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61" r:id="rId3"/>
    <p:sldId id="258" r:id="rId4"/>
    <p:sldId id="298" r:id="rId5"/>
    <p:sldId id="271" r:id="rId6"/>
    <p:sldId id="257" r:id="rId7"/>
    <p:sldId id="322" r:id="rId8"/>
    <p:sldId id="299" r:id="rId9"/>
    <p:sldId id="303" r:id="rId10"/>
    <p:sldId id="304" r:id="rId11"/>
    <p:sldId id="305" r:id="rId12"/>
    <p:sldId id="306" r:id="rId13"/>
    <p:sldId id="307" r:id="rId14"/>
    <p:sldId id="301" r:id="rId15"/>
    <p:sldId id="311" r:id="rId16"/>
    <p:sldId id="308" r:id="rId17"/>
    <p:sldId id="312" r:id="rId18"/>
    <p:sldId id="262" r:id="rId19"/>
    <p:sldId id="323" r:id="rId20"/>
    <p:sldId id="319" r:id="rId21"/>
    <p:sldId id="325" r:id="rId22"/>
    <p:sldId id="313" r:id="rId23"/>
    <p:sldId id="317" r:id="rId24"/>
    <p:sldId id="326" r:id="rId25"/>
    <p:sldId id="260" r:id="rId26"/>
    <p:sldId id="321" r:id="rId27"/>
    <p:sldId id="28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3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206" y="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nj3j3/gameprogramming.gi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PT 배경으로 쓰기 좋은 이미지(컴퓨터/책상/업무 이미지) : 네이버 블로그">
            <a:extLst>
              <a:ext uri="{FF2B5EF4-FFF2-40B4-BE49-F238E27FC236}">
                <a16:creationId xmlns:a16="http://schemas.microsoft.com/office/drawing/2014/main" id="{FBEF5E7F-0BF1-7E6E-11E3-09B6C3211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1711" y="0"/>
            <a:ext cx="13348906" cy="688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1F88D5-E7AB-43D9-9D83-DD09EDC3D478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DACE6-738D-4516-BBD7-033BF415A52D}"/>
              </a:ext>
            </a:extLst>
          </p:cNvPr>
          <p:cNvSpPr txBox="1"/>
          <p:nvPr/>
        </p:nvSpPr>
        <p:spPr>
          <a:xfrm>
            <a:off x="4845918" y="2992858"/>
            <a:ext cx="6731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게임 프로그래밍 과제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ED38B-4241-BFE7-5ABC-B5F294533A85}"/>
              </a:ext>
            </a:extLst>
          </p:cNvPr>
          <p:cNvSpPr txBox="1"/>
          <p:nvPr/>
        </p:nvSpPr>
        <p:spPr>
          <a:xfrm>
            <a:off x="7756170" y="4898454"/>
            <a:ext cx="4435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accent5">
                    <a:lumMod val="50000"/>
                  </a:schemeClr>
                </a:solidFill>
                <a:latin typeface="+mj-lt"/>
              </a:rPr>
              <a:t>2020575063 </a:t>
            </a:r>
            <a:r>
              <a:rPr lang="ko-KR" alt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주병규</a:t>
            </a:r>
          </a:p>
        </p:txBody>
      </p:sp>
    </p:spTree>
    <p:extLst>
      <p:ext uri="{BB962C8B-B14F-4D97-AF65-F5344CB8AC3E}">
        <p14:creationId xmlns:p14="http://schemas.microsoft.com/office/powerpoint/2010/main" val="59778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801"/>
    </mc:Choice>
    <mc:Fallback xmlns="">
      <p:transition advTm="1080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07488"/>
            <a:ext cx="840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구체적인 프로그램 모습 및 기능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196247" y="1866037"/>
            <a:ext cx="21742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1061630" y="1357565"/>
            <a:ext cx="719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2"/>
                </a:solidFill>
                <a:latin typeface="+mj-ea"/>
                <a:ea typeface="+mj-ea"/>
              </a:rPr>
              <a:t>Virtual Piano</a:t>
            </a:r>
            <a:endParaRPr lang="ko-KR" altLang="en-US" sz="2400" spc="-15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A41B8-5B38-43C8-9533-D4B0E0AB13EF}"/>
              </a:ext>
            </a:extLst>
          </p:cNvPr>
          <p:cNvSpPr txBox="1"/>
          <p:nvPr/>
        </p:nvSpPr>
        <p:spPr>
          <a:xfrm>
            <a:off x="1061630" y="2095869"/>
            <a:ext cx="4814883" cy="154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아래 건반은 보이는 키를 입력하여 연주할 수 있고</a:t>
            </a:r>
            <a:r>
              <a:rPr lang="en-US" altLang="ko-KR" sz="1600" spc="-150" dirty="0"/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위의 반음의 경우 </a:t>
            </a:r>
            <a:r>
              <a:rPr lang="en-US" altLang="ko-KR" sz="1600" spc="-150" dirty="0"/>
              <a:t>0~9</a:t>
            </a:r>
            <a:r>
              <a:rPr lang="ko-KR" altLang="en-US" sz="1600" spc="-150" dirty="0"/>
              <a:t>과 </a:t>
            </a:r>
            <a:r>
              <a:rPr lang="en-US" altLang="ko-KR" sz="1600" spc="-150" dirty="0"/>
              <a:t>[  -  ]</a:t>
            </a:r>
            <a:r>
              <a:rPr lang="ko-KR" altLang="en-US" sz="1600" spc="-150" dirty="0"/>
              <a:t>키와 </a:t>
            </a:r>
            <a:r>
              <a:rPr lang="en-US" altLang="ko-KR" sz="1600" spc="-150" dirty="0"/>
              <a:t>[  =  ]</a:t>
            </a:r>
            <a:r>
              <a:rPr lang="ko-KR" altLang="en-US" sz="1600" spc="-150" dirty="0"/>
              <a:t>키를 눌러 연주 할 수 있습니다</a:t>
            </a:r>
            <a:r>
              <a:rPr lang="en-US" altLang="ko-KR" sz="1600" spc="-150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출력되는 모습은 ▲</a:t>
            </a:r>
            <a:r>
              <a:rPr lang="ko-KR" altLang="en-US" sz="1600" spc="-150" dirty="0" err="1"/>
              <a:t>으로</a:t>
            </a:r>
            <a:r>
              <a:rPr lang="ko-KR" altLang="en-US" sz="1600" spc="-150" dirty="0"/>
              <a:t> 건반에 표시되게 됩니다</a:t>
            </a:r>
            <a:r>
              <a:rPr lang="en-US" altLang="ko-KR" sz="1600" spc="-150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/>
              <a:t>ESC</a:t>
            </a:r>
            <a:r>
              <a:rPr lang="ko-KR" altLang="en-US" sz="1600" spc="-150" dirty="0"/>
              <a:t>키로 누르면  메인 메뉴로 다시 넘어 갈 수 있습니다</a:t>
            </a:r>
            <a:r>
              <a:rPr lang="en-US" altLang="ko-KR" sz="1600" spc="-150" dirty="0"/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29CE07-B225-F134-3D5B-369671C8F204}"/>
              </a:ext>
            </a:extLst>
          </p:cNvPr>
          <p:cNvSpPr/>
          <p:nvPr/>
        </p:nvSpPr>
        <p:spPr>
          <a:xfrm>
            <a:off x="2438400" y="-4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08EB1B-11CF-5E28-8E3D-D3E9CEC1EBCE}"/>
              </a:ext>
            </a:extLst>
          </p:cNvPr>
          <p:cNvCxnSpPr>
            <a:cxnSpLocks/>
          </p:cNvCxnSpPr>
          <p:nvPr/>
        </p:nvCxnSpPr>
        <p:spPr>
          <a:xfrm>
            <a:off x="5957793" y="1229360"/>
            <a:ext cx="0" cy="5344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0D3769-2F8A-6F9E-A8D8-10D5BF85AF7A}"/>
              </a:ext>
            </a:extLst>
          </p:cNvPr>
          <p:cNvSpPr txBox="1"/>
          <p:nvPr/>
        </p:nvSpPr>
        <p:spPr>
          <a:xfrm>
            <a:off x="784860" y="636584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&gt;&gt; [ Q ] </a:t>
            </a:r>
            <a:r>
              <a:rPr lang="ko-KR" altLang="en-US" dirty="0"/>
              <a:t>버튼을 누를 시 음이 출력되는 화면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0B8925B-4557-DD10-4E9C-95A7922A7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594" y="2095869"/>
            <a:ext cx="5433531" cy="28577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B97C264-D2D4-7F90-D72A-00629A7C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87" y="3922419"/>
            <a:ext cx="3808130" cy="23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7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867"/>
    </mc:Choice>
    <mc:Fallback xmlns="">
      <p:transition advTm="3086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07488"/>
            <a:ext cx="840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구체적인 프로그램 모습 및 기능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196247" y="1866037"/>
            <a:ext cx="21742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1061630" y="1357565"/>
            <a:ext cx="719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음을 맞춰라</a:t>
            </a:r>
            <a:r>
              <a:rPr lang="en-US" altLang="ko-KR" sz="2400" spc="-150" dirty="0">
                <a:solidFill>
                  <a:schemeClr val="accent2"/>
                </a:solidFill>
                <a:latin typeface="+mj-ea"/>
                <a:ea typeface="+mj-ea"/>
              </a:rPr>
              <a:t>!</a:t>
            </a:r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en-US" altLang="ko-KR" sz="2400" spc="-150" dirty="0">
                <a:solidFill>
                  <a:schemeClr val="accent2"/>
                </a:solidFill>
                <a:latin typeface="+mj-ea"/>
                <a:ea typeface="+mj-ea"/>
              </a:rPr>
              <a:t>(Menu)</a:t>
            </a:r>
            <a:endParaRPr lang="ko-KR" altLang="en-US" sz="2400" spc="-15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A41B8-5B38-43C8-9533-D4B0E0AB13EF}"/>
              </a:ext>
            </a:extLst>
          </p:cNvPr>
          <p:cNvSpPr txBox="1"/>
          <p:nvPr/>
        </p:nvSpPr>
        <p:spPr>
          <a:xfrm>
            <a:off x="1061630" y="2095869"/>
            <a:ext cx="4814883" cy="12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음을 맞춰라 게임의 메뉴 화면입니다</a:t>
            </a:r>
            <a:r>
              <a:rPr lang="en-US" altLang="ko-KR" sz="1600" spc="-150" dirty="0"/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r>
              <a:rPr lang="en-US" altLang="ko-KR" sz="1600" spc="-150" dirty="0"/>
              <a:t>ENTER </a:t>
            </a:r>
            <a:r>
              <a:rPr lang="ko-KR" altLang="en-US" sz="1600" spc="-150" dirty="0"/>
              <a:t>키로 게임을 시작하거나</a:t>
            </a: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r>
              <a:rPr lang="en-US" altLang="ko-KR" sz="1600" spc="-150" dirty="0"/>
              <a:t>ESC </a:t>
            </a:r>
            <a:r>
              <a:rPr lang="ko-KR" altLang="en-US" sz="1600" spc="-150" dirty="0"/>
              <a:t>키로  게임을 </a:t>
            </a:r>
            <a:r>
              <a:rPr lang="ko-KR" altLang="en-US" sz="1600" spc="-150" dirty="0" err="1"/>
              <a:t>종료시킬</a:t>
            </a:r>
            <a:r>
              <a:rPr lang="ko-KR" altLang="en-US" sz="1600" spc="-150" dirty="0"/>
              <a:t>  수 있습니다</a:t>
            </a:r>
            <a:r>
              <a:rPr lang="en-US" altLang="ko-KR" sz="1600" spc="-150" dirty="0"/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29CE07-B225-F134-3D5B-369671C8F204}"/>
              </a:ext>
            </a:extLst>
          </p:cNvPr>
          <p:cNvSpPr/>
          <p:nvPr/>
        </p:nvSpPr>
        <p:spPr>
          <a:xfrm>
            <a:off x="2438400" y="-4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08EB1B-11CF-5E28-8E3D-D3E9CEC1EBCE}"/>
              </a:ext>
            </a:extLst>
          </p:cNvPr>
          <p:cNvCxnSpPr>
            <a:cxnSpLocks/>
          </p:cNvCxnSpPr>
          <p:nvPr/>
        </p:nvCxnSpPr>
        <p:spPr>
          <a:xfrm>
            <a:off x="5957793" y="1229360"/>
            <a:ext cx="0" cy="5344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C20CEB59-D282-D895-7A0F-F47D02B3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15" y="2001367"/>
            <a:ext cx="5410669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9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867"/>
    </mc:Choice>
    <mc:Fallback xmlns="">
      <p:transition advTm="3086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07488"/>
            <a:ext cx="840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구체적인 프로그램 모습 및 기능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196247" y="1866037"/>
            <a:ext cx="21742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1061630" y="1357565"/>
            <a:ext cx="719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음을 맞춰라</a:t>
            </a:r>
            <a:r>
              <a:rPr lang="en-US" altLang="ko-KR" sz="2400" spc="-150" dirty="0">
                <a:solidFill>
                  <a:schemeClr val="accent2"/>
                </a:solidFill>
                <a:latin typeface="+mj-ea"/>
                <a:ea typeface="+mj-ea"/>
              </a:rPr>
              <a:t>!</a:t>
            </a:r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en-US" altLang="ko-KR" sz="2400" spc="-150" dirty="0">
                <a:solidFill>
                  <a:schemeClr val="accent2"/>
                </a:solidFill>
                <a:latin typeface="+mj-ea"/>
                <a:ea typeface="+mj-ea"/>
              </a:rPr>
              <a:t>(Play)</a:t>
            </a:r>
            <a:endParaRPr lang="ko-KR" altLang="en-US" sz="2400" spc="-15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A41B8-5B38-43C8-9533-D4B0E0AB13EF}"/>
              </a:ext>
            </a:extLst>
          </p:cNvPr>
          <p:cNvSpPr txBox="1"/>
          <p:nvPr/>
        </p:nvSpPr>
        <p:spPr>
          <a:xfrm>
            <a:off x="1061630" y="2095869"/>
            <a:ext cx="4814883" cy="12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음을 맞춰라 게임의 게임 화면입니다</a:t>
            </a:r>
            <a:r>
              <a:rPr lang="en-US" altLang="ko-KR" sz="1600" spc="-150" dirty="0"/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r>
              <a:rPr lang="en-US" altLang="ko-KR" sz="1600" spc="-150" dirty="0"/>
              <a:t>ENTER </a:t>
            </a:r>
            <a:r>
              <a:rPr lang="ko-KR" altLang="en-US" sz="1600" spc="-150" dirty="0"/>
              <a:t>키로 게임을 시작하거나</a:t>
            </a: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r>
              <a:rPr lang="en-US" altLang="ko-KR" sz="1600" spc="-150" dirty="0"/>
              <a:t>ESC </a:t>
            </a:r>
            <a:r>
              <a:rPr lang="ko-KR" altLang="en-US" sz="1600" spc="-150" dirty="0"/>
              <a:t>키로  게임을 종료 시킬  수 있습니다</a:t>
            </a:r>
            <a:r>
              <a:rPr lang="en-US" altLang="ko-KR" sz="1600" spc="-150" dirty="0"/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29CE07-B225-F134-3D5B-369671C8F204}"/>
              </a:ext>
            </a:extLst>
          </p:cNvPr>
          <p:cNvSpPr/>
          <p:nvPr/>
        </p:nvSpPr>
        <p:spPr>
          <a:xfrm>
            <a:off x="2438400" y="-4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08EB1B-11CF-5E28-8E3D-D3E9CEC1EBCE}"/>
              </a:ext>
            </a:extLst>
          </p:cNvPr>
          <p:cNvCxnSpPr>
            <a:cxnSpLocks/>
          </p:cNvCxnSpPr>
          <p:nvPr/>
        </p:nvCxnSpPr>
        <p:spPr>
          <a:xfrm>
            <a:off x="5957793" y="1229360"/>
            <a:ext cx="0" cy="5344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5E6590B-54DD-893C-5058-5CC585E5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842" y="1229360"/>
            <a:ext cx="4805539" cy="29667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A92CDF-A0A8-B2DC-717F-003E329342FC}"/>
              </a:ext>
            </a:extLst>
          </p:cNvPr>
          <p:cNvSpPr txBox="1"/>
          <p:nvPr/>
        </p:nvSpPr>
        <p:spPr>
          <a:xfrm>
            <a:off x="6626815" y="6357583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&gt;&gt; </a:t>
            </a:r>
            <a:r>
              <a:rPr lang="ko-KR" altLang="en-US" dirty="0"/>
              <a:t>몇 초 후 게임이 시작되는 보여주는 화면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071045-1A8A-ACD2-D5AA-C24480DE3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535" y="4324285"/>
            <a:ext cx="3624625" cy="190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0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867"/>
    </mc:Choice>
    <mc:Fallback xmlns="">
      <p:transition advTm="3086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07488"/>
            <a:ext cx="840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구체적인 프로그램 모습 및 기능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196247" y="1866037"/>
            <a:ext cx="21742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1061630" y="1357565"/>
            <a:ext cx="719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음을 맞춰라</a:t>
            </a:r>
            <a:r>
              <a:rPr lang="en-US" altLang="ko-KR" sz="2400" spc="-150" dirty="0">
                <a:solidFill>
                  <a:schemeClr val="accent2"/>
                </a:solidFill>
                <a:latin typeface="+mj-ea"/>
                <a:ea typeface="+mj-ea"/>
              </a:rPr>
              <a:t>!</a:t>
            </a:r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en-US" altLang="ko-KR" sz="2400" spc="-150" dirty="0">
                <a:solidFill>
                  <a:schemeClr val="accent2"/>
                </a:solidFill>
                <a:latin typeface="+mj-ea"/>
                <a:ea typeface="+mj-ea"/>
              </a:rPr>
              <a:t>(Play)</a:t>
            </a:r>
            <a:endParaRPr lang="ko-KR" altLang="en-US" sz="2400" spc="-15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A41B8-5B38-43C8-9533-D4B0E0AB13EF}"/>
              </a:ext>
            </a:extLst>
          </p:cNvPr>
          <p:cNvSpPr txBox="1"/>
          <p:nvPr/>
        </p:nvSpPr>
        <p:spPr>
          <a:xfrm>
            <a:off x="1092111" y="2095103"/>
            <a:ext cx="3697526" cy="2729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소리를 잘 듣고 어떤 음이 나왔는지 예상하여</a:t>
            </a: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그에 맞는 음의 건반을 입력하면 됩니다</a:t>
            </a:r>
            <a:r>
              <a:rPr lang="en-US" altLang="ko-KR" sz="1600" spc="-150" dirty="0"/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성공 시 정답 이였음을 알려주며 </a:t>
            </a: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실패 시 정답이 틀렸고 어떤 것이 정답 이였는지 알려줍니다</a:t>
            </a: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r>
              <a:rPr lang="en-US" altLang="ko-KR" sz="1600" spc="-150" dirty="0"/>
              <a:t>ENTER </a:t>
            </a:r>
            <a:r>
              <a:rPr lang="ko-KR" altLang="en-US" sz="1600" spc="-150" dirty="0"/>
              <a:t>키로 게임을 시작하거나</a:t>
            </a: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r>
              <a:rPr lang="en-US" altLang="ko-KR" sz="1600" spc="-150" dirty="0"/>
              <a:t>ESC </a:t>
            </a:r>
            <a:r>
              <a:rPr lang="ko-KR" altLang="en-US" sz="1600" spc="-150" dirty="0"/>
              <a:t>키로  게임을 종료 시킬  수 있습니다</a:t>
            </a:r>
            <a:r>
              <a:rPr lang="en-US" altLang="ko-KR" sz="1600" spc="-150" dirty="0"/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29CE07-B225-F134-3D5B-369671C8F204}"/>
              </a:ext>
            </a:extLst>
          </p:cNvPr>
          <p:cNvSpPr/>
          <p:nvPr/>
        </p:nvSpPr>
        <p:spPr>
          <a:xfrm>
            <a:off x="2438400" y="-4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08EB1B-11CF-5E28-8E3D-D3E9CEC1EBCE}"/>
              </a:ext>
            </a:extLst>
          </p:cNvPr>
          <p:cNvCxnSpPr>
            <a:cxnSpLocks/>
          </p:cNvCxnSpPr>
          <p:nvPr/>
        </p:nvCxnSpPr>
        <p:spPr>
          <a:xfrm>
            <a:off x="4880833" y="1292463"/>
            <a:ext cx="0" cy="3249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A92CDF-A0A8-B2DC-717F-003E329342FC}"/>
              </a:ext>
            </a:extLst>
          </p:cNvPr>
          <p:cNvSpPr txBox="1"/>
          <p:nvPr/>
        </p:nvSpPr>
        <p:spPr>
          <a:xfrm>
            <a:off x="4789637" y="4621941"/>
            <a:ext cx="1611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&gt;&gt; </a:t>
            </a:r>
            <a:r>
              <a:rPr lang="ko-KR" altLang="en-US" dirty="0"/>
              <a:t>실패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6EE801-5DA8-D7D7-9E2E-F198FC44A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669" y="1338133"/>
            <a:ext cx="4619749" cy="2009429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154DCC-7088-9A9E-6D63-D75ADC50FAA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931544" y="3347562"/>
            <a:ext cx="0" cy="100504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79AE5EB-44AB-D922-EE08-A253CC057F48}"/>
              </a:ext>
            </a:extLst>
          </p:cNvPr>
          <p:cNvCxnSpPr/>
          <p:nvPr/>
        </p:nvCxnSpPr>
        <p:spPr>
          <a:xfrm flipH="1">
            <a:off x="6596483" y="4329961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C996363-DE77-D162-45FC-896B0F189314}"/>
              </a:ext>
            </a:extLst>
          </p:cNvPr>
          <p:cNvCxnSpPr/>
          <p:nvPr/>
        </p:nvCxnSpPr>
        <p:spPr>
          <a:xfrm>
            <a:off x="7931544" y="4329958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C1A9559A-82B5-A501-AE2B-D071703D7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519" y="5013723"/>
            <a:ext cx="4236720" cy="194501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E135D1C-FD13-7595-4686-850029736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559" y="4991273"/>
            <a:ext cx="4236720" cy="196746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3B6969-C8DB-4E86-9984-0F933847DCC8}"/>
              </a:ext>
            </a:extLst>
          </p:cNvPr>
          <p:cNvSpPr txBox="1"/>
          <p:nvPr/>
        </p:nvSpPr>
        <p:spPr>
          <a:xfrm>
            <a:off x="9420362" y="4663145"/>
            <a:ext cx="1611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&gt;&gt; </a:t>
            </a:r>
            <a:r>
              <a:rPr lang="ko-KR" altLang="en-US" dirty="0"/>
              <a:t>성공 화면</a:t>
            </a:r>
          </a:p>
        </p:txBody>
      </p:sp>
    </p:spTree>
    <p:extLst>
      <p:ext uri="{BB962C8B-B14F-4D97-AF65-F5344CB8AC3E}">
        <p14:creationId xmlns:p14="http://schemas.microsoft.com/office/powerpoint/2010/main" val="380649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867"/>
    </mc:Choice>
    <mc:Fallback xmlns="">
      <p:transition advTm="3086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07488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프로그램 소개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196247" y="1866037"/>
            <a:ext cx="21742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1061630" y="1357565"/>
            <a:ext cx="719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음 순서를 맞춰라</a:t>
            </a:r>
            <a:r>
              <a:rPr lang="en-US" altLang="ko-KR" sz="2400" spc="-150" dirty="0">
                <a:solidFill>
                  <a:schemeClr val="accent2"/>
                </a:solidFill>
                <a:latin typeface="+mj-ea"/>
                <a:ea typeface="+mj-ea"/>
              </a:rPr>
              <a:t>! (Menu)</a:t>
            </a:r>
            <a:endParaRPr lang="ko-KR" altLang="en-US" sz="2400" spc="-15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A41B8-5B38-43C8-9533-D4B0E0AB13EF}"/>
              </a:ext>
            </a:extLst>
          </p:cNvPr>
          <p:cNvSpPr txBox="1"/>
          <p:nvPr/>
        </p:nvSpPr>
        <p:spPr>
          <a:xfrm>
            <a:off x="1061630" y="2095869"/>
            <a:ext cx="4814883" cy="12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음 순서를 맞춰라 게임의 메뉴 화면입니다</a:t>
            </a:r>
            <a:r>
              <a:rPr lang="en-US" altLang="ko-KR" sz="1600" spc="-150" dirty="0"/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r>
              <a:rPr lang="en-US" altLang="ko-KR" sz="1600" spc="-150" dirty="0"/>
              <a:t>ENTER </a:t>
            </a:r>
            <a:r>
              <a:rPr lang="ko-KR" altLang="en-US" sz="1600" spc="-150" dirty="0"/>
              <a:t>키로 게임을 시작하거나</a:t>
            </a: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r>
              <a:rPr lang="en-US" altLang="ko-KR" sz="1600" spc="-150" dirty="0"/>
              <a:t>ESC </a:t>
            </a:r>
            <a:r>
              <a:rPr lang="ko-KR" altLang="en-US" sz="1600" spc="-150" dirty="0"/>
              <a:t>키로  게임을 종료 시킬  수 있습니다</a:t>
            </a:r>
            <a:endParaRPr lang="en-US" altLang="ko-KR" sz="1600" spc="-1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29CE07-B225-F134-3D5B-369671C8F204}"/>
              </a:ext>
            </a:extLst>
          </p:cNvPr>
          <p:cNvSpPr/>
          <p:nvPr/>
        </p:nvSpPr>
        <p:spPr>
          <a:xfrm>
            <a:off x="2438400" y="-4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08EB1B-11CF-5E28-8E3D-D3E9CEC1EBCE}"/>
              </a:ext>
            </a:extLst>
          </p:cNvPr>
          <p:cNvCxnSpPr>
            <a:cxnSpLocks/>
          </p:cNvCxnSpPr>
          <p:nvPr/>
        </p:nvCxnSpPr>
        <p:spPr>
          <a:xfrm>
            <a:off x="5957793" y="1229360"/>
            <a:ext cx="0" cy="5344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469B5D0-0708-B5F9-B8E2-D073D812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403" y="2034140"/>
            <a:ext cx="5456393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8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867"/>
    </mc:Choice>
    <mc:Fallback xmlns="">
      <p:transition advTm="3086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07488"/>
            <a:ext cx="840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구체적인 프로그램 모습 및 기능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196247" y="1866037"/>
            <a:ext cx="21742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1061630" y="1357565"/>
            <a:ext cx="719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음</a:t>
            </a:r>
            <a:r>
              <a:rPr lang="en-US" altLang="ko-KR" sz="2400" spc="-150" dirty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순서를 맞춰라</a:t>
            </a:r>
            <a:r>
              <a:rPr lang="en-US" altLang="ko-KR" sz="2400" spc="-150" dirty="0">
                <a:solidFill>
                  <a:schemeClr val="accent2"/>
                </a:solidFill>
                <a:latin typeface="+mj-ea"/>
                <a:ea typeface="+mj-ea"/>
              </a:rPr>
              <a:t>!</a:t>
            </a:r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en-US" altLang="ko-KR" sz="2400" spc="-150" dirty="0">
                <a:solidFill>
                  <a:schemeClr val="accent2"/>
                </a:solidFill>
                <a:latin typeface="+mj-ea"/>
                <a:ea typeface="+mj-ea"/>
              </a:rPr>
              <a:t>(Play)</a:t>
            </a:r>
            <a:endParaRPr lang="ko-KR" altLang="en-US" sz="2400" spc="-15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A41B8-5B38-43C8-9533-D4B0E0AB13EF}"/>
              </a:ext>
            </a:extLst>
          </p:cNvPr>
          <p:cNvSpPr txBox="1"/>
          <p:nvPr/>
        </p:nvSpPr>
        <p:spPr>
          <a:xfrm>
            <a:off x="1061630" y="2095869"/>
            <a:ext cx="4814883" cy="12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음 순서를 맞춰라 게임의 게임 화면입니다</a:t>
            </a:r>
            <a:r>
              <a:rPr lang="en-US" altLang="ko-KR" sz="1600" spc="-150" dirty="0"/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r>
              <a:rPr lang="en-US" altLang="ko-KR" sz="1600" spc="-150" dirty="0"/>
              <a:t>ENTER </a:t>
            </a:r>
            <a:r>
              <a:rPr lang="ko-KR" altLang="en-US" sz="1600" spc="-150" dirty="0"/>
              <a:t>키로 게임을 시작하거나</a:t>
            </a: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r>
              <a:rPr lang="en-US" altLang="ko-KR" sz="1600" spc="-150" dirty="0"/>
              <a:t>ESC </a:t>
            </a:r>
            <a:r>
              <a:rPr lang="ko-KR" altLang="en-US" sz="1600" spc="-150" dirty="0"/>
              <a:t>키로  게임을 종료 시킬  수 있습니다</a:t>
            </a:r>
            <a:r>
              <a:rPr lang="en-US" altLang="ko-KR" sz="1600" spc="-150" dirty="0"/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29CE07-B225-F134-3D5B-369671C8F204}"/>
              </a:ext>
            </a:extLst>
          </p:cNvPr>
          <p:cNvSpPr/>
          <p:nvPr/>
        </p:nvSpPr>
        <p:spPr>
          <a:xfrm>
            <a:off x="2438400" y="-4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08EB1B-11CF-5E28-8E3D-D3E9CEC1EBCE}"/>
              </a:ext>
            </a:extLst>
          </p:cNvPr>
          <p:cNvCxnSpPr>
            <a:cxnSpLocks/>
          </p:cNvCxnSpPr>
          <p:nvPr/>
        </p:nvCxnSpPr>
        <p:spPr>
          <a:xfrm>
            <a:off x="5957793" y="1229360"/>
            <a:ext cx="0" cy="5344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5E6590B-54DD-893C-5058-5CC585E5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842" y="1229360"/>
            <a:ext cx="4805539" cy="29667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A92CDF-A0A8-B2DC-717F-003E329342FC}"/>
              </a:ext>
            </a:extLst>
          </p:cNvPr>
          <p:cNvSpPr txBox="1"/>
          <p:nvPr/>
        </p:nvSpPr>
        <p:spPr>
          <a:xfrm>
            <a:off x="6677615" y="432428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&gt;&gt; </a:t>
            </a:r>
            <a:r>
              <a:rPr lang="ko-KR" altLang="en-US" dirty="0"/>
              <a:t>몇 초 후 게임이 시작되는 보여주는 화면</a:t>
            </a:r>
          </a:p>
        </p:txBody>
      </p:sp>
    </p:spTree>
    <p:extLst>
      <p:ext uri="{BB962C8B-B14F-4D97-AF65-F5344CB8AC3E}">
        <p14:creationId xmlns:p14="http://schemas.microsoft.com/office/powerpoint/2010/main" val="423374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867"/>
    </mc:Choice>
    <mc:Fallback xmlns="">
      <p:transition advTm="3086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07488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프로그램 소개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196247" y="1866037"/>
            <a:ext cx="21742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1061630" y="1357565"/>
            <a:ext cx="719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음 순서를 맞춰라</a:t>
            </a:r>
            <a:r>
              <a:rPr lang="en-US" altLang="ko-KR" sz="2400" spc="-150" dirty="0">
                <a:solidFill>
                  <a:schemeClr val="accent2"/>
                </a:solidFill>
                <a:latin typeface="+mj-ea"/>
                <a:ea typeface="+mj-ea"/>
              </a:rPr>
              <a:t>! (Menu)</a:t>
            </a:r>
            <a:endParaRPr lang="ko-KR" altLang="en-US" sz="2400" spc="-15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A41B8-5B38-43C8-9533-D4B0E0AB13EF}"/>
              </a:ext>
            </a:extLst>
          </p:cNvPr>
          <p:cNvSpPr txBox="1"/>
          <p:nvPr/>
        </p:nvSpPr>
        <p:spPr>
          <a:xfrm>
            <a:off x="1061630" y="2095869"/>
            <a:ext cx="4814883" cy="2434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무작위로 </a:t>
            </a:r>
            <a:r>
              <a:rPr lang="en-US" altLang="ko-KR" sz="1600" spc="-150" dirty="0"/>
              <a:t>3</a:t>
            </a:r>
            <a:r>
              <a:rPr lang="ko-KR" altLang="en-US" sz="1600" spc="-150" dirty="0"/>
              <a:t>개의 음이 출력되며 이는 음에 맞는 건반에 모습을 보여줍니다</a:t>
            </a:r>
            <a:r>
              <a:rPr lang="en-US" altLang="ko-KR" sz="1600" spc="-150" dirty="0"/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순서와 어떤 </a:t>
            </a:r>
            <a:r>
              <a:rPr lang="ko-KR" altLang="en-US" sz="1600" spc="-150" dirty="0" err="1"/>
              <a:t>건반이였는지를</a:t>
            </a:r>
            <a:r>
              <a:rPr lang="ko-KR" altLang="en-US" sz="1600" spc="-150" dirty="0"/>
              <a:t> 잘 기억하여 맞추면 되는 쉬운 게임입니다</a:t>
            </a:r>
            <a:r>
              <a:rPr lang="en-US" altLang="ko-KR" sz="1600" spc="-150" dirty="0"/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r>
              <a:rPr lang="en-US" altLang="ko-KR" sz="1600" spc="-150" dirty="0"/>
              <a:t>ENTER </a:t>
            </a:r>
            <a:r>
              <a:rPr lang="ko-KR" altLang="en-US" sz="1600" spc="-150" dirty="0"/>
              <a:t>키로 게임을 시작하거나</a:t>
            </a: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r>
              <a:rPr lang="en-US" altLang="ko-KR" sz="1600" spc="-150" dirty="0"/>
              <a:t>ESC </a:t>
            </a:r>
            <a:r>
              <a:rPr lang="ko-KR" altLang="en-US" sz="1600" spc="-150" dirty="0"/>
              <a:t>키로  게임을 종료 시킬  수 있습니다</a:t>
            </a:r>
            <a:endParaRPr lang="en-US" altLang="ko-KR" sz="1600" spc="-1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29CE07-B225-F134-3D5B-369671C8F204}"/>
              </a:ext>
            </a:extLst>
          </p:cNvPr>
          <p:cNvSpPr/>
          <p:nvPr/>
        </p:nvSpPr>
        <p:spPr>
          <a:xfrm>
            <a:off x="2438400" y="-4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08EB1B-11CF-5E28-8E3D-D3E9CEC1EBCE}"/>
              </a:ext>
            </a:extLst>
          </p:cNvPr>
          <p:cNvCxnSpPr>
            <a:cxnSpLocks/>
          </p:cNvCxnSpPr>
          <p:nvPr/>
        </p:nvCxnSpPr>
        <p:spPr>
          <a:xfrm>
            <a:off x="5957793" y="1229360"/>
            <a:ext cx="0" cy="5344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8C4E08B-59E0-A443-2DCC-4BCF3D602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993" y="1380862"/>
            <a:ext cx="5464013" cy="2682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7593D8-3728-84E5-BEC7-C5159AF8D326}"/>
              </a:ext>
            </a:extLst>
          </p:cNvPr>
          <p:cNvSpPr txBox="1"/>
          <p:nvPr/>
        </p:nvSpPr>
        <p:spPr>
          <a:xfrm>
            <a:off x="6703060" y="434691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&gt;&gt; </a:t>
            </a:r>
            <a:r>
              <a:rPr lang="ko-KR" altLang="en-US" dirty="0"/>
              <a:t>무작위의 음이 출력되는 모습</a:t>
            </a:r>
          </a:p>
        </p:txBody>
      </p:sp>
    </p:spTree>
    <p:extLst>
      <p:ext uri="{BB962C8B-B14F-4D97-AF65-F5344CB8AC3E}">
        <p14:creationId xmlns:p14="http://schemas.microsoft.com/office/powerpoint/2010/main" val="6922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867"/>
    </mc:Choice>
    <mc:Fallback xmlns="">
      <p:transition advTm="3086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07488"/>
            <a:ext cx="840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구체적인 프로그램 모습 및 기능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196247" y="1866037"/>
            <a:ext cx="21742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1061630" y="1357565"/>
            <a:ext cx="719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음을 맞춰라</a:t>
            </a:r>
            <a:r>
              <a:rPr lang="en-US" altLang="ko-KR" sz="2400" spc="-150" dirty="0">
                <a:solidFill>
                  <a:schemeClr val="accent2"/>
                </a:solidFill>
                <a:latin typeface="+mj-ea"/>
                <a:ea typeface="+mj-ea"/>
              </a:rPr>
              <a:t>!</a:t>
            </a:r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en-US" altLang="ko-KR" sz="2400" spc="-150" dirty="0">
                <a:solidFill>
                  <a:schemeClr val="accent2"/>
                </a:solidFill>
                <a:latin typeface="+mj-ea"/>
                <a:ea typeface="+mj-ea"/>
              </a:rPr>
              <a:t>(Play)</a:t>
            </a:r>
            <a:endParaRPr lang="ko-KR" altLang="en-US" sz="2400" spc="-15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A41B8-5B38-43C8-9533-D4B0E0AB13EF}"/>
              </a:ext>
            </a:extLst>
          </p:cNvPr>
          <p:cNvSpPr txBox="1"/>
          <p:nvPr/>
        </p:nvSpPr>
        <p:spPr>
          <a:xfrm>
            <a:off x="1092111" y="2095103"/>
            <a:ext cx="3697526" cy="36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마찬가지로 성공 실패를 출력해 줍니다</a:t>
            </a:r>
            <a:r>
              <a:rPr lang="en-US" altLang="ko-KR" sz="1600" spc="-150" dirty="0"/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29CE07-B225-F134-3D5B-369671C8F204}"/>
              </a:ext>
            </a:extLst>
          </p:cNvPr>
          <p:cNvSpPr/>
          <p:nvPr/>
        </p:nvSpPr>
        <p:spPr>
          <a:xfrm>
            <a:off x="2438400" y="-4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08EB1B-11CF-5E28-8E3D-D3E9CEC1EBCE}"/>
              </a:ext>
            </a:extLst>
          </p:cNvPr>
          <p:cNvCxnSpPr>
            <a:cxnSpLocks/>
          </p:cNvCxnSpPr>
          <p:nvPr/>
        </p:nvCxnSpPr>
        <p:spPr>
          <a:xfrm>
            <a:off x="4880833" y="1292463"/>
            <a:ext cx="0" cy="3249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A92CDF-A0A8-B2DC-717F-003E329342FC}"/>
              </a:ext>
            </a:extLst>
          </p:cNvPr>
          <p:cNvSpPr txBox="1"/>
          <p:nvPr/>
        </p:nvSpPr>
        <p:spPr>
          <a:xfrm>
            <a:off x="4789637" y="4621941"/>
            <a:ext cx="1611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&gt;&gt; </a:t>
            </a:r>
            <a:r>
              <a:rPr lang="ko-KR" altLang="en-US" dirty="0"/>
              <a:t>실패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6EE801-5DA8-D7D7-9E2E-F198FC44A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669" y="1338133"/>
            <a:ext cx="4619749" cy="2009429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154DCC-7088-9A9E-6D63-D75ADC50FAA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931544" y="3347562"/>
            <a:ext cx="0" cy="100504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79AE5EB-44AB-D922-EE08-A253CC057F48}"/>
              </a:ext>
            </a:extLst>
          </p:cNvPr>
          <p:cNvCxnSpPr/>
          <p:nvPr/>
        </p:nvCxnSpPr>
        <p:spPr>
          <a:xfrm flipH="1">
            <a:off x="6596483" y="4329961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C996363-DE77-D162-45FC-896B0F189314}"/>
              </a:ext>
            </a:extLst>
          </p:cNvPr>
          <p:cNvCxnSpPr/>
          <p:nvPr/>
        </p:nvCxnSpPr>
        <p:spPr>
          <a:xfrm>
            <a:off x="7931544" y="4329958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C1A9559A-82B5-A501-AE2B-D071703D7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519" y="5013723"/>
            <a:ext cx="4236720" cy="194501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E135D1C-FD13-7595-4686-850029736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559" y="4991273"/>
            <a:ext cx="4236720" cy="196746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3B6969-C8DB-4E86-9984-0F933847DCC8}"/>
              </a:ext>
            </a:extLst>
          </p:cNvPr>
          <p:cNvSpPr txBox="1"/>
          <p:nvPr/>
        </p:nvSpPr>
        <p:spPr>
          <a:xfrm>
            <a:off x="9420362" y="4663145"/>
            <a:ext cx="1611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&gt;&gt; </a:t>
            </a:r>
            <a:r>
              <a:rPr lang="ko-KR" altLang="en-US" dirty="0"/>
              <a:t>성공 화면</a:t>
            </a:r>
          </a:p>
        </p:txBody>
      </p:sp>
    </p:spTree>
    <p:extLst>
      <p:ext uri="{BB962C8B-B14F-4D97-AF65-F5344CB8AC3E}">
        <p14:creationId xmlns:p14="http://schemas.microsoft.com/office/powerpoint/2010/main" val="224342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867"/>
    </mc:Choice>
    <mc:Fallback xmlns="">
      <p:transition advTm="3086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162885-2062-49C6-A005-6BA2627B11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841F1DA-080A-486F-9500-9998F8C076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D5A109E-FEA8-4FB0-8706-5361E8E02D79}"/>
              </a:ext>
            </a:extLst>
          </p:cNvPr>
          <p:cNvGrpSpPr/>
          <p:nvPr/>
        </p:nvGrpSpPr>
        <p:grpSpPr>
          <a:xfrm>
            <a:off x="4798209" y="2579222"/>
            <a:ext cx="2728632" cy="1699555"/>
            <a:chOff x="4798209" y="2117558"/>
            <a:chExt cx="2728632" cy="16995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B15352-E51E-4541-AB75-9887E3660BB7}"/>
                </a:ext>
              </a:extLst>
            </p:cNvPr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3.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6FB55F-8B89-4805-813C-08CD2F9113C4}"/>
                </a:ext>
              </a:extLst>
            </p:cNvPr>
            <p:cNvSpPr txBox="1"/>
            <p:nvPr/>
          </p:nvSpPr>
          <p:spPr>
            <a:xfrm>
              <a:off x="5529176" y="3109227"/>
              <a:ext cx="11336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</a:rPr>
                <a:t>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56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63"/>
    </mc:Choice>
    <mc:Fallback xmlns="">
      <p:transition advTm="206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코드 </a:t>
            </a:r>
            <a:r>
              <a:rPr lang="en-US" altLang="ko-KR" sz="3600" dirty="0">
                <a:solidFill>
                  <a:schemeClr val="accent2"/>
                </a:solidFill>
              </a:rPr>
              <a:t>main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B589067-4176-65F8-64F9-DDEB45C25EDC}"/>
              </a:ext>
            </a:extLst>
          </p:cNvPr>
          <p:cNvSpPr/>
          <p:nvPr/>
        </p:nvSpPr>
        <p:spPr>
          <a:xfrm>
            <a:off x="2438400" y="-3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594F5E-6053-0E12-7B64-13C54D57E02A}"/>
              </a:ext>
            </a:extLst>
          </p:cNvPr>
          <p:cNvSpPr/>
          <p:nvPr/>
        </p:nvSpPr>
        <p:spPr>
          <a:xfrm>
            <a:off x="4876800" y="-4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0B8E9-656E-79A6-0FFE-DB2774AB9DE3}"/>
              </a:ext>
            </a:extLst>
          </p:cNvPr>
          <p:cNvSpPr txBox="1"/>
          <p:nvPr/>
        </p:nvSpPr>
        <p:spPr>
          <a:xfrm>
            <a:off x="183667" y="156617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Main (1)</a:t>
            </a:r>
            <a:endParaRPr lang="ko-KR" altLang="en-US" sz="24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43D2A5-2176-DD4C-8148-CCB72D9871CE}"/>
              </a:ext>
            </a:extLst>
          </p:cNvPr>
          <p:cNvCxnSpPr/>
          <p:nvPr/>
        </p:nvCxnSpPr>
        <p:spPr>
          <a:xfrm>
            <a:off x="424594" y="1337655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EC605AE1-9076-1568-5C05-9DCFBEA6A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6" y="2372277"/>
            <a:ext cx="5712976" cy="355939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F148D2A-3CE7-F040-B8BE-46C17CC69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09" y="1694310"/>
            <a:ext cx="4793395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4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900"/>
    </mc:Choice>
    <mc:Fallback xmlns="">
      <p:transition advTm="149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6C152-90B0-48E4-9A04-F12E2640CB0A}"/>
              </a:ext>
            </a:extLst>
          </p:cNvPr>
          <p:cNvSpPr txBox="1"/>
          <p:nvPr/>
        </p:nvSpPr>
        <p:spPr>
          <a:xfrm>
            <a:off x="1965157" y="949750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A table of contents.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2105" y="2388685"/>
            <a:ext cx="4009660" cy="523220"/>
            <a:chOff x="802105" y="2134906"/>
            <a:chExt cx="4009660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3199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간단한  프로그램 소개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802105" y="3421169"/>
            <a:ext cx="4286979" cy="954107"/>
            <a:chOff x="802105" y="2134906"/>
            <a:chExt cx="4286979" cy="95410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347723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구체적인 프로그램 모습</a:t>
              </a:r>
              <a:endParaRPr lang="en-US" altLang="ko-KR" sz="2800" spc="-300" dirty="0">
                <a:solidFill>
                  <a:schemeClr val="bg1"/>
                </a:solidFill>
              </a:endParaRPr>
            </a:p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및 기능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802105" y="4453653"/>
            <a:ext cx="1635612" cy="523220"/>
            <a:chOff x="802105" y="2134906"/>
            <a:chExt cx="163561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56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코드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02CC46-B1FB-4C55-966C-AE30B967D48B}"/>
              </a:ext>
            </a:extLst>
          </p:cNvPr>
          <p:cNvGrpSpPr/>
          <p:nvPr/>
        </p:nvGrpSpPr>
        <p:grpSpPr>
          <a:xfrm>
            <a:off x="802105" y="5486137"/>
            <a:ext cx="2320095" cy="523220"/>
            <a:chOff x="802105" y="2134906"/>
            <a:chExt cx="2320095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FD09C5-E6CF-49A7-93CF-0771D827C9F8}"/>
                </a:ext>
              </a:extLst>
            </p:cNvPr>
            <p:cNvSpPr txBox="1"/>
            <p:nvPr/>
          </p:nvSpPr>
          <p:spPr>
            <a:xfrm>
              <a:off x="802105" y="213490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E5C2C0-DA70-4CF3-B97A-7D44B2B0A087}"/>
                </a:ext>
              </a:extLst>
            </p:cNvPr>
            <p:cNvSpPr txBox="1"/>
            <p:nvPr/>
          </p:nvSpPr>
          <p:spPr>
            <a:xfrm>
              <a:off x="1611850" y="2134906"/>
              <a:ext cx="1510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개선 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코드 </a:t>
            </a:r>
            <a:r>
              <a:rPr lang="en-US" altLang="ko-KR" sz="3600" dirty="0">
                <a:solidFill>
                  <a:schemeClr val="accent2"/>
                </a:solidFill>
              </a:rPr>
              <a:t>main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B589067-4176-65F8-64F9-DDEB45C25EDC}"/>
              </a:ext>
            </a:extLst>
          </p:cNvPr>
          <p:cNvSpPr/>
          <p:nvPr/>
        </p:nvSpPr>
        <p:spPr>
          <a:xfrm>
            <a:off x="2438400" y="-3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594F5E-6053-0E12-7B64-13C54D57E02A}"/>
              </a:ext>
            </a:extLst>
          </p:cNvPr>
          <p:cNvSpPr/>
          <p:nvPr/>
        </p:nvSpPr>
        <p:spPr>
          <a:xfrm>
            <a:off x="4876800" y="-4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321A78-978A-1C12-E0B8-BAB85FBEBE2B}"/>
              </a:ext>
            </a:extLst>
          </p:cNvPr>
          <p:cNvSpPr txBox="1"/>
          <p:nvPr/>
        </p:nvSpPr>
        <p:spPr>
          <a:xfrm>
            <a:off x="222416" y="1808737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Virtual piano</a:t>
            </a:r>
            <a:endParaRPr lang="ko-KR" altLang="en-US" sz="24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B73C7F3-7842-3227-56C4-966C2F218E28}"/>
              </a:ext>
            </a:extLst>
          </p:cNvPr>
          <p:cNvCxnSpPr/>
          <p:nvPr/>
        </p:nvCxnSpPr>
        <p:spPr>
          <a:xfrm>
            <a:off x="685359" y="1580213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39C0FB54-DFE2-E42A-55AB-9F5CF65AA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96" y="1381931"/>
            <a:ext cx="4663844" cy="488484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4EC1763-2E56-CD85-8B56-E72707F2D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477" y="1808737"/>
            <a:ext cx="3029329" cy="256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6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900"/>
    </mc:Choice>
    <mc:Fallback xmlns="">
      <p:transition advTm="149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코드 </a:t>
            </a:r>
            <a:r>
              <a:rPr lang="en-US" altLang="ko-KR" sz="3600" dirty="0">
                <a:solidFill>
                  <a:schemeClr val="accent2"/>
                </a:solidFill>
              </a:rPr>
              <a:t>main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B589067-4176-65F8-64F9-DDEB45C25EDC}"/>
              </a:ext>
            </a:extLst>
          </p:cNvPr>
          <p:cNvSpPr/>
          <p:nvPr/>
        </p:nvSpPr>
        <p:spPr>
          <a:xfrm>
            <a:off x="2438400" y="-3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594F5E-6053-0E12-7B64-13C54D57E02A}"/>
              </a:ext>
            </a:extLst>
          </p:cNvPr>
          <p:cNvSpPr/>
          <p:nvPr/>
        </p:nvSpPr>
        <p:spPr>
          <a:xfrm>
            <a:off x="4876800" y="-4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0B8E9-656E-79A6-0FFE-DB2774AB9DE3}"/>
              </a:ext>
            </a:extLst>
          </p:cNvPr>
          <p:cNvSpPr txBox="1"/>
          <p:nvPr/>
        </p:nvSpPr>
        <p:spPr>
          <a:xfrm>
            <a:off x="218933" y="1566179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Main(2)</a:t>
            </a:r>
            <a:endParaRPr lang="ko-KR" altLang="en-US" sz="24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43D2A5-2176-DD4C-8148-CCB72D9871CE}"/>
              </a:ext>
            </a:extLst>
          </p:cNvPr>
          <p:cNvCxnSpPr/>
          <p:nvPr/>
        </p:nvCxnSpPr>
        <p:spPr>
          <a:xfrm>
            <a:off x="424594" y="1337655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9ABCEDE7-455D-5123-E501-BA6B3914E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091" y="1566179"/>
            <a:ext cx="4288050" cy="49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4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900"/>
    </mc:Choice>
    <mc:Fallback xmlns="">
      <p:transition advTm="149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코드 </a:t>
            </a:r>
            <a:r>
              <a:rPr lang="en-US" altLang="ko-KR" sz="3600" dirty="0">
                <a:solidFill>
                  <a:schemeClr val="accent2"/>
                </a:solidFill>
              </a:rPr>
              <a:t>main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B589067-4176-65F8-64F9-DDEB45C25EDC}"/>
              </a:ext>
            </a:extLst>
          </p:cNvPr>
          <p:cNvSpPr/>
          <p:nvPr/>
        </p:nvSpPr>
        <p:spPr>
          <a:xfrm>
            <a:off x="2438400" y="-3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594F5E-6053-0E12-7B64-13C54D57E02A}"/>
              </a:ext>
            </a:extLst>
          </p:cNvPr>
          <p:cNvSpPr/>
          <p:nvPr/>
        </p:nvSpPr>
        <p:spPr>
          <a:xfrm>
            <a:off x="4876800" y="-4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321A78-978A-1C12-E0B8-BAB85FBEBE2B}"/>
              </a:ext>
            </a:extLst>
          </p:cNvPr>
          <p:cNvSpPr txBox="1"/>
          <p:nvPr/>
        </p:nvSpPr>
        <p:spPr>
          <a:xfrm>
            <a:off x="6835565" y="1747404"/>
            <a:ext cx="726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mark</a:t>
            </a:r>
            <a:endParaRPr lang="ko-KR" altLang="en-US" sz="24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B73C7F3-7842-3227-56C4-966C2F218E28}"/>
              </a:ext>
            </a:extLst>
          </p:cNvPr>
          <p:cNvCxnSpPr/>
          <p:nvPr/>
        </p:nvCxnSpPr>
        <p:spPr>
          <a:xfrm>
            <a:off x="6919400" y="1518880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95F99B67-F64A-7A63-9D33-9864D95D8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30" y="1646286"/>
            <a:ext cx="5405064" cy="314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900"/>
    </mc:Choice>
    <mc:Fallback xmlns="">
      <p:transition advTm="149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코드 </a:t>
            </a:r>
            <a:r>
              <a:rPr lang="en-US" altLang="ko-KR" sz="3600" dirty="0">
                <a:solidFill>
                  <a:schemeClr val="accent2"/>
                </a:solidFill>
              </a:rPr>
              <a:t>main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B589067-4176-65F8-64F9-DDEB45C25EDC}"/>
              </a:ext>
            </a:extLst>
          </p:cNvPr>
          <p:cNvSpPr/>
          <p:nvPr/>
        </p:nvSpPr>
        <p:spPr>
          <a:xfrm>
            <a:off x="2438400" y="-3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594F5E-6053-0E12-7B64-13C54D57E02A}"/>
              </a:ext>
            </a:extLst>
          </p:cNvPr>
          <p:cNvSpPr/>
          <p:nvPr/>
        </p:nvSpPr>
        <p:spPr>
          <a:xfrm>
            <a:off x="4876800" y="-4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321A78-978A-1C12-E0B8-BAB85FBEBE2B}"/>
              </a:ext>
            </a:extLst>
          </p:cNvPr>
          <p:cNvSpPr txBox="1"/>
          <p:nvPr/>
        </p:nvSpPr>
        <p:spPr>
          <a:xfrm>
            <a:off x="8721829" y="1724875"/>
            <a:ext cx="1172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matching</a:t>
            </a:r>
            <a:endParaRPr lang="ko-KR" altLang="en-US" sz="24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B73C7F3-7842-3227-56C4-966C2F218E28}"/>
              </a:ext>
            </a:extLst>
          </p:cNvPr>
          <p:cNvCxnSpPr/>
          <p:nvPr/>
        </p:nvCxnSpPr>
        <p:spPr>
          <a:xfrm>
            <a:off x="9028704" y="14963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FDB397B2-F92F-AA63-C62A-161739312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10" y="1228041"/>
            <a:ext cx="3490328" cy="54661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B57F2DE-D868-0099-52F5-A5AF43BF9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559" y="1228041"/>
            <a:ext cx="4186882" cy="539292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5A25722-C528-416B-CA0C-E371BC5B8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240" y="3429000"/>
            <a:ext cx="3841914" cy="304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5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900"/>
    </mc:Choice>
    <mc:Fallback xmlns="">
      <p:transition advTm="149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코드 </a:t>
            </a:r>
            <a:r>
              <a:rPr lang="en-US" altLang="ko-KR" sz="3600" dirty="0">
                <a:solidFill>
                  <a:schemeClr val="accent2"/>
                </a:solidFill>
              </a:rPr>
              <a:t>main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B589067-4176-65F8-64F9-DDEB45C25EDC}"/>
              </a:ext>
            </a:extLst>
          </p:cNvPr>
          <p:cNvSpPr/>
          <p:nvPr/>
        </p:nvSpPr>
        <p:spPr>
          <a:xfrm>
            <a:off x="2438400" y="-3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594F5E-6053-0E12-7B64-13C54D57E02A}"/>
              </a:ext>
            </a:extLst>
          </p:cNvPr>
          <p:cNvSpPr/>
          <p:nvPr/>
        </p:nvSpPr>
        <p:spPr>
          <a:xfrm>
            <a:off x="4876800" y="-4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8B795C-8DC6-8419-8C9D-AB62FF2654F6}"/>
              </a:ext>
            </a:extLst>
          </p:cNvPr>
          <p:cNvSpPr txBox="1"/>
          <p:nvPr/>
        </p:nvSpPr>
        <p:spPr>
          <a:xfrm>
            <a:off x="449292" y="1808737"/>
            <a:ext cx="87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correct</a:t>
            </a:r>
            <a:endParaRPr lang="ko-KR" altLang="en-US" sz="24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B99E5EF-23CA-78AE-A96D-9CF88E338659}"/>
              </a:ext>
            </a:extLst>
          </p:cNvPr>
          <p:cNvCxnSpPr/>
          <p:nvPr/>
        </p:nvCxnSpPr>
        <p:spPr>
          <a:xfrm>
            <a:off x="607887" y="1580213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0DD3858A-069E-10DD-0D34-96036E914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12" y="1439590"/>
            <a:ext cx="4397121" cy="509822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1CF2B2E-55D6-CD9F-05EF-8594024C8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288" y="1958181"/>
            <a:ext cx="4305673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5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900"/>
    </mc:Choice>
    <mc:Fallback xmlns="">
      <p:transition advTm="149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친구와 일정 공유! 카카오톡 '톡캘린더' 어떻게 쓰지?">
            <a:extLst>
              <a:ext uri="{FF2B5EF4-FFF2-40B4-BE49-F238E27FC236}">
                <a16:creationId xmlns:a16="http://schemas.microsoft.com/office/drawing/2014/main" id="{87D75927-01F7-CD41-BC89-B0ED84D1A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9" y="-8389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56A45C-C351-4949-AD38-C924B7B585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552798-EFC5-4327-BC64-9F9AA2B5B2B9}"/>
              </a:ext>
            </a:extLst>
          </p:cNvPr>
          <p:cNvGrpSpPr/>
          <p:nvPr/>
        </p:nvGrpSpPr>
        <p:grpSpPr>
          <a:xfrm>
            <a:off x="4238760" y="2579222"/>
            <a:ext cx="3288081" cy="1699555"/>
            <a:chOff x="4238760" y="2117558"/>
            <a:chExt cx="3288081" cy="169955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B93A37-0A65-4C31-9689-50006259DFE7}"/>
                </a:ext>
              </a:extLst>
            </p:cNvPr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4.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DDF45E-0756-473D-9A94-57CE00AD10E1}"/>
                </a:ext>
              </a:extLst>
            </p:cNvPr>
            <p:cNvSpPr txBox="1"/>
            <p:nvPr/>
          </p:nvSpPr>
          <p:spPr>
            <a:xfrm>
              <a:off x="4238760" y="3109227"/>
              <a:ext cx="23519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</a:rPr>
                <a:t>개선 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17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9"/>
    </mc:Choice>
    <mc:Fallback xmlns="">
      <p:transition advTm="10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4,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07488"/>
            <a:ext cx="3520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출시된 서비스들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483360" y="295656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2388386-915F-4665-8260-169A76E039B4}"/>
              </a:ext>
            </a:extLst>
          </p:cNvPr>
          <p:cNvCxnSpPr>
            <a:cxnSpLocks/>
          </p:cNvCxnSpPr>
          <p:nvPr/>
        </p:nvCxnSpPr>
        <p:spPr>
          <a:xfrm>
            <a:off x="1483360" y="484801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29B428-1657-4B3A-AB73-BAEB228F0FF0}"/>
              </a:ext>
            </a:extLst>
          </p:cNvPr>
          <p:cNvSpPr txBox="1"/>
          <p:nvPr/>
        </p:nvSpPr>
        <p:spPr>
          <a:xfrm>
            <a:off x="1521112" y="136700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2371717" y="136700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3060418" y="1320838"/>
            <a:ext cx="719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코드 개편화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A41B8-5B38-43C8-9533-D4B0E0AB13EF}"/>
              </a:ext>
            </a:extLst>
          </p:cNvPr>
          <p:cNvSpPr txBox="1"/>
          <p:nvPr/>
        </p:nvSpPr>
        <p:spPr>
          <a:xfrm>
            <a:off x="3060418" y="1866037"/>
            <a:ext cx="8993726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중복된 코드 제거 및 함수화</a:t>
            </a:r>
            <a:endParaRPr lang="en-US" altLang="ko-KR" sz="1600" spc="-1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21B81-C796-4BD8-A372-18E09CFFB595}"/>
              </a:ext>
            </a:extLst>
          </p:cNvPr>
          <p:cNvSpPr txBox="1"/>
          <p:nvPr/>
        </p:nvSpPr>
        <p:spPr>
          <a:xfrm>
            <a:off x="1521112" y="318778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8FF87-5FC5-41F1-A935-8518D0B49166}"/>
              </a:ext>
            </a:extLst>
          </p:cNvPr>
          <p:cNvSpPr txBox="1"/>
          <p:nvPr/>
        </p:nvSpPr>
        <p:spPr>
          <a:xfrm>
            <a:off x="2371717" y="318778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15C358-1FA5-47CB-8D9A-92A7B5D33465}"/>
              </a:ext>
            </a:extLst>
          </p:cNvPr>
          <p:cNvSpPr txBox="1"/>
          <p:nvPr/>
        </p:nvSpPr>
        <p:spPr>
          <a:xfrm>
            <a:off x="3060418" y="3141617"/>
            <a:ext cx="5811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동시에 여러 입력을 받을 수 있게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3C0C7C-65C6-490F-A953-EF7449FAE47A}"/>
              </a:ext>
            </a:extLst>
          </p:cNvPr>
          <p:cNvSpPr txBox="1"/>
          <p:nvPr/>
        </p:nvSpPr>
        <p:spPr>
          <a:xfrm>
            <a:off x="3060418" y="3686816"/>
            <a:ext cx="8993726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/>
              <a:t>Beep</a:t>
            </a:r>
            <a:r>
              <a:rPr lang="ko-KR" altLang="en-US" sz="1600" spc="-150" dirty="0"/>
              <a:t>이 아닌 </a:t>
            </a:r>
            <a:r>
              <a:rPr lang="en-US" altLang="ko-KR" sz="1600" spc="-150" dirty="0"/>
              <a:t>midi</a:t>
            </a:r>
            <a:r>
              <a:rPr lang="ko-KR" altLang="en-US" sz="1600" spc="-150" dirty="0" err="1"/>
              <a:t>를</a:t>
            </a:r>
            <a:r>
              <a:rPr lang="ko-KR" altLang="en-US" sz="1600" spc="-150" dirty="0"/>
              <a:t> 사용하여 한번에 여러 음을 낼 수 있게 개편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EE1B45-F6F4-4551-9329-2ABE79454968}"/>
              </a:ext>
            </a:extLst>
          </p:cNvPr>
          <p:cNvSpPr txBox="1"/>
          <p:nvPr/>
        </p:nvSpPr>
        <p:spPr>
          <a:xfrm>
            <a:off x="1521112" y="504920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AC435-47EB-41A2-BFBA-F9E57DF09646}"/>
              </a:ext>
            </a:extLst>
          </p:cNvPr>
          <p:cNvSpPr txBox="1"/>
          <p:nvPr/>
        </p:nvSpPr>
        <p:spPr>
          <a:xfrm>
            <a:off x="2371717" y="504920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0BC241-1D22-46C6-AC7E-C9769E22D4E4}"/>
              </a:ext>
            </a:extLst>
          </p:cNvPr>
          <p:cNvSpPr txBox="1"/>
          <p:nvPr/>
        </p:nvSpPr>
        <p:spPr>
          <a:xfrm>
            <a:off x="3060417" y="5003035"/>
            <a:ext cx="6364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게임 추가 및 점수 시스템 추가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D9358D-1A3C-475E-B276-38B17FF322BF}"/>
              </a:ext>
            </a:extLst>
          </p:cNvPr>
          <p:cNvSpPr txBox="1"/>
          <p:nvPr/>
        </p:nvSpPr>
        <p:spPr>
          <a:xfrm>
            <a:off x="3060418" y="5548235"/>
            <a:ext cx="8993726" cy="66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기존 게임 뿐 아니라 더 다양한 게임을 추가하고</a:t>
            </a: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단순히 성공 실패 뿐 아니라 로그인 및 점수 시스템을 추가하여 게임을 더 흥미진진하게 개선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29CE07-B225-F134-3D5B-369671C8F204}"/>
              </a:ext>
            </a:extLst>
          </p:cNvPr>
          <p:cNvSpPr/>
          <p:nvPr/>
        </p:nvSpPr>
        <p:spPr>
          <a:xfrm>
            <a:off x="2438400" y="-4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A46475-7F6D-0A9B-B6D0-1E6BF600A5AC}"/>
              </a:ext>
            </a:extLst>
          </p:cNvPr>
          <p:cNvSpPr/>
          <p:nvPr/>
        </p:nvSpPr>
        <p:spPr>
          <a:xfrm>
            <a:off x="4876800" y="-4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1CF5A6-8A59-4687-EC1D-1549F55AD9ED}"/>
              </a:ext>
            </a:extLst>
          </p:cNvPr>
          <p:cNvSpPr/>
          <p:nvPr/>
        </p:nvSpPr>
        <p:spPr>
          <a:xfrm>
            <a:off x="7315200" y="-4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867"/>
    </mc:Choice>
    <mc:Fallback xmlns="">
      <p:transition advTm="3086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0" y="3080792"/>
            <a:ext cx="12024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감사합니다</a:t>
            </a:r>
            <a:endParaRPr lang="en-US" altLang="ko-KR" sz="4400" dirty="0">
              <a:solidFill>
                <a:schemeClr val="bg1"/>
              </a:solidFill>
            </a:endParaRPr>
          </a:p>
          <a:p>
            <a:pPr algn="ctr"/>
            <a:endParaRPr lang="en-US" altLang="ko-KR" sz="4400" dirty="0">
              <a:solidFill>
                <a:schemeClr val="bg1"/>
              </a:solidFill>
            </a:endParaRPr>
          </a:p>
          <a:p>
            <a:pPr algn="ctr"/>
            <a:endParaRPr lang="en-US" altLang="ko-KR" sz="4400" dirty="0">
              <a:solidFill>
                <a:schemeClr val="bg1"/>
              </a:solidFill>
            </a:endParaRPr>
          </a:p>
          <a:p>
            <a:pPr algn="ctr"/>
            <a:r>
              <a:rPr lang="en-US" altLang="ko-KR" sz="3000" dirty="0" err="1">
                <a:solidFill>
                  <a:schemeClr val="bg1"/>
                </a:solidFill>
              </a:rPr>
              <a:t>Github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en-US" altLang="ko-KR" sz="3000" dirty="0">
                <a:solidFill>
                  <a:schemeClr val="bg1"/>
                </a:solidFill>
                <a:hlinkClick r:id="rId2"/>
              </a:rPr>
              <a:t>https://github.com/jnj3j3/gameprogramming.git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99"/>
    </mc:Choice>
    <mc:Fallback xmlns="">
      <p:transition advTm="239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4324E0-D3B1-471E-921C-959468C8C6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5F40F1-9DD6-4D39-A8A1-E3506E4DBD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60206C-EBFC-4B9A-A3C4-119F1014E2DB}"/>
              </a:ext>
            </a:extLst>
          </p:cNvPr>
          <p:cNvGrpSpPr/>
          <p:nvPr/>
        </p:nvGrpSpPr>
        <p:grpSpPr>
          <a:xfrm>
            <a:off x="3791522" y="2579222"/>
            <a:ext cx="4608955" cy="1699555"/>
            <a:chOff x="3791522" y="2117558"/>
            <a:chExt cx="4608955" cy="16995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3C29B0-E781-460E-AF5D-96AF31D3B38A}"/>
                </a:ext>
              </a:extLst>
            </p:cNvPr>
            <p:cNvSpPr txBox="1"/>
            <p:nvPr/>
          </p:nvSpPr>
          <p:spPr>
            <a:xfrm>
              <a:off x="4798209" y="2117558"/>
              <a:ext cx="25955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1.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8819A3-E3ED-4F7F-8934-E429EA710645}"/>
                </a:ext>
              </a:extLst>
            </p:cNvPr>
            <p:cNvSpPr txBox="1"/>
            <p:nvPr/>
          </p:nvSpPr>
          <p:spPr>
            <a:xfrm>
              <a:off x="3791522" y="3109227"/>
              <a:ext cx="46089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</a:rPr>
                <a:t>간단한 프로그램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9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92"/>
    </mc:Choice>
    <mc:Fallback xmlns="">
      <p:transition advTm="149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07488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프로그램 소개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196247" y="1866037"/>
            <a:ext cx="21742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1061630" y="1357565"/>
            <a:ext cx="719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2"/>
                </a:solidFill>
                <a:latin typeface="+mj-ea"/>
                <a:ea typeface="+mj-ea"/>
              </a:rPr>
              <a:t>PIANO GAMES COLLECTION</a:t>
            </a:r>
            <a:endParaRPr lang="ko-KR" altLang="en-US" sz="2400" spc="-15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A41B8-5B38-43C8-9533-D4B0E0AB13EF}"/>
              </a:ext>
            </a:extLst>
          </p:cNvPr>
          <p:cNvSpPr txBox="1"/>
          <p:nvPr/>
        </p:nvSpPr>
        <p:spPr>
          <a:xfrm>
            <a:off x="1061630" y="2095869"/>
            <a:ext cx="4814883" cy="243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/>
              <a:t>PIANO GAMES COLLECTION </a:t>
            </a:r>
            <a:r>
              <a:rPr lang="ko-KR" altLang="en-US" sz="1600" spc="-150" dirty="0"/>
              <a:t>은 키보드를 건반처럼 사용하여 이용하는 </a:t>
            </a:r>
            <a:r>
              <a:rPr lang="en-US" altLang="ko-KR" sz="1600" spc="-150" dirty="0"/>
              <a:t>virtual piano </a:t>
            </a:r>
            <a:r>
              <a:rPr lang="ko-KR" altLang="en-US" sz="1600" spc="-150" dirty="0"/>
              <a:t>게임입니다</a:t>
            </a:r>
            <a:r>
              <a:rPr lang="en-US" altLang="ko-KR" sz="1600" spc="-150" dirty="0"/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단순한 연주 뿐 아니라 </a:t>
            </a:r>
            <a:r>
              <a:rPr lang="en-US" altLang="ko-KR" sz="1600" spc="-150" dirty="0"/>
              <a:t>virtual piano </a:t>
            </a:r>
            <a:r>
              <a:rPr lang="ko-KR" altLang="en-US" sz="1600" spc="-150" dirty="0"/>
              <a:t>이용하여 즐길 수 있는 </a:t>
            </a:r>
            <a:r>
              <a:rPr lang="en-US" altLang="ko-KR" sz="1600" spc="-150" dirty="0"/>
              <a:t>2</a:t>
            </a:r>
            <a:r>
              <a:rPr lang="ko-KR" altLang="en-US" sz="1600" spc="-150" dirty="0"/>
              <a:t>가지 의 게임들이   추가로 프로그램 내에 내장되어 있습니다</a:t>
            </a:r>
            <a:r>
              <a:rPr lang="en-US" altLang="ko-KR" sz="1600" spc="-150" dirty="0"/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 </a:t>
            </a:r>
            <a:endParaRPr lang="en-US" altLang="ko-KR" sz="1600" spc="-1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29CE07-B225-F134-3D5B-369671C8F204}"/>
              </a:ext>
            </a:extLst>
          </p:cNvPr>
          <p:cNvSpPr/>
          <p:nvPr/>
        </p:nvSpPr>
        <p:spPr>
          <a:xfrm>
            <a:off x="2438400" y="-4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F14D20-A81F-3A13-33D5-1B23DF075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728" y="1819230"/>
            <a:ext cx="5555461" cy="3612193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08EB1B-11CF-5E28-8E3D-D3E9CEC1EBCE}"/>
              </a:ext>
            </a:extLst>
          </p:cNvPr>
          <p:cNvCxnSpPr>
            <a:cxnSpLocks/>
          </p:cNvCxnSpPr>
          <p:nvPr/>
        </p:nvCxnSpPr>
        <p:spPr>
          <a:xfrm>
            <a:off x="5957793" y="1229360"/>
            <a:ext cx="0" cy="5344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9634D2B-2ACD-E2AE-6698-6B85C8F92736}"/>
              </a:ext>
            </a:extLst>
          </p:cNvPr>
          <p:cNvCxnSpPr>
            <a:cxnSpLocks/>
          </p:cNvCxnSpPr>
          <p:nvPr/>
        </p:nvCxnSpPr>
        <p:spPr>
          <a:xfrm>
            <a:off x="1196247" y="4205377"/>
            <a:ext cx="21742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BF702B-3F63-A420-2948-06D5CA8004C9}"/>
              </a:ext>
            </a:extLst>
          </p:cNvPr>
          <p:cNvSpPr txBox="1"/>
          <p:nvPr/>
        </p:nvSpPr>
        <p:spPr>
          <a:xfrm>
            <a:off x="1061630" y="4381040"/>
            <a:ext cx="4814883" cy="255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300" spc="-150" dirty="0"/>
              <a:t>변경사항</a:t>
            </a:r>
            <a:endParaRPr lang="en-US" altLang="ko-KR" sz="1300" spc="-150" dirty="0"/>
          </a:p>
          <a:p>
            <a:pPr algn="just">
              <a:lnSpc>
                <a:spcPct val="120000"/>
              </a:lnSpc>
            </a:pPr>
            <a:r>
              <a:rPr lang="en-US" altLang="ko-KR" sz="1300" spc="-150" dirty="0"/>
              <a:t>- </a:t>
            </a:r>
            <a:r>
              <a:rPr lang="ko-KR" altLang="en-US" sz="1300" spc="-150" dirty="0"/>
              <a:t>터미널 화면 크기</a:t>
            </a:r>
            <a:r>
              <a:rPr lang="en-US" altLang="ko-KR" sz="1300" spc="-150" dirty="0"/>
              <a:t>, </a:t>
            </a:r>
            <a:r>
              <a:rPr lang="ko-KR" altLang="en-US" sz="1300" spc="-150" dirty="0"/>
              <a:t>이름 조정</a:t>
            </a:r>
          </a:p>
          <a:p>
            <a:pPr algn="just">
              <a:lnSpc>
                <a:spcPct val="120000"/>
              </a:lnSpc>
            </a:pPr>
            <a:r>
              <a:rPr lang="ko-KR" altLang="en-US" sz="1300" spc="-150" dirty="0"/>
              <a:t>시작 화면</a:t>
            </a:r>
            <a:r>
              <a:rPr lang="en-US" altLang="ko-KR" sz="1300" spc="-150" dirty="0"/>
              <a:t>, </a:t>
            </a:r>
            <a:r>
              <a:rPr lang="ko-KR" altLang="en-US" sz="1300" spc="-150" dirty="0"/>
              <a:t>종료화면</a:t>
            </a:r>
            <a:r>
              <a:rPr lang="en-US" altLang="ko-KR" sz="1300" spc="-150" dirty="0"/>
              <a:t>, </a:t>
            </a:r>
            <a:r>
              <a:rPr lang="ko-KR" altLang="en-US" sz="1300" spc="-150" dirty="0"/>
              <a:t>시작 노래 및 종료 노래</a:t>
            </a:r>
            <a:r>
              <a:rPr lang="en-US" altLang="ko-KR" sz="1300" spc="-150" dirty="0"/>
              <a:t>,</a:t>
            </a:r>
            <a:r>
              <a:rPr lang="ko-KR" altLang="en-US" sz="1300" spc="-150" dirty="0"/>
              <a:t>메뉴 화면</a:t>
            </a:r>
          </a:p>
          <a:p>
            <a:pPr algn="just">
              <a:lnSpc>
                <a:spcPct val="120000"/>
              </a:lnSpc>
            </a:pPr>
            <a:r>
              <a:rPr lang="ko-KR" altLang="en-US" sz="1300" spc="-150" dirty="0"/>
              <a:t>피아노 음 추가</a:t>
            </a:r>
            <a:r>
              <a:rPr lang="en-US" altLang="ko-KR" sz="1300" spc="-150" dirty="0"/>
              <a:t>, </a:t>
            </a:r>
            <a:r>
              <a:rPr lang="ko-KR" altLang="en-US" sz="1300" spc="-150" dirty="0"/>
              <a:t>건반 모양 추가</a:t>
            </a:r>
          </a:p>
          <a:p>
            <a:pPr algn="just">
              <a:lnSpc>
                <a:spcPct val="120000"/>
              </a:lnSpc>
            </a:pPr>
            <a:r>
              <a:rPr lang="ko-KR" altLang="en-US" sz="1300" spc="-150" dirty="0"/>
              <a:t>각 게임 시작 화면</a:t>
            </a:r>
            <a:r>
              <a:rPr lang="en-US" altLang="ko-KR" sz="1300" spc="-150" dirty="0"/>
              <a:t>, </a:t>
            </a:r>
            <a:r>
              <a:rPr lang="ko-KR" altLang="en-US" sz="1300" spc="-150" dirty="0"/>
              <a:t>남은 시간을 알려주는 화면                              </a:t>
            </a:r>
            <a:r>
              <a:rPr lang="ko-KR" altLang="en-US" sz="3000" b="1" spc="-150" dirty="0"/>
              <a:t>총</a:t>
            </a:r>
            <a:r>
              <a:rPr lang="en-US" altLang="ko-KR" sz="3000" b="1" spc="-150" dirty="0"/>
              <a:t>:</a:t>
            </a:r>
            <a:r>
              <a:rPr lang="ko-KR" altLang="en-US" sz="3000" b="1" spc="-150" dirty="0"/>
              <a:t>  </a:t>
            </a:r>
            <a:r>
              <a:rPr lang="en-US" altLang="ko-KR" sz="3000" b="1" spc="-150" dirty="0"/>
              <a:t>15</a:t>
            </a:r>
            <a:r>
              <a:rPr lang="ko-KR" altLang="en-US" sz="1300" b="1" spc="-150" dirty="0"/>
              <a:t> </a:t>
            </a:r>
            <a:r>
              <a:rPr lang="ko-KR" altLang="en-US" sz="1300" spc="-150" dirty="0"/>
              <a:t>                                      </a:t>
            </a:r>
          </a:p>
          <a:p>
            <a:pPr algn="just">
              <a:lnSpc>
                <a:spcPct val="120000"/>
              </a:lnSpc>
            </a:pPr>
            <a:r>
              <a:rPr lang="ko-KR" altLang="en-US" sz="1300" spc="-150" dirty="0"/>
              <a:t>성공을 알려주는 화면</a:t>
            </a:r>
            <a:r>
              <a:rPr lang="en-US" altLang="ko-KR" sz="1300" spc="-150" dirty="0"/>
              <a:t>, </a:t>
            </a:r>
            <a:r>
              <a:rPr lang="ko-KR" altLang="en-US" sz="1300" spc="-150" dirty="0"/>
              <a:t>실패를 알려주는 화면</a:t>
            </a:r>
          </a:p>
          <a:p>
            <a:pPr algn="just">
              <a:lnSpc>
                <a:spcPct val="120000"/>
              </a:lnSpc>
            </a:pPr>
            <a:r>
              <a:rPr lang="ko-KR" altLang="en-US" sz="1300" spc="-150" dirty="0"/>
              <a:t>음을 맞추는 게임</a:t>
            </a:r>
          </a:p>
          <a:p>
            <a:pPr algn="just">
              <a:lnSpc>
                <a:spcPct val="120000"/>
              </a:lnSpc>
            </a:pPr>
            <a:r>
              <a:rPr lang="ko-KR" altLang="en-US" sz="1300" spc="-150" dirty="0"/>
              <a:t>을 순서를 맞추는 게임 </a:t>
            </a:r>
            <a:r>
              <a:rPr lang="en-US" altLang="ko-KR" sz="1300" spc="-150" dirty="0"/>
              <a:t>, </a:t>
            </a:r>
            <a:r>
              <a:rPr lang="en-US" altLang="ko-KR" sz="1300" spc="-150" dirty="0" err="1"/>
              <a:t>getch</a:t>
            </a:r>
            <a:r>
              <a:rPr lang="en-US" altLang="ko-KR" sz="1300" spc="-150" dirty="0"/>
              <a:t>()</a:t>
            </a:r>
            <a:r>
              <a:rPr lang="ko-KR" altLang="en-US" sz="1300" spc="-150" dirty="0"/>
              <a:t>가 받아오는 </a:t>
            </a:r>
            <a:r>
              <a:rPr lang="en-US" altLang="ko-KR" sz="1300" spc="-150" dirty="0" err="1"/>
              <a:t>bufferreader</a:t>
            </a:r>
            <a:r>
              <a:rPr lang="en-US" altLang="ko-KR" sz="1300" spc="-150" dirty="0"/>
              <a:t> flush  </a:t>
            </a:r>
          </a:p>
          <a:p>
            <a:pPr algn="just">
              <a:lnSpc>
                <a:spcPct val="120000"/>
              </a:lnSpc>
            </a:pPr>
            <a:r>
              <a:rPr lang="ko-KR" altLang="en-US" sz="1300" spc="-150" dirty="0"/>
              <a:t> </a:t>
            </a:r>
            <a:endParaRPr lang="en-US" altLang="ko-KR" sz="1300" spc="-150" dirty="0"/>
          </a:p>
        </p:txBody>
      </p:sp>
    </p:spTree>
    <p:extLst>
      <p:ext uri="{BB962C8B-B14F-4D97-AF65-F5344CB8AC3E}">
        <p14:creationId xmlns:p14="http://schemas.microsoft.com/office/powerpoint/2010/main" val="116569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867"/>
    </mc:Choice>
    <mc:Fallback xmlns="">
      <p:transition advTm="3086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220">
            <a:extLst>
              <a:ext uri="{FF2B5EF4-FFF2-40B4-BE49-F238E27FC236}">
                <a16:creationId xmlns:a16="http://schemas.microsoft.com/office/drawing/2014/main" id="{3D8DAFE1-203E-6144-6AD3-EF4C34E8C5B7}"/>
              </a:ext>
            </a:extLst>
          </p:cNvPr>
          <p:cNvCxnSpPr/>
          <p:nvPr/>
        </p:nvCxnSpPr>
        <p:spPr>
          <a:xfrm rot="16200000" flipV="1">
            <a:off x="7767421" y="2418417"/>
            <a:ext cx="540990" cy="3500766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한쪽 모서리가 잘린 사각형 6">
            <a:extLst>
              <a:ext uri="{FF2B5EF4-FFF2-40B4-BE49-F238E27FC236}">
                <a16:creationId xmlns:a16="http://schemas.microsoft.com/office/drawing/2014/main" id="{002DDA05-1E34-89E7-0E06-22EFEAE0DF8C}"/>
              </a:ext>
            </a:extLst>
          </p:cNvPr>
          <p:cNvSpPr/>
          <p:nvPr/>
        </p:nvSpPr>
        <p:spPr>
          <a:xfrm>
            <a:off x="4995706" y="1519547"/>
            <a:ext cx="2319494" cy="767661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/>
          </a:p>
        </p:txBody>
      </p:sp>
      <p:sp>
        <p:nvSpPr>
          <p:cNvPr id="80" name="한쪽 모서리가 잘린 사각형 35">
            <a:extLst>
              <a:ext uri="{FF2B5EF4-FFF2-40B4-BE49-F238E27FC236}">
                <a16:creationId xmlns:a16="http://schemas.microsoft.com/office/drawing/2014/main" id="{424C9BB1-2609-51B9-5B7D-E4C6D14A6F88}"/>
              </a:ext>
            </a:extLst>
          </p:cNvPr>
          <p:cNvSpPr/>
          <p:nvPr/>
        </p:nvSpPr>
        <p:spPr>
          <a:xfrm>
            <a:off x="5377708" y="2708377"/>
            <a:ext cx="1571929" cy="520247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메뉴</a:t>
            </a:r>
          </a:p>
        </p:txBody>
      </p:sp>
      <p:sp>
        <p:nvSpPr>
          <p:cNvPr id="81" name="한쪽 모서리가 잘린 사각형 38">
            <a:extLst>
              <a:ext uri="{FF2B5EF4-FFF2-40B4-BE49-F238E27FC236}">
                <a16:creationId xmlns:a16="http://schemas.microsoft.com/office/drawing/2014/main" id="{C186206F-C022-5AF9-4B5C-AA654EB79D61}"/>
              </a:ext>
            </a:extLst>
          </p:cNvPr>
          <p:cNvSpPr/>
          <p:nvPr/>
        </p:nvSpPr>
        <p:spPr>
          <a:xfrm>
            <a:off x="2000803" y="4439295"/>
            <a:ext cx="1571929" cy="520247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 연습</a:t>
            </a:r>
          </a:p>
        </p:txBody>
      </p:sp>
      <p:sp>
        <p:nvSpPr>
          <p:cNvPr id="82" name="직각 삼각형 81">
            <a:extLst>
              <a:ext uri="{FF2B5EF4-FFF2-40B4-BE49-F238E27FC236}">
                <a16:creationId xmlns:a16="http://schemas.microsoft.com/office/drawing/2014/main" id="{1E59D9B5-F5D3-1C60-3C76-28FE19CC2D65}"/>
              </a:ext>
            </a:extLst>
          </p:cNvPr>
          <p:cNvSpPr/>
          <p:nvPr/>
        </p:nvSpPr>
        <p:spPr>
          <a:xfrm rot="10800000">
            <a:off x="3354564" y="4439295"/>
            <a:ext cx="218168" cy="218168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한쪽 모서리가 잘린 사각형 44">
            <a:extLst>
              <a:ext uri="{FF2B5EF4-FFF2-40B4-BE49-F238E27FC236}">
                <a16:creationId xmlns:a16="http://schemas.microsoft.com/office/drawing/2014/main" id="{8CE90B5C-5B17-C207-D46D-E33BA9000DED}"/>
              </a:ext>
            </a:extLst>
          </p:cNvPr>
          <p:cNvSpPr/>
          <p:nvPr/>
        </p:nvSpPr>
        <p:spPr>
          <a:xfrm>
            <a:off x="8878474" y="4429233"/>
            <a:ext cx="1682483" cy="520247"/>
          </a:xfrm>
          <a:prstGeom prst="snip1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순서 기억하기</a:t>
            </a:r>
            <a:endParaRPr lang="ko-KR" altLang="en-US" dirty="0"/>
          </a:p>
        </p:txBody>
      </p:sp>
      <p:sp>
        <p:nvSpPr>
          <p:cNvPr id="86" name="직각 삼각형 85">
            <a:extLst>
              <a:ext uri="{FF2B5EF4-FFF2-40B4-BE49-F238E27FC236}">
                <a16:creationId xmlns:a16="http://schemas.microsoft.com/office/drawing/2014/main" id="{03AD4F95-8A51-1B71-5160-5C0D5520EBC0}"/>
              </a:ext>
            </a:extLst>
          </p:cNvPr>
          <p:cNvSpPr/>
          <p:nvPr/>
        </p:nvSpPr>
        <p:spPr>
          <a:xfrm rot="10800000">
            <a:off x="10333758" y="4439295"/>
            <a:ext cx="218168" cy="218168"/>
          </a:xfrm>
          <a:prstGeom prst="rtTriangle">
            <a:avLst/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EB9361C-91B7-2578-FA1A-1AA0874CB4F6}"/>
              </a:ext>
            </a:extLst>
          </p:cNvPr>
          <p:cNvCxnSpPr>
            <a:cxnSpLocks/>
            <a:stCxn id="79" idx="1"/>
          </p:cNvCxnSpPr>
          <p:nvPr/>
        </p:nvCxnSpPr>
        <p:spPr>
          <a:xfrm>
            <a:off x="6155453" y="2287208"/>
            <a:ext cx="8220" cy="161109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한쪽 모서리가 잘린 사각형 56">
            <a:extLst>
              <a:ext uri="{FF2B5EF4-FFF2-40B4-BE49-F238E27FC236}">
                <a16:creationId xmlns:a16="http://schemas.microsoft.com/office/drawing/2014/main" id="{8F5CEAC2-09CE-C1E7-F1FC-829FC889361E}"/>
              </a:ext>
            </a:extLst>
          </p:cNvPr>
          <p:cNvSpPr/>
          <p:nvPr/>
        </p:nvSpPr>
        <p:spPr>
          <a:xfrm>
            <a:off x="2130997" y="5283904"/>
            <a:ext cx="1309084" cy="433255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</a:t>
            </a:r>
          </a:p>
        </p:txBody>
      </p:sp>
      <p:sp>
        <p:nvSpPr>
          <p:cNvPr id="92" name="직각 삼각형 91">
            <a:extLst>
              <a:ext uri="{FF2B5EF4-FFF2-40B4-BE49-F238E27FC236}">
                <a16:creationId xmlns:a16="http://schemas.microsoft.com/office/drawing/2014/main" id="{5A488D9C-61E3-C801-1C23-54B99D63091A}"/>
              </a:ext>
            </a:extLst>
          </p:cNvPr>
          <p:cNvSpPr/>
          <p:nvPr/>
        </p:nvSpPr>
        <p:spPr>
          <a:xfrm rot="10800000">
            <a:off x="3258394" y="5283904"/>
            <a:ext cx="181688" cy="18168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꺾인 연결선 186">
            <a:extLst>
              <a:ext uri="{FF2B5EF4-FFF2-40B4-BE49-F238E27FC236}">
                <a16:creationId xmlns:a16="http://schemas.microsoft.com/office/drawing/2014/main" id="{9AFC96E2-347C-F53D-A39F-D9E2D78294C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0183" y="5114836"/>
            <a:ext cx="331941" cy="1229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219">
            <a:extLst>
              <a:ext uri="{FF2B5EF4-FFF2-40B4-BE49-F238E27FC236}">
                <a16:creationId xmlns:a16="http://schemas.microsoft.com/office/drawing/2014/main" id="{03A50807-2E3F-648C-5DFD-70A6387ED36C}"/>
              </a:ext>
            </a:extLst>
          </p:cNvPr>
          <p:cNvCxnSpPr>
            <a:stCxn id="81" idx="3"/>
          </p:cNvCxnSpPr>
          <p:nvPr/>
        </p:nvCxnSpPr>
        <p:spPr>
          <a:xfrm rot="5400000" flipH="1" flipV="1">
            <a:off x="4266656" y="2418417"/>
            <a:ext cx="540990" cy="3500766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4062720-C556-0AD1-6E1A-EEE054139BB0}"/>
              </a:ext>
            </a:extLst>
          </p:cNvPr>
          <p:cNvSpPr txBox="1"/>
          <p:nvPr/>
        </p:nvSpPr>
        <p:spPr>
          <a:xfrm>
            <a:off x="5312320" y="164518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시작 화면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5D1D466-7324-76E1-854D-F3D54ACB3DD3}"/>
              </a:ext>
            </a:extLst>
          </p:cNvPr>
          <p:cNvCxnSpPr>
            <a:cxnSpLocks/>
          </p:cNvCxnSpPr>
          <p:nvPr/>
        </p:nvCxnSpPr>
        <p:spPr>
          <a:xfrm>
            <a:off x="6163672" y="3851914"/>
            <a:ext cx="0" cy="5773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한쪽 모서리가 잘린 사각형 44">
            <a:extLst>
              <a:ext uri="{FF2B5EF4-FFF2-40B4-BE49-F238E27FC236}">
                <a16:creationId xmlns:a16="http://schemas.microsoft.com/office/drawing/2014/main" id="{0FC585EF-F1CE-9533-BD44-F22C18DEC528}"/>
              </a:ext>
            </a:extLst>
          </p:cNvPr>
          <p:cNvSpPr/>
          <p:nvPr/>
        </p:nvSpPr>
        <p:spPr>
          <a:xfrm>
            <a:off x="5377708" y="4397339"/>
            <a:ext cx="1571929" cy="520247"/>
          </a:xfrm>
          <a:prstGeom prst="snip1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 맞추기</a:t>
            </a: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5D7514FE-D107-2EDB-C27C-76E48A214B02}"/>
              </a:ext>
            </a:extLst>
          </p:cNvPr>
          <p:cNvSpPr/>
          <p:nvPr/>
        </p:nvSpPr>
        <p:spPr>
          <a:xfrm rot="10800000">
            <a:off x="6723909" y="4398948"/>
            <a:ext cx="218168" cy="218168"/>
          </a:xfrm>
          <a:prstGeom prst="rtTriangle">
            <a:avLst/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한쪽 모서리가 잘린 사각형 56">
            <a:extLst>
              <a:ext uri="{FF2B5EF4-FFF2-40B4-BE49-F238E27FC236}">
                <a16:creationId xmlns:a16="http://schemas.microsoft.com/office/drawing/2014/main" id="{FB8E4726-7879-53C1-D857-B8DBA9A76945}"/>
              </a:ext>
            </a:extLst>
          </p:cNvPr>
          <p:cNvSpPr/>
          <p:nvPr/>
        </p:nvSpPr>
        <p:spPr>
          <a:xfrm>
            <a:off x="5509130" y="5248964"/>
            <a:ext cx="1309084" cy="433255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</a:t>
            </a:r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E8EAE3B5-AE4C-F39E-9A70-5CAF41DE6F45}"/>
              </a:ext>
            </a:extLst>
          </p:cNvPr>
          <p:cNvSpPr/>
          <p:nvPr/>
        </p:nvSpPr>
        <p:spPr>
          <a:xfrm rot="10800000">
            <a:off x="6636527" y="5248964"/>
            <a:ext cx="181688" cy="18168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한쪽 모서리가 잘린 사각형 59">
            <a:extLst>
              <a:ext uri="{FF2B5EF4-FFF2-40B4-BE49-F238E27FC236}">
                <a16:creationId xmlns:a16="http://schemas.microsoft.com/office/drawing/2014/main" id="{98BC61D0-871F-6F60-7940-EBFFDDBA1A5D}"/>
              </a:ext>
            </a:extLst>
          </p:cNvPr>
          <p:cNvSpPr/>
          <p:nvPr/>
        </p:nvSpPr>
        <p:spPr>
          <a:xfrm>
            <a:off x="5509130" y="6006581"/>
            <a:ext cx="1309084" cy="433255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</a:t>
            </a: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56B18E22-2913-7020-1586-564567B00664}"/>
              </a:ext>
            </a:extLst>
          </p:cNvPr>
          <p:cNvSpPr/>
          <p:nvPr/>
        </p:nvSpPr>
        <p:spPr>
          <a:xfrm rot="10800000">
            <a:off x="6636526" y="6006581"/>
            <a:ext cx="181688" cy="18168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186">
            <a:extLst>
              <a:ext uri="{FF2B5EF4-FFF2-40B4-BE49-F238E27FC236}">
                <a16:creationId xmlns:a16="http://schemas.microsoft.com/office/drawing/2014/main" id="{C99BF7D4-CE25-F788-B68C-A9C429597F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98316" y="5079896"/>
            <a:ext cx="331941" cy="1229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186">
            <a:extLst>
              <a:ext uri="{FF2B5EF4-FFF2-40B4-BE49-F238E27FC236}">
                <a16:creationId xmlns:a16="http://schemas.microsoft.com/office/drawing/2014/main" id="{2F53630D-799B-46CC-7C43-A4B4300C05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97087" y="5848867"/>
            <a:ext cx="331941" cy="1229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한쪽 모서리가 잘린 사각형 56">
            <a:extLst>
              <a:ext uri="{FF2B5EF4-FFF2-40B4-BE49-F238E27FC236}">
                <a16:creationId xmlns:a16="http://schemas.microsoft.com/office/drawing/2014/main" id="{CE0D28E8-1CE2-999F-833B-2ED0AEEC4B59}"/>
              </a:ext>
            </a:extLst>
          </p:cNvPr>
          <p:cNvSpPr/>
          <p:nvPr/>
        </p:nvSpPr>
        <p:spPr>
          <a:xfrm>
            <a:off x="9133757" y="5283904"/>
            <a:ext cx="1309084" cy="433255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</a:t>
            </a:r>
          </a:p>
        </p:txBody>
      </p: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5097E219-EE0A-B282-4D34-3F3261750804}"/>
              </a:ext>
            </a:extLst>
          </p:cNvPr>
          <p:cNvSpPr/>
          <p:nvPr/>
        </p:nvSpPr>
        <p:spPr>
          <a:xfrm rot="10800000">
            <a:off x="10261154" y="5283904"/>
            <a:ext cx="181688" cy="18168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한쪽 모서리가 잘린 사각형 59">
            <a:extLst>
              <a:ext uri="{FF2B5EF4-FFF2-40B4-BE49-F238E27FC236}">
                <a16:creationId xmlns:a16="http://schemas.microsoft.com/office/drawing/2014/main" id="{E95FA52C-5BB7-1920-2195-B8219280948E}"/>
              </a:ext>
            </a:extLst>
          </p:cNvPr>
          <p:cNvSpPr/>
          <p:nvPr/>
        </p:nvSpPr>
        <p:spPr>
          <a:xfrm>
            <a:off x="9133757" y="6041521"/>
            <a:ext cx="1309084" cy="433255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</a:t>
            </a:r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044106C1-C474-FEF7-3541-59ABA786E920}"/>
              </a:ext>
            </a:extLst>
          </p:cNvPr>
          <p:cNvSpPr/>
          <p:nvPr/>
        </p:nvSpPr>
        <p:spPr>
          <a:xfrm rot="10800000">
            <a:off x="10261153" y="6041521"/>
            <a:ext cx="181688" cy="18168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꺾인 연결선 186">
            <a:extLst>
              <a:ext uri="{FF2B5EF4-FFF2-40B4-BE49-F238E27FC236}">
                <a16:creationId xmlns:a16="http://schemas.microsoft.com/office/drawing/2014/main" id="{2849AB24-2FEE-DABD-8444-CBE0217FC4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22943" y="5114836"/>
            <a:ext cx="331941" cy="1229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186">
            <a:extLst>
              <a:ext uri="{FF2B5EF4-FFF2-40B4-BE49-F238E27FC236}">
                <a16:creationId xmlns:a16="http://schemas.microsoft.com/office/drawing/2014/main" id="{E783323A-752E-A3B5-7C36-1DB308A6F1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21714" y="5883807"/>
            <a:ext cx="331941" cy="1229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3270A1-E264-B420-6050-7E07ED752324}"/>
              </a:ext>
            </a:extLst>
          </p:cNvPr>
          <p:cNvSpPr txBox="1"/>
          <p:nvPr/>
        </p:nvSpPr>
        <p:spPr>
          <a:xfrm>
            <a:off x="1061630" y="307488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프로그램 구성</a:t>
            </a:r>
          </a:p>
        </p:txBody>
      </p:sp>
    </p:spTree>
    <p:extLst>
      <p:ext uri="{BB962C8B-B14F-4D97-AF65-F5344CB8AC3E}">
        <p14:creationId xmlns:p14="http://schemas.microsoft.com/office/powerpoint/2010/main" val="239370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2985"/>
    </mc:Choice>
    <mc:Fallback xmlns="">
      <p:transition advTm="5298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F0F17C-FC18-4643-9928-A34703BA4C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1AB87D-ADA5-49F5-BDA9-2D3455D30BCF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0491FE-F21D-4481-BC36-5BF0EE82CF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DBDD5CB-B3CE-497E-8B7B-49BC6661C3BF}"/>
              </a:ext>
            </a:extLst>
          </p:cNvPr>
          <p:cNvGrpSpPr/>
          <p:nvPr/>
        </p:nvGrpSpPr>
        <p:grpSpPr>
          <a:xfrm>
            <a:off x="4028767" y="2579222"/>
            <a:ext cx="5083443" cy="2315108"/>
            <a:chOff x="4028767" y="2117558"/>
            <a:chExt cx="5083443" cy="231510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82747F-3DD6-4BB3-A2D1-442486C7EA04}"/>
                </a:ext>
              </a:extLst>
            </p:cNvPr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2.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A67CC-F92B-4DF7-8973-3969389967A2}"/>
                </a:ext>
              </a:extLst>
            </p:cNvPr>
            <p:cNvSpPr txBox="1"/>
            <p:nvPr/>
          </p:nvSpPr>
          <p:spPr>
            <a:xfrm>
              <a:off x="4028767" y="3109227"/>
              <a:ext cx="50834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300" dirty="0">
                  <a:solidFill>
                    <a:schemeClr val="bg1"/>
                  </a:solidFill>
                </a:rPr>
                <a:t>구체적인 프로그램 모습</a:t>
              </a:r>
              <a:endParaRPr lang="en-US" altLang="ko-KR" sz="4000" spc="-300" dirty="0">
                <a:solidFill>
                  <a:schemeClr val="bg1"/>
                </a:solidFill>
              </a:endParaRPr>
            </a:p>
            <a:p>
              <a:r>
                <a:rPr lang="ko-KR" altLang="en-US" sz="4000" spc="-300" dirty="0">
                  <a:solidFill>
                    <a:schemeClr val="bg1"/>
                  </a:solidFill>
                </a:rPr>
                <a:t>및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17"/>
    </mc:Choice>
    <mc:Fallback xmlns="">
      <p:transition advTm="211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07488"/>
            <a:ext cx="840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구체적인 프로그램 모습 및 기능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196247" y="1866037"/>
            <a:ext cx="21742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1061630" y="1357565"/>
            <a:ext cx="719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기존 </a:t>
            </a:r>
            <a:r>
              <a:rPr lang="en-US" altLang="ko-KR" sz="2400" spc="-150" dirty="0">
                <a:solidFill>
                  <a:schemeClr val="accent2"/>
                </a:solidFill>
                <a:latin typeface="+mj-ea"/>
                <a:ea typeface="+mj-ea"/>
              </a:rPr>
              <a:t>9_1_1 </a:t>
            </a:r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프로그램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A41B8-5B38-43C8-9533-D4B0E0AB13EF}"/>
              </a:ext>
            </a:extLst>
          </p:cNvPr>
          <p:cNvSpPr txBox="1"/>
          <p:nvPr/>
        </p:nvSpPr>
        <p:spPr>
          <a:xfrm>
            <a:off x="1061630" y="2095869"/>
            <a:ext cx="4814883" cy="958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단순히 </a:t>
            </a:r>
            <a:r>
              <a:rPr lang="en-US" altLang="ko-KR" sz="1600" spc="-150" dirty="0"/>
              <a:t>1~8</a:t>
            </a:r>
            <a:r>
              <a:rPr lang="ko-KR" altLang="en-US" sz="1600" spc="-150" dirty="0"/>
              <a:t> 키를 입력 받아 음을 출력하는 프로그램</a:t>
            </a: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크기 및 여러가지 문제점들이 보임</a:t>
            </a:r>
            <a:endParaRPr lang="en-US" altLang="ko-KR" sz="1600" spc="-1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29CE07-B225-F134-3D5B-369671C8F204}"/>
              </a:ext>
            </a:extLst>
          </p:cNvPr>
          <p:cNvSpPr/>
          <p:nvPr/>
        </p:nvSpPr>
        <p:spPr>
          <a:xfrm>
            <a:off x="2438400" y="-4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08EB1B-11CF-5E28-8E3D-D3E9CEC1EBCE}"/>
              </a:ext>
            </a:extLst>
          </p:cNvPr>
          <p:cNvCxnSpPr>
            <a:cxnSpLocks/>
          </p:cNvCxnSpPr>
          <p:nvPr/>
        </p:nvCxnSpPr>
        <p:spPr>
          <a:xfrm>
            <a:off x="5957793" y="1229360"/>
            <a:ext cx="0" cy="5344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1D61D94-E8CF-90BC-084D-54F01D480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055" y="2966681"/>
            <a:ext cx="4809658" cy="145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9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867"/>
    </mc:Choice>
    <mc:Fallback xmlns="">
      <p:transition advTm="3086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07488"/>
            <a:ext cx="840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구체적인 프로그램 모습 및 기능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196247" y="1866037"/>
            <a:ext cx="21742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1061630" y="1357565"/>
            <a:ext cx="719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2"/>
                </a:solidFill>
                <a:latin typeface="+mj-ea"/>
                <a:ea typeface="+mj-ea"/>
              </a:rPr>
              <a:t>Start</a:t>
            </a:r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A41B8-5B38-43C8-9533-D4B0E0AB13EF}"/>
              </a:ext>
            </a:extLst>
          </p:cNvPr>
          <p:cNvSpPr txBox="1"/>
          <p:nvPr/>
        </p:nvSpPr>
        <p:spPr>
          <a:xfrm>
            <a:off x="1061630" y="2095869"/>
            <a:ext cx="4814883" cy="12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시작 시  게임 시작 </a:t>
            </a:r>
            <a:r>
              <a:rPr lang="ko-KR" altLang="en-US" sz="1600" spc="-150" dirty="0" err="1"/>
              <a:t>브금이</a:t>
            </a:r>
            <a:r>
              <a:rPr lang="ko-KR" altLang="en-US" sz="1600" spc="-150" dirty="0"/>
              <a:t> 짧게 연주되며 화면이 나옵니다</a:t>
            </a:r>
            <a:r>
              <a:rPr lang="en-US" altLang="ko-KR" sz="1600" spc="-150" dirty="0"/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r>
              <a:rPr lang="en-US" altLang="ko-KR" sz="1600" spc="-150" dirty="0"/>
              <a:t>ENTER </a:t>
            </a:r>
            <a:r>
              <a:rPr lang="ko-KR" altLang="en-US" sz="1600" spc="-150" dirty="0"/>
              <a:t>키로 게임을 시작하거나</a:t>
            </a: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r>
              <a:rPr lang="en-US" altLang="ko-KR" sz="1600" spc="-150" dirty="0"/>
              <a:t>ESC </a:t>
            </a:r>
            <a:r>
              <a:rPr lang="ko-KR" altLang="en-US" sz="1600" spc="-150" dirty="0"/>
              <a:t>키로  게임을 </a:t>
            </a:r>
            <a:r>
              <a:rPr lang="ko-KR" altLang="en-US" sz="1600" spc="-150" dirty="0" err="1"/>
              <a:t>종료시킬</a:t>
            </a:r>
            <a:r>
              <a:rPr lang="ko-KR" altLang="en-US" sz="1600" spc="-150" dirty="0"/>
              <a:t>  수 있습니다</a:t>
            </a:r>
            <a:r>
              <a:rPr lang="en-US" altLang="ko-KR" sz="1600" spc="-150" dirty="0"/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29CE07-B225-F134-3D5B-369671C8F204}"/>
              </a:ext>
            </a:extLst>
          </p:cNvPr>
          <p:cNvSpPr/>
          <p:nvPr/>
        </p:nvSpPr>
        <p:spPr>
          <a:xfrm>
            <a:off x="2438400" y="-4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F14D20-A81F-3A13-33D5-1B23DF075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728" y="1819230"/>
            <a:ext cx="5555461" cy="3612193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08EB1B-11CF-5E28-8E3D-D3E9CEC1EBCE}"/>
              </a:ext>
            </a:extLst>
          </p:cNvPr>
          <p:cNvCxnSpPr>
            <a:cxnSpLocks/>
          </p:cNvCxnSpPr>
          <p:nvPr/>
        </p:nvCxnSpPr>
        <p:spPr>
          <a:xfrm>
            <a:off x="5957793" y="1229360"/>
            <a:ext cx="0" cy="5344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6116165-B2FB-A164-C41D-8C9F05A16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87" y="3789956"/>
            <a:ext cx="4855307" cy="19707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0D3769-2F8A-6F9E-A8D8-10D5BF85AF7A}"/>
              </a:ext>
            </a:extLst>
          </p:cNvPr>
          <p:cNvSpPr txBox="1"/>
          <p:nvPr/>
        </p:nvSpPr>
        <p:spPr>
          <a:xfrm>
            <a:off x="805180" y="5815133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&gt;&gt; </a:t>
            </a:r>
            <a:r>
              <a:rPr lang="ko-KR" altLang="en-US" dirty="0"/>
              <a:t>종료 시 화면</a:t>
            </a:r>
          </a:p>
        </p:txBody>
      </p:sp>
    </p:spTree>
    <p:extLst>
      <p:ext uri="{BB962C8B-B14F-4D97-AF65-F5344CB8AC3E}">
        <p14:creationId xmlns:p14="http://schemas.microsoft.com/office/powerpoint/2010/main" val="52412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867"/>
    </mc:Choice>
    <mc:Fallback xmlns="">
      <p:transition advTm="3086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07488"/>
            <a:ext cx="840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구체적인 프로그램 모습 및 기능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196247" y="1866037"/>
            <a:ext cx="21742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1061630" y="1357565"/>
            <a:ext cx="719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2"/>
                </a:solidFill>
                <a:latin typeface="+mj-ea"/>
                <a:ea typeface="+mj-ea"/>
              </a:rPr>
              <a:t>Main Menu</a:t>
            </a:r>
            <a:endParaRPr lang="ko-KR" altLang="en-US" sz="2400" spc="-15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A41B8-5B38-43C8-9533-D4B0E0AB13EF}"/>
              </a:ext>
            </a:extLst>
          </p:cNvPr>
          <p:cNvSpPr txBox="1"/>
          <p:nvPr/>
        </p:nvSpPr>
        <p:spPr>
          <a:xfrm>
            <a:off x="1061630" y="2095869"/>
            <a:ext cx="4814883" cy="66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피아노 연습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음  맞추기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순서 기억하기 중 원하는 게임을 골라  키보드위의 </a:t>
            </a:r>
            <a:r>
              <a:rPr lang="en-US" altLang="ko-KR" sz="1600" spc="-150" dirty="0"/>
              <a:t>1,2,3 </a:t>
            </a:r>
            <a:r>
              <a:rPr lang="ko-KR" altLang="en-US" sz="1600" spc="-150" dirty="0"/>
              <a:t>키를 입력하여 시작 시킬 수 있습니다</a:t>
            </a:r>
            <a:r>
              <a:rPr lang="en-US" altLang="ko-KR" sz="1600" spc="-150" dirty="0"/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29CE07-B225-F134-3D5B-369671C8F204}"/>
              </a:ext>
            </a:extLst>
          </p:cNvPr>
          <p:cNvSpPr/>
          <p:nvPr/>
        </p:nvSpPr>
        <p:spPr>
          <a:xfrm>
            <a:off x="2438400" y="-4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08EB1B-11CF-5E28-8E3D-D3E9CEC1EBCE}"/>
              </a:ext>
            </a:extLst>
          </p:cNvPr>
          <p:cNvCxnSpPr>
            <a:cxnSpLocks/>
          </p:cNvCxnSpPr>
          <p:nvPr/>
        </p:nvCxnSpPr>
        <p:spPr>
          <a:xfrm>
            <a:off x="5957793" y="1229360"/>
            <a:ext cx="0" cy="5344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6116165-B2FB-A164-C41D-8C9F05A16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87" y="3789956"/>
            <a:ext cx="4855307" cy="19707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0D3769-2F8A-6F9E-A8D8-10D5BF85AF7A}"/>
              </a:ext>
            </a:extLst>
          </p:cNvPr>
          <p:cNvSpPr txBox="1"/>
          <p:nvPr/>
        </p:nvSpPr>
        <p:spPr>
          <a:xfrm>
            <a:off x="805180" y="5815133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&gt;&gt; </a:t>
            </a:r>
            <a:r>
              <a:rPr lang="ko-KR" altLang="en-US" dirty="0"/>
              <a:t>종료 시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80ACA9-93E5-1530-5F1C-DF46BB080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005" y="2034140"/>
            <a:ext cx="5425910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4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867"/>
    </mc:Choice>
    <mc:Fallback xmlns="">
      <p:transition advTm="30867"/>
    </mc:Fallback>
  </mc:AlternateContent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745</Words>
  <Application>Microsoft Office PowerPoint</Application>
  <PresentationFormat>와이드스크린</PresentationFormat>
  <Paragraphs>177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G마켓 산스 TTF Bold</vt:lpstr>
      <vt:lpstr>G마켓 산스 TTF Light</vt:lpstr>
      <vt:lpstr>나눔스퀘어 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주병규</cp:lastModifiedBy>
  <cp:revision>54</cp:revision>
  <dcterms:created xsi:type="dcterms:W3CDTF">2020-07-12T23:40:59Z</dcterms:created>
  <dcterms:modified xsi:type="dcterms:W3CDTF">2022-10-12T08:35:54Z</dcterms:modified>
</cp:coreProperties>
</file>