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1" r:id="rId2"/>
  </p:sldIdLst>
  <p:sldSz cx="18288000" cy="18288000"/>
  <p:notesSz cx="6858000" cy="9144000"/>
  <p:defaultTextStyle>
    <a:defPPr>
      <a:defRPr lang="zh-TW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8" autoAdjust="0"/>
    <p:restoredTop sz="94660"/>
  </p:normalViewPr>
  <p:slideViewPr>
    <p:cSldViewPr snapToObjects="1">
      <p:cViewPr>
        <p:scale>
          <a:sx n="66" d="100"/>
          <a:sy n="66" d="100"/>
        </p:scale>
        <p:origin x="151" y="1910"/>
      </p:cViewPr>
      <p:guideLst>
        <p:guide orient="horz" pos="6672"/>
        <p:guide pos="6272"/>
        <p:guide pos="67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55" d="100"/>
          <a:sy n="55" d="100"/>
        </p:scale>
        <p:origin x="-2040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0ACD-373D-4EC1-94A3-AC5941F77F0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935CA-6ACC-40EE-BDD9-EB095FAFE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7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5681139"/>
            <a:ext cx="15544800" cy="39200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2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37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3258800" y="732387"/>
            <a:ext cx="4114800" cy="1560406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732387"/>
            <a:ext cx="12039600" cy="1560406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24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37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4627" y="11751736"/>
            <a:ext cx="15544800" cy="363220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44627" y="7751255"/>
            <a:ext cx="15544800" cy="4000500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14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4267218"/>
            <a:ext cx="8077200" cy="12069236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96400" y="4267218"/>
            <a:ext cx="8077200" cy="12069236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75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4093636"/>
            <a:ext cx="8080376" cy="1706032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4400" y="5799668"/>
            <a:ext cx="8080376" cy="1053676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290062" y="4093636"/>
            <a:ext cx="8083551" cy="1706032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290062" y="5799668"/>
            <a:ext cx="8083551" cy="1053676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62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07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31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9" y="728136"/>
            <a:ext cx="6016627" cy="30988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50103" y="728144"/>
            <a:ext cx="10223500" cy="15608304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9" y="3826944"/>
            <a:ext cx="6016627" cy="12509504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96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4576" y="12801612"/>
            <a:ext cx="10972800" cy="1511304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584576" y="1634068"/>
            <a:ext cx="10972800" cy="109728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584576" y="14312919"/>
            <a:ext cx="10972800" cy="2146300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22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4267218"/>
            <a:ext cx="16459200" cy="12069236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14400" y="16950287"/>
            <a:ext cx="4267200" cy="973668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248400" y="16950287"/>
            <a:ext cx="5791200" cy="973668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3106400" y="16950287"/>
            <a:ext cx="4267200" cy="973668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00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64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1567464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3" name="直線接點 862"/>
          <p:cNvCxnSpPr/>
          <p:nvPr/>
        </p:nvCxnSpPr>
        <p:spPr>
          <a:xfrm>
            <a:off x="8496239" y="2503449"/>
            <a:ext cx="1959312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4" name="群組 863"/>
          <p:cNvGrpSpPr/>
          <p:nvPr/>
        </p:nvGrpSpPr>
        <p:grpSpPr>
          <a:xfrm rot="10800000">
            <a:off x="10119270" y="3673195"/>
            <a:ext cx="723900" cy="342900"/>
            <a:chOff x="5373782" y="7073997"/>
            <a:chExt cx="723900" cy="342900"/>
          </a:xfrm>
        </p:grpSpPr>
        <p:sp>
          <p:nvSpPr>
            <p:cNvPr id="865" name="矩形 864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866" name="等腰三角形 865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867" name="群組 866"/>
          <p:cNvGrpSpPr/>
          <p:nvPr/>
        </p:nvGrpSpPr>
        <p:grpSpPr>
          <a:xfrm>
            <a:off x="11675706" y="3671381"/>
            <a:ext cx="723900" cy="342900"/>
            <a:chOff x="5373782" y="7073997"/>
            <a:chExt cx="723900" cy="342900"/>
          </a:xfrm>
        </p:grpSpPr>
        <p:sp>
          <p:nvSpPr>
            <p:cNvPr id="868" name="矩形 867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869" name="等腰三角形 868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870" name="群組 869"/>
          <p:cNvGrpSpPr/>
          <p:nvPr/>
        </p:nvGrpSpPr>
        <p:grpSpPr>
          <a:xfrm>
            <a:off x="7985192" y="3671381"/>
            <a:ext cx="723900" cy="342900"/>
            <a:chOff x="5373782" y="7073997"/>
            <a:chExt cx="723900" cy="342900"/>
          </a:xfrm>
        </p:grpSpPr>
        <p:sp>
          <p:nvSpPr>
            <p:cNvPr id="871" name="矩形 870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872" name="等腰三角形 871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cxnSp>
        <p:nvCxnSpPr>
          <p:cNvPr id="881" name="直線接點 880"/>
          <p:cNvCxnSpPr>
            <a:endCxn id="989" idx="3"/>
          </p:cNvCxnSpPr>
          <p:nvPr/>
        </p:nvCxnSpPr>
        <p:spPr>
          <a:xfrm>
            <a:off x="10837394" y="13538320"/>
            <a:ext cx="0" cy="74850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文字方塊 57"/>
          <p:cNvSpPr txBox="1"/>
          <p:nvPr/>
        </p:nvSpPr>
        <p:spPr>
          <a:xfrm>
            <a:off x="8630548" y="15222379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slv0_arvalid</a:t>
            </a:r>
            <a:endParaRPr lang="zh-TW" altLang="en-US" sz="1000" dirty="0"/>
          </a:p>
        </p:txBody>
      </p:sp>
      <p:sp>
        <p:nvSpPr>
          <p:cNvPr id="885" name="文字方塊 58"/>
          <p:cNvSpPr txBox="1"/>
          <p:nvPr/>
        </p:nvSpPr>
        <p:spPr>
          <a:xfrm>
            <a:off x="10837394" y="13636425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slv_arready</a:t>
            </a:r>
            <a:r>
              <a:rPr lang="en-US" altLang="zh-TW" sz="1000" dirty="0" smtClean="0"/>
              <a:t>[0]</a:t>
            </a:r>
            <a:endParaRPr lang="zh-TW" altLang="en-US" sz="1000" dirty="0"/>
          </a:p>
        </p:txBody>
      </p:sp>
      <p:sp>
        <p:nvSpPr>
          <p:cNvPr id="886" name="文字方塊 60"/>
          <p:cNvSpPr txBox="1"/>
          <p:nvPr/>
        </p:nvSpPr>
        <p:spPr>
          <a:xfrm>
            <a:off x="10486427" y="5638800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master_wrready</a:t>
            </a:r>
            <a:endParaRPr lang="zh-TW" altLang="en-US" sz="1000" dirty="0"/>
          </a:p>
        </p:txBody>
      </p:sp>
      <p:cxnSp>
        <p:nvCxnSpPr>
          <p:cNvPr id="888" name="直線接點 887"/>
          <p:cNvCxnSpPr>
            <a:stCxn id="865" idx="0"/>
            <a:endCxn id="991" idx="3"/>
          </p:cNvCxnSpPr>
          <p:nvPr/>
        </p:nvCxnSpPr>
        <p:spPr>
          <a:xfrm>
            <a:off x="10481220" y="4016095"/>
            <a:ext cx="2074" cy="252814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9" name="文字方塊 60"/>
          <p:cNvSpPr txBox="1"/>
          <p:nvPr/>
        </p:nvSpPr>
        <p:spPr>
          <a:xfrm>
            <a:off x="10482242" y="1831071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us_wready</a:t>
            </a:r>
            <a:endParaRPr lang="zh-TW" altLang="en-US" sz="1000" dirty="0"/>
          </a:p>
        </p:txBody>
      </p:sp>
      <p:cxnSp>
        <p:nvCxnSpPr>
          <p:cNvPr id="894" name="直線接點 893"/>
          <p:cNvCxnSpPr/>
          <p:nvPr/>
        </p:nvCxnSpPr>
        <p:spPr>
          <a:xfrm>
            <a:off x="1066800" y="10295103"/>
            <a:ext cx="156972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接點 895"/>
          <p:cNvCxnSpPr/>
          <p:nvPr/>
        </p:nvCxnSpPr>
        <p:spPr>
          <a:xfrm flipV="1">
            <a:off x="12247336" y="5043827"/>
            <a:ext cx="0" cy="1042477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7" name="文字方塊 61"/>
          <p:cNvSpPr txBox="1"/>
          <p:nvPr/>
        </p:nvSpPr>
        <p:spPr>
          <a:xfrm>
            <a:off x="12044440" y="1824318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us_data</a:t>
            </a:r>
            <a:endParaRPr lang="zh-TW" altLang="en-US" sz="1000" dirty="0"/>
          </a:p>
        </p:txBody>
      </p:sp>
      <p:sp>
        <p:nvSpPr>
          <p:cNvPr id="899" name="文字方塊 61"/>
          <p:cNvSpPr txBox="1"/>
          <p:nvPr/>
        </p:nvSpPr>
        <p:spPr>
          <a:xfrm>
            <a:off x="12251622" y="5638800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master_data</a:t>
            </a:r>
            <a:endParaRPr lang="zh-TW" altLang="en-US" sz="1000" dirty="0"/>
          </a:p>
        </p:txBody>
      </p:sp>
      <p:sp>
        <p:nvSpPr>
          <p:cNvPr id="901" name="文字方塊 58"/>
          <p:cNvSpPr txBox="1"/>
          <p:nvPr/>
        </p:nvSpPr>
        <p:spPr>
          <a:xfrm>
            <a:off x="12255251" y="15223440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mst_data</a:t>
            </a:r>
            <a:endParaRPr lang="zh-TW" altLang="en-US" sz="1000" dirty="0"/>
          </a:p>
        </p:txBody>
      </p:sp>
      <p:sp>
        <p:nvSpPr>
          <p:cNvPr id="904" name="文字方塊 61"/>
          <p:cNvSpPr txBox="1"/>
          <p:nvPr/>
        </p:nvSpPr>
        <p:spPr>
          <a:xfrm>
            <a:off x="8345724" y="1831071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us_wvalid</a:t>
            </a:r>
            <a:endParaRPr lang="zh-TW" altLang="en-US" sz="1000" dirty="0"/>
          </a:p>
        </p:txBody>
      </p:sp>
      <p:cxnSp>
        <p:nvCxnSpPr>
          <p:cNvPr id="905" name="直線接點 904"/>
          <p:cNvCxnSpPr/>
          <p:nvPr/>
        </p:nvCxnSpPr>
        <p:spPr>
          <a:xfrm flipH="1">
            <a:off x="11793282" y="5043826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6" name="矩形 905"/>
          <p:cNvSpPr/>
          <p:nvPr/>
        </p:nvSpPr>
        <p:spPr>
          <a:xfrm>
            <a:off x="12321239" y="5120026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1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sp>
        <p:nvSpPr>
          <p:cNvPr id="907" name="矩形 906"/>
          <p:cNvSpPr/>
          <p:nvPr/>
        </p:nvSpPr>
        <p:spPr>
          <a:xfrm>
            <a:off x="11895335" y="5120026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0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908" name="直線接點 907"/>
          <p:cNvCxnSpPr/>
          <p:nvPr/>
        </p:nvCxnSpPr>
        <p:spPr>
          <a:xfrm flipV="1">
            <a:off x="12037718" y="4013437"/>
            <a:ext cx="0" cy="103038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9" name="文字方塊 60"/>
          <p:cNvSpPr txBox="1"/>
          <p:nvPr/>
        </p:nvSpPr>
        <p:spPr>
          <a:xfrm>
            <a:off x="11667271" y="3779859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pend_data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910" name="直線接點 909"/>
          <p:cNvCxnSpPr/>
          <p:nvPr/>
        </p:nvCxnSpPr>
        <p:spPr>
          <a:xfrm flipV="1">
            <a:off x="12037718" y="1819786"/>
            <a:ext cx="0" cy="185075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接點 910"/>
          <p:cNvCxnSpPr>
            <a:endCxn id="935" idx="0"/>
          </p:cNvCxnSpPr>
          <p:nvPr/>
        </p:nvCxnSpPr>
        <p:spPr>
          <a:xfrm>
            <a:off x="10482242" y="1819786"/>
            <a:ext cx="0" cy="65165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接點 911"/>
          <p:cNvCxnSpPr/>
          <p:nvPr/>
        </p:nvCxnSpPr>
        <p:spPr>
          <a:xfrm flipV="1">
            <a:off x="8346628" y="1831071"/>
            <a:ext cx="0" cy="183946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接點 912"/>
          <p:cNvCxnSpPr>
            <a:stCxn id="934" idx="6"/>
          </p:cNvCxnSpPr>
          <p:nvPr/>
        </p:nvCxnSpPr>
        <p:spPr>
          <a:xfrm>
            <a:off x="8378632" y="2350970"/>
            <a:ext cx="2779167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4" name="文字方塊 60"/>
          <p:cNvSpPr txBox="1"/>
          <p:nvPr/>
        </p:nvSpPr>
        <p:spPr>
          <a:xfrm>
            <a:off x="11379012" y="2412668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50" dirty="0" err="1" smtClean="0">
                <a:solidFill>
                  <a:srgbClr val="0070C0"/>
                </a:solidFill>
              </a:rPr>
              <a:t>us_grant</a:t>
            </a:r>
            <a:endParaRPr lang="zh-TW" altLang="en-US" sz="1050" dirty="0">
              <a:solidFill>
                <a:srgbClr val="0070C0"/>
              </a:solidFill>
            </a:endParaRPr>
          </a:p>
        </p:txBody>
      </p:sp>
      <p:cxnSp>
        <p:nvCxnSpPr>
          <p:cNvPr id="915" name="直線接點 914"/>
          <p:cNvCxnSpPr/>
          <p:nvPr/>
        </p:nvCxnSpPr>
        <p:spPr>
          <a:xfrm flipV="1">
            <a:off x="10510617" y="2502080"/>
            <a:ext cx="649844" cy="1369"/>
          </a:xfrm>
          <a:prstGeom prst="line">
            <a:avLst/>
          </a:prstGeom>
          <a:ln w="12700">
            <a:solidFill>
              <a:srgbClr val="0070C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接點 915"/>
          <p:cNvCxnSpPr/>
          <p:nvPr/>
        </p:nvCxnSpPr>
        <p:spPr>
          <a:xfrm>
            <a:off x="152400" y="3841986"/>
            <a:ext cx="149352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接點 916"/>
          <p:cNvCxnSpPr/>
          <p:nvPr/>
        </p:nvCxnSpPr>
        <p:spPr>
          <a:xfrm flipH="1">
            <a:off x="8098979" y="5043826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8" name="矩形 917"/>
          <p:cNvSpPr/>
          <p:nvPr/>
        </p:nvSpPr>
        <p:spPr>
          <a:xfrm>
            <a:off x="8626936" y="5120026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1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sp>
        <p:nvSpPr>
          <p:cNvPr id="919" name="矩形 918"/>
          <p:cNvSpPr/>
          <p:nvPr/>
        </p:nvSpPr>
        <p:spPr>
          <a:xfrm>
            <a:off x="8201032" y="5120026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0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920" name="直線接點 919"/>
          <p:cNvCxnSpPr/>
          <p:nvPr/>
        </p:nvCxnSpPr>
        <p:spPr>
          <a:xfrm flipV="1">
            <a:off x="8776884" y="3435087"/>
            <a:ext cx="0" cy="160874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接點 920"/>
          <p:cNvCxnSpPr/>
          <p:nvPr/>
        </p:nvCxnSpPr>
        <p:spPr>
          <a:xfrm flipV="1">
            <a:off x="8346628" y="4013437"/>
            <a:ext cx="0" cy="103038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文字方塊 60"/>
          <p:cNvSpPr txBox="1"/>
          <p:nvPr/>
        </p:nvSpPr>
        <p:spPr>
          <a:xfrm>
            <a:off x="10119270" y="3673195"/>
            <a:ext cx="705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>
                <a:solidFill>
                  <a:schemeClr val="bg1"/>
                </a:solidFill>
              </a:rPr>
              <a:t>d</a:t>
            </a:r>
            <a:r>
              <a:rPr lang="en-US" altLang="zh-TW" sz="1000" dirty="0" err="1" smtClean="0">
                <a:solidFill>
                  <a:schemeClr val="bg1"/>
                </a:solidFill>
              </a:rPr>
              <a:t>s_rready</a:t>
            </a:r>
            <a:endParaRPr lang="en-US" altLang="zh-TW" sz="1000" dirty="0" smtClean="0">
              <a:solidFill>
                <a:schemeClr val="bg1"/>
              </a:solidFill>
            </a:endParaRPr>
          </a:p>
          <a:p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923" name="文字方塊 60"/>
          <p:cNvSpPr txBox="1"/>
          <p:nvPr/>
        </p:nvSpPr>
        <p:spPr>
          <a:xfrm>
            <a:off x="7935520" y="3779859"/>
            <a:ext cx="8034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pend_rvalid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924" name="AutoShape 65"/>
          <p:cNvSpPr>
            <a:spLocks noChangeArrowheads="1"/>
          </p:cNvSpPr>
          <p:nvPr/>
        </p:nvSpPr>
        <p:spPr bwMode="auto">
          <a:xfrm>
            <a:off x="11167794" y="2297969"/>
            <a:ext cx="229398" cy="229398"/>
          </a:xfrm>
          <a:prstGeom prst="flowChartDelay">
            <a:avLst/>
          </a:prstGeom>
          <a:noFill/>
          <a:ln w="25400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928" name="直線接點 927"/>
          <p:cNvCxnSpPr/>
          <p:nvPr/>
        </p:nvCxnSpPr>
        <p:spPr>
          <a:xfrm>
            <a:off x="11397192" y="2412668"/>
            <a:ext cx="786225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9" name="AutoShape 65"/>
          <p:cNvSpPr>
            <a:spLocks noChangeArrowheads="1"/>
          </p:cNvSpPr>
          <p:nvPr/>
        </p:nvSpPr>
        <p:spPr bwMode="auto">
          <a:xfrm rot="5400000">
            <a:off x="8449391" y="3205689"/>
            <a:ext cx="229398" cy="229398"/>
          </a:xfrm>
          <a:prstGeom prst="flowChartDelay">
            <a:avLst/>
          </a:prstGeom>
          <a:noFill/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930" name="直線接點 929"/>
          <p:cNvCxnSpPr/>
          <p:nvPr/>
        </p:nvCxnSpPr>
        <p:spPr>
          <a:xfrm flipV="1">
            <a:off x="8496239" y="2502080"/>
            <a:ext cx="0" cy="693852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接點 930"/>
          <p:cNvCxnSpPr>
            <a:endCxn id="929" idx="3"/>
          </p:cNvCxnSpPr>
          <p:nvPr/>
        </p:nvCxnSpPr>
        <p:spPr>
          <a:xfrm flipV="1">
            <a:off x="8564090" y="3435087"/>
            <a:ext cx="0" cy="23544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線接點 931"/>
          <p:cNvCxnSpPr/>
          <p:nvPr/>
        </p:nvCxnSpPr>
        <p:spPr>
          <a:xfrm flipV="1">
            <a:off x="8630565" y="2867246"/>
            <a:ext cx="0" cy="26117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3" name="Oval 217"/>
          <p:cNvSpPr>
            <a:spLocks noChangeArrowheads="1"/>
          </p:cNvSpPr>
          <p:nvPr/>
        </p:nvSpPr>
        <p:spPr bwMode="auto">
          <a:xfrm>
            <a:off x="8598561" y="3128425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934" name="Oval 217"/>
          <p:cNvSpPr>
            <a:spLocks noChangeArrowheads="1"/>
          </p:cNvSpPr>
          <p:nvPr/>
        </p:nvSpPr>
        <p:spPr bwMode="auto">
          <a:xfrm>
            <a:off x="8314624" y="2318966"/>
            <a:ext cx="64008" cy="64008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935" name="Oval 217"/>
          <p:cNvSpPr>
            <a:spLocks noChangeArrowheads="1"/>
          </p:cNvSpPr>
          <p:nvPr/>
        </p:nvSpPr>
        <p:spPr bwMode="auto">
          <a:xfrm>
            <a:off x="10450238" y="2471445"/>
            <a:ext cx="64008" cy="64008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936" name="文字方塊 60"/>
          <p:cNvSpPr txBox="1"/>
          <p:nvPr/>
        </p:nvSpPr>
        <p:spPr>
          <a:xfrm>
            <a:off x="8637247" y="2882204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2">
                    <a:lumMod val="50000"/>
                  </a:schemeClr>
                </a:solidFill>
              </a:rPr>
              <a:t>master_arready</a:t>
            </a:r>
            <a:endParaRPr lang="zh-TW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37" name="文字方塊 60"/>
          <p:cNvSpPr txBox="1"/>
          <p:nvPr/>
        </p:nvSpPr>
        <p:spPr>
          <a:xfrm>
            <a:off x="12317743" y="2886628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2">
                    <a:lumMod val="50000"/>
                  </a:schemeClr>
                </a:solidFill>
              </a:rPr>
              <a:t>master_arready</a:t>
            </a:r>
            <a:endParaRPr lang="zh-TW" altLang="en-US" sz="1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39" name="AutoShape 65"/>
          <p:cNvSpPr>
            <a:spLocks noChangeArrowheads="1"/>
          </p:cNvSpPr>
          <p:nvPr/>
        </p:nvSpPr>
        <p:spPr bwMode="auto">
          <a:xfrm rot="5400000">
            <a:off x="12136569" y="3205689"/>
            <a:ext cx="229398" cy="229398"/>
          </a:xfrm>
          <a:prstGeom prst="flowChartDelay">
            <a:avLst/>
          </a:prstGeom>
          <a:noFill/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940" name="直線接點 939"/>
          <p:cNvCxnSpPr/>
          <p:nvPr/>
        </p:nvCxnSpPr>
        <p:spPr>
          <a:xfrm flipV="1">
            <a:off x="12183417" y="2412668"/>
            <a:ext cx="0" cy="783264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接點 940"/>
          <p:cNvCxnSpPr>
            <a:endCxn id="939" idx="3"/>
          </p:cNvCxnSpPr>
          <p:nvPr/>
        </p:nvCxnSpPr>
        <p:spPr>
          <a:xfrm flipV="1">
            <a:off x="12251268" y="3435087"/>
            <a:ext cx="0" cy="23544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接點 941"/>
          <p:cNvCxnSpPr/>
          <p:nvPr/>
        </p:nvCxnSpPr>
        <p:spPr>
          <a:xfrm flipV="1">
            <a:off x="12317743" y="2867246"/>
            <a:ext cx="0" cy="261179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Oval 217"/>
          <p:cNvSpPr>
            <a:spLocks noChangeArrowheads="1"/>
          </p:cNvSpPr>
          <p:nvPr/>
        </p:nvSpPr>
        <p:spPr bwMode="auto">
          <a:xfrm>
            <a:off x="12285739" y="3128425"/>
            <a:ext cx="64008" cy="6400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cxnSp>
        <p:nvCxnSpPr>
          <p:cNvPr id="946" name="直線接點 945"/>
          <p:cNvCxnSpPr/>
          <p:nvPr/>
        </p:nvCxnSpPr>
        <p:spPr>
          <a:xfrm flipH="1">
            <a:off x="10479685" y="2515278"/>
            <a:ext cx="3359" cy="1157917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接點 946"/>
          <p:cNvCxnSpPr/>
          <p:nvPr/>
        </p:nvCxnSpPr>
        <p:spPr>
          <a:xfrm>
            <a:off x="9034391" y="5043826"/>
            <a:ext cx="1971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8" name="文字方塊 60"/>
          <p:cNvSpPr txBox="1"/>
          <p:nvPr/>
        </p:nvSpPr>
        <p:spPr>
          <a:xfrm>
            <a:off x="9193084" y="4920719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us_wrready</a:t>
            </a:r>
            <a:endParaRPr lang="zh-TW" altLang="en-US" sz="1000" dirty="0"/>
          </a:p>
        </p:txBody>
      </p:sp>
      <p:cxnSp>
        <p:nvCxnSpPr>
          <p:cNvPr id="949" name="直線接點 948"/>
          <p:cNvCxnSpPr/>
          <p:nvPr/>
        </p:nvCxnSpPr>
        <p:spPr>
          <a:xfrm>
            <a:off x="12734901" y="5043826"/>
            <a:ext cx="19713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0" name="文字方塊 60"/>
          <p:cNvSpPr txBox="1"/>
          <p:nvPr/>
        </p:nvSpPr>
        <p:spPr>
          <a:xfrm>
            <a:off x="12893594" y="4920719"/>
            <a:ext cx="7970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us_wrready</a:t>
            </a:r>
            <a:endParaRPr lang="zh-TW" altLang="en-US" sz="1000" dirty="0"/>
          </a:p>
        </p:txBody>
      </p:sp>
      <p:grpSp>
        <p:nvGrpSpPr>
          <p:cNvPr id="951" name="群組 950"/>
          <p:cNvGrpSpPr/>
          <p:nvPr/>
        </p:nvGrpSpPr>
        <p:grpSpPr>
          <a:xfrm>
            <a:off x="10802651" y="14520668"/>
            <a:ext cx="575554" cy="716259"/>
            <a:chOff x="7196846" y="6175762"/>
            <a:chExt cx="575554" cy="716259"/>
          </a:xfrm>
        </p:grpSpPr>
        <p:grpSp>
          <p:nvGrpSpPr>
            <p:cNvPr id="952" name="群組 951"/>
            <p:cNvGrpSpPr/>
            <p:nvPr/>
          </p:nvGrpSpPr>
          <p:grpSpPr>
            <a:xfrm>
              <a:off x="7196846" y="6421659"/>
              <a:ext cx="228600" cy="228600"/>
              <a:chOff x="7162800" y="4285022"/>
              <a:chExt cx="228600" cy="228600"/>
            </a:xfrm>
          </p:grpSpPr>
          <p:sp>
            <p:nvSpPr>
              <p:cNvPr id="956" name="Oval 217"/>
              <p:cNvSpPr>
                <a:spLocks noChangeArrowheads="1"/>
              </p:cNvSpPr>
              <p:nvPr/>
            </p:nvSpPr>
            <p:spPr bwMode="auto">
              <a:xfrm>
                <a:off x="7162800" y="4285022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TW"/>
                </a:defPPr>
                <a:lvl1pPr marL="0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83732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67464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351197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134929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918661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702393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486126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269858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zh-TW" altLang="zh-TW"/>
              </a:p>
            </p:txBody>
          </p:sp>
          <p:cxnSp>
            <p:nvCxnSpPr>
              <p:cNvPr id="957" name="直線接點 956"/>
              <p:cNvCxnSpPr/>
              <p:nvPr/>
            </p:nvCxnSpPr>
            <p:spPr>
              <a:xfrm>
                <a:off x="7214959" y="4374819"/>
                <a:ext cx="12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直線接點 957"/>
              <p:cNvCxnSpPr/>
              <p:nvPr/>
            </p:nvCxnSpPr>
            <p:spPr>
              <a:xfrm>
                <a:off x="7214959" y="4427254"/>
                <a:ext cx="12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3" name="直線接點 952"/>
            <p:cNvCxnSpPr/>
            <p:nvPr/>
          </p:nvCxnSpPr>
          <p:spPr>
            <a:xfrm>
              <a:off x="7316242" y="6659341"/>
              <a:ext cx="0" cy="23268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直線接點 953"/>
            <p:cNvCxnSpPr/>
            <p:nvPr/>
          </p:nvCxnSpPr>
          <p:spPr>
            <a:xfrm>
              <a:off x="7432704" y="6535959"/>
              <a:ext cx="33969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直線接點 954"/>
            <p:cNvCxnSpPr/>
            <p:nvPr/>
          </p:nvCxnSpPr>
          <p:spPr>
            <a:xfrm>
              <a:off x="7316270" y="6175762"/>
              <a:ext cx="0" cy="255637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9" name="文字方塊 58"/>
          <p:cNvSpPr txBox="1"/>
          <p:nvPr/>
        </p:nvSpPr>
        <p:spPr>
          <a:xfrm>
            <a:off x="11317751" y="1473325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self_id</a:t>
            </a:r>
            <a:endParaRPr lang="zh-TW" altLang="en-US" sz="1000" dirty="0"/>
          </a:p>
        </p:txBody>
      </p:sp>
      <p:cxnSp>
        <p:nvCxnSpPr>
          <p:cNvPr id="960" name="直線接點 959"/>
          <p:cNvCxnSpPr/>
          <p:nvPr/>
        </p:nvCxnSpPr>
        <p:spPr>
          <a:xfrm>
            <a:off x="10762148" y="14520668"/>
            <a:ext cx="0" cy="98381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文字方塊 61"/>
          <p:cNvSpPr txBox="1"/>
          <p:nvPr/>
        </p:nvSpPr>
        <p:spPr>
          <a:xfrm>
            <a:off x="8772532" y="3461860"/>
            <a:ext cx="7008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us_wvalid</a:t>
            </a:r>
            <a:endParaRPr lang="zh-TW" altLang="en-US" sz="1000" dirty="0"/>
          </a:p>
        </p:txBody>
      </p:sp>
      <p:sp>
        <p:nvSpPr>
          <p:cNvPr id="962" name="文字方塊 58"/>
          <p:cNvSpPr txBox="1"/>
          <p:nvPr/>
        </p:nvSpPr>
        <p:spPr>
          <a:xfrm>
            <a:off x="10761769" y="15302004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slv0_wready</a:t>
            </a:r>
            <a:endParaRPr lang="zh-TW" altLang="en-US" sz="1000" dirty="0"/>
          </a:p>
        </p:txBody>
      </p:sp>
      <p:sp>
        <p:nvSpPr>
          <p:cNvPr id="963" name="文字方塊 58"/>
          <p:cNvSpPr txBox="1"/>
          <p:nvPr/>
        </p:nvSpPr>
        <p:spPr>
          <a:xfrm>
            <a:off x="10930013" y="15029991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slv0_wmid</a:t>
            </a:r>
          </a:p>
        </p:txBody>
      </p:sp>
      <p:sp>
        <p:nvSpPr>
          <p:cNvPr id="964" name="文字方塊 61"/>
          <p:cNvSpPr txBox="1"/>
          <p:nvPr/>
        </p:nvSpPr>
        <p:spPr>
          <a:xfrm>
            <a:off x="12462483" y="3461860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us_data</a:t>
            </a:r>
            <a:endParaRPr lang="zh-TW" altLang="en-US" sz="1000" dirty="0"/>
          </a:p>
        </p:txBody>
      </p:sp>
      <p:cxnSp>
        <p:nvCxnSpPr>
          <p:cNvPr id="965" name="直線接點 964"/>
          <p:cNvCxnSpPr/>
          <p:nvPr/>
        </p:nvCxnSpPr>
        <p:spPr>
          <a:xfrm flipV="1">
            <a:off x="12466835" y="3435087"/>
            <a:ext cx="0" cy="160874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接點 972"/>
          <p:cNvCxnSpPr>
            <a:endCxn id="990" idx="3"/>
          </p:cNvCxnSpPr>
          <p:nvPr/>
        </p:nvCxnSpPr>
        <p:spPr>
          <a:xfrm>
            <a:off x="6957294" y="13538320"/>
            <a:ext cx="0" cy="74850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5" name="文字方塊 58"/>
          <p:cNvSpPr txBox="1"/>
          <p:nvPr/>
        </p:nvSpPr>
        <p:spPr>
          <a:xfrm>
            <a:off x="6957294" y="13636425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slv_arready</a:t>
            </a:r>
            <a:r>
              <a:rPr lang="en-US" altLang="zh-TW" sz="1000" dirty="0" smtClean="0"/>
              <a:t>[1]</a:t>
            </a:r>
            <a:endParaRPr lang="zh-TW" altLang="en-US" sz="1000" dirty="0"/>
          </a:p>
        </p:txBody>
      </p:sp>
      <p:grpSp>
        <p:nvGrpSpPr>
          <p:cNvPr id="977" name="群組 976"/>
          <p:cNvGrpSpPr/>
          <p:nvPr/>
        </p:nvGrpSpPr>
        <p:grpSpPr>
          <a:xfrm>
            <a:off x="6922551" y="14520668"/>
            <a:ext cx="575554" cy="716259"/>
            <a:chOff x="7196846" y="6175762"/>
            <a:chExt cx="575554" cy="716259"/>
          </a:xfrm>
        </p:grpSpPr>
        <p:grpSp>
          <p:nvGrpSpPr>
            <p:cNvPr id="978" name="群組 977"/>
            <p:cNvGrpSpPr/>
            <p:nvPr/>
          </p:nvGrpSpPr>
          <p:grpSpPr>
            <a:xfrm>
              <a:off x="7196846" y="6421659"/>
              <a:ext cx="228600" cy="228600"/>
              <a:chOff x="7162800" y="4285022"/>
              <a:chExt cx="228600" cy="228600"/>
            </a:xfrm>
          </p:grpSpPr>
          <p:sp>
            <p:nvSpPr>
              <p:cNvPr id="982" name="Oval 217"/>
              <p:cNvSpPr>
                <a:spLocks noChangeArrowheads="1"/>
              </p:cNvSpPr>
              <p:nvPr/>
            </p:nvSpPr>
            <p:spPr bwMode="auto">
              <a:xfrm>
                <a:off x="7162800" y="4285022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TW"/>
                </a:defPPr>
                <a:lvl1pPr marL="0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83732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67464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351197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134929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918661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702393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486126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269858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zh-TW" altLang="zh-TW"/>
              </a:p>
            </p:txBody>
          </p:sp>
          <p:cxnSp>
            <p:nvCxnSpPr>
              <p:cNvPr id="983" name="直線接點 982"/>
              <p:cNvCxnSpPr/>
              <p:nvPr/>
            </p:nvCxnSpPr>
            <p:spPr>
              <a:xfrm>
                <a:off x="7214959" y="4374819"/>
                <a:ext cx="12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4" name="直線接點 983"/>
              <p:cNvCxnSpPr/>
              <p:nvPr/>
            </p:nvCxnSpPr>
            <p:spPr>
              <a:xfrm>
                <a:off x="7214959" y="4427254"/>
                <a:ext cx="12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9" name="直線接點 978"/>
            <p:cNvCxnSpPr/>
            <p:nvPr/>
          </p:nvCxnSpPr>
          <p:spPr>
            <a:xfrm>
              <a:off x="7316242" y="6659341"/>
              <a:ext cx="0" cy="23268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直線接點 979"/>
            <p:cNvCxnSpPr/>
            <p:nvPr/>
          </p:nvCxnSpPr>
          <p:spPr>
            <a:xfrm>
              <a:off x="7432704" y="6535959"/>
              <a:ext cx="33969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1" name="直線接點 980"/>
            <p:cNvCxnSpPr/>
            <p:nvPr/>
          </p:nvCxnSpPr>
          <p:spPr>
            <a:xfrm>
              <a:off x="7316270" y="6175762"/>
              <a:ext cx="0" cy="255637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5" name="文字方塊 58"/>
          <p:cNvSpPr txBox="1"/>
          <p:nvPr/>
        </p:nvSpPr>
        <p:spPr>
          <a:xfrm>
            <a:off x="7437651" y="14744294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self_id</a:t>
            </a:r>
            <a:endParaRPr lang="zh-TW" altLang="en-US" sz="1000" dirty="0"/>
          </a:p>
        </p:txBody>
      </p:sp>
      <p:cxnSp>
        <p:nvCxnSpPr>
          <p:cNvPr id="986" name="直線接點 985"/>
          <p:cNvCxnSpPr/>
          <p:nvPr/>
        </p:nvCxnSpPr>
        <p:spPr>
          <a:xfrm>
            <a:off x="6882048" y="14520668"/>
            <a:ext cx="0" cy="98381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7" name="文字方塊 58"/>
          <p:cNvSpPr txBox="1"/>
          <p:nvPr/>
        </p:nvSpPr>
        <p:spPr>
          <a:xfrm>
            <a:off x="6881669" y="15302004"/>
            <a:ext cx="837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slv1_wready</a:t>
            </a:r>
            <a:endParaRPr lang="zh-TW" altLang="en-US" sz="1000" dirty="0"/>
          </a:p>
        </p:txBody>
      </p:sp>
      <p:sp>
        <p:nvSpPr>
          <p:cNvPr id="988" name="文字方塊 58"/>
          <p:cNvSpPr txBox="1"/>
          <p:nvPr/>
        </p:nvSpPr>
        <p:spPr>
          <a:xfrm>
            <a:off x="7049913" y="15029991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slv1_wmid</a:t>
            </a:r>
          </a:p>
        </p:txBody>
      </p:sp>
      <p:sp>
        <p:nvSpPr>
          <p:cNvPr id="989" name="AutoShape 65"/>
          <p:cNvSpPr>
            <a:spLocks noChangeArrowheads="1"/>
          </p:cNvSpPr>
          <p:nvPr/>
        </p:nvSpPr>
        <p:spPr bwMode="auto">
          <a:xfrm rot="16200000">
            <a:off x="10722695" y="14286827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990" name="AutoShape 65"/>
          <p:cNvSpPr>
            <a:spLocks noChangeArrowheads="1"/>
          </p:cNvSpPr>
          <p:nvPr/>
        </p:nvSpPr>
        <p:spPr bwMode="auto">
          <a:xfrm rot="16200000">
            <a:off x="6842595" y="14286827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991" name="AutoShape 65"/>
          <p:cNvSpPr>
            <a:spLocks noChangeArrowheads="1"/>
          </p:cNvSpPr>
          <p:nvPr/>
        </p:nvSpPr>
        <p:spPr bwMode="auto">
          <a:xfrm rot="16200000">
            <a:off x="10368595" y="6544238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998" name="直線接點 997"/>
          <p:cNvCxnSpPr/>
          <p:nvPr/>
        </p:nvCxnSpPr>
        <p:spPr>
          <a:xfrm>
            <a:off x="10414719" y="6781800"/>
            <a:ext cx="0" cy="436311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直線接點 1004"/>
          <p:cNvCxnSpPr/>
          <p:nvPr/>
        </p:nvCxnSpPr>
        <p:spPr>
          <a:xfrm flipV="1">
            <a:off x="8564090" y="5043830"/>
            <a:ext cx="0" cy="319725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文字方塊 1030"/>
          <p:cNvSpPr txBox="1"/>
          <p:nvPr/>
        </p:nvSpPr>
        <p:spPr>
          <a:xfrm>
            <a:off x="11339740" y="48023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 err="1" smtClean="0">
                <a:solidFill>
                  <a:srgbClr val="0070C0"/>
                </a:solidFill>
              </a:rPr>
              <a:t>us_arid</a:t>
            </a:r>
            <a:r>
              <a:rPr lang="en-US" altLang="zh-TW" sz="1000" dirty="0" smtClean="0">
                <a:solidFill>
                  <a:srgbClr val="0070C0"/>
                </a:solidFill>
              </a:rPr>
              <a:t> is outstanding ID</a:t>
            </a:r>
          </a:p>
          <a:p>
            <a:r>
              <a:rPr lang="en-US" altLang="zh-TW" sz="1000" dirty="0" err="1" smtClean="0">
                <a:solidFill>
                  <a:srgbClr val="0070C0"/>
                </a:solidFill>
              </a:rPr>
              <a:t>slv_mid</a:t>
            </a:r>
            <a:r>
              <a:rPr lang="en-US" altLang="zh-TW" sz="1000" dirty="0" smtClean="0">
                <a:solidFill>
                  <a:srgbClr val="0070C0"/>
                </a:solidFill>
              </a:rPr>
              <a:t> is slave</a:t>
            </a:r>
          </a:p>
        </p:txBody>
      </p:sp>
      <p:cxnSp>
        <p:nvCxnSpPr>
          <p:cNvPr id="1084" name="直線接點 1083"/>
          <p:cNvCxnSpPr/>
          <p:nvPr/>
        </p:nvCxnSpPr>
        <p:spPr>
          <a:xfrm>
            <a:off x="10554728" y="6781800"/>
            <a:ext cx="0" cy="2286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文字方塊 61"/>
          <p:cNvSpPr txBox="1"/>
          <p:nvPr/>
        </p:nvSpPr>
        <p:spPr>
          <a:xfrm>
            <a:off x="12932039" y="2164690"/>
            <a:ext cx="23599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us_data</a:t>
            </a:r>
            <a:r>
              <a:rPr lang="zh-TW" altLang="en-US" sz="1000" dirty="0" smtClean="0"/>
              <a:t> </a:t>
            </a:r>
            <a:r>
              <a:rPr lang="en-US" altLang="zh-TW" sz="1000" dirty="0" smtClean="0"/>
              <a:t>=</a:t>
            </a:r>
            <a:r>
              <a:rPr lang="zh-TW" altLang="en-US" sz="1000" dirty="0" smtClean="0"/>
              <a:t> </a:t>
            </a:r>
            <a:r>
              <a:rPr lang="en-US" altLang="zh-TW" sz="1000" dirty="0" smtClean="0"/>
              <a:t>{</a:t>
            </a:r>
            <a:r>
              <a:rPr lang="en-US" altLang="zh-TW" sz="1000" dirty="0" err="1" smtClean="0"/>
              <a:t>us_wstrb</a:t>
            </a:r>
            <a:r>
              <a:rPr lang="en-US" altLang="zh-TW" sz="1000" dirty="0" smtClean="0"/>
              <a:t>, </a:t>
            </a:r>
            <a:r>
              <a:rPr lang="en-US" altLang="zh-TW" sz="1000" dirty="0" err="1" smtClean="0"/>
              <a:t>us_wlast</a:t>
            </a:r>
            <a:r>
              <a:rPr lang="en-US" altLang="zh-TW" sz="1000" dirty="0" smtClean="0"/>
              <a:t>, </a:t>
            </a:r>
            <a:r>
              <a:rPr lang="en-US" altLang="zh-TW" sz="1000" dirty="0" err="1" smtClean="0"/>
              <a:t>us_wdata</a:t>
            </a:r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235" name="文字方塊 60"/>
          <p:cNvSpPr txBox="1"/>
          <p:nvPr/>
        </p:nvSpPr>
        <p:spPr>
          <a:xfrm>
            <a:off x="8564090" y="5638800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master_wrvalid</a:t>
            </a:r>
            <a:endParaRPr lang="zh-TW" altLang="en-US" sz="1000" dirty="0"/>
          </a:p>
        </p:txBody>
      </p:sp>
      <p:cxnSp>
        <p:nvCxnSpPr>
          <p:cNvPr id="236" name="直線接點 235"/>
          <p:cNvCxnSpPr/>
          <p:nvPr/>
        </p:nvCxnSpPr>
        <p:spPr>
          <a:xfrm flipH="1">
            <a:off x="9962582" y="11134113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>
            <a:off x="10625573" y="11134113"/>
            <a:ext cx="0" cy="86535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接點 240"/>
          <p:cNvCxnSpPr/>
          <p:nvPr/>
        </p:nvCxnSpPr>
        <p:spPr>
          <a:xfrm>
            <a:off x="10900652" y="11134113"/>
            <a:ext cx="34667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文字方塊 60"/>
          <p:cNvSpPr txBox="1"/>
          <p:nvPr/>
        </p:nvSpPr>
        <p:spPr>
          <a:xfrm>
            <a:off x="10934263" y="11144916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wsid_fifo_rdata</a:t>
            </a:r>
            <a:endParaRPr lang="zh-TW" altLang="en-US" sz="1000" dirty="0"/>
          </a:p>
        </p:txBody>
      </p:sp>
      <p:cxnSp>
        <p:nvCxnSpPr>
          <p:cNvPr id="244" name="直線接點 243"/>
          <p:cNvCxnSpPr/>
          <p:nvPr/>
        </p:nvCxnSpPr>
        <p:spPr>
          <a:xfrm>
            <a:off x="10205349" y="11134113"/>
            <a:ext cx="0" cy="12192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文字方塊 58"/>
          <p:cNvSpPr txBox="1"/>
          <p:nvPr/>
        </p:nvSpPr>
        <p:spPr>
          <a:xfrm>
            <a:off x="10625573" y="11836087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slv_wready</a:t>
            </a:r>
            <a:r>
              <a:rPr lang="en-US" altLang="zh-TW" sz="1000" dirty="0" smtClean="0"/>
              <a:t>[0]</a:t>
            </a:r>
            <a:endParaRPr lang="zh-TW" altLang="en-US" sz="1000" dirty="0"/>
          </a:p>
        </p:txBody>
      </p:sp>
      <p:sp>
        <p:nvSpPr>
          <p:cNvPr id="251" name="文字方塊 58"/>
          <p:cNvSpPr txBox="1"/>
          <p:nvPr/>
        </p:nvSpPr>
        <p:spPr>
          <a:xfrm>
            <a:off x="10214914" y="12114135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slv_wready</a:t>
            </a:r>
            <a:r>
              <a:rPr lang="en-US" altLang="zh-TW" sz="1000" dirty="0" smtClean="0"/>
              <a:t>[1]</a:t>
            </a:r>
            <a:endParaRPr lang="zh-TW" altLang="en-US" sz="1000" dirty="0"/>
          </a:p>
        </p:txBody>
      </p:sp>
      <p:sp>
        <p:nvSpPr>
          <p:cNvPr id="130" name="文字方塊 60"/>
          <p:cNvSpPr txBox="1"/>
          <p:nvPr/>
        </p:nvSpPr>
        <p:spPr>
          <a:xfrm>
            <a:off x="10413445" y="10829313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slv_sel_wready</a:t>
            </a:r>
            <a:endParaRPr lang="zh-TW" altLang="en-US" sz="1000" dirty="0"/>
          </a:p>
        </p:txBody>
      </p:sp>
      <p:cxnSp>
        <p:nvCxnSpPr>
          <p:cNvPr id="135" name="直線接點 134"/>
          <p:cNvCxnSpPr/>
          <p:nvPr/>
        </p:nvCxnSpPr>
        <p:spPr>
          <a:xfrm>
            <a:off x="11329002" y="8401410"/>
            <a:ext cx="926249" cy="0"/>
          </a:xfrm>
          <a:prstGeom prst="line">
            <a:avLst/>
          </a:prstGeom>
          <a:ln w="127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/>
          <p:cNvGrpSpPr/>
          <p:nvPr/>
        </p:nvGrpSpPr>
        <p:grpSpPr>
          <a:xfrm>
            <a:off x="11154393" y="7815366"/>
            <a:ext cx="228600" cy="265386"/>
            <a:chOff x="7996857" y="7722613"/>
            <a:chExt cx="228600" cy="265386"/>
          </a:xfrm>
        </p:grpSpPr>
        <p:sp>
          <p:nvSpPr>
            <p:cNvPr id="137" name="Freeform 79"/>
            <p:cNvSpPr>
              <a:spLocks/>
            </p:cNvSpPr>
            <p:nvPr/>
          </p:nvSpPr>
          <p:spPr bwMode="auto">
            <a:xfrm rot="16200000">
              <a:off x="7996857" y="7722613"/>
              <a:ext cx="228600" cy="228600"/>
            </a:xfrm>
            <a:custGeom>
              <a:avLst/>
              <a:gdLst>
                <a:gd name="T0" fmla="*/ 757 w 108"/>
                <a:gd name="T1" fmla="*/ 374 h 107"/>
                <a:gd name="T2" fmla="*/ 0 w 108"/>
                <a:gd name="T3" fmla="*/ 754 h 107"/>
                <a:gd name="T4" fmla="*/ 111 w 108"/>
                <a:gd name="T5" fmla="*/ 380 h 107"/>
                <a:gd name="T6" fmla="*/ 111 w 108"/>
                <a:gd name="T7" fmla="*/ 374 h 107"/>
                <a:gd name="T8" fmla="*/ 0 w 108"/>
                <a:gd name="T9" fmla="*/ 0 h 107"/>
                <a:gd name="T10" fmla="*/ 757 w 108"/>
                <a:gd name="T11" fmla="*/ 37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>
                <a:solidFill>
                  <a:srgbClr val="0070C0"/>
                </a:solidFill>
              </a:endParaRPr>
            </a:p>
          </p:txBody>
        </p:sp>
        <p:sp>
          <p:nvSpPr>
            <p:cNvPr id="138" name="Oval 217"/>
            <p:cNvSpPr>
              <a:spLocks noChangeArrowheads="1"/>
            </p:cNvSpPr>
            <p:nvPr/>
          </p:nvSpPr>
          <p:spPr bwMode="auto">
            <a:xfrm>
              <a:off x="8139023" y="7923991"/>
              <a:ext cx="64008" cy="6400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70C0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>
                <a:solidFill>
                  <a:srgbClr val="0070C0"/>
                </a:solidFill>
              </a:endParaRPr>
            </a:p>
          </p:txBody>
        </p:sp>
      </p:grpSp>
      <p:cxnSp>
        <p:nvCxnSpPr>
          <p:cNvPr id="139" name="直線接點 138"/>
          <p:cNvCxnSpPr/>
          <p:nvPr/>
        </p:nvCxnSpPr>
        <p:spPr>
          <a:xfrm>
            <a:off x="11205451" y="8023268"/>
            <a:ext cx="0" cy="756285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接點 139"/>
          <p:cNvCxnSpPr>
            <a:stCxn id="138" idx="4"/>
          </p:cNvCxnSpPr>
          <p:nvPr/>
        </p:nvCxnSpPr>
        <p:spPr>
          <a:xfrm>
            <a:off x="11328563" y="8080752"/>
            <a:ext cx="0" cy="320658"/>
          </a:xfrm>
          <a:prstGeom prst="line">
            <a:avLst/>
          </a:prstGeom>
          <a:ln w="12700">
            <a:solidFill>
              <a:srgbClr val="0070C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接點 174"/>
          <p:cNvCxnSpPr/>
          <p:nvPr/>
        </p:nvCxnSpPr>
        <p:spPr>
          <a:xfrm>
            <a:off x="8709092" y="7014210"/>
            <a:ext cx="216789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接點 176"/>
          <p:cNvCxnSpPr/>
          <p:nvPr/>
        </p:nvCxnSpPr>
        <p:spPr>
          <a:xfrm flipH="1">
            <a:off x="10875670" y="7006046"/>
            <a:ext cx="1312" cy="173656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文字方塊 58"/>
          <p:cNvSpPr txBox="1"/>
          <p:nvPr/>
        </p:nvSpPr>
        <p:spPr>
          <a:xfrm>
            <a:off x="11205451" y="8533332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0070C0"/>
                </a:solidFill>
              </a:rPr>
              <a:t>bsid_fifo_ready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182" name="文字方塊 58"/>
          <p:cNvSpPr txBox="1"/>
          <p:nvPr/>
        </p:nvSpPr>
        <p:spPr>
          <a:xfrm>
            <a:off x="12251622" y="8253543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rgbClr val="0070C0"/>
                </a:solidFill>
              </a:rPr>
              <a:t>master_data.wlast</a:t>
            </a:r>
            <a:endParaRPr lang="zh-TW" altLang="en-US" sz="1000" dirty="0">
              <a:solidFill>
                <a:srgbClr val="0070C0"/>
              </a:solidFill>
            </a:endParaRPr>
          </a:p>
        </p:txBody>
      </p:sp>
      <p:sp>
        <p:nvSpPr>
          <p:cNvPr id="191" name="文字方塊 190"/>
          <p:cNvSpPr txBox="1"/>
          <p:nvPr/>
        </p:nvSpPr>
        <p:spPr>
          <a:xfrm>
            <a:off x="12317743" y="7571437"/>
            <a:ext cx="13122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solidFill>
                  <a:srgbClr val="0070C0"/>
                </a:solidFill>
              </a:rPr>
              <a:t>wlast</a:t>
            </a:r>
            <a:r>
              <a:rPr lang="en-US" altLang="zh-TW" sz="1000" dirty="0" smtClean="0">
                <a:solidFill>
                  <a:srgbClr val="0070C0"/>
                </a:solidFill>
              </a:rPr>
              <a:t>==1</a:t>
            </a:r>
            <a:r>
              <a:rPr lang="zh-TW" altLang="en-US" sz="1000" dirty="0" smtClean="0">
                <a:solidFill>
                  <a:srgbClr val="0070C0"/>
                </a:solidFill>
              </a:rPr>
              <a:t>時候去</a:t>
            </a:r>
            <a:r>
              <a:rPr lang="en-US" altLang="zh-TW" sz="1000" dirty="0" smtClean="0">
                <a:solidFill>
                  <a:srgbClr val="0070C0"/>
                </a:solidFill>
              </a:rPr>
              <a:t>check </a:t>
            </a:r>
            <a:r>
              <a:rPr lang="en-US" altLang="zh-TW" sz="1000" dirty="0" err="1" smtClean="0">
                <a:solidFill>
                  <a:srgbClr val="0070C0"/>
                </a:solidFill>
              </a:rPr>
              <a:t>bsid_fifo_ready</a:t>
            </a:r>
            <a:r>
              <a:rPr lang="zh-TW" altLang="en-US" sz="1000" dirty="0" smtClean="0">
                <a:solidFill>
                  <a:srgbClr val="0070C0"/>
                </a:solidFill>
              </a:rPr>
              <a:t>是否為</a:t>
            </a:r>
            <a:r>
              <a:rPr lang="en-US" altLang="zh-TW" sz="1000" dirty="0" smtClean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196" name="直線接點 195"/>
          <p:cNvCxnSpPr/>
          <p:nvPr/>
        </p:nvCxnSpPr>
        <p:spPr>
          <a:xfrm>
            <a:off x="10804994" y="7417335"/>
            <a:ext cx="0" cy="172666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接點 196"/>
          <p:cNvCxnSpPr/>
          <p:nvPr/>
        </p:nvCxnSpPr>
        <p:spPr>
          <a:xfrm>
            <a:off x="10945003" y="7417335"/>
            <a:ext cx="0" cy="2286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AutoShape 65"/>
          <p:cNvSpPr>
            <a:spLocks noChangeArrowheads="1"/>
          </p:cNvSpPr>
          <p:nvPr/>
        </p:nvSpPr>
        <p:spPr bwMode="auto">
          <a:xfrm rot="16200000">
            <a:off x="10758870" y="7179773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204" name="直線接點 203"/>
          <p:cNvCxnSpPr/>
          <p:nvPr/>
        </p:nvCxnSpPr>
        <p:spPr>
          <a:xfrm>
            <a:off x="10945003" y="7651378"/>
            <a:ext cx="322254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flipH="1">
            <a:off x="11265945" y="7643214"/>
            <a:ext cx="1312" cy="173656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文字方塊 58"/>
          <p:cNvSpPr txBox="1"/>
          <p:nvPr/>
        </p:nvSpPr>
        <p:spPr>
          <a:xfrm>
            <a:off x="10806134" y="8894044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wsid_fifo_ready</a:t>
            </a:r>
            <a:endParaRPr lang="zh-TW" altLang="en-US" sz="1000" dirty="0"/>
          </a:p>
        </p:txBody>
      </p:sp>
      <p:sp>
        <p:nvSpPr>
          <p:cNvPr id="209" name="文字方塊 58"/>
          <p:cNvSpPr txBox="1"/>
          <p:nvPr/>
        </p:nvSpPr>
        <p:spPr>
          <a:xfrm>
            <a:off x="10567294" y="6781800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other_slaves_are_ready</a:t>
            </a:r>
            <a:endParaRPr lang="zh-TW" altLang="en-US" sz="1000" dirty="0"/>
          </a:p>
        </p:txBody>
      </p:sp>
      <p:cxnSp>
        <p:nvCxnSpPr>
          <p:cNvPr id="215" name="直線接點 214"/>
          <p:cNvCxnSpPr/>
          <p:nvPr/>
        </p:nvCxnSpPr>
        <p:spPr>
          <a:xfrm flipV="1">
            <a:off x="8637247" y="8458328"/>
            <a:ext cx="0" cy="704615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AutoShape 65"/>
          <p:cNvSpPr>
            <a:spLocks noChangeArrowheads="1"/>
          </p:cNvSpPr>
          <p:nvPr/>
        </p:nvSpPr>
        <p:spPr bwMode="auto">
          <a:xfrm rot="5400000">
            <a:off x="8522548" y="8241081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218" name="直線接點 217"/>
          <p:cNvCxnSpPr/>
          <p:nvPr/>
        </p:nvCxnSpPr>
        <p:spPr>
          <a:xfrm flipV="1">
            <a:off x="8709092" y="7014210"/>
            <a:ext cx="0" cy="122832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文字方塊 58"/>
          <p:cNvSpPr txBox="1"/>
          <p:nvPr/>
        </p:nvSpPr>
        <p:spPr>
          <a:xfrm>
            <a:off x="8713023" y="7620426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other_slaves_are_ready</a:t>
            </a:r>
            <a:endParaRPr lang="zh-TW" altLang="en-US" sz="1000" dirty="0"/>
          </a:p>
        </p:txBody>
      </p:sp>
      <p:sp>
        <p:nvSpPr>
          <p:cNvPr id="224" name="Oval 217"/>
          <p:cNvSpPr>
            <a:spLocks noChangeArrowheads="1"/>
          </p:cNvSpPr>
          <p:nvPr/>
        </p:nvSpPr>
        <p:spPr bwMode="auto">
          <a:xfrm>
            <a:off x="10522724" y="6982206"/>
            <a:ext cx="64008" cy="640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25" name="Oval 217"/>
          <p:cNvSpPr>
            <a:spLocks noChangeArrowheads="1"/>
          </p:cNvSpPr>
          <p:nvPr/>
        </p:nvSpPr>
        <p:spPr bwMode="auto">
          <a:xfrm>
            <a:off x="12215332" y="8369406"/>
            <a:ext cx="64008" cy="64008"/>
          </a:xfrm>
          <a:prstGeom prst="ellipse">
            <a:avLst/>
          </a:prstGeom>
          <a:solidFill>
            <a:srgbClr val="0070C0"/>
          </a:solidFill>
          <a:ln w="25400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226" name="AutoShape 65"/>
          <p:cNvSpPr>
            <a:spLocks noChangeArrowheads="1"/>
          </p:cNvSpPr>
          <p:nvPr/>
        </p:nvSpPr>
        <p:spPr bwMode="auto">
          <a:xfrm rot="16200000">
            <a:off x="3914775" y="5514130"/>
            <a:ext cx="228600" cy="457200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227" name="直線接點 226"/>
          <p:cNvCxnSpPr/>
          <p:nvPr/>
        </p:nvCxnSpPr>
        <p:spPr>
          <a:xfrm>
            <a:off x="3929948" y="5885021"/>
            <a:ext cx="0" cy="168641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接點 233"/>
          <p:cNvCxnSpPr/>
          <p:nvPr/>
        </p:nvCxnSpPr>
        <p:spPr>
          <a:xfrm>
            <a:off x="4234748" y="5885021"/>
            <a:ext cx="0" cy="53610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直線接點 237"/>
          <p:cNvCxnSpPr/>
          <p:nvPr/>
        </p:nvCxnSpPr>
        <p:spPr>
          <a:xfrm>
            <a:off x="4135621" y="5885021"/>
            <a:ext cx="0" cy="89677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線接點 239"/>
          <p:cNvCxnSpPr/>
          <p:nvPr/>
        </p:nvCxnSpPr>
        <p:spPr>
          <a:xfrm>
            <a:off x="3828904" y="5885021"/>
            <a:ext cx="0" cy="193184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字方塊 58"/>
          <p:cNvSpPr txBox="1"/>
          <p:nvPr/>
        </p:nvSpPr>
        <p:spPr>
          <a:xfrm>
            <a:off x="4135621" y="6547605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bsid_fifo_ready</a:t>
            </a:r>
            <a:endParaRPr lang="zh-TW" altLang="en-US" sz="1000" dirty="0"/>
          </a:p>
        </p:txBody>
      </p:sp>
      <p:sp>
        <p:nvSpPr>
          <p:cNvPr id="256" name="文字方塊 58"/>
          <p:cNvSpPr txBox="1"/>
          <p:nvPr/>
        </p:nvSpPr>
        <p:spPr>
          <a:xfrm>
            <a:off x="4234748" y="6174905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master_data.wlast</a:t>
            </a:r>
            <a:endParaRPr lang="zh-TW" altLang="en-US" sz="1000" dirty="0"/>
          </a:p>
        </p:txBody>
      </p:sp>
      <p:cxnSp>
        <p:nvCxnSpPr>
          <p:cNvPr id="259" name="直線接點 258"/>
          <p:cNvCxnSpPr>
            <a:endCxn id="226" idx="3"/>
          </p:cNvCxnSpPr>
          <p:nvPr/>
        </p:nvCxnSpPr>
        <p:spPr>
          <a:xfrm>
            <a:off x="4029075" y="3009738"/>
            <a:ext cx="0" cy="261869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文字方塊 58"/>
          <p:cNvSpPr txBox="1"/>
          <p:nvPr/>
        </p:nvSpPr>
        <p:spPr>
          <a:xfrm>
            <a:off x="5645728" y="8963358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bsid_fifo_wr</a:t>
            </a:r>
            <a:endParaRPr lang="zh-TW" altLang="en-US" sz="1000" dirty="0"/>
          </a:p>
        </p:txBody>
      </p:sp>
      <p:sp>
        <p:nvSpPr>
          <p:cNvPr id="266" name="文字方塊 58"/>
          <p:cNvSpPr txBox="1"/>
          <p:nvPr/>
        </p:nvSpPr>
        <p:spPr>
          <a:xfrm>
            <a:off x="3942305" y="7318481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slv_sel_wready</a:t>
            </a:r>
            <a:endParaRPr lang="zh-TW" altLang="en-US" sz="1000" dirty="0"/>
          </a:p>
        </p:txBody>
      </p:sp>
      <p:sp>
        <p:nvSpPr>
          <p:cNvPr id="278" name="文字方塊 60"/>
          <p:cNvSpPr txBox="1"/>
          <p:nvPr/>
        </p:nvSpPr>
        <p:spPr>
          <a:xfrm>
            <a:off x="3828904" y="7589858"/>
            <a:ext cx="9941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master_wrvalid</a:t>
            </a:r>
            <a:endParaRPr lang="zh-TW" altLang="en-US" sz="1000" dirty="0"/>
          </a:p>
        </p:txBody>
      </p:sp>
      <p:cxnSp>
        <p:nvCxnSpPr>
          <p:cNvPr id="281" name="直線接點 280"/>
          <p:cNvCxnSpPr/>
          <p:nvPr/>
        </p:nvCxnSpPr>
        <p:spPr>
          <a:xfrm flipV="1">
            <a:off x="1280822" y="3024280"/>
            <a:ext cx="0" cy="177632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接點 283"/>
          <p:cNvCxnSpPr/>
          <p:nvPr/>
        </p:nvCxnSpPr>
        <p:spPr>
          <a:xfrm flipV="1">
            <a:off x="2576222" y="3024279"/>
            <a:ext cx="0" cy="627212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文字方塊 58"/>
          <p:cNvSpPr txBox="1"/>
          <p:nvPr/>
        </p:nvSpPr>
        <p:spPr>
          <a:xfrm>
            <a:off x="2576222" y="3024277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wsid_fifo_rdata</a:t>
            </a:r>
            <a:endParaRPr lang="zh-TW" altLang="en-US" sz="1000" dirty="0"/>
          </a:p>
        </p:txBody>
      </p:sp>
      <p:sp>
        <p:nvSpPr>
          <p:cNvPr id="287" name="文字方塊 58"/>
          <p:cNvSpPr txBox="1"/>
          <p:nvPr/>
        </p:nvSpPr>
        <p:spPr>
          <a:xfrm>
            <a:off x="1280822" y="3024277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wsid_fifo_ready</a:t>
            </a:r>
            <a:endParaRPr lang="zh-TW" altLang="en-US" sz="1000" dirty="0"/>
          </a:p>
        </p:txBody>
      </p:sp>
      <p:cxnSp>
        <p:nvCxnSpPr>
          <p:cNvPr id="288" name="直線接點 287"/>
          <p:cNvCxnSpPr/>
          <p:nvPr/>
        </p:nvCxnSpPr>
        <p:spPr>
          <a:xfrm>
            <a:off x="4029075" y="5885021"/>
            <a:ext cx="0" cy="129475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文字方塊 58"/>
          <p:cNvSpPr txBox="1"/>
          <p:nvPr/>
        </p:nvSpPr>
        <p:spPr>
          <a:xfrm>
            <a:off x="4029075" y="6933551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wsid_fifo_ready</a:t>
            </a:r>
            <a:endParaRPr lang="zh-TW" altLang="en-US" sz="1000" dirty="0"/>
          </a:p>
        </p:txBody>
      </p:sp>
      <p:cxnSp>
        <p:nvCxnSpPr>
          <p:cNvPr id="292" name="直線接點 291"/>
          <p:cNvCxnSpPr/>
          <p:nvPr/>
        </p:nvCxnSpPr>
        <p:spPr>
          <a:xfrm>
            <a:off x="4034074" y="5036750"/>
            <a:ext cx="1614687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/>
          <p:cNvCxnSpPr/>
          <p:nvPr/>
        </p:nvCxnSpPr>
        <p:spPr>
          <a:xfrm flipV="1">
            <a:off x="5654834" y="5030867"/>
            <a:ext cx="0" cy="418933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文字方塊 58"/>
          <p:cNvSpPr txBox="1"/>
          <p:nvPr/>
        </p:nvSpPr>
        <p:spPr>
          <a:xfrm>
            <a:off x="2576222" y="9016576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bsid_fifo_wdata</a:t>
            </a:r>
            <a:endParaRPr lang="zh-TW" altLang="en-US" sz="1000" dirty="0"/>
          </a:p>
        </p:txBody>
      </p:sp>
      <p:sp>
        <p:nvSpPr>
          <p:cNvPr id="154" name="文字方塊 58"/>
          <p:cNvSpPr txBox="1"/>
          <p:nvPr/>
        </p:nvSpPr>
        <p:spPr>
          <a:xfrm>
            <a:off x="4034074" y="3024277"/>
            <a:ext cx="8354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wsid_fifo_rd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3731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12973</TotalTime>
  <Words>79</Words>
  <Application>Microsoft Office PowerPoint</Application>
  <PresentationFormat>自訂</PresentationFormat>
  <Paragraphs>53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Greenshot image editor</dc:title>
  <dc:creator>Jason Wen-Jie Li(李文傑)</dc:creator>
  <cp:lastModifiedBy>Jason Wen-Jie Li(李文傑)</cp:lastModifiedBy>
  <cp:revision>138</cp:revision>
  <dcterms:created xsi:type="dcterms:W3CDTF">2021-03-12T09:22:01Z</dcterms:created>
  <dcterms:modified xsi:type="dcterms:W3CDTF">2021-04-07T10:40:34Z</dcterms:modified>
</cp:coreProperties>
</file>