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3716000" cy="13716000"/>
  <p:notesSz cx="6858000" cy="9144000"/>
  <p:defaultTextStyle>
    <a:defPPr>
      <a:defRPr lang="zh-TW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808" autoAdjust="0"/>
    <p:restoredTop sz="94660"/>
  </p:normalViewPr>
  <p:slideViewPr>
    <p:cSldViewPr snapToObjects="1">
      <p:cViewPr varScale="1">
        <p:scale>
          <a:sx n="28" d="100"/>
          <a:sy n="28" d="100"/>
        </p:scale>
        <p:origin x="-1807" y="-89"/>
      </p:cViewPr>
      <p:guideLst>
        <p:guide orient="horz" pos="4320"/>
        <p:guide pos="47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55" d="100"/>
          <a:sy n="55" d="100"/>
        </p:scale>
        <p:origin x="-2040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0ACD-373D-4EC1-94A3-AC5941F77F0A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935CA-6ACC-40EE-BDD9-EB095FAFE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7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28700" y="4260854"/>
            <a:ext cx="11658600" cy="294005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57400" y="7772400"/>
            <a:ext cx="96012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2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37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944100" y="549290"/>
            <a:ext cx="3086100" cy="1170305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549290"/>
            <a:ext cx="9029700" cy="117030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4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37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3470" y="8813802"/>
            <a:ext cx="11658600" cy="272415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83470" y="5813441"/>
            <a:ext cx="11658600" cy="3000375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14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3200413"/>
            <a:ext cx="6057900" cy="9051927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972300" y="3200413"/>
            <a:ext cx="6057900" cy="9051927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75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3070227"/>
            <a:ext cx="6060282" cy="1279524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349751"/>
            <a:ext cx="6060282" cy="790257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967545" y="3070227"/>
            <a:ext cx="6062663" cy="1279524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967545" y="4349751"/>
            <a:ext cx="6062663" cy="790257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62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07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31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7" y="546102"/>
            <a:ext cx="4512470" cy="23241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62576" y="546108"/>
            <a:ext cx="7667625" cy="11706228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7" y="2870208"/>
            <a:ext cx="4512470" cy="9382128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96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88432" y="9601209"/>
            <a:ext cx="8229600" cy="1133478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688432" y="1225551"/>
            <a:ext cx="8229600" cy="82296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688432" y="10734689"/>
            <a:ext cx="8229600" cy="1609725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22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5800" y="549276"/>
            <a:ext cx="12344400" cy="2286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3200413"/>
            <a:ext cx="12344400" cy="9051927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85800" y="12712715"/>
            <a:ext cx="3200400" cy="730251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F0D8-E8DE-4AE2-9208-D2E9449A550C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86300" y="12712715"/>
            <a:ext cx="4343400" cy="730251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829800" y="12712715"/>
            <a:ext cx="3200400" cy="730251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00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64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1567464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" name="直線接點 394"/>
          <p:cNvCxnSpPr/>
          <p:nvPr/>
        </p:nvCxnSpPr>
        <p:spPr>
          <a:xfrm flipV="1">
            <a:off x="2432082" y="9539367"/>
            <a:ext cx="0" cy="139934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矩形 392"/>
          <p:cNvSpPr/>
          <p:nvPr/>
        </p:nvSpPr>
        <p:spPr>
          <a:xfrm>
            <a:off x="2344235" y="9196466"/>
            <a:ext cx="3672646" cy="3429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218" name="直線接點 217"/>
          <p:cNvCxnSpPr/>
          <p:nvPr/>
        </p:nvCxnSpPr>
        <p:spPr>
          <a:xfrm>
            <a:off x="2365402" y="7726527"/>
            <a:ext cx="3497783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>
            <a:off x="5731327" y="3326110"/>
            <a:ext cx="1959312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群組 246"/>
          <p:cNvGrpSpPr/>
          <p:nvPr/>
        </p:nvGrpSpPr>
        <p:grpSpPr>
          <a:xfrm rot="10800000">
            <a:off x="7354358" y="4495856"/>
            <a:ext cx="723900" cy="342900"/>
            <a:chOff x="5373782" y="7073997"/>
            <a:chExt cx="723900" cy="342900"/>
          </a:xfrm>
        </p:grpSpPr>
        <p:sp>
          <p:nvSpPr>
            <p:cNvPr id="248" name="矩形 247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249" name="等腰三角形 248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250" name="群組 249"/>
          <p:cNvGrpSpPr/>
          <p:nvPr/>
        </p:nvGrpSpPr>
        <p:grpSpPr>
          <a:xfrm>
            <a:off x="8910794" y="4494042"/>
            <a:ext cx="723900" cy="342900"/>
            <a:chOff x="5373782" y="7073997"/>
            <a:chExt cx="723900" cy="342900"/>
          </a:xfrm>
        </p:grpSpPr>
        <p:sp>
          <p:nvSpPr>
            <p:cNvPr id="251" name="矩形 250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252" name="等腰三角形 251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253" name="群組 252"/>
          <p:cNvGrpSpPr/>
          <p:nvPr/>
        </p:nvGrpSpPr>
        <p:grpSpPr>
          <a:xfrm>
            <a:off x="5220280" y="4494042"/>
            <a:ext cx="723900" cy="342900"/>
            <a:chOff x="5373782" y="7073997"/>
            <a:chExt cx="723900" cy="342900"/>
          </a:xfrm>
        </p:grpSpPr>
        <p:sp>
          <p:nvSpPr>
            <p:cNvPr id="254" name="矩形 253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255" name="等腰三角形 254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256" name="群組 255"/>
          <p:cNvGrpSpPr/>
          <p:nvPr/>
        </p:nvGrpSpPr>
        <p:grpSpPr>
          <a:xfrm>
            <a:off x="5508984" y="10946317"/>
            <a:ext cx="723900" cy="342900"/>
            <a:chOff x="5373782" y="7073997"/>
            <a:chExt cx="723900" cy="342900"/>
          </a:xfrm>
        </p:grpSpPr>
        <p:sp>
          <p:nvSpPr>
            <p:cNvPr id="257" name="矩形 256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258" name="等腰三角形 257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cxnSp>
        <p:nvCxnSpPr>
          <p:cNvPr id="260" name="直線接點 259"/>
          <p:cNvCxnSpPr/>
          <p:nvPr/>
        </p:nvCxnSpPr>
        <p:spPr>
          <a:xfrm flipV="1">
            <a:off x="5865636" y="11289215"/>
            <a:ext cx="0" cy="213105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群組 260"/>
          <p:cNvGrpSpPr/>
          <p:nvPr/>
        </p:nvGrpSpPr>
        <p:grpSpPr>
          <a:xfrm>
            <a:off x="7898312" y="11602752"/>
            <a:ext cx="228600" cy="265386"/>
            <a:chOff x="4038600" y="3113327"/>
            <a:chExt cx="228600" cy="265386"/>
          </a:xfrm>
        </p:grpSpPr>
        <p:sp>
          <p:nvSpPr>
            <p:cNvPr id="262" name="Freeform 79"/>
            <p:cNvSpPr>
              <a:spLocks/>
            </p:cNvSpPr>
            <p:nvPr/>
          </p:nvSpPr>
          <p:spPr bwMode="auto">
            <a:xfrm rot="16200000">
              <a:off x="4038600" y="3113327"/>
              <a:ext cx="228600" cy="228600"/>
            </a:xfrm>
            <a:custGeom>
              <a:avLst/>
              <a:gdLst>
                <a:gd name="T0" fmla="*/ 757 w 108"/>
                <a:gd name="T1" fmla="*/ 374 h 107"/>
                <a:gd name="T2" fmla="*/ 0 w 108"/>
                <a:gd name="T3" fmla="*/ 754 h 107"/>
                <a:gd name="T4" fmla="*/ 111 w 108"/>
                <a:gd name="T5" fmla="*/ 380 h 107"/>
                <a:gd name="T6" fmla="*/ 111 w 108"/>
                <a:gd name="T7" fmla="*/ 374 h 107"/>
                <a:gd name="T8" fmla="*/ 0 w 108"/>
                <a:gd name="T9" fmla="*/ 0 h 107"/>
                <a:gd name="T10" fmla="*/ 757 w 108"/>
                <a:gd name="T11" fmla="*/ 37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263" name="Oval 217"/>
            <p:cNvSpPr>
              <a:spLocks noChangeArrowheads="1"/>
            </p:cNvSpPr>
            <p:nvPr/>
          </p:nvSpPr>
          <p:spPr bwMode="auto">
            <a:xfrm>
              <a:off x="4057654" y="3314705"/>
              <a:ext cx="64008" cy="6400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</p:grpSp>
      <p:cxnSp>
        <p:nvCxnSpPr>
          <p:cNvPr id="264" name="直線接點 263"/>
          <p:cNvCxnSpPr/>
          <p:nvPr/>
        </p:nvCxnSpPr>
        <p:spPr>
          <a:xfrm>
            <a:off x="7949370" y="11871274"/>
            <a:ext cx="0" cy="195255"/>
          </a:xfrm>
          <a:prstGeom prst="line">
            <a:avLst/>
          </a:prstGeom>
          <a:ln w="127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>
            <a:endCxn id="117" idx="3"/>
          </p:cNvCxnSpPr>
          <p:nvPr/>
        </p:nvCxnSpPr>
        <p:spPr>
          <a:xfrm>
            <a:off x="8072482" y="11804130"/>
            <a:ext cx="0" cy="354737"/>
          </a:xfrm>
          <a:prstGeom prst="line">
            <a:avLst/>
          </a:prstGeom>
          <a:ln w="127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>
            <a:off x="5859535" y="12066529"/>
            <a:ext cx="208983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>
            <a:stCxn id="331" idx="4"/>
            <a:endCxn id="225" idx="3"/>
          </p:cNvCxnSpPr>
          <p:nvPr/>
        </p:nvCxnSpPr>
        <p:spPr>
          <a:xfrm>
            <a:off x="7717987" y="7910931"/>
            <a:ext cx="395" cy="2124562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文字方塊 57"/>
          <p:cNvSpPr txBox="1"/>
          <p:nvPr/>
        </p:nvSpPr>
        <p:spPr>
          <a:xfrm>
            <a:off x="5865636" y="13108967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slv0_arvalid</a:t>
            </a:r>
            <a:endParaRPr lang="zh-TW" altLang="en-US" sz="1000" dirty="0"/>
          </a:p>
        </p:txBody>
      </p:sp>
      <p:sp>
        <p:nvSpPr>
          <p:cNvPr id="269" name="文字方塊 58"/>
          <p:cNvSpPr txBox="1"/>
          <p:nvPr/>
        </p:nvSpPr>
        <p:spPr>
          <a:xfrm>
            <a:off x="8072482" y="11902235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00B050"/>
                </a:solidFill>
              </a:rPr>
              <a:t>slv_arready</a:t>
            </a:r>
            <a:r>
              <a:rPr lang="en-US" altLang="zh-TW" sz="1000" dirty="0" smtClean="0">
                <a:solidFill>
                  <a:srgbClr val="00B050"/>
                </a:solidFill>
              </a:rPr>
              <a:t>[0]</a:t>
            </a:r>
            <a:endParaRPr lang="zh-TW" altLang="en-US" sz="1000" dirty="0">
              <a:solidFill>
                <a:srgbClr val="00B050"/>
              </a:solidFill>
            </a:endParaRPr>
          </a:p>
        </p:txBody>
      </p:sp>
      <p:sp>
        <p:nvSpPr>
          <p:cNvPr id="270" name="文字方塊 60"/>
          <p:cNvSpPr txBox="1"/>
          <p:nvPr/>
        </p:nvSpPr>
        <p:spPr>
          <a:xfrm>
            <a:off x="7721515" y="9634259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0070C0"/>
                </a:solidFill>
              </a:rPr>
              <a:t>master_arready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271" name="文字方塊 64"/>
          <p:cNvSpPr txBox="1"/>
          <p:nvPr/>
        </p:nvSpPr>
        <p:spPr>
          <a:xfrm>
            <a:off x="5497419" y="1105822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>
                <a:solidFill>
                  <a:schemeClr val="bg1"/>
                </a:solidFill>
              </a:rPr>
              <a:t>slv0_arvalid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272" name="直線接點 271"/>
          <p:cNvCxnSpPr>
            <a:endCxn id="331" idx="0"/>
          </p:cNvCxnSpPr>
          <p:nvPr/>
        </p:nvCxnSpPr>
        <p:spPr>
          <a:xfrm>
            <a:off x="7717987" y="4836098"/>
            <a:ext cx="0" cy="301082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文字方塊 60"/>
          <p:cNvSpPr txBox="1"/>
          <p:nvPr/>
        </p:nvSpPr>
        <p:spPr>
          <a:xfrm>
            <a:off x="7717330" y="265373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us_arready</a:t>
            </a:r>
            <a:endParaRPr lang="zh-TW" altLang="en-US" sz="1000" dirty="0"/>
          </a:p>
        </p:txBody>
      </p:sp>
      <p:grpSp>
        <p:nvGrpSpPr>
          <p:cNvPr id="274" name="群組 273"/>
          <p:cNvGrpSpPr/>
          <p:nvPr/>
        </p:nvGrpSpPr>
        <p:grpSpPr>
          <a:xfrm>
            <a:off x="9124760" y="10946314"/>
            <a:ext cx="723900" cy="342900"/>
            <a:chOff x="5373782" y="7073997"/>
            <a:chExt cx="723900" cy="342900"/>
          </a:xfrm>
        </p:grpSpPr>
        <p:sp>
          <p:nvSpPr>
            <p:cNvPr id="275" name="矩形 274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276" name="等腰三角形 275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277" name="文字方塊 64"/>
          <p:cNvSpPr txBox="1"/>
          <p:nvPr/>
        </p:nvSpPr>
        <p:spPr>
          <a:xfrm>
            <a:off x="9124760" y="11058220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mst_data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278" name="直線接點 277"/>
          <p:cNvCxnSpPr/>
          <p:nvPr/>
        </p:nvCxnSpPr>
        <p:spPr>
          <a:xfrm>
            <a:off x="1066800" y="11117764"/>
            <a:ext cx="1148696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flipV="1">
            <a:off x="9486710" y="11289216"/>
            <a:ext cx="0" cy="213104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flipV="1">
            <a:off x="9482424" y="5866487"/>
            <a:ext cx="0" cy="507983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文字方塊 61"/>
          <p:cNvSpPr txBox="1"/>
          <p:nvPr/>
        </p:nvSpPr>
        <p:spPr>
          <a:xfrm>
            <a:off x="9279528" y="2646979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us_data</a:t>
            </a:r>
            <a:endParaRPr lang="zh-TW" altLang="en-US" sz="1000" dirty="0"/>
          </a:p>
        </p:txBody>
      </p:sp>
      <p:cxnSp>
        <p:nvCxnSpPr>
          <p:cNvPr id="282" name="直線接點 281"/>
          <p:cNvCxnSpPr/>
          <p:nvPr/>
        </p:nvCxnSpPr>
        <p:spPr>
          <a:xfrm flipV="1">
            <a:off x="9244722" y="7789515"/>
            <a:ext cx="0" cy="3156802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文字方塊 61"/>
          <p:cNvSpPr txBox="1"/>
          <p:nvPr/>
        </p:nvSpPr>
        <p:spPr>
          <a:xfrm>
            <a:off x="9486710" y="7461954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master_data</a:t>
            </a:r>
            <a:endParaRPr lang="zh-TW" altLang="en-US" sz="1000" dirty="0"/>
          </a:p>
        </p:txBody>
      </p:sp>
      <p:sp>
        <p:nvSpPr>
          <p:cNvPr id="284" name="文字方塊 60"/>
          <p:cNvSpPr txBox="1"/>
          <p:nvPr/>
        </p:nvSpPr>
        <p:spPr>
          <a:xfrm>
            <a:off x="8353131" y="7915980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0070C0"/>
                </a:solidFill>
              </a:rPr>
              <a:t>master_grant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285" name="文字方塊 58"/>
          <p:cNvSpPr txBox="1"/>
          <p:nvPr/>
        </p:nvSpPr>
        <p:spPr>
          <a:xfrm>
            <a:off x="9490339" y="13108966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mst_data</a:t>
            </a:r>
            <a:endParaRPr lang="zh-TW" altLang="en-US" sz="1000" dirty="0"/>
          </a:p>
        </p:txBody>
      </p:sp>
      <p:cxnSp>
        <p:nvCxnSpPr>
          <p:cNvPr id="286" name="直線接點 285"/>
          <p:cNvCxnSpPr/>
          <p:nvPr/>
        </p:nvCxnSpPr>
        <p:spPr>
          <a:xfrm flipV="1">
            <a:off x="5865858" y="8926225"/>
            <a:ext cx="0" cy="249654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flipV="1">
            <a:off x="6144786" y="9880480"/>
            <a:ext cx="0" cy="1058230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文字方塊 61"/>
          <p:cNvSpPr txBox="1"/>
          <p:nvPr/>
        </p:nvSpPr>
        <p:spPr>
          <a:xfrm>
            <a:off x="5859535" y="7461955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0070C0"/>
                </a:solidFill>
              </a:rPr>
              <a:t>master_arvalid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289" name="文字方塊 61"/>
          <p:cNvSpPr txBox="1"/>
          <p:nvPr/>
        </p:nvSpPr>
        <p:spPr>
          <a:xfrm>
            <a:off x="5580812" y="2653732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us_arvalid</a:t>
            </a:r>
            <a:endParaRPr lang="zh-TW" altLang="en-US" sz="1000" dirty="0"/>
          </a:p>
        </p:txBody>
      </p:sp>
      <p:cxnSp>
        <p:nvCxnSpPr>
          <p:cNvPr id="290" name="直線接點 289"/>
          <p:cNvCxnSpPr/>
          <p:nvPr/>
        </p:nvCxnSpPr>
        <p:spPr>
          <a:xfrm flipH="1">
            <a:off x="9028370" y="5866487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 290"/>
          <p:cNvSpPr/>
          <p:nvPr/>
        </p:nvSpPr>
        <p:spPr>
          <a:xfrm>
            <a:off x="9556327" y="5942687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1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sp>
        <p:nvSpPr>
          <p:cNvPr id="292" name="矩形 291"/>
          <p:cNvSpPr/>
          <p:nvPr/>
        </p:nvSpPr>
        <p:spPr>
          <a:xfrm>
            <a:off x="9130423" y="5942687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0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293" name="直線接點 292"/>
          <p:cNvCxnSpPr/>
          <p:nvPr/>
        </p:nvCxnSpPr>
        <p:spPr>
          <a:xfrm flipV="1">
            <a:off x="9272806" y="4836098"/>
            <a:ext cx="0" cy="103038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字方塊 60"/>
          <p:cNvSpPr txBox="1"/>
          <p:nvPr/>
        </p:nvSpPr>
        <p:spPr>
          <a:xfrm>
            <a:off x="8902359" y="4602520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pend_data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295" name="直線接點 294"/>
          <p:cNvCxnSpPr/>
          <p:nvPr/>
        </p:nvCxnSpPr>
        <p:spPr>
          <a:xfrm flipV="1">
            <a:off x="9272806" y="2642447"/>
            <a:ext cx="0" cy="185075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>
            <a:endCxn id="322" idx="0"/>
          </p:cNvCxnSpPr>
          <p:nvPr/>
        </p:nvCxnSpPr>
        <p:spPr>
          <a:xfrm>
            <a:off x="7717330" y="2642447"/>
            <a:ext cx="0" cy="65165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flipV="1">
            <a:off x="5581716" y="2653732"/>
            <a:ext cx="0" cy="183946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>
            <a:stCxn id="320" idx="6"/>
          </p:cNvCxnSpPr>
          <p:nvPr/>
        </p:nvCxnSpPr>
        <p:spPr>
          <a:xfrm>
            <a:off x="5613720" y="3173631"/>
            <a:ext cx="2779167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文字方塊 60"/>
          <p:cNvSpPr txBox="1"/>
          <p:nvPr/>
        </p:nvSpPr>
        <p:spPr>
          <a:xfrm>
            <a:off x="8614100" y="323532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50" dirty="0" err="1" smtClean="0">
                <a:solidFill>
                  <a:srgbClr val="0070C0"/>
                </a:solidFill>
              </a:rPr>
              <a:t>us_grant</a:t>
            </a:r>
            <a:endParaRPr lang="zh-TW" altLang="en-US" sz="1050" dirty="0">
              <a:solidFill>
                <a:srgbClr val="0070C0"/>
              </a:solidFill>
            </a:endParaRPr>
          </a:p>
        </p:txBody>
      </p:sp>
      <p:cxnSp>
        <p:nvCxnSpPr>
          <p:cNvPr id="300" name="直線接點 299"/>
          <p:cNvCxnSpPr/>
          <p:nvPr/>
        </p:nvCxnSpPr>
        <p:spPr>
          <a:xfrm flipV="1">
            <a:off x="7745705" y="3324741"/>
            <a:ext cx="649844" cy="1369"/>
          </a:xfrm>
          <a:prstGeom prst="line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>
            <a:off x="1066800" y="4664647"/>
            <a:ext cx="1101789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flipH="1">
            <a:off x="5334067" y="5866487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矩形 302"/>
          <p:cNvSpPr/>
          <p:nvPr/>
        </p:nvSpPr>
        <p:spPr>
          <a:xfrm>
            <a:off x="5862024" y="5942687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1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sp>
        <p:nvSpPr>
          <p:cNvPr id="304" name="矩形 303"/>
          <p:cNvSpPr/>
          <p:nvPr/>
        </p:nvSpPr>
        <p:spPr>
          <a:xfrm>
            <a:off x="5436120" y="5942687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0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305" name="直線接點 304"/>
          <p:cNvCxnSpPr/>
          <p:nvPr/>
        </p:nvCxnSpPr>
        <p:spPr>
          <a:xfrm flipV="1">
            <a:off x="6011972" y="4257748"/>
            <a:ext cx="0" cy="160874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flipV="1">
            <a:off x="5581716" y="4836098"/>
            <a:ext cx="0" cy="103038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文字方塊 60"/>
          <p:cNvSpPr txBox="1"/>
          <p:nvPr/>
        </p:nvSpPr>
        <p:spPr>
          <a:xfrm>
            <a:off x="7354358" y="4495856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us_arready</a:t>
            </a:r>
            <a:endParaRPr lang="en-US" altLang="zh-TW" sz="1000" dirty="0" smtClean="0">
              <a:solidFill>
                <a:schemeClr val="bg1"/>
              </a:solidFill>
            </a:endParaRPr>
          </a:p>
          <a:p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308" name="文字方塊 60"/>
          <p:cNvSpPr txBox="1"/>
          <p:nvPr/>
        </p:nvSpPr>
        <p:spPr>
          <a:xfrm>
            <a:off x="5170608" y="4602520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pend_arvalid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310" name="AutoShape 65"/>
          <p:cNvSpPr>
            <a:spLocks noChangeArrowheads="1"/>
          </p:cNvSpPr>
          <p:nvPr/>
        </p:nvSpPr>
        <p:spPr bwMode="auto">
          <a:xfrm>
            <a:off x="8402882" y="3120630"/>
            <a:ext cx="229398" cy="229398"/>
          </a:xfrm>
          <a:prstGeom prst="flowChartDelay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311" name="直線接點 310"/>
          <p:cNvCxnSpPr>
            <a:stCxn id="331" idx="6"/>
          </p:cNvCxnSpPr>
          <p:nvPr/>
        </p:nvCxnSpPr>
        <p:spPr>
          <a:xfrm>
            <a:off x="7749991" y="7878927"/>
            <a:ext cx="649187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AutoShape 65"/>
          <p:cNvSpPr>
            <a:spLocks noChangeArrowheads="1"/>
          </p:cNvSpPr>
          <p:nvPr/>
        </p:nvSpPr>
        <p:spPr bwMode="auto">
          <a:xfrm>
            <a:off x="8402882" y="7674816"/>
            <a:ext cx="229398" cy="229398"/>
          </a:xfrm>
          <a:prstGeom prst="flowChartDelay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313" name="直線接點 312"/>
          <p:cNvCxnSpPr/>
          <p:nvPr/>
        </p:nvCxnSpPr>
        <p:spPr>
          <a:xfrm>
            <a:off x="8635286" y="7789515"/>
            <a:ext cx="609436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>
            <a:off x="8632280" y="3235329"/>
            <a:ext cx="786225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AutoShape 65"/>
          <p:cNvSpPr>
            <a:spLocks noChangeArrowheads="1"/>
          </p:cNvSpPr>
          <p:nvPr/>
        </p:nvSpPr>
        <p:spPr bwMode="auto">
          <a:xfrm rot="5400000">
            <a:off x="5684479" y="4028350"/>
            <a:ext cx="229398" cy="229398"/>
          </a:xfrm>
          <a:prstGeom prst="flowChartDelay">
            <a:avLst/>
          </a:prstGeom>
          <a:noFill/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316" name="直線接點 315"/>
          <p:cNvCxnSpPr/>
          <p:nvPr/>
        </p:nvCxnSpPr>
        <p:spPr>
          <a:xfrm flipV="1">
            <a:off x="5731327" y="3324741"/>
            <a:ext cx="0" cy="693852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>
            <a:endCxn id="315" idx="3"/>
          </p:cNvCxnSpPr>
          <p:nvPr/>
        </p:nvCxnSpPr>
        <p:spPr>
          <a:xfrm flipV="1">
            <a:off x="5799178" y="4257748"/>
            <a:ext cx="0" cy="23544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flipV="1">
            <a:off x="5865653" y="3689907"/>
            <a:ext cx="0" cy="26117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217"/>
          <p:cNvSpPr>
            <a:spLocks noChangeArrowheads="1"/>
          </p:cNvSpPr>
          <p:nvPr/>
        </p:nvSpPr>
        <p:spPr bwMode="auto">
          <a:xfrm>
            <a:off x="5833649" y="3951086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20" name="Oval 217"/>
          <p:cNvSpPr>
            <a:spLocks noChangeArrowheads="1"/>
          </p:cNvSpPr>
          <p:nvPr/>
        </p:nvSpPr>
        <p:spPr bwMode="auto">
          <a:xfrm>
            <a:off x="5549712" y="3141627"/>
            <a:ext cx="64008" cy="64008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22" name="Oval 217"/>
          <p:cNvSpPr>
            <a:spLocks noChangeArrowheads="1"/>
          </p:cNvSpPr>
          <p:nvPr/>
        </p:nvSpPr>
        <p:spPr bwMode="auto">
          <a:xfrm>
            <a:off x="7685326" y="3294106"/>
            <a:ext cx="64008" cy="64008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23" name="文字方塊 60"/>
          <p:cNvSpPr txBox="1"/>
          <p:nvPr/>
        </p:nvSpPr>
        <p:spPr>
          <a:xfrm>
            <a:off x="5872335" y="3704865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2">
                    <a:lumMod val="50000"/>
                  </a:schemeClr>
                </a:solidFill>
              </a:rPr>
              <a:t>master_arready</a:t>
            </a:r>
            <a:endParaRPr lang="zh-TW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4" name="文字方塊 60"/>
          <p:cNvSpPr txBox="1"/>
          <p:nvPr/>
        </p:nvSpPr>
        <p:spPr>
          <a:xfrm>
            <a:off x="9552831" y="3709289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2">
                    <a:lumMod val="50000"/>
                  </a:schemeClr>
                </a:solidFill>
              </a:rPr>
              <a:t>master_arready</a:t>
            </a:r>
            <a:endParaRPr lang="zh-TW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5" name="文字方塊 324"/>
          <p:cNvSpPr txBox="1"/>
          <p:nvPr/>
        </p:nvSpPr>
        <p:spPr>
          <a:xfrm>
            <a:off x="10167127" y="553949"/>
            <a:ext cx="30396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</a:rPr>
              <a:t>存入</a:t>
            </a:r>
            <a:r>
              <a:rPr lang="en-US" altLang="zh-TW" sz="1000" dirty="0">
                <a:solidFill>
                  <a:schemeClr val="bg2">
                    <a:lumMod val="50000"/>
                  </a:schemeClr>
                </a:solidFill>
              </a:rPr>
              <a:t>pending register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</a:rPr>
              <a:t>的條件</a:t>
            </a:r>
            <a:r>
              <a:rPr lang="en-US" altLang="zh-TW" sz="10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en-US" altLang="zh-TW" sz="1000" dirty="0" err="1">
                <a:solidFill>
                  <a:schemeClr val="bg2">
                    <a:lumMod val="50000"/>
                  </a:schemeClr>
                </a:solidFill>
              </a:rPr>
              <a:t>us_arready</a:t>
            </a:r>
            <a:r>
              <a:rPr lang="en-US" altLang="zh-TW" sz="1000" dirty="0">
                <a:solidFill>
                  <a:schemeClr val="bg2">
                    <a:lumMod val="50000"/>
                  </a:schemeClr>
                </a:solidFill>
              </a:rPr>
              <a:t> == 1 &amp;&amp; </a:t>
            </a:r>
            <a:r>
              <a:rPr lang="en-US" altLang="zh-TW" sz="1000" dirty="0" err="1">
                <a:solidFill>
                  <a:schemeClr val="bg2">
                    <a:lumMod val="50000"/>
                  </a:schemeClr>
                </a:solidFill>
              </a:rPr>
              <a:t>master_arready</a:t>
            </a:r>
            <a:r>
              <a:rPr lang="en-US" altLang="zh-TW" sz="1000" dirty="0">
                <a:solidFill>
                  <a:schemeClr val="bg2">
                    <a:lumMod val="50000"/>
                  </a:schemeClr>
                </a:solidFill>
              </a:rPr>
              <a:t> == 0</a:t>
            </a:r>
          </a:p>
          <a:p>
            <a:endParaRPr lang="en-US" altLang="zh-TW" sz="1000" dirty="0"/>
          </a:p>
          <a:p>
            <a:r>
              <a:rPr lang="en-US" altLang="zh-TW" sz="1000" dirty="0" err="1">
                <a:solidFill>
                  <a:srgbClr val="0070C0"/>
                </a:solidFill>
              </a:rPr>
              <a:t>us_data</a:t>
            </a:r>
            <a:r>
              <a:rPr lang="zh-TW" altLang="en-US" sz="1000" dirty="0">
                <a:solidFill>
                  <a:srgbClr val="0070C0"/>
                </a:solidFill>
              </a:rPr>
              <a:t>有</a:t>
            </a:r>
            <a:r>
              <a:rPr lang="en-US" altLang="zh-TW" sz="1000" dirty="0">
                <a:solidFill>
                  <a:srgbClr val="0070C0"/>
                </a:solidFill>
              </a:rPr>
              <a:t>grant</a:t>
            </a:r>
            <a:r>
              <a:rPr lang="zh-TW" altLang="en-US" sz="1000" dirty="0">
                <a:solidFill>
                  <a:srgbClr val="0070C0"/>
                </a:solidFill>
              </a:rPr>
              <a:t>條件</a:t>
            </a:r>
            <a:r>
              <a:rPr lang="en-US" altLang="zh-TW" sz="1000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TW" sz="1000" dirty="0" err="1">
                <a:solidFill>
                  <a:srgbClr val="0070C0"/>
                </a:solidFill>
              </a:rPr>
              <a:t>us_valid</a:t>
            </a:r>
            <a:r>
              <a:rPr lang="en-US" altLang="zh-TW" sz="1000" dirty="0">
                <a:solidFill>
                  <a:srgbClr val="0070C0"/>
                </a:solidFill>
              </a:rPr>
              <a:t> == 1 &amp;&amp; </a:t>
            </a:r>
            <a:r>
              <a:rPr lang="en-US" altLang="zh-TW" sz="1000" dirty="0" err="1">
                <a:solidFill>
                  <a:srgbClr val="0070C0"/>
                </a:solidFill>
              </a:rPr>
              <a:t>us_arready</a:t>
            </a:r>
            <a:r>
              <a:rPr lang="en-US" altLang="zh-TW" sz="1000" dirty="0">
                <a:solidFill>
                  <a:srgbClr val="0070C0"/>
                </a:solidFill>
              </a:rPr>
              <a:t> == 1</a:t>
            </a:r>
          </a:p>
          <a:p>
            <a:endParaRPr lang="en-US" altLang="zh-TW" sz="1000" dirty="0">
              <a:solidFill>
                <a:srgbClr val="0070C0"/>
              </a:solidFill>
            </a:endParaRPr>
          </a:p>
          <a:p>
            <a:r>
              <a:rPr lang="en-US" altLang="zh-TW" sz="1000" dirty="0" err="1">
                <a:solidFill>
                  <a:srgbClr val="0070C0"/>
                </a:solidFill>
              </a:rPr>
              <a:t>us_arvalid</a:t>
            </a:r>
            <a:r>
              <a:rPr lang="zh-TW" altLang="en-US" sz="1000" dirty="0">
                <a:solidFill>
                  <a:srgbClr val="0070C0"/>
                </a:solidFill>
              </a:rPr>
              <a:t>有</a:t>
            </a:r>
            <a:r>
              <a:rPr lang="en-US" altLang="zh-TW" sz="1000" dirty="0">
                <a:solidFill>
                  <a:srgbClr val="0070C0"/>
                </a:solidFill>
              </a:rPr>
              <a:t>grant</a:t>
            </a:r>
            <a:r>
              <a:rPr lang="zh-TW" altLang="en-US" sz="1000" dirty="0">
                <a:solidFill>
                  <a:srgbClr val="0070C0"/>
                </a:solidFill>
              </a:rPr>
              <a:t>條件</a:t>
            </a:r>
            <a:r>
              <a:rPr lang="en-US" altLang="zh-TW" sz="1000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TW" sz="1000" dirty="0" err="1">
                <a:solidFill>
                  <a:srgbClr val="0070C0"/>
                </a:solidFill>
              </a:rPr>
              <a:t>us_arready</a:t>
            </a:r>
            <a:r>
              <a:rPr lang="en-US" altLang="zh-TW" sz="1000" dirty="0">
                <a:solidFill>
                  <a:srgbClr val="0070C0"/>
                </a:solidFill>
              </a:rPr>
              <a:t> == 1</a:t>
            </a:r>
          </a:p>
          <a:p>
            <a:endParaRPr lang="en-US" altLang="zh-TW" sz="1000" dirty="0">
              <a:solidFill>
                <a:srgbClr val="0070C0"/>
              </a:solidFill>
            </a:endParaRPr>
          </a:p>
          <a:p>
            <a:r>
              <a:rPr lang="en-US" altLang="zh-TW" sz="1000" dirty="0" err="1">
                <a:solidFill>
                  <a:srgbClr val="00B050"/>
                </a:solidFill>
              </a:rPr>
              <a:t>slv_arvalid</a:t>
            </a:r>
            <a:r>
              <a:rPr lang="en-US" altLang="zh-TW" sz="1000" dirty="0">
                <a:solidFill>
                  <a:srgbClr val="00B050"/>
                </a:solidFill>
              </a:rPr>
              <a:t> == 1 &amp;&amp; </a:t>
            </a:r>
            <a:r>
              <a:rPr lang="en-US" altLang="zh-TW" sz="1000" dirty="0" err="1">
                <a:solidFill>
                  <a:srgbClr val="00B050"/>
                </a:solidFill>
              </a:rPr>
              <a:t>slv_arready</a:t>
            </a:r>
            <a:r>
              <a:rPr lang="en-US" altLang="zh-TW" sz="1000" dirty="0">
                <a:solidFill>
                  <a:srgbClr val="00B050"/>
                </a:solidFill>
              </a:rPr>
              <a:t> == 0</a:t>
            </a:r>
            <a:r>
              <a:rPr lang="zh-TW" altLang="en-US" sz="1000" dirty="0">
                <a:solidFill>
                  <a:srgbClr val="00B050"/>
                </a:solidFill>
              </a:rPr>
              <a:t> 則</a:t>
            </a:r>
            <a:endParaRPr lang="en-US" altLang="zh-TW" sz="1000" dirty="0">
              <a:solidFill>
                <a:srgbClr val="00B050"/>
              </a:solidFill>
            </a:endParaRPr>
          </a:p>
          <a:p>
            <a:r>
              <a:rPr lang="en-US" altLang="zh-TW" sz="1000" dirty="0">
                <a:solidFill>
                  <a:srgbClr val="00B050"/>
                </a:solidFill>
              </a:rPr>
              <a:t>1.latch</a:t>
            </a:r>
            <a:r>
              <a:rPr lang="zh-TW" altLang="en-US" sz="1000" dirty="0">
                <a:solidFill>
                  <a:srgbClr val="00B050"/>
                </a:solidFill>
              </a:rPr>
              <a:t> </a:t>
            </a:r>
            <a:r>
              <a:rPr lang="en-US" altLang="zh-TW" sz="1000" dirty="0" err="1">
                <a:solidFill>
                  <a:srgbClr val="00B050"/>
                </a:solidFill>
              </a:rPr>
              <a:t>mst_arvalid</a:t>
            </a:r>
            <a:r>
              <a:rPr lang="zh-TW" altLang="en-US" sz="1000" dirty="0">
                <a:solidFill>
                  <a:srgbClr val="00B050"/>
                </a:solidFill>
              </a:rPr>
              <a:t> 和 </a:t>
            </a:r>
            <a:r>
              <a:rPr lang="en-US" altLang="zh-TW" sz="1000" dirty="0" err="1">
                <a:solidFill>
                  <a:srgbClr val="00B050"/>
                </a:solidFill>
              </a:rPr>
              <a:t>mst_data</a:t>
            </a:r>
            <a:endParaRPr lang="en-US" altLang="zh-TW" sz="1000" dirty="0">
              <a:solidFill>
                <a:srgbClr val="00B050"/>
              </a:solidFill>
            </a:endParaRPr>
          </a:p>
          <a:p>
            <a:r>
              <a:rPr lang="en-US" altLang="zh-TW" sz="1000" dirty="0">
                <a:solidFill>
                  <a:srgbClr val="00B050"/>
                </a:solidFill>
              </a:rPr>
              <a:t>2.latch</a:t>
            </a:r>
            <a:r>
              <a:rPr lang="zh-TW" altLang="en-US" sz="1000" dirty="0">
                <a:solidFill>
                  <a:srgbClr val="00B050"/>
                </a:solidFill>
              </a:rPr>
              <a:t> 時候</a:t>
            </a:r>
            <a:r>
              <a:rPr lang="en-US" altLang="zh-TW" sz="1000" dirty="0" err="1">
                <a:solidFill>
                  <a:srgbClr val="00B050"/>
                </a:solidFill>
              </a:rPr>
              <a:t>mst_arvalid</a:t>
            </a:r>
            <a:r>
              <a:rPr lang="zh-TW" altLang="en-US" sz="1000" dirty="0">
                <a:solidFill>
                  <a:srgbClr val="00B050"/>
                </a:solidFill>
              </a:rPr>
              <a:t>必定為</a:t>
            </a:r>
            <a:r>
              <a:rPr lang="en-US" altLang="zh-TW" sz="1000" dirty="0">
                <a:solidFill>
                  <a:srgbClr val="00B050"/>
                </a:solidFill>
              </a:rPr>
              <a:t>1</a:t>
            </a:r>
          </a:p>
          <a:p>
            <a:r>
              <a:rPr lang="en-US" altLang="zh-TW" sz="1000" i="1" dirty="0">
                <a:solidFill>
                  <a:srgbClr val="7030A0"/>
                </a:solidFill>
              </a:rPr>
              <a:t>3.</a:t>
            </a:r>
            <a:r>
              <a:rPr lang="zh-TW" altLang="en-US" sz="1000" i="1" dirty="0">
                <a:solidFill>
                  <a:srgbClr val="7030A0"/>
                </a:solidFill>
              </a:rPr>
              <a:t>必定只有一個</a:t>
            </a:r>
            <a:r>
              <a:rPr lang="en-US" altLang="zh-TW" sz="1000" i="1" dirty="0" err="1">
                <a:solidFill>
                  <a:srgbClr val="7030A0"/>
                </a:solidFill>
              </a:rPr>
              <a:t>mst_arvalid</a:t>
            </a:r>
            <a:r>
              <a:rPr lang="zh-TW" altLang="en-US" sz="1000" i="1" dirty="0">
                <a:solidFill>
                  <a:srgbClr val="7030A0"/>
                </a:solidFill>
              </a:rPr>
              <a:t> </a:t>
            </a:r>
            <a:r>
              <a:rPr lang="en-US" altLang="zh-TW" sz="1000" i="1" dirty="0">
                <a:solidFill>
                  <a:srgbClr val="7030A0"/>
                </a:solidFill>
              </a:rPr>
              <a:t>==</a:t>
            </a:r>
            <a:r>
              <a:rPr lang="zh-TW" altLang="en-US" sz="1000" i="1" dirty="0">
                <a:solidFill>
                  <a:srgbClr val="7030A0"/>
                </a:solidFill>
              </a:rPr>
              <a:t> </a:t>
            </a:r>
            <a:r>
              <a:rPr lang="en-US" altLang="zh-TW" sz="1000" i="1" dirty="0">
                <a:solidFill>
                  <a:srgbClr val="7030A0"/>
                </a:solidFill>
              </a:rPr>
              <a:t>1</a:t>
            </a:r>
            <a:r>
              <a:rPr lang="zh-TW" altLang="en-US" sz="1000" i="1" dirty="0">
                <a:solidFill>
                  <a:srgbClr val="7030A0"/>
                </a:solidFill>
              </a:rPr>
              <a:t>其他</a:t>
            </a:r>
            <a:r>
              <a:rPr lang="en-US" altLang="zh-TW" sz="1000" i="1" dirty="0" err="1">
                <a:solidFill>
                  <a:srgbClr val="7030A0"/>
                </a:solidFill>
              </a:rPr>
              <a:t>mst_arvalid</a:t>
            </a:r>
            <a:r>
              <a:rPr lang="zh-TW" altLang="en-US" sz="1000" i="1" dirty="0">
                <a:solidFill>
                  <a:srgbClr val="7030A0"/>
                </a:solidFill>
              </a:rPr>
              <a:t> </a:t>
            </a:r>
            <a:r>
              <a:rPr lang="en-US" altLang="zh-TW" sz="1000" i="1" dirty="0">
                <a:solidFill>
                  <a:srgbClr val="7030A0"/>
                </a:solidFill>
              </a:rPr>
              <a:t>==</a:t>
            </a:r>
            <a:r>
              <a:rPr lang="zh-TW" altLang="en-US" sz="1000" i="1" dirty="0">
                <a:solidFill>
                  <a:srgbClr val="7030A0"/>
                </a:solidFill>
              </a:rPr>
              <a:t> </a:t>
            </a:r>
            <a:r>
              <a:rPr lang="en-US" altLang="zh-TW" sz="1000" i="1" dirty="0">
                <a:solidFill>
                  <a:srgbClr val="7030A0"/>
                </a:solidFill>
              </a:rPr>
              <a:t>0</a:t>
            </a:r>
            <a:endParaRPr lang="zh-TW" altLang="en-US" sz="1000" i="1" dirty="0">
              <a:solidFill>
                <a:srgbClr val="7030A0"/>
              </a:solidFill>
            </a:endParaRPr>
          </a:p>
          <a:p>
            <a:endParaRPr lang="en-US" altLang="zh-TW" sz="1000" dirty="0">
              <a:solidFill>
                <a:srgbClr val="0070C0"/>
              </a:solidFill>
            </a:endParaRPr>
          </a:p>
        </p:txBody>
      </p:sp>
      <p:sp>
        <p:nvSpPr>
          <p:cNvPr id="326" name="AutoShape 65"/>
          <p:cNvSpPr>
            <a:spLocks noChangeArrowheads="1"/>
          </p:cNvSpPr>
          <p:nvPr/>
        </p:nvSpPr>
        <p:spPr bwMode="auto">
          <a:xfrm rot="5400000">
            <a:off x="9371657" y="4028350"/>
            <a:ext cx="229398" cy="229398"/>
          </a:xfrm>
          <a:prstGeom prst="flowChartDelay">
            <a:avLst/>
          </a:prstGeom>
          <a:noFill/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327" name="直線接點 326"/>
          <p:cNvCxnSpPr/>
          <p:nvPr/>
        </p:nvCxnSpPr>
        <p:spPr>
          <a:xfrm flipV="1">
            <a:off x="9418505" y="3235329"/>
            <a:ext cx="0" cy="783264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>
            <a:endCxn id="326" idx="3"/>
          </p:cNvCxnSpPr>
          <p:nvPr/>
        </p:nvCxnSpPr>
        <p:spPr>
          <a:xfrm flipV="1">
            <a:off x="9486356" y="4257748"/>
            <a:ext cx="0" cy="23544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flipV="1">
            <a:off x="9552831" y="3689907"/>
            <a:ext cx="0" cy="26117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Oval 217"/>
          <p:cNvSpPr>
            <a:spLocks noChangeArrowheads="1"/>
          </p:cNvSpPr>
          <p:nvPr/>
        </p:nvSpPr>
        <p:spPr bwMode="auto">
          <a:xfrm>
            <a:off x="9520827" y="3951086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31" name="Oval 217"/>
          <p:cNvSpPr>
            <a:spLocks noChangeArrowheads="1"/>
          </p:cNvSpPr>
          <p:nvPr/>
        </p:nvSpPr>
        <p:spPr bwMode="auto">
          <a:xfrm>
            <a:off x="7685983" y="7846923"/>
            <a:ext cx="64008" cy="64008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cxnSp>
        <p:nvCxnSpPr>
          <p:cNvPr id="334" name="直線接點 333"/>
          <p:cNvCxnSpPr/>
          <p:nvPr/>
        </p:nvCxnSpPr>
        <p:spPr>
          <a:xfrm>
            <a:off x="5756397" y="7726527"/>
            <a:ext cx="2642781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flipH="1">
            <a:off x="7714773" y="3337939"/>
            <a:ext cx="3359" cy="1157917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>
            <a:off x="6269479" y="5866487"/>
            <a:ext cx="1971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文字方塊 60"/>
          <p:cNvSpPr txBox="1"/>
          <p:nvPr/>
        </p:nvSpPr>
        <p:spPr>
          <a:xfrm>
            <a:off x="6428172" y="5743380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us_arready</a:t>
            </a:r>
            <a:endParaRPr lang="zh-TW" altLang="en-US" sz="1000" dirty="0"/>
          </a:p>
        </p:txBody>
      </p:sp>
      <p:cxnSp>
        <p:nvCxnSpPr>
          <p:cNvPr id="338" name="直線接點 337"/>
          <p:cNvCxnSpPr/>
          <p:nvPr/>
        </p:nvCxnSpPr>
        <p:spPr>
          <a:xfrm>
            <a:off x="9969989" y="5866487"/>
            <a:ext cx="1971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文字方塊 60"/>
          <p:cNvSpPr txBox="1"/>
          <p:nvPr/>
        </p:nvSpPr>
        <p:spPr>
          <a:xfrm>
            <a:off x="10128682" y="5743380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us_arready</a:t>
            </a:r>
            <a:endParaRPr lang="zh-TW" altLang="en-US" sz="1000" dirty="0"/>
          </a:p>
        </p:txBody>
      </p:sp>
      <p:grpSp>
        <p:nvGrpSpPr>
          <p:cNvPr id="14" name="群組 13"/>
          <p:cNvGrpSpPr/>
          <p:nvPr/>
        </p:nvGrpSpPr>
        <p:grpSpPr>
          <a:xfrm>
            <a:off x="8037739" y="12392708"/>
            <a:ext cx="575554" cy="716259"/>
            <a:chOff x="7196846" y="6175762"/>
            <a:chExt cx="575554" cy="716259"/>
          </a:xfrm>
        </p:grpSpPr>
        <p:grpSp>
          <p:nvGrpSpPr>
            <p:cNvPr id="6" name="群組 5"/>
            <p:cNvGrpSpPr/>
            <p:nvPr/>
          </p:nvGrpSpPr>
          <p:grpSpPr>
            <a:xfrm>
              <a:off x="7196846" y="6421659"/>
              <a:ext cx="228600" cy="228600"/>
              <a:chOff x="7162800" y="4285022"/>
              <a:chExt cx="228600" cy="228600"/>
            </a:xfrm>
          </p:grpSpPr>
          <p:sp>
            <p:nvSpPr>
              <p:cNvPr id="97" name="Oval 217"/>
              <p:cNvSpPr>
                <a:spLocks noChangeArrowheads="1"/>
              </p:cNvSpPr>
              <p:nvPr/>
            </p:nvSpPr>
            <p:spPr bwMode="auto">
              <a:xfrm>
                <a:off x="7162800" y="4285022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TW"/>
                </a:defPPr>
                <a:lvl1pPr marL="0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83732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67464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351197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134929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918661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702393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486126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269858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zh-TW" altLang="zh-TW"/>
              </a:p>
            </p:txBody>
          </p:sp>
          <p:cxnSp>
            <p:nvCxnSpPr>
              <p:cNvPr id="3" name="直線接點 2"/>
              <p:cNvCxnSpPr/>
              <p:nvPr/>
            </p:nvCxnSpPr>
            <p:spPr>
              <a:xfrm>
                <a:off x="7214959" y="4374819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/>
              <p:cNvCxnSpPr/>
              <p:nvPr/>
            </p:nvCxnSpPr>
            <p:spPr>
              <a:xfrm>
                <a:off x="7214959" y="4427254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直線接點 103"/>
            <p:cNvCxnSpPr/>
            <p:nvPr/>
          </p:nvCxnSpPr>
          <p:spPr>
            <a:xfrm>
              <a:off x="7316242" y="6659341"/>
              <a:ext cx="0" cy="23268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>
              <a:off x="7432704" y="6535959"/>
              <a:ext cx="33969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>
            <a:xfrm>
              <a:off x="7316270" y="6175762"/>
              <a:ext cx="0" cy="255637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文字方塊 58"/>
          <p:cNvSpPr txBox="1"/>
          <p:nvPr/>
        </p:nvSpPr>
        <p:spPr>
          <a:xfrm>
            <a:off x="8552839" y="12616334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self_id</a:t>
            </a:r>
            <a:endParaRPr lang="zh-TW" altLang="en-US" sz="1000" dirty="0"/>
          </a:p>
        </p:txBody>
      </p:sp>
      <p:cxnSp>
        <p:nvCxnSpPr>
          <p:cNvPr id="118" name="直線接點 117"/>
          <p:cNvCxnSpPr/>
          <p:nvPr/>
        </p:nvCxnSpPr>
        <p:spPr>
          <a:xfrm>
            <a:off x="7997236" y="12392708"/>
            <a:ext cx="0" cy="98381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字方塊 61"/>
          <p:cNvSpPr txBox="1"/>
          <p:nvPr/>
        </p:nvSpPr>
        <p:spPr>
          <a:xfrm>
            <a:off x="6007620" y="4284521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us_arvalid</a:t>
            </a:r>
            <a:endParaRPr lang="zh-TW" altLang="en-US" sz="1000" dirty="0"/>
          </a:p>
        </p:txBody>
      </p:sp>
      <p:sp>
        <p:nvSpPr>
          <p:cNvPr id="119" name="文字方塊 58"/>
          <p:cNvSpPr txBox="1"/>
          <p:nvPr/>
        </p:nvSpPr>
        <p:spPr>
          <a:xfrm>
            <a:off x="7996857" y="13174044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slv0_arready</a:t>
            </a:r>
            <a:endParaRPr lang="zh-TW" altLang="en-US" sz="1000" dirty="0"/>
          </a:p>
        </p:txBody>
      </p:sp>
      <p:sp>
        <p:nvSpPr>
          <p:cNvPr id="120" name="文字方塊 58"/>
          <p:cNvSpPr txBox="1"/>
          <p:nvPr/>
        </p:nvSpPr>
        <p:spPr>
          <a:xfrm>
            <a:off x="8165101" y="12902031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slv0_ar_mid</a:t>
            </a:r>
          </a:p>
        </p:txBody>
      </p:sp>
      <p:sp>
        <p:nvSpPr>
          <p:cNvPr id="123" name="文字方塊 61"/>
          <p:cNvSpPr txBox="1"/>
          <p:nvPr/>
        </p:nvSpPr>
        <p:spPr>
          <a:xfrm>
            <a:off x="9697571" y="4284521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us_data</a:t>
            </a:r>
            <a:endParaRPr lang="zh-TW" altLang="en-US" sz="1000" dirty="0"/>
          </a:p>
        </p:txBody>
      </p:sp>
      <p:cxnSp>
        <p:nvCxnSpPr>
          <p:cNvPr id="124" name="直線接點 123"/>
          <p:cNvCxnSpPr/>
          <p:nvPr/>
        </p:nvCxnSpPr>
        <p:spPr>
          <a:xfrm flipV="1">
            <a:off x="9701923" y="4257748"/>
            <a:ext cx="0" cy="160874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群組 186"/>
          <p:cNvGrpSpPr/>
          <p:nvPr/>
        </p:nvGrpSpPr>
        <p:grpSpPr>
          <a:xfrm>
            <a:off x="2075208" y="10946317"/>
            <a:ext cx="723900" cy="342900"/>
            <a:chOff x="5373782" y="7073997"/>
            <a:chExt cx="723900" cy="342900"/>
          </a:xfrm>
        </p:grpSpPr>
        <p:sp>
          <p:nvSpPr>
            <p:cNvPr id="188" name="矩形 187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89" name="等腰三角形 188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cxnSp>
        <p:nvCxnSpPr>
          <p:cNvPr id="190" name="直線接點 189"/>
          <p:cNvCxnSpPr/>
          <p:nvPr/>
        </p:nvCxnSpPr>
        <p:spPr>
          <a:xfrm flipV="1">
            <a:off x="2431860" y="11289215"/>
            <a:ext cx="0" cy="213105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群組 190"/>
          <p:cNvGrpSpPr/>
          <p:nvPr/>
        </p:nvGrpSpPr>
        <p:grpSpPr>
          <a:xfrm>
            <a:off x="4018212" y="11602752"/>
            <a:ext cx="228600" cy="265386"/>
            <a:chOff x="4038600" y="3113327"/>
            <a:chExt cx="228600" cy="265386"/>
          </a:xfrm>
        </p:grpSpPr>
        <p:sp>
          <p:nvSpPr>
            <p:cNvPr id="192" name="Freeform 79"/>
            <p:cNvSpPr>
              <a:spLocks/>
            </p:cNvSpPr>
            <p:nvPr/>
          </p:nvSpPr>
          <p:spPr bwMode="auto">
            <a:xfrm rot="16200000">
              <a:off x="4038600" y="3113327"/>
              <a:ext cx="228600" cy="228600"/>
            </a:xfrm>
            <a:custGeom>
              <a:avLst/>
              <a:gdLst>
                <a:gd name="T0" fmla="*/ 757 w 108"/>
                <a:gd name="T1" fmla="*/ 374 h 107"/>
                <a:gd name="T2" fmla="*/ 0 w 108"/>
                <a:gd name="T3" fmla="*/ 754 h 107"/>
                <a:gd name="T4" fmla="*/ 111 w 108"/>
                <a:gd name="T5" fmla="*/ 380 h 107"/>
                <a:gd name="T6" fmla="*/ 111 w 108"/>
                <a:gd name="T7" fmla="*/ 374 h 107"/>
                <a:gd name="T8" fmla="*/ 0 w 108"/>
                <a:gd name="T9" fmla="*/ 0 h 107"/>
                <a:gd name="T10" fmla="*/ 757 w 108"/>
                <a:gd name="T11" fmla="*/ 37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193" name="Oval 217"/>
            <p:cNvSpPr>
              <a:spLocks noChangeArrowheads="1"/>
            </p:cNvSpPr>
            <p:nvPr/>
          </p:nvSpPr>
          <p:spPr bwMode="auto">
            <a:xfrm>
              <a:off x="4057654" y="3314705"/>
              <a:ext cx="64008" cy="6400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</p:grpSp>
      <p:cxnSp>
        <p:nvCxnSpPr>
          <p:cNvPr id="194" name="直線接點 193"/>
          <p:cNvCxnSpPr/>
          <p:nvPr/>
        </p:nvCxnSpPr>
        <p:spPr>
          <a:xfrm>
            <a:off x="4069270" y="11871274"/>
            <a:ext cx="0" cy="195255"/>
          </a:xfrm>
          <a:prstGeom prst="line">
            <a:avLst/>
          </a:prstGeom>
          <a:ln w="127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>
            <a:endCxn id="211" idx="3"/>
          </p:cNvCxnSpPr>
          <p:nvPr/>
        </p:nvCxnSpPr>
        <p:spPr>
          <a:xfrm>
            <a:off x="4192382" y="11804130"/>
            <a:ext cx="0" cy="354737"/>
          </a:xfrm>
          <a:prstGeom prst="line">
            <a:avLst/>
          </a:prstGeom>
          <a:ln w="127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>
            <a:off x="2432079" y="12066529"/>
            <a:ext cx="1637191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字方塊 57"/>
          <p:cNvSpPr txBox="1"/>
          <p:nvPr/>
        </p:nvSpPr>
        <p:spPr>
          <a:xfrm>
            <a:off x="2431860" y="13108967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slvn_arvalid</a:t>
            </a:r>
            <a:endParaRPr lang="zh-TW" altLang="en-US" sz="1000" dirty="0"/>
          </a:p>
        </p:txBody>
      </p:sp>
      <p:sp>
        <p:nvSpPr>
          <p:cNvPr id="198" name="文字方塊 58"/>
          <p:cNvSpPr txBox="1"/>
          <p:nvPr/>
        </p:nvSpPr>
        <p:spPr>
          <a:xfrm>
            <a:off x="4192382" y="11902235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00B050"/>
                </a:solidFill>
              </a:rPr>
              <a:t>slv_arready</a:t>
            </a:r>
            <a:r>
              <a:rPr lang="en-US" altLang="zh-TW" sz="1000" dirty="0" smtClean="0">
                <a:solidFill>
                  <a:srgbClr val="00B050"/>
                </a:solidFill>
              </a:rPr>
              <a:t>[n]</a:t>
            </a:r>
            <a:endParaRPr lang="zh-TW" altLang="en-US" sz="1000" dirty="0">
              <a:solidFill>
                <a:srgbClr val="00B050"/>
              </a:solidFill>
            </a:endParaRPr>
          </a:p>
        </p:txBody>
      </p:sp>
      <p:sp>
        <p:nvSpPr>
          <p:cNvPr id="199" name="文字方塊 64"/>
          <p:cNvSpPr txBox="1"/>
          <p:nvPr/>
        </p:nvSpPr>
        <p:spPr>
          <a:xfrm>
            <a:off x="2075208" y="11058220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slvn_arvalid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201" name="直線接點 200"/>
          <p:cNvCxnSpPr/>
          <p:nvPr/>
        </p:nvCxnSpPr>
        <p:spPr>
          <a:xfrm flipV="1">
            <a:off x="2711010" y="9880480"/>
            <a:ext cx="0" cy="1058228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群組 201"/>
          <p:cNvGrpSpPr/>
          <p:nvPr/>
        </p:nvGrpSpPr>
        <p:grpSpPr>
          <a:xfrm>
            <a:off x="4157639" y="12392708"/>
            <a:ext cx="575554" cy="716259"/>
            <a:chOff x="7196846" y="6175762"/>
            <a:chExt cx="575554" cy="716259"/>
          </a:xfrm>
        </p:grpSpPr>
        <p:grpSp>
          <p:nvGrpSpPr>
            <p:cNvPr id="203" name="群組 202"/>
            <p:cNvGrpSpPr/>
            <p:nvPr/>
          </p:nvGrpSpPr>
          <p:grpSpPr>
            <a:xfrm>
              <a:off x="7196846" y="6421659"/>
              <a:ext cx="228600" cy="228600"/>
              <a:chOff x="7162800" y="4285022"/>
              <a:chExt cx="228600" cy="228600"/>
            </a:xfrm>
          </p:grpSpPr>
          <p:sp>
            <p:nvSpPr>
              <p:cNvPr id="207" name="Oval 217"/>
              <p:cNvSpPr>
                <a:spLocks noChangeArrowheads="1"/>
              </p:cNvSpPr>
              <p:nvPr/>
            </p:nvSpPr>
            <p:spPr bwMode="auto">
              <a:xfrm>
                <a:off x="7162800" y="4285022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TW"/>
                </a:defPPr>
                <a:lvl1pPr marL="0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83732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67464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351197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134929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918661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702393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486126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269858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zh-TW" altLang="zh-TW"/>
              </a:p>
            </p:txBody>
          </p:sp>
          <p:cxnSp>
            <p:nvCxnSpPr>
              <p:cNvPr id="208" name="直線接點 207"/>
              <p:cNvCxnSpPr/>
              <p:nvPr/>
            </p:nvCxnSpPr>
            <p:spPr>
              <a:xfrm>
                <a:off x="7214959" y="4374819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接點 208"/>
              <p:cNvCxnSpPr/>
              <p:nvPr/>
            </p:nvCxnSpPr>
            <p:spPr>
              <a:xfrm>
                <a:off x="7214959" y="4427254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4" name="直線接點 203"/>
            <p:cNvCxnSpPr/>
            <p:nvPr/>
          </p:nvCxnSpPr>
          <p:spPr>
            <a:xfrm>
              <a:off x="7316242" y="6659341"/>
              <a:ext cx="0" cy="23268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/>
            <p:nvPr/>
          </p:nvCxnSpPr>
          <p:spPr>
            <a:xfrm>
              <a:off x="7432704" y="6535959"/>
              <a:ext cx="33969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/>
            <p:nvPr/>
          </p:nvCxnSpPr>
          <p:spPr>
            <a:xfrm>
              <a:off x="7316270" y="6175762"/>
              <a:ext cx="0" cy="255637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文字方塊 58"/>
          <p:cNvSpPr txBox="1"/>
          <p:nvPr/>
        </p:nvSpPr>
        <p:spPr>
          <a:xfrm>
            <a:off x="4672739" y="12616334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self_id</a:t>
            </a:r>
            <a:endParaRPr lang="zh-TW" altLang="en-US" sz="1000" dirty="0"/>
          </a:p>
        </p:txBody>
      </p:sp>
      <p:cxnSp>
        <p:nvCxnSpPr>
          <p:cNvPr id="212" name="直線接點 211"/>
          <p:cNvCxnSpPr/>
          <p:nvPr/>
        </p:nvCxnSpPr>
        <p:spPr>
          <a:xfrm>
            <a:off x="4117136" y="12392708"/>
            <a:ext cx="0" cy="98381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字方塊 58"/>
          <p:cNvSpPr txBox="1"/>
          <p:nvPr/>
        </p:nvSpPr>
        <p:spPr>
          <a:xfrm>
            <a:off x="4116757" y="13174044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slvn_arready</a:t>
            </a:r>
            <a:endParaRPr lang="zh-TW" altLang="en-US" sz="1000" dirty="0"/>
          </a:p>
        </p:txBody>
      </p:sp>
      <p:sp>
        <p:nvSpPr>
          <p:cNvPr id="214" name="文字方塊 58"/>
          <p:cNvSpPr txBox="1"/>
          <p:nvPr/>
        </p:nvSpPr>
        <p:spPr>
          <a:xfrm>
            <a:off x="4285001" y="12902031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slvn_ar_mid</a:t>
            </a:r>
            <a:endParaRPr lang="en-US" altLang="zh-TW" sz="1000" dirty="0" smtClean="0"/>
          </a:p>
        </p:txBody>
      </p:sp>
      <p:sp>
        <p:nvSpPr>
          <p:cNvPr id="117" name="AutoShape 65"/>
          <p:cNvSpPr>
            <a:spLocks noChangeArrowheads="1"/>
          </p:cNvSpPr>
          <p:nvPr/>
        </p:nvSpPr>
        <p:spPr bwMode="auto">
          <a:xfrm rot="16200000">
            <a:off x="7957783" y="12158867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211" name="AutoShape 65"/>
          <p:cNvSpPr>
            <a:spLocks noChangeArrowheads="1"/>
          </p:cNvSpPr>
          <p:nvPr/>
        </p:nvSpPr>
        <p:spPr bwMode="auto">
          <a:xfrm rot="16200000">
            <a:off x="4077683" y="12158867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" name="AutoShape 65"/>
          <p:cNvSpPr>
            <a:spLocks noChangeArrowheads="1"/>
          </p:cNvSpPr>
          <p:nvPr/>
        </p:nvSpPr>
        <p:spPr bwMode="auto">
          <a:xfrm rot="16200000">
            <a:off x="7603683" y="10035493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rgbClr val="7030A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27" name="直線接點 226"/>
          <p:cNvCxnSpPr>
            <a:endCxn id="229" idx="2"/>
          </p:cNvCxnSpPr>
          <p:nvPr/>
        </p:nvCxnSpPr>
        <p:spPr>
          <a:xfrm>
            <a:off x="7382904" y="10565350"/>
            <a:ext cx="672323" cy="0"/>
          </a:xfrm>
          <a:prstGeom prst="line">
            <a:avLst/>
          </a:prstGeom>
          <a:ln w="254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等腰三角形 227"/>
          <p:cNvSpPr/>
          <p:nvPr/>
        </p:nvSpPr>
        <p:spPr>
          <a:xfrm rot="10800000">
            <a:off x="7380211" y="10565350"/>
            <a:ext cx="91440" cy="91440"/>
          </a:xfrm>
          <a:prstGeom prst="triangl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229" name="等腰三角形 228"/>
          <p:cNvSpPr/>
          <p:nvPr/>
        </p:nvSpPr>
        <p:spPr>
          <a:xfrm rot="10800000">
            <a:off x="7963787" y="10565350"/>
            <a:ext cx="91440" cy="91440"/>
          </a:xfrm>
          <a:prstGeom prst="triangl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cxnSp>
        <p:nvCxnSpPr>
          <p:cNvPr id="231" name="直線接點 230"/>
          <p:cNvCxnSpPr>
            <a:stCxn id="229" idx="0"/>
          </p:cNvCxnSpPr>
          <p:nvPr/>
        </p:nvCxnSpPr>
        <p:spPr>
          <a:xfrm>
            <a:off x="8009507" y="10656790"/>
            <a:ext cx="0" cy="945961"/>
          </a:xfrm>
          <a:prstGeom prst="line">
            <a:avLst/>
          </a:prstGeom>
          <a:ln w="127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flipH="1">
            <a:off x="4134645" y="11480831"/>
            <a:ext cx="232" cy="121922"/>
          </a:xfrm>
          <a:prstGeom prst="line">
            <a:avLst/>
          </a:prstGeom>
          <a:ln w="127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>
            <a:stCxn id="228" idx="0"/>
          </p:cNvCxnSpPr>
          <p:nvPr/>
        </p:nvCxnSpPr>
        <p:spPr>
          <a:xfrm flipH="1">
            <a:off x="7424995" y="10656790"/>
            <a:ext cx="936" cy="824041"/>
          </a:xfrm>
          <a:prstGeom prst="line">
            <a:avLst/>
          </a:prstGeom>
          <a:ln w="127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 flipH="1">
            <a:off x="4132512" y="11484319"/>
            <a:ext cx="3296112" cy="0"/>
          </a:xfrm>
          <a:prstGeom prst="line">
            <a:avLst/>
          </a:prstGeom>
          <a:ln w="127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flipH="1">
            <a:off x="7719722" y="10264891"/>
            <a:ext cx="886" cy="300459"/>
          </a:xfrm>
          <a:prstGeom prst="line">
            <a:avLst/>
          </a:prstGeom>
          <a:ln w="1270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文字方塊 58"/>
          <p:cNvSpPr txBox="1"/>
          <p:nvPr/>
        </p:nvSpPr>
        <p:spPr>
          <a:xfrm>
            <a:off x="8002121" y="1066134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7030A0"/>
                </a:solidFill>
              </a:rPr>
              <a:t>slave_arready</a:t>
            </a:r>
            <a:r>
              <a:rPr lang="en-US" altLang="zh-TW" sz="1000" dirty="0" smtClean="0">
                <a:solidFill>
                  <a:srgbClr val="7030A0"/>
                </a:solidFill>
              </a:rPr>
              <a:t>[0]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sp>
        <p:nvSpPr>
          <p:cNvPr id="343" name="文字方塊 58"/>
          <p:cNvSpPr txBox="1"/>
          <p:nvPr/>
        </p:nvSpPr>
        <p:spPr>
          <a:xfrm>
            <a:off x="7420490" y="10871546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7030A0"/>
                </a:solidFill>
              </a:rPr>
              <a:t>slave_arready</a:t>
            </a:r>
            <a:r>
              <a:rPr lang="en-US" altLang="zh-TW" sz="1000" dirty="0" smtClean="0">
                <a:solidFill>
                  <a:srgbClr val="7030A0"/>
                </a:solidFill>
              </a:rPr>
              <a:t>[n</a:t>
            </a:r>
            <a:r>
              <a:rPr lang="en-US" altLang="zh-TW" sz="1000" dirty="0" smtClean="0">
                <a:solidFill>
                  <a:srgbClr val="00B050"/>
                </a:solidFill>
              </a:rPr>
              <a:t>]</a:t>
            </a:r>
            <a:endParaRPr lang="zh-TW" altLang="en-US" sz="1000" dirty="0">
              <a:solidFill>
                <a:srgbClr val="00B050"/>
              </a:solidFill>
            </a:endParaRPr>
          </a:p>
        </p:txBody>
      </p:sp>
      <p:sp>
        <p:nvSpPr>
          <p:cNvPr id="344" name="文字方塊 58"/>
          <p:cNvSpPr txBox="1"/>
          <p:nvPr/>
        </p:nvSpPr>
        <p:spPr>
          <a:xfrm>
            <a:off x="7967777" y="10292009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7030A0"/>
                </a:solidFill>
              </a:rPr>
              <a:t>slave_arready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grpSp>
        <p:nvGrpSpPr>
          <p:cNvPr id="358" name="群組 357"/>
          <p:cNvGrpSpPr/>
          <p:nvPr/>
        </p:nvGrpSpPr>
        <p:grpSpPr>
          <a:xfrm>
            <a:off x="5836706" y="8167283"/>
            <a:ext cx="228600" cy="228600"/>
            <a:chOff x="7162800" y="4285022"/>
            <a:chExt cx="228600" cy="228600"/>
          </a:xfrm>
        </p:grpSpPr>
        <p:sp>
          <p:nvSpPr>
            <p:cNvPr id="362" name="Oval 217"/>
            <p:cNvSpPr>
              <a:spLocks noChangeArrowheads="1"/>
            </p:cNvSpPr>
            <p:nvPr/>
          </p:nvSpPr>
          <p:spPr bwMode="auto">
            <a:xfrm>
              <a:off x="7162800" y="4285022"/>
              <a:ext cx="228600" cy="2286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cxnSp>
          <p:nvCxnSpPr>
            <p:cNvPr id="363" name="直線接點 362"/>
            <p:cNvCxnSpPr/>
            <p:nvPr/>
          </p:nvCxnSpPr>
          <p:spPr>
            <a:xfrm>
              <a:off x="7214959" y="4374819"/>
              <a:ext cx="1280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/>
            <p:cNvCxnSpPr/>
            <p:nvPr/>
          </p:nvCxnSpPr>
          <p:spPr>
            <a:xfrm>
              <a:off x="7214959" y="4427254"/>
              <a:ext cx="1280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1" name="直線接點 360"/>
          <p:cNvCxnSpPr/>
          <p:nvPr/>
        </p:nvCxnSpPr>
        <p:spPr>
          <a:xfrm flipV="1">
            <a:off x="5799178" y="5866490"/>
            <a:ext cx="0" cy="282031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文字方塊 58"/>
          <p:cNvSpPr txBox="1"/>
          <p:nvPr/>
        </p:nvSpPr>
        <p:spPr>
          <a:xfrm>
            <a:off x="5870934" y="8930694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slave_pre_hit</a:t>
            </a:r>
            <a:r>
              <a:rPr lang="en-US" altLang="zh-TW" sz="1000" dirty="0" smtClean="0"/>
              <a:t>[0]</a:t>
            </a:r>
          </a:p>
        </p:txBody>
      </p:sp>
      <p:sp>
        <p:nvSpPr>
          <p:cNvPr id="369" name="AutoShape 65"/>
          <p:cNvSpPr>
            <a:spLocks noChangeArrowheads="1"/>
          </p:cNvSpPr>
          <p:nvPr/>
        </p:nvSpPr>
        <p:spPr bwMode="auto">
          <a:xfrm rot="5400000">
            <a:off x="5752043" y="8701295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bg1"/>
              </a:solidFill>
            </a:endParaRPr>
          </a:p>
        </p:txBody>
      </p:sp>
      <p:cxnSp>
        <p:nvCxnSpPr>
          <p:cNvPr id="370" name="直線接點 369"/>
          <p:cNvCxnSpPr/>
          <p:nvPr/>
        </p:nvCxnSpPr>
        <p:spPr>
          <a:xfrm flipV="1">
            <a:off x="5956130" y="8395883"/>
            <a:ext cx="0" cy="30494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>
            <a:off x="6071594" y="8281583"/>
            <a:ext cx="1971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文字方塊 60"/>
          <p:cNvSpPr txBox="1"/>
          <p:nvPr/>
        </p:nvSpPr>
        <p:spPr>
          <a:xfrm>
            <a:off x="6234641" y="8158476"/>
            <a:ext cx="1463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slv0_masked_base_addr</a:t>
            </a:r>
            <a:endParaRPr lang="zh-TW" altLang="en-US" sz="1000" dirty="0"/>
          </a:p>
        </p:txBody>
      </p:sp>
      <p:cxnSp>
        <p:nvCxnSpPr>
          <p:cNvPr id="374" name="直線接點 373"/>
          <p:cNvCxnSpPr/>
          <p:nvPr/>
        </p:nvCxnSpPr>
        <p:spPr>
          <a:xfrm flipV="1">
            <a:off x="5956130" y="7862337"/>
            <a:ext cx="0" cy="30494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217"/>
          <p:cNvSpPr>
            <a:spLocks noChangeArrowheads="1"/>
          </p:cNvSpPr>
          <p:nvPr/>
        </p:nvSpPr>
        <p:spPr bwMode="auto">
          <a:xfrm>
            <a:off x="5767174" y="7694523"/>
            <a:ext cx="64008" cy="64008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76" name="文字方塊 61"/>
          <p:cNvSpPr txBox="1"/>
          <p:nvPr/>
        </p:nvSpPr>
        <p:spPr>
          <a:xfrm>
            <a:off x="5955559" y="7843534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master_addr</a:t>
            </a:r>
            <a:endParaRPr lang="zh-TW" altLang="en-US" sz="1000" dirty="0"/>
          </a:p>
        </p:txBody>
      </p:sp>
      <p:cxnSp>
        <p:nvCxnSpPr>
          <p:cNvPr id="377" name="直線接點 376"/>
          <p:cNvCxnSpPr/>
          <p:nvPr/>
        </p:nvCxnSpPr>
        <p:spPr>
          <a:xfrm flipV="1">
            <a:off x="2432082" y="8926225"/>
            <a:ext cx="0" cy="27024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8" name="群組 377"/>
          <p:cNvGrpSpPr/>
          <p:nvPr/>
        </p:nvGrpSpPr>
        <p:grpSpPr>
          <a:xfrm>
            <a:off x="2402930" y="8167283"/>
            <a:ext cx="228600" cy="228600"/>
            <a:chOff x="7162800" y="4285022"/>
            <a:chExt cx="228600" cy="228600"/>
          </a:xfrm>
        </p:grpSpPr>
        <p:sp>
          <p:nvSpPr>
            <p:cNvPr id="379" name="Oval 217"/>
            <p:cNvSpPr>
              <a:spLocks noChangeArrowheads="1"/>
            </p:cNvSpPr>
            <p:nvPr/>
          </p:nvSpPr>
          <p:spPr bwMode="auto">
            <a:xfrm>
              <a:off x="7162800" y="4285022"/>
              <a:ext cx="228600" cy="2286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cxnSp>
          <p:nvCxnSpPr>
            <p:cNvPr id="380" name="直線接點 379"/>
            <p:cNvCxnSpPr/>
            <p:nvPr/>
          </p:nvCxnSpPr>
          <p:spPr>
            <a:xfrm>
              <a:off x="7214959" y="4374819"/>
              <a:ext cx="1280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接點 380"/>
            <p:cNvCxnSpPr/>
            <p:nvPr/>
          </p:nvCxnSpPr>
          <p:spPr>
            <a:xfrm>
              <a:off x="7214959" y="4427254"/>
              <a:ext cx="1280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2" name="直線接點 381"/>
          <p:cNvCxnSpPr/>
          <p:nvPr/>
        </p:nvCxnSpPr>
        <p:spPr>
          <a:xfrm flipV="1">
            <a:off x="2365402" y="7726527"/>
            <a:ext cx="0" cy="97478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文字方塊 58"/>
          <p:cNvSpPr txBox="1"/>
          <p:nvPr/>
        </p:nvSpPr>
        <p:spPr>
          <a:xfrm>
            <a:off x="2437158" y="8930694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slave_pre_hit</a:t>
            </a:r>
            <a:r>
              <a:rPr lang="en-US" altLang="zh-TW" sz="1000" dirty="0" smtClean="0"/>
              <a:t>[n]</a:t>
            </a:r>
          </a:p>
        </p:txBody>
      </p:sp>
      <p:sp>
        <p:nvSpPr>
          <p:cNvPr id="384" name="AutoShape 65"/>
          <p:cNvSpPr>
            <a:spLocks noChangeArrowheads="1"/>
          </p:cNvSpPr>
          <p:nvPr/>
        </p:nvSpPr>
        <p:spPr bwMode="auto">
          <a:xfrm rot="5400000">
            <a:off x="2318267" y="8701295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bg1"/>
              </a:solidFill>
            </a:endParaRPr>
          </a:p>
        </p:txBody>
      </p:sp>
      <p:cxnSp>
        <p:nvCxnSpPr>
          <p:cNvPr id="385" name="直線接點 384"/>
          <p:cNvCxnSpPr/>
          <p:nvPr/>
        </p:nvCxnSpPr>
        <p:spPr>
          <a:xfrm flipV="1">
            <a:off x="2522354" y="8395883"/>
            <a:ext cx="0" cy="30494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/>
          <p:nvPr/>
        </p:nvCxnSpPr>
        <p:spPr>
          <a:xfrm>
            <a:off x="2637818" y="8281583"/>
            <a:ext cx="1971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接點 386"/>
          <p:cNvCxnSpPr/>
          <p:nvPr/>
        </p:nvCxnSpPr>
        <p:spPr>
          <a:xfrm flipV="1">
            <a:off x="2522354" y="7862337"/>
            <a:ext cx="0" cy="30494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文字方塊 61"/>
          <p:cNvSpPr txBox="1"/>
          <p:nvPr/>
        </p:nvSpPr>
        <p:spPr>
          <a:xfrm>
            <a:off x="2521783" y="7843534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master_addr</a:t>
            </a:r>
            <a:endParaRPr lang="zh-TW" altLang="en-US" sz="1000" dirty="0"/>
          </a:p>
        </p:txBody>
      </p:sp>
      <p:cxnSp>
        <p:nvCxnSpPr>
          <p:cNvPr id="389" name="直線接點 388"/>
          <p:cNvCxnSpPr/>
          <p:nvPr/>
        </p:nvCxnSpPr>
        <p:spPr>
          <a:xfrm>
            <a:off x="2711010" y="9881134"/>
            <a:ext cx="5015476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Oval 217"/>
          <p:cNvSpPr>
            <a:spLocks noChangeArrowheads="1"/>
          </p:cNvSpPr>
          <p:nvPr/>
        </p:nvSpPr>
        <p:spPr bwMode="auto">
          <a:xfrm>
            <a:off x="7682769" y="9848476"/>
            <a:ext cx="64008" cy="64008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91" name="文字方塊 60"/>
          <p:cNvSpPr txBox="1"/>
          <p:nvPr/>
        </p:nvSpPr>
        <p:spPr>
          <a:xfrm>
            <a:off x="2799108" y="8158476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slvn_masked_base_addr</a:t>
            </a:r>
            <a:endParaRPr lang="zh-TW" altLang="en-US" sz="1000" dirty="0"/>
          </a:p>
        </p:txBody>
      </p:sp>
      <p:cxnSp>
        <p:nvCxnSpPr>
          <p:cNvPr id="396" name="直線接點 395"/>
          <p:cNvCxnSpPr/>
          <p:nvPr/>
        </p:nvCxnSpPr>
        <p:spPr>
          <a:xfrm flipV="1">
            <a:off x="5865858" y="9539367"/>
            <a:ext cx="0" cy="139934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Oval 217"/>
          <p:cNvSpPr>
            <a:spLocks noChangeArrowheads="1"/>
          </p:cNvSpPr>
          <p:nvPr/>
        </p:nvSpPr>
        <p:spPr bwMode="auto">
          <a:xfrm>
            <a:off x="6112782" y="9849130"/>
            <a:ext cx="64008" cy="64008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99" name="文字方塊 58"/>
          <p:cNvSpPr txBox="1"/>
          <p:nvPr/>
        </p:nvSpPr>
        <p:spPr>
          <a:xfrm>
            <a:off x="2344235" y="9195591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priority_encoder</a:t>
            </a:r>
            <a:endParaRPr lang="en-US" altLang="zh-TW" sz="1000" dirty="0" smtClean="0"/>
          </a:p>
        </p:txBody>
      </p:sp>
      <p:sp>
        <p:nvSpPr>
          <p:cNvPr id="400" name="文字方塊 58"/>
          <p:cNvSpPr txBox="1"/>
          <p:nvPr/>
        </p:nvSpPr>
        <p:spPr>
          <a:xfrm>
            <a:off x="2437158" y="9539367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slave_hit</a:t>
            </a:r>
            <a:r>
              <a:rPr lang="en-US" altLang="zh-TW" sz="1000" dirty="0" smtClean="0"/>
              <a:t>[n]</a:t>
            </a:r>
          </a:p>
        </p:txBody>
      </p:sp>
      <p:sp>
        <p:nvSpPr>
          <p:cNvPr id="401" name="文字方塊 58"/>
          <p:cNvSpPr txBox="1"/>
          <p:nvPr/>
        </p:nvSpPr>
        <p:spPr>
          <a:xfrm>
            <a:off x="5870934" y="9539367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slave_hit</a:t>
            </a:r>
            <a:r>
              <a:rPr lang="en-US" altLang="zh-TW" sz="1000" dirty="0" smtClean="0"/>
              <a:t>[0]</a:t>
            </a:r>
          </a:p>
        </p:txBody>
      </p:sp>
      <p:sp>
        <p:nvSpPr>
          <p:cNvPr id="402" name="文字方塊 401"/>
          <p:cNvSpPr txBox="1"/>
          <p:nvPr/>
        </p:nvSpPr>
        <p:spPr>
          <a:xfrm>
            <a:off x="10167127" y="87109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rgbClr val="0070C0"/>
                </a:solidFill>
              </a:rPr>
              <a:t>us_arid</a:t>
            </a:r>
            <a:r>
              <a:rPr lang="en-US" altLang="zh-TW" sz="1000" dirty="0" smtClean="0">
                <a:solidFill>
                  <a:srgbClr val="0070C0"/>
                </a:solidFill>
              </a:rPr>
              <a:t> is outstanding ID</a:t>
            </a:r>
          </a:p>
          <a:p>
            <a:r>
              <a:rPr lang="en-US" altLang="zh-TW" sz="1000" dirty="0" err="1" smtClean="0">
                <a:solidFill>
                  <a:srgbClr val="0070C0"/>
                </a:solidFill>
              </a:rPr>
              <a:t>slv_mid</a:t>
            </a:r>
            <a:r>
              <a:rPr lang="en-US" altLang="zh-TW" sz="1000" dirty="0" smtClean="0">
                <a:solidFill>
                  <a:srgbClr val="0070C0"/>
                </a:solidFill>
              </a:rPr>
              <a:t> is slave</a:t>
            </a:r>
          </a:p>
        </p:txBody>
      </p:sp>
    </p:spTree>
    <p:extLst>
      <p:ext uri="{BB962C8B-B14F-4D97-AF65-F5344CB8AC3E}">
        <p14:creationId xmlns:p14="http://schemas.microsoft.com/office/powerpoint/2010/main" val="333731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直線接點 213"/>
          <p:cNvCxnSpPr/>
          <p:nvPr/>
        </p:nvCxnSpPr>
        <p:spPr>
          <a:xfrm>
            <a:off x="6705476" y="11739130"/>
            <a:ext cx="1234774" cy="0"/>
          </a:xfrm>
          <a:prstGeom prst="line">
            <a:avLst/>
          </a:prstGeom>
          <a:ln w="127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/>
          <p:cNvSpPr/>
          <p:nvPr/>
        </p:nvSpPr>
        <p:spPr>
          <a:xfrm>
            <a:off x="1516033" y="8199079"/>
            <a:ext cx="4491728" cy="3429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216" name="直線接點 215"/>
          <p:cNvCxnSpPr/>
          <p:nvPr/>
        </p:nvCxnSpPr>
        <p:spPr>
          <a:xfrm>
            <a:off x="1704026" y="6729140"/>
            <a:ext cx="4150039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>
            <a:off x="5722207" y="2328723"/>
            <a:ext cx="1959312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群組 217"/>
          <p:cNvGrpSpPr/>
          <p:nvPr/>
        </p:nvGrpSpPr>
        <p:grpSpPr>
          <a:xfrm rot="10800000">
            <a:off x="7345238" y="3498469"/>
            <a:ext cx="723900" cy="342900"/>
            <a:chOff x="5373782" y="7073997"/>
            <a:chExt cx="723900" cy="342900"/>
          </a:xfrm>
        </p:grpSpPr>
        <p:sp>
          <p:nvSpPr>
            <p:cNvPr id="219" name="矩形 218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220" name="等腰三角形 219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221" name="群組 220"/>
          <p:cNvGrpSpPr/>
          <p:nvPr/>
        </p:nvGrpSpPr>
        <p:grpSpPr>
          <a:xfrm>
            <a:off x="8901674" y="3496655"/>
            <a:ext cx="723900" cy="342900"/>
            <a:chOff x="5373782" y="7073997"/>
            <a:chExt cx="723900" cy="342900"/>
          </a:xfrm>
        </p:grpSpPr>
        <p:sp>
          <p:nvSpPr>
            <p:cNvPr id="222" name="矩形 221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223" name="等腰三角形 222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224" name="群組 223"/>
          <p:cNvGrpSpPr/>
          <p:nvPr/>
        </p:nvGrpSpPr>
        <p:grpSpPr>
          <a:xfrm>
            <a:off x="5211160" y="3496655"/>
            <a:ext cx="723900" cy="342900"/>
            <a:chOff x="5373782" y="7073997"/>
            <a:chExt cx="723900" cy="342900"/>
          </a:xfrm>
        </p:grpSpPr>
        <p:sp>
          <p:nvSpPr>
            <p:cNvPr id="225" name="矩形 224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226" name="等腰三角形 225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227" name="群組 226"/>
          <p:cNvGrpSpPr/>
          <p:nvPr/>
        </p:nvGrpSpPr>
        <p:grpSpPr>
          <a:xfrm>
            <a:off x="5499864" y="9948930"/>
            <a:ext cx="723900" cy="342900"/>
            <a:chOff x="5373782" y="7073997"/>
            <a:chExt cx="723900" cy="342900"/>
          </a:xfrm>
        </p:grpSpPr>
        <p:sp>
          <p:nvSpPr>
            <p:cNvPr id="228" name="矩形 227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229" name="等腰三角形 228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cxnSp>
        <p:nvCxnSpPr>
          <p:cNvPr id="230" name="直線接點 229"/>
          <p:cNvCxnSpPr/>
          <p:nvPr/>
        </p:nvCxnSpPr>
        <p:spPr>
          <a:xfrm flipV="1">
            <a:off x="5856516" y="11739130"/>
            <a:ext cx="0" cy="174827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群組 230"/>
          <p:cNvGrpSpPr/>
          <p:nvPr/>
        </p:nvGrpSpPr>
        <p:grpSpPr>
          <a:xfrm>
            <a:off x="7889192" y="11276117"/>
            <a:ext cx="228600" cy="265386"/>
            <a:chOff x="4038600" y="3113327"/>
            <a:chExt cx="228600" cy="265386"/>
          </a:xfrm>
        </p:grpSpPr>
        <p:sp>
          <p:nvSpPr>
            <p:cNvPr id="232" name="Freeform 79"/>
            <p:cNvSpPr>
              <a:spLocks/>
            </p:cNvSpPr>
            <p:nvPr/>
          </p:nvSpPr>
          <p:spPr bwMode="auto">
            <a:xfrm rot="16200000">
              <a:off x="4038600" y="3113327"/>
              <a:ext cx="228600" cy="228600"/>
            </a:xfrm>
            <a:custGeom>
              <a:avLst/>
              <a:gdLst>
                <a:gd name="T0" fmla="*/ 757 w 108"/>
                <a:gd name="T1" fmla="*/ 374 h 107"/>
                <a:gd name="T2" fmla="*/ 0 w 108"/>
                <a:gd name="T3" fmla="*/ 754 h 107"/>
                <a:gd name="T4" fmla="*/ 111 w 108"/>
                <a:gd name="T5" fmla="*/ 380 h 107"/>
                <a:gd name="T6" fmla="*/ 111 w 108"/>
                <a:gd name="T7" fmla="*/ 374 h 107"/>
                <a:gd name="T8" fmla="*/ 0 w 108"/>
                <a:gd name="T9" fmla="*/ 0 h 107"/>
                <a:gd name="T10" fmla="*/ 757 w 108"/>
                <a:gd name="T11" fmla="*/ 37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233" name="Oval 217"/>
            <p:cNvSpPr>
              <a:spLocks noChangeArrowheads="1"/>
            </p:cNvSpPr>
            <p:nvPr/>
          </p:nvSpPr>
          <p:spPr bwMode="auto">
            <a:xfrm>
              <a:off x="4057654" y="3314705"/>
              <a:ext cx="64008" cy="6400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</p:grpSp>
      <p:cxnSp>
        <p:nvCxnSpPr>
          <p:cNvPr id="234" name="直線接點 233"/>
          <p:cNvCxnSpPr/>
          <p:nvPr/>
        </p:nvCxnSpPr>
        <p:spPr>
          <a:xfrm>
            <a:off x="7940250" y="11544639"/>
            <a:ext cx="0" cy="195255"/>
          </a:xfrm>
          <a:prstGeom prst="line">
            <a:avLst/>
          </a:prstGeom>
          <a:ln w="127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>
            <a:endCxn id="343" idx="3"/>
          </p:cNvCxnSpPr>
          <p:nvPr/>
        </p:nvCxnSpPr>
        <p:spPr>
          <a:xfrm>
            <a:off x="8063362" y="11477495"/>
            <a:ext cx="0" cy="748507"/>
          </a:xfrm>
          <a:prstGeom prst="line">
            <a:avLst/>
          </a:prstGeom>
          <a:ln w="127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>
            <a:off x="5850415" y="11739894"/>
            <a:ext cx="855061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>
            <a:stCxn id="298" idx="4"/>
            <a:endCxn id="345" idx="3"/>
          </p:cNvCxnSpPr>
          <p:nvPr/>
        </p:nvCxnSpPr>
        <p:spPr>
          <a:xfrm>
            <a:off x="7708867" y="6913544"/>
            <a:ext cx="395" cy="2124562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字方塊 57"/>
          <p:cNvSpPr txBox="1"/>
          <p:nvPr/>
        </p:nvSpPr>
        <p:spPr>
          <a:xfrm>
            <a:off x="5856516" y="13161554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slv0_arvalid</a:t>
            </a:r>
            <a:endParaRPr lang="zh-TW" altLang="en-US" sz="1000" dirty="0"/>
          </a:p>
        </p:txBody>
      </p:sp>
      <p:sp>
        <p:nvSpPr>
          <p:cNvPr id="239" name="文字方塊 58"/>
          <p:cNvSpPr txBox="1"/>
          <p:nvPr/>
        </p:nvSpPr>
        <p:spPr>
          <a:xfrm>
            <a:off x="8063362" y="11575600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00B050"/>
                </a:solidFill>
              </a:rPr>
              <a:t>slv_arready</a:t>
            </a:r>
            <a:r>
              <a:rPr lang="en-US" altLang="zh-TW" sz="1000" dirty="0" smtClean="0">
                <a:solidFill>
                  <a:srgbClr val="00B050"/>
                </a:solidFill>
              </a:rPr>
              <a:t>[0]</a:t>
            </a:r>
            <a:endParaRPr lang="zh-TW" altLang="en-US" sz="1000" dirty="0">
              <a:solidFill>
                <a:srgbClr val="00B050"/>
              </a:solidFill>
            </a:endParaRPr>
          </a:p>
        </p:txBody>
      </p:sp>
      <p:sp>
        <p:nvSpPr>
          <p:cNvPr id="240" name="文字方塊 60"/>
          <p:cNvSpPr txBox="1"/>
          <p:nvPr/>
        </p:nvSpPr>
        <p:spPr>
          <a:xfrm>
            <a:off x="7712395" y="8636872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0070C0"/>
                </a:solidFill>
              </a:rPr>
              <a:t>master_arready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241" name="文字方塊 64"/>
          <p:cNvSpPr txBox="1"/>
          <p:nvPr/>
        </p:nvSpPr>
        <p:spPr>
          <a:xfrm>
            <a:off x="5488299" y="1006083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>
                <a:solidFill>
                  <a:schemeClr val="bg1"/>
                </a:solidFill>
              </a:rPr>
              <a:t>slv0_arvalid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242" name="直線接點 241"/>
          <p:cNvCxnSpPr>
            <a:endCxn id="298" idx="0"/>
          </p:cNvCxnSpPr>
          <p:nvPr/>
        </p:nvCxnSpPr>
        <p:spPr>
          <a:xfrm>
            <a:off x="7708867" y="3838711"/>
            <a:ext cx="0" cy="301082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文字方塊 60"/>
          <p:cNvSpPr txBox="1"/>
          <p:nvPr/>
        </p:nvSpPr>
        <p:spPr>
          <a:xfrm>
            <a:off x="7708210" y="1656345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us_arready</a:t>
            </a:r>
            <a:endParaRPr lang="zh-TW" altLang="en-US" sz="1000" dirty="0"/>
          </a:p>
        </p:txBody>
      </p:sp>
      <p:grpSp>
        <p:nvGrpSpPr>
          <p:cNvPr id="244" name="群組 243"/>
          <p:cNvGrpSpPr/>
          <p:nvPr/>
        </p:nvGrpSpPr>
        <p:grpSpPr>
          <a:xfrm>
            <a:off x="9115640" y="9948927"/>
            <a:ext cx="723900" cy="342900"/>
            <a:chOff x="5373782" y="7073997"/>
            <a:chExt cx="723900" cy="342900"/>
          </a:xfrm>
        </p:grpSpPr>
        <p:sp>
          <p:nvSpPr>
            <p:cNvPr id="245" name="矩形 244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246" name="等腰三角形 245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247" name="文字方塊 64"/>
          <p:cNvSpPr txBox="1"/>
          <p:nvPr/>
        </p:nvSpPr>
        <p:spPr>
          <a:xfrm>
            <a:off x="9115640" y="1006083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mst_data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248" name="直線接點 247"/>
          <p:cNvCxnSpPr/>
          <p:nvPr/>
        </p:nvCxnSpPr>
        <p:spPr>
          <a:xfrm>
            <a:off x="1057680" y="10120377"/>
            <a:ext cx="1148696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flipV="1">
            <a:off x="9477590" y="10291830"/>
            <a:ext cx="0" cy="319557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flipV="1">
            <a:off x="9473304" y="4869100"/>
            <a:ext cx="0" cy="507983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字方塊 61"/>
          <p:cNvSpPr txBox="1"/>
          <p:nvPr/>
        </p:nvSpPr>
        <p:spPr>
          <a:xfrm>
            <a:off x="9270408" y="164959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us_data</a:t>
            </a:r>
            <a:endParaRPr lang="zh-TW" altLang="en-US" sz="1000" dirty="0"/>
          </a:p>
        </p:txBody>
      </p:sp>
      <p:cxnSp>
        <p:nvCxnSpPr>
          <p:cNvPr id="252" name="直線接點 251"/>
          <p:cNvCxnSpPr/>
          <p:nvPr/>
        </p:nvCxnSpPr>
        <p:spPr>
          <a:xfrm flipV="1">
            <a:off x="9235602" y="6792128"/>
            <a:ext cx="0" cy="3156802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文字方塊 61"/>
          <p:cNvSpPr txBox="1"/>
          <p:nvPr/>
        </p:nvSpPr>
        <p:spPr>
          <a:xfrm>
            <a:off x="9477590" y="6464567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master_data</a:t>
            </a:r>
            <a:endParaRPr lang="zh-TW" altLang="en-US" sz="1000" dirty="0"/>
          </a:p>
        </p:txBody>
      </p:sp>
      <p:sp>
        <p:nvSpPr>
          <p:cNvPr id="254" name="文字方塊 60"/>
          <p:cNvSpPr txBox="1"/>
          <p:nvPr/>
        </p:nvSpPr>
        <p:spPr>
          <a:xfrm>
            <a:off x="8344011" y="6918593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0070C0"/>
                </a:solidFill>
              </a:rPr>
              <a:t>master_grant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255" name="文字方塊 58"/>
          <p:cNvSpPr txBox="1"/>
          <p:nvPr/>
        </p:nvSpPr>
        <p:spPr>
          <a:xfrm>
            <a:off x="9481219" y="13162615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mst_data</a:t>
            </a:r>
            <a:endParaRPr lang="zh-TW" altLang="en-US" sz="1000" dirty="0"/>
          </a:p>
        </p:txBody>
      </p:sp>
      <p:cxnSp>
        <p:nvCxnSpPr>
          <p:cNvPr id="256" name="直線接點 255"/>
          <p:cNvCxnSpPr/>
          <p:nvPr/>
        </p:nvCxnSpPr>
        <p:spPr>
          <a:xfrm flipV="1">
            <a:off x="5856738" y="7928838"/>
            <a:ext cx="0" cy="249654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文字方塊 61"/>
          <p:cNvSpPr txBox="1"/>
          <p:nvPr/>
        </p:nvSpPr>
        <p:spPr>
          <a:xfrm>
            <a:off x="5850415" y="6464568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0070C0"/>
                </a:solidFill>
              </a:rPr>
              <a:t>master_arvalid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258" name="文字方塊 61"/>
          <p:cNvSpPr txBox="1"/>
          <p:nvPr/>
        </p:nvSpPr>
        <p:spPr>
          <a:xfrm>
            <a:off x="5571692" y="1656345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us_arvalid</a:t>
            </a:r>
            <a:endParaRPr lang="zh-TW" altLang="en-US" sz="1000" dirty="0"/>
          </a:p>
        </p:txBody>
      </p:sp>
      <p:cxnSp>
        <p:nvCxnSpPr>
          <p:cNvPr id="259" name="直線接點 258"/>
          <p:cNvCxnSpPr/>
          <p:nvPr/>
        </p:nvCxnSpPr>
        <p:spPr>
          <a:xfrm flipH="1">
            <a:off x="9019250" y="4869100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/>
          <p:cNvSpPr/>
          <p:nvPr/>
        </p:nvSpPr>
        <p:spPr>
          <a:xfrm>
            <a:off x="9547207" y="4945300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1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9121303" y="4945300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0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262" name="直線接點 261"/>
          <p:cNvCxnSpPr/>
          <p:nvPr/>
        </p:nvCxnSpPr>
        <p:spPr>
          <a:xfrm flipV="1">
            <a:off x="9263686" y="3838711"/>
            <a:ext cx="0" cy="103038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文字方塊 60"/>
          <p:cNvSpPr txBox="1"/>
          <p:nvPr/>
        </p:nvSpPr>
        <p:spPr>
          <a:xfrm>
            <a:off x="8893239" y="3605133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pend_data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264" name="直線接點 263"/>
          <p:cNvCxnSpPr/>
          <p:nvPr/>
        </p:nvCxnSpPr>
        <p:spPr>
          <a:xfrm flipV="1">
            <a:off x="9263686" y="1645060"/>
            <a:ext cx="0" cy="185075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>
            <a:endCxn id="289" idx="0"/>
          </p:cNvCxnSpPr>
          <p:nvPr/>
        </p:nvCxnSpPr>
        <p:spPr>
          <a:xfrm>
            <a:off x="7708210" y="1645060"/>
            <a:ext cx="0" cy="65165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flipV="1">
            <a:off x="5572596" y="1656345"/>
            <a:ext cx="0" cy="183946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>
            <a:stCxn id="288" idx="6"/>
          </p:cNvCxnSpPr>
          <p:nvPr/>
        </p:nvCxnSpPr>
        <p:spPr>
          <a:xfrm>
            <a:off x="5604600" y="2176244"/>
            <a:ext cx="2779167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文字方塊 60"/>
          <p:cNvSpPr txBox="1"/>
          <p:nvPr/>
        </p:nvSpPr>
        <p:spPr>
          <a:xfrm>
            <a:off x="8604980" y="2237942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50" dirty="0" err="1" smtClean="0">
                <a:solidFill>
                  <a:srgbClr val="0070C0"/>
                </a:solidFill>
              </a:rPr>
              <a:t>us_grant</a:t>
            </a:r>
            <a:endParaRPr lang="zh-TW" altLang="en-US" sz="1050" dirty="0">
              <a:solidFill>
                <a:srgbClr val="0070C0"/>
              </a:solidFill>
            </a:endParaRPr>
          </a:p>
        </p:txBody>
      </p:sp>
      <p:cxnSp>
        <p:nvCxnSpPr>
          <p:cNvPr id="269" name="直線接點 268"/>
          <p:cNvCxnSpPr/>
          <p:nvPr/>
        </p:nvCxnSpPr>
        <p:spPr>
          <a:xfrm flipV="1">
            <a:off x="7736585" y="2327354"/>
            <a:ext cx="649844" cy="1369"/>
          </a:xfrm>
          <a:prstGeom prst="line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>
            <a:off x="1057680" y="3667260"/>
            <a:ext cx="1101789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flipH="1">
            <a:off x="5324947" y="4869100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矩形 271"/>
          <p:cNvSpPr/>
          <p:nvPr/>
        </p:nvSpPr>
        <p:spPr>
          <a:xfrm>
            <a:off x="5852904" y="4945300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1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5427000" y="4945300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0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274" name="直線接點 273"/>
          <p:cNvCxnSpPr/>
          <p:nvPr/>
        </p:nvCxnSpPr>
        <p:spPr>
          <a:xfrm flipV="1">
            <a:off x="6002852" y="3260361"/>
            <a:ext cx="0" cy="160874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flipV="1">
            <a:off x="5572596" y="3838711"/>
            <a:ext cx="0" cy="103038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文字方塊 60"/>
          <p:cNvSpPr txBox="1"/>
          <p:nvPr/>
        </p:nvSpPr>
        <p:spPr>
          <a:xfrm>
            <a:off x="7345238" y="3498469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us_arready</a:t>
            </a:r>
            <a:endParaRPr lang="en-US" altLang="zh-TW" sz="1000" dirty="0" smtClean="0">
              <a:solidFill>
                <a:schemeClr val="bg1"/>
              </a:solidFill>
            </a:endParaRPr>
          </a:p>
          <a:p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77" name="文字方塊 60"/>
          <p:cNvSpPr txBox="1"/>
          <p:nvPr/>
        </p:nvSpPr>
        <p:spPr>
          <a:xfrm>
            <a:off x="5161488" y="3605133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pend_arvalid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78" name="AutoShape 65"/>
          <p:cNvSpPr>
            <a:spLocks noChangeArrowheads="1"/>
          </p:cNvSpPr>
          <p:nvPr/>
        </p:nvSpPr>
        <p:spPr bwMode="auto">
          <a:xfrm>
            <a:off x="8393762" y="2123243"/>
            <a:ext cx="229398" cy="229398"/>
          </a:xfrm>
          <a:prstGeom prst="flowChartDelay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79" name="直線接點 278"/>
          <p:cNvCxnSpPr>
            <a:stCxn id="298" idx="6"/>
          </p:cNvCxnSpPr>
          <p:nvPr/>
        </p:nvCxnSpPr>
        <p:spPr>
          <a:xfrm>
            <a:off x="7740871" y="6881540"/>
            <a:ext cx="649187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AutoShape 65"/>
          <p:cNvSpPr>
            <a:spLocks noChangeArrowheads="1"/>
          </p:cNvSpPr>
          <p:nvPr/>
        </p:nvSpPr>
        <p:spPr bwMode="auto">
          <a:xfrm>
            <a:off x="8393762" y="6677429"/>
            <a:ext cx="229398" cy="229398"/>
          </a:xfrm>
          <a:prstGeom prst="flowChartDelay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81" name="直線接點 280"/>
          <p:cNvCxnSpPr/>
          <p:nvPr/>
        </p:nvCxnSpPr>
        <p:spPr>
          <a:xfrm>
            <a:off x="8626166" y="6792128"/>
            <a:ext cx="609436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>
            <a:off x="8623160" y="2237942"/>
            <a:ext cx="786225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AutoShape 65"/>
          <p:cNvSpPr>
            <a:spLocks noChangeArrowheads="1"/>
          </p:cNvSpPr>
          <p:nvPr/>
        </p:nvSpPr>
        <p:spPr bwMode="auto">
          <a:xfrm rot="5400000">
            <a:off x="5675359" y="3030963"/>
            <a:ext cx="229398" cy="229398"/>
          </a:xfrm>
          <a:prstGeom prst="flowChartDelay">
            <a:avLst/>
          </a:prstGeom>
          <a:noFill/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84" name="直線接點 283"/>
          <p:cNvCxnSpPr/>
          <p:nvPr/>
        </p:nvCxnSpPr>
        <p:spPr>
          <a:xfrm flipV="1">
            <a:off x="5722207" y="2327354"/>
            <a:ext cx="0" cy="693852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>
            <a:endCxn id="283" idx="3"/>
          </p:cNvCxnSpPr>
          <p:nvPr/>
        </p:nvCxnSpPr>
        <p:spPr>
          <a:xfrm flipV="1">
            <a:off x="5790058" y="3260361"/>
            <a:ext cx="0" cy="23544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flipV="1">
            <a:off x="5856533" y="2692520"/>
            <a:ext cx="0" cy="26117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Oval 217"/>
          <p:cNvSpPr>
            <a:spLocks noChangeArrowheads="1"/>
          </p:cNvSpPr>
          <p:nvPr/>
        </p:nvSpPr>
        <p:spPr bwMode="auto">
          <a:xfrm>
            <a:off x="5824529" y="2953699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88" name="Oval 217"/>
          <p:cNvSpPr>
            <a:spLocks noChangeArrowheads="1"/>
          </p:cNvSpPr>
          <p:nvPr/>
        </p:nvSpPr>
        <p:spPr bwMode="auto">
          <a:xfrm>
            <a:off x="5540592" y="2144240"/>
            <a:ext cx="64008" cy="64008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89" name="Oval 217"/>
          <p:cNvSpPr>
            <a:spLocks noChangeArrowheads="1"/>
          </p:cNvSpPr>
          <p:nvPr/>
        </p:nvSpPr>
        <p:spPr bwMode="auto">
          <a:xfrm>
            <a:off x="7676206" y="2296719"/>
            <a:ext cx="64008" cy="64008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90" name="文字方塊 60"/>
          <p:cNvSpPr txBox="1"/>
          <p:nvPr/>
        </p:nvSpPr>
        <p:spPr>
          <a:xfrm>
            <a:off x="5863215" y="2707478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2">
                    <a:lumMod val="50000"/>
                  </a:schemeClr>
                </a:solidFill>
              </a:rPr>
              <a:t>master_arready</a:t>
            </a:r>
            <a:endParaRPr lang="zh-TW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1" name="文字方塊 60"/>
          <p:cNvSpPr txBox="1"/>
          <p:nvPr/>
        </p:nvSpPr>
        <p:spPr>
          <a:xfrm>
            <a:off x="9543711" y="2711902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2">
                    <a:lumMod val="50000"/>
                  </a:schemeClr>
                </a:solidFill>
              </a:rPr>
              <a:t>master_arready</a:t>
            </a:r>
            <a:endParaRPr lang="zh-TW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2" name="文字方塊 291"/>
          <p:cNvSpPr txBox="1"/>
          <p:nvPr/>
        </p:nvSpPr>
        <p:spPr>
          <a:xfrm>
            <a:off x="10408500" y="238703"/>
            <a:ext cx="30396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2">
                    <a:lumMod val="50000"/>
                  </a:schemeClr>
                </a:solidFill>
              </a:rPr>
              <a:t>存入</a:t>
            </a:r>
            <a:r>
              <a:rPr lang="en-US" altLang="zh-TW" sz="1000" dirty="0" smtClean="0">
                <a:solidFill>
                  <a:schemeClr val="bg2">
                    <a:lumMod val="50000"/>
                  </a:schemeClr>
                </a:solidFill>
              </a:rPr>
              <a:t>pending register</a:t>
            </a:r>
            <a:r>
              <a:rPr lang="zh-TW" altLang="en-US" sz="1000" dirty="0" smtClean="0">
                <a:solidFill>
                  <a:schemeClr val="bg2">
                    <a:lumMod val="50000"/>
                  </a:schemeClr>
                </a:solidFill>
              </a:rPr>
              <a:t>的條件</a:t>
            </a:r>
            <a:r>
              <a:rPr lang="en-US" altLang="zh-TW" sz="1000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en-US" altLang="zh-TW" sz="1000" dirty="0" err="1" smtClean="0">
                <a:solidFill>
                  <a:schemeClr val="bg2">
                    <a:lumMod val="50000"/>
                  </a:schemeClr>
                </a:solidFill>
              </a:rPr>
              <a:t>us_arready</a:t>
            </a:r>
            <a:r>
              <a:rPr lang="en-US" altLang="zh-TW" sz="1000" dirty="0" smtClean="0">
                <a:solidFill>
                  <a:schemeClr val="bg2">
                    <a:lumMod val="50000"/>
                  </a:schemeClr>
                </a:solidFill>
              </a:rPr>
              <a:t> == 1 &amp;&amp; </a:t>
            </a:r>
            <a:r>
              <a:rPr lang="en-US" altLang="zh-TW" sz="1000" dirty="0" err="1" smtClean="0">
                <a:solidFill>
                  <a:schemeClr val="bg2">
                    <a:lumMod val="50000"/>
                  </a:schemeClr>
                </a:solidFill>
              </a:rPr>
              <a:t>master_arready</a:t>
            </a:r>
            <a:r>
              <a:rPr lang="en-US" altLang="zh-TW" sz="1000" dirty="0" smtClean="0">
                <a:solidFill>
                  <a:schemeClr val="bg2">
                    <a:lumMod val="50000"/>
                  </a:schemeClr>
                </a:solidFill>
              </a:rPr>
              <a:t> == 0</a:t>
            </a:r>
          </a:p>
          <a:p>
            <a:endParaRPr lang="en-US" altLang="zh-TW" sz="1000" dirty="0" smtClean="0"/>
          </a:p>
          <a:p>
            <a:r>
              <a:rPr lang="en-US" altLang="zh-TW" sz="1000" dirty="0" err="1" smtClean="0">
                <a:solidFill>
                  <a:srgbClr val="0070C0"/>
                </a:solidFill>
              </a:rPr>
              <a:t>us_data</a:t>
            </a:r>
            <a:r>
              <a:rPr lang="zh-TW" altLang="en-US" sz="1000" dirty="0" smtClean="0">
                <a:solidFill>
                  <a:srgbClr val="0070C0"/>
                </a:solidFill>
              </a:rPr>
              <a:t>有</a:t>
            </a:r>
            <a:r>
              <a:rPr lang="en-US" altLang="zh-TW" sz="1000" dirty="0" smtClean="0">
                <a:solidFill>
                  <a:srgbClr val="0070C0"/>
                </a:solidFill>
              </a:rPr>
              <a:t>grant</a:t>
            </a:r>
            <a:r>
              <a:rPr lang="zh-TW" altLang="en-US" sz="1000" dirty="0" smtClean="0">
                <a:solidFill>
                  <a:srgbClr val="0070C0"/>
                </a:solidFill>
              </a:rPr>
              <a:t>條件</a:t>
            </a:r>
            <a:r>
              <a:rPr lang="en-US" altLang="zh-TW" sz="10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altLang="zh-TW" sz="1000" dirty="0" err="1" smtClean="0">
                <a:solidFill>
                  <a:srgbClr val="0070C0"/>
                </a:solidFill>
              </a:rPr>
              <a:t>us_valid</a:t>
            </a:r>
            <a:r>
              <a:rPr lang="en-US" altLang="zh-TW" sz="1000" dirty="0" smtClean="0">
                <a:solidFill>
                  <a:srgbClr val="0070C0"/>
                </a:solidFill>
              </a:rPr>
              <a:t> == 1 &amp;&amp; </a:t>
            </a:r>
            <a:r>
              <a:rPr lang="en-US" altLang="zh-TW" sz="1000" dirty="0" err="1" smtClean="0">
                <a:solidFill>
                  <a:srgbClr val="0070C0"/>
                </a:solidFill>
              </a:rPr>
              <a:t>us_arready</a:t>
            </a:r>
            <a:r>
              <a:rPr lang="en-US" altLang="zh-TW" sz="1000" dirty="0" smtClean="0">
                <a:solidFill>
                  <a:srgbClr val="0070C0"/>
                </a:solidFill>
              </a:rPr>
              <a:t> == 1</a:t>
            </a:r>
          </a:p>
          <a:p>
            <a:endParaRPr lang="en-US" altLang="zh-TW" sz="1000" dirty="0">
              <a:solidFill>
                <a:srgbClr val="0070C0"/>
              </a:solidFill>
            </a:endParaRPr>
          </a:p>
          <a:p>
            <a:r>
              <a:rPr lang="en-US" altLang="zh-TW" sz="1000" dirty="0" err="1" smtClean="0">
                <a:solidFill>
                  <a:srgbClr val="0070C0"/>
                </a:solidFill>
              </a:rPr>
              <a:t>us_arvalid</a:t>
            </a:r>
            <a:r>
              <a:rPr lang="zh-TW" altLang="en-US" sz="1000" dirty="0" smtClean="0">
                <a:solidFill>
                  <a:srgbClr val="0070C0"/>
                </a:solidFill>
              </a:rPr>
              <a:t>有</a:t>
            </a:r>
            <a:r>
              <a:rPr lang="en-US" altLang="zh-TW" sz="1000" dirty="0" smtClean="0">
                <a:solidFill>
                  <a:srgbClr val="0070C0"/>
                </a:solidFill>
              </a:rPr>
              <a:t>grant</a:t>
            </a:r>
            <a:r>
              <a:rPr lang="zh-TW" altLang="en-US" sz="1000" dirty="0" smtClean="0">
                <a:solidFill>
                  <a:srgbClr val="0070C0"/>
                </a:solidFill>
              </a:rPr>
              <a:t>條件</a:t>
            </a:r>
            <a:r>
              <a:rPr lang="en-US" altLang="zh-TW" sz="10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altLang="zh-TW" sz="1000" dirty="0" err="1" smtClean="0">
                <a:solidFill>
                  <a:srgbClr val="0070C0"/>
                </a:solidFill>
              </a:rPr>
              <a:t>us_arready</a:t>
            </a:r>
            <a:r>
              <a:rPr lang="en-US" altLang="zh-TW" sz="1000" dirty="0" smtClean="0">
                <a:solidFill>
                  <a:srgbClr val="0070C0"/>
                </a:solidFill>
              </a:rPr>
              <a:t> == 1</a:t>
            </a:r>
          </a:p>
          <a:p>
            <a:endParaRPr lang="en-US" altLang="zh-TW" sz="1000" dirty="0">
              <a:solidFill>
                <a:srgbClr val="0070C0"/>
              </a:solidFill>
            </a:endParaRPr>
          </a:p>
          <a:p>
            <a:r>
              <a:rPr lang="en-US" altLang="zh-TW" sz="1000" dirty="0" err="1">
                <a:solidFill>
                  <a:srgbClr val="00B050"/>
                </a:solidFill>
              </a:rPr>
              <a:t>slv_arvalid</a:t>
            </a:r>
            <a:r>
              <a:rPr lang="en-US" altLang="zh-TW" sz="1000" dirty="0">
                <a:solidFill>
                  <a:srgbClr val="00B050"/>
                </a:solidFill>
              </a:rPr>
              <a:t> == 1 &amp;&amp; </a:t>
            </a:r>
            <a:r>
              <a:rPr lang="en-US" altLang="zh-TW" sz="1000" dirty="0" err="1">
                <a:solidFill>
                  <a:srgbClr val="00B050"/>
                </a:solidFill>
              </a:rPr>
              <a:t>slv_arready</a:t>
            </a:r>
            <a:r>
              <a:rPr lang="en-US" altLang="zh-TW" sz="1000" dirty="0">
                <a:solidFill>
                  <a:srgbClr val="00B050"/>
                </a:solidFill>
              </a:rPr>
              <a:t> == 0</a:t>
            </a:r>
            <a:r>
              <a:rPr lang="zh-TW" altLang="en-US" sz="1000" dirty="0">
                <a:solidFill>
                  <a:srgbClr val="00B050"/>
                </a:solidFill>
              </a:rPr>
              <a:t> 則</a:t>
            </a:r>
            <a:endParaRPr lang="en-US" altLang="zh-TW" sz="1000" dirty="0">
              <a:solidFill>
                <a:srgbClr val="00B050"/>
              </a:solidFill>
            </a:endParaRPr>
          </a:p>
          <a:p>
            <a:r>
              <a:rPr lang="en-US" altLang="zh-TW" sz="1000" dirty="0">
                <a:solidFill>
                  <a:srgbClr val="00B050"/>
                </a:solidFill>
              </a:rPr>
              <a:t>1.latch</a:t>
            </a:r>
            <a:r>
              <a:rPr lang="zh-TW" altLang="en-US" sz="1000" dirty="0">
                <a:solidFill>
                  <a:srgbClr val="00B050"/>
                </a:solidFill>
              </a:rPr>
              <a:t> </a:t>
            </a:r>
            <a:r>
              <a:rPr lang="en-US" altLang="zh-TW" sz="1000" dirty="0" err="1">
                <a:solidFill>
                  <a:srgbClr val="00B050"/>
                </a:solidFill>
              </a:rPr>
              <a:t>mst_arvalid</a:t>
            </a:r>
            <a:r>
              <a:rPr lang="zh-TW" altLang="en-US" sz="1000" dirty="0">
                <a:solidFill>
                  <a:srgbClr val="00B050"/>
                </a:solidFill>
              </a:rPr>
              <a:t> 和 </a:t>
            </a:r>
            <a:r>
              <a:rPr lang="en-US" altLang="zh-TW" sz="1000" dirty="0" err="1" smtClean="0">
                <a:solidFill>
                  <a:srgbClr val="00B050"/>
                </a:solidFill>
              </a:rPr>
              <a:t>mst_data</a:t>
            </a:r>
            <a:endParaRPr lang="en-US" altLang="zh-TW" sz="1000" dirty="0">
              <a:solidFill>
                <a:srgbClr val="00B050"/>
              </a:solidFill>
            </a:endParaRPr>
          </a:p>
          <a:p>
            <a:r>
              <a:rPr lang="en-US" altLang="zh-TW" sz="1000" dirty="0" smtClean="0">
                <a:solidFill>
                  <a:srgbClr val="00B050"/>
                </a:solidFill>
              </a:rPr>
              <a:t>2.latch</a:t>
            </a:r>
            <a:r>
              <a:rPr lang="zh-TW" altLang="en-US" sz="1000" dirty="0" smtClean="0">
                <a:solidFill>
                  <a:srgbClr val="00B050"/>
                </a:solidFill>
              </a:rPr>
              <a:t> 時候</a:t>
            </a:r>
            <a:r>
              <a:rPr lang="en-US" altLang="zh-TW" sz="1000" dirty="0" err="1" smtClean="0">
                <a:solidFill>
                  <a:srgbClr val="00B050"/>
                </a:solidFill>
              </a:rPr>
              <a:t>mst_arvalid</a:t>
            </a:r>
            <a:r>
              <a:rPr lang="zh-TW" altLang="en-US" sz="1000" dirty="0" smtClean="0">
                <a:solidFill>
                  <a:srgbClr val="00B050"/>
                </a:solidFill>
              </a:rPr>
              <a:t>必定為</a:t>
            </a:r>
            <a:r>
              <a:rPr lang="en-US" altLang="zh-TW" sz="1000" dirty="0" smtClean="0">
                <a:solidFill>
                  <a:srgbClr val="00B050"/>
                </a:solidFill>
              </a:rPr>
              <a:t>1</a:t>
            </a:r>
            <a:endParaRPr lang="en-US" altLang="zh-TW" sz="1000" dirty="0">
              <a:solidFill>
                <a:srgbClr val="00B050"/>
              </a:solidFill>
            </a:endParaRPr>
          </a:p>
          <a:p>
            <a:r>
              <a:rPr lang="en-US" altLang="zh-TW" sz="1000" i="1" dirty="0">
                <a:solidFill>
                  <a:srgbClr val="7030A0"/>
                </a:solidFill>
              </a:rPr>
              <a:t>3</a:t>
            </a:r>
            <a:r>
              <a:rPr lang="en-US" altLang="zh-TW" sz="1000" i="1" dirty="0" smtClean="0">
                <a:solidFill>
                  <a:srgbClr val="7030A0"/>
                </a:solidFill>
              </a:rPr>
              <a:t>.</a:t>
            </a:r>
            <a:r>
              <a:rPr lang="zh-TW" altLang="en-US" sz="1000" i="1" dirty="0">
                <a:solidFill>
                  <a:srgbClr val="7030A0"/>
                </a:solidFill>
              </a:rPr>
              <a:t>必定只有一個</a:t>
            </a:r>
            <a:r>
              <a:rPr lang="en-US" altLang="zh-TW" sz="1000" i="1" dirty="0" err="1">
                <a:solidFill>
                  <a:srgbClr val="7030A0"/>
                </a:solidFill>
              </a:rPr>
              <a:t>mst_arvalid</a:t>
            </a:r>
            <a:r>
              <a:rPr lang="zh-TW" altLang="en-US" sz="1000" i="1" dirty="0">
                <a:solidFill>
                  <a:srgbClr val="7030A0"/>
                </a:solidFill>
              </a:rPr>
              <a:t> </a:t>
            </a:r>
            <a:r>
              <a:rPr lang="en-US" altLang="zh-TW" sz="1000" i="1" dirty="0">
                <a:solidFill>
                  <a:srgbClr val="7030A0"/>
                </a:solidFill>
              </a:rPr>
              <a:t>==</a:t>
            </a:r>
            <a:r>
              <a:rPr lang="zh-TW" altLang="en-US" sz="1000" i="1" dirty="0">
                <a:solidFill>
                  <a:srgbClr val="7030A0"/>
                </a:solidFill>
              </a:rPr>
              <a:t> </a:t>
            </a:r>
            <a:r>
              <a:rPr lang="en-US" altLang="zh-TW" sz="1000" i="1" dirty="0">
                <a:solidFill>
                  <a:srgbClr val="7030A0"/>
                </a:solidFill>
              </a:rPr>
              <a:t>1</a:t>
            </a:r>
            <a:r>
              <a:rPr lang="zh-TW" altLang="en-US" sz="1000" i="1" dirty="0">
                <a:solidFill>
                  <a:srgbClr val="7030A0"/>
                </a:solidFill>
              </a:rPr>
              <a:t>其他</a:t>
            </a:r>
            <a:r>
              <a:rPr lang="en-US" altLang="zh-TW" sz="1000" i="1" dirty="0" err="1">
                <a:solidFill>
                  <a:srgbClr val="7030A0"/>
                </a:solidFill>
              </a:rPr>
              <a:t>mst_arvalid</a:t>
            </a:r>
            <a:r>
              <a:rPr lang="zh-TW" altLang="en-US" sz="1000" i="1" dirty="0">
                <a:solidFill>
                  <a:srgbClr val="7030A0"/>
                </a:solidFill>
              </a:rPr>
              <a:t> </a:t>
            </a:r>
            <a:r>
              <a:rPr lang="en-US" altLang="zh-TW" sz="1000" i="1" dirty="0">
                <a:solidFill>
                  <a:srgbClr val="7030A0"/>
                </a:solidFill>
              </a:rPr>
              <a:t>==</a:t>
            </a:r>
            <a:r>
              <a:rPr lang="zh-TW" altLang="en-US" sz="1000" i="1" dirty="0">
                <a:solidFill>
                  <a:srgbClr val="7030A0"/>
                </a:solidFill>
              </a:rPr>
              <a:t> </a:t>
            </a:r>
            <a:r>
              <a:rPr lang="en-US" altLang="zh-TW" sz="1000" i="1" dirty="0">
                <a:solidFill>
                  <a:srgbClr val="7030A0"/>
                </a:solidFill>
              </a:rPr>
              <a:t>0</a:t>
            </a:r>
            <a:endParaRPr lang="zh-TW" altLang="en-US" sz="1000" i="1" dirty="0">
              <a:solidFill>
                <a:srgbClr val="7030A0"/>
              </a:solidFill>
            </a:endParaRPr>
          </a:p>
          <a:p>
            <a:endParaRPr lang="en-US" altLang="zh-TW" sz="1000" dirty="0" smtClean="0">
              <a:solidFill>
                <a:srgbClr val="0070C0"/>
              </a:solidFill>
            </a:endParaRPr>
          </a:p>
        </p:txBody>
      </p:sp>
      <p:sp>
        <p:nvSpPr>
          <p:cNvPr id="293" name="AutoShape 65"/>
          <p:cNvSpPr>
            <a:spLocks noChangeArrowheads="1"/>
          </p:cNvSpPr>
          <p:nvPr/>
        </p:nvSpPr>
        <p:spPr bwMode="auto">
          <a:xfrm rot="5400000">
            <a:off x="9362537" y="3030963"/>
            <a:ext cx="229398" cy="229398"/>
          </a:xfrm>
          <a:prstGeom prst="flowChartDelay">
            <a:avLst/>
          </a:prstGeom>
          <a:noFill/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94" name="直線接點 293"/>
          <p:cNvCxnSpPr/>
          <p:nvPr/>
        </p:nvCxnSpPr>
        <p:spPr>
          <a:xfrm flipV="1">
            <a:off x="9409385" y="2237942"/>
            <a:ext cx="0" cy="783264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>
            <a:endCxn id="293" idx="3"/>
          </p:cNvCxnSpPr>
          <p:nvPr/>
        </p:nvCxnSpPr>
        <p:spPr>
          <a:xfrm flipV="1">
            <a:off x="9477236" y="3260361"/>
            <a:ext cx="0" cy="23544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flipV="1">
            <a:off x="9543711" y="2692520"/>
            <a:ext cx="0" cy="26117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17"/>
          <p:cNvSpPr>
            <a:spLocks noChangeArrowheads="1"/>
          </p:cNvSpPr>
          <p:nvPr/>
        </p:nvSpPr>
        <p:spPr bwMode="auto">
          <a:xfrm>
            <a:off x="9511707" y="2953699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98" name="Oval 217"/>
          <p:cNvSpPr>
            <a:spLocks noChangeArrowheads="1"/>
          </p:cNvSpPr>
          <p:nvPr/>
        </p:nvSpPr>
        <p:spPr bwMode="auto">
          <a:xfrm>
            <a:off x="7676863" y="6849536"/>
            <a:ext cx="64008" cy="64008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cxnSp>
        <p:nvCxnSpPr>
          <p:cNvPr id="299" name="直線接點 298"/>
          <p:cNvCxnSpPr/>
          <p:nvPr/>
        </p:nvCxnSpPr>
        <p:spPr>
          <a:xfrm>
            <a:off x="5747277" y="6729140"/>
            <a:ext cx="2642781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flipH="1">
            <a:off x="7705653" y="2340552"/>
            <a:ext cx="3359" cy="1157917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>
            <a:off x="6260359" y="4869100"/>
            <a:ext cx="1971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字方塊 60"/>
          <p:cNvSpPr txBox="1"/>
          <p:nvPr/>
        </p:nvSpPr>
        <p:spPr>
          <a:xfrm>
            <a:off x="6419052" y="4745993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us_arready</a:t>
            </a:r>
            <a:endParaRPr lang="zh-TW" altLang="en-US" sz="1000" dirty="0"/>
          </a:p>
        </p:txBody>
      </p:sp>
      <p:cxnSp>
        <p:nvCxnSpPr>
          <p:cNvPr id="303" name="直線接點 302"/>
          <p:cNvCxnSpPr/>
          <p:nvPr/>
        </p:nvCxnSpPr>
        <p:spPr>
          <a:xfrm>
            <a:off x="9960869" y="4869100"/>
            <a:ext cx="1971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文字方塊 60"/>
          <p:cNvSpPr txBox="1"/>
          <p:nvPr/>
        </p:nvSpPr>
        <p:spPr>
          <a:xfrm>
            <a:off x="10119562" y="4745993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us_arready</a:t>
            </a:r>
            <a:endParaRPr lang="zh-TW" altLang="en-US" sz="1000" dirty="0"/>
          </a:p>
        </p:txBody>
      </p:sp>
      <p:grpSp>
        <p:nvGrpSpPr>
          <p:cNvPr id="305" name="群組 304"/>
          <p:cNvGrpSpPr/>
          <p:nvPr/>
        </p:nvGrpSpPr>
        <p:grpSpPr>
          <a:xfrm>
            <a:off x="8028619" y="12459843"/>
            <a:ext cx="575554" cy="716259"/>
            <a:chOff x="7196846" y="6175762"/>
            <a:chExt cx="575554" cy="716259"/>
          </a:xfrm>
        </p:grpSpPr>
        <p:grpSp>
          <p:nvGrpSpPr>
            <p:cNvPr id="306" name="群組 305"/>
            <p:cNvGrpSpPr/>
            <p:nvPr/>
          </p:nvGrpSpPr>
          <p:grpSpPr>
            <a:xfrm>
              <a:off x="7196846" y="6421659"/>
              <a:ext cx="228600" cy="228600"/>
              <a:chOff x="7162800" y="4285022"/>
              <a:chExt cx="228600" cy="228600"/>
            </a:xfrm>
          </p:grpSpPr>
          <p:sp>
            <p:nvSpPr>
              <p:cNvPr id="310" name="Oval 217"/>
              <p:cNvSpPr>
                <a:spLocks noChangeArrowheads="1"/>
              </p:cNvSpPr>
              <p:nvPr/>
            </p:nvSpPr>
            <p:spPr bwMode="auto">
              <a:xfrm>
                <a:off x="7162800" y="4285022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TW"/>
                </a:defPPr>
                <a:lvl1pPr marL="0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83732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67464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351197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134929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918661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702393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486126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269858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zh-TW" altLang="zh-TW"/>
              </a:p>
            </p:txBody>
          </p:sp>
          <p:cxnSp>
            <p:nvCxnSpPr>
              <p:cNvPr id="311" name="直線接點 310"/>
              <p:cNvCxnSpPr/>
              <p:nvPr/>
            </p:nvCxnSpPr>
            <p:spPr>
              <a:xfrm>
                <a:off x="7214959" y="4374819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線接點 311"/>
              <p:cNvCxnSpPr/>
              <p:nvPr/>
            </p:nvCxnSpPr>
            <p:spPr>
              <a:xfrm>
                <a:off x="7214959" y="4427254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7" name="直線接點 306"/>
            <p:cNvCxnSpPr/>
            <p:nvPr/>
          </p:nvCxnSpPr>
          <p:spPr>
            <a:xfrm>
              <a:off x="7316242" y="6659341"/>
              <a:ext cx="0" cy="23268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/>
            <p:cNvCxnSpPr/>
            <p:nvPr/>
          </p:nvCxnSpPr>
          <p:spPr>
            <a:xfrm>
              <a:off x="7432704" y="6535959"/>
              <a:ext cx="33969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接點 308"/>
            <p:cNvCxnSpPr/>
            <p:nvPr/>
          </p:nvCxnSpPr>
          <p:spPr>
            <a:xfrm>
              <a:off x="7316270" y="6175762"/>
              <a:ext cx="0" cy="255637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3" name="文字方塊 58"/>
          <p:cNvSpPr txBox="1"/>
          <p:nvPr/>
        </p:nvSpPr>
        <p:spPr>
          <a:xfrm>
            <a:off x="8543719" y="12672426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self_id</a:t>
            </a:r>
            <a:endParaRPr lang="zh-TW" altLang="en-US" sz="1000" dirty="0"/>
          </a:p>
        </p:txBody>
      </p:sp>
      <p:cxnSp>
        <p:nvCxnSpPr>
          <p:cNvPr id="314" name="直線接點 313"/>
          <p:cNvCxnSpPr/>
          <p:nvPr/>
        </p:nvCxnSpPr>
        <p:spPr>
          <a:xfrm>
            <a:off x="7988116" y="12459843"/>
            <a:ext cx="0" cy="98381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文字方塊 61"/>
          <p:cNvSpPr txBox="1"/>
          <p:nvPr/>
        </p:nvSpPr>
        <p:spPr>
          <a:xfrm>
            <a:off x="5998500" y="3287134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us_arvalid</a:t>
            </a:r>
            <a:endParaRPr lang="zh-TW" altLang="en-US" sz="1000" dirty="0"/>
          </a:p>
        </p:txBody>
      </p:sp>
      <p:sp>
        <p:nvSpPr>
          <p:cNvPr id="316" name="文字方塊 58"/>
          <p:cNvSpPr txBox="1"/>
          <p:nvPr/>
        </p:nvSpPr>
        <p:spPr>
          <a:xfrm>
            <a:off x="7987737" y="13241179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slv0_arready</a:t>
            </a:r>
            <a:endParaRPr lang="zh-TW" altLang="en-US" sz="1000" dirty="0"/>
          </a:p>
        </p:txBody>
      </p:sp>
      <p:sp>
        <p:nvSpPr>
          <p:cNvPr id="317" name="文字方塊 58"/>
          <p:cNvSpPr txBox="1"/>
          <p:nvPr/>
        </p:nvSpPr>
        <p:spPr>
          <a:xfrm>
            <a:off x="8155981" y="12969166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slv0_ar_mid</a:t>
            </a:r>
          </a:p>
        </p:txBody>
      </p:sp>
      <p:sp>
        <p:nvSpPr>
          <p:cNvPr id="318" name="文字方塊 61"/>
          <p:cNvSpPr txBox="1"/>
          <p:nvPr/>
        </p:nvSpPr>
        <p:spPr>
          <a:xfrm>
            <a:off x="9688451" y="3287134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us_data</a:t>
            </a:r>
            <a:endParaRPr lang="zh-TW" altLang="en-US" sz="1000" dirty="0"/>
          </a:p>
        </p:txBody>
      </p:sp>
      <p:cxnSp>
        <p:nvCxnSpPr>
          <p:cNvPr id="319" name="直線接點 318"/>
          <p:cNvCxnSpPr/>
          <p:nvPr/>
        </p:nvCxnSpPr>
        <p:spPr>
          <a:xfrm flipV="1">
            <a:off x="9692803" y="3260361"/>
            <a:ext cx="0" cy="160874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群組 319"/>
          <p:cNvGrpSpPr/>
          <p:nvPr/>
        </p:nvGrpSpPr>
        <p:grpSpPr>
          <a:xfrm>
            <a:off x="1614458" y="9948930"/>
            <a:ext cx="723900" cy="342900"/>
            <a:chOff x="5373782" y="7073997"/>
            <a:chExt cx="723900" cy="342900"/>
          </a:xfrm>
        </p:grpSpPr>
        <p:sp>
          <p:nvSpPr>
            <p:cNvPr id="321" name="矩形 320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322" name="等腰三角形 321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323" name="群組 322"/>
          <p:cNvGrpSpPr/>
          <p:nvPr/>
        </p:nvGrpSpPr>
        <p:grpSpPr>
          <a:xfrm>
            <a:off x="4009092" y="11276117"/>
            <a:ext cx="228600" cy="265386"/>
            <a:chOff x="4038600" y="3113327"/>
            <a:chExt cx="228600" cy="265386"/>
          </a:xfrm>
        </p:grpSpPr>
        <p:sp>
          <p:nvSpPr>
            <p:cNvPr id="324" name="Freeform 79"/>
            <p:cNvSpPr>
              <a:spLocks/>
            </p:cNvSpPr>
            <p:nvPr/>
          </p:nvSpPr>
          <p:spPr bwMode="auto">
            <a:xfrm rot="16200000">
              <a:off x="4038600" y="3113327"/>
              <a:ext cx="228600" cy="228600"/>
            </a:xfrm>
            <a:custGeom>
              <a:avLst/>
              <a:gdLst>
                <a:gd name="T0" fmla="*/ 757 w 108"/>
                <a:gd name="T1" fmla="*/ 374 h 107"/>
                <a:gd name="T2" fmla="*/ 0 w 108"/>
                <a:gd name="T3" fmla="*/ 754 h 107"/>
                <a:gd name="T4" fmla="*/ 111 w 108"/>
                <a:gd name="T5" fmla="*/ 380 h 107"/>
                <a:gd name="T6" fmla="*/ 111 w 108"/>
                <a:gd name="T7" fmla="*/ 374 h 107"/>
                <a:gd name="T8" fmla="*/ 0 w 108"/>
                <a:gd name="T9" fmla="*/ 0 h 107"/>
                <a:gd name="T10" fmla="*/ 757 w 108"/>
                <a:gd name="T11" fmla="*/ 37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325" name="Oval 217"/>
            <p:cNvSpPr>
              <a:spLocks noChangeArrowheads="1"/>
            </p:cNvSpPr>
            <p:nvPr/>
          </p:nvSpPr>
          <p:spPr bwMode="auto">
            <a:xfrm>
              <a:off x="4057654" y="3314705"/>
              <a:ext cx="64008" cy="6400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</p:grpSp>
      <p:cxnSp>
        <p:nvCxnSpPr>
          <p:cNvPr id="326" name="直線接點 325"/>
          <p:cNvCxnSpPr/>
          <p:nvPr/>
        </p:nvCxnSpPr>
        <p:spPr>
          <a:xfrm>
            <a:off x="4060150" y="11544639"/>
            <a:ext cx="0" cy="195255"/>
          </a:xfrm>
          <a:prstGeom prst="line">
            <a:avLst/>
          </a:prstGeom>
          <a:ln w="127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>
            <a:endCxn id="344" idx="3"/>
          </p:cNvCxnSpPr>
          <p:nvPr/>
        </p:nvCxnSpPr>
        <p:spPr>
          <a:xfrm>
            <a:off x="4183262" y="11477495"/>
            <a:ext cx="0" cy="748507"/>
          </a:xfrm>
          <a:prstGeom prst="line">
            <a:avLst/>
          </a:prstGeom>
          <a:ln w="127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文字方塊 57"/>
          <p:cNvSpPr txBox="1"/>
          <p:nvPr/>
        </p:nvSpPr>
        <p:spPr>
          <a:xfrm>
            <a:off x="1988165" y="13162615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slvn_arvalid</a:t>
            </a:r>
            <a:endParaRPr lang="zh-TW" altLang="en-US" sz="1000" dirty="0"/>
          </a:p>
        </p:txBody>
      </p:sp>
      <p:sp>
        <p:nvSpPr>
          <p:cNvPr id="329" name="文字方塊 58"/>
          <p:cNvSpPr txBox="1"/>
          <p:nvPr/>
        </p:nvSpPr>
        <p:spPr>
          <a:xfrm>
            <a:off x="4183262" y="11575600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00B050"/>
                </a:solidFill>
              </a:rPr>
              <a:t>slv_arready</a:t>
            </a:r>
            <a:r>
              <a:rPr lang="en-US" altLang="zh-TW" sz="1000" dirty="0" smtClean="0">
                <a:solidFill>
                  <a:srgbClr val="00B050"/>
                </a:solidFill>
              </a:rPr>
              <a:t>[n]</a:t>
            </a:r>
            <a:endParaRPr lang="zh-TW" altLang="en-US" sz="1000" dirty="0">
              <a:solidFill>
                <a:srgbClr val="00B050"/>
              </a:solidFill>
            </a:endParaRPr>
          </a:p>
        </p:txBody>
      </p:sp>
      <p:sp>
        <p:nvSpPr>
          <p:cNvPr id="330" name="文字方塊 64"/>
          <p:cNvSpPr txBox="1"/>
          <p:nvPr/>
        </p:nvSpPr>
        <p:spPr>
          <a:xfrm>
            <a:off x="1614458" y="1006083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slvn_arvalid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grpSp>
        <p:nvGrpSpPr>
          <p:cNvPr id="331" name="群組 330"/>
          <p:cNvGrpSpPr/>
          <p:nvPr/>
        </p:nvGrpSpPr>
        <p:grpSpPr>
          <a:xfrm>
            <a:off x="4148519" y="12459843"/>
            <a:ext cx="575554" cy="716259"/>
            <a:chOff x="7196846" y="6175762"/>
            <a:chExt cx="575554" cy="716259"/>
          </a:xfrm>
        </p:grpSpPr>
        <p:grpSp>
          <p:nvGrpSpPr>
            <p:cNvPr id="332" name="群組 331"/>
            <p:cNvGrpSpPr/>
            <p:nvPr/>
          </p:nvGrpSpPr>
          <p:grpSpPr>
            <a:xfrm>
              <a:off x="7196846" y="6421659"/>
              <a:ext cx="228600" cy="228600"/>
              <a:chOff x="7162800" y="4285022"/>
              <a:chExt cx="228600" cy="228600"/>
            </a:xfrm>
          </p:grpSpPr>
          <p:sp>
            <p:nvSpPr>
              <p:cNvPr id="336" name="Oval 217"/>
              <p:cNvSpPr>
                <a:spLocks noChangeArrowheads="1"/>
              </p:cNvSpPr>
              <p:nvPr/>
            </p:nvSpPr>
            <p:spPr bwMode="auto">
              <a:xfrm>
                <a:off x="7162800" y="4285022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TW"/>
                </a:defPPr>
                <a:lvl1pPr marL="0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83732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67464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351197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134929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918661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702393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486126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269858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zh-TW" altLang="zh-TW"/>
              </a:p>
            </p:txBody>
          </p:sp>
          <p:cxnSp>
            <p:nvCxnSpPr>
              <p:cNvPr id="337" name="直線接點 336"/>
              <p:cNvCxnSpPr/>
              <p:nvPr/>
            </p:nvCxnSpPr>
            <p:spPr>
              <a:xfrm>
                <a:off x="7214959" y="4374819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線接點 337"/>
              <p:cNvCxnSpPr/>
              <p:nvPr/>
            </p:nvCxnSpPr>
            <p:spPr>
              <a:xfrm>
                <a:off x="7214959" y="4427254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3" name="直線接點 332"/>
            <p:cNvCxnSpPr/>
            <p:nvPr/>
          </p:nvCxnSpPr>
          <p:spPr>
            <a:xfrm>
              <a:off x="7316242" y="6659341"/>
              <a:ext cx="0" cy="23268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接點 333"/>
            <p:cNvCxnSpPr/>
            <p:nvPr/>
          </p:nvCxnSpPr>
          <p:spPr>
            <a:xfrm>
              <a:off x="7432704" y="6535959"/>
              <a:ext cx="33969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接點 334"/>
            <p:cNvCxnSpPr/>
            <p:nvPr/>
          </p:nvCxnSpPr>
          <p:spPr>
            <a:xfrm>
              <a:off x="7316270" y="6175762"/>
              <a:ext cx="0" cy="255637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9" name="文字方塊 58"/>
          <p:cNvSpPr txBox="1"/>
          <p:nvPr/>
        </p:nvSpPr>
        <p:spPr>
          <a:xfrm>
            <a:off x="4663619" y="12683469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self_id</a:t>
            </a:r>
            <a:endParaRPr lang="zh-TW" altLang="en-US" sz="1000" dirty="0"/>
          </a:p>
        </p:txBody>
      </p:sp>
      <p:cxnSp>
        <p:nvCxnSpPr>
          <p:cNvPr id="340" name="直線接點 339"/>
          <p:cNvCxnSpPr/>
          <p:nvPr/>
        </p:nvCxnSpPr>
        <p:spPr>
          <a:xfrm>
            <a:off x="4108016" y="12459843"/>
            <a:ext cx="0" cy="98381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字方塊 58"/>
          <p:cNvSpPr txBox="1"/>
          <p:nvPr/>
        </p:nvSpPr>
        <p:spPr>
          <a:xfrm>
            <a:off x="4107637" y="13241179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slvn_arready</a:t>
            </a:r>
            <a:endParaRPr lang="zh-TW" altLang="en-US" sz="1000" dirty="0"/>
          </a:p>
        </p:txBody>
      </p:sp>
      <p:sp>
        <p:nvSpPr>
          <p:cNvPr id="342" name="文字方塊 58"/>
          <p:cNvSpPr txBox="1"/>
          <p:nvPr/>
        </p:nvSpPr>
        <p:spPr>
          <a:xfrm>
            <a:off x="4275881" y="12969166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slvn_ar_mid</a:t>
            </a:r>
            <a:endParaRPr lang="en-US" altLang="zh-TW" sz="1000" dirty="0" smtClean="0"/>
          </a:p>
        </p:txBody>
      </p:sp>
      <p:sp>
        <p:nvSpPr>
          <p:cNvPr id="343" name="AutoShape 65"/>
          <p:cNvSpPr>
            <a:spLocks noChangeArrowheads="1"/>
          </p:cNvSpPr>
          <p:nvPr/>
        </p:nvSpPr>
        <p:spPr bwMode="auto">
          <a:xfrm rot="16200000">
            <a:off x="7948663" y="12226002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344" name="AutoShape 65"/>
          <p:cNvSpPr>
            <a:spLocks noChangeArrowheads="1"/>
          </p:cNvSpPr>
          <p:nvPr/>
        </p:nvSpPr>
        <p:spPr bwMode="auto">
          <a:xfrm rot="16200000">
            <a:off x="4068563" y="12226002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45" name="AutoShape 65"/>
          <p:cNvSpPr>
            <a:spLocks noChangeArrowheads="1"/>
          </p:cNvSpPr>
          <p:nvPr/>
        </p:nvSpPr>
        <p:spPr bwMode="auto">
          <a:xfrm rot="16200000">
            <a:off x="7594563" y="9038106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rgbClr val="7030A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346" name="直線接點 345"/>
          <p:cNvCxnSpPr>
            <a:endCxn id="348" idx="2"/>
          </p:cNvCxnSpPr>
          <p:nvPr/>
        </p:nvCxnSpPr>
        <p:spPr>
          <a:xfrm>
            <a:off x="7373784" y="9567963"/>
            <a:ext cx="672323" cy="0"/>
          </a:xfrm>
          <a:prstGeom prst="line">
            <a:avLst/>
          </a:prstGeom>
          <a:ln w="254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等腰三角形 346"/>
          <p:cNvSpPr/>
          <p:nvPr/>
        </p:nvSpPr>
        <p:spPr>
          <a:xfrm rot="10800000">
            <a:off x="7371091" y="9567963"/>
            <a:ext cx="91440" cy="91440"/>
          </a:xfrm>
          <a:prstGeom prst="triangl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348" name="等腰三角形 347"/>
          <p:cNvSpPr/>
          <p:nvPr/>
        </p:nvSpPr>
        <p:spPr>
          <a:xfrm rot="10800000">
            <a:off x="7954667" y="9567963"/>
            <a:ext cx="91440" cy="91440"/>
          </a:xfrm>
          <a:prstGeom prst="triangl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cxnSp>
        <p:nvCxnSpPr>
          <p:cNvPr id="349" name="直線接點 348"/>
          <p:cNvCxnSpPr>
            <a:stCxn id="348" idx="0"/>
          </p:cNvCxnSpPr>
          <p:nvPr/>
        </p:nvCxnSpPr>
        <p:spPr>
          <a:xfrm>
            <a:off x="8000387" y="9659403"/>
            <a:ext cx="0" cy="1616713"/>
          </a:xfrm>
          <a:prstGeom prst="line">
            <a:avLst/>
          </a:prstGeom>
          <a:ln w="127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>
            <a:off x="4125757" y="10483444"/>
            <a:ext cx="0" cy="792673"/>
          </a:xfrm>
          <a:prstGeom prst="line">
            <a:avLst/>
          </a:prstGeom>
          <a:ln w="127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>
            <a:stCxn id="347" idx="0"/>
          </p:cNvCxnSpPr>
          <p:nvPr/>
        </p:nvCxnSpPr>
        <p:spPr>
          <a:xfrm flipH="1">
            <a:off x="7415875" y="9659403"/>
            <a:ext cx="936" cy="824041"/>
          </a:xfrm>
          <a:prstGeom prst="line">
            <a:avLst/>
          </a:prstGeom>
          <a:ln w="127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flipH="1">
            <a:off x="4123392" y="10486932"/>
            <a:ext cx="3296112" cy="0"/>
          </a:xfrm>
          <a:prstGeom prst="line">
            <a:avLst/>
          </a:prstGeom>
          <a:ln w="127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flipH="1">
            <a:off x="7710602" y="9267504"/>
            <a:ext cx="886" cy="300459"/>
          </a:xfrm>
          <a:prstGeom prst="line">
            <a:avLst/>
          </a:prstGeom>
          <a:ln w="1270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文字方塊 58"/>
          <p:cNvSpPr txBox="1"/>
          <p:nvPr/>
        </p:nvSpPr>
        <p:spPr>
          <a:xfrm>
            <a:off x="7993001" y="9663957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7030A0"/>
                </a:solidFill>
              </a:rPr>
              <a:t>slave_arready</a:t>
            </a:r>
            <a:r>
              <a:rPr lang="en-US" altLang="zh-TW" sz="1000" dirty="0" smtClean="0">
                <a:solidFill>
                  <a:srgbClr val="7030A0"/>
                </a:solidFill>
              </a:rPr>
              <a:t>[0]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sp>
        <p:nvSpPr>
          <p:cNvPr id="355" name="文字方塊 58"/>
          <p:cNvSpPr txBox="1"/>
          <p:nvPr/>
        </p:nvSpPr>
        <p:spPr>
          <a:xfrm>
            <a:off x="7411370" y="9874159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7030A0"/>
                </a:solidFill>
              </a:rPr>
              <a:t>slave_arready</a:t>
            </a:r>
            <a:r>
              <a:rPr lang="en-US" altLang="zh-TW" sz="1000" dirty="0" smtClean="0">
                <a:solidFill>
                  <a:srgbClr val="7030A0"/>
                </a:solidFill>
              </a:rPr>
              <a:t>[n</a:t>
            </a:r>
            <a:r>
              <a:rPr lang="en-US" altLang="zh-TW" sz="1000" dirty="0" smtClean="0">
                <a:solidFill>
                  <a:srgbClr val="00B050"/>
                </a:solidFill>
              </a:rPr>
              <a:t>]</a:t>
            </a:r>
            <a:endParaRPr lang="zh-TW" altLang="en-US" sz="1000" dirty="0">
              <a:solidFill>
                <a:srgbClr val="00B050"/>
              </a:solidFill>
            </a:endParaRPr>
          </a:p>
        </p:txBody>
      </p:sp>
      <p:sp>
        <p:nvSpPr>
          <p:cNvPr id="356" name="文字方塊 58"/>
          <p:cNvSpPr txBox="1"/>
          <p:nvPr/>
        </p:nvSpPr>
        <p:spPr>
          <a:xfrm>
            <a:off x="7958657" y="9294622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7030A0"/>
                </a:solidFill>
              </a:rPr>
              <a:t>slave_arready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grpSp>
        <p:nvGrpSpPr>
          <p:cNvPr id="357" name="群組 356"/>
          <p:cNvGrpSpPr/>
          <p:nvPr/>
        </p:nvGrpSpPr>
        <p:grpSpPr>
          <a:xfrm>
            <a:off x="5827586" y="7169896"/>
            <a:ext cx="228600" cy="228600"/>
            <a:chOff x="7162800" y="4285022"/>
            <a:chExt cx="228600" cy="228600"/>
          </a:xfrm>
        </p:grpSpPr>
        <p:sp>
          <p:nvSpPr>
            <p:cNvPr id="358" name="Oval 217"/>
            <p:cNvSpPr>
              <a:spLocks noChangeArrowheads="1"/>
            </p:cNvSpPr>
            <p:nvPr/>
          </p:nvSpPr>
          <p:spPr bwMode="auto">
            <a:xfrm>
              <a:off x="7162800" y="4285022"/>
              <a:ext cx="228600" cy="2286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cxnSp>
          <p:nvCxnSpPr>
            <p:cNvPr id="359" name="直線接點 358"/>
            <p:cNvCxnSpPr/>
            <p:nvPr/>
          </p:nvCxnSpPr>
          <p:spPr>
            <a:xfrm>
              <a:off x="7214959" y="4374819"/>
              <a:ext cx="1280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接點 359"/>
            <p:cNvCxnSpPr/>
            <p:nvPr/>
          </p:nvCxnSpPr>
          <p:spPr>
            <a:xfrm>
              <a:off x="7214959" y="4427254"/>
              <a:ext cx="1280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1" name="直線接點 360"/>
          <p:cNvCxnSpPr/>
          <p:nvPr/>
        </p:nvCxnSpPr>
        <p:spPr>
          <a:xfrm flipV="1">
            <a:off x="5790058" y="4869103"/>
            <a:ext cx="0" cy="282031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文字方塊 58"/>
          <p:cNvSpPr txBox="1"/>
          <p:nvPr/>
        </p:nvSpPr>
        <p:spPr>
          <a:xfrm>
            <a:off x="5861814" y="7933307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slave_pre_hit</a:t>
            </a:r>
            <a:r>
              <a:rPr lang="en-US" altLang="zh-TW" sz="1000" dirty="0" smtClean="0"/>
              <a:t>[0]</a:t>
            </a:r>
          </a:p>
        </p:txBody>
      </p:sp>
      <p:sp>
        <p:nvSpPr>
          <p:cNvPr id="363" name="AutoShape 65"/>
          <p:cNvSpPr>
            <a:spLocks noChangeArrowheads="1"/>
          </p:cNvSpPr>
          <p:nvPr/>
        </p:nvSpPr>
        <p:spPr bwMode="auto">
          <a:xfrm rot="5400000">
            <a:off x="5742923" y="7703908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bg1"/>
              </a:solidFill>
            </a:endParaRPr>
          </a:p>
        </p:txBody>
      </p:sp>
      <p:cxnSp>
        <p:nvCxnSpPr>
          <p:cNvPr id="364" name="直線接點 363"/>
          <p:cNvCxnSpPr/>
          <p:nvPr/>
        </p:nvCxnSpPr>
        <p:spPr>
          <a:xfrm flipV="1">
            <a:off x="5947010" y="7398496"/>
            <a:ext cx="0" cy="30494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>
            <a:off x="6062474" y="7284196"/>
            <a:ext cx="1971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字方塊 60"/>
          <p:cNvSpPr txBox="1"/>
          <p:nvPr/>
        </p:nvSpPr>
        <p:spPr>
          <a:xfrm>
            <a:off x="6225521" y="7161089"/>
            <a:ext cx="1463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slv0_masked_base_addr</a:t>
            </a:r>
            <a:endParaRPr lang="zh-TW" altLang="en-US" sz="1000" dirty="0"/>
          </a:p>
        </p:txBody>
      </p:sp>
      <p:cxnSp>
        <p:nvCxnSpPr>
          <p:cNvPr id="367" name="直線接點 366"/>
          <p:cNvCxnSpPr/>
          <p:nvPr/>
        </p:nvCxnSpPr>
        <p:spPr>
          <a:xfrm flipV="1">
            <a:off x="5947010" y="6864950"/>
            <a:ext cx="0" cy="30494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217"/>
          <p:cNvSpPr>
            <a:spLocks noChangeArrowheads="1"/>
          </p:cNvSpPr>
          <p:nvPr/>
        </p:nvSpPr>
        <p:spPr bwMode="auto">
          <a:xfrm>
            <a:off x="5758054" y="6697136"/>
            <a:ext cx="64008" cy="64008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69" name="文字方塊 61"/>
          <p:cNvSpPr txBox="1"/>
          <p:nvPr/>
        </p:nvSpPr>
        <p:spPr>
          <a:xfrm>
            <a:off x="5946439" y="6846147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master_addr</a:t>
            </a:r>
            <a:endParaRPr lang="zh-TW" altLang="en-US" sz="1000" dirty="0"/>
          </a:p>
        </p:txBody>
      </p:sp>
      <p:cxnSp>
        <p:nvCxnSpPr>
          <p:cNvPr id="370" name="直線接點 369"/>
          <p:cNvCxnSpPr/>
          <p:nvPr/>
        </p:nvCxnSpPr>
        <p:spPr>
          <a:xfrm flipV="1">
            <a:off x="1770706" y="7928838"/>
            <a:ext cx="0" cy="27024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群組 370"/>
          <p:cNvGrpSpPr/>
          <p:nvPr/>
        </p:nvGrpSpPr>
        <p:grpSpPr>
          <a:xfrm>
            <a:off x="1741554" y="7169896"/>
            <a:ext cx="228600" cy="228600"/>
            <a:chOff x="7162800" y="4285022"/>
            <a:chExt cx="228600" cy="228600"/>
          </a:xfrm>
        </p:grpSpPr>
        <p:sp>
          <p:nvSpPr>
            <p:cNvPr id="372" name="Oval 217"/>
            <p:cNvSpPr>
              <a:spLocks noChangeArrowheads="1"/>
            </p:cNvSpPr>
            <p:nvPr/>
          </p:nvSpPr>
          <p:spPr bwMode="auto">
            <a:xfrm>
              <a:off x="7162800" y="4285022"/>
              <a:ext cx="228600" cy="2286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cxnSp>
          <p:nvCxnSpPr>
            <p:cNvPr id="373" name="直線接點 372"/>
            <p:cNvCxnSpPr/>
            <p:nvPr/>
          </p:nvCxnSpPr>
          <p:spPr>
            <a:xfrm>
              <a:off x="7214959" y="4374819"/>
              <a:ext cx="1280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線接點 373"/>
            <p:cNvCxnSpPr/>
            <p:nvPr/>
          </p:nvCxnSpPr>
          <p:spPr>
            <a:xfrm>
              <a:off x="7214959" y="4427254"/>
              <a:ext cx="1280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5" name="直線接點 374"/>
          <p:cNvCxnSpPr/>
          <p:nvPr/>
        </p:nvCxnSpPr>
        <p:spPr>
          <a:xfrm flipV="1">
            <a:off x="1704026" y="6729140"/>
            <a:ext cx="0" cy="97478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文字方塊 58"/>
          <p:cNvSpPr txBox="1"/>
          <p:nvPr/>
        </p:nvSpPr>
        <p:spPr>
          <a:xfrm>
            <a:off x="1775782" y="7933307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slave_pre_hit</a:t>
            </a:r>
            <a:r>
              <a:rPr lang="en-US" altLang="zh-TW" sz="1000" dirty="0" smtClean="0"/>
              <a:t>[n]</a:t>
            </a:r>
          </a:p>
        </p:txBody>
      </p:sp>
      <p:sp>
        <p:nvSpPr>
          <p:cNvPr id="377" name="AutoShape 65"/>
          <p:cNvSpPr>
            <a:spLocks noChangeArrowheads="1"/>
          </p:cNvSpPr>
          <p:nvPr/>
        </p:nvSpPr>
        <p:spPr bwMode="auto">
          <a:xfrm rot="5400000">
            <a:off x="1656891" y="7703908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bg1"/>
              </a:solidFill>
            </a:endParaRPr>
          </a:p>
        </p:txBody>
      </p:sp>
      <p:cxnSp>
        <p:nvCxnSpPr>
          <p:cNvPr id="378" name="直線接點 377"/>
          <p:cNvCxnSpPr/>
          <p:nvPr/>
        </p:nvCxnSpPr>
        <p:spPr>
          <a:xfrm flipV="1">
            <a:off x="1860978" y="7398496"/>
            <a:ext cx="0" cy="30494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/>
          <p:cNvCxnSpPr/>
          <p:nvPr/>
        </p:nvCxnSpPr>
        <p:spPr>
          <a:xfrm>
            <a:off x="1976442" y="7284196"/>
            <a:ext cx="1971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接點 379"/>
          <p:cNvCxnSpPr/>
          <p:nvPr/>
        </p:nvCxnSpPr>
        <p:spPr>
          <a:xfrm flipV="1">
            <a:off x="1860978" y="6864950"/>
            <a:ext cx="0" cy="30494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文字方塊 61"/>
          <p:cNvSpPr txBox="1"/>
          <p:nvPr/>
        </p:nvSpPr>
        <p:spPr>
          <a:xfrm>
            <a:off x="1860407" y="6846147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master_addr</a:t>
            </a:r>
            <a:endParaRPr lang="zh-TW" altLang="en-US" sz="1000" dirty="0"/>
          </a:p>
        </p:txBody>
      </p:sp>
      <p:sp>
        <p:nvSpPr>
          <p:cNvPr id="382" name="文字方塊 60"/>
          <p:cNvSpPr txBox="1"/>
          <p:nvPr/>
        </p:nvSpPr>
        <p:spPr>
          <a:xfrm>
            <a:off x="2137732" y="7161089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slvn_masked_base_addr</a:t>
            </a:r>
            <a:endParaRPr lang="zh-TW" altLang="en-US" sz="1000" dirty="0"/>
          </a:p>
        </p:txBody>
      </p:sp>
      <p:cxnSp>
        <p:nvCxnSpPr>
          <p:cNvPr id="383" name="直線接點 382"/>
          <p:cNvCxnSpPr/>
          <p:nvPr/>
        </p:nvCxnSpPr>
        <p:spPr>
          <a:xfrm flipV="1">
            <a:off x="5856738" y="9336249"/>
            <a:ext cx="0" cy="60507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文字方塊 58"/>
          <p:cNvSpPr txBox="1"/>
          <p:nvPr/>
        </p:nvSpPr>
        <p:spPr>
          <a:xfrm>
            <a:off x="1682859" y="8198204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priority_encoder</a:t>
            </a:r>
            <a:endParaRPr lang="en-US" altLang="zh-TW" sz="1000" dirty="0" smtClean="0"/>
          </a:p>
        </p:txBody>
      </p:sp>
      <p:sp>
        <p:nvSpPr>
          <p:cNvPr id="385" name="文字方塊 58"/>
          <p:cNvSpPr txBox="1"/>
          <p:nvPr/>
        </p:nvSpPr>
        <p:spPr>
          <a:xfrm>
            <a:off x="1775782" y="8541980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slave_hit</a:t>
            </a:r>
            <a:r>
              <a:rPr lang="en-US" altLang="zh-TW" sz="1000" dirty="0" smtClean="0"/>
              <a:t>[n]</a:t>
            </a:r>
          </a:p>
        </p:txBody>
      </p:sp>
      <p:sp>
        <p:nvSpPr>
          <p:cNvPr id="386" name="文字方塊 58"/>
          <p:cNvSpPr txBox="1"/>
          <p:nvPr/>
        </p:nvSpPr>
        <p:spPr>
          <a:xfrm>
            <a:off x="5861814" y="8541980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slave_hit</a:t>
            </a:r>
            <a:r>
              <a:rPr lang="en-US" altLang="zh-TW" sz="1000" dirty="0" smtClean="0"/>
              <a:t>[0]</a:t>
            </a:r>
          </a:p>
        </p:txBody>
      </p:sp>
      <p:sp>
        <p:nvSpPr>
          <p:cNvPr id="387" name="文字方塊 386"/>
          <p:cNvSpPr txBox="1"/>
          <p:nvPr/>
        </p:nvSpPr>
        <p:spPr>
          <a:xfrm>
            <a:off x="8565708" y="30550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rgbClr val="0070C0"/>
                </a:solidFill>
              </a:rPr>
              <a:t>us_arid</a:t>
            </a:r>
            <a:r>
              <a:rPr lang="en-US" altLang="zh-TW" sz="1000" dirty="0" smtClean="0">
                <a:solidFill>
                  <a:srgbClr val="0070C0"/>
                </a:solidFill>
              </a:rPr>
              <a:t> is outstanding ID</a:t>
            </a:r>
          </a:p>
          <a:p>
            <a:r>
              <a:rPr lang="en-US" altLang="zh-TW" sz="1000" dirty="0" err="1" smtClean="0">
                <a:solidFill>
                  <a:srgbClr val="0070C0"/>
                </a:solidFill>
              </a:rPr>
              <a:t>slv_mid</a:t>
            </a:r>
            <a:r>
              <a:rPr lang="en-US" altLang="zh-TW" sz="1000" dirty="0" smtClean="0">
                <a:solidFill>
                  <a:srgbClr val="0070C0"/>
                </a:solidFill>
              </a:rPr>
              <a:t> is slave</a:t>
            </a:r>
          </a:p>
        </p:txBody>
      </p:sp>
      <p:cxnSp>
        <p:nvCxnSpPr>
          <p:cNvPr id="388" name="直線接點 387"/>
          <p:cNvCxnSpPr/>
          <p:nvPr/>
        </p:nvCxnSpPr>
        <p:spPr>
          <a:xfrm flipV="1">
            <a:off x="5855052" y="9330428"/>
            <a:ext cx="0" cy="6096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接點 388"/>
          <p:cNvCxnSpPr/>
          <p:nvPr/>
        </p:nvCxnSpPr>
        <p:spPr>
          <a:xfrm flipH="1">
            <a:off x="5397852" y="9330428"/>
            <a:ext cx="914400" cy="0"/>
          </a:xfrm>
          <a:prstGeom prst="line">
            <a:avLst/>
          </a:prstGeom>
          <a:ln w="254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矩形 389"/>
          <p:cNvSpPr/>
          <p:nvPr/>
        </p:nvSpPr>
        <p:spPr>
          <a:xfrm>
            <a:off x="5925809" y="9406628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 smtClean="0">
                <a:solidFill>
                  <a:srgbClr val="0070C0"/>
                </a:solidFill>
              </a:rPr>
              <a:t>0</a:t>
            </a:r>
            <a:endParaRPr lang="zh-TW" altLang="en-US" sz="1500" dirty="0">
              <a:solidFill>
                <a:srgbClr val="0070C0"/>
              </a:solidFill>
            </a:endParaRPr>
          </a:p>
        </p:txBody>
      </p:sp>
      <p:sp>
        <p:nvSpPr>
          <p:cNvPr id="391" name="矩形 390"/>
          <p:cNvSpPr/>
          <p:nvPr/>
        </p:nvSpPr>
        <p:spPr>
          <a:xfrm>
            <a:off x="5499905" y="9406628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1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392" name="直線接點 391"/>
          <p:cNvCxnSpPr/>
          <p:nvPr/>
        </p:nvCxnSpPr>
        <p:spPr>
          <a:xfrm flipV="1">
            <a:off x="6080911" y="9048401"/>
            <a:ext cx="0" cy="287848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AutoShape 65"/>
          <p:cNvSpPr>
            <a:spLocks noChangeArrowheads="1"/>
          </p:cNvSpPr>
          <p:nvPr/>
        </p:nvSpPr>
        <p:spPr bwMode="auto">
          <a:xfrm rot="16200000">
            <a:off x="6654682" y="10962275"/>
            <a:ext cx="229398" cy="229398"/>
          </a:xfrm>
          <a:prstGeom prst="flowChartDelay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394" name="直線接點 393"/>
          <p:cNvCxnSpPr/>
          <p:nvPr/>
        </p:nvCxnSpPr>
        <p:spPr>
          <a:xfrm>
            <a:off x="6705476" y="11197068"/>
            <a:ext cx="0" cy="542062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接點 394"/>
          <p:cNvCxnSpPr>
            <a:stCxn id="396" idx="4"/>
          </p:cNvCxnSpPr>
          <p:nvPr/>
        </p:nvCxnSpPr>
        <p:spPr>
          <a:xfrm>
            <a:off x="6828588" y="11258117"/>
            <a:ext cx="0" cy="603869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Oval 217"/>
          <p:cNvSpPr>
            <a:spLocks noChangeArrowheads="1"/>
          </p:cNvSpPr>
          <p:nvPr/>
        </p:nvSpPr>
        <p:spPr bwMode="auto">
          <a:xfrm>
            <a:off x="6796584" y="11194109"/>
            <a:ext cx="64008" cy="6400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cxnSp>
        <p:nvCxnSpPr>
          <p:cNvPr id="397" name="直線接點 396"/>
          <p:cNvCxnSpPr/>
          <p:nvPr/>
        </p:nvCxnSpPr>
        <p:spPr>
          <a:xfrm>
            <a:off x="6827431" y="11857451"/>
            <a:ext cx="1236044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/>
          <p:cNvCxnSpPr/>
          <p:nvPr/>
        </p:nvCxnSpPr>
        <p:spPr>
          <a:xfrm>
            <a:off x="6080911" y="9049318"/>
            <a:ext cx="676282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/>
          <p:cNvCxnSpPr>
            <a:endCxn id="393" idx="3"/>
          </p:cNvCxnSpPr>
          <p:nvPr/>
        </p:nvCxnSpPr>
        <p:spPr>
          <a:xfrm>
            <a:off x="6769381" y="9048401"/>
            <a:ext cx="0" cy="1913874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/>
          <p:cNvCxnSpPr/>
          <p:nvPr/>
        </p:nvCxnSpPr>
        <p:spPr>
          <a:xfrm flipH="1">
            <a:off x="4297961" y="9330428"/>
            <a:ext cx="1060139" cy="0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文字方塊 60"/>
          <p:cNvSpPr txBox="1"/>
          <p:nvPr/>
        </p:nvSpPr>
        <p:spPr>
          <a:xfrm>
            <a:off x="4262819" y="9048401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0070C0"/>
                </a:solidFill>
              </a:rPr>
              <a:t>master_arready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cxnSp>
        <p:nvCxnSpPr>
          <p:cNvPr id="402" name="直線接點 401"/>
          <p:cNvCxnSpPr/>
          <p:nvPr/>
        </p:nvCxnSpPr>
        <p:spPr>
          <a:xfrm>
            <a:off x="5857460" y="10291830"/>
            <a:ext cx="0" cy="1448064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/>
          <p:nvPr/>
        </p:nvCxnSpPr>
        <p:spPr>
          <a:xfrm>
            <a:off x="2823657" y="11739130"/>
            <a:ext cx="1234774" cy="0"/>
          </a:xfrm>
          <a:prstGeom prst="line">
            <a:avLst/>
          </a:prstGeom>
          <a:ln w="127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/>
          <p:cNvCxnSpPr/>
          <p:nvPr/>
        </p:nvCxnSpPr>
        <p:spPr>
          <a:xfrm flipV="1">
            <a:off x="1974697" y="11739130"/>
            <a:ext cx="0" cy="174827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接點 404"/>
          <p:cNvCxnSpPr/>
          <p:nvPr/>
        </p:nvCxnSpPr>
        <p:spPr>
          <a:xfrm>
            <a:off x="1968596" y="11739894"/>
            <a:ext cx="855061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接點 405"/>
          <p:cNvCxnSpPr/>
          <p:nvPr/>
        </p:nvCxnSpPr>
        <p:spPr>
          <a:xfrm flipV="1">
            <a:off x="1974919" y="9336249"/>
            <a:ext cx="0" cy="60507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/>
          <p:cNvCxnSpPr/>
          <p:nvPr/>
        </p:nvCxnSpPr>
        <p:spPr>
          <a:xfrm flipV="1">
            <a:off x="1973233" y="9330428"/>
            <a:ext cx="0" cy="6096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/>
          <p:cNvCxnSpPr/>
          <p:nvPr/>
        </p:nvCxnSpPr>
        <p:spPr>
          <a:xfrm flipH="1">
            <a:off x="1516033" y="9330428"/>
            <a:ext cx="914400" cy="0"/>
          </a:xfrm>
          <a:prstGeom prst="line">
            <a:avLst/>
          </a:prstGeom>
          <a:ln w="254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矩形 408"/>
          <p:cNvSpPr/>
          <p:nvPr/>
        </p:nvSpPr>
        <p:spPr>
          <a:xfrm>
            <a:off x="2043990" y="9406628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 smtClean="0">
                <a:solidFill>
                  <a:srgbClr val="0070C0"/>
                </a:solidFill>
              </a:rPr>
              <a:t>0</a:t>
            </a:r>
            <a:endParaRPr lang="zh-TW" altLang="en-US" sz="1500" dirty="0">
              <a:solidFill>
                <a:srgbClr val="0070C0"/>
              </a:solidFill>
            </a:endParaRPr>
          </a:p>
        </p:txBody>
      </p:sp>
      <p:sp>
        <p:nvSpPr>
          <p:cNvPr id="410" name="矩形 409"/>
          <p:cNvSpPr/>
          <p:nvPr/>
        </p:nvSpPr>
        <p:spPr>
          <a:xfrm>
            <a:off x="1618086" y="9406628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1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411" name="直線接點 410"/>
          <p:cNvCxnSpPr/>
          <p:nvPr/>
        </p:nvCxnSpPr>
        <p:spPr>
          <a:xfrm flipV="1">
            <a:off x="2199092" y="9048401"/>
            <a:ext cx="0" cy="287848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AutoShape 65"/>
          <p:cNvSpPr>
            <a:spLocks noChangeArrowheads="1"/>
          </p:cNvSpPr>
          <p:nvPr/>
        </p:nvSpPr>
        <p:spPr bwMode="auto">
          <a:xfrm rot="16200000">
            <a:off x="2772863" y="10962275"/>
            <a:ext cx="229398" cy="229398"/>
          </a:xfrm>
          <a:prstGeom prst="flowChartDelay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413" name="直線接點 412"/>
          <p:cNvCxnSpPr/>
          <p:nvPr/>
        </p:nvCxnSpPr>
        <p:spPr>
          <a:xfrm>
            <a:off x="2823657" y="11197068"/>
            <a:ext cx="0" cy="542062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接點 413"/>
          <p:cNvCxnSpPr>
            <a:stCxn id="415" idx="4"/>
          </p:cNvCxnSpPr>
          <p:nvPr/>
        </p:nvCxnSpPr>
        <p:spPr>
          <a:xfrm>
            <a:off x="2946769" y="11258117"/>
            <a:ext cx="0" cy="603869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Oval 217"/>
          <p:cNvSpPr>
            <a:spLocks noChangeArrowheads="1"/>
          </p:cNvSpPr>
          <p:nvPr/>
        </p:nvSpPr>
        <p:spPr bwMode="auto">
          <a:xfrm>
            <a:off x="2914765" y="11194109"/>
            <a:ext cx="64008" cy="6400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cxnSp>
        <p:nvCxnSpPr>
          <p:cNvPr id="416" name="直線接點 415"/>
          <p:cNvCxnSpPr/>
          <p:nvPr/>
        </p:nvCxnSpPr>
        <p:spPr>
          <a:xfrm>
            <a:off x="2945612" y="11857451"/>
            <a:ext cx="1236044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接點 416"/>
          <p:cNvCxnSpPr/>
          <p:nvPr/>
        </p:nvCxnSpPr>
        <p:spPr>
          <a:xfrm>
            <a:off x="2199092" y="9049318"/>
            <a:ext cx="676282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/>
          <p:cNvCxnSpPr>
            <a:endCxn id="412" idx="3"/>
          </p:cNvCxnSpPr>
          <p:nvPr/>
        </p:nvCxnSpPr>
        <p:spPr>
          <a:xfrm>
            <a:off x="2887562" y="9048401"/>
            <a:ext cx="0" cy="1913874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/>
          <p:nvPr/>
        </p:nvCxnSpPr>
        <p:spPr>
          <a:xfrm flipH="1">
            <a:off x="416142" y="9330428"/>
            <a:ext cx="1060139" cy="0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文字方塊 60"/>
          <p:cNvSpPr txBox="1"/>
          <p:nvPr/>
        </p:nvSpPr>
        <p:spPr>
          <a:xfrm>
            <a:off x="381000" y="9048401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0070C0"/>
                </a:solidFill>
              </a:rPr>
              <a:t>master_arready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cxnSp>
        <p:nvCxnSpPr>
          <p:cNvPr id="421" name="直線接點 420"/>
          <p:cNvCxnSpPr/>
          <p:nvPr/>
        </p:nvCxnSpPr>
        <p:spPr>
          <a:xfrm>
            <a:off x="1975641" y="10291830"/>
            <a:ext cx="0" cy="1448064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/>
          <p:nvPr/>
        </p:nvCxnSpPr>
        <p:spPr>
          <a:xfrm flipV="1">
            <a:off x="5645501" y="8541980"/>
            <a:ext cx="0" cy="77441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/>
          <p:cNvCxnSpPr/>
          <p:nvPr/>
        </p:nvCxnSpPr>
        <p:spPr>
          <a:xfrm flipV="1">
            <a:off x="1772014" y="8541980"/>
            <a:ext cx="0" cy="77441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2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6714596" y="11913856"/>
            <a:ext cx="1234774" cy="0"/>
          </a:xfrm>
          <a:prstGeom prst="line">
            <a:avLst/>
          </a:prstGeom>
          <a:ln w="127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25153" y="8373805"/>
            <a:ext cx="4491728" cy="3429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713146" y="6903866"/>
            <a:ext cx="4150039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731327" y="2503449"/>
            <a:ext cx="1959312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 rot="10800000">
            <a:off x="7354358" y="3673195"/>
            <a:ext cx="723900" cy="342900"/>
            <a:chOff x="5373782" y="7073997"/>
            <a:chExt cx="723900" cy="342900"/>
          </a:xfrm>
        </p:grpSpPr>
        <p:sp>
          <p:nvSpPr>
            <p:cNvPr id="9" name="矩形 8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8910794" y="3671381"/>
            <a:ext cx="723900" cy="342900"/>
            <a:chOff x="5373782" y="7073997"/>
            <a:chExt cx="723900" cy="342900"/>
          </a:xfrm>
        </p:grpSpPr>
        <p:sp>
          <p:nvSpPr>
            <p:cNvPr id="12" name="矩形 11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5220280" y="3671381"/>
            <a:ext cx="723900" cy="342900"/>
            <a:chOff x="5373782" y="7073997"/>
            <a:chExt cx="723900" cy="342900"/>
          </a:xfrm>
        </p:grpSpPr>
        <p:sp>
          <p:nvSpPr>
            <p:cNvPr id="15" name="矩形 14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5508984" y="10123656"/>
            <a:ext cx="723900" cy="342900"/>
            <a:chOff x="5373782" y="7073997"/>
            <a:chExt cx="723900" cy="342900"/>
          </a:xfrm>
        </p:grpSpPr>
        <p:sp>
          <p:nvSpPr>
            <p:cNvPr id="18" name="矩形 17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cxnSp>
        <p:nvCxnSpPr>
          <p:cNvPr id="20" name="直線接點 19"/>
          <p:cNvCxnSpPr/>
          <p:nvPr/>
        </p:nvCxnSpPr>
        <p:spPr>
          <a:xfrm flipV="1">
            <a:off x="5865636" y="11913856"/>
            <a:ext cx="0" cy="174827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7898312" y="11450843"/>
            <a:ext cx="228600" cy="265386"/>
            <a:chOff x="4038600" y="3113327"/>
            <a:chExt cx="228600" cy="265386"/>
          </a:xfrm>
        </p:grpSpPr>
        <p:sp>
          <p:nvSpPr>
            <p:cNvPr id="22" name="Freeform 79"/>
            <p:cNvSpPr>
              <a:spLocks/>
            </p:cNvSpPr>
            <p:nvPr/>
          </p:nvSpPr>
          <p:spPr bwMode="auto">
            <a:xfrm rot="16200000">
              <a:off x="4038600" y="3113327"/>
              <a:ext cx="228600" cy="228600"/>
            </a:xfrm>
            <a:custGeom>
              <a:avLst/>
              <a:gdLst>
                <a:gd name="T0" fmla="*/ 757 w 108"/>
                <a:gd name="T1" fmla="*/ 374 h 107"/>
                <a:gd name="T2" fmla="*/ 0 w 108"/>
                <a:gd name="T3" fmla="*/ 754 h 107"/>
                <a:gd name="T4" fmla="*/ 111 w 108"/>
                <a:gd name="T5" fmla="*/ 380 h 107"/>
                <a:gd name="T6" fmla="*/ 111 w 108"/>
                <a:gd name="T7" fmla="*/ 374 h 107"/>
                <a:gd name="T8" fmla="*/ 0 w 108"/>
                <a:gd name="T9" fmla="*/ 0 h 107"/>
                <a:gd name="T10" fmla="*/ 757 w 108"/>
                <a:gd name="T11" fmla="*/ 37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23" name="Oval 217"/>
            <p:cNvSpPr>
              <a:spLocks noChangeArrowheads="1"/>
            </p:cNvSpPr>
            <p:nvPr/>
          </p:nvSpPr>
          <p:spPr bwMode="auto">
            <a:xfrm>
              <a:off x="4057654" y="3314705"/>
              <a:ext cx="64008" cy="6400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</p:grpSp>
      <p:cxnSp>
        <p:nvCxnSpPr>
          <p:cNvPr id="24" name="直線接點 23"/>
          <p:cNvCxnSpPr/>
          <p:nvPr/>
        </p:nvCxnSpPr>
        <p:spPr>
          <a:xfrm>
            <a:off x="7949370" y="11719365"/>
            <a:ext cx="0" cy="195255"/>
          </a:xfrm>
          <a:prstGeom prst="line">
            <a:avLst/>
          </a:prstGeom>
          <a:ln w="127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endCxn id="133" idx="3"/>
          </p:cNvCxnSpPr>
          <p:nvPr/>
        </p:nvCxnSpPr>
        <p:spPr>
          <a:xfrm>
            <a:off x="8072482" y="11652221"/>
            <a:ext cx="0" cy="748507"/>
          </a:xfrm>
          <a:prstGeom prst="line">
            <a:avLst/>
          </a:prstGeom>
          <a:ln w="127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859535" y="11914620"/>
            <a:ext cx="855061" cy="0"/>
          </a:xfrm>
          <a:prstGeom prst="line">
            <a:avLst/>
          </a:prstGeom>
          <a:ln w="12700">
            <a:solidFill>
              <a:srgbClr val="C0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88" idx="4"/>
            <a:endCxn id="135" idx="3"/>
          </p:cNvCxnSpPr>
          <p:nvPr/>
        </p:nvCxnSpPr>
        <p:spPr>
          <a:xfrm>
            <a:off x="7717987" y="7088270"/>
            <a:ext cx="395" cy="2124562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57"/>
          <p:cNvSpPr txBox="1"/>
          <p:nvPr/>
        </p:nvSpPr>
        <p:spPr>
          <a:xfrm>
            <a:off x="5865636" y="1333628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slv0_arvalid</a:t>
            </a:r>
            <a:endParaRPr lang="zh-TW" altLang="en-US" sz="1000" dirty="0"/>
          </a:p>
        </p:txBody>
      </p:sp>
      <p:sp>
        <p:nvSpPr>
          <p:cNvPr id="29" name="文字方塊 58"/>
          <p:cNvSpPr txBox="1"/>
          <p:nvPr/>
        </p:nvSpPr>
        <p:spPr>
          <a:xfrm>
            <a:off x="8072482" y="11750326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00B050"/>
                </a:solidFill>
              </a:rPr>
              <a:t>slv_arready</a:t>
            </a:r>
            <a:r>
              <a:rPr lang="en-US" altLang="zh-TW" sz="1000" dirty="0" smtClean="0">
                <a:solidFill>
                  <a:srgbClr val="00B050"/>
                </a:solidFill>
              </a:rPr>
              <a:t>[0]</a:t>
            </a:r>
            <a:endParaRPr lang="zh-TW" altLang="en-US" sz="1000" dirty="0">
              <a:solidFill>
                <a:srgbClr val="00B050"/>
              </a:solidFill>
            </a:endParaRPr>
          </a:p>
        </p:txBody>
      </p:sp>
      <p:sp>
        <p:nvSpPr>
          <p:cNvPr id="30" name="文字方塊 60"/>
          <p:cNvSpPr txBox="1"/>
          <p:nvPr/>
        </p:nvSpPr>
        <p:spPr>
          <a:xfrm>
            <a:off x="7721515" y="8811598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0070C0"/>
                </a:solidFill>
              </a:rPr>
              <a:t>master_arready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31" name="文字方塊 64"/>
          <p:cNvSpPr txBox="1"/>
          <p:nvPr/>
        </p:nvSpPr>
        <p:spPr>
          <a:xfrm>
            <a:off x="5497419" y="10235559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>
                <a:solidFill>
                  <a:schemeClr val="bg1"/>
                </a:solidFill>
              </a:rPr>
              <a:t>slv0_arvalid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32" name="直線接點 31"/>
          <p:cNvCxnSpPr>
            <a:endCxn id="88" idx="0"/>
          </p:cNvCxnSpPr>
          <p:nvPr/>
        </p:nvCxnSpPr>
        <p:spPr>
          <a:xfrm>
            <a:off x="7717987" y="4013437"/>
            <a:ext cx="0" cy="301082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60"/>
          <p:cNvSpPr txBox="1"/>
          <p:nvPr/>
        </p:nvSpPr>
        <p:spPr>
          <a:xfrm>
            <a:off x="7717330" y="1831071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us_arready</a:t>
            </a:r>
            <a:endParaRPr lang="zh-TW" altLang="en-US" sz="1000" dirty="0"/>
          </a:p>
        </p:txBody>
      </p:sp>
      <p:grpSp>
        <p:nvGrpSpPr>
          <p:cNvPr id="34" name="群組 33"/>
          <p:cNvGrpSpPr/>
          <p:nvPr/>
        </p:nvGrpSpPr>
        <p:grpSpPr>
          <a:xfrm>
            <a:off x="9124760" y="10123653"/>
            <a:ext cx="723900" cy="342900"/>
            <a:chOff x="5373782" y="7073997"/>
            <a:chExt cx="723900" cy="342900"/>
          </a:xfrm>
        </p:grpSpPr>
        <p:sp>
          <p:nvSpPr>
            <p:cNvPr id="35" name="矩形 34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36" name="等腰三角形 35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37" name="文字方塊 64"/>
          <p:cNvSpPr txBox="1"/>
          <p:nvPr/>
        </p:nvSpPr>
        <p:spPr>
          <a:xfrm>
            <a:off x="9124760" y="10235559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mst_data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38" name="直線接點 37"/>
          <p:cNvCxnSpPr/>
          <p:nvPr/>
        </p:nvCxnSpPr>
        <p:spPr>
          <a:xfrm>
            <a:off x="1066800" y="10295103"/>
            <a:ext cx="1148696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9486710" y="10466556"/>
            <a:ext cx="0" cy="319557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9482424" y="5043826"/>
            <a:ext cx="0" cy="507983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61"/>
          <p:cNvSpPr txBox="1"/>
          <p:nvPr/>
        </p:nvSpPr>
        <p:spPr>
          <a:xfrm>
            <a:off x="9279528" y="1824318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us_data</a:t>
            </a:r>
            <a:endParaRPr lang="zh-TW" altLang="en-US" sz="1000" dirty="0"/>
          </a:p>
        </p:txBody>
      </p:sp>
      <p:cxnSp>
        <p:nvCxnSpPr>
          <p:cNvPr id="42" name="直線接點 41"/>
          <p:cNvCxnSpPr/>
          <p:nvPr/>
        </p:nvCxnSpPr>
        <p:spPr>
          <a:xfrm flipV="1">
            <a:off x="9244722" y="6966854"/>
            <a:ext cx="0" cy="3156802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61"/>
          <p:cNvSpPr txBox="1"/>
          <p:nvPr/>
        </p:nvSpPr>
        <p:spPr>
          <a:xfrm>
            <a:off x="9486710" y="6639293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master_data</a:t>
            </a:r>
            <a:endParaRPr lang="zh-TW" altLang="en-US" sz="1000" dirty="0"/>
          </a:p>
        </p:txBody>
      </p:sp>
      <p:sp>
        <p:nvSpPr>
          <p:cNvPr id="44" name="文字方塊 60"/>
          <p:cNvSpPr txBox="1"/>
          <p:nvPr/>
        </p:nvSpPr>
        <p:spPr>
          <a:xfrm>
            <a:off x="8353131" y="7093319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0070C0"/>
                </a:solidFill>
              </a:rPr>
              <a:t>master_grant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45" name="文字方塊 58"/>
          <p:cNvSpPr txBox="1"/>
          <p:nvPr/>
        </p:nvSpPr>
        <p:spPr>
          <a:xfrm>
            <a:off x="9490339" y="13337341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mst_data</a:t>
            </a:r>
            <a:endParaRPr lang="zh-TW" altLang="en-US" sz="1000" dirty="0"/>
          </a:p>
        </p:txBody>
      </p:sp>
      <p:cxnSp>
        <p:nvCxnSpPr>
          <p:cNvPr id="46" name="直線接點 45"/>
          <p:cNvCxnSpPr/>
          <p:nvPr/>
        </p:nvCxnSpPr>
        <p:spPr>
          <a:xfrm flipV="1">
            <a:off x="5865858" y="8103564"/>
            <a:ext cx="0" cy="249654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61"/>
          <p:cNvSpPr txBox="1"/>
          <p:nvPr/>
        </p:nvSpPr>
        <p:spPr>
          <a:xfrm>
            <a:off x="5859535" y="6639294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0070C0"/>
                </a:solidFill>
              </a:rPr>
              <a:t>master_arvalid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48" name="文字方塊 61"/>
          <p:cNvSpPr txBox="1"/>
          <p:nvPr/>
        </p:nvSpPr>
        <p:spPr>
          <a:xfrm>
            <a:off x="5580812" y="1831071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us_arvalid</a:t>
            </a:r>
            <a:endParaRPr lang="zh-TW" altLang="en-US" sz="1000" dirty="0"/>
          </a:p>
        </p:txBody>
      </p:sp>
      <p:cxnSp>
        <p:nvCxnSpPr>
          <p:cNvPr id="49" name="直線接點 48"/>
          <p:cNvCxnSpPr/>
          <p:nvPr/>
        </p:nvCxnSpPr>
        <p:spPr>
          <a:xfrm flipH="1">
            <a:off x="9028370" y="5043826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9556327" y="5120026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1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130423" y="5120026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0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52" name="直線接點 51"/>
          <p:cNvCxnSpPr/>
          <p:nvPr/>
        </p:nvCxnSpPr>
        <p:spPr>
          <a:xfrm flipV="1">
            <a:off x="9272806" y="4013437"/>
            <a:ext cx="0" cy="103038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60"/>
          <p:cNvSpPr txBox="1"/>
          <p:nvPr/>
        </p:nvSpPr>
        <p:spPr>
          <a:xfrm>
            <a:off x="8902359" y="3779859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pend_data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9272806" y="1819786"/>
            <a:ext cx="0" cy="185075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79" idx="0"/>
          </p:cNvCxnSpPr>
          <p:nvPr/>
        </p:nvCxnSpPr>
        <p:spPr>
          <a:xfrm>
            <a:off x="7717330" y="1819786"/>
            <a:ext cx="0" cy="65165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V="1">
            <a:off x="5581716" y="1831071"/>
            <a:ext cx="0" cy="183946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78" idx="6"/>
          </p:cNvCxnSpPr>
          <p:nvPr/>
        </p:nvCxnSpPr>
        <p:spPr>
          <a:xfrm>
            <a:off x="5613720" y="2350970"/>
            <a:ext cx="2779167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60"/>
          <p:cNvSpPr txBox="1"/>
          <p:nvPr/>
        </p:nvSpPr>
        <p:spPr>
          <a:xfrm>
            <a:off x="8614100" y="2412668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50" dirty="0" err="1" smtClean="0">
                <a:solidFill>
                  <a:srgbClr val="0070C0"/>
                </a:solidFill>
              </a:rPr>
              <a:t>us_grant</a:t>
            </a:r>
            <a:endParaRPr lang="zh-TW" altLang="en-US" sz="1050" dirty="0">
              <a:solidFill>
                <a:srgbClr val="0070C0"/>
              </a:solidFill>
            </a:endParaRPr>
          </a:p>
        </p:txBody>
      </p:sp>
      <p:cxnSp>
        <p:nvCxnSpPr>
          <p:cNvPr id="59" name="直線接點 58"/>
          <p:cNvCxnSpPr/>
          <p:nvPr/>
        </p:nvCxnSpPr>
        <p:spPr>
          <a:xfrm flipV="1">
            <a:off x="7745705" y="2502080"/>
            <a:ext cx="649844" cy="1369"/>
          </a:xfrm>
          <a:prstGeom prst="line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1066800" y="3841986"/>
            <a:ext cx="1101789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5334067" y="5043826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862024" y="5120026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1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436120" y="5120026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0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64" name="直線接點 63"/>
          <p:cNvCxnSpPr/>
          <p:nvPr/>
        </p:nvCxnSpPr>
        <p:spPr>
          <a:xfrm flipV="1">
            <a:off x="6011972" y="3435087"/>
            <a:ext cx="0" cy="160874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flipV="1">
            <a:off x="5581716" y="4013437"/>
            <a:ext cx="0" cy="103038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0"/>
          <p:cNvSpPr txBox="1"/>
          <p:nvPr/>
        </p:nvSpPr>
        <p:spPr>
          <a:xfrm>
            <a:off x="7354358" y="3673195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us_arready</a:t>
            </a:r>
            <a:endParaRPr lang="en-US" altLang="zh-TW" sz="1000" dirty="0" smtClean="0">
              <a:solidFill>
                <a:schemeClr val="bg1"/>
              </a:solidFill>
            </a:endParaRPr>
          </a:p>
          <a:p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67" name="文字方塊 60"/>
          <p:cNvSpPr txBox="1"/>
          <p:nvPr/>
        </p:nvSpPr>
        <p:spPr>
          <a:xfrm>
            <a:off x="5170608" y="3779859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pend_arvalid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68" name="AutoShape 65"/>
          <p:cNvSpPr>
            <a:spLocks noChangeArrowheads="1"/>
          </p:cNvSpPr>
          <p:nvPr/>
        </p:nvSpPr>
        <p:spPr bwMode="auto">
          <a:xfrm>
            <a:off x="8402882" y="2297969"/>
            <a:ext cx="229398" cy="229398"/>
          </a:xfrm>
          <a:prstGeom prst="flowChartDelay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69" name="直線接點 68"/>
          <p:cNvCxnSpPr>
            <a:stCxn id="88" idx="6"/>
          </p:cNvCxnSpPr>
          <p:nvPr/>
        </p:nvCxnSpPr>
        <p:spPr>
          <a:xfrm>
            <a:off x="7749991" y="7056266"/>
            <a:ext cx="649187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utoShape 65"/>
          <p:cNvSpPr>
            <a:spLocks noChangeArrowheads="1"/>
          </p:cNvSpPr>
          <p:nvPr/>
        </p:nvSpPr>
        <p:spPr bwMode="auto">
          <a:xfrm>
            <a:off x="8402882" y="6852155"/>
            <a:ext cx="229398" cy="229398"/>
          </a:xfrm>
          <a:prstGeom prst="flowChartDelay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71" name="直線接點 70"/>
          <p:cNvCxnSpPr/>
          <p:nvPr/>
        </p:nvCxnSpPr>
        <p:spPr>
          <a:xfrm>
            <a:off x="8635286" y="6966854"/>
            <a:ext cx="609436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8632280" y="2412668"/>
            <a:ext cx="786225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utoShape 65"/>
          <p:cNvSpPr>
            <a:spLocks noChangeArrowheads="1"/>
          </p:cNvSpPr>
          <p:nvPr/>
        </p:nvSpPr>
        <p:spPr bwMode="auto">
          <a:xfrm rot="5400000">
            <a:off x="5684479" y="3205689"/>
            <a:ext cx="229398" cy="229398"/>
          </a:xfrm>
          <a:prstGeom prst="flowChartDelay">
            <a:avLst/>
          </a:prstGeom>
          <a:noFill/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74" name="直線接點 73"/>
          <p:cNvCxnSpPr/>
          <p:nvPr/>
        </p:nvCxnSpPr>
        <p:spPr>
          <a:xfrm flipV="1">
            <a:off x="5731327" y="2502080"/>
            <a:ext cx="0" cy="693852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endCxn id="73" idx="3"/>
          </p:cNvCxnSpPr>
          <p:nvPr/>
        </p:nvCxnSpPr>
        <p:spPr>
          <a:xfrm flipV="1">
            <a:off x="5799178" y="3435087"/>
            <a:ext cx="0" cy="23544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V="1">
            <a:off x="5865653" y="2867246"/>
            <a:ext cx="0" cy="26117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217"/>
          <p:cNvSpPr>
            <a:spLocks noChangeArrowheads="1"/>
          </p:cNvSpPr>
          <p:nvPr/>
        </p:nvSpPr>
        <p:spPr bwMode="auto">
          <a:xfrm>
            <a:off x="5833649" y="3128425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78" name="Oval 217"/>
          <p:cNvSpPr>
            <a:spLocks noChangeArrowheads="1"/>
          </p:cNvSpPr>
          <p:nvPr/>
        </p:nvSpPr>
        <p:spPr bwMode="auto">
          <a:xfrm>
            <a:off x="5549712" y="2318966"/>
            <a:ext cx="64008" cy="64008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79" name="Oval 217"/>
          <p:cNvSpPr>
            <a:spLocks noChangeArrowheads="1"/>
          </p:cNvSpPr>
          <p:nvPr/>
        </p:nvSpPr>
        <p:spPr bwMode="auto">
          <a:xfrm>
            <a:off x="7685326" y="2471445"/>
            <a:ext cx="64008" cy="64008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80" name="文字方塊 60"/>
          <p:cNvSpPr txBox="1"/>
          <p:nvPr/>
        </p:nvSpPr>
        <p:spPr>
          <a:xfrm>
            <a:off x="5872335" y="2882204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2">
                    <a:lumMod val="50000"/>
                  </a:schemeClr>
                </a:solidFill>
              </a:rPr>
              <a:t>master_arready</a:t>
            </a:r>
            <a:endParaRPr lang="zh-TW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1" name="文字方塊 60"/>
          <p:cNvSpPr txBox="1"/>
          <p:nvPr/>
        </p:nvSpPr>
        <p:spPr>
          <a:xfrm>
            <a:off x="9552831" y="2886628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2">
                    <a:lumMod val="50000"/>
                  </a:schemeClr>
                </a:solidFill>
              </a:rPr>
              <a:t>master_arready</a:t>
            </a:r>
            <a:endParaRPr lang="zh-TW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10439401" y="413429"/>
            <a:ext cx="3200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bg2">
                    <a:lumMod val="50000"/>
                  </a:schemeClr>
                </a:solidFill>
              </a:rPr>
              <a:t>存入</a:t>
            </a:r>
            <a:r>
              <a:rPr lang="en-US" altLang="zh-TW" sz="1000" dirty="0" smtClean="0">
                <a:solidFill>
                  <a:schemeClr val="bg2">
                    <a:lumMod val="50000"/>
                  </a:schemeClr>
                </a:solidFill>
              </a:rPr>
              <a:t>pending register</a:t>
            </a:r>
            <a:r>
              <a:rPr lang="zh-TW" altLang="en-US" sz="1000" dirty="0" smtClean="0">
                <a:solidFill>
                  <a:schemeClr val="bg2">
                    <a:lumMod val="50000"/>
                  </a:schemeClr>
                </a:solidFill>
              </a:rPr>
              <a:t>的條件</a:t>
            </a:r>
            <a:r>
              <a:rPr lang="en-US" altLang="zh-TW" sz="1000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en-US" altLang="zh-TW" sz="1000" dirty="0" err="1" smtClean="0">
                <a:solidFill>
                  <a:schemeClr val="bg2">
                    <a:lumMod val="50000"/>
                  </a:schemeClr>
                </a:solidFill>
              </a:rPr>
              <a:t>us_arready</a:t>
            </a:r>
            <a:r>
              <a:rPr lang="en-US" altLang="zh-TW" sz="1000" dirty="0" smtClean="0">
                <a:solidFill>
                  <a:schemeClr val="bg2">
                    <a:lumMod val="50000"/>
                  </a:schemeClr>
                </a:solidFill>
              </a:rPr>
              <a:t> == 1 &amp;&amp; </a:t>
            </a:r>
            <a:r>
              <a:rPr lang="en-US" altLang="zh-TW" sz="1000" dirty="0" err="1" smtClean="0">
                <a:solidFill>
                  <a:schemeClr val="bg2">
                    <a:lumMod val="50000"/>
                  </a:schemeClr>
                </a:solidFill>
              </a:rPr>
              <a:t>master_arready</a:t>
            </a:r>
            <a:r>
              <a:rPr lang="en-US" altLang="zh-TW" sz="1000" dirty="0" smtClean="0">
                <a:solidFill>
                  <a:schemeClr val="bg2">
                    <a:lumMod val="50000"/>
                  </a:schemeClr>
                </a:solidFill>
              </a:rPr>
              <a:t> == 0</a:t>
            </a:r>
          </a:p>
          <a:p>
            <a:endParaRPr lang="en-US" altLang="zh-TW" sz="1000" dirty="0" smtClean="0"/>
          </a:p>
          <a:p>
            <a:r>
              <a:rPr lang="en-US" altLang="zh-TW" sz="1000" dirty="0" err="1" smtClean="0">
                <a:solidFill>
                  <a:srgbClr val="0070C0"/>
                </a:solidFill>
              </a:rPr>
              <a:t>us_data</a:t>
            </a:r>
            <a:r>
              <a:rPr lang="zh-TW" altLang="en-US" sz="1000" dirty="0" smtClean="0">
                <a:solidFill>
                  <a:srgbClr val="0070C0"/>
                </a:solidFill>
              </a:rPr>
              <a:t>有</a:t>
            </a:r>
            <a:r>
              <a:rPr lang="en-US" altLang="zh-TW" sz="1000" dirty="0" smtClean="0">
                <a:solidFill>
                  <a:srgbClr val="0070C0"/>
                </a:solidFill>
              </a:rPr>
              <a:t>grant</a:t>
            </a:r>
            <a:r>
              <a:rPr lang="zh-TW" altLang="en-US" sz="1000" dirty="0" smtClean="0">
                <a:solidFill>
                  <a:srgbClr val="0070C0"/>
                </a:solidFill>
              </a:rPr>
              <a:t>條件</a:t>
            </a:r>
            <a:r>
              <a:rPr lang="en-US" altLang="zh-TW" sz="10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altLang="zh-TW" sz="1000" dirty="0" err="1" smtClean="0">
                <a:solidFill>
                  <a:srgbClr val="0070C0"/>
                </a:solidFill>
              </a:rPr>
              <a:t>us_valid</a:t>
            </a:r>
            <a:r>
              <a:rPr lang="en-US" altLang="zh-TW" sz="1000" dirty="0" smtClean="0">
                <a:solidFill>
                  <a:srgbClr val="0070C0"/>
                </a:solidFill>
              </a:rPr>
              <a:t> == 1 &amp;&amp; </a:t>
            </a:r>
            <a:r>
              <a:rPr lang="en-US" altLang="zh-TW" sz="1000" dirty="0" err="1" smtClean="0">
                <a:solidFill>
                  <a:srgbClr val="0070C0"/>
                </a:solidFill>
              </a:rPr>
              <a:t>us_arready</a:t>
            </a:r>
            <a:r>
              <a:rPr lang="en-US" altLang="zh-TW" sz="1000" dirty="0" smtClean="0">
                <a:solidFill>
                  <a:srgbClr val="0070C0"/>
                </a:solidFill>
              </a:rPr>
              <a:t> == 1</a:t>
            </a:r>
          </a:p>
          <a:p>
            <a:endParaRPr lang="en-US" altLang="zh-TW" sz="1000" dirty="0">
              <a:solidFill>
                <a:srgbClr val="0070C0"/>
              </a:solidFill>
            </a:endParaRPr>
          </a:p>
          <a:p>
            <a:r>
              <a:rPr lang="en-US" altLang="zh-TW" sz="1000" dirty="0" err="1" smtClean="0">
                <a:solidFill>
                  <a:srgbClr val="0070C0"/>
                </a:solidFill>
              </a:rPr>
              <a:t>us_arvalid</a:t>
            </a:r>
            <a:r>
              <a:rPr lang="zh-TW" altLang="en-US" sz="1000" dirty="0" smtClean="0">
                <a:solidFill>
                  <a:srgbClr val="0070C0"/>
                </a:solidFill>
              </a:rPr>
              <a:t>有</a:t>
            </a:r>
            <a:r>
              <a:rPr lang="en-US" altLang="zh-TW" sz="1000" dirty="0" smtClean="0">
                <a:solidFill>
                  <a:srgbClr val="0070C0"/>
                </a:solidFill>
              </a:rPr>
              <a:t>grant</a:t>
            </a:r>
            <a:r>
              <a:rPr lang="zh-TW" altLang="en-US" sz="1000" dirty="0" smtClean="0">
                <a:solidFill>
                  <a:srgbClr val="0070C0"/>
                </a:solidFill>
              </a:rPr>
              <a:t>條件</a:t>
            </a:r>
            <a:r>
              <a:rPr lang="en-US" altLang="zh-TW" sz="10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altLang="zh-TW" sz="1000" dirty="0" err="1" smtClean="0">
                <a:solidFill>
                  <a:srgbClr val="0070C0"/>
                </a:solidFill>
              </a:rPr>
              <a:t>us_arready</a:t>
            </a:r>
            <a:r>
              <a:rPr lang="en-US" altLang="zh-TW" sz="1000" dirty="0" smtClean="0">
                <a:solidFill>
                  <a:srgbClr val="0070C0"/>
                </a:solidFill>
              </a:rPr>
              <a:t> == </a:t>
            </a:r>
            <a:r>
              <a:rPr lang="en-US" altLang="zh-TW" sz="1000" dirty="0" smtClean="0">
                <a:solidFill>
                  <a:srgbClr val="0070C0"/>
                </a:solidFill>
              </a:rPr>
              <a:t>1</a:t>
            </a:r>
          </a:p>
          <a:p>
            <a:endParaRPr lang="en-US" altLang="zh-TW" sz="1000" dirty="0">
              <a:solidFill>
                <a:srgbClr val="0070C0"/>
              </a:solidFill>
            </a:endParaRPr>
          </a:p>
          <a:p>
            <a:r>
              <a:rPr lang="zh-TW" altLang="en-US" sz="1000" dirty="0" smtClean="0">
                <a:solidFill>
                  <a:srgbClr val="C00000"/>
                </a:solidFill>
              </a:rPr>
              <a:t>當有多個</a:t>
            </a:r>
            <a:r>
              <a:rPr lang="en-US" altLang="zh-TW" sz="1000" dirty="0" smtClean="0">
                <a:solidFill>
                  <a:srgbClr val="C00000"/>
                </a:solidFill>
              </a:rPr>
              <a:t>slave</a:t>
            </a:r>
            <a:r>
              <a:rPr lang="zh-TW" altLang="en-US" sz="1000" dirty="0" smtClean="0">
                <a:solidFill>
                  <a:srgbClr val="C00000"/>
                </a:solidFill>
              </a:rPr>
              <a:t>要服務時，為了在共用</a:t>
            </a:r>
            <a:r>
              <a:rPr lang="en-US" altLang="zh-TW" sz="1000" dirty="0" smtClean="0">
                <a:solidFill>
                  <a:srgbClr val="C00000"/>
                </a:solidFill>
              </a:rPr>
              <a:t>(AND)</a:t>
            </a:r>
            <a:r>
              <a:rPr lang="en-US" altLang="zh-TW" sz="1000" dirty="0" err="1" smtClean="0">
                <a:solidFill>
                  <a:srgbClr val="C00000"/>
                </a:solidFill>
              </a:rPr>
              <a:t>us_arready</a:t>
            </a:r>
            <a:r>
              <a:rPr lang="zh-TW" altLang="en-US" sz="1000" dirty="0" smtClean="0">
                <a:solidFill>
                  <a:srgbClr val="C00000"/>
                </a:solidFill>
              </a:rPr>
              <a:t>，因為共用的緣故，一次只能服務服務一個</a:t>
            </a:r>
            <a:r>
              <a:rPr lang="en-US" altLang="zh-TW" sz="1000" dirty="0" smtClean="0">
                <a:solidFill>
                  <a:srgbClr val="C00000"/>
                </a:solidFill>
              </a:rPr>
              <a:t>slave</a:t>
            </a:r>
            <a:r>
              <a:rPr lang="zh-TW" altLang="en-US" sz="1000" dirty="0" smtClean="0">
                <a:solidFill>
                  <a:srgbClr val="C00000"/>
                </a:solidFill>
              </a:rPr>
              <a:t>，只要要其中一個</a:t>
            </a:r>
            <a:r>
              <a:rPr lang="en-US" altLang="zh-TW" sz="1000" dirty="0" smtClean="0">
                <a:solidFill>
                  <a:srgbClr val="C00000"/>
                </a:solidFill>
              </a:rPr>
              <a:t>slave</a:t>
            </a:r>
            <a:r>
              <a:rPr lang="zh-TW" altLang="en-US" sz="1000" dirty="0">
                <a:solidFill>
                  <a:srgbClr val="C00000"/>
                </a:solidFill>
              </a:rPr>
              <a:t>還</a:t>
            </a:r>
            <a:r>
              <a:rPr lang="zh-TW" altLang="en-US" sz="1000" dirty="0" smtClean="0">
                <a:solidFill>
                  <a:srgbClr val="C00000"/>
                </a:solidFill>
              </a:rPr>
              <a:t>沒有</a:t>
            </a:r>
            <a:r>
              <a:rPr lang="en-US" altLang="zh-TW" sz="1000" dirty="0" smtClean="0">
                <a:solidFill>
                  <a:srgbClr val="C00000"/>
                </a:solidFill>
              </a:rPr>
              <a:t>ready</a:t>
            </a:r>
            <a:r>
              <a:rPr lang="zh-TW" altLang="en-US" sz="1000" dirty="0" smtClean="0">
                <a:solidFill>
                  <a:srgbClr val="C00000"/>
                </a:solidFill>
              </a:rPr>
              <a:t>就無法繼續服務。</a:t>
            </a:r>
            <a:r>
              <a:rPr lang="zh-TW" altLang="en-US" sz="1000" dirty="0" smtClean="0">
                <a:solidFill>
                  <a:srgbClr val="C00000"/>
                </a:solidFill>
              </a:rPr>
              <a:t>在</a:t>
            </a:r>
            <a:r>
              <a:rPr lang="zh-TW" altLang="en-US" sz="1000" b="1" u="sng" dirty="0" smtClean="0">
                <a:solidFill>
                  <a:srgbClr val="C00000"/>
                </a:solidFill>
              </a:rPr>
              <a:t>無法服務的狀態下</a:t>
            </a:r>
            <a:r>
              <a:rPr lang="en-US" altLang="zh-TW" sz="1000" b="1" u="sng" dirty="0" smtClean="0">
                <a:solidFill>
                  <a:srgbClr val="C00000"/>
                </a:solidFill>
              </a:rPr>
              <a:t>(</a:t>
            </a:r>
            <a:r>
              <a:rPr lang="zh-TW" altLang="en-US" sz="1000" b="1" u="sng" dirty="0" smtClean="0">
                <a:solidFill>
                  <a:srgbClr val="C00000"/>
                </a:solidFill>
              </a:rPr>
              <a:t>有</a:t>
            </a:r>
            <a:r>
              <a:rPr lang="en-US" altLang="zh-TW" sz="1000" b="1" u="sng" dirty="0" smtClean="0">
                <a:solidFill>
                  <a:srgbClr val="C00000"/>
                </a:solidFill>
              </a:rPr>
              <a:t>slave</a:t>
            </a:r>
            <a:r>
              <a:rPr lang="zh-TW" altLang="en-US" sz="1000" b="1" u="sng" dirty="0">
                <a:solidFill>
                  <a:srgbClr val="C00000"/>
                </a:solidFill>
              </a:rPr>
              <a:t>還</a:t>
            </a:r>
            <a:r>
              <a:rPr lang="zh-TW" altLang="en-US" sz="1000" b="1" u="sng" dirty="0" smtClean="0">
                <a:solidFill>
                  <a:srgbClr val="C00000"/>
                </a:solidFill>
              </a:rPr>
              <a:t>沒有</a:t>
            </a:r>
            <a:r>
              <a:rPr lang="en-US" altLang="zh-TW" sz="1000" b="1" u="sng" dirty="0" smtClean="0">
                <a:solidFill>
                  <a:srgbClr val="C00000"/>
                </a:solidFill>
              </a:rPr>
              <a:t>ready)</a:t>
            </a:r>
            <a:r>
              <a:rPr lang="zh-TW" altLang="en-US" sz="1000" dirty="0" smtClean="0">
                <a:solidFill>
                  <a:srgbClr val="C00000"/>
                </a:solidFill>
              </a:rPr>
              <a:t>，各別回應</a:t>
            </a:r>
            <a:r>
              <a:rPr lang="en-US" altLang="zh-TW" sz="1000" dirty="0" smtClean="0">
                <a:solidFill>
                  <a:srgbClr val="C00000"/>
                </a:solidFill>
              </a:rPr>
              <a:t>slave</a:t>
            </a:r>
            <a:r>
              <a:rPr lang="zh-TW" altLang="en-US" sz="1000" dirty="0" smtClean="0">
                <a:solidFill>
                  <a:srgbClr val="C00000"/>
                </a:solidFill>
              </a:rPr>
              <a:t>的完成信號，使已經被服務的</a:t>
            </a:r>
            <a:r>
              <a:rPr lang="en-US" altLang="zh-TW" sz="1000" dirty="0" err="1" smtClean="0">
                <a:solidFill>
                  <a:srgbClr val="C00000"/>
                </a:solidFill>
              </a:rPr>
              <a:t>mst_arvalid</a:t>
            </a:r>
            <a:r>
              <a:rPr lang="zh-TW" altLang="en-US" sz="1000" dirty="0" smtClean="0">
                <a:solidFill>
                  <a:srgbClr val="C00000"/>
                </a:solidFill>
              </a:rPr>
              <a:t>無法由</a:t>
            </a:r>
            <a:r>
              <a:rPr lang="en-US" altLang="zh-TW" sz="1000" dirty="0" err="1" smtClean="0">
                <a:solidFill>
                  <a:srgbClr val="C00000"/>
                </a:solidFill>
              </a:rPr>
              <a:t>mst_arvalid</a:t>
            </a:r>
            <a:r>
              <a:rPr lang="en-US" altLang="zh-TW" sz="1000" dirty="0" smtClean="0">
                <a:solidFill>
                  <a:srgbClr val="C00000"/>
                </a:solidFill>
              </a:rPr>
              <a:t> == 1</a:t>
            </a:r>
            <a:r>
              <a:rPr lang="zh-TW" altLang="en-US" sz="1000" dirty="0" smtClean="0">
                <a:solidFill>
                  <a:srgbClr val="C00000"/>
                </a:solidFill>
              </a:rPr>
              <a:t>轉變成</a:t>
            </a:r>
            <a:r>
              <a:rPr lang="en-US" altLang="zh-TW" sz="1000" dirty="0" err="1" smtClean="0">
                <a:solidFill>
                  <a:srgbClr val="C00000"/>
                </a:solidFill>
              </a:rPr>
              <a:t>mst_arvalid</a:t>
            </a:r>
            <a:r>
              <a:rPr lang="en-US" altLang="zh-TW" sz="1000" dirty="0" smtClean="0">
                <a:solidFill>
                  <a:srgbClr val="C00000"/>
                </a:solidFill>
              </a:rPr>
              <a:t> == 0</a:t>
            </a:r>
            <a:endParaRPr lang="en-US" altLang="zh-TW" sz="1000" dirty="0" smtClean="0">
              <a:solidFill>
                <a:srgbClr val="C00000"/>
              </a:solidFill>
            </a:endParaRPr>
          </a:p>
          <a:p>
            <a:endParaRPr lang="en-US" altLang="zh-TW" sz="1000" dirty="0">
              <a:solidFill>
                <a:srgbClr val="0070C0"/>
              </a:solidFill>
            </a:endParaRPr>
          </a:p>
          <a:p>
            <a:r>
              <a:rPr lang="en-US" altLang="zh-TW" sz="1000" dirty="0" err="1">
                <a:solidFill>
                  <a:srgbClr val="00B050"/>
                </a:solidFill>
              </a:rPr>
              <a:t>slv_arvalid</a:t>
            </a:r>
            <a:r>
              <a:rPr lang="en-US" altLang="zh-TW" sz="1000" dirty="0">
                <a:solidFill>
                  <a:srgbClr val="00B050"/>
                </a:solidFill>
              </a:rPr>
              <a:t> == 1 &amp;&amp; </a:t>
            </a:r>
            <a:r>
              <a:rPr lang="en-US" altLang="zh-TW" sz="1000" dirty="0" err="1">
                <a:solidFill>
                  <a:srgbClr val="00B050"/>
                </a:solidFill>
              </a:rPr>
              <a:t>slv_arready</a:t>
            </a:r>
            <a:r>
              <a:rPr lang="en-US" altLang="zh-TW" sz="1000" dirty="0">
                <a:solidFill>
                  <a:srgbClr val="00B050"/>
                </a:solidFill>
              </a:rPr>
              <a:t> == 0</a:t>
            </a:r>
            <a:r>
              <a:rPr lang="zh-TW" altLang="en-US" sz="1000" dirty="0">
                <a:solidFill>
                  <a:srgbClr val="00B050"/>
                </a:solidFill>
              </a:rPr>
              <a:t> 則</a:t>
            </a:r>
            <a:endParaRPr lang="en-US" altLang="zh-TW" sz="1000" dirty="0">
              <a:solidFill>
                <a:srgbClr val="00B050"/>
              </a:solidFill>
            </a:endParaRPr>
          </a:p>
          <a:p>
            <a:r>
              <a:rPr lang="en-US" altLang="zh-TW" sz="1000" dirty="0">
                <a:solidFill>
                  <a:srgbClr val="00B050"/>
                </a:solidFill>
              </a:rPr>
              <a:t>1.latch</a:t>
            </a:r>
            <a:r>
              <a:rPr lang="zh-TW" altLang="en-US" sz="1000" dirty="0">
                <a:solidFill>
                  <a:srgbClr val="00B050"/>
                </a:solidFill>
              </a:rPr>
              <a:t> </a:t>
            </a:r>
            <a:r>
              <a:rPr lang="en-US" altLang="zh-TW" sz="1000" dirty="0" err="1">
                <a:solidFill>
                  <a:srgbClr val="00B050"/>
                </a:solidFill>
              </a:rPr>
              <a:t>mst_arvalid</a:t>
            </a:r>
            <a:r>
              <a:rPr lang="zh-TW" altLang="en-US" sz="1000" dirty="0">
                <a:solidFill>
                  <a:srgbClr val="00B050"/>
                </a:solidFill>
              </a:rPr>
              <a:t> 和 </a:t>
            </a:r>
            <a:r>
              <a:rPr lang="en-US" altLang="zh-TW" sz="1000" dirty="0" err="1" smtClean="0">
                <a:solidFill>
                  <a:srgbClr val="00B050"/>
                </a:solidFill>
              </a:rPr>
              <a:t>mst_data</a:t>
            </a:r>
            <a:endParaRPr lang="en-US" altLang="zh-TW" sz="1000" dirty="0">
              <a:solidFill>
                <a:srgbClr val="00B050"/>
              </a:solidFill>
            </a:endParaRPr>
          </a:p>
          <a:p>
            <a:r>
              <a:rPr lang="en-US" altLang="zh-TW" sz="1000" dirty="0" smtClean="0">
                <a:solidFill>
                  <a:srgbClr val="00B050"/>
                </a:solidFill>
              </a:rPr>
              <a:t>2.latch</a:t>
            </a:r>
            <a:r>
              <a:rPr lang="zh-TW" altLang="en-US" sz="1000" dirty="0" smtClean="0">
                <a:solidFill>
                  <a:srgbClr val="00B050"/>
                </a:solidFill>
              </a:rPr>
              <a:t> 時候</a:t>
            </a:r>
            <a:r>
              <a:rPr lang="en-US" altLang="zh-TW" sz="1000" dirty="0" err="1" smtClean="0">
                <a:solidFill>
                  <a:srgbClr val="00B050"/>
                </a:solidFill>
              </a:rPr>
              <a:t>mst_arvalid</a:t>
            </a:r>
            <a:r>
              <a:rPr lang="zh-TW" altLang="en-US" sz="1000" dirty="0" smtClean="0">
                <a:solidFill>
                  <a:srgbClr val="00B050"/>
                </a:solidFill>
              </a:rPr>
              <a:t>必定為</a:t>
            </a:r>
            <a:r>
              <a:rPr lang="en-US" altLang="zh-TW" sz="100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altLang="zh-TW" sz="1000" i="1" dirty="0" smtClean="0">
                <a:solidFill>
                  <a:srgbClr val="C00000"/>
                </a:solidFill>
              </a:rPr>
              <a:t>3</a:t>
            </a:r>
            <a:r>
              <a:rPr lang="en-US" altLang="zh-TW" sz="1000" i="1" dirty="0" smtClean="0">
                <a:solidFill>
                  <a:srgbClr val="C00000"/>
                </a:solidFill>
              </a:rPr>
              <a:t>.</a:t>
            </a:r>
            <a:r>
              <a:rPr lang="zh-TW" altLang="en-US" sz="1000" i="1" dirty="0" smtClean="0">
                <a:solidFill>
                  <a:srgbClr val="C00000"/>
                </a:solidFill>
              </a:rPr>
              <a:t>必定只有一個</a:t>
            </a:r>
            <a:r>
              <a:rPr lang="en-US" altLang="zh-TW" sz="1000" i="1" dirty="0" err="1" smtClean="0">
                <a:solidFill>
                  <a:srgbClr val="C00000"/>
                </a:solidFill>
              </a:rPr>
              <a:t>mst_arvalid</a:t>
            </a:r>
            <a:r>
              <a:rPr lang="zh-TW" altLang="en-US" sz="1000" i="1" dirty="0" smtClean="0">
                <a:solidFill>
                  <a:srgbClr val="C00000"/>
                </a:solidFill>
              </a:rPr>
              <a:t> </a:t>
            </a:r>
            <a:r>
              <a:rPr lang="en-US" altLang="zh-TW" sz="1000" i="1" dirty="0" smtClean="0">
                <a:solidFill>
                  <a:srgbClr val="C00000"/>
                </a:solidFill>
              </a:rPr>
              <a:t>==</a:t>
            </a:r>
            <a:r>
              <a:rPr lang="zh-TW" altLang="en-US" sz="1000" i="1" dirty="0" smtClean="0">
                <a:solidFill>
                  <a:srgbClr val="C00000"/>
                </a:solidFill>
              </a:rPr>
              <a:t> </a:t>
            </a:r>
            <a:r>
              <a:rPr lang="en-US" altLang="zh-TW" sz="1000" i="1" dirty="0" smtClean="0">
                <a:solidFill>
                  <a:srgbClr val="C00000"/>
                </a:solidFill>
              </a:rPr>
              <a:t>1</a:t>
            </a:r>
            <a:r>
              <a:rPr lang="zh-TW" altLang="en-US" sz="1000" i="1" dirty="0" smtClean="0">
                <a:solidFill>
                  <a:srgbClr val="C00000"/>
                </a:solidFill>
              </a:rPr>
              <a:t>其他</a:t>
            </a:r>
            <a:r>
              <a:rPr lang="en-US" altLang="zh-TW" sz="1000" i="1" dirty="0" err="1" smtClean="0">
                <a:solidFill>
                  <a:srgbClr val="C00000"/>
                </a:solidFill>
              </a:rPr>
              <a:t>mst_arvalid</a:t>
            </a:r>
            <a:r>
              <a:rPr lang="zh-TW" altLang="en-US" sz="1000" i="1" dirty="0" smtClean="0">
                <a:solidFill>
                  <a:srgbClr val="C00000"/>
                </a:solidFill>
              </a:rPr>
              <a:t> </a:t>
            </a:r>
            <a:r>
              <a:rPr lang="en-US" altLang="zh-TW" sz="1000" i="1" dirty="0" smtClean="0">
                <a:solidFill>
                  <a:srgbClr val="C00000"/>
                </a:solidFill>
              </a:rPr>
              <a:t>==</a:t>
            </a:r>
            <a:r>
              <a:rPr lang="zh-TW" altLang="en-US" sz="1000" i="1" dirty="0" smtClean="0">
                <a:solidFill>
                  <a:srgbClr val="C00000"/>
                </a:solidFill>
              </a:rPr>
              <a:t> </a:t>
            </a:r>
            <a:r>
              <a:rPr lang="en-US" altLang="zh-TW" sz="1000" i="1" dirty="0" smtClean="0">
                <a:solidFill>
                  <a:srgbClr val="C00000"/>
                </a:solidFill>
              </a:rPr>
              <a:t>0</a:t>
            </a:r>
            <a:endParaRPr lang="zh-TW" altLang="en-US" sz="1000" i="1" dirty="0" smtClean="0">
              <a:solidFill>
                <a:srgbClr val="C00000"/>
              </a:solidFill>
            </a:endParaRPr>
          </a:p>
          <a:p>
            <a:endParaRPr lang="en-US" altLang="zh-TW" sz="1000" dirty="0" smtClean="0">
              <a:solidFill>
                <a:srgbClr val="0070C0"/>
              </a:solidFill>
            </a:endParaRPr>
          </a:p>
        </p:txBody>
      </p:sp>
      <p:sp>
        <p:nvSpPr>
          <p:cNvPr id="83" name="AutoShape 65"/>
          <p:cNvSpPr>
            <a:spLocks noChangeArrowheads="1"/>
          </p:cNvSpPr>
          <p:nvPr/>
        </p:nvSpPr>
        <p:spPr bwMode="auto">
          <a:xfrm rot="5400000">
            <a:off x="9371657" y="3205689"/>
            <a:ext cx="229398" cy="229398"/>
          </a:xfrm>
          <a:prstGeom prst="flowChartDelay">
            <a:avLst/>
          </a:prstGeom>
          <a:noFill/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84" name="直線接點 83"/>
          <p:cNvCxnSpPr/>
          <p:nvPr/>
        </p:nvCxnSpPr>
        <p:spPr>
          <a:xfrm flipV="1">
            <a:off x="9418505" y="2412668"/>
            <a:ext cx="0" cy="783264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endCxn id="83" idx="3"/>
          </p:cNvCxnSpPr>
          <p:nvPr/>
        </p:nvCxnSpPr>
        <p:spPr>
          <a:xfrm flipV="1">
            <a:off x="9486356" y="3435087"/>
            <a:ext cx="0" cy="23544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 flipV="1">
            <a:off x="9552831" y="2867246"/>
            <a:ext cx="0" cy="26117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217"/>
          <p:cNvSpPr>
            <a:spLocks noChangeArrowheads="1"/>
          </p:cNvSpPr>
          <p:nvPr/>
        </p:nvSpPr>
        <p:spPr bwMode="auto">
          <a:xfrm>
            <a:off x="9520827" y="3128425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88" name="Oval 217"/>
          <p:cNvSpPr>
            <a:spLocks noChangeArrowheads="1"/>
          </p:cNvSpPr>
          <p:nvPr/>
        </p:nvSpPr>
        <p:spPr bwMode="auto">
          <a:xfrm>
            <a:off x="7685983" y="7024262"/>
            <a:ext cx="64008" cy="64008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cxnSp>
        <p:nvCxnSpPr>
          <p:cNvPr id="89" name="直線接點 88"/>
          <p:cNvCxnSpPr/>
          <p:nvPr/>
        </p:nvCxnSpPr>
        <p:spPr>
          <a:xfrm>
            <a:off x="5756397" y="6903866"/>
            <a:ext cx="2642781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H="1">
            <a:off x="7714773" y="2515278"/>
            <a:ext cx="3359" cy="1157917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6269479" y="5043826"/>
            <a:ext cx="1971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60"/>
          <p:cNvSpPr txBox="1"/>
          <p:nvPr/>
        </p:nvSpPr>
        <p:spPr>
          <a:xfrm>
            <a:off x="6428172" y="4920719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us_arready</a:t>
            </a:r>
            <a:endParaRPr lang="zh-TW" altLang="en-US" sz="1000" dirty="0"/>
          </a:p>
        </p:txBody>
      </p:sp>
      <p:cxnSp>
        <p:nvCxnSpPr>
          <p:cNvPr id="93" name="直線接點 92"/>
          <p:cNvCxnSpPr/>
          <p:nvPr/>
        </p:nvCxnSpPr>
        <p:spPr>
          <a:xfrm>
            <a:off x="9969989" y="5043826"/>
            <a:ext cx="1971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60"/>
          <p:cNvSpPr txBox="1"/>
          <p:nvPr/>
        </p:nvSpPr>
        <p:spPr>
          <a:xfrm>
            <a:off x="10128682" y="4920719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us_arready</a:t>
            </a:r>
            <a:endParaRPr lang="zh-TW" altLang="en-US" sz="1000" dirty="0"/>
          </a:p>
        </p:txBody>
      </p:sp>
      <p:grpSp>
        <p:nvGrpSpPr>
          <p:cNvPr id="95" name="群組 94"/>
          <p:cNvGrpSpPr/>
          <p:nvPr/>
        </p:nvGrpSpPr>
        <p:grpSpPr>
          <a:xfrm>
            <a:off x="8037739" y="12634569"/>
            <a:ext cx="575554" cy="716259"/>
            <a:chOff x="7196846" y="6175762"/>
            <a:chExt cx="575554" cy="716259"/>
          </a:xfrm>
        </p:grpSpPr>
        <p:grpSp>
          <p:nvGrpSpPr>
            <p:cNvPr id="96" name="群組 95"/>
            <p:cNvGrpSpPr/>
            <p:nvPr/>
          </p:nvGrpSpPr>
          <p:grpSpPr>
            <a:xfrm>
              <a:off x="7196846" y="6421659"/>
              <a:ext cx="228600" cy="228600"/>
              <a:chOff x="7162800" y="4285022"/>
              <a:chExt cx="228600" cy="228600"/>
            </a:xfrm>
          </p:grpSpPr>
          <p:sp>
            <p:nvSpPr>
              <p:cNvPr id="100" name="Oval 217"/>
              <p:cNvSpPr>
                <a:spLocks noChangeArrowheads="1"/>
              </p:cNvSpPr>
              <p:nvPr/>
            </p:nvSpPr>
            <p:spPr bwMode="auto">
              <a:xfrm>
                <a:off x="7162800" y="4285022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TW"/>
                </a:defPPr>
                <a:lvl1pPr marL="0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83732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67464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351197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134929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918661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702393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486126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269858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zh-TW" altLang="zh-TW"/>
              </a:p>
            </p:txBody>
          </p:sp>
          <p:cxnSp>
            <p:nvCxnSpPr>
              <p:cNvPr id="101" name="直線接點 100"/>
              <p:cNvCxnSpPr/>
              <p:nvPr/>
            </p:nvCxnSpPr>
            <p:spPr>
              <a:xfrm>
                <a:off x="7214959" y="4374819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/>
              <p:nvPr/>
            </p:nvCxnSpPr>
            <p:spPr>
              <a:xfrm>
                <a:off x="7214959" y="4427254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直線接點 96"/>
            <p:cNvCxnSpPr/>
            <p:nvPr/>
          </p:nvCxnSpPr>
          <p:spPr>
            <a:xfrm>
              <a:off x="7316242" y="6659341"/>
              <a:ext cx="0" cy="23268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>
            <a:xfrm>
              <a:off x="7432704" y="6535959"/>
              <a:ext cx="33969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>
              <a:off x="7316270" y="6175762"/>
              <a:ext cx="0" cy="255637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文字方塊 58"/>
          <p:cNvSpPr txBox="1"/>
          <p:nvPr/>
        </p:nvSpPr>
        <p:spPr>
          <a:xfrm>
            <a:off x="8552839" y="12847152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self_id</a:t>
            </a:r>
            <a:endParaRPr lang="zh-TW" altLang="en-US" sz="1000" dirty="0"/>
          </a:p>
        </p:txBody>
      </p:sp>
      <p:cxnSp>
        <p:nvCxnSpPr>
          <p:cNvPr id="104" name="直線接點 103"/>
          <p:cNvCxnSpPr/>
          <p:nvPr/>
        </p:nvCxnSpPr>
        <p:spPr>
          <a:xfrm>
            <a:off x="7997236" y="12634569"/>
            <a:ext cx="0" cy="98381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61"/>
          <p:cNvSpPr txBox="1"/>
          <p:nvPr/>
        </p:nvSpPr>
        <p:spPr>
          <a:xfrm>
            <a:off x="6007620" y="346186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us_arvalid</a:t>
            </a:r>
            <a:endParaRPr lang="zh-TW" altLang="en-US" sz="1000" dirty="0"/>
          </a:p>
        </p:txBody>
      </p:sp>
      <p:sp>
        <p:nvSpPr>
          <p:cNvPr id="106" name="文字方塊 58"/>
          <p:cNvSpPr txBox="1"/>
          <p:nvPr/>
        </p:nvSpPr>
        <p:spPr>
          <a:xfrm>
            <a:off x="7996857" y="13415905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slv0_arready</a:t>
            </a:r>
            <a:endParaRPr lang="zh-TW" altLang="en-US" sz="1000" dirty="0"/>
          </a:p>
        </p:txBody>
      </p:sp>
      <p:sp>
        <p:nvSpPr>
          <p:cNvPr id="107" name="文字方塊 58"/>
          <p:cNvSpPr txBox="1"/>
          <p:nvPr/>
        </p:nvSpPr>
        <p:spPr>
          <a:xfrm>
            <a:off x="8165101" y="13143892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slv0_ar_mid</a:t>
            </a:r>
          </a:p>
        </p:txBody>
      </p:sp>
      <p:sp>
        <p:nvSpPr>
          <p:cNvPr id="108" name="文字方塊 61"/>
          <p:cNvSpPr txBox="1"/>
          <p:nvPr/>
        </p:nvSpPr>
        <p:spPr>
          <a:xfrm>
            <a:off x="9697571" y="3461860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us_data</a:t>
            </a:r>
            <a:endParaRPr lang="zh-TW" altLang="en-US" sz="1000" dirty="0"/>
          </a:p>
        </p:txBody>
      </p:sp>
      <p:cxnSp>
        <p:nvCxnSpPr>
          <p:cNvPr id="109" name="直線接點 108"/>
          <p:cNvCxnSpPr/>
          <p:nvPr/>
        </p:nvCxnSpPr>
        <p:spPr>
          <a:xfrm flipV="1">
            <a:off x="9701923" y="3435087"/>
            <a:ext cx="0" cy="160874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群組 109"/>
          <p:cNvGrpSpPr/>
          <p:nvPr/>
        </p:nvGrpSpPr>
        <p:grpSpPr>
          <a:xfrm>
            <a:off x="1623578" y="10123656"/>
            <a:ext cx="723900" cy="342900"/>
            <a:chOff x="5373782" y="7073997"/>
            <a:chExt cx="723900" cy="342900"/>
          </a:xfrm>
        </p:grpSpPr>
        <p:sp>
          <p:nvSpPr>
            <p:cNvPr id="111" name="矩形 110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12" name="等腰三角形 111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4018212" y="11450843"/>
            <a:ext cx="228600" cy="265386"/>
            <a:chOff x="4038600" y="3113327"/>
            <a:chExt cx="228600" cy="265386"/>
          </a:xfrm>
        </p:grpSpPr>
        <p:sp>
          <p:nvSpPr>
            <p:cNvPr id="114" name="Freeform 79"/>
            <p:cNvSpPr>
              <a:spLocks/>
            </p:cNvSpPr>
            <p:nvPr/>
          </p:nvSpPr>
          <p:spPr bwMode="auto">
            <a:xfrm rot="16200000">
              <a:off x="4038600" y="3113327"/>
              <a:ext cx="228600" cy="228600"/>
            </a:xfrm>
            <a:custGeom>
              <a:avLst/>
              <a:gdLst>
                <a:gd name="T0" fmla="*/ 757 w 108"/>
                <a:gd name="T1" fmla="*/ 374 h 107"/>
                <a:gd name="T2" fmla="*/ 0 w 108"/>
                <a:gd name="T3" fmla="*/ 754 h 107"/>
                <a:gd name="T4" fmla="*/ 111 w 108"/>
                <a:gd name="T5" fmla="*/ 380 h 107"/>
                <a:gd name="T6" fmla="*/ 111 w 108"/>
                <a:gd name="T7" fmla="*/ 374 h 107"/>
                <a:gd name="T8" fmla="*/ 0 w 108"/>
                <a:gd name="T9" fmla="*/ 0 h 107"/>
                <a:gd name="T10" fmla="*/ 757 w 108"/>
                <a:gd name="T11" fmla="*/ 37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115" name="Oval 217"/>
            <p:cNvSpPr>
              <a:spLocks noChangeArrowheads="1"/>
            </p:cNvSpPr>
            <p:nvPr/>
          </p:nvSpPr>
          <p:spPr bwMode="auto">
            <a:xfrm>
              <a:off x="4057654" y="3314705"/>
              <a:ext cx="64008" cy="6400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</p:grpSp>
      <p:cxnSp>
        <p:nvCxnSpPr>
          <p:cNvPr id="116" name="直線接點 115"/>
          <p:cNvCxnSpPr/>
          <p:nvPr/>
        </p:nvCxnSpPr>
        <p:spPr>
          <a:xfrm>
            <a:off x="4069270" y="11719365"/>
            <a:ext cx="0" cy="195255"/>
          </a:xfrm>
          <a:prstGeom prst="line">
            <a:avLst/>
          </a:prstGeom>
          <a:ln w="127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endCxn id="134" idx="3"/>
          </p:cNvCxnSpPr>
          <p:nvPr/>
        </p:nvCxnSpPr>
        <p:spPr>
          <a:xfrm>
            <a:off x="4192382" y="11652221"/>
            <a:ext cx="0" cy="748507"/>
          </a:xfrm>
          <a:prstGeom prst="line">
            <a:avLst/>
          </a:prstGeom>
          <a:ln w="127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字方塊 57"/>
          <p:cNvSpPr txBox="1"/>
          <p:nvPr/>
        </p:nvSpPr>
        <p:spPr>
          <a:xfrm>
            <a:off x="1997285" y="13337341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slvn_arvalid</a:t>
            </a:r>
            <a:endParaRPr lang="zh-TW" altLang="en-US" sz="1000" dirty="0"/>
          </a:p>
        </p:txBody>
      </p:sp>
      <p:sp>
        <p:nvSpPr>
          <p:cNvPr id="119" name="文字方塊 58"/>
          <p:cNvSpPr txBox="1"/>
          <p:nvPr/>
        </p:nvSpPr>
        <p:spPr>
          <a:xfrm>
            <a:off x="4192382" y="11750326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00B050"/>
                </a:solidFill>
              </a:rPr>
              <a:t>slv_arready</a:t>
            </a:r>
            <a:r>
              <a:rPr lang="en-US" altLang="zh-TW" sz="1000" dirty="0" smtClean="0">
                <a:solidFill>
                  <a:srgbClr val="00B050"/>
                </a:solidFill>
              </a:rPr>
              <a:t>[n]</a:t>
            </a:r>
            <a:endParaRPr lang="zh-TW" altLang="en-US" sz="1000" dirty="0">
              <a:solidFill>
                <a:srgbClr val="00B050"/>
              </a:solidFill>
            </a:endParaRPr>
          </a:p>
        </p:txBody>
      </p:sp>
      <p:sp>
        <p:nvSpPr>
          <p:cNvPr id="120" name="文字方塊 64"/>
          <p:cNvSpPr txBox="1"/>
          <p:nvPr/>
        </p:nvSpPr>
        <p:spPr>
          <a:xfrm>
            <a:off x="1623578" y="10235559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slvn_arvalid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grpSp>
        <p:nvGrpSpPr>
          <p:cNvPr id="121" name="群組 120"/>
          <p:cNvGrpSpPr/>
          <p:nvPr/>
        </p:nvGrpSpPr>
        <p:grpSpPr>
          <a:xfrm>
            <a:off x="4157639" y="12634569"/>
            <a:ext cx="575554" cy="716259"/>
            <a:chOff x="7196846" y="6175762"/>
            <a:chExt cx="575554" cy="716259"/>
          </a:xfrm>
        </p:grpSpPr>
        <p:grpSp>
          <p:nvGrpSpPr>
            <p:cNvPr id="122" name="群組 121"/>
            <p:cNvGrpSpPr/>
            <p:nvPr/>
          </p:nvGrpSpPr>
          <p:grpSpPr>
            <a:xfrm>
              <a:off x="7196846" y="6421659"/>
              <a:ext cx="228600" cy="228600"/>
              <a:chOff x="7162800" y="4285022"/>
              <a:chExt cx="228600" cy="228600"/>
            </a:xfrm>
          </p:grpSpPr>
          <p:sp>
            <p:nvSpPr>
              <p:cNvPr id="126" name="Oval 217"/>
              <p:cNvSpPr>
                <a:spLocks noChangeArrowheads="1"/>
              </p:cNvSpPr>
              <p:nvPr/>
            </p:nvSpPr>
            <p:spPr bwMode="auto">
              <a:xfrm>
                <a:off x="7162800" y="4285022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TW"/>
                </a:defPPr>
                <a:lvl1pPr marL="0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83732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67464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351197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134929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918661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702393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486126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269858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zh-TW" altLang="zh-TW"/>
              </a:p>
            </p:txBody>
          </p:sp>
          <p:cxnSp>
            <p:nvCxnSpPr>
              <p:cNvPr id="127" name="直線接點 126"/>
              <p:cNvCxnSpPr/>
              <p:nvPr/>
            </p:nvCxnSpPr>
            <p:spPr>
              <a:xfrm>
                <a:off x="7214959" y="4374819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接點 127"/>
              <p:cNvCxnSpPr/>
              <p:nvPr/>
            </p:nvCxnSpPr>
            <p:spPr>
              <a:xfrm>
                <a:off x="7214959" y="4427254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3" name="直線接點 122"/>
            <p:cNvCxnSpPr/>
            <p:nvPr/>
          </p:nvCxnSpPr>
          <p:spPr>
            <a:xfrm>
              <a:off x="7316242" y="6659341"/>
              <a:ext cx="0" cy="23268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/>
          </p:nvCxnSpPr>
          <p:spPr>
            <a:xfrm>
              <a:off x="7432704" y="6535959"/>
              <a:ext cx="33969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>
              <a:off x="7316270" y="6175762"/>
              <a:ext cx="0" cy="255637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文字方塊 58"/>
          <p:cNvSpPr txBox="1"/>
          <p:nvPr/>
        </p:nvSpPr>
        <p:spPr>
          <a:xfrm>
            <a:off x="4672739" y="12858195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self_id</a:t>
            </a:r>
            <a:endParaRPr lang="zh-TW" altLang="en-US" sz="1000" dirty="0"/>
          </a:p>
        </p:txBody>
      </p:sp>
      <p:cxnSp>
        <p:nvCxnSpPr>
          <p:cNvPr id="130" name="直線接點 129"/>
          <p:cNvCxnSpPr/>
          <p:nvPr/>
        </p:nvCxnSpPr>
        <p:spPr>
          <a:xfrm>
            <a:off x="4117136" y="12634569"/>
            <a:ext cx="0" cy="98381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58"/>
          <p:cNvSpPr txBox="1"/>
          <p:nvPr/>
        </p:nvSpPr>
        <p:spPr>
          <a:xfrm>
            <a:off x="4116757" y="13415905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slvn_arready</a:t>
            </a:r>
            <a:endParaRPr lang="zh-TW" altLang="en-US" sz="1000" dirty="0"/>
          </a:p>
        </p:txBody>
      </p:sp>
      <p:sp>
        <p:nvSpPr>
          <p:cNvPr id="132" name="文字方塊 58"/>
          <p:cNvSpPr txBox="1"/>
          <p:nvPr/>
        </p:nvSpPr>
        <p:spPr>
          <a:xfrm>
            <a:off x="4285001" y="13143892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slvn_ar_mid</a:t>
            </a:r>
            <a:endParaRPr lang="en-US" altLang="zh-TW" sz="1000" dirty="0" smtClean="0"/>
          </a:p>
        </p:txBody>
      </p:sp>
      <p:sp>
        <p:nvSpPr>
          <p:cNvPr id="133" name="AutoShape 65"/>
          <p:cNvSpPr>
            <a:spLocks noChangeArrowheads="1"/>
          </p:cNvSpPr>
          <p:nvPr/>
        </p:nvSpPr>
        <p:spPr bwMode="auto">
          <a:xfrm rot="16200000">
            <a:off x="7957783" y="12400728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34" name="AutoShape 65"/>
          <p:cNvSpPr>
            <a:spLocks noChangeArrowheads="1"/>
          </p:cNvSpPr>
          <p:nvPr/>
        </p:nvSpPr>
        <p:spPr bwMode="auto">
          <a:xfrm rot="16200000">
            <a:off x="4077683" y="12400728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5" name="AutoShape 65"/>
          <p:cNvSpPr>
            <a:spLocks noChangeArrowheads="1"/>
          </p:cNvSpPr>
          <p:nvPr/>
        </p:nvSpPr>
        <p:spPr bwMode="auto">
          <a:xfrm rot="16200000">
            <a:off x="7603683" y="9212832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36" name="直線接點 135"/>
          <p:cNvCxnSpPr>
            <a:endCxn id="138" idx="2"/>
          </p:cNvCxnSpPr>
          <p:nvPr/>
        </p:nvCxnSpPr>
        <p:spPr>
          <a:xfrm>
            <a:off x="6969265" y="9742689"/>
            <a:ext cx="1085962" cy="0"/>
          </a:xfrm>
          <a:prstGeom prst="line">
            <a:avLst/>
          </a:prstGeom>
          <a:ln w="25400">
            <a:solidFill>
              <a:srgbClr val="C0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等腰三角形 136"/>
          <p:cNvSpPr/>
          <p:nvPr/>
        </p:nvSpPr>
        <p:spPr>
          <a:xfrm rot="10800000">
            <a:off x="6966572" y="9742689"/>
            <a:ext cx="91440" cy="91440"/>
          </a:xfrm>
          <a:prstGeom prst="triangl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138" name="等腰三角形 137"/>
          <p:cNvSpPr/>
          <p:nvPr/>
        </p:nvSpPr>
        <p:spPr>
          <a:xfrm rot="10800000">
            <a:off x="7963787" y="9742689"/>
            <a:ext cx="91440" cy="91440"/>
          </a:xfrm>
          <a:prstGeom prst="triangl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cxnSp>
        <p:nvCxnSpPr>
          <p:cNvPr id="139" name="直線接點 138"/>
          <p:cNvCxnSpPr>
            <a:stCxn id="138" idx="0"/>
          </p:cNvCxnSpPr>
          <p:nvPr/>
        </p:nvCxnSpPr>
        <p:spPr>
          <a:xfrm>
            <a:off x="8009507" y="9834129"/>
            <a:ext cx="0" cy="1616713"/>
          </a:xfrm>
          <a:prstGeom prst="line">
            <a:avLst/>
          </a:prstGeom>
          <a:ln w="12700">
            <a:solidFill>
              <a:srgbClr val="C0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>
            <a:off x="4134877" y="10180064"/>
            <a:ext cx="0" cy="1270779"/>
          </a:xfrm>
          <a:prstGeom prst="line">
            <a:avLst/>
          </a:prstGeom>
          <a:ln w="127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>
            <a:stCxn id="137" idx="0"/>
          </p:cNvCxnSpPr>
          <p:nvPr/>
        </p:nvCxnSpPr>
        <p:spPr>
          <a:xfrm>
            <a:off x="7012292" y="9834129"/>
            <a:ext cx="0" cy="214753"/>
          </a:xfrm>
          <a:prstGeom prst="line">
            <a:avLst/>
          </a:prstGeom>
          <a:ln w="12700">
            <a:solidFill>
              <a:srgbClr val="C0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flipH="1">
            <a:off x="7719722" y="9442230"/>
            <a:ext cx="886" cy="300459"/>
          </a:xfrm>
          <a:prstGeom prst="line">
            <a:avLst/>
          </a:prstGeom>
          <a:ln w="127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字方塊 58"/>
          <p:cNvSpPr txBox="1"/>
          <p:nvPr/>
        </p:nvSpPr>
        <p:spPr>
          <a:xfrm>
            <a:off x="8002121" y="9838683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C00000"/>
                </a:solidFill>
              </a:rPr>
              <a:t>slave_arready</a:t>
            </a:r>
            <a:r>
              <a:rPr lang="en-US" altLang="zh-TW" sz="1000" dirty="0" smtClean="0">
                <a:solidFill>
                  <a:srgbClr val="C00000"/>
                </a:solidFill>
              </a:rPr>
              <a:t>[0]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144" name="文字方塊 58"/>
          <p:cNvSpPr txBox="1"/>
          <p:nvPr/>
        </p:nvSpPr>
        <p:spPr>
          <a:xfrm>
            <a:off x="7967777" y="9469348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C00000"/>
                </a:solidFill>
              </a:rPr>
              <a:t>slave_arready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grpSp>
        <p:nvGrpSpPr>
          <p:cNvPr id="145" name="群組 144"/>
          <p:cNvGrpSpPr/>
          <p:nvPr/>
        </p:nvGrpSpPr>
        <p:grpSpPr>
          <a:xfrm>
            <a:off x="5836706" y="7344622"/>
            <a:ext cx="228600" cy="228600"/>
            <a:chOff x="7162800" y="4285022"/>
            <a:chExt cx="228600" cy="228600"/>
          </a:xfrm>
        </p:grpSpPr>
        <p:sp>
          <p:nvSpPr>
            <p:cNvPr id="146" name="Oval 217"/>
            <p:cNvSpPr>
              <a:spLocks noChangeArrowheads="1"/>
            </p:cNvSpPr>
            <p:nvPr/>
          </p:nvSpPr>
          <p:spPr bwMode="auto">
            <a:xfrm>
              <a:off x="7162800" y="4285022"/>
              <a:ext cx="228600" cy="2286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cxnSp>
          <p:nvCxnSpPr>
            <p:cNvPr id="147" name="直線接點 146"/>
            <p:cNvCxnSpPr/>
            <p:nvPr/>
          </p:nvCxnSpPr>
          <p:spPr>
            <a:xfrm>
              <a:off x="7214959" y="4374819"/>
              <a:ext cx="1280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/>
            <p:nvPr/>
          </p:nvCxnSpPr>
          <p:spPr>
            <a:xfrm>
              <a:off x="7214959" y="4427254"/>
              <a:ext cx="1280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直線接點 148"/>
          <p:cNvCxnSpPr/>
          <p:nvPr/>
        </p:nvCxnSpPr>
        <p:spPr>
          <a:xfrm flipV="1">
            <a:off x="5799178" y="5043829"/>
            <a:ext cx="0" cy="282031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字方塊 58"/>
          <p:cNvSpPr txBox="1"/>
          <p:nvPr/>
        </p:nvSpPr>
        <p:spPr>
          <a:xfrm>
            <a:off x="5870934" y="810803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slave_pre_hit</a:t>
            </a:r>
            <a:r>
              <a:rPr lang="en-US" altLang="zh-TW" sz="1000" dirty="0" smtClean="0"/>
              <a:t>[0]</a:t>
            </a:r>
          </a:p>
        </p:txBody>
      </p:sp>
      <p:sp>
        <p:nvSpPr>
          <p:cNvPr id="151" name="AutoShape 65"/>
          <p:cNvSpPr>
            <a:spLocks noChangeArrowheads="1"/>
          </p:cNvSpPr>
          <p:nvPr/>
        </p:nvSpPr>
        <p:spPr bwMode="auto">
          <a:xfrm rot="5400000">
            <a:off x="5752043" y="7878634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bg1"/>
              </a:solidFill>
            </a:endParaRPr>
          </a:p>
        </p:txBody>
      </p:sp>
      <p:cxnSp>
        <p:nvCxnSpPr>
          <p:cNvPr id="152" name="直線接點 151"/>
          <p:cNvCxnSpPr/>
          <p:nvPr/>
        </p:nvCxnSpPr>
        <p:spPr>
          <a:xfrm flipV="1">
            <a:off x="5956130" y="7573222"/>
            <a:ext cx="0" cy="30494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>
            <a:off x="6071594" y="7458922"/>
            <a:ext cx="1971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字方塊 60"/>
          <p:cNvSpPr txBox="1"/>
          <p:nvPr/>
        </p:nvSpPr>
        <p:spPr>
          <a:xfrm>
            <a:off x="6234641" y="7335815"/>
            <a:ext cx="1463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slv0_masked_base_addr</a:t>
            </a:r>
            <a:endParaRPr lang="zh-TW" altLang="en-US" sz="1000" dirty="0"/>
          </a:p>
        </p:txBody>
      </p:sp>
      <p:cxnSp>
        <p:nvCxnSpPr>
          <p:cNvPr id="155" name="直線接點 154"/>
          <p:cNvCxnSpPr/>
          <p:nvPr/>
        </p:nvCxnSpPr>
        <p:spPr>
          <a:xfrm flipV="1">
            <a:off x="5956130" y="7039676"/>
            <a:ext cx="0" cy="30494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217"/>
          <p:cNvSpPr>
            <a:spLocks noChangeArrowheads="1"/>
          </p:cNvSpPr>
          <p:nvPr/>
        </p:nvSpPr>
        <p:spPr bwMode="auto">
          <a:xfrm>
            <a:off x="5767174" y="6871862"/>
            <a:ext cx="64008" cy="64008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57" name="文字方塊 61"/>
          <p:cNvSpPr txBox="1"/>
          <p:nvPr/>
        </p:nvSpPr>
        <p:spPr>
          <a:xfrm>
            <a:off x="5955559" y="7020873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master_addr</a:t>
            </a:r>
            <a:endParaRPr lang="zh-TW" altLang="en-US" sz="1000" dirty="0"/>
          </a:p>
        </p:txBody>
      </p:sp>
      <p:cxnSp>
        <p:nvCxnSpPr>
          <p:cNvPr id="158" name="直線接點 157"/>
          <p:cNvCxnSpPr/>
          <p:nvPr/>
        </p:nvCxnSpPr>
        <p:spPr>
          <a:xfrm flipV="1">
            <a:off x="1779826" y="8103564"/>
            <a:ext cx="0" cy="27024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群組 158"/>
          <p:cNvGrpSpPr/>
          <p:nvPr/>
        </p:nvGrpSpPr>
        <p:grpSpPr>
          <a:xfrm>
            <a:off x="1750674" y="7344622"/>
            <a:ext cx="228600" cy="228600"/>
            <a:chOff x="7162800" y="4285022"/>
            <a:chExt cx="228600" cy="228600"/>
          </a:xfrm>
        </p:grpSpPr>
        <p:sp>
          <p:nvSpPr>
            <p:cNvPr id="160" name="Oval 217"/>
            <p:cNvSpPr>
              <a:spLocks noChangeArrowheads="1"/>
            </p:cNvSpPr>
            <p:nvPr/>
          </p:nvSpPr>
          <p:spPr bwMode="auto">
            <a:xfrm>
              <a:off x="7162800" y="4285022"/>
              <a:ext cx="228600" cy="2286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cxnSp>
          <p:nvCxnSpPr>
            <p:cNvPr id="161" name="直線接點 160"/>
            <p:cNvCxnSpPr/>
            <p:nvPr/>
          </p:nvCxnSpPr>
          <p:spPr>
            <a:xfrm>
              <a:off x="7214959" y="4374819"/>
              <a:ext cx="1280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>
              <a:off x="7214959" y="4427254"/>
              <a:ext cx="1280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直線接點 162"/>
          <p:cNvCxnSpPr/>
          <p:nvPr/>
        </p:nvCxnSpPr>
        <p:spPr>
          <a:xfrm flipV="1">
            <a:off x="1713146" y="6903866"/>
            <a:ext cx="0" cy="97478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字方塊 58"/>
          <p:cNvSpPr txBox="1"/>
          <p:nvPr/>
        </p:nvSpPr>
        <p:spPr>
          <a:xfrm>
            <a:off x="1784902" y="8108033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slave_pre_hit</a:t>
            </a:r>
            <a:r>
              <a:rPr lang="en-US" altLang="zh-TW" sz="1000" dirty="0" smtClean="0"/>
              <a:t>[n]</a:t>
            </a:r>
          </a:p>
        </p:txBody>
      </p:sp>
      <p:sp>
        <p:nvSpPr>
          <p:cNvPr id="165" name="AutoShape 65"/>
          <p:cNvSpPr>
            <a:spLocks noChangeArrowheads="1"/>
          </p:cNvSpPr>
          <p:nvPr/>
        </p:nvSpPr>
        <p:spPr bwMode="auto">
          <a:xfrm rot="5400000">
            <a:off x="1666011" y="7878634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bg1"/>
              </a:solidFill>
            </a:endParaRPr>
          </a:p>
        </p:txBody>
      </p:sp>
      <p:cxnSp>
        <p:nvCxnSpPr>
          <p:cNvPr id="166" name="直線接點 165"/>
          <p:cNvCxnSpPr/>
          <p:nvPr/>
        </p:nvCxnSpPr>
        <p:spPr>
          <a:xfrm flipV="1">
            <a:off x="1870098" y="7573222"/>
            <a:ext cx="0" cy="30494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>
            <a:off x="1985562" y="7458922"/>
            <a:ext cx="1971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/>
        </p:nvCxnSpPr>
        <p:spPr>
          <a:xfrm flipV="1">
            <a:off x="1870098" y="7039676"/>
            <a:ext cx="0" cy="30494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61"/>
          <p:cNvSpPr txBox="1"/>
          <p:nvPr/>
        </p:nvSpPr>
        <p:spPr>
          <a:xfrm>
            <a:off x="1869527" y="7020873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master_addr</a:t>
            </a:r>
            <a:endParaRPr lang="zh-TW" altLang="en-US" sz="1000" dirty="0"/>
          </a:p>
        </p:txBody>
      </p:sp>
      <p:sp>
        <p:nvSpPr>
          <p:cNvPr id="170" name="文字方塊 60"/>
          <p:cNvSpPr txBox="1"/>
          <p:nvPr/>
        </p:nvSpPr>
        <p:spPr>
          <a:xfrm>
            <a:off x="2146852" y="7335815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slvn_masked_base_addr</a:t>
            </a:r>
            <a:endParaRPr lang="zh-TW" altLang="en-US" sz="1000" dirty="0"/>
          </a:p>
        </p:txBody>
      </p:sp>
      <p:cxnSp>
        <p:nvCxnSpPr>
          <p:cNvPr id="171" name="直線接點 170"/>
          <p:cNvCxnSpPr/>
          <p:nvPr/>
        </p:nvCxnSpPr>
        <p:spPr>
          <a:xfrm flipV="1">
            <a:off x="5865858" y="9510975"/>
            <a:ext cx="0" cy="60507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字方塊 58"/>
          <p:cNvSpPr txBox="1"/>
          <p:nvPr/>
        </p:nvSpPr>
        <p:spPr>
          <a:xfrm>
            <a:off x="1691979" y="8372930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priority_encoder</a:t>
            </a:r>
            <a:endParaRPr lang="en-US" altLang="zh-TW" sz="1000" dirty="0" smtClean="0"/>
          </a:p>
        </p:txBody>
      </p:sp>
      <p:sp>
        <p:nvSpPr>
          <p:cNvPr id="173" name="文字方塊 58"/>
          <p:cNvSpPr txBox="1"/>
          <p:nvPr/>
        </p:nvSpPr>
        <p:spPr>
          <a:xfrm>
            <a:off x="1784902" y="8716706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slave_hit</a:t>
            </a:r>
            <a:r>
              <a:rPr lang="en-US" altLang="zh-TW" sz="1000" dirty="0" smtClean="0"/>
              <a:t>[n]</a:t>
            </a:r>
          </a:p>
        </p:txBody>
      </p:sp>
      <p:sp>
        <p:nvSpPr>
          <p:cNvPr id="174" name="文字方塊 58"/>
          <p:cNvSpPr txBox="1"/>
          <p:nvPr/>
        </p:nvSpPr>
        <p:spPr>
          <a:xfrm>
            <a:off x="5870934" y="8716706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slave_hit</a:t>
            </a:r>
            <a:r>
              <a:rPr lang="en-US" altLang="zh-TW" sz="1000" dirty="0" smtClean="0"/>
              <a:t>[0]</a:t>
            </a:r>
          </a:p>
        </p:txBody>
      </p:sp>
      <p:sp>
        <p:nvSpPr>
          <p:cNvPr id="175" name="文字方塊 174"/>
          <p:cNvSpPr txBox="1"/>
          <p:nvPr/>
        </p:nvSpPr>
        <p:spPr>
          <a:xfrm>
            <a:off x="8574828" y="48023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rgbClr val="0070C0"/>
                </a:solidFill>
              </a:rPr>
              <a:t>us_arid</a:t>
            </a:r>
            <a:r>
              <a:rPr lang="en-US" altLang="zh-TW" sz="1000" dirty="0" smtClean="0">
                <a:solidFill>
                  <a:srgbClr val="0070C0"/>
                </a:solidFill>
              </a:rPr>
              <a:t> is outstanding ID</a:t>
            </a:r>
          </a:p>
          <a:p>
            <a:r>
              <a:rPr lang="en-US" altLang="zh-TW" sz="1000" dirty="0" err="1" smtClean="0">
                <a:solidFill>
                  <a:srgbClr val="0070C0"/>
                </a:solidFill>
              </a:rPr>
              <a:t>slv_mid</a:t>
            </a:r>
            <a:r>
              <a:rPr lang="en-US" altLang="zh-TW" sz="1000" dirty="0" smtClean="0">
                <a:solidFill>
                  <a:srgbClr val="0070C0"/>
                </a:solidFill>
              </a:rPr>
              <a:t> is slave</a:t>
            </a:r>
          </a:p>
        </p:txBody>
      </p:sp>
      <p:cxnSp>
        <p:nvCxnSpPr>
          <p:cNvPr id="176" name="直線接點 175"/>
          <p:cNvCxnSpPr/>
          <p:nvPr/>
        </p:nvCxnSpPr>
        <p:spPr>
          <a:xfrm flipV="1">
            <a:off x="5864172" y="9505154"/>
            <a:ext cx="0" cy="609600"/>
          </a:xfrm>
          <a:prstGeom prst="line">
            <a:avLst/>
          </a:prstGeom>
          <a:ln w="127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flipH="1">
            <a:off x="5406972" y="9505154"/>
            <a:ext cx="914400" cy="0"/>
          </a:xfrm>
          <a:prstGeom prst="line">
            <a:avLst/>
          </a:prstGeom>
          <a:ln w="25400">
            <a:solidFill>
              <a:srgbClr val="C0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5934929" y="9581354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 smtClean="0">
                <a:solidFill>
                  <a:srgbClr val="C00000"/>
                </a:solidFill>
              </a:rPr>
              <a:t>0</a:t>
            </a:r>
            <a:endParaRPr lang="zh-TW" altLang="en-US" sz="1500" dirty="0">
              <a:solidFill>
                <a:srgbClr val="C00000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5509025" y="9581354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1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180" name="直線接點 179"/>
          <p:cNvCxnSpPr/>
          <p:nvPr/>
        </p:nvCxnSpPr>
        <p:spPr>
          <a:xfrm flipV="1">
            <a:off x="6090031" y="9223127"/>
            <a:ext cx="0" cy="287848"/>
          </a:xfrm>
          <a:prstGeom prst="line">
            <a:avLst/>
          </a:prstGeom>
          <a:ln w="127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AutoShape 65"/>
          <p:cNvSpPr>
            <a:spLocks noChangeArrowheads="1"/>
          </p:cNvSpPr>
          <p:nvPr/>
        </p:nvSpPr>
        <p:spPr bwMode="auto">
          <a:xfrm rot="16200000">
            <a:off x="6663802" y="11137001"/>
            <a:ext cx="229398" cy="229398"/>
          </a:xfrm>
          <a:prstGeom prst="flowChartDelay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82" name="直線接點 181"/>
          <p:cNvCxnSpPr/>
          <p:nvPr/>
        </p:nvCxnSpPr>
        <p:spPr>
          <a:xfrm>
            <a:off x="6714596" y="11371794"/>
            <a:ext cx="0" cy="542062"/>
          </a:xfrm>
          <a:prstGeom prst="line">
            <a:avLst/>
          </a:prstGeom>
          <a:ln w="127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>
            <a:stCxn id="184" idx="4"/>
          </p:cNvCxnSpPr>
          <p:nvPr/>
        </p:nvCxnSpPr>
        <p:spPr>
          <a:xfrm>
            <a:off x="6837708" y="11432843"/>
            <a:ext cx="0" cy="603869"/>
          </a:xfrm>
          <a:prstGeom prst="line">
            <a:avLst/>
          </a:prstGeom>
          <a:ln w="127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217"/>
          <p:cNvSpPr>
            <a:spLocks noChangeArrowheads="1"/>
          </p:cNvSpPr>
          <p:nvPr/>
        </p:nvSpPr>
        <p:spPr bwMode="auto">
          <a:xfrm>
            <a:off x="6805704" y="11368835"/>
            <a:ext cx="64008" cy="6400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cxnSp>
        <p:nvCxnSpPr>
          <p:cNvPr id="185" name="直線接點 184"/>
          <p:cNvCxnSpPr/>
          <p:nvPr/>
        </p:nvCxnSpPr>
        <p:spPr>
          <a:xfrm>
            <a:off x="6836551" y="12032177"/>
            <a:ext cx="1236044" cy="0"/>
          </a:xfrm>
          <a:prstGeom prst="line">
            <a:avLst/>
          </a:prstGeom>
          <a:ln w="12700">
            <a:solidFill>
              <a:srgbClr val="C0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>
            <a:off x="6090031" y="9224044"/>
            <a:ext cx="676282" cy="0"/>
          </a:xfrm>
          <a:prstGeom prst="line">
            <a:avLst/>
          </a:prstGeom>
          <a:ln w="12700">
            <a:solidFill>
              <a:srgbClr val="C0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>
            <a:endCxn id="181" idx="3"/>
          </p:cNvCxnSpPr>
          <p:nvPr/>
        </p:nvCxnSpPr>
        <p:spPr>
          <a:xfrm>
            <a:off x="6778501" y="9223127"/>
            <a:ext cx="0" cy="1913874"/>
          </a:xfrm>
          <a:prstGeom prst="line">
            <a:avLst/>
          </a:prstGeom>
          <a:ln w="12700">
            <a:solidFill>
              <a:srgbClr val="C0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flipH="1">
            <a:off x="4307081" y="9505154"/>
            <a:ext cx="1060139" cy="0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字方塊 60"/>
          <p:cNvSpPr txBox="1"/>
          <p:nvPr/>
        </p:nvSpPr>
        <p:spPr>
          <a:xfrm>
            <a:off x="4271939" y="9223127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0070C0"/>
                </a:solidFill>
              </a:rPr>
              <a:t>master_arready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cxnSp>
        <p:nvCxnSpPr>
          <p:cNvPr id="190" name="直線接點 189"/>
          <p:cNvCxnSpPr/>
          <p:nvPr/>
        </p:nvCxnSpPr>
        <p:spPr>
          <a:xfrm>
            <a:off x="5866580" y="10466556"/>
            <a:ext cx="0" cy="1448064"/>
          </a:xfrm>
          <a:prstGeom prst="line">
            <a:avLst/>
          </a:prstGeom>
          <a:ln w="12700">
            <a:solidFill>
              <a:srgbClr val="C0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>
            <a:off x="2832777" y="11913856"/>
            <a:ext cx="1234774" cy="0"/>
          </a:xfrm>
          <a:prstGeom prst="line">
            <a:avLst/>
          </a:prstGeom>
          <a:ln w="127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flipV="1">
            <a:off x="1983817" y="11913856"/>
            <a:ext cx="0" cy="174827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>
            <a:off x="1977716" y="11914620"/>
            <a:ext cx="855061" cy="0"/>
          </a:xfrm>
          <a:prstGeom prst="line">
            <a:avLst/>
          </a:prstGeom>
          <a:ln w="12700">
            <a:solidFill>
              <a:srgbClr val="C0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 flipV="1">
            <a:off x="1984039" y="9510975"/>
            <a:ext cx="0" cy="60507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flipV="1">
            <a:off x="1982353" y="9505154"/>
            <a:ext cx="0" cy="609600"/>
          </a:xfrm>
          <a:prstGeom prst="line">
            <a:avLst/>
          </a:prstGeom>
          <a:ln w="127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 flipH="1">
            <a:off x="1525153" y="9505154"/>
            <a:ext cx="914400" cy="0"/>
          </a:xfrm>
          <a:prstGeom prst="line">
            <a:avLst/>
          </a:prstGeom>
          <a:ln w="25400">
            <a:solidFill>
              <a:srgbClr val="C0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2053110" y="9581354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 smtClean="0">
                <a:solidFill>
                  <a:srgbClr val="C00000"/>
                </a:solidFill>
              </a:rPr>
              <a:t>0</a:t>
            </a:r>
            <a:endParaRPr lang="zh-TW" altLang="en-US" sz="1500" dirty="0">
              <a:solidFill>
                <a:srgbClr val="C00000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1627206" y="9581354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1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199" name="直線接點 198"/>
          <p:cNvCxnSpPr/>
          <p:nvPr/>
        </p:nvCxnSpPr>
        <p:spPr>
          <a:xfrm flipV="1">
            <a:off x="2208212" y="9223127"/>
            <a:ext cx="0" cy="287848"/>
          </a:xfrm>
          <a:prstGeom prst="line">
            <a:avLst/>
          </a:prstGeom>
          <a:ln w="127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AutoShape 65"/>
          <p:cNvSpPr>
            <a:spLocks noChangeArrowheads="1"/>
          </p:cNvSpPr>
          <p:nvPr/>
        </p:nvSpPr>
        <p:spPr bwMode="auto">
          <a:xfrm rot="16200000">
            <a:off x="2781983" y="11137001"/>
            <a:ext cx="229398" cy="229398"/>
          </a:xfrm>
          <a:prstGeom prst="flowChartDelay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01" name="直線接點 200"/>
          <p:cNvCxnSpPr/>
          <p:nvPr/>
        </p:nvCxnSpPr>
        <p:spPr>
          <a:xfrm>
            <a:off x="2832777" y="11371794"/>
            <a:ext cx="0" cy="542062"/>
          </a:xfrm>
          <a:prstGeom prst="line">
            <a:avLst/>
          </a:prstGeom>
          <a:ln w="127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>
            <a:stCxn id="203" idx="4"/>
          </p:cNvCxnSpPr>
          <p:nvPr/>
        </p:nvCxnSpPr>
        <p:spPr>
          <a:xfrm>
            <a:off x="2955889" y="11432843"/>
            <a:ext cx="0" cy="603869"/>
          </a:xfrm>
          <a:prstGeom prst="line">
            <a:avLst/>
          </a:prstGeom>
          <a:ln w="127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17"/>
          <p:cNvSpPr>
            <a:spLocks noChangeArrowheads="1"/>
          </p:cNvSpPr>
          <p:nvPr/>
        </p:nvSpPr>
        <p:spPr bwMode="auto">
          <a:xfrm>
            <a:off x="2923885" y="11368835"/>
            <a:ext cx="64008" cy="6400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cxnSp>
        <p:nvCxnSpPr>
          <p:cNvPr id="204" name="直線接點 203"/>
          <p:cNvCxnSpPr/>
          <p:nvPr/>
        </p:nvCxnSpPr>
        <p:spPr>
          <a:xfrm>
            <a:off x="2954732" y="12032177"/>
            <a:ext cx="1236044" cy="0"/>
          </a:xfrm>
          <a:prstGeom prst="line">
            <a:avLst/>
          </a:prstGeom>
          <a:ln w="12700">
            <a:solidFill>
              <a:srgbClr val="C0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>
            <a:off x="2208212" y="9224044"/>
            <a:ext cx="676282" cy="0"/>
          </a:xfrm>
          <a:prstGeom prst="line">
            <a:avLst/>
          </a:prstGeom>
          <a:ln w="12700">
            <a:solidFill>
              <a:srgbClr val="C0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>
            <a:endCxn id="200" idx="3"/>
          </p:cNvCxnSpPr>
          <p:nvPr/>
        </p:nvCxnSpPr>
        <p:spPr>
          <a:xfrm>
            <a:off x="2896682" y="9223127"/>
            <a:ext cx="0" cy="1913874"/>
          </a:xfrm>
          <a:prstGeom prst="line">
            <a:avLst/>
          </a:prstGeom>
          <a:ln w="12700">
            <a:solidFill>
              <a:srgbClr val="C0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flipH="1">
            <a:off x="425262" y="9505154"/>
            <a:ext cx="1060139" cy="0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字方塊 60"/>
          <p:cNvSpPr txBox="1"/>
          <p:nvPr/>
        </p:nvSpPr>
        <p:spPr>
          <a:xfrm>
            <a:off x="390120" y="9223127"/>
            <a:ext cx="1015021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0070C0"/>
                </a:solidFill>
              </a:rPr>
              <a:t>master_arready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cxnSp>
        <p:nvCxnSpPr>
          <p:cNvPr id="209" name="直線接點 208"/>
          <p:cNvCxnSpPr/>
          <p:nvPr/>
        </p:nvCxnSpPr>
        <p:spPr>
          <a:xfrm>
            <a:off x="1984761" y="10466556"/>
            <a:ext cx="0" cy="1448064"/>
          </a:xfrm>
          <a:prstGeom prst="line">
            <a:avLst/>
          </a:prstGeom>
          <a:ln w="12700">
            <a:solidFill>
              <a:srgbClr val="C0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 flipV="1">
            <a:off x="5654621" y="8716706"/>
            <a:ext cx="0" cy="77441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flipV="1">
            <a:off x="1781134" y="8716706"/>
            <a:ext cx="0" cy="77441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字方塊 58"/>
          <p:cNvSpPr txBox="1"/>
          <p:nvPr/>
        </p:nvSpPr>
        <p:spPr>
          <a:xfrm>
            <a:off x="4138770" y="10029833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C00000"/>
                </a:solidFill>
              </a:rPr>
              <a:t>slave_arready</a:t>
            </a:r>
            <a:r>
              <a:rPr lang="en-US" altLang="zh-TW" sz="1000" dirty="0" smtClean="0">
                <a:solidFill>
                  <a:srgbClr val="C00000"/>
                </a:solidFill>
              </a:rPr>
              <a:t>[n</a:t>
            </a:r>
            <a:r>
              <a:rPr lang="en-US" altLang="zh-TW" sz="1000" dirty="0" smtClean="0">
                <a:solidFill>
                  <a:srgbClr val="7030A0"/>
                </a:solidFill>
              </a:rPr>
              <a:t>]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sp>
        <p:nvSpPr>
          <p:cNvPr id="213" name="文字方塊 58"/>
          <p:cNvSpPr txBox="1"/>
          <p:nvPr/>
        </p:nvSpPr>
        <p:spPr>
          <a:xfrm>
            <a:off x="6983094" y="9838682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C00000"/>
                </a:solidFill>
              </a:rPr>
              <a:t>slave_arready</a:t>
            </a:r>
            <a:r>
              <a:rPr lang="en-US" altLang="zh-TW" sz="1000" dirty="0" smtClean="0">
                <a:solidFill>
                  <a:srgbClr val="C00000"/>
                </a:solidFill>
              </a:rPr>
              <a:t>[n]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7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5849</TotalTime>
  <Words>466</Words>
  <Application>Microsoft Office PowerPoint</Application>
  <PresentationFormat>自訂</PresentationFormat>
  <Paragraphs>201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Greenshot image editor</dc:title>
  <dc:creator>Jason Wen-Jie Li(李文傑)</dc:creator>
  <cp:lastModifiedBy>Jason Wen-Jie Li(李文傑)</cp:lastModifiedBy>
  <cp:revision>73</cp:revision>
  <dcterms:created xsi:type="dcterms:W3CDTF">2021-03-12T09:22:01Z</dcterms:created>
  <dcterms:modified xsi:type="dcterms:W3CDTF">2021-03-18T01:04:11Z</dcterms:modified>
</cp:coreProperties>
</file>