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8288000" cy="18288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 autoAdjust="0"/>
    <p:restoredTop sz="94660"/>
  </p:normalViewPr>
  <p:slideViewPr>
    <p:cSldViewPr snapToObjects="1">
      <p:cViewPr>
        <p:scale>
          <a:sx n="150" d="100"/>
          <a:sy n="150" d="100"/>
        </p:scale>
        <p:origin x="5842" y="7395"/>
      </p:cViewPr>
      <p:guideLst>
        <p:guide orient="horz" pos="5616"/>
        <p:guide pos="6272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5" d="100"/>
          <a:sy n="55" d="100"/>
        </p:scale>
        <p:origin x="-204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CD-373D-4EC1-94A3-AC5941F77F0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35CA-6ACC-40EE-BDD9-EB095FAFE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5681139"/>
            <a:ext cx="15544800" cy="3920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732387"/>
            <a:ext cx="4114800" cy="156040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732387"/>
            <a:ext cx="12039600" cy="156040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11751736"/>
            <a:ext cx="15544800" cy="36322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7751255"/>
            <a:ext cx="15544800" cy="400050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093636"/>
            <a:ext cx="8080376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5799668"/>
            <a:ext cx="8080376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62" y="4093636"/>
            <a:ext cx="8083551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62" y="5799668"/>
            <a:ext cx="8083551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9" y="728136"/>
            <a:ext cx="6016627" cy="30988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3" y="728144"/>
            <a:ext cx="10223500" cy="1560830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9" y="3826944"/>
            <a:ext cx="6016627" cy="1250950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4312919"/>
            <a:ext cx="10972800" cy="2146300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267218"/>
            <a:ext cx="16459200" cy="1206923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3" name="直線接點 862"/>
          <p:cNvCxnSpPr/>
          <p:nvPr/>
        </p:nvCxnSpPr>
        <p:spPr>
          <a:xfrm>
            <a:off x="5731327" y="2503449"/>
            <a:ext cx="195931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4" name="群組 863"/>
          <p:cNvGrpSpPr/>
          <p:nvPr/>
        </p:nvGrpSpPr>
        <p:grpSpPr>
          <a:xfrm rot="10800000">
            <a:off x="7354358" y="3673195"/>
            <a:ext cx="723900" cy="342900"/>
            <a:chOff x="5373782" y="7073997"/>
            <a:chExt cx="723900" cy="342900"/>
          </a:xfrm>
        </p:grpSpPr>
        <p:sp>
          <p:nvSpPr>
            <p:cNvPr id="865" name="矩形 86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66" name="等腰三角形 86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867" name="群組 866"/>
          <p:cNvGrpSpPr/>
          <p:nvPr/>
        </p:nvGrpSpPr>
        <p:grpSpPr>
          <a:xfrm>
            <a:off x="8910794" y="3671381"/>
            <a:ext cx="723900" cy="342900"/>
            <a:chOff x="5373782" y="7073997"/>
            <a:chExt cx="723900" cy="342900"/>
          </a:xfrm>
        </p:grpSpPr>
        <p:sp>
          <p:nvSpPr>
            <p:cNvPr id="868" name="矩形 86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69" name="等腰三角形 86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870" name="群組 869"/>
          <p:cNvGrpSpPr/>
          <p:nvPr/>
        </p:nvGrpSpPr>
        <p:grpSpPr>
          <a:xfrm>
            <a:off x="5220280" y="3671381"/>
            <a:ext cx="723900" cy="342900"/>
            <a:chOff x="5373782" y="7073997"/>
            <a:chExt cx="723900" cy="342900"/>
          </a:xfrm>
        </p:grpSpPr>
        <p:sp>
          <p:nvSpPr>
            <p:cNvPr id="871" name="矩形 87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72" name="等腰三角形 87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881" name="直線接點 880"/>
          <p:cNvCxnSpPr>
            <a:endCxn id="989" idx="3"/>
          </p:cNvCxnSpPr>
          <p:nvPr/>
        </p:nvCxnSpPr>
        <p:spPr>
          <a:xfrm>
            <a:off x="8072482" y="11652221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文字方塊 57"/>
          <p:cNvSpPr txBox="1"/>
          <p:nvPr/>
        </p:nvSpPr>
        <p:spPr>
          <a:xfrm>
            <a:off x="5865636" y="1333628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slv0_arvalid</a:t>
            </a:r>
            <a:endParaRPr lang="zh-TW" altLang="en-US" sz="1000" dirty="0"/>
          </a:p>
        </p:txBody>
      </p:sp>
      <p:sp>
        <p:nvSpPr>
          <p:cNvPr id="885" name="文字方塊 58"/>
          <p:cNvSpPr txBox="1"/>
          <p:nvPr/>
        </p:nvSpPr>
        <p:spPr>
          <a:xfrm>
            <a:off x="8072482" y="11750326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sp>
        <p:nvSpPr>
          <p:cNvPr id="886" name="文字方塊 60"/>
          <p:cNvSpPr txBox="1"/>
          <p:nvPr/>
        </p:nvSpPr>
        <p:spPr>
          <a:xfrm>
            <a:off x="7721515" y="692180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cxnSp>
        <p:nvCxnSpPr>
          <p:cNvPr id="888" name="直線接點 887"/>
          <p:cNvCxnSpPr>
            <a:stCxn id="865" idx="0"/>
            <a:endCxn id="991" idx="3"/>
          </p:cNvCxnSpPr>
          <p:nvPr/>
        </p:nvCxnSpPr>
        <p:spPr>
          <a:xfrm>
            <a:off x="7716308" y="4016095"/>
            <a:ext cx="2074" cy="41246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文字方塊 60"/>
          <p:cNvSpPr txBox="1"/>
          <p:nvPr/>
        </p:nvSpPr>
        <p:spPr>
          <a:xfrm>
            <a:off x="7717330" y="1831071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ds_rready</a:t>
            </a:r>
            <a:endParaRPr lang="zh-TW" altLang="en-US" sz="1000" dirty="0"/>
          </a:p>
        </p:txBody>
      </p:sp>
      <p:cxnSp>
        <p:nvCxnSpPr>
          <p:cNvPr id="894" name="直線接點 893"/>
          <p:cNvCxnSpPr/>
          <p:nvPr/>
        </p:nvCxnSpPr>
        <p:spPr>
          <a:xfrm>
            <a:off x="1066800" y="10295103"/>
            <a:ext cx="156972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接點 895"/>
          <p:cNvCxnSpPr/>
          <p:nvPr/>
        </p:nvCxnSpPr>
        <p:spPr>
          <a:xfrm flipV="1">
            <a:off x="9482424" y="5043826"/>
            <a:ext cx="0" cy="858703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文字方塊 61"/>
          <p:cNvSpPr txBox="1"/>
          <p:nvPr/>
        </p:nvSpPr>
        <p:spPr>
          <a:xfrm>
            <a:off x="9279528" y="182431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ds_data</a:t>
            </a:r>
            <a:endParaRPr lang="zh-TW" altLang="en-US" sz="1000" dirty="0"/>
          </a:p>
        </p:txBody>
      </p:sp>
      <p:sp>
        <p:nvSpPr>
          <p:cNvPr id="899" name="文字方塊 61"/>
          <p:cNvSpPr txBox="1"/>
          <p:nvPr/>
        </p:nvSpPr>
        <p:spPr>
          <a:xfrm>
            <a:off x="9486710" y="692180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901" name="文字方塊 58"/>
          <p:cNvSpPr txBox="1"/>
          <p:nvPr/>
        </p:nvSpPr>
        <p:spPr>
          <a:xfrm>
            <a:off x="9490339" y="13337341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sp>
        <p:nvSpPr>
          <p:cNvPr id="904" name="文字方塊 61"/>
          <p:cNvSpPr txBox="1"/>
          <p:nvPr/>
        </p:nvSpPr>
        <p:spPr>
          <a:xfrm>
            <a:off x="5580812" y="1831071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ds_rvalid</a:t>
            </a:r>
            <a:endParaRPr lang="zh-TW" altLang="en-US" sz="1000" dirty="0"/>
          </a:p>
        </p:txBody>
      </p:sp>
      <p:cxnSp>
        <p:nvCxnSpPr>
          <p:cNvPr id="905" name="直線接點 904"/>
          <p:cNvCxnSpPr/>
          <p:nvPr/>
        </p:nvCxnSpPr>
        <p:spPr>
          <a:xfrm flipH="1">
            <a:off x="9028370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矩形 905"/>
          <p:cNvSpPr/>
          <p:nvPr/>
        </p:nvSpPr>
        <p:spPr>
          <a:xfrm>
            <a:off x="9556327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907" name="矩形 906"/>
          <p:cNvSpPr/>
          <p:nvPr/>
        </p:nvSpPr>
        <p:spPr>
          <a:xfrm>
            <a:off x="9130423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08" name="直線接點 907"/>
          <p:cNvCxnSpPr/>
          <p:nvPr/>
        </p:nvCxnSpPr>
        <p:spPr>
          <a:xfrm flipV="1">
            <a:off x="9272806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文字方塊 60"/>
          <p:cNvSpPr txBox="1"/>
          <p:nvPr/>
        </p:nvSpPr>
        <p:spPr>
          <a:xfrm>
            <a:off x="8902359" y="377985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910" name="直線接點 909"/>
          <p:cNvCxnSpPr/>
          <p:nvPr/>
        </p:nvCxnSpPr>
        <p:spPr>
          <a:xfrm flipV="1">
            <a:off x="9272806" y="1819786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接點 910"/>
          <p:cNvCxnSpPr>
            <a:endCxn id="935" idx="0"/>
          </p:cNvCxnSpPr>
          <p:nvPr/>
        </p:nvCxnSpPr>
        <p:spPr>
          <a:xfrm>
            <a:off x="7717330" y="1819786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接點 911"/>
          <p:cNvCxnSpPr/>
          <p:nvPr/>
        </p:nvCxnSpPr>
        <p:spPr>
          <a:xfrm flipV="1">
            <a:off x="5581716" y="1831071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接點 912"/>
          <p:cNvCxnSpPr>
            <a:stCxn id="934" idx="6"/>
          </p:cNvCxnSpPr>
          <p:nvPr/>
        </p:nvCxnSpPr>
        <p:spPr>
          <a:xfrm>
            <a:off x="5613720" y="2350970"/>
            <a:ext cx="277916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文字方塊 60"/>
          <p:cNvSpPr txBox="1"/>
          <p:nvPr/>
        </p:nvSpPr>
        <p:spPr>
          <a:xfrm>
            <a:off x="8614100" y="241266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>
                <a:solidFill>
                  <a:srgbClr val="0070C0"/>
                </a:solidFill>
              </a:rPr>
              <a:t>d</a:t>
            </a:r>
            <a:r>
              <a:rPr lang="en-US" altLang="zh-TW" sz="1050" dirty="0" err="1" smtClean="0">
                <a:solidFill>
                  <a:srgbClr val="0070C0"/>
                </a:solidFill>
              </a:rPr>
              <a:t>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915" name="直線接點 914"/>
          <p:cNvCxnSpPr/>
          <p:nvPr/>
        </p:nvCxnSpPr>
        <p:spPr>
          <a:xfrm flipV="1">
            <a:off x="7745705" y="2502080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接點 915"/>
          <p:cNvCxnSpPr/>
          <p:nvPr/>
        </p:nvCxnSpPr>
        <p:spPr>
          <a:xfrm>
            <a:off x="1066800" y="3841986"/>
            <a:ext cx="140208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接點 916"/>
          <p:cNvCxnSpPr/>
          <p:nvPr/>
        </p:nvCxnSpPr>
        <p:spPr>
          <a:xfrm flipH="1">
            <a:off x="5334067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矩形 917"/>
          <p:cNvSpPr/>
          <p:nvPr/>
        </p:nvSpPr>
        <p:spPr>
          <a:xfrm>
            <a:off x="5862024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919" name="矩形 918"/>
          <p:cNvSpPr/>
          <p:nvPr/>
        </p:nvSpPr>
        <p:spPr>
          <a:xfrm>
            <a:off x="5436120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20" name="直線接點 919"/>
          <p:cNvCxnSpPr/>
          <p:nvPr/>
        </p:nvCxnSpPr>
        <p:spPr>
          <a:xfrm flipV="1">
            <a:off x="6011972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接點 920"/>
          <p:cNvCxnSpPr/>
          <p:nvPr/>
        </p:nvCxnSpPr>
        <p:spPr>
          <a:xfrm flipV="1">
            <a:off x="5581716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文字方塊 60"/>
          <p:cNvSpPr txBox="1"/>
          <p:nvPr/>
        </p:nvSpPr>
        <p:spPr>
          <a:xfrm>
            <a:off x="7354358" y="3673195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d</a:t>
            </a:r>
            <a:r>
              <a:rPr lang="en-US" altLang="zh-TW" sz="1000" dirty="0" err="1" smtClean="0">
                <a:solidFill>
                  <a:schemeClr val="bg1"/>
                </a:solidFill>
              </a:rPr>
              <a:t>s_rready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923" name="文字方塊 60"/>
          <p:cNvSpPr txBox="1"/>
          <p:nvPr/>
        </p:nvSpPr>
        <p:spPr>
          <a:xfrm>
            <a:off x="5170608" y="377985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924" name="AutoShape 65"/>
          <p:cNvSpPr>
            <a:spLocks noChangeArrowheads="1"/>
          </p:cNvSpPr>
          <p:nvPr/>
        </p:nvSpPr>
        <p:spPr bwMode="auto">
          <a:xfrm>
            <a:off x="8402882" y="2297969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28" name="直線接點 927"/>
          <p:cNvCxnSpPr/>
          <p:nvPr/>
        </p:nvCxnSpPr>
        <p:spPr>
          <a:xfrm>
            <a:off x="8632280" y="2412668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AutoShape 65"/>
          <p:cNvSpPr>
            <a:spLocks noChangeArrowheads="1"/>
          </p:cNvSpPr>
          <p:nvPr/>
        </p:nvSpPr>
        <p:spPr bwMode="auto">
          <a:xfrm rot="5400000">
            <a:off x="5684479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30" name="直線接點 929"/>
          <p:cNvCxnSpPr/>
          <p:nvPr/>
        </p:nvCxnSpPr>
        <p:spPr>
          <a:xfrm flipV="1">
            <a:off x="5731327" y="2502080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接點 930"/>
          <p:cNvCxnSpPr>
            <a:endCxn id="929" idx="3"/>
          </p:cNvCxnSpPr>
          <p:nvPr/>
        </p:nvCxnSpPr>
        <p:spPr>
          <a:xfrm flipV="1">
            <a:off x="5799178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接點 931"/>
          <p:cNvCxnSpPr/>
          <p:nvPr/>
        </p:nvCxnSpPr>
        <p:spPr>
          <a:xfrm flipV="1">
            <a:off x="5865653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Oval 217"/>
          <p:cNvSpPr>
            <a:spLocks noChangeArrowheads="1"/>
          </p:cNvSpPr>
          <p:nvPr/>
        </p:nvSpPr>
        <p:spPr bwMode="auto">
          <a:xfrm>
            <a:off x="5833649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4" name="Oval 217"/>
          <p:cNvSpPr>
            <a:spLocks noChangeArrowheads="1"/>
          </p:cNvSpPr>
          <p:nvPr/>
        </p:nvSpPr>
        <p:spPr bwMode="auto">
          <a:xfrm>
            <a:off x="5549712" y="231896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5" name="Oval 217"/>
          <p:cNvSpPr>
            <a:spLocks noChangeArrowheads="1"/>
          </p:cNvSpPr>
          <p:nvPr/>
        </p:nvSpPr>
        <p:spPr bwMode="auto">
          <a:xfrm>
            <a:off x="7685326" y="2471445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6" name="文字方塊 60"/>
          <p:cNvSpPr txBox="1"/>
          <p:nvPr/>
        </p:nvSpPr>
        <p:spPr>
          <a:xfrm>
            <a:off x="5872335" y="288220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7" name="文字方塊 60"/>
          <p:cNvSpPr txBox="1"/>
          <p:nvPr/>
        </p:nvSpPr>
        <p:spPr>
          <a:xfrm>
            <a:off x="9552831" y="288662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9" name="AutoShape 65"/>
          <p:cNvSpPr>
            <a:spLocks noChangeArrowheads="1"/>
          </p:cNvSpPr>
          <p:nvPr/>
        </p:nvSpPr>
        <p:spPr bwMode="auto">
          <a:xfrm rot="5400000">
            <a:off x="9371657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40" name="直線接點 939"/>
          <p:cNvCxnSpPr/>
          <p:nvPr/>
        </p:nvCxnSpPr>
        <p:spPr>
          <a:xfrm flipV="1">
            <a:off x="9418505" y="2412668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接點 940"/>
          <p:cNvCxnSpPr>
            <a:endCxn id="939" idx="3"/>
          </p:cNvCxnSpPr>
          <p:nvPr/>
        </p:nvCxnSpPr>
        <p:spPr>
          <a:xfrm flipV="1">
            <a:off x="9486356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接點 941"/>
          <p:cNvCxnSpPr/>
          <p:nvPr/>
        </p:nvCxnSpPr>
        <p:spPr>
          <a:xfrm flipV="1">
            <a:off x="9552831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Oval 217"/>
          <p:cNvSpPr>
            <a:spLocks noChangeArrowheads="1"/>
          </p:cNvSpPr>
          <p:nvPr/>
        </p:nvSpPr>
        <p:spPr bwMode="auto">
          <a:xfrm>
            <a:off x="9520827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946" name="直線接點 945"/>
          <p:cNvCxnSpPr/>
          <p:nvPr/>
        </p:nvCxnSpPr>
        <p:spPr>
          <a:xfrm flipH="1">
            <a:off x="7714773" y="2515278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接點 946"/>
          <p:cNvCxnSpPr/>
          <p:nvPr/>
        </p:nvCxnSpPr>
        <p:spPr>
          <a:xfrm>
            <a:off x="6269479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文字方塊 60"/>
          <p:cNvSpPr txBox="1"/>
          <p:nvPr/>
        </p:nvSpPr>
        <p:spPr>
          <a:xfrm>
            <a:off x="6428172" y="492071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d</a:t>
            </a:r>
            <a:r>
              <a:rPr lang="en-US" altLang="zh-TW" sz="1000" dirty="0" err="1" smtClean="0"/>
              <a:t>s_arready</a:t>
            </a:r>
            <a:endParaRPr lang="zh-TW" altLang="en-US" sz="1000" dirty="0"/>
          </a:p>
        </p:txBody>
      </p:sp>
      <p:cxnSp>
        <p:nvCxnSpPr>
          <p:cNvPr id="949" name="直線接點 948"/>
          <p:cNvCxnSpPr/>
          <p:nvPr/>
        </p:nvCxnSpPr>
        <p:spPr>
          <a:xfrm>
            <a:off x="9969989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文字方塊 60"/>
          <p:cNvSpPr txBox="1"/>
          <p:nvPr/>
        </p:nvSpPr>
        <p:spPr>
          <a:xfrm>
            <a:off x="10128682" y="492071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d</a:t>
            </a:r>
            <a:r>
              <a:rPr lang="en-US" altLang="zh-TW" sz="1000" dirty="0" err="1" smtClean="0"/>
              <a:t>s_arready</a:t>
            </a:r>
            <a:endParaRPr lang="zh-TW" altLang="en-US" sz="1000" dirty="0"/>
          </a:p>
        </p:txBody>
      </p:sp>
      <p:grpSp>
        <p:nvGrpSpPr>
          <p:cNvPr id="951" name="群組 950"/>
          <p:cNvGrpSpPr/>
          <p:nvPr/>
        </p:nvGrpSpPr>
        <p:grpSpPr>
          <a:xfrm>
            <a:off x="8037739" y="12634569"/>
            <a:ext cx="575554" cy="716259"/>
            <a:chOff x="7196846" y="6175762"/>
            <a:chExt cx="575554" cy="716259"/>
          </a:xfrm>
        </p:grpSpPr>
        <p:grpSp>
          <p:nvGrpSpPr>
            <p:cNvPr id="952" name="群組 951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956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957" name="直線接點 956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直線接點 957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3" name="直線接點 952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線接點 953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線接點 954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9" name="文字方塊 58"/>
          <p:cNvSpPr txBox="1"/>
          <p:nvPr/>
        </p:nvSpPr>
        <p:spPr>
          <a:xfrm>
            <a:off x="8552839" y="1284715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960" name="直線接點 959"/>
          <p:cNvCxnSpPr/>
          <p:nvPr/>
        </p:nvCxnSpPr>
        <p:spPr>
          <a:xfrm>
            <a:off x="7997236" y="1263456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文字方塊 61"/>
          <p:cNvSpPr txBox="1"/>
          <p:nvPr/>
        </p:nvSpPr>
        <p:spPr>
          <a:xfrm>
            <a:off x="6007620" y="346186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d</a:t>
            </a:r>
            <a:r>
              <a:rPr lang="en-US" altLang="zh-TW" sz="1000" dirty="0" err="1" smtClean="0"/>
              <a:t>s_rvalid</a:t>
            </a:r>
            <a:endParaRPr lang="zh-TW" altLang="en-US" sz="1000" dirty="0"/>
          </a:p>
        </p:txBody>
      </p:sp>
      <p:sp>
        <p:nvSpPr>
          <p:cNvPr id="962" name="文字方塊 58"/>
          <p:cNvSpPr txBox="1"/>
          <p:nvPr/>
        </p:nvSpPr>
        <p:spPr>
          <a:xfrm>
            <a:off x="7996857" y="13415905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mst0_arready</a:t>
            </a:r>
            <a:endParaRPr lang="zh-TW" altLang="en-US" sz="1000" dirty="0"/>
          </a:p>
        </p:txBody>
      </p:sp>
      <p:sp>
        <p:nvSpPr>
          <p:cNvPr id="963" name="文字方塊 58"/>
          <p:cNvSpPr txBox="1"/>
          <p:nvPr/>
        </p:nvSpPr>
        <p:spPr>
          <a:xfrm>
            <a:off x="8165101" y="1314389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mst0_ar_mid</a:t>
            </a:r>
          </a:p>
        </p:txBody>
      </p:sp>
      <p:sp>
        <p:nvSpPr>
          <p:cNvPr id="964" name="文字方塊 61"/>
          <p:cNvSpPr txBox="1"/>
          <p:nvPr/>
        </p:nvSpPr>
        <p:spPr>
          <a:xfrm>
            <a:off x="9697571" y="346186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d</a:t>
            </a:r>
            <a:r>
              <a:rPr lang="en-US" altLang="zh-TW" sz="1000" dirty="0" err="1" smtClean="0"/>
              <a:t>s_data</a:t>
            </a:r>
            <a:endParaRPr lang="zh-TW" altLang="en-US" sz="1000" dirty="0"/>
          </a:p>
        </p:txBody>
      </p:sp>
      <p:cxnSp>
        <p:nvCxnSpPr>
          <p:cNvPr id="965" name="直線接點 964"/>
          <p:cNvCxnSpPr/>
          <p:nvPr/>
        </p:nvCxnSpPr>
        <p:spPr>
          <a:xfrm flipV="1">
            <a:off x="9701923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接點 972"/>
          <p:cNvCxnSpPr>
            <a:endCxn id="990" idx="3"/>
          </p:cNvCxnSpPr>
          <p:nvPr/>
        </p:nvCxnSpPr>
        <p:spPr>
          <a:xfrm>
            <a:off x="4192382" y="11652221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文字方塊 58"/>
          <p:cNvSpPr txBox="1"/>
          <p:nvPr/>
        </p:nvSpPr>
        <p:spPr>
          <a:xfrm>
            <a:off x="4192382" y="11750326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mst_arready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grpSp>
        <p:nvGrpSpPr>
          <p:cNvPr id="977" name="群組 976"/>
          <p:cNvGrpSpPr/>
          <p:nvPr/>
        </p:nvGrpSpPr>
        <p:grpSpPr>
          <a:xfrm>
            <a:off x="4157639" y="12634569"/>
            <a:ext cx="575554" cy="716259"/>
            <a:chOff x="7196846" y="6175762"/>
            <a:chExt cx="575554" cy="716259"/>
          </a:xfrm>
        </p:grpSpPr>
        <p:grpSp>
          <p:nvGrpSpPr>
            <p:cNvPr id="978" name="群組 977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982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983" name="直線接點 982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線接點 983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9" name="直線接點 978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線接點 979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線接點 980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5" name="文字方塊 58"/>
          <p:cNvSpPr txBox="1"/>
          <p:nvPr/>
        </p:nvSpPr>
        <p:spPr>
          <a:xfrm>
            <a:off x="4672739" y="12858195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986" name="直線接點 985"/>
          <p:cNvCxnSpPr/>
          <p:nvPr/>
        </p:nvCxnSpPr>
        <p:spPr>
          <a:xfrm>
            <a:off x="4117136" y="1263456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文字方塊 58"/>
          <p:cNvSpPr txBox="1"/>
          <p:nvPr/>
        </p:nvSpPr>
        <p:spPr>
          <a:xfrm>
            <a:off x="4116757" y="13415905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mst1_arready</a:t>
            </a:r>
            <a:endParaRPr lang="zh-TW" altLang="en-US" sz="1000" dirty="0"/>
          </a:p>
        </p:txBody>
      </p:sp>
      <p:sp>
        <p:nvSpPr>
          <p:cNvPr id="988" name="文字方塊 58"/>
          <p:cNvSpPr txBox="1"/>
          <p:nvPr/>
        </p:nvSpPr>
        <p:spPr>
          <a:xfrm>
            <a:off x="4285001" y="1314389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mst1_ar_mid</a:t>
            </a:r>
          </a:p>
        </p:txBody>
      </p:sp>
      <p:sp>
        <p:nvSpPr>
          <p:cNvPr id="989" name="AutoShape 65"/>
          <p:cNvSpPr>
            <a:spLocks noChangeArrowheads="1"/>
          </p:cNvSpPr>
          <p:nvPr/>
        </p:nvSpPr>
        <p:spPr bwMode="auto">
          <a:xfrm rot="16200000">
            <a:off x="7957783" y="1240072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90" name="AutoShape 65"/>
          <p:cNvSpPr>
            <a:spLocks noChangeArrowheads="1"/>
          </p:cNvSpPr>
          <p:nvPr/>
        </p:nvSpPr>
        <p:spPr bwMode="auto">
          <a:xfrm rot="16200000">
            <a:off x="4077683" y="1240072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91" name="AutoShape 65"/>
          <p:cNvSpPr>
            <a:spLocks noChangeArrowheads="1"/>
          </p:cNvSpPr>
          <p:nvPr/>
        </p:nvSpPr>
        <p:spPr bwMode="auto">
          <a:xfrm rot="16200000">
            <a:off x="7603683" y="814072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98" name="直線接點 997"/>
          <p:cNvCxnSpPr/>
          <p:nvPr/>
        </p:nvCxnSpPr>
        <p:spPr>
          <a:xfrm>
            <a:off x="7649807" y="8374480"/>
            <a:ext cx="0" cy="61575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線接點 1004"/>
          <p:cNvCxnSpPr/>
          <p:nvPr/>
        </p:nvCxnSpPr>
        <p:spPr>
          <a:xfrm flipV="1">
            <a:off x="5799178" y="5043829"/>
            <a:ext cx="0" cy="861829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字方塊 1030"/>
          <p:cNvSpPr txBox="1"/>
          <p:nvPr/>
        </p:nvSpPr>
        <p:spPr>
          <a:xfrm>
            <a:off x="8574828" y="480230"/>
            <a:ext cx="1938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outstanding ID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slv_mid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slave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ds_rid</a:t>
            </a:r>
            <a:r>
              <a:rPr lang="en-US" altLang="zh-TW" sz="1000" dirty="0" smtClean="0">
                <a:solidFill>
                  <a:srgbClr val="0070C0"/>
                </a:solidFill>
              </a:rPr>
              <a:t> = {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mst_id</a:t>
            </a:r>
            <a:r>
              <a:rPr lang="en-US" altLang="zh-TW" sz="1000" dirty="0" smtClean="0">
                <a:solidFill>
                  <a:srgbClr val="0070C0"/>
                </a:solidFill>
              </a:rPr>
              <a:t>,</a:t>
            </a:r>
            <a:r>
              <a:rPr lang="zh-TW" altLang="en-US" sz="1000" dirty="0" smtClean="0">
                <a:solidFill>
                  <a:srgbClr val="0070C0"/>
                </a:solidFill>
              </a:rPr>
              <a:t> </a:t>
            </a:r>
            <a:r>
              <a:rPr lang="en-US" altLang="zh-TW" sz="1000" dirty="0" smtClean="0">
                <a:solidFill>
                  <a:srgbClr val="0070C0"/>
                </a:solidFill>
              </a:rPr>
              <a:t> 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outstanding_id</a:t>
            </a:r>
            <a:r>
              <a:rPr lang="en-US" altLang="zh-TW" sz="1000" dirty="0" smtClean="0">
                <a:solidFill>
                  <a:srgbClr val="0070C0"/>
                </a:solidFill>
              </a:rPr>
              <a:t>}</a:t>
            </a:r>
          </a:p>
        </p:txBody>
      </p:sp>
      <p:cxnSp>
        <p:nvCxnSpPr>
          <p:cNvPr id="1070" name="直線接點 1069"/>
          <p:cNvCxnSpPr>
            <a:endCxn id="1096" idx="3"/>
          </p:cNvCxnSpPr>
          <p:nvPr/>
        </p:nvCxnSpPr>
        <p:spPr>
          <a:xfrm flipV="1">
            <a:off x="12687840" y="9671628"/>
            <a:ext cx="0" cy="399049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文字方塊 58"/>
          <p:cNvSpPr txBox="1"/>
          <p:nvPr/>
        </p:nvSpPr>
        <p:spPr>
          <a:xfrm>
            <a:off x="12676284" y="13387406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ar_outstanding_grant</a:t>
            </a:r>
            <a:endParaRPr lang="zh-TW" altLang="en-US" sz="1000" dirty="0"/>
          </a:p>
        </p:txBody>
      </p:sp>
      <p:sp>
        <p:nvSpPr>
          <p:cNvPr id="1072" name="文字方塊 58"/>
          <p:cNvSpPr txBox="1"/>
          <p:nvPr/>
        </p:nvSpPr>
        <p:spPr>
          <a:xfrm>
            <a:off x="12676284" y="10056953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slave_ar_outstanding_grant</a:t>
            </a:r>
            <a:endParaRPr lang="zh-TW" altLang="en-US" sz="1000" dirty="0"/>
          </a:p>
        </p:txBody>
      </p:sp>
      <p:sp>
        <p:nvSpPr>
          <p:cNvPr id="1083" name="文字方塊 58"/>
          <p:cNvSpPr txBox="1"/>
          <p:nvPr/>
        </p:nvSpPr>
        <p:spPr>
          <a:xfrm>
            <a:off x="7789816" y="8504427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outstanding_idle</a:t>
            </a:r>
            <a:endParaRPr lang="zh-TW" altLang="en-US" sz="1000" dirty="0"/>
          </a:p>
        </p:txBody>
      </p:sp>
      <p:cxnSp>
        <p:nvCxnSpPr>
          <p:cNvPr id="1084" name="直線接點 1083"/>
          <p:cNvCxnSpPr/>
          <p:nvPr/>
        </p:nvCxnSpPr>
        <p:spPr>
          <a:xfrm>
            <a:off x="7789816" y="8433446"/>
            <a:ext cx="0" cy="30943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文字方塊 58"/>
          <p:cNvSpPr txBox="1"/>
          <p:nvPr/>
        </p:nvSpPr>
        <p:spPr>
          <a:xfrm>
            <a:off x="10612496" y="13384644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ar_outstanding_ready</a:t>
            </a:r>
            <a:endParaRPr lang="zh-TW" altLang="en-US" sz="1000" dirty="0"/>
          </a:p>
        </p:txBody>
      </p:sp>
      <p:cxnSp>
        <p:nvCxnSpPr>
          <p:cNvPr id="1086" name="直線接點 1085"/>
          <p:cNvCxnSpPr/>
          <p:nvPr/>
        </p:nvCxnSpPr>
        <p:spPr>
          <a:xfrm>
            <a:off x="10612496" y="9844584"/>
            <a:ext cx="0" cy="378628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文字方塊 58"/>
          <p:cNvSpPr txBox="1"/>
          <p:nvPr/>
        </p:nvSpPr>
        <p:spPr>
          <a:xfrm>
            <a:off x="10612496" y="10048882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slave_ar_outstanding_ready</a:t>
            </a:r>
            <a:endParaRPr lang="zh-TW" altLang="en-US" sz="1000" dirty="0"/>
          </a:p>
        </p:txBody>
      </p:sp>
      <p:sp>
        <p:nvSpPr>
          <p:cNvPr id="1089" name="Freeform 79"/>
          <p:cNvSpPr>
            <a:spLocks/>
          </p:cNvSpPr>
          <p:nvPr/>
        </p:nvSpPr>
        <p:spPr bwMode="auto">
          <a:xfrm rot="5400000">
            <a:off x="12516176" y="8788555"/>
            <a:ext cx="228600" cy="228600"/>
          </a:xfrm>
          <a:custGeom>
            <a:avLst/>
            <a:gdLst>
              <a:gd name="T0" fmla="*/ 757 w 108"/>
              <a:gd name="T1" fmla="*/ 374 h 107"/>
              <a:gd name="T2" fmla="*/ 0 w 108"/>
              <a:gd name="T3" fmla="*/ 754 h 107"/>
              <a:gd name="T4" fmla="*/ 111 w 108"/>
              <a:gd name="T5" fmla="*/ 380 h 107"/>
              <a:gd name="T6" fmla="*/ 111 w 108"/>
              <a:gd name="T7" fmla="*/ 374 h 107"/>
              <a:gd name="T8" fmla="*/ 0 w 108"/>
              <a:gd name="T9" fmla="*/ 0 h 107"/>
              <a:gd name="T10" fmla="*/ 757 w 108"/>
              <a:gd name="T11" fmla="*/ 374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94" name="文字方塊 58"/>
          <p:cNvSpPr txBox="1"/>
          <p:nvPr/>
        </p:nvSpPr>
        <p:spPr>
          <a:xfrm>
            <a:off x="12625550" y="8396631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slave_hit</a:t>
            </a:r>
            <a:endParaRPr lang="zh-TW" altLang="en-US" sz="1000" dirty="0"/>
          </a:p>
        </p:txBody>
      </p:sp>
      <p:cxnSp>
        <p:nvCxnSpPr>
          <p:cNvPr id="1095" name="直線接點 1094"/>
          <p:cNvCxnSpPr/>
          <p:nvPr/>
        </p:nvCxnSpPr>
        <p:spPr>
          <a:xfrm flipV="1">
            <a:off x="12633017" y="8398717"/>
            <a:ext cx="0" cy="4188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AutoShape 65"/>
          <p:cNvSpPr>
            <a:spLocks noChangeArrowheads="1"/>
          </p:cNvSpPr>
          <p:nvPr/>
        </p:nvSpPr>
        <p:spPr bwMode="auto">
          <a:xfrm rot="5400000">
            <a:off x="12573141" y="9442230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097" name="直線接點 1096"/>
          <p:cNvCxnSpPr/>
          <p:nvPr/>
        </p:nvCxnSpPr>
        <p:spPr>
          <a:xfrm flipV="1">
            <a:off x="12630476" y="9026204"/>
            <a:ext cx="0" cy="4188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直線接點 1097"/>
          <p:cNvCxnSpPr/>
          <p:nvPr/>
        </p:nvCxnSpPr>
        <p:spPr>
          <a:xfrm flipV="1">
            <a:off x="12763636" y="9026204"/>
            <a:ext cx="0" cy="41884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文字方塊 60"/>
          <p:cNvSpPr txBox="1"/>
          <p:nvPr/>
        </p:nvSpPr>
        <p:spPr>
          <a:xfrm>
            <a:off x="12763636" y="8915559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012459" y="13792200"/>
            <a:ext cx="4014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/>
              <a:t>這個部分設計不是很好，可能造成</a:t>
            </a:r>
            <a:r>
              <a:rPr lang="en-US" altLang="zh-TW" sz="1000" dirty="0" smtClean="0"/>
              <a:t>timing loop</a:t>
            </a:r>
            <a:r>
              <a:rPr lang="zh-TW" altLang="en-US" sz="1000" dirty="0" smtClean="0"/>
              <a:t>，輸出要有一級</a:t>
            </a:r>
            <a:r>
              <a:rPr lang="en-US" altLang="zh-TW" sz="1000" dirty="0" smtClean="0"/>
              <a:t>pipeline</a:t>
            </a:r>
            <a:endParaRPr lang="zh-TW" altLang="en-US" sz="1000" dirty="0"/>
          </a:p>
        </p:txBody>
      </p:sp>
      <p:sp>
        <p:nvSpPr>
          <p:cNvPr id="231" name="文字方塊 61"/>
          <p:cNvSpPr txBox="1"/>
          <p:nvPr/>
        </p:nvSpPr>
        <p:spPr>
          <a:xfrm>
            <a:off x="10167127" y="2164690"/>
            <a:ext cx="2624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ds_data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=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{</a:t>
            </a:r>
            <a:r>
              <a:rPr lang="en-US" altLang="zh-TW" sz="1000" dirty="0" err="1" smtClean="0"/>
              <a:t>ds_rresp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ds_rlast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ds_rdata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ds_rid</a:t>
            </a:r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235" name="文字方塊 60"/>
          <p:cNvSpPr txBox="1"/>
          <p:nvPr/>
        </p:nvSpPr>
        <p:spPr>
          <a:xfrm>
            <a:off x="5799178" y="6921800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cxnSp>
        <p:nvCxnSpPr>
          <p:cNvPr id="236" name="直線接點 235"/>
          <p:cNvCxnSpPr/>
          <p:nvPr/>
        </p:nvCxnSpPr>
        <p:spPr>
          <a:xfrm flipH="1">
            <a:off x="7197670" y="8977478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>
            <a:off x="7860661" y="8977377"/>
            <a:ext cx="0" cy="14891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>
            <a:off x="8135740" y="8977478"/>
            <a:ext cx="34667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字方塊 60"/>
          <p:cNvSpPr txBox="1"/>
          <p:nvPr/>
        </p:nvSpPr>
        <p:spPr>
          <a:xfrm>
            <a:off x="7912371" y="8988281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master_data.rid_mst_id</a:t>
            </a:r>
            <a:endParaRPr lang="zh-TW" altLang="en-US" sz="1000" dirty="0"/>
          </a:p>
        </p:txBody>
      </p:sp>
      <p:cxnSp>
        <p:nvCxnSpPr>
          <p:cNvPr id="244" name="直線接點 243"/>
          <p:cNvCxnSpPr/>
          <p:nvPr/>
        </p:nvCxnSpPr>
        <p:spPr>
          <a:xfrm>
            <a:off x="7440437" y="8977377"/>
            <a:ext cx="0" cy="184302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字方塊 58"/>
          <p:cNvSpPr txBox="1"/>
          <p:nvPr/>
        </p:nvSpPr>
        <p:spPr>
          <a:xfrm>
            <a:off x="7860661" y="10303174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sp>
        <p:nvSpPr>
          <p:cNvPr id="251" name="文字方塊 58"/>
          <p:cNvSpPr txBox="1"/>
          <p:nvPr/>
        </p:nvSpPr>
        <p:spPr>
          <a:xfrm>
            <a:off x="7450002" y="1058122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mst_arready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sp>
        <p:nvSpPr>
          <p:cNvPr id="253" name="Oval 217"/>
          <p:cNvSpPr>
            <a:spLocks noChangeArrowheads="1"/>
          </p:cNvSpPr>
          <p:nvPr/>
        </p:nvSpPr>
        <p:spPr bwMode="auto">
          <a:xfrm>
            <a:off x="7757812" y="8369438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7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11412</TotalTime>
  <Words>86</Words>
  <Application>Microsoft Office PowerPoint</Application>
  <PresentationFormat>自訂</PresentationFormat>
  <Paragraphs>45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115</cp:revision>
  <dcterms:created xsi:type="dcterms:W3CDTF">2021-03-12T09:22:01Z</dcterms:created>
  <dcterms:modified xsi:type="dcterms:W3CDTF">2021-04-07T02:29:52Z</dcterms:modified>
</cp:coreProperties>
</file>