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273" r:id="rId4"/>
    <p:sldId id="275" r:id="rId5"/>
    <p:sldId id="345" r:id="rId6"/>
    <p:sldId id="346" r:id="rId7"/>
    <p:sldId id="347" r:id="rId8"/>
    <p:sldId id="454" r:id="rId9"/>
    <p:sldId id="455" r:id="rId10"/>
    <p:sldId id="456" r:id="rId11"/>
    <p:sldId id="457" r:id="rId12"/>
    <p:sldId id="348" r:id="rId13"/>
    <p:sldId id="352" r:id="rId14"/>
    <p:sldId id="446" r:id="rId15"/>
    <p:sldId id="434" r:id="rId16"/>
    <p:sldId id="445" r:id="rId17"/>
    <p:sldId id="450" r:id="rId18"/>
    <p:sldId id="451" r:id="rId19"/>
    <p:sldId id="333" r:id="rId20"/>
    <p:sldId id="432" r:id="rId21"/>
    <p:sldId id="449" r:id="rId22"/>
    <p:sldId id="468" r:id="rId23"/>
    <p:sldId id="474" r:id="rId24"/>
    <p:sldId id="464" r:id="rId25"/>
    <p:sldId id="467" r:id="rId26"/>
    <p:sldId id="443" r:id="rId27"/>
    <p:sldId id="466" r:id="rId28"/>
    <p:sldId id="465" r:id="rId29"/>
    <p:sldId id="469" r:id="rId30"/>
    <p:sldId id="470" r:id="rId31"/>
    <p:sldId id="472" r:id="rId32"/>
    <p:sldId id="471" r:id="rId33"/>
    <p:sldId id="473" r:id="rId34"/>
    <p:sldId id="447" r:id="rId35"/>
    <p:sldId id="448" r:id="rId36"/>
    <p:sldId id="452" r:id="rId37"/>
    <p:sldId id="459" r:id="rId38"/>
    <p:sldId id="375" r:id="rId39"/>
    <p:sldId id="377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94" autoAdjust="0"/>
    <p:restoredTop sz="95126" autoAdjust="0"/>
  </p:normalViewPr>
  <p:slideViewPr>
    <p:cSldViewPr>
      <p:cViewPr varScale="1">
        <p:scale>
          <a:sx n="93" d="100"/>
          <a:sy n="93" d="100"/>
        </p:scale>
        <p:origin x="7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= DP &amp; ~(|sig[63:32])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= (DP|SP) &amp; ~(|sig[63:48])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e3_sa[3:0] = (sa[5:4] == 0) ? E3_LZC[3:0] :</a:t>
            </a:r>
            <a:r>
              <a:rPr lang="it-IT" altLang="zh-TW" dirty="0" smtClean="0"/>
              <a:t/>
            </a:r>
            <a:br>
              <a:rPr lang="it-IT" altLang="zh-TW" dirty="0" smtClean="0"/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1) ? E2_LZC[3:0]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2) ? E1_LZC[3:0]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            E0_LZC[3:0] ;</a:t>
            </a:r>
          </a:p>
          <a:p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e2_sa[3:0] = (sa[5:4] == 0) ? E2_LZC[3:0] :</a:t>
            </a:r>
            <a:r>
              <a:rPr lang="it-IT" altLang="zh-TW" dirty="0" smtClean="0"/>
              <a:t/>
            </a:r>
            <a:br>
              <a:rPr lang="it-IT" altLang="zh-TW" dirty="0" smtClean="0"/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1) ? E1_LZC[3:0]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2) ? E0_LZC[3:0]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            0;</a:t>
            </a:r>
          </a:p>
          <a:p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e1_sa[3:0] = (sa[5:4] == 0) ? E1_LZC[3:0] :</a:t>
            </a:r>
            <a:r>
              <a:rPr lang="it-IT" altLang="zh-TW" dirty="0" smtClean="0"/>
              <a:t/>
            </a:r>
            <a:br>
              <a:rPr lang="it-IT" altLang="zh-TW" dirty="0" smtClean="0"/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1) ? E0_LZC[3:0]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2) ? 0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            0 ;</a:t>
            </a:r>
          </a:p>
          <a:p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e0_sa[3:0] = (sa[5:4] == 0) ? E0_LZC[3:0] :</a:t>
            </a:r>
            <a:r>
              <a:rPr lang="it-IT" altLang="zh-TW" dirty="0" smtClean="0"/>
              <a:t/>
            </a:r>
            <a:br>
              <a:rPr lang="it-IT" altLang="zh-TW" dirty="0" smtClean="0"/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1) ? 0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2) ? 0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            0 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48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6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SIMD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DIV/SQRT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202104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 </a:t>
            </a:r>
            <a:r>
              <a:rPr lang="en-US" altLang="zh-TW" dirty="0" smtClean="0"/>
              <a:t>Interface (2/)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69498"/>
              </p:ext>
            </p:extLst>
          </p:nvPr>
        </p:nvGraphicFramePr>
        <p:xfrm>
          <a:off x="467544" y="1628800"/>
          <a:ext cx="799288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core_clk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Clock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core_reset_n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Negative Edge Reset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f1_valid[3:0]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Valid signal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f1_ex_ctrl[4:0]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Control signal for encoding.</a:t>
                      </a:r>
                      <a:r>
                        <a:rPr lang="en-US" altLang="zh-TW" sz="1600" baseline="0" dirty="0" smtClean="0"/>
                        <a:t> More info in instruction encoding slide.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f1_sew[2:0]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Indicate</a:t>
                      </a:r>
                      <a:r>
                        <a:rPr lang="en-US" altLang="zh-TW" sz="1600" baseline="0" dirty="0" smtClean="0"/>
                        <a:t> element width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f1_ediv[1:0]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Un-used</a:t>
                      </a: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f1_round_mode[2:0]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Round mode. 3’b000: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RNE, 3’b001: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RTZ, 3’b010: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RDN, 3’b011: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RUP, 3’b100: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f1_op1_data[63:0]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Source oprand1. The</a:t>
                      </a:r>
                      <a:r>
                        <a:rPr lang="en-US" altLang="zh-TW" sz="1600" baseline="0" dirty="0" smtClean="0"/>
                        <a:t> format is {DP}, {SP, SP} or {HP, HP, HP, HP}. DP, SP and HP width are 64-bit, 32-bit and 16-bit</a:t>
                      </a: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f1_op2_data[63:0]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Source oprand2.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The</a:t>
                      </a:r>
                      <a:r>
                        <a:rPr lang="en-US" altLang="zh-TW" sz="1600" baseline="0" dirty="0" smtClean="0"/>
                        <a:t> format is {DP}, {SP, SP} or {HP, HP, HP, HP}. DP, SP and HP width are 64-bit, 32-bit and 16-bit</a:t>
                      </a:r>
                      <a:endParaRPr lang="zh-TW" alt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 </a:t>
            </a:r>
            <a:r>
              <a:rPr lang="en-US" altLang="zh-TW" dirty="0" smtClean="0"/>
              <a:t>Interface (</a:t>
            </a:r>
            <a:r>
              <a:rPr lang="en-US" altLang="zh-TW" dirty="0"/>
              <a:t>3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465413"/>
              </p:ext>
            </p:extLst>
          </p:nvPr>
        </p:nvGraphicFramePr>
        <p:xfrm>
          <a:off x="467544" y="1628801"/>
          <a:ext cx="806489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0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294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Signal</a:t>
                      </a:r>
                      <a:r>
                        <a:rPr lang="en-US" altLang="zh-TW" sz="1600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294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f2_wdata_en[7:0]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 enable.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32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f2_wdata[63:0]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 data. Result format is {DP}, {SP, SP} or {HP, HP, HP, HP}. DP, SP and HP width are 64-bit, 32-bit and 16-bit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235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f2_flag_set[4:0]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Result flag {Invalid Operation (</a:t>
                      </a:r>
                      <a:r>
                        <a:rPr lang="en-US" altLang="zh-TW" sz="1600" baseline="0" dirty="0" err="1" smtClean="0">
                          <a:solidFill>
                            <a:schemeClr val="tx1"/>
                          </a:solidFill>
                        </a:rPr>
                        <a:t>nv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), Divide by zero (</a:t>
                      </a:r>
                      <a:r>
                        <a:rPr lang="en-US" altLang="zh-TW" sz="1600" baseline="0" dirty="0" err="1" smtClean="0">
                          <a:solidFill>
                            <a:schemeClr val="tx1"/>
                          </a:solidFill>
                        </a:rPr>
                        <a:t>dz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), overflow(of),  underflow(</a:t>
                      </a:r>
                      <a:r>
                        <a:rPr lang="en-US" altLang="zh-TW" sz="1600" baseline="0" dirty="0" err="1" smtClean="0">
                          <a:solidFill>
                            <a:schemeClr val="tx1"/>
                          </a:solidFill>
                        </a:rPr>
                        <a:t>uf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), Inexact(</a:t>
                      </a:r>
                      <a:r>
                        <a:rPr lang="en-US" altLang="zh-TW" sz="1600" baseline="0" dirty="0" err="1" smtClean="0">
                          <a:solidFill>
                            <a:schemeClr val="tx1"/>
                          </a:solidFill>
                        </a:rPr>
                        <a:t>nx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2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5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(1/)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396121"/>
            <a:ext cx="5112568" cy="5425811"/>
          </a:xfrm>
        </p:spPr>
      </p:pic>
    </p:spTree>
    <p:extLst>
      <p:ext uri="{BB962C8B-B14F-4D97-AF65-F5344CB8AC3E}">
        <p14:creationId xmlns:p14="http://schemas.microsoft.com/office/powerpoint/2010/main" val="31777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01555"/>
            <a:ext cx="4577252" cy="48576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Div</a:t>
            </a:r>
            <a:r>
              <a:rPr lang="en-US" altLang="zh-TW" sz="2000" dirty="0"/>
              <a:t> instruction </a:t>
            </a:r>
            <a:r>
              <a:rPr lang="en-US" altLang="zh-TW" sz="2000" dirty="0" err="1"/>
              <a:t>datapath</a:t>
            </a:r>
            <a:endParaRPr lang="en-US" altLang="zh-TW" sz="2000" dirty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  <a:p>
            <a:r>
              <a:rPr lang="en-US" altLang="zh-TW" sz="2000" dirty="0" err="1"/>
              <a:t>Sqrt</a:t>
            </a:r>
            <a:r>
              <a:rPr lang="en-US" altLang="zh-TW" sz="2000" dirty="0"/>
              <a:t> instruction </a:t>
            </a:r>
            <a:r>
              <a:rPr lang="en-US" altLang="zh-TW" sz="2000" dirty="0" err="1"/>
              <a:t>datapath</a:t>
            </a:r>
            <a:endParaRPr lang="en-US" altLang="zh-TW" sz="2000" dirty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788024" y="1812049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903651" y="2537712"/>
            <a:ext cx="0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706605" y="2537712"/>
            <a:ext cx="0" cy="4297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250576" y="3933056"/>
            <a:ext cx="45410" cy="30097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708154" y="5085184"/>
            <a:ext cx="30400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765156" y="4101367"/>
            <a:ext cx="0" cy="4892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492600" y="5661248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917926" y="5085184"/>
            <a:ext cx="0" cy="58042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376296" y="5995640"/>
            <a:ext cx="2796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5423389" y="6126163"/>
            <a:ext cx="6062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076056" y="6415236"/>
            <a:ext cx="76200" cy="2880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732240" y="5805264"/>
            <a:ext cx="68031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244408" y="2376711"/>
            <a:ext cx="0" cy="3758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519524" y="2349781"/>
            <a:ext cx="0" cy="3758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422530" y="3356992"/>
            <a:ext cx="2880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074952" y="4559213"/>
            <a:ext cx="33760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7524328" y="3356992"/>
            <a:ext cx="57606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517696" y="1772816"/>
            <a:ext cx="0" cy="3855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472119" y="3035089"/>
            <a:ext cx="0" cy="16561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756235"/>
            <a:ext cx="4577252" cy="48576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Vector estimation </a:t>
            </a:r>
            <a:r>
              <a:rPr lang="en-US" altLang="zh-TW" sz="2000" dirty="0" smtClean="0"/>
              <a:t>instruction</a:t>
            </a:r>
          </a:p>
          <a:p>
            <a:endParaRPr lang="en-US" altLang="zh-TW" sz="16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7653207" y="2564904"/>
            <a:ext cx="57606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460432" y="4149080"/>
            <a:ext cx="0" cy="6480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660232" y="3933056"/>
            <a:ext cx="89590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8100392" y="4869160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652120" y="6128885"/>
            <a:ext cx="129614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76" y="1217475"/>
            <a:ext cx="6349633" cy="551723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DSU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rgbClr val="00B0F0"/>
                </a:solidFill>
              </a:rPr>
              <a:t>Input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Output</a:t>
            </a:r>
          </a:p>
          <a:p>
            <a:pPr lvl="1"/>
            <a:endParaRPr lang="en-US" altLang="zh-TW" sz="1200" dirty="0" smtClean="0"/>
          </a:p>
          <a:p>
            <a:pPr lvl="1"/>
            <a:endParaRPr lang="en-US" altLang="zh-TW" sz="12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24" name="直線單箭頭接點 23"/>
          <p:cNvCxnSpPr>
            <a:stCxn id="26" idx="1"/>
          </p:cNvCxnSpPr>
          <p:nvPr/>
        </p:nvCxnSpPr>
        <p:spPr>
          <a:xfrm flipH="1">
            <a:off x="7235092" y="4704239"/>
            <a:ext cx="1158198" cy="3058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393290" y="4581128"/>
            <a:ext cx="587020" cy="246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For 2’sc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584304" y="6093296"/>
            <a:ext cx="0" cy="2969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660427" y="2162991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90586" y="3068960"/>
            <a:ext cx="4320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818493" y="2636912"/>
            <a:ext cx="4201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450639" y="3714006"/>
            <a:ext cx="1" cy="38525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698362" y="3654604"/>
            <a:ext cx="0" cy="5040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20795" y="5148316"/>
            <a:ext cx="36842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5143872" y="5148316"/>
            <a:ext cx="4404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3635896" y="3348116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155031" y="2116534"/>
            <a:ext cx="0" cy="2264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587079" y="2105753"/>
            <a:ext cx="0" cy="2264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5444122" y="5301208"/>
            <a:ext cx="58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858399" y="5445224"/>
            <a:ext cx="58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158416" y="5589240"/>
            <a:ext cx="58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419872" y="1936514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364088" y="3708156"/>
            <a:ext cx="0" cy="53587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- Compare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2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48966"/>
            <a:ext cx="4371584" cy="53090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:\users\klmn\larryzzr\FP_design_spec_Larry\FDIV\FDIV_Figs\All-vfp_fdiv 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970"/>
            <a:ext cx="4273506" cy="53090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5107574" y="2652858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868144" y="2638676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5086" y="2815190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26176" y="2793388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43608" y="4099286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364088" y="3675328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24929" y="5827478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017417" y="5979878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86" y="1124744"/>
            <a:ext cx="14922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1 element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59462" y="1124744"/>
            <a:ext cx="15820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4 elements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56601" y="1170910"/>
            <a:ext cx="228286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Red circles </a:t>
            </a:r>
            <a:r>
              <a:rPr lang="en-US" altLang="zh-TW" sz="1200" dirty="0" smtClean="0">
                <a:solidFill>
                  <a:srgbClr val="FF0000"/>
                </a:solidFill>
              </a:rPr>
              <a:t>indicates shared logics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- Compare 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6" descr="T:\users\klmn\larryzzr\FP_design_spec_Larry\FDIV\FDIV_Figs\All-DSU64 datapath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19" y="2060848"/>
            <a:ext cx="4673474" cy="405574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T:\users\klmn\larryzzr\FP_design_spec_Larry\FDIV\FDIV_Figs\All-DSU datapath 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7"/>
            <a:ext cx="4189637" cy="408517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251520" y="2341522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49604" y="2431494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321436" y="2425442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604108" y="2300838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302192" y="2390810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674024" y="2384758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699792" y="2425442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164288" y="2366950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007696" y="5161626"/>
            <a:ext cx="765660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347312" y="5081978"/>
            <a:ext cx="765660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3880" y="1624729"/>
            <a:ext cx="14922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1 element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425660" y="1624729"/>
            <a:ext cx="15820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4 elements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773356" y="1624729"/>
            <a:ext cx="228286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Red circles </a:t>
            </a:r>
            <a:r>
              <a:rPr lang="en-US" altLang="zh-TW" sz="1200" dirty="0" smtClean="0">
                <a:solidFill>
                  <a:srgbClr val="FF0000"/>
                </a:solidFill>
              </a:rPr>
              <a:t>indicates shared logics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DIV/SQRT/Estimation Instructions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8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List of abbreviation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/>
              <a:t>Interface</a:t>
            </a:r>
          </a:p>
          <a:p>
            <a:r>
              <a:rPr lang="en-US" altLang="zh-TW" sz="2400" dirty="0" err="1" smtClean="0"/>
              <a:t>uArch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</a:t>
            </a:r>
            <a:r>
              <a:rPr lang="en-US" altLang="zh-TW" sz="2400" dirty="0" smtClean="0"/>
              <a:t>verview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FP DIV/SQRT/Estimation Instructions</a:t>
            </a:r>
          </a:p>
          <a:p>
            <a:r>
              <a:rPr lang="en-US" altLang="zh-TW" sz="2400" dirty="0" smtClean="0"/>
              <a:t>Data Placement</a:t>
            </a:r>
          </a:p>
          <a:p>
            <a:r>
              <a:rPr lang="en-US" altLang="zh-TW" sz="2400" dirty="0" smtClean="0"/>
              <a:t>Instruction </a:t>
            </a:r>
            <a:r>
              <a:rPr lang="en-US" altLang="zh-TW" sz="2400" dirty="0"/>
              <a:t>list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FP DIV/SQRT/Estimation Instructions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The detail is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FDIV_design_spec</a:t>
            </a:r>
            <a:r>
              <a:rPr lang="en-US" altLang="zh-TW" sz="2000" dirty="0" smtClean="0"/>
              <a:t> in </a:t>
            </a:r>
            <a:r>
              <a:rPr lang="en-US" altLang="zh-TW" sz="2000" dirty="0"/>
              <a:t>T:\</a:t>
            </a:r>
            <a:r>
              <a:rPr lang="en-US" altLang="zh-TW" sz="2000" dirty="0" smtClean="0"/>
              <a:t>users\klmn\larryzzr\FP_design_spec_Larry\FDIV</a:t>
            </a:r>
            <a:endParaRPr lang="en-US" altLang="zh-TW" sz="16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Alignment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6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DSU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two method data alignment will affect related alignment.</a:t>
            </a:r>
          </a:p>
          <a:p>
            <a:pPr lvl="1"/>
            <a:r>
              <a:rPr lang="en-US" altLang="zh-TW" sz="1600" dirty="0" smtClean="0"/>
              <a:t>The data should </a:t>
            </a:r>
            <a:r>
              <a:rPr lang="en-US" altLang="zh-TW" sz="1600" dirty="0"/>
              <a:t>add </a:t>
            </a:r>
            <a:r>
              <a:rPr lang="en-US" altLang="zh-TW" sz="1600" dirty="0" smtClean="0"/>
              <a:t>extra multiplexers to select data if the </a:t>
            </a:r>
            <a:r>
              <a:rPr lang="en-US" altLang="zh-TW" sz="1600" dirty="0"/>
              <a:t>data </a:t>
            </a:r>
            <a:r>
              <a:rPr lang="en-US" altLang="zh-TW" sz="1600" dirty="0" smtClean="0"/>
              <a:t>align LSB</a:t>
            </a:r>
          </a:p>
          <a:p>
            <a:pPr lvl="1"/>
            <a:r>
              <a:rPr lang="en-US" altLang="zh-TW" sz="1600" dirty="0" smtClean="0"/>
              <a:t>If the data align MSB, we can use data directly</a:t>
            </a:r>
            <a:endParaRPr lang="en-US" altLang="zh-TW" sz="2000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8" y="2996952"/>
            <a:ext cx="3819525" cy="249555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75" y="2952279"/>
            <a:ext cx="3819525" cy="316230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>
            <a:off x="4664696" y="2987267"/>
            <a:ext cx="1426715" cy="12721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4802868" y="2964593"/>
            <a:ext cx="1432559" cy="12948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DSU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</a:t>
            </a:r>
            <a:r>
              <a:rPr lang="en-US" altLang="zh-TW" sz="2000" b="1" dirty="0" smtClean="0"/>
              <a:t>shared 3:2 CSA</a:t>
            </a:r>
            <a:r>
              <a:rPr lang="en-US" altLang="zh-TW" sz="2000" dirty="0" smtClean="0"/>
              <a:t> calculate sum and carry words and source data align MSB and just use masks to disable unneeded part of selected divisor/</a:t>
            </a:r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operand and then do logic-or to get final divisor/</a:t>
            </a:r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operand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8" y="3257855"/>
            <a:ext cx="3290491" cy="181713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64" y="2564904"/>
            <a:ext cx="4284189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5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DSU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</a:t>
            </a:r>
            <a:r>
              <a:rPr lang="en-US" altLang="zh-TW" sz="2000" b="1" dirty="0" smtClean="0"/>
              <a:t>shared divisor </a:t>
            </a:r>
            <a:r>
              <a:rPr lang="en-US" altLang="zh-TW" sz="2000" dirty="0" smtClean="0"/>
              <a:t>keep normalized significand. We tend to align LSB and </a:t>
            </a:r>
            <a:r>
              <a:rPr lang="en-US" altLang="zh-TW" sz="2000" dirty="0"/>
              <a:t>use masks to </a:t>
            </a:r>
            <a:r>
              <a:rPr lang="en-US" altLang="zh-TW" sz="2000" dirty="0" smtClean="0"/>
              <a:t>pick needed bits up then to generate the corresponding selected divisor/</a:t>
            </a:r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operand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12976"/>
            <a:ext cx="2686050" cy="2114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82" y="2278901"/>
            <a:ext cx="3208262" cy="44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</a:t>
            </a:r>
            <a:r>
              <a:rPr lang="en-US" altLang="zh-TW" dirty="0"/>
              <a:t>VFP_FIV64 </a:t>
            </a:r>
            <a:r>
              <a:rPr lang="en-US" altLang="zh-TW" dirty="0" smtClean="0"/>
              <a:t>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</a:t>
            </a:r>
            <a:r>
              <a:rPr lang="en-US" altLang="zh-TW" sz="2000" b="1" dirty="0"/>
              <a:t>shared staging </a:t>
            </a:r>
            <a:r>
              <a:rPr lang="en-US" altLang="zh-TW" sz="2000" b="1" dirty="0" smtClean="0"/>
              <a:t>flop </a:t>
            </a:r>
            <a:r>
              <a:rPr lang="en-US" altLang="zh-TW" sz="2000" dirty="0" smtClean="0"/>
              <a:t>keep data for remainder adder</a:t>
            </a:r>
            <a:r>
              <a:rPr lang="en-US" altLang="zh-TW" sz="2000" dirty="0"/>
              <a:t>, quotient/ </a:t>
            </a:r>
            <a:r>
              <a:rPr lang="en-US" altLang="zh-TW" sz="2000" dirty="0" smtClean="0"/>
              <a:t>quotient-1 from DSU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and rounding adder. We need to find data alignment for the following path to </a:t>
            </a:r>
            <a:r>
              <a:rPr lang="en-US" altLang="zh-TW" sz="2000" dirty="0"/>
              <a:t>get </a:t>
            </a:r>
            <a:r>
              <a:rPr lang="en-US" altLang="zh-TW" sz="2000" dirty="0" smtClean="0"/>
              <a:t>minimize area or highest freq.</a:t>
            </a:r>
            <a:endParaRPr lang="en-US" altLang="zh-TW" sz="2000" dirty="0"/>
          </a:p>
          <a:p>
            <a:pPr lvl="1"/>
            <a:r>
              <a:rPr lang="en-US" altLang="zh-TW" sz="1600" dirty="0">
                <a:sym typeface="Wingdings" panose="05000000000000000000" pitchFamily="2" charset="2"/>
              </a:rPr>
              <a:t>3:2 CSA  </a:t>
            </a:r>
            <a:r>
              <a:rPr lang="en-US" altLang="zh-TW" sz="1600" dirty="0"/>
              <a:t>Staging flop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3:2 CSA</a:t>
            </a:r>
          </a:p>
          <a:p>
            <a:pPr lvl="2"/>
            <a:r>
              <a:rPr lang="en-US" altLang="zh-TW" sz="1200" dirty="0" smtClean="0">
                <a:sym typeface="Wingdings" panose="05000000000000000000" pitchFamily="2" charset="2"/>
              </a:rPr>
              <a:t>Keep original data alignment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3:2 </a:t>
            </a:r>
            <a:r>
              <a:rPr lang="en-US" altLang="zh-TW" sz="1600" dirty="0">
                <a:sym typeface="Wingdings" panose="05000000000000000000" pitchFamily="2" charset="2"/>
              </a:rPr>
              <a:t>CSA  </a:t>
            </a:r>
            <a:r>
              <a:rPr lang="en-US" altLang="zh-TW" sz="1600" dirty="0"/>
              <a:t>Staging flop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en-US" altLang="zh-TW" sz="1600" dirty="0"/>
              <a:t> Remainder </a:t>
            </a:r>
            <a:r>
              <a:rPr lang="en-US" altLang="zh-TW" sz="1600" dirty="0" smtClean="0"/>
              <a:t>adder</a:t>
            </a:r>
          </a:p>
          <a:p>
            <a:pPr lvl="1"/>
            <a:r>
              <a:rPr lang="en-US" altLang="zh-TW" sz="1600" dirty="0" err="1" smtClean="0"/>
              <a:t>Current_qr</a:t>
            </a:r>
            <a:r>
              <a:rPr lang="en-US" altLang="zh-TW" sz="1600" dirty="0" smtClean="0"/>
              <a:t>(Quotient) </a:t>
            </a:r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en-US" altLang="zh-TW" sz="1600" dirty="0"/>
              <a:t>Staging flop </a:t>
            </a:r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en-US" altLang="zh-TW" sz="1600" dirty="0" smtClean="0">
                <a:sym typeface="Wingdings" panose="05000000000000000000" pitchFamily="2" charset="2"/>
              </a:rPr>
              <a:t>Subnormal</a:t>
            </a:r>
          </a:p>
          <a:p>
            <a:pPr lvl="1"/>
            <a:r>
              <a:rPr lang="en-US" altLang="zh-TW" sz="1600" dirty="0">
                <a:sym typeface="Wingdings" panose="05000000000000000000" pitchFamily="2" charset="2"/>
              </a:rPr>
              <a:t>Subnormal shifter  </a:t>
            </a:r>
            <a:r>
              <a:rPr lang="en-US" altLang="zh-TW" sz="1600" dirty="0"/>
              <a:t>Staging flop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en-US" altLang="zh-TW" sz="1600" dirty="0"/>
              <a:t> Rounding </a:t>
            </a:r>
            <a:r>
              <a:rPr lang="en-US" altLang="zh-TW" sz="1600" dirty="0" smtClean="0"/>
              <a:t>adder</a:t>
            </a:r>
            <a:endParaRPr lang="en-US" altLang="zh-TW" sz="2000" dirty="0"/>
          </a:p>
        </p:txBody>
      </p:sp>
      <p:pic>
        <p:nvPicPr>
          <p:cNvPr id="10243" name="Picture 3" descr="T:\users\klmn\larryzzr\FP_design_spec_Larry\FDIV\FDIV_Figs\All-Shared resource alignment-3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41052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98" y="2466825"/>
            <a:ext cx="4486963" cy="392094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The data flow is 3:2 CSA  </a:t>
            </a:r>
            <a:r>
              <a:rPr lang="en-US" altLang="zh-TW" sz="2400" dirty="0" smtClean="0"/>
              <a:t>Staging flop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Remainder adder</a:t>
            </a:r>
          </a:p>
          <a:p>
            <a:pPr lvl="1"/>
            <a:r>
              <a:rPr lang="en-US" altLang="zh-TW" sz="1800" b="1" dirty="0" smtClean="0"/>
              <a:t>TYPE1: Align data after staging flop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Extra multiplexer logics</a:t>
            </a:r>
          </a:p>
          <a:p>
            <a:pPr lvl="2"/>
            <a:r>
              <a:rPr lang="en-US" altLang="zh-TW" sz="1400" dirty="0" smtClean="0"/>
              <a:t>May affect timing (mux + 67-bit adder + sticky gen)</a:t>
            </a:r>
          </a:p>
          <a:p>
            <a:pPr lvl="1"/>
            <a:r>
              <a:rPr lang="en-US" altLang="zh-TW" sz="1800" strike="sngStrike" dirty="0" smtClean="0"/>
              <a:t>TYPE2: Align data before staging flop</a:t>
            </a:r>
          </a:p>
          <a:p>
            <a:pPr lvl="2"/>
            <a:r>
              <a:rPr lang="en-US" altLang="zh-TW" sz="1400" strike="sngStrike" dirty="0">
                <a:solidFill>
                  <a:schemeClr val="bg1">
                    <a:lumMod val="65000"/>
                  </a:schemeClr>
                </a:solidFill>
              </a:rPr>
              <a:t>Extra multiplexer logics</a:t>
            </a:r>
          </a:p>
          <a:p>
            <a:pPr lvl="2"/>
            <a:r>
              <a:rPr lang="en-US" altLang="zh-TW" sz="1400" strike="sngStrike" dirty="0" smtClean="0"/>
              <a:t>Use more 3 FFs to keep aligned data</a:t>
            </a:r>
          </a:p>
          <a:p>
            <a:pPr lvl="2"/>
            <a:endParaRPr lang="en-US" altLang="zh-TW" sz="1400" dirty="0" smtClean="0"/>
          </a:p>
          <a:p>
            <a:pPr lvl="2"/>
            <a:endParaRPr lang="en-US" altLang="zh-TW" sz="140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7918977" y="2137971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TYPE2</a:t>
            </a:r>
            <a:endParaRPr lang="zh-TW" altLang="en-US" sz="11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23445" y="2137971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TYPE1</a:t>
            </a:r>
            <a:endParaRPr lang="zh-TW" altLang="en-US" sz="1100" b="1" dirty="0"/>
          </a:p>
        </p:txBody>
      </p:sp>
      <p:cxnSp>
        <p:nvCxnSpPr>
          <p:cNvPr id="7168" name="直線單箭頭接點 7167"/>
          <p:cNvCxnSpPr/>
          <p:nvPr/>
        </p:nvCxnSpPr>
        <p:spPr>
          <a:xfrm>
            <a:off x="5396116" y="2399581"/>
            <a:ext cx="0" cy="41257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191648" y="2420888"/>
            <a:ext cx="0" cy="41257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9" name="文字方塊 7168"/>
          <p:cNvSpPr txBox="1"/>
          <p:nvPr/>
        </p:nvSpPr>
        <p:spPr>
          <a:xfrm>
            <a:off x="8191648" y="3656528"/>
            <a:ext cx="631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align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68320" y="5266952"/>
            <a:ext cx="631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align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14356" y="6281033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Remainder Adder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95656" y="6269150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Remainder Adder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968932" y="6086683"/>
            <a:ext cx="71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1349995" y="5763998"/>
            <a:ext cx="925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507821" y="5763998"/>
            <a:ext cx="0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226399" y="5763998"/>
            <a:ext cx="0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1349995" y="6086683"/>
            <a:ext cx="925" cy="194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22343" y="5333165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Staging FFs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/>
          <p:cNvCxnSpPr>
            <a:stCxn id="58" idx="2"/>
            <a:endCxn id="50" idx="0"/>
          </p:cNvCxnSpPr>
          <p:nvPr/>
        </p:nvCxnSpPr>
        <p:spPr>
          <a:xfrm>
            <a:off x="3093268" y="6075316"/>
            <a:ext cx="14456" cy="1938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81200" y="5643268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Staging FFs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2735777" y="5451618"/>
            <a:ext cx="71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116840" y="5128933"/>
            <a:ext cx="925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3274666" y="5128933"/>
            <a:ext cx="0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2993244" y="5128933"/>
            <a:ext cx="0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117765" y="5455586"/>
            <a:ext cx="0" cy="1942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22343" y="4686525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3:2 CSA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81200" y="4696885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3:2 CSA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單箭頭接點 65"/>
          <p:cNvCxnSpPr>
            <a:stCxn id="64" idx="2"/>
            <a:endCxn id="56" idx="0"/>
          </p:cNvCxnSpPr>
          <p:nvPr/>
        </p:nvCxnSpPr>
        <p:spPr>
          <a:xfrm>
            <a:off x="1334411" y="5118573"/>
            <a:ext cx="0" cy="2145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972451" y="4176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TYPE1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714799" y="418973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TYPE2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data flow is </a:t>
            </a:r>
            <a:r>
              <a:rPr lang="en-US" altLang="zh-TW" sz="2000" dirty="0" err="1" smtClean="0"/>
              <a:t>Current_qr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 </a:t>
            </a:r>
            <a:r>
              <a:rPr lang="en-US" altLang="zh-TW" sz="2000" dirty="0" smtClean="0"/>
              <a:t>Staging flop </a:t>
            </a:r>
            <a:r>
              <a:rPr lang="en-US" altLang="zh-TW" sz="2000" dirty="0" smtClean="0">
                <a:sym typeface="Wingdings" panose="05000000000000000000" pitchFamily="2" charset="2"/>
              </a:rPr>
              <a:t> Subnormal shifter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The data align to LSB and it is better for subnormal shifter because we can generate round and sticky bit easily.</a:t>
            </a:r>
            <a:endParaRPr lang="en-US" altLang="zh-TW" sz="1600" dirty="0" smtClean="0"/>
          </a:p>
          <a:p>
            <a:pPr lvl="1"/>
            <a:endParaRPr lang="en-US" altLang="zh-TW" sz="1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564904"/>
            <a:ext cx="3331376" cy="41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/>
          <p:cNvCxnSpPr>
            <a:stCxn id="6" idx="0"/>
          </p:cNvCxnSpPr>
          <p:nvPr/>
        </p:nvCxnSpPr>
        <p:spPr>
          <a:xfrm>
            <a:off x="2730606" y="4973456"/>
            <a:ext cx="4869" cy="332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(7/)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Subnormal shifter  </a:t>
            </a:r>
            <a:r>
              <a:rPr lang="en-US" altLang="zh-TW" sz="2400" dirty="0" smtClean="0"/>
              <a:t>Staging </a:t>
            </a:r>
            <a:r>
              <a:rPr lang="en-US" altLang="zh-TW" sz="2400" dirty="0"/>
              <a:t>f</a:t>
            </a:r>
            <a:r>
              <a:rPr lang="en-US" altLang="zh-TW" sz="2400" dirty="0" smtClean="0"/>
              <a:t>lop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Rounding adder</a:t>
            </a:r>
          </a:p>
          <a:p>
            <a:pPr lvl="1"/>
            <a:r>
              <a:rPr lang="en-US" altLang="zh-TW" sz="1800" dirty="0" smtClean="0"/>
              <a:t>Align data before staging flop</a:t>
            </a:r>
          </a:p>
          <a:p>
            <a:pPr lvl="2"/>
            <a:r>
              <a:rPr lang="en-US" altLang="zh-TW" sz="1400" dirty="0" smtClean="0"/>
              <a:t>There is timing </a:t>
            </a:r>
            <a:r>
              <a:rPr lang="en-US" altLang="zh-TW" sz="1400" dirty="0"/>
              <a:t>gap </a:t>
            </a:r>
            <a:r>
              <a:rPr lang="en-US" altLang="zh-TW" sz="1400" dirty="0" smtClean="0"/>
              <a:t>between subnormal shifter and staging flop. The extra multiplexer can be added to there and haven’t timing </a:t>
            </a:r>
            <a:r>
              <a:rPr lang="en-US" altLang="zh-TW" sz="1400" dirty="0"/>
              <a:t>e</a:t>
            </a:r>
            <a:r>
              <a:rPr lang="en-US" altLang="zh-TW" sz="1400" dirty="0" smtClean="0"/>
              <a:t>ffect.</a:t>
            </a:r>
            <a:endParaRPr lang="en-US" altLang="zh-TW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7" y="1676268"/>
            <a:ext cx="3059831" cy="480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815595" y="3689313"/>
            <a:ext cx="79208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Subnormal shifter HP/ SP/ DP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79491" y="3689313"/>
            <a:ext cx="79208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Subnormal shifter</a:t>
            </a:r>
          </a:p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HP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43387" y="3689313"/>
            <a:ext cx="79208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Subnormal shifter</a:t>
            </a:r>
          </a:p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HP/ SP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283" y="3689313"/>
            <a:ext cx="79208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Subnormal shifter</a:t>
            </a:r>
          </a:p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HP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327" y="5306179"/>
            <a:ext cx="29163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Staging Flop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梯形 5"/>
          <p:cNvSpPr/>
          <p:nvPr/>
        </p:nvSpPr>
        <p:spPr>
          <a:xfrm flipV="1">
            <a:off x="1902514" y="4757432"/>
            <a:ext cx="1656184" cy="21602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4" idx="2"/>
          </p:cNvCxnSpPr>
          <p:nvPr/>
        </p:nvCxnSpPr>
        <p:spPr>
          <a:xfrm flipH="1">
            <a:off x="3283373" y="4193369"/>
            <a:ext cx="928266" cy="564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3" idx="2"/>
          </p:cNvCxnSpPr>
          <p:nvPr/>
        </p:nvCxnSpPr>
        <p:spPr>
          <a:xfrm flipH="1">
            <a:off x="3023507" y="4193369"/>
            <a:ext cx="252028" cy="564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4" idx="2"/>
          </p:cNvCxnSpPr>
          <p:nvPr/>
        </p:nvCxnSpPr>
        <p:spPr>
          <a:xfrm>
            <a:off x="2339431" y="4193369"/>
            <a:ext cx="180020" cy="564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5" idx="2"/>
          </p:cNvCxnSpPr>
          <p:nvPr/>
        </p:nvCxnSpPr>
        <p:spPr>
          <a:xfrm>
            <a:off x="1403327" y="4193369"/>
            <a:ext cx="756084" cy="564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3327" y="6170275"/>
            <a:ext cx="29163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Rounding Adder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5" idx="2"/>
            <a:endCxn id="37" idx="0"/>
          </p:cNvCxnSpPr>
          <p:nvPr/>
        </p:nvCxnSpPr>
        <p:spPr>
          <a:xfrm>
            <a:off x="2861489" y="5666219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文字方塊 7171"/>
          <p:cNvSpPr txBox="1"/>
          <p:nvPr/>
        </p:nvSpPr>
        <p:spPr>
          <a:xfrm>
            <a:off x="3558698" y="468077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Mask and Logic-OR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32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(8/)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Shared OR network for LZC align to MSB for counting leading zero and use mask to pick needed bits up. The following right Fig. is shared OR-network and the </a:t>
            </a:r>
            <a:r>
              <a:rPr lang="en-US" altLang="zh-TW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orange</a:t>
            </a:r>
            <a:r>
              <a:rPr lang="en-US" altLang="zh-TW" sz="2400" dirty="0" smtClean="0">
                <a:sym typeface="Wingdings" panose="05000000000000000000" pitchFamily="2" charset="2"/>
              </a:rPr>
              <a:t> rectangle is shared gates under FLEN32</a:t>
            </a:r>
            <a:endParaRPr lang="en-US" altLang="zh-TW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3772162"/>
            <a:ext cx="3078461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8558"/>
            <a:ext cx="4878363" cy="177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067944" y="3573016"/>
            <a:ext cx="4878363" cy="936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572000" y="3680786"/>
            <a:ext cx="4374307" cy="8283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67944" y="5733256"/>
            <a:ext cx="495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/>
              <a:t>Please </a:t>
            </a:r>
            <a:r>
              <a:rPr lang="en-US" altLang="zh-TW" dirty="0"/>
              <a:t>note the figure is an example for </a:t>
            </a:r>
            <a:r>
              <a:rPr lang="en-US" altLang="zh-TW" dirty="0" smtClean="0"/>
              <a:t>32-bit LZC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8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627863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Divider and Square</a:t>
                      </a:r>
                      <a:r>
                        <a:rPr lang="en-US" altLang="zh-TW" baseline="0" dirty="0" smtClean="0"/>
                        <a:t> Root Unit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(9/)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Shared normalization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 structure is as below and use 4 16-bit normalizer and extra logics to support 1-DP, 2-SP, 4-HP normalization.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T:\users\klmn\larryzzr\FP_design_spec_Larry\FDIV\FDIV_Figs\All-Shared resource alignment-shared_normaliz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68" y="2636912"/>
            <a:ext cx="6696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(10/)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Use 1, 2 or 4 16-bit normalizer to shift HP, SP or DP</a:t>
            </a:r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If the source data type is SP, we chain 2 16-bit normalizer to shift this data. Propagation path will propagate </a:t>
            </a:r>
            <a:r>
              <a:rPr lang="en-US" altLang="zh-TW" sz="2400" dirty="0">
                <a:sym typeface="Wingdings" panose="05000000000000000000" pitchFamily="2" charset="2"/>
              </a:rPr>
              <a:t>shifted </a:t>
            </a:r>
            <a:r>
              <a:rPr lang="en-US" altLang="zh-TW" sz="2400" dirty="0" smtClean="0">
                <a:sym typeface="Wingdings" panose="05000000000000000000" pitchFamily="2" charset="2"/>
              </a:rPr>
              <a:t> out data from low part normalizer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For DP, E0  E1  E2  E3 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For SP, E2  E3, E0  </a:t>
            </a:r>
            <a:r>
              <a:rPr lang="en-US" altLang="zh-TW" sz="2000" dirty="0" smtClean="0">
                <a:sym typeface="Wingdings" panose="05000000000000000000" pitchFamily="2" charset="2"/>
              </a:rPr>
              <a:t>E1</a:t>
            </a: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pic>
        <p:nvPicPr>
          <p:cNvPr id="9" name="Picture 2" descr="T:\users\klmn\larryzzr\FP_design_spec_Larry\FDIV\FDIV_Figs\All-Shared resource alignment-shared_normaliz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74" b="241"/>
          <a:stretch/>
        </p:blipFill>
        <p:spPr bwMode="auto">
          <a:xfrm>
            <a:off x="798240" y="4221088"/>
            <a:ext cx="6696075" cy="238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 flipH="1" flipV="1">
            <a:off x="4470648" y="5992215"/>
            <a:ext cx="108012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4470648" y="5992215"/>
            <a:ext cx="108012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382416" y="6064223"/>
            <a:ext cx="92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propagate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38800" y="6055426"/>
            <a:ext cx="92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propagate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3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(11/)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Shared subnormal shifter structure is as </a:t>
            </a:r>
            <a:r>
              <a:rPr lang="en-US" altLang="zh-TW" sz="2400" dirty="0">
                <a:sym typeface="Wingdings" panose="05000000000000000000" pitchFamily="2" charset="2"/>
              </a:rPr>
              <a:t>below and use 4 16-bit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 and </a:t>
            </a:r>
            <a:r>
              <a:rPr lang="en-US" altLang="zh-TW" sz="2400" dirty="0">
                <a:sym typeface="Wingdings" panose="05000000000000000000" pitchFamily="2" charset="2"/>
              </a:rPr>
              <a:t>extra logics to support 1-DP, 2-SP, 4-HP </a:t>
            </a:r>
            <a:r>
              <a:rPr lang="en-US" altLang="zh-TW" sz="2400" dirty="0" smtClean="0">
                <a:sym typeface="Wingdings" panose="05000000000000000000" pitchFamily="2" charset="2"/>
              </a:rPr>
              <a:t>subnormal shift.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852936"/>
            <a:ext cx="7448550" cy="38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(12/)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Use 1, 2 or 4 16-bit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 </a:t>
            </a:r>
            <a:r>
              <a:rPr lang="en-US" altLang="zh-TW" sz="2400" dirty="0">
                <a:sym typeface="Wingdings" panose="05000000000000000000" pitchFamily="2" charset="2"/>
              </a:rPr>
              <a:t>to shift HP, SP or DP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If the source data </a:t>
            </a:r>
            <a:r>
              <a:rPr lang="en-US" altLang="zh-TW" sz="2400" dirty="0" smtClean="0">
                <a:sym typeface="Wingdings" panose="05000000000000000000" pitchFamily="2" charset="2"/>
              </a:rPr>
              <a:t>type is </a:t>
            </a:r>
            <a:r>
              <a:rPr lang="en-US" altLang="zh-TW" sz="2400" dirty="0">
                <a:sym typeface="Wingdings" panose="05000000000000000000" pitchFamily="2" charset="2"/>
              </a:rPr>
              <a:t>SP, we chain 2 16-bit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 to </a:t>
            </a:r>
            <a:r>
              <a:rPr lang="en-US" altLang="zh-TW" sz="2400" dirty="0">
                <a:sym typeface="Wingdings" panose="05000000000000000000" pitchFamily="2" charset="2"/>
              </a:rPr>
              <a:t>shift </a:t>
            </a:r>
            <a:r>
              <a:rPr lang="en-US" altLang="zh-TW" sz="2400" dirty="0" smtClean="0">
                <a:sym typeface="Wingdings" panose="05000000000000000000" pitchFamily="2" charset="2"/>
              </a:rPr>
              <a:t>the corresponding </a:t>
            </a:r>
            <a:r>
              <a:rPr lang="en-US" altLang="zh-TW" sz="2400" dirty="0">
                <a:sym typeface="Wingdings" panose="05000000000000000000" pitchFamily="2" charset="2"/>
              </a:rPr>
              <a:t>data. Propagation path will propagate shifted </a:t>
            </a:r>
            <a:r>
              <a:rPr lang="en-US" altLang="zh-TW" sz="2400" dirty="0" smtClean="0">
                <a:sym typeface="Wingdings" panose="05000000000000000000" pitchFamily="2" charset="2"/>
              </a:rPr>
              <a:t>out </a:t>
            </a:r>
            <a:r>
              <a:rPr lang="en-US" altLang="zh-TW" sz="2400" dirty="0">
                <a:sym typeface="Wingdings" panose="05000000000000000000" pitchFamily="2" charset="2"/>
              </a:rPr>
              <a:t>data from </a:t>
            </a:r>
            <a:r>
              <a:rPr lang="en-US" altLang="zh-TW" sz="2400" dirty="0" smtClean="0">
                <a:sym typeface="Wingdings" panose="05000000000000000000" pitchFamily="2" charset="2"/>
              </a:rPr>
              <a:t>high </a:t>
            </a:r>
            <a:r>
              <a:rPr lang="en-US" altLang="zh-TW" sz="2400" dirty="0">
                <a:sym typeface="Wingdings" panose="05000000000000000000" pitchFamily="2" charset="2"/>
              </a:rPr>
              <a:t>part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For DP, E3  E2  E1  </a:t>
            </a:r>
            <a:r>
              <a:rPr lang="en-US" altLang="zh-TW" sz="2000" dirty="0" smtClean="0">
                <a:sym typeface="Wingdings" panose="05000000000000000000" pitchFamily="2" charset="2"/>
              </a:rPr>
              <a:t>E0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For SP, E3  E2, E1 </a:t>
            </a:r>
            <a:r>
              <a:rPr lang="en-US" altLang="zh-TW" sz="2000">
                <a:sym typeface="Wingdings" panose="05000000000000000000" pitchFamily="2" charset="2"/>
              </a:rPr>
              <a:t> </a:t>
            </a:r>
            <a:r>
              <a:rPr lang="en-US" altLang="zh-TW" sz="2000" smtClean="0">
                <a:sym typeface="Wingdings" panose="05000000000000000000" pitchFamily="2" charset="2"/>
              </a:rPr>
              <a:t>E0</a:t>
            </a:r>
            <a:endParaRPr lang="en-US" altLang="zh-TW" sz="2000" dirty="0">
              <a:sym typeface="Wingdings" panose="05000000000000000000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2"/>
          <a:stretch/>
        </p:blipFill>
        <p:spPr bwMode="auto">
          <a:xfrm>
            <a:off x="971600" y="4273865"/>
            <a:ext cx="7448550" cy="22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 flipH="1" flipV="1">
            <a:off x="4572000" y="5835287"/>
            <a:ext cx="108012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4572000" y="5835287"/>
            <a:ext cx="108012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83768" y="5907295"/>
            <a:ext cx="92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propagate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40152" y="5898498"/>
            <a:ext cx="92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propagate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306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DSU (13/)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FFs and logics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47711"/>
              </p:ext>
            </p:extLst>
          </p:nvPr>
        </p:nvGraphicFramePr>
        <p:xfrm>
          <a:off x="827584" y="1988840"/>
          <a:ext cx="6984776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98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 FFs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Divisor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70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Current_qr0/1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ds_ctr_cs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ds_busy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171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179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06279"/>
              </p:ext>
            </p:extLst>
          </p:nvPr>
        </p:nvGraphicFramePr>
        <p:xfrm>
          <a:off x="827584" y="4797152"/>
          <a:ext cx="6984776" cy="135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Reduced logics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3:2 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3:2 CSA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3:2 </a:t>
                      </a:r>
                      <a:r>
                        <a:rPr lang="en-US" altLang="zh-TW" sz="1400" baseline="0" dirty="0" smtClean="0"/>
                        <a:t>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</a:t>
                      </a:r>
                      <a:r>
                        <a:rPr lang="en-US" altLang="zh-TW" sz="1400" dirty="0" smtClean="0"/>
                        <a:t>3:2 </a:t>
                      </a:r>
                      <a:r>
                        <a:rPr lang="en-US" altLang="zh-TW" sz="1400" baseline="0" dirty="0" smtClean="0"/>
                        <a:t>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3:2 </a:t>
                      </a:r>
                      <a:r>
                        <a:rPr lang="en-US" altLang="zh-TW" sz="1400" baseline="0" dirty="0" smtClean="0"/>
                        <a:t>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</a:t>
                      </a:r>
                      <a:r>
                        <a:rPr lang="en-US" altLang="zh-TW" sz="1400" dirty="0" smtClean="0"/>
                        <a:t>3:2 </a:t>
                      </a:r>
                      <a:r>
                        <a:rPr lang="en-US" altLang="zh-TW" sz="1400" baseline="0" dirty="0" smtClean="0"/>
                        <a:t>CSA</a:t>
                      </a:r>
                      <a:endParaRPr lang="zh-TW" altLang="en-US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64-bit 3:2 CSA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55 FAs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 FAs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</a:t>
            </a:r>
            <a:r>
              <a:rPr lang="en-US" altLang="zh-TW" dirty="0"/>
              <a:t>VFP_FIV64 </a:t>
            </a:r>
            <a:r>
              <a:rPr lang="en-US" altLang="zh-TW" dirty="0" smtClean="0"/>
              <a:t>(14/)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FFs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87629"/>
              </p:ext>
            </p:extLst>
          </p:nvPr>
        </p:nvGraphicFramePr>
        <p:xfrm>
          <a:off x="887827" y="1988840"/>
          <a:ext cx="676875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 FFs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Staging</a:t>
                      </a:r>
                      <a:r>
                        <a:rPr lang="en-US" altLang="zh-TW" sz="1400" baseline="0" dirty="0" smtClean="0"/>
                        <a:t> Flop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238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128/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134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128/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134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110/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52/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ds_busy_d1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2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f2_scalar_fpu_instr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f2_frs_hp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f2_frs_sp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f2_frs_dp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f2_round_mode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f2_div_instr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f2_sqrt_instr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f2_vfrece7_instr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f2_vfrsqrte7_instr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2056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286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140/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140/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146/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88/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99592" y="6340678"/>
            <a:ext cx="562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highlight(</a:t>
            </a:r>
            <a:r>
              <a:rPr lang="en-US" altLang="zh-TW" dirty="0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) indicate that staging flop width is 67-bit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5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</a:t>
            </a:r>
            <a:r>
              <a:rPr lang="en-US" altLang="zh-TW" dirty="0"/>
              <a:t>VFP_FIV64 </a:t>
            </a:r>
            <a:r>
              <a:rPr lang="en-US" altLang="zh-TW" dirty="0" smtClean="0"/>
              <a:t>(15/)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logics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54553"/>
              </p:ext>
            </p:extLst>
          </p:nvPr>
        </p:nvGraphicFramePr>
        <p:xfrm>
          <a:off x="899592" y="1988841"/>
          <a:ext cx="662473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Remainder</a:t>
                      </a:r>
                      <a:r>
                        <a:rPr lang="en-US" altLang="zh-TW" sz="1400" baseline="0" dirty="0" smtClean="0"/>
                        <a:t>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67-bit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2x33-bit adder</a:t>
                      </a:r>
                      <a:endParaRPr lang="zh-TW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Rounding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54-bit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57-bit adder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2x26-bit adder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4149080"/>
            <a:ext cx="788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we reuse remainder adder, then we can reduce 57-bit adder or </a:t>
            </a:r>
            <a:r>
              <a:rPr lang="en-US" altLang="zh-TW" dirty="0"/>
              <a:t>2x26-bit adder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4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Summary (16/)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FFs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67964"/>
              </p:ext>
            </p:extLst>
          </p:nvPr>
        </p:nvGraphicFramePr>
        <p:xfrm>
          <a:off x="899592" y="1988840"/>
          <a:ext cx="734481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 FFs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VFP_FDIV64+DSU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626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480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311/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317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299/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305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325/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329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181/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175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SIMD_WIDTH=512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2600/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2552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1448/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1400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83568" y="3284984"/>
            <a:ext cx="562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highlight(</a:t>
            </a:r>
            <a:r>
              <a:rPr lang="en-US" altLang="zh-TW" dirty="0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) indicate that staging flop width is 67-bit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20675"/>
              </p:ext>
            </p:extLst>
          </p:nvPr>
        </p:nvGraphicFramePr>
        <p:xfrm>
          <a:off x="664798" y="3654316"/>
          <a:ext cx="801895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2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7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Reduced logics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CSA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CSA</a:t>
                      </a:r>
                      <a:endParaRPr lang="zh-TW" altLang="en-US" sz="1400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64-bit CSA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55 FAs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 FAs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Remainder</a:t>
                      </a:r>
                      <a:r>
                        <a:rPr lang="en-US" altLang="zh-TW" sz="1400" baseline="0" dirty="0" smtClean="0"/>
                        <a:t>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67-bit</a:t>
                      </a:r>
                      <a:r>
                        <a:rPr lang="en-US" altLang="zh-TW" sz="1400" b="0" baseline="0" dirty="0" smtClean="0"/>
                        <a:t> adder</a:t>
                      </a:r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2x33</a:t>
                      </a:r>
                      <a:r>
                        <a:rPr lang="en-US" altLang="zh-TW" sz="1400" b="0" baseline="0" dirty="0" smtClean="0"/>
                        <a:t>-bit adder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Rounding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54-bit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57-bit adder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2x26-bit adder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5557" y="6488668"/>
            <a:ext cx="800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remainder adder is reused, then we can reduce 57-bit adder or </a:t>
            </a:r>
            <a:r>
              <a:rPr lang="en-US" altLang="zh-TW" dirty="0"/>
              <a:t>2x26-bit </a:t>
            </a:r>
            <a:r>
              <a:rPr lang="en-US" altLang="zh-TW" dirty="0" smtClean="0"/>
              <a:t>adders.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3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0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list</a:t>
            </a:r>
            <a:endParaRPr lang="zh-TW" altLang="en-US" dirty="0"/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755576" y="1424010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fdiv</a:t>
            </a:r>
            <a:r>
              <a:rPr lang="en-US" altLang="zh-TW" sz="2000" dirty="0" smtClean="0"/>
              <a:t> function unit encoding</a:t>
            </a:r>
          </a:p>
          <a:p>
            <a:pPr lvl="1"/>
            <a:r>
              <a:rPr lang="en-US" altLang="zh-TW" sz="1600" dirty="0" err="1" smtClean="0"/>
              <a:t>ex_ctrl</a:t>
            </a:r>
            <a:r>
              <a:rPr lang="en-US" altLang="zh-TW" sz="1600" dirty="0" smtClean="0"/>
              <a:t>[4] indicates scalar </a:t>
            </a:r>
            <a:r>
              <a:rPr lang="en-US" altLang="zh-TW" sz="1600" dirty="0" err="1" smtClean="0"/>
              <a:t>fp</a:t>
            </a:r>
            <a:r>
              <a:rPr lang="en-US" altLang="zh-TW" sz="1600" dirty="0" smtClean="0"/>
              <a:t> instruction</a:t>
            </a:r>
            <a:endParaRPr lang="zh-TW" altLang="en-US" sz="1600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46344"/>
              </p:ext>
            </p:extLst>
          </p:nvPr>
        </p:nvGraphicFramePr>
        <p:xfrm>
          <a:off x="5076056" y="1424010"/>
          <a:ext cx="3970784" cy="524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" name="工作表" r:id="rId3" imgW="5714932" imgH="7553250" progId="Excel.Sheet.12">
                  <p:embed/>
                </p:oleObj>
              </mc:Choice>
              <mc:Fallback>
                <p:oleObj name="工作表" r:id="rId3" imgW="5714932" imgH="75532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056" y="1424010"/>
                        <a:ext cx="3970784" cy="5246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6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47028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smtClean="0"/>
              <a:t>2-stage pipeline</a:t>
            </a:r>
            <a:endParaRPr lang="en-US" altLang="zh-TW" sz="2400" dirty="0" smtClean="0"/>
          </a:p>
          <a:p>
            <a:r>
              <a:rPr lang="en-US" altLang="zh-TW" sz="2400" dirty="0" smtClean="0"/>
              <a:t>Supported data types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Instruction handling</a:t>
            </a:r>
          </a:p>
          <a:p>
            <a:pPr lvl="1"/>
            <a:r>
              <a:rPr lang="en-US" altLang="zh-TW" sz="2000" dirty="0" smtClean="0"/>
              <a:t>FP DIV/SQRT </a:t>
            </a:r>
            <a:r>
              <a:rPr lang="en-US" altLang="zh-TW" sz="2000" dirty="0"/>
              <a:t>instruction using </a:t>
            </a:r>
            <a:r>
              <a:rPr lang="en-US" altLang="zh-TW" sz="2000" dirty="0" smtClean="0"/>
              <a:t>radix-4 SRT algorithm</a:t>
            </a:r>
          </a:p>
          <a:p>
            <a:pPr lvl="1"/>
            <a:r>
              <a:rPr lang="en-US" altLang="zh-TW" sz="2000" dirty="0" smtClean="0"/>
              <a:t>FP estimation instruction using look-up table</a:t>
            </a:r>
          </a:p>
          <a:p>
            <a:endParaRPr lang="en-US" altLang="zh-TW" sz="2400" dirty="0" smtClean="0"/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74190"/>
              </p:ext>
            </p:extLst>
          </p:nvPr>
        </p:nvGraphicFramePr>
        <p:xfrm>
          <a:off x="899592" y="2564904"/>
          <a:ext cx="43924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Instruction latency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*DIV/SQRT instruction have not forwarding path</a:t>
            </a:r>
          </a:p>
          <a:p>
            <a:r>
              <a:rPr lang="en-US" altLang="zh-TW" sz="2000" dirty="0" smtClean="0"/>
              <a:t>x is not supported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23549"/>
              </p:ext>
            </p:extLst>
          </p:nvPr>
        </p:nvGraphicFramePr>
        <p:xfrm>
          <a:off x="827584" y="2060848"/>
          <a:ext cx="54006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Instruction </a:t>
                      </a:r>
                      <a:endParaRPr lang="zh-TW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Latency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Scalar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Vector</a:t>
                      </a:r>
                      <a:endParaRPr lang="zh-TW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DIV/SQRT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VFRECE7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3*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VFRSQRTE7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3*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79865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9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RVV = 0, 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</a:t>
            </a:r>
          </a:p>
          <a:p>
            <a:r>
              <a:rPr lang="en-US" altLang="zh-TW" dirty="0" smtClean="0"/>
              <a:t>*If RVV = 1, </a:t>
            </a:r>
            <a:r>
              <a:rPr lang="en-US" altLang="zh-TW" dirty="0"/>
              <a:t>FLEN </a:t>
            </a:r>
            <a:r>
              <a:rPr lang="en-US" altLang="zh-TW" dirty="0" smtClean="0"/>
              <a:t>is </a:t>
            </a:r>
            <a:r>
              <a:rPr lang="en-US" altLang="zh-TW" dirty="0"/>
              <a:t>equivalent to ELEN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59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0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 Interface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Module name is </a:t>
            </a:r>
            <a:r>
              <a:rPr lang="en-US" altLang="zh-TW" sz="2000" b="1" dirty="0" smtClean="0"/>
              <a:t>vc_vfp_fdiv_simd64.v</a:t>
            </a:r>
          </a:p>
          <a:p>
            <a:r>
              <a:rPr lang="en-US" altLang="zh-TW" sz="2000" dirty="0"/>
              <a:t>Supported FLENs are </a:t>
            </a:r>
            <a:r>
              <a:rPr lang="en-US" altLang="zh-TW" sz="2000" dirty="0" smtClean="0"/>
              <a:t>32/64 </a:t>
            </a:r>
            <a:r>
              <a:rPr lang="en-US" altLang="zh-TW" sz="2000" dirty="0"/>
              <a:t>and XLEN is the same with FLEN</a:t>
            </a:r>
          </a:p>
          <a:p>
            <a:r>
              <a:rPr lang="en-US" altLang="zh-TW" sz="2000" dirty="0" smtClean="0"/>
              <a:t>Hierarchy diagram</a:t>
            </a:r>
            <a:endParaRPr lang="zh-TW" altLang="en-US" sz="2000" dirty="0"/>
          </a:p>
        </p:txBody>
      </p:sp>
      <p:pic>
        <p:nvPicPr>
          <p:cNvPr id="14338" name="Picture 2" descr="T:\users\klmn\larryzzr\FP_design_spec_Larry\FDIV\FDIV_Figs\All-La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474079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347864" y="4221088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52533</TotalTime>
  <Words>2206</Words>
  <Application>Microsoft Office PowerPoint</Application>
  <PresentationFormat>如螢幕大小 (4:3)</PresentationFormat>
  <Paragraphs>502</Paragraphs>
  <Slides>39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新細明體</vt:lpstr>
      <vt:lpstr>Arial</vt:lpstr>
      <vt:lpstr>Calibri</vt:lpstr>
      <vt:lpstr>Wingdings</vt:lpstr>
      <vt:lpstr>Office 佈景主題</vt:lpstr>
      <vt:lpstr>工作表</vt:lpstr>
      <vt:lpstr>FP SIMD DIV/SQRT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Interface</vt:lpstr>
      <vt:lpstr>Pipe Interface (1/)</vt:lpstr>
      <vt:lpstr>Pipe Interface (2/)</vt:lpstr>
      <vt:lpstr>Pipe Interface (3/)</vt:lpstr>
      <vt:lpstr>uArch overview</vt:lpstr>
      <vt:lpstr>FDIV uArch (1/)</vt:lpstr>
      <vt:lpstr>FDIV uArch (2/)</vt:lpstr>
      <vt:lpstr>FDIV uArch (3/)</vt:lpstr>
      <vt:lpstr>FDIV uArch (4/)</vt:lpstr>
      <vt:lpstr>FDIV uArch - Compare (5/)</vt:lpstr>
      <vt:lpstr>FDIV uArch - Compare (6/)</vt:lpstr>
      <vt:lpstr>FP DIV/SQRT/Estimation Instructions</vt:lpstr>
      <vt:lpstr>FP DIV/SQRT/Estimation Instructions</vt:lpstr>
      <vt:lpstr>Data Alignment</vt:lpstr>
      <vt:lpstr>Data Alignment – DSU (1/)</vt:lpstr>
      <vt:lpstr>Data Alignment – DSU (2/)</vt:lpstr>
      <vt:lpstr>Data Alignment – DSU (3/)</vt:lpstr>
      <vt:lpstr>Data Alignment – VFP_FIV64 (4/)</vt:lpstr>
      <vt:lpstr>Data Alignment – VFP_FIV64 (5/)</vt:lpstr>
      <vt:lpstr>Data Alignment – VFP_FIV64 (6/)</vt:lpstr>
      <vt:lpstr>Data Alignment – VFP_FIV64 (7/)</vt:lpstr>
      <vt:lpstr>Data Alignment – VFP_FIV64 (8/)</vt:lpstr>
      <vt:lpstr>Data Alignment – VFP_FIV64 (9/)</vt:lpstr>
      <vt:lpstr>Data Alignment – VFP_FIV64 (10/)</vt:lpstr>
      <vt:lpstr>Data Alignment – VFP_FIV64 (11/)</vt:lpstr>
      <vt:lpstr>Data Alignment – VFP_FIV64 (12/)</vt:lpstr>
      <vt:lpstr>Data Alignment – DSU (13/)</vt:lpstr>
      <vt:lpstr>Data Alignment – VFP_FIV64 (14/)</vt:lpstr>
      <vt:lpstr>Data Alignment – VFP_FIV64 (15/)</vt:lpstr>
      <vt:lpstr>Data Alignment – Summary (16/)</vt:lpstr>
      <vt:lpstr>Instruction list</vt:lpstr>
      <vt:lpstr>Instruction list</vt:lpstr>
    </vt:vector>
  </TitlesOfParts>
  <Company>Andes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2045</cp:revision>
  <dcterms:created xsi:type="dcterms:W3CDTF">2020-11-20T05:54:43Z</dcterms:created>
  <dcterms:modified xsi:type="dcterms:W3CDTF">2021-05-19T02:54:10Z</dcterms:modified>
</cp:coreProperties>
</file>