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7" r:id="rId2"/>
    <p:sldId id="284" r:id="rId3"/>
    <p:sldId id="280" r:id="rId4"/>
    <p:sldId id="282" r:id="rId5"/>
    <p:sldId id="278" r:id="rId6"/>
    <p:sldId id="279" r:id="rId7"/>
    <p:sldId id="283" r:id="rId8"/>
    <p:sldId id="281" r:id="rId9"/>
    <p:sldId id="268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atcpcs02.andestech.com\Pub\users\def\Feng\Radix-4_divider\Radix-4%20SRT%20p-d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atcpcs02.andestech.com\Pub\users\def\Feng\Radix-4_divider\Radix-4%20SRT%20p-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797075457224329E-2"/>
          <c:y val="2.5474683934932935E-2"/>
          <c:w val="0.90761608498526614"/>
          <c:h val="0.95688899641780578"/>
        </c:manualLayout>
      </c:layout>
      <c:scatterChart>
        <c:scatterStyle val="lineMarker"/>
        <c:varyColors val="0"/>
        <c:ser>
          <c:idx val="9"/>
          <c:order val="0"/>
          <c:tx>
            <c:strRef>
              <c:f>工作表1!$Q$1</c:f>
              <c:strCache>
                <c:ptCount val="1"/>
                <c:pt idx="0">
                  <c:v>q2+ (8d/3)</c:v>
                </c:pt>
              </c:strCache>
            </c:strRef>
          </c:tx>
          <c:spPr>
            <a:ln w="1905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工作表1!$Q$2:$Q$10</c:f>
              <c:numCache>
                <c:formatCode>g/"通""用""格""式"</c:formatCode>
                <c:ptCount val="9"/>
                <c:pt idx="0">
                  <c:v>1.3333333333333333</c:v>
                </c:pt>
                <c:pt idx="1">
                  <c:v>1.5</c:v>
                </c:pt>
                <c:pt idx="2">
                  <c:v>1.6666666666666667</c:v>
                </c:pt>
                <c:pt idx="3">
                  <c:v>1.8333333333333333</c:v>
                </c:pt>
                <c:pt idx="4">
                  <c:v>2</c:v>
                </c:pt>
                <c:pt idx="5">
                  <c:v>2.1666666666666665</c:v>
                </c:pt>
                <c:pt idx="6">
                  <c:v>2.3333333333333335</c:v>
                </c:pt>
                <c:pt idx="7">
                  <c:v>2.5</c:v>
                </c:pt>
                <c:pt idx="8">
                  <c:v>2.6666666666666665</c:v>
                </c:pt>
              </c:numCache>
            </c:numRef>
          </c:yVal>
          <c:smooth val="0"/>
        </c:ser>
        <c:ser>
          <c:idx val="8"/>
          <c:order val="1"/>
          <c:tx>
            <c:strRef>
              <c:f>工作表1!$P$1</c:f>
              <c:strCache>
                <c:ptCount val="1"/>
                <c:pt idx="0">
                  <c:v>q2- (4d/3)</c:v>
                </c:pt>
              </c:strCache>
            </c:strRef>
          </c:tx>
          <c:spPr>
            <a:ln w="1905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工作表1!$P$2:$P$10</c:f>
              <c:numCache>
                <c:formatCode>g/"通""用""格""式"</c:formatCode>
                <c:ptCount val="9"/>
                <c:pt idx="0">
                  <c:v>0.66666666666666674</c:v>
                </c:pt>
                <c:pt idx="1">
                  <c:v>0.75</c:v>
                </c:pt>
                <c:pt idx="2">
                  <c:v>0.83333333333333326</c:v>
                </c:pt>
                <c:pt idx="3">
                  <c:v>0.91666666666666674</c:v>
                </c:pt>
                <c:pt idx="4">
                  <c:v>1</c:v>
                </c:pt>
                <c:pt idx="5">
                  <c:v>1.0833333333333335</c:v>
                </c:pt>
                <c:pt idx="6">
                  <c:v>1.1666666666666665</c:v>
                </c:pt>
                <c:pt idx="7">
                  <c:v>1.25</c:v>
                </c:pt>
                <c:pt idx="8">
                  <c:v>1.3333333333333335</c:v>
                </c:pt>
              </c:numCache>
            </c:numRef>
          </c:yVal>
          <c:smooth val="0"/>
        </c:ser>
        <c:ser>
          <c:idx val="7"/>
          <c:order val="2"/>
          <c:tx>
            <c:strRef>
              <c:f>工作表1!$O$1</c:f>
              <c:strCache>
                <c:ptCount val="1"/>
                <c:pt idx="0">
                  <c:v>q1+ (5d/3)</c:v>
                </c:pt>
              </c:strCache>
            </c:strRef>
          </c:tx>
          <c:spPr>
            <a:ln w="19050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工作表1!$O$2:$O$10</c:f>
              <c:numCache>
                <c:formatCode>g/"通""用""格""式"</c:formatCode>
                <c:ptCount val="9"/>
                <c:pt idx="0">
                  <c:v>0.83333333333333326</c:v>
                </c:pt>
                <c:pt idx="1">
                  <c:v>0.9375</c:v>
                </c:pt>
                <c:pt idx="2">
                  <c:v>1.0416666666666667</c:v>
                </c:pt>
                <c:pt idx="3">
                  <c:v>1.1458333333333333</c:v>
                </c:pt>
                <c:pt idx="4">
                  <c:v>1.25</c:v>
                </c:pt>
                <c:pt idx="5">
                  <c:v>1.3541666666666665</c:v>
                </c:pt>
                <c:pt idx="6">
                  <c:v>1.4583333333333335</c:v>
                </c:pt>
                <c:pt idx="7">
                  <c:v>1.5625</c:v>
                </c:pt>
                <c:pt idx="8">
                  <c:v>1.6666666666666665</c:v>
                </c:pt>
              </c:numCache>
            </c:numRef>
          </c:yVal>
          <c:smooth val="0"/>
        </c:ser>
        <c:ser>
          <c:idx val="6"/>
          <c:order val="3"/>
          <c:tx>
            <c:strRef>
              <c:f>工作表1!$N$1</c:f>
              <c:strCache>
                <c:ptCount val="1"/>
                <c:pt idx="0">
                  <c:v>q1- (1d/3)</c:v>
                </c:pt>
              </c:strCache>
            </c:strRef>
          </c:tx>
          <c:spPr>
            <a:ln w="19050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工作表1!$N$2:$N$10</c:f>
              <c:numCache>
                <c:formatCode>g/"通""用""格""式"</c:formatCode>
                <c:ptCount val="9"/>
                <c:pt idx="0">
                  <c:v>0.16666666666666669</c:v>
                </c:pt>
                <c:pt idx="1">
                  <c:v>0.1875</c:v>
                </c:pt>
                <c:pt idx="2">
                  <c:v>0.20833333333333331</c:v>
                </c:pt>
                <c:pt idx="3">
                  <c:v>0.22916666666666669</c:v>
                </c:pt>
                <c:pt idx="4">
                  <c:v>0.25</c:v>
                </c:pt>
                <c:pt idx="5">
                  <c:v>0.27083333333333337</c:v>
                </c:pt>
                <c:pt idx="6">
                  <c:v>0.29166666666666663</c:v>
                </c:pt>
                <c:pt idx="7">
                  <c:v>0.3125</c:v>
                </c:pt>
                <c:pt idx="8">
                  <c:v>0.33333333333333337</c:v>
                </c:pt>
              </c:numCache>
            </c:numRef>
          </c:yVal>
          <c:smooth val="0"/>
        </c:ser>
        <c:ser>
          <c:idx val="5"/>
          <c:order val="4"/>
          <c:tx>
            <c:strRef>
              <c:f>工作表1!$M$1</c:f>
              <c:strCache>
                <c:ptCount val="1"/>
                <c:pt idx="0">
                  <c:v>q0+ (2d/3)</c:v>
                </c:pt>
              </c:strCache>
            </c:strRef>
          </c:tx>
          <c:spPr>
            <a:ln w="1905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工作表1!$M$2:$M$10</c:f>
              <c:numCache>
                <c:formatCode>g/"通""用""格""式"</c:formatCode>
                <c:ptCount val="9"/>
                <c:pt idx="0">
                  <c:v>0.33333333333333331</c:v>
                </c:pt>
                <c:pt idx="1">
                  <c:v>0.375</c:v>
                </c:pt>
                <c:pt idx="2">
                  <c:v>0.41666666666666669</c:v>
                </c:pt>
                <c:pt idx="3">
                  <c:v>0.45833333333333331</c:v>
                </c:pt>
                <c:pt idx="4">
                  <c:v>0.5</c:v>
                </c:pt>
                <c:pt idx="5">
                  <c:v>0.54166666666666663</c:v>
                </c:pt>
                <c:pt idx="6">
                  <c:v>0.58333333333333337</c:v>
                </c:pt>
                <c:pt idx="7">
                  <c:v>0.625</c:v>
                </c:pt>
                <c:pt idx="8">
                  <c:v>0.66666666666666663</c:v>
                </c:pt>
              </c:numCache>
            </c:numRef>
          </c:yVal>
          <c:smooth val="0"/>
        </c:ser>
        <c:ser>
          <c:idx val="4"/>
          <c:order val="5"/>
          <c:tx>
            <c:strRef>
              <c:f>工作表1!$L$1</c:f>
              <c:strCache>
                <c:ptCount val="1"/>
                <c:pt idx="0">
                  <c:v>q0- (-2d/3)</c:v>
                </c:pt>
              </c:strCache>
            </c:strRef>
          </c:tx>
          <c:spPr>
            <a:ln w="1905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工作表1!$L$2:$L$10</c:f>
              <c:numCache>
                <c:formatCode>g/"通""用""格""式"</c:formatCode>
                <c:ptCount val="9"/>
                <c:pt idx="0">
                  <c:v>-0.33333333333333331</c:v>
                </c:pt>
                <c:pt idx="1">
                  <c:v>-0.375</c:v>
                </c:pt>
                <c:pt idx="2">
                  <c:v>-0.41666666666666669</c:v>
                </c:pt>
                <c:pt idx="3">
                  <c:v>-0.45833333333333331</c:v>
                </c:pt>
                <c:pt idx="4">
                  <c:v>-0.5</c:v>
                </c:pt>
                <c:pt idx="5">
                  <c:v>-0.54166666666666663</c:v>
                </c:pt>
                <c:pt idx="6">
                  <c:v>-0.58333333333333337</c:v>
                </c:pt>
                <c:pt idx="7">
                  <c:v>-0.625</c:v>
                </c:pt>
                <c:pt idx="8">
                  <c:v>-0.66666666666666663</c:v>
                </c:pt>
              </c:numCache>
            </c:numRef>
          </c:yVal>
          <c:smooth val="0"/>
        </c:ser>
        <c:ser>
          <c:idx val="3"/>
          <c:order val="6"/>
          <c:tx>
            <c:strRef>
              <c:f>工作表1!$K$1</c:f>
              <c:strCache>
                <c:ptCount val="1"/>
                <c:pt idx="0">
                  <c:v>q-1+ (-1d/3)</c:v>
                </c:pt>
              </c:strCache>
            </c:strRef>
          </c:tx>
          <c:spPr>
            <a:ln w="19050">
              <a:solidFill>
                <a:srgbClr val="00B0F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工作表1!$K$2:$K$10</c:f>
              <c:numCache>
                <c:formatCode>g/"通""用""格""式"</c:formatCode>
                <c:ptCount val="9"/>
                <c:pt idx="0">
                  <c:v>-0.16666666666666669</c:v>
                </c:pt>
                <c:pt idx="1">
                  <c:v>-0.1875</c:v>
                </c:pt>
                <c:pt idx="2">
                  <c:v>-0.20833333333333331</c:v>
                </c:pt>
                <c:pt idx="3">
                  <c:v>-0.22916666666666669</c:v>
                </c:pt>
                <c:pt idx="4">
                  <c:v>-0.25</c:v>
                </c:pt>
                <c:pt idx="5">
                  <c:v>-0.27083333333333337</c:v>
                </c:pt>
                <c:pt idx="6">
                  <c:v>-0.29166666666666663</c:v>
                </c:pt>
                <c:pt idx="7">
                  <c:v>-0.3125</c:v>
                </c:pt>
                <c:pt idx="8">
                  <c:v>-0.33333333333333337</c:v>
                </c:pt>
              </c:numCache>
            </c:numRef>
          </c:yVal>
          <c:smooth val="0"/>
        </c:ser>
        <c:ser>
          <c:idx val="2"/>
          <c:order val="7"/>
          <c:tx>
            <c:strRef>
              <c:f>工作表1!$J$1</c:f>
              <c:strCache>
                <c:ptCount val="1"/>
                <c:pt idx="0">
                  <c:v>q-1- (-5d/3)</c:v>
                </c:pt>
              </c:strCache>
            </c:strRef>
          </c:tx>
          <c:spPr>
            <a:ln w="19050">
              <a:solidFill>
                <a:srgbClr val="00B0F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工作表1!$J$2:$J$10</c:f>
              <c:numCache>
                <c:formatCode>g/"通""用""格""式"</c:formatCode>
                <c:ptCount val="9"/>
                <c:pt idx="0">
                  <c:v>-0.83333333333333326</c:v>
                </c:pt>
                <c:pt idx="1">
                  <c:v>-0.9375</c:v>
                </c:pt>
                <c:pt idx="2">
                  <c:v>-1.0416666666666667</c:v>
                </c:pt>
                <c:pt idx="3">
                  <c:v>-1.1458333333333333</c:v>
                </c:pt>
                <c:pt idx="4">
                  <c:v>-1.25</c:v>
                </c:pt>
                <c:pt idx="5">
                  <c:v>-1.3541666666666665</c:v>
                </c:pt>
                <c:pt idx="6">
                  <c:v>-1.4583333333333335</c:v>
                </c:pt>
                <c:pt idx="7">
                  <c:v>-1.5625</c:v>
                </c:pt>
                <c:pt idx="8">
                  <c:v>-1.6666666666666665</c:v>
                </c:pt>
              </c:numCache>
            </c:numRef>
          </c:yVal>
          <c:smooth val="0"/>
        </c:ser>
        <c:ser>
          <c:idx val="0"/>
          <c:order val="8"/>
          <c:tx>
            <c:strRef>
              <c:f>工作表1!$H$1</c:f>
              <c:strCache>
                <c:ptCount val="1"/>
                <c:pt idx="0">
                  <c:v>q-2+ (-8d/3)</c:v>
                </c:pt>
              </c:strCache>
            </c:strRef>
          </c:tx>
          <c:spPr>
            <a:ln w="19050"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工作表1!$H$2:$H$10</c:f>
              <c:numCache>
                <c:formatCode>g/"通""用""格""式"</c:formatCode>
                <c:ptCount val="9"/>
                <c:pt idx="0">
                  <c:v>-1.3333333333333333</c:v>
                </c:pt>
                <c:pt idx="1">
                  <c:v>-1.5</c:v>
                </c:pt>
                <c:pt idx="2">
                  <c:v>-1.6666666666666667</c:v>
                </c:pt>
                <c:pt idx="3">
                  <c:v>-1.8333333333333333</c:v>
                </c:pt>
                <c:pt idx="4">
                  <c:v>-2</c:v>
                </c:pt>
                <c:pt idx="5">
                  <c:v>-2.1666666666666665</c:v>
                </c:pt>
                <c:pt idx="6">
                  <c:v>-2.3333333333333335</c:v>
                </c:pt>
                <c:pt idx="7">
                  <c:v>-2.5</c:v>
                </c:pt>
                <c:pt idx="8">
                  <c:v>-2.6666666666666665</c:v>
                </c:pt>
              </c:numCache>
            </c:numRef>
          </c:yVal>
          <c:smooth val="0"/>
        </c:ser>
        <c:ser>
          <c:idx val="1"/>
          <c:order val="9"/>
          <c:tx>
            <c:strRef>
              <c:f>工作表1!$I$1</c:f>
              <c:strCache>
                <c:ptCount val="1"/>
                <c:pt idx="0">
                  <c:v>q-2- (-4d/3)</c:v>
                </c:pt>
              </c:strCache>
            </c:strRef>
          </c:tx>
          <c:spPr>
            <a:ln w="19050"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工作表1!$F$2:$F$20</c:f>
              <c:numCache>
                <c:formatCode>g/"通""用""格""式"</c:formatCode>
                <c:ptCount val="1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  <c:pt idx="13">
                  <c:v>2</c:v>
                </c:pt>
                <c:pt idx="14">
                  <c:v>2</c:v>
                </c:pt>
                <c:pt idx="15">
                  <c:v>3</c:v>
                </c:pt>
                <c:pt idx="16">
                  <c:v>3</c:v>
                </c:pt>
              </c:numCache>
            </c:numRef>
          </c:xVal>
          <c:yVal>
            <c:numRef>
              <c:f>工作表1!$I$2:$I$20</c:f>
              <c:numCache>
                <c:formatCode>g/"通""用""格""式"</c:formatCode>
                <c:ptCount val="19"/>
                <c:pt idx="0">
                  <c:v>-0.66666666666666674</c:v>
                </c:pt>
                <c:pt idx="1">
                  <c:v>-0.75</c:v>
                </c:pt>
                <c:pt idx="2">
                  <c:v>-0.83333333333333326</c:v>
                </c:pt>
                <c:pt idx="3">
                  <c:v>-0.91666666666666674</c:v>
                </c:pt>
                <c:pt idx="4">
                  <c:v>-1</c:v>
                </c:pt>
                <c:pt idx="5">
                  <c:v>-1.0833333333333335</c:v>
                </c:pt>
                <c:pt idx="6">
                  <c:v>-1.1666666666666665</c:v>
                </c:pt>
                <c:pt idx="7">
                  <c:v>-1.25</c:v>
                </c:pt>
                <c:pt idx="8">
                  <c:v>-1.3333333333333335</c:v>
                </c:pt>
                <c:pt idx="13">
                  <c:v>0.75</c:v>
                </c:pt>
                <c:pt idx="14">
                  <c:v>0.75</c:v>
                </c:pt>
                <c:pt idx="15">
                  <c:v>0.875</c:v>
                </c:pt>
                <c:pt idx="16">
                  <c:v>0.875</c:v>
                </c:pt>
                <c:pt idx="17">
                  <c:v>1</c:v>
                </c:pt>
                <c:pt idx="18">
                  <c:v>1</c:v>
                </c:pt>
              </c:numCache>
            </c:numRef>
          </c:yVal>
          <c:smooth val="0"/>
        </c:ser>
        <c:ser>
          <c:idx val="10"/>
          <c:order val="10"/>
          <c:tx>
            <c:v>bound_1_2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工作表1!$H$15:$H$26</c:f>
              <c:numCache>
                <c:formatCode>g/"通""用""格""式"</c:formatCode>
                <c:ptCount val="12"/>
                <c:pt idx="0">
                  <c:v>0.5</c:v>
                </c:pt>
                <c:pt idx="1">
                  <c:v>0.5625</c:v>
                </c:pt>
                <c:pt idx="2">
                  <c:v>0.5625</c:v>
                </c:pt>
                <c:pt idx="3">
                  <c:v>0.625</c:v>
                </c:pt>
                <c:pt idx="4">
                  <c:v>0.625</c:v>
                </c:pt>
                <c:pt idx="5">
                  <c:v>0.6875</c:v>
                </c:pt>
                <c:pt idx="6">
                  <c:v>0.6875</c:v>
                </c:pt>
                <c:pt idx="7">
                  <c:v>0.75</c:v>
                </c:pt>
                <c:pt idx="8">
                  <c:v>0.75</c:v>
                </c:pt>
                <c:pt idx="9">
                  <c:v>0.875</c:v>
                </c:pt>
                <c:pt idx="10">
                  <c:v>0.875</c:v>
                </c:pt>
                <c:pt idx="11">
                  <c:v>1</c:v>
                </c:pt>
              </c:numCache>
            </c:numRef>
          </c:xVal>
          <c:yVal>
            <c:numRef>
              <c:f>工作表1!$I$15:$I$26</c:f>
              <c:numCache>
                <c:formatCode>g/"通""用""格""式"</c:formatCode>
                <c:ptCount val="12"/>
                <c:pt idx="0">
                  <c:v>0.75</c:v>
                </c:pt>
                <c:pt idx="1">
                  <c:v>0.75</c:v>
                </c:pt>
                <c:pt idx="2">
                  <c:v>0.875</c:v>
                </c:pt>
                <c:pt idx="3">
                  <c:v>0.875</c:v>
                </c:pt>
                <c:pt idx="4">
                  <c:v>1</c:v>
                </c:pt>
                <c:pt idx="5">
                  <c:v>1</c:v>
                </c:pt>
                <c:pt idx="6">
                  <c:v>1.125</c:v>
                </c:pt>
                <c:pt idx="7">
                  <c:v>1.125</c:v>
                </c:pt>
                <c:pt idx="8">
                  <c:v>1.25</c:v>
                </c:pt>
                <c:pt idx="9">
                  <c:v>1.25</c:v>
                </c:pt>
                <c:pt idx="10">
                  <c:v>1.375</c:v>
                </c:pt>
                <c:pt idx="11">
                  <c:v>1.375</c:v>
                </c:pt>
              </c:numCache>
            </c:numRef>
          </c:yVal>
          <c:smooth val="0"/>
        </c:ser>
        <c:ser>
          <c:idx val="11"/>
          <c:order val="11"/>
          <c:tx>
            <c:v>bound_0_1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工作表1!$J$15:$J$18</c:f>
              <c:numCache>
                <c:formatCode>g/"通""用""格""式"</c:formatCode>
                <c:ptCount val="4"/>
                <c:pt idx="0">
                  <c:v>0.5</c:v>
                </c:pt>
                <c:pt idx="1">
                  <c:v>0.625</c:v>
                </c:pt>
                <c:pt idx="2">
                  <c:v>0.625</c:v>
                </c:pt>
                <c:pt idx="3">
                  <c:v>1</c:v>
                </c:pt>
              </c:numCache>
            </c:numRef>
          </c:xVal>
          <c:yVal>
            <c:numRef>
              <c:f>工作表1!$K$15:$K$18</c:f>
              <c:numCache>
                <c:formatCode>g/"通""用""格""式"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0.375</c:v>
                </c:pt>
                <c:pt idx="3">
                  <c:v>0.375</c:v>
                </c:pt>
              </c:numCache>
            </c:numRef>
          </c:yVal>
          <c:smooth val="0"/>
        </c:ser>
        <c:ser>
          <c:idx val="12"/>
          <c:order val="12"/>
          <c:tx>
            <c:v>bound_-1_0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工作表1!$N$15:$N$18</c:f>
              <c:numCache>
                <c:formatCode>g/"通""用""格""式"</c:formatCode>
                <c:ptCount val="4"/>
                <c:pt idx="0">
                  <c:v>0.5</c:v>
                </c:pt>
                <c:pt idx="1">
                  <c:v>0.625</c:v>
                </c:pt>
                <c:pt idx="2">
                  <c:v>0.625</c:v>
                </c:pt>
                <c:pt idx="3">
                  <c:v>1</c:v>
                </c:pt>
              </c:numCache>
            </c:numRef>
          </c:xVal>
          <c:yVal>
            <c:numRef>
              <c:f>工作表1!$O$15:$O$18</c:f>
              <c:numCache>
                <c:formatCode>g/"通""用""格""式"</c:formatCode>
                <c:ptCount val="4"/>
                <c:pt idx="0">
                  <c:v>-0.25</c:v>
                </c:pt>
                <c:pt idx="1">
                  <c:v>-0.25</c:v>
                </c:pt>
                <c:pt idx="2">
                  <c:v>-0.375</c:v>
                </c:pt>
                <c:pt idx="3">
                  <c:v>-0.375</c:v>
                </c:pt>
              </c:numCache>
            </c:numRef>
          </c:yVal>
          <c:smooth val="0"/>
        </c:ser>
        <c:ser>
          <c:idx val="13"/>
          <c:order val="13"/>
          <c:tx>
            <c:v>bound_-2_-1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工作表1!$L$15:$L$26</c:f>
              <c:numCache>
                <c:formatCode>g/"通""用""格""式"</c:formatCode>
                <c:ptCount val="12"/>
                <c:pt idx="0">
                  <c:v>0.5</c:v>
                </c:pt>
                <c:pt idx="1">
                  <c:v>0.5625</c:v>
                </c:pt>
                <c:pt idx="2">
                  <c:v>0.5625</c:v>
                </c:pt>
                <c:pt idx="3">
                  <c:v>0.625</c:v>
                </c:pt>
                <c:pt idx="4">
                  <c:v>0.625</c:v>
                </c:pt>
                <c:pt idx="5">
                  <c:v>0.6875</c:v>
                </c:pt>
                <c:pt idx="6">
                  <c:v>0.6875</c:v>
                </c:pt>
                <c:pt idx="7">
                  <c:v>0.75</c:v>
                </c:pt>
                <c:pt idx="8">
                  <c:v>0.75</c:v>
                </c:pt>
                <c:pt idx="9">
                  <c:v>0.875</c:v>
                </c:pt>
                <c:pt idx="10">
                  <c:v>0.875</c:v>
                </c:pt>
                <c:pt idx="11">
                  <c:v>1</c:v>
                </c:pt>
              </c:numCache>
            </c:numRef>
          </c:xVal>
          <c:yVal>
            <c:numRef>
              <c:f>工作表1!$M$15:$M$26</c:f>
              <c:numCache>
                <c:formatCode>g/"通""用""格""式"</c:formatCode>
                <c:ptCount val="12"/>
                <c:pt idx="0">
                  <c:v>-0.75</c:v>
                </c:pt>
                <c:pt idx="1">
                  <c:v>-0.75</c:v>
                </c:pt>
                <c:pt idx="2">
                  <c:v>-0.875</c:v>
                </c:pt>
                <c:pt idx="3">
                  <c:v>-0.875</c:v>
                </c:pt>
                <c:pt idx="4">
                  <c:v>-1</c:v>
                </c:pt>
                <c:pt idx="5">
                  <c:v>-1</c:v>
                </c:pt>
                <c:pt idx="6">
                  <c:v>-1.125</c:v>
                </c:pt>
                <c:pt idx="7">
                  <c:v>-1.125</c:v>
                </c:pt>
                <c:pt idx="8">
                  <c:v>-1.25</c:v>
                </c:pt>
                <c:pt idx="9">
                  <c:v>-1.25</c:v>
                </c:pt>
                <c:pt idx="10">
                  <c:v>-1.375</c:v>
                </c:pt>
                <c:pt idx="11">
                  <c:v>-1.375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570880"/>
        <c:axId val="174457984"/>
      </c:scatterChart>
      <c:valAx>
        <c:axId val="174570880"/>
        <c:scaling>
          <c:orientation val="minMax"/>
          <c:max val="1"/>
          <c:min val="0.5"/>
        </c:scaling>
        <c:delete val="1"/>
        <c:axPos val="b"/>
        <c:minorGridlines/>
        <c:numFmt formatCode="g/&quot;通&quot;&quot;用&quot;&quot;格&quot;&quot;式&quot;" sourceLinked="1"/>
        <c:majorTickMark val="out"/>
        <c:minorTickMark val="none"/>
        <c:tickLblPos val="nextTo"/>
        <c:crossAx val="174457984"/>
        <c:crosses val="autoZero"/>
        <c:crossBetween val="midCat"/>
        <c:majorUnit val="0.5"/>
        <c:minorUnit val="6.2500000000000014E-2"/>
      </c:valAx>
      <c:valAx>
        <c:axId val="174457984"/>
        <c:scaling>
          <c:orientation val="minMax"/>
          <c:max val="3"/>
          <c:min val="-3"/>
        </c:scaling>
        <c:delete val="1"/>
        <c:axPos val="l"/>
        <c:minorGridlines/>
        <c:numFmt formatCode="g/&quot;通&quot;&quot;用&quot;&quot;格&quot;&quot;式&quot;" sourceLinked="1"/>
        <c:majorTickMark val="out"/>
        <c:minorTickMark val="none"/>
        <c:tickLblPos val="nextTo"/>
        <c:crossAx val="174570880"/>
        <c:crosses val="autoZero"/>
        <c:crossBetween val="midCat"/>
        <c:majorUnit val="1"/>
        <c:minorUnit val="0.125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613929370166607E-2"/>
          <c:y val="2.4864687759499453E-2"/>
          <c:w val="0.83209293170324072"/>
          <c:h val="0.87154096981134666"/>
        </c:manualLayout>
      </c:layout>
      <c:scatterChart>
        <c:scatterStyle val="lineMarker"/>
        <c:varyColors val="0"/>
        <c:ser>
          <c:idx val="9"/>
          <c:order val="0"/>
          <c:tx>
            <c:strRef>
              <c:f>工作表1!$Q$1</c:f>
              <c:strCache>
                <c:ptCount val="1"/>
                <c:pt idx="0">
                  <c:v>q2+ (8d/3)</c:v>
                </c:pt>
              </c:strCache>
            </c:strRef>
          </c:tx>
          <c:spPr>
            <a:ln w="1905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工作表1!$Q$2:$Q$10</c:f>
              <c:numCache>
                <c:formatCode>g/"通""用""格""式"</c:formatCode>
                <c:ptCount val="9"/>
                <c:pt idx="0">
                  <c:v>1.3333333333333333</c:v>
                </c:pt>
                <c:pt idx="1">
                  <c:v>1.5</c:v>
                </c:pt>
                <c:pt idx="2">
                  <c:v>1.6666666666666667</c:v>
                </c:pt>
                <c:pt idx="3">
                  <c:v>1.8333333333333333</c:v>
                </c:pt>
                <c:pt idx="4">
                  <c:v>2</c:v>
                </c:pt>
                <c:pt idx="5">
                  <c:v>2.1666666666666665</c:v>
                </c:pt>
                <c:pt idx="6">
                  <c:v>2.3333333333333335</c:v>
                </c:pt>
                <c:pt idx="7">
                  <c:v>2.5</c:v>
                </c:pt>
                <c:pt idx="8">
                  <c:v>2.6666666666666665</c:v>
                </c:pt>
              </c:numCache>
            </c:numRef>
          </c:yVal>
          <c:smooth val="0"/>
        </c:ser>
        <c:ser>
          <c:idx val="8"/>
          <c:order val="1"/>
          <c:tx>
            <c:strRef>
              <c:f>工作表1!$P$1</c:f>
              <c:strCache>
                <c:ptCount val="1"/>
                <c:pt idx="0">
                  <c:v>q2- (4d/3)</c:v>
                </c:pt>
              </c:strCache>
            </c:strRef>
          </c:tx>
          <c:spPr>
            <a:ln w="1905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工作表1!$P$2:$P$10</c:f>
              <c:numCache>
                <c:formatCode>g/"通""用""格""式"</c:formatCode>
                <c:ptCount val="9"/>
                <c:pt idx="0">
                  <c:v>0.66666666666666674</c:v>
                </c:pt>
                <c:pt idx="1">
                  <c:v>0.75</c:v>
                </c:pt>
                <c:pt idx="2">
                  <c:v>0.83333333333333326</c:v>
                </c:pt>
                <c:pt idx="3">
                  <c:v>0.91666666666666674</c:v>
                </c:pt>
                <c:pt idx="4">
                  <c:v>1</c:v>
                </c:pt>
                <c:pt idx="5">
                  <c:v>1.0833333333333335</c:v>
                </c:pt>
                <c:pt idx="6">
                  <c:v>1.1666666666666665</c:v>
                </c:pt>
                <c:pt idx="7">
                  <c:v>1.25</c:v>
                </c:pt>
                <c:pt idx="8">
                  <c:v>1.3333333333333335</c:v>
                </c:pt>
              </c:numCache>
            </c:numRef>
          </c:yVal>
          <c:smooth val="0"/>
        </c:ser>
        <c:ser>
          <c:idx val="7"/>
          <c:order val="2"/>
          <c:tx>
            <c:strRef>
              <c:f>工作表1!$O$1</c:f>
              <c:strCache>
                <c:ptCount val="1"/>
                <c:pt idx="0">
                  <c:v>q1+ (5d/3)</c:v>
                </c:pt>
              </c:strCache>
            </c:strRef>
          </c:tx>
          <c:spPr>
            <a:ln w="19050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工作表1!$O$2:$O$10</c:f>
              <c:numCache>
                <c:formatCode>g/"通""用""格""式"</c:formatCode>
                <c:ptCount val="9"/>
                <c:pt idx="0">
                  <c:v>0.83333333333333326</c:v>
                </c:pt>
                <c:pt idx="1">
                  <c:v>0.9375</c:v>
                </c:pt>
                <c:pt idx="2">
                  <c:v>1.0416666666666667</c:v>
                </c:pt>
                <c:pt idx="3">
                  <c:v>1.1458333333333333</c:v>
                </c:pt>
                <c:pt idx="4">
                  <c:v>1.25</c:v>
                </c:pt>
                <c:pt idx="5">
                  <c:v>1.3541666666666665</c:v>
                </c:pt>
                <c:pt idx="6">
                  <c:v>1.4583333333333335</c:v>
                </c:pt>
                <c:pt idx="7">
                  <c:v>1.5625</c:v>
                </c:pt>
                <c:pt idx="8">
                  <c:v>1.6666666666666665</c:v>
                </c:pt>
              </c:numCache>
            </c:numRef>
          </c:yVal>
          <c:smooth val="0"/>
        </c:ser>
        <c:ser>
          <c:idx val="6"/>
          <c:order val="3"/>
          <c:tx>
            <c:strRef>
              <c:f>工作表1!$N$1</c:f>
              <c:strCache>
                <c:ptCount val="1"/>
                <c:pt idx="0">
                  <c:v>q1- (1d/3)</c:v>
                </c:pt>
              </c:strCache>
            </c:strRef>
          </c:tx>
          <c:spPr>
            <a:ln w="19050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工作表1!$N$2:$N$10</c:f>
              <c:numCache>
                <c:formatCode>g/"通""用""格""式"</c:formatCode>
                <c:ptCount val="9"/>
                <c:pt idx="0">
                  <c:v>0.16666666666666669</c:v>
                </c:pt>
                <c:pt idx="1">
                  <c:v>0.1875</c:v>
                </c:pt>
                <c:pt idx="2">
                  <c:v>0.20833333333333331</c:v>
                </c:pt>
                <c:pt idx="3">
                  <c:v>0.22916666666666669</c:v>
                </c:pt>
                <c:pt idx="4">
                  <c:v>0.25</c:v>
                </c:pt>
                <c:pt idx="5">
                  <c:v>0.27083333333333337</c:v>
                </c:pt>
                <c:pt idx="6">
                  <c:v>0.29166666666666663</c:v>
                </c:pt>
                <c:pt idx="7">
                  <c:v>0.3125</c:v>
                </c:pt>
                <c:pt idx="8">
                  <c:v>0.33333333333333337</c:v>
                </c:pt>
              </c:numCache>
            </c:numRef>
          </c:yVal>
          <c:smooth val="0"/>
        </c:ser>
        <c:ser>
          <c:idx val="5"/>
          <c:order val="4"/>
          <c:tx>
            <c:strRef>
              <c:f>工作表1!$M$1</c:f>
              <c:strCache>
                <c:ptCount val="1"/>
                <c:pt idx="0">
                  <c:v>q0+ (2d/3)</c:v>
                </c:pt>
              </c:strCache>
            </c:strRef>
          </c:tx>
          <c:spPr>
            <a:ln w="1905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工作表1!$F$2:$F$10</c:f>
              <c:numCache>
                <c:formatCode>g/"通""用""格""式"</c:formatCode>
                <c:ptCount val="9"/>
                <c:pt idx="0">
                  <c:v>0.5</c:v>
                </c:pt>
                <c:pt idx="1">
                  <c:v>0.5625</c:v>
                </c:pt>
                <c:pt idx="2">
                  <c:v>0.625</c:v>
                </c:pt>
                <c:pt idx="3">
                  <c:v>0.6875</c:v>
                </c:pt>
                <c:pt idx="4">
                  <c:v>0.75</c:v>
                </c:pt>
                <c:pt idx="5">
                  <c:v>0.8125</c:v>
                </c:pt>
                <c:pt idx="6">
                  <c:v>0.875</c:v>
                </c:pt>
                <c:pt idx="7">
                  <c:v>0.9375</c:v>
                </c:pt>
                <c:pt idx="8">
                  <c:v>1</c:v>
                </c:pt>
              </c:numCache>
            </c:numRef>
          </c:xVal>
          <c:yVal>
            <c:numRef>
              <c:f>工作表1!$M$2:$M$10</c:f>
              <c:numCache>
                <c:formatCode>g/"通""用""格""式"</c:formatCode>
                <c:ptCount val="9"/>
                <c:pt idx="0">
                  <c:v>0.33333333333333331</c:v>
                </c:pt>
                <c:pt idx="1">
                  <c:v>0.375</c:v>
                </c:pt>
                <c:pt idx="2">
                  <c:v>0.41666666666666669</c:v>
                </c:pt>
                <c:pt idx="3">
                  <c:v>0.45833333333333331</c:v>
                </c:pt>
                <c:pt idx="4">
                  <c:v>0.5</c:v>
                </c:pt>
                <c:pt idx="5">
                  <c:v>0.54166666666666663</c:v>
                </c:pt>
                <c:pt idx="6">
                  <c:v>0.58333333333333337</c:v>
                </c:pt>
                <c:pt idx="7">
                  <c:v>0.625</c:v>
                </c:pt>
                <c:pt idx="8">
                  <c:v>0.66666666666666663</c:v>
                </c:pt>
              </c:numCache>
            </c:numRef>
          </c:yVal>
          <c:smooth val="0"/>
        </c:ser>
        <c:ser>
          <c:idx val="10"/>
          <c:order val="5"/>
          <c:tx>
            <c:v>bound_1_2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工作表1!$H$15:$H$26</c:f>
              <c:numCache>
                <c:formatCode>g/"通""用""格""式"</c:formatCode>
                <c:ptCount val="12"/>
                <c:pt idx="0">
                  <c:v>0.5</c:v>
                </c:pt>
                <c:pt idx="1">
                  <c:v>0.5625</c:v>
                </c:pt>
                <c:pt idx="2">
                  <c:v>0.5625</c:v>
                </c:pt>
                <c:pt idx="3">
                  <c:v>0.625</c:v>
                </c:pt>
                <c:pt idx="4">
                  <c:v>0.625</c:v>
                </c:pt>
                <c:pt idx="5">
                  <c:v>0.6875</c:v>
                </c:pt>
                <c:pt idx="6">
                  <c:v>0.6875</c:v>
                </c:pt>
                <c:pt idx="7">
                  <c:v>0.75</c:v>
                </c:pt>
                <c:pt idx="8">
                  <c:v>0.75</c:v>
                </c:pt>
                <c:pt idx="9">
                  <c:v>0.875</c:v>
                </c:pt>
                <c:pt idx="10">
                  <c:v>0.875</c:v>
                </c:pt>
                <c:pt idx="11">
                  <c:v>1</c:v>
                </c:pt>
              </c:numCache>
            </c:numRef>
          </c:xVal>
          <c:yVal>
            <c:numRef>
              <c:f>工作表1!$I$15:$I$26</c:f>
              <c:numCache>
                <c:formatCode>g/"通""用""格""式"</c:formatCode>
                <c:ptCount val="12"/>
                <c:pt idx="0">
                  <c:v>0.75</c:v>
                </c:pt>
                <c:pt idx="1">
                  <c:v>0.75</c:v>
                </c:pt>
                <c:pt idx="2">
                  <c:v>0.875</c:v>
                </c:pt>
                <c:pt idx="3">
                  <c:v>0.875</c:v>
                </c:pt>
                <c:pt idx="4">
                  <c:v>1</c:v>
                </c:pt>
                <c:pt idx="5">
                  <c:v>1</c:v>
                </c:pt>
                <c:pt idx="6">
                  <c:v>1.125</c:v>
                </c:pt>
                <c:pt idx="7">
                  <c:v>1.125</c:v>
                </c:pt>
                <c:pt idx="8">
                  <c:v>1.25</c:v>
                </c:pt>
                <c:pt idx="9">
                  <c:v>1.25</c:v>
                </c:pt>
                <c:pt idx="10">
                  <c:v>1.375</c:v>
                </c:pt>
                <c:pt idx="11">
                  <c:v>1.375</c:v>
                </c:pt>
              </c:numCache>
            </c:numRef>
          </c:yVal>
          <c:smooth val="0"/>
        </c:ser>
        <c:ser>
          <c:idx val="11"/>
          <c:order val="6"/>
          <c:tx>
            <c:v>bound_0_1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工作表1!$J$15:$J$18</c:f>
              <c:numCache>
                <c:formatCode>g/"通""用""格""式"</c:formatCode>
                <c:ptCount val="4"/>
                <c:pt idx="0">
                  <c:v>0.5</c:v>
                </c:pt>
                <c:pt idx="1">
                  <c:v>0.625</c:v>
                </c:pt>
                <c:pt idx="2">
                  <c:v>0.625</c:v>
                </c:pt>
                <c:pt idx="3">
                  <c:v>1</c:v>
                </c:pt>
              </c:numCache>
            </c:numRef>
          </c:xVal>
          <c:yVal>
            <c:numRef>
              <c:f>工作表1!$K$15:$K$18</c:f>
              <c:numCache>
                <c:formatCode>g/"通""用""格""式"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0.375</c:v>
                </c:pt>
                <c:pt idx="3">
                  <c:v>0.375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982848"/>
        <c:axId val="173984768"/>
      </c:scatterChart>
      <c:valAx>
        <c:axId val="173982848"/>
        <c:scaling>
          <c:orientation val="minMax"/>
          <c:max val="1"/>
          <c:min val="0.5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en-US" dirty="0" smtClean="0"/>
                  <a:t>MSB bits of Divisor (d)</a:t>
                </a:r>
                <a:endParaRPr lang="en-US" altLang="en-US" dirty="0"/>
              </a:p>
            </c:rich>
          </c:tx>
          <c:layout/>
          <c:overlay val="0"/>
        </c:title>
        <c:numFmt formatCode="g/&quot;通&quot;&quot;用&quot;&quot;格&quot;&quot;式&quot;" sourceLinked="1"/>
        <c:majorTickMark val="out"/>
        <c:minorTickMark val="none"/>
        <c:tickLblPos val="nextTo"/>
        <c:crossAx val="173984768"/>
        <c:crosses val="autoZero"/>
        <c:crossBetween val="midCat"/>
        <c:majorUnit val="0.5"/>
        <c:minorUnit val="6.2500000000000014E-2"/>
      </c:valAx>
      <c:valAx>
        <c:axId val="173984768"/>
        <c:scaling>
          <c:orientation val="minMax"/>
          <c:max val="3"/>
          <c:min val="0"/>
        </c:scaling>
        <c:delete val="0"/>
        <c:axPos val="l"/>
        <c:min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en-US" dirty="0" smtClean="0"/>
                  <a:t>MSB bits of Remainder (p)</a:t>
                </a:r>
                <a:endParaRPr lang="en-US" altLang="en-US" dirty="0"/>
              </a:p>
            </c:rich>
          </c:tx>
          <c:layout>
            <c:manualLayout>
              <c:xMode val="edge"/>
              <c:yMode val="edge"/>
              <c:x val="0"/>
              <c:y val="0.33390439010695722"/>
            </c:manualLayout>
          </c:layout>
          <c:overlay val="0"/>
        </c:title>
        <c:numFmt formatCode="g/&quot;通&quot;&quot;用&quot;&quot;格&quot;&quot;式&quot;" sourceLinked="1"/>
        <c:majorTickMark val="out"/>
        <c:minorTickMark val="none"/>
        <c:tickLblPos val="nextTo"/>
        <c:crossAx val="173982848"/>
        <c:crosses val="autoZero"/>
        <c:crossBetween val="midCat"/>
        <c:majorUnit val="1"/>
        <c:minorUnit val="0.125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0.90217</cdr:x>
      <cdr:y>0.08889</cdr:y>
    </cdr:from>
    <cdr:to>
      <cdr:x>0.99274</cdr:x>
      <cdr:y>0.12767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5976663" y="504056"/>
          <a:ext cx="600003" cy="2199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TW" sz="1100" dirty="0"/>
            <a:t>8d/3</a:t>
          </a:r>
          <a:endParaRPr lang="zh-TW" altLang="en-US" sz="1100" dirty="0"/>
        </a:p>
      </cdr:txBody>
    </cdr:sp>
  </cdr:relSizeAnchor>
  <cdr:relSizeAnchor xmlns:cdr="http://schemas.openxmlformats.org/drawingml/2006/chartDrawing">
    <cdr:from>
      <cdr:x>0.90217</cdr:x>
      <cdr:y>0.38094</cdr:y>
    </cdr:from>
    <cdr:to>
      <cdr:x>0.99274</cdr:x>
      <cdr:y>0.41973</cdr:y>
    </cdr:to>
    <cdr:sp macro="" textlink="">
      <cdr:nvSpPr>
        <cdr:cNvPr id="3" name="文字方塊 1"/>
        <cdr:cNvSpPr txBox="1"/>
      </cdr:nvSpPr>
      <cdr:spPr>
        <a:xfrm xmlns:a="http://schemas.openxmlformats.org/drawingml/2006/main">
          <a:off x="5976663" y="2160240"/>
          <a:ext cx="600003" cy="2199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1100" dirty="0"/>
            <a:t>5d/3</a:t>
          </a:r>
          <a:endParaRPr lang="zh-TW" altLang="en-US" sz="1100" dirty="0"/>
        </a:p>
      </cdr:txBody>
    </cdr:sp>
  </cdr:relSizeAnchor>
  <cdr:relSizeAnchor xmlns:cdr="http://schemas.openxmlformats.org/drawingml/2006/chartDrawing">
    <cdr:from>
      <cdr:x>0.90217</cdr:x>
      <cdr:y>0.48253</cdr:y>
    </cdr:from>
    <cdr:to>
      <cdr:x>0.99274</cdr:x>
      <cdr:y>0.52131</cdr:y>
    </cdr:to>
    <cdr:sp macro="" textlink="">
      <cdr:nvSpPr>
        <cdr:cNvPr id="4" name="文字方塊 1"/>
        <cdr:cNvSpPr txBox="1"/>
      </cdr:nvSpPr>
      <cdr:spPr>
        <a:xfrm xmlns:a="http://schemas.openxmlformats.org/drawingml/2006/main">
          <a:off x="5976663" y="2736304"/>
          <a:ext cx="600003" cy="2199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1100" dirty="0"/>
            <a:t>4d/3</a:t>
          </a:r>
          <a:endParaRPr lang="zh-TW" altLang="en-US" sz="1100" dirty="0"/>
        </a:p>
      </cdr:txBody>
    </cdr:sp>
  </cdr:relSizeAnchor>
  <cdr:relSizeAnchor xmlns:cdr="http://schemas.openxmlformats.org/drawingml/2006/chartDrawing">
    <cdr:from>
      <cdr:x>0.90217</cdr:x>
      <cdr:y>0.673</cdr:y>
    </cdr:from>
    <cdr:to>
      <cdr:x>0.99274</cdr:x>
      <cdr:y>0.71178</cdr:y>
    </cdr:to>
    <cdr:sp macro="" textlink="">
      <cdr:nvSpPr>
        <cdr:cNvPr id="5" name="文字方塊 1"/>
        <cdr:cNvSpPr txBox="1"/>
      </cdr:nvSpPr>
      <cdr:spPr>
        <a:xfrm xmlns:a="http://schemas.openxmlformats.org/drawingml/2006/main">
          <a:off x="5976663" y="3816424"/>
          <a:ext cx="600002" cy="2199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1100" dirty="0"/>
            <a:t>2d/3</a:t>
          </a:r>
          <a:endParaRPr lang="zh-TW" altLang="en-US" sz="1100" dirty="0"/>
        </a:p>
      </cdr:txBody>
    </cdr:sp>
  </cdr:relSizeAnchor>
  <cdr:relSizeAnchor xmlns:cdr="http://schemas.openxmlformats.org/drawingml/2006/chartDrawing">
    <cdr:from>
      <cdr:x>0.90217</cdr:x>
      <cdr:y>0.77458</cdr:y>
    </cdr:from>
    <cdr:to>
      <cdr:x>0.99274</cdr:x>
      <cdr:y>0.81336</cdr:y>
    </cdr:to>
    <cdr:sp macro="" textlink="">
      <cdr:nvSpPr>
        <cdr:cNvPr id="6" name="文字方塊 1"/>
        <cdr:cNvSpPr txBox="1"/>
      </cdr:nvSpPr>
      <cdr:spPr>
        <a:xfrm xmlns:a="http://schemas.openxmlformats.org/drawingml/2006/main">
          <a:off x="5976663" y="4392488"/>
          <a:ext cx="600002" cy="2199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TW" sz="1100" dirty="0"/>
            <a:t>1d/3</a:t>
          </a:r>
          <a:endParaRPr lang="zh-TW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1EAC4-BD07-4AE2-8E56-417B9C2EF2B2}" type="datetimeFigureOut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73522-5401-43B7-A1B1-55985E2733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20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Radix-4</a:t>
            </a:r>
            <a:r>
              <a:rPr lang="en-US" altLang="zh-TW" baseline="0" dirty="0" smtClean="0"/>
              <a:t>: 2 digits of q each cycle</a:t>
            </a:r>
          </a:p>
          <a:p>
            <a:r>
              <a:rPr lang="en-US" altLang="zh-TW" baseline="0" dirty="0" smtClean="0"/>
              <a:t>SRT: use lookup table to determine q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73522-5401-43B7-A1B1-55985E2733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4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Verification of SRT Divider with SRTEST is done by using specific dividend/divisor pair to hit corner cases of the quotient selection table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73522-5401-43B7-A1B1-55985E27334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955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D708-EBB4-432C-868E-674C5F5BF53D}" type="datetime1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DB0A-B47D-49AE-A329-BA0B5B3D2F10}" type="datetime1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5ADC-8990-4295-835F-88F79C21879D}" type="datetime1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3D38-3251-49BF-877A-E50AE5467D4C}" type="datetime1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2B4A-D1A4-49E2-83E9-007EDCD1F993}" type="datetime1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D4F5-9732-4974-8BB4-7F611B08748F}" type="datetime1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1F86B-9DBD-427A-9893-C460D6617BC8}" type="datetime1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C6F4-02FF-4754-BA4E-50ACDF05CBC8}" type="datetime1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8F50-DAE8-4555-964E-734B57A0C438}" type="datetime1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4D66-5F86-45D1-AB30-2C6E46D92278}" type="datetime1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54AFE-CB68-44DF-8934-C769B6301974}" type="datetime1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06C89-AE9B-453F-B212-11FDEA581711}" type="datetime1">
              <a:rPr lang="zh-TW" altLang="en-US" smtClean="0"/>
              <a:t>2015/3/30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Radix-4 SRT Divider Verification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51920" y="5661248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Feng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0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Steps of Division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27984" y="1412776"/>
            <a:ext cx="4608512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/>
              <a:t>Generate absolute value of divisor and dividend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err="1" smtClean="0"/>
              <a:t>Prescale</a:t>
            </a:r>
            <a:r>
              <a:rPr lang="en-US" altLang="zh-TW" sz="2000" dirty="0" smtClean="0"/>
              <a:t> dividend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Iteratively generate quotient digits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Shift remainder by 1 digit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Select 1 digit of q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Multiply q(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) with 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Subtract shifted q(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)*D from remainder, generate new remainder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Convert quotient to 2’s complement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/>
              <a:t>Correct polarity of quotient and remainder 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2999527" cy="413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0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Example Block Diagram (32-bit signed division)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3" y="5688299"/>
            <a:ext cx="2207146" cy="80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" name="群組 114"/>
          <p:cNvGrpSpPr/>
          <p:nvPr/>
        </p:nvGrpSpPr>
        <p:grpSpPr>
          <a:xfrm>
            <a:off x="4079710" y="1393256"/>
            <a:ext cx="4165426" cy="4689861"/>
            <a:chOff x="3646934" y="1331427"/>
            <a:chExt cx="4165426" cy="4689861"/>
          </a:xfrm>
        </p:grpSpPr>
        <p:cxnSp>
          <p:nvCxnSpPr>
            <p:cNvPr id="6" name="直線接點 5"/>
            <p:cNvCxnSpPr/>
            <p:nvPr/>
          </p:nvCxnSpPr>
          <p:spPr>
            <a:xfrm flipV="1">
              <a:off x="3707904" y="1728080"/>
              <a:ext cx="4032448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群組 10"/>
            <p:cNvGrpSpPr/>
            <p:nvPr/>
          </p:nvGrpSpPr>
          <p:grpSpPr>
            <a:xfrm>
              <a:off x="3995936" y="1619508"/>
              <a:ext cx="1008692" cy="216025"/>
              <a:chOff x="827004" y="2780928"/>
              <a:chExt cx="720660" cy="21602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27584" y="2780928"/>
                <a:ext cx="720080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5400000">
                <a:off x="770633" y="2837301"/>
                <a:ext cx="216023" cy="103282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 err="1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群組 11"/>
            <p:cNvGrpSpPr/>
            <p:nvPr/>
          </p:nvGrpSpPr>
          <p:grpSpPr>
            <a:xfrm>
              <a:off x="6372200" y="1620626"/>
              <a:ext cx="1080700" cy="214907"/>
              <a:chOff x="827004" y="2780928"/>
              <a:chExt cx="720660" cy="216025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827584" y="2780928"/>
                <a:ext cx="720080" cy="21602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5400000">
                <a:off x="770633" y="2837301"/>
                <a:ext cx="216023" cy="103282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 err="1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字方塊 15"/>
            <p:cNvSpPr txBox="1"/>
            <p:nvPr/>
          </p:nvSpPr>
          <p:spPr>
            <a:xfrm>
              <a:off x="4068216" y="1331476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Divisor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6300192" y="1331427"/>
              <a:ext cx="1208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Remainder</a:t>
              </a:r>
            </a:p>
          </p:txBody>
        </p:sp>
        <p:cxnSp>
          <p:nvCxnSpPr>
            <p:cNvPr id="19" name="直線單箭頭接點 18"/>
            <p:cNvCxnSpPr/>
            <p:nvPr/>
          </p:nvCxnSpPr>
          <p:spPr>
            <a:xfrm>
              <a:off x="4355976" y="1835534"/>
              <a:ext cx="0" cy="7200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4355976" y="2123564"/>
              <a:ext cx="18002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6156176" y="2123564"/>
              <a:ext cx="0" cy="4320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>
              <a:off x="6548605" y="1835534"/>
              <a:ext cx="0" cy="7200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724128" y="2555612"/>
              <a:ext cx="1440160" cy="9361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Quotient Lookup </a:t>
              </a:r>
              <a:r>
                <a:rPr lang="en-US" altLang="zh-TW" dirty="0">
                  <a:solidFill>
                    <a:schemeClr val="tx1"/>
                  </a:solidFill>
                </a:rPr>
                <a:t>T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able</a:t>
              </a:r>
              <a:endParaRPr lang="zh-TW" alt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90066" y="2555612"/>
              <a:ext cx="1357998" cy="7200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Multiple Generation</a:t>
              </a:r>
              <a:endParaRPr lang="zh-TW" altLang="en-US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直線單箭頭接點 31"/>
            <p:cNvCxnSpPr>
              <a:stCxn id="29" idx="1"/>
            </p:cNvCxnSpPr>
            <p:nvPr/>
          </p:nvCxnSpPr>
          <p:spPr>
            <a:xfrm flipH="1">
              <a:off x="5148064" y="3023664"/>
              <a:ext cx="5760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6548605" y="2123564"/>
              <a:ext cx="84477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>
              <a:off x="4363370" y="3275692"/>
              <a:ext cx="0" cy="58744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7393376" y="2123564"/>
              <a:ext cx="0" cy="239804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梯形 57"/>
            <p:cNvSpPr/>
            <p:nvPr/>
          </p:nvSpPr>
          <p:spPr>
            <a:xfrm rot="10800000">
              <a:off x="3923346" y="4521612"/>
              <a:ext cx="3817006" cy="554280"/>
            </a:xfrm>
            <a:prstGeom prst="trapezoid">
              <a:avLst>
                <a:gd name="adj" fmla="val 19049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087206" y="4614086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32-bit Adder</a:t>
              </a:r>
              <a:endParaRPr lang="zh-TW" altLang="en-US" dirty="0"/>
            </a:p>
          </p:txBody>
        </p:sp>
        <p:cxnSp>
          <p:nvCxnSpPr>
            <p:cNvPr id="63" name="直線單箭頭接點 62"/>
            <p:cNvCxnSpPr>
              <a:stCxn id="58" idx="0"/>
            </p:cNvCxnSpPr>
            <p:nvPr/>
          </p:nvCxnSpPr>
          <p:spPr>
            <a:xfrm>
              <a:off x="5831849" y="5075892"/>
              <a:ext cx="9825" cy="5760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字方塊 63"/>
            <p:cNvSpPr txBox="1"/>
            <p:nvPr/>
          </p:nvSpPr>
          <p:spPr>
            <a:xfrm>
              <a:off x="5076056" y="5651956"/>
              <a:ext cx="1513498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To Remainder</a:t>
              </a: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4139952" y="1543415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d[31:0]</a:t>
              </a:r>
              <a:endParaRPr lang="zh-TW" altLang="en-US" sz="16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6588224" y="1543415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s</a:t>
              </a:r>
              <a:r>
                <a:rPr lang="en-US" altLang="zh-TW" sz="1600" dirty="0" smtClean="0"/>
                <a:t>[31:0]</a:t>
              </a:r>
              <a:endParaRPr lang="zh-TW" altLang="en-US" sz="1600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646934" y="2195573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d[31:0]</a:t>
              </a:r>
              <a:endParaRPr lang="zh-TW" altLang="en-US" sz="14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415020" y="2177904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d[30:27]</a:t>
              </a:r>
              <a:endParaRPr lang="zh-TW" altLang="en-US" sz="1400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6519385" y="2177903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s[31:26]</a:t>
              </a:r>
              <a:endParaRPr lang="zh-TW" altLang="en-US" sz="14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6227672" y="4090391"/>
              <a:ext cx="1165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{s[29:0],2’b0}</a:t>
              </a: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5100112" y="2708920"/>
              <a:ext cx="696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q</a:t>
              </a:r>
              <a:r>
                <a:rPr lang="en-US" altLang="zh-TW" sz="600" dirty="0" err="1" smtClean="0"/>
                <a:t>k</a:t>
              </a:r>
              <a:r>
                <a:rPr lang="en-US" altLang="zh-TW" sz="600" dirty="0" smtClean="0"/>
                <a:t>-j</a:t>
              </a:r>
              <a:r>
                <a:rPr lang="en-US" altLang="zh-TW" sz="1400" dirty="0" smtClean="0"/>
                <a:t>[2:0</a:t>
              </a:r>
              <a:r>
                <a:rPr lang="en-US" altLang="zh-TW" sz="1400" dirty="0"/>
                <a:t>]</a:t>
              </a:r>
              <a:endParaRPr lang="zh-TW" altLang="en-US" sz="1400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656977" y="3491716"/>
              <a:ext cx="679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|</a:t>
              </a:r>
              <a:r>
                <a:rPr lang="en-US" altLang="zh-TW" sz="1600" dirty="0" err="1" smtClean="0"/>
                <a:t>q</a:t>
              </a:r>
              <a:r>
                <a:rPr lang="en-US" altLang="zh-TW" sz="600" dirty="0" err="1" smtClean="0"/>
                <a:t>k-j</a:t>
              </a:r>
              <a:r>
                <a:rPr lang="en-US" altLang="zh-TW" sz="1600" dirty="0" err="1" smtClean="0"/>
                <a:t>|d</a:t>
              </a:r>
              <a:endParaRPr lang="zh-TW" altLang="en-US" sz="1600" dirty="0"/>
            </a:p>
          </p:txBody>
        </p:sp>
        <p:cxnSp>
          <p:nvCxnSpPr>
            <p:cNvPr id="84" name="直線接點 83"/>
            <p:cNvCxnSpPr/>
            <p:nvPr/>
          </p:nvCxnSpPr>
          <p:spPr>
            <a:xfrm>
              <a:off x="4361118" y="3491716"/>
              <a:ext cx="30649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>
              <a:off x="4667612" y="3491716"/>
              <a:ext cx="0" cy="3385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/>
            <p:cNvSpPr/>
            <p:nvPr/>
          </p:nvSpPr>
          <p:spPr>
            <a:xfrm flipH="1" flipV="1">
              <a:off x="4644008" y="3817413"/>
              <a:ext cx="45719" cy="4571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91" name="直線接點 90"/>
            <p:cNvCxnSpPr/>
            <p:nvPr/>
          </p:nvCxnSpPr>
          <p:spPr>
            <a:xfrm>
              <a:off x="4211960" y="3863132"/>
              <a:ext cx="68532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4514365" y="3863132"/>
              <a:ext cx="0" cy="658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H="1">
              <a:off x="5425566" y="3023664"/>
              <a:ext cx="10531" cy="83946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H="1">
              <a:off x="4932040" y="3863132"/>
              <a:ext cx="5040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字方塊 103"/>
            <p:cNvSpPr txBox="1"/>
            <p:nvPr/>
          </p:nvSpPr>
          <p:spPr>
            <a:xfrm>
              <a:off x="5415020" y="3529018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err="1" smtClean="0"/>
                <a:t>q</a:t>
              </a:r>
              <a:r>
                <a:rPr lang="en-US" altLang="zh-TW" sz="600" dirty="0" err="1" smtClean="0"/>
                <a:t>k</a:t>
              </a:r>
              <a:r>
                <a:rPr lang="en-US" altLang="zh-TW" sz="600" dirty="0" smtClean="0"/>
                <a:t>-j</a:t>
              </a:r>
              <a:r>
                <a:rPr lang="en-US" altLang="zh-TW" sz="1600" dirty="0" smtClean="0"/>
                <a:t>[2]</a:t>
              </a:r>
              <a:endParaRPr lang="zh-TW" altLang="en-US" sz="3600" dirty="0"/>
            </a:p>
          </p:txBody>
        </p:sp>
        <p:cxnSp>
          <p:nvCxnSpPr>
            <p:cNvPr id="106" name="直線接點 105"/>
            <p:cNvCxnSpPr/>
            <p:nvPr/>
          </p:nvCxnSpPr>
          <p:spPr>
            <a:xfrm>
              <a:off x="5436097" y="3863132"/>
              <a:ext cx="237626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>
              <a:off x="7812360" y="3863132"/>
              <a:ext cx="0" cy="93562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 flipH="1">
              <a:off x="7236296" y="4798752"/>
              <a:ext cx="5760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字方塊 112"/>
            <p:cNvSpPr txBox="1"/>
            <p:nvPr/>
          </p:nvSpPr>
          <p:spPr>
            <a:xfrm>
              <a:off x="5853079" y="5210165"/>
              <a:ext cx="1059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err="1" smtClean="0"/>
                <a:t>aout</a:t>
              </a:r>
              <a:r>
                <a:rPr lang="en-US" altLang="zh-TW" sz="1600" dirty="0" smtClean="0"/>
                <a:t>[31:0]</a:t>
              </a:r>
              <a:endParaRPr lang="zh-TW" altLang="en-US" sz="1600" dirty="0"/>
            </a:p>
          </p:txBody>
        </p:sp>
      </p:grpSp>
      <p:sp>
        <p:nvSpPr>
          <p:cNvPr id="116" name="文字方塊 115"/>
          <p:cNvSpPr txBox="1"/>
          <p:nvPr/>
        </p:nvSpPr>
        <p:spPr>
          <a:xfrm>
            <a:off x="1759532" y="4640933"/>
            <a:ext cx="1099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  <a:r>
              <a:rPr lang="en-US" altLang="zh-TW" sz="1600" dirty="0" err="1" smtClean="0"/>
              <a:t>q</a:t>
            </a:r>
            <a:r>
              <a:rPr lang="en-US" altLang="zh-TW" sz="600" dirty="0" err="1" smtClean="0"/>
              <a:t>k-j</a:t>
            </a:r>
            <a:r>
              <a:rPr lang="en-US" altLang="zh-TW" sz="1600" dirty="0" err="1" smtClean="0"/>
              <a:t>d</a:t>
            </a:r>
            <a:r>
              <a:rPr lang="en-US" altLang="zh-TW" sz="1600" dirty="0" smtClean="0"/>
              <a:t>}[31:0]</a:t>
            </a:r>
            <a:endParaRPr lang="zh-TW" altLang="en-US" sz="1600" dirty="0"/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5" y="1220670"/>
            <a:ext cx="2999527" cy="413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2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6" name="圖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62889"/>
              </p:ext>
            </p:extLst>
          </p:nvPr>
        </p:nvGraphicFramePr>
        <p:xfrm>
          <a:off x="834865" y="184002"/>
          <a:ext cx="3024336" cy="6480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224555" y="6597999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1.0000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32267" y="6616901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0.1000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0" y="232047"/>
            <a:ext cx="368474" cy="638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344235" y="3328392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000.000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44235" y="2305472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001.000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44235" y="1240160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010.000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44235" y="232047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011.000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23528" y="4393704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r>
              <a:rPr lang="en-US" altLang="zh-TW" sz="900" dirty="0" smtClean="0"/>
              <a:t>11.000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344235" y="5416624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110.000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60530" y="6409928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101.000</a:t>
            </a: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848291" y="6577745"/>
            <a:ext cx="280631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863098" y="160040"/>
            <a:ext cx="0" cy="64379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629726" y="64909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632267" y="892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p</a:t>
            </a:r>
          </a:p>
        </p:txBody>
      </p:sp>
      <p:sp>
        <p:nvSpPr>
          <p:cNvPr id="26" name="文字方塊 1"/>
          <p:cNvSpPr txBox="1"/>
          <p:nvPr/>
        </p:nvSpPr>
        <p:spPr>
          <a:xfrm>
            <a:off x="3426614" y="548680"/>
            <a:ext cx="600003" cy="21991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/>
              <a:t>8d/3</a:t>
            </a:r>
            <a:endParaRPr lang="zh-TW" altLang="en-US" sz="900" dirty="0"/>
          </a:p>
        </p:txBody>
      </p:sp>
      <p:sp>
        <p:nvSpPr>
          <p:cNvPr id="28" name="文字方塊 1"/>
          <p:cNvSpPr txBox="1"/>
          <p:nvPr/>
        </p:nvSpPr>
        <p:spPr>
          <a:xfrm>
            <a:off x="3426613" y="1628800"/>
            <a:ext cx="600003" cy="21991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/>
              <a:t>5</a:t>
            </a:r>
            <a:r>
              <a:rPr lang="en-US" altLang="zh-TW" sz="900" dirty="0" smtClean="0"/>
              <a:t>d/3</a:t>
            </a:r>
            <a:endParaRPr lang="zh-TW" altLang="en-US" sz="900" dirty="0"/>
          </a:p>
        </p:txBody>
      </p:sp>
      <p:sp>
        <p:nvSpPr>
          <p:cNvPr id="29" name="文字方塊 1"/>
          <p:cNvSpPr txBox="1"/>
          <p:nvPr/>
        </p:nvSpPr>
        <p:spPr>
          <a:xfrm>
            <a:off x="3426614" y="1916832"/>
            <a:ext cx="600003" cy="21991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/>
              <a:t>4</a:t>
            </a:r>
            <a:r>
              <a:rPr lang="en-US" altLang="zh-TW" sz="900" dirty="0" smtClean="0"/>
              <a:t>d/3</a:t>
            </a:r>
            <a:endParaRPr lang="zh-TW" altLang="en-US" sz="900" dirty="0"/>
          </a:p>
        </p:txBody>
      </p:sp>
      <p:sp>
        <p:nvSpPr>
          <p:cNvPr id="30" name="文字方塊 1"/>
          <p:cNvSpPr txBox="1"/>
          <p:nvPr/>
        </p:nvSpPr>
        <p:spPr>
          <a:xfrm>
            <a:off x="3426612" y="2636912"/>
            <a:ext cx="600003" cy="21991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/>
              <a:t>2</a:t>
            </a:r>
            <a:r>
              <a:rPr lang="en-US" altLang="zh-TW" sz="900" dirty="0" smtClean="0"/>
              <a:t>d/3</a:t>
            </a:r>
            <a:endParaRPr lang="zh-TW" altLang="en-US" sz="900" dirty="0"/>
          </a:p>
        </p:txBody>
      </p:sp>
      <p:sp>
        <p:nvSpPr>
          <p:cNvPr id="31" name="文字方塊 1"/>
          <p:cNvSpPr txBox="1"/>
          <p:nvPr/>
        </p:nvSpPr>
        <p:spPr>
          <a:xfrm>
            <a:off x="3426614" y="2996952"/>
            <a:ext cx="600003" cy="21991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/>
              <a:t>1</a:t>
            </a:r>
            <a:r>
              <a:rPr lang="en-US" altLang="zh-TW" sz="900" dirty="0" smtClean="0"/>
              <a:t>d/3</a:t>
            </a:r>
            <a:endParaRPr lang="zh-TW" altLang="en-US" sz="900" dirty="0"/>
          </a:p>
        </p:txBody>
      </p:sp>
      <p:sp>
        <p:nvSpPr>
          <p:cNvPr id="32" name="文字方塊 1"/>
          <p:cNvSpPr txBox="1"/>
          <p:nvPr/>
        </p:nvSpPr>
        <p:spPr>
          <a:xfrm>
            <a:off x="3426611" y="3717032"/>
            <a:ext cx="600003" cy="21991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 smtClean="0"/>
              <a:t>-1d/3</a:t>
            </a:r>
            <a:endParaRPr lang="zh-TW" altLang="en-US" sz="900" dirty="0"/>
          </a:p>
        </p:txBody>
      </p:sp>
      <p:sp>
        <p:nvSpPr>
          <p:cNvPr id="33" name="文字方塊 1"/>
          <p:cNvSpPr txBox="1"/>
          <p:nvPr/>
        </p:nvSpPr>
        <p:spPr>
          <a:xfrm>
            <a:off x="3426610" y="4077072"/>
            <a:ext cx="600003" cy="21991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 smtClean="0"/>
              <a:t>-2d/3</a:t>
            </a:r>
            <a:endParaRPr lang="zh-TW" altLang="en-US" sz="900" dirty="0"/>
          </a:p>
        </p:txBody>
      </p:sp>
      <p:sp>
        <p:nvSpPr>
          <p:cNvPr id="34" name="文字方塊 1"/>
          <p:cNvSpPr txBox="1"/>
          <p:nvPr/>
        </p:nvSpPr>
        <p:spPr>
          <a:xfrm>
            <a:off x="3426614" y="4725144"/>
            <a:ext cx="600003" cy="21991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 smtClean="0"/>
              <a:t>-4d/3</a:t>
            </a:r>
            <a:endParaRPr lang="zh-TW" altLang="en-US" sz="900" dirty="0"/>
          </a:p>
        </p:txBody>
      </p:sp>
      <p:sp>
        <p:nvSpPr>
          <p:cNvPr id="35" name="文字方塊 1"/>
          <p:cNvSpPr txBox="1"/>
          <p:nvPr/>
        </p:nvSpPr>
        <p:spPr>
          <a:xfrm>
            <a:off x="3426609" y="5085184"/>
            <a:ext cx="600003" cy="21991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 smtClean="0"/>
              <a:t>-5d/3</a:t>
            </a:r>
            <a:endParaRPr lang="zh-TW" altLang="en-US" sz="900" dirty="0"/>
          </a:p>
        </p:txBody>
      </p:sp>
      <p:sp>
        <p:nvSpPr>
          <p:cNvPr id="36" name="文字方塊 1"/>
          <p:cNvSpPr txBox="1"/>
          <p:nvPr/>
        </p:nvSpPr>
        <p:spPr>
          <a:xfrm>
            <a:off x="3426614" y="6093296"/>
            <a:ext cx="600003" cy="219912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900" dirty="0" smtClean="0"/>
              <a:t>-8d/3</a:t>
            </a:r>
            <a:endParaRPr lang="zh-TW" altLang="en-US" sz="900" dirty="0"/>
          </a:p>
        </p:txBody>
      </p:sp>
      <p:sp>
        <p:nvSpPr>
          <p:cNvPr id="37" name="右大括弧 36"/>
          <p:cNvSpPr/>
          <p:nvPr/>
        </p:nvSpPr>
        <p:spPr>
          <a:xfrm>
            <a:off x="3797431" y="647370"/>
            <a:ext cx="180020" cy="1413478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右大括弧 37"/>
          <p:cNvSpPr/>
          <p:nvPr/>
        </p:nvSpPr>
        <p:spPr>
          <a:xfrm>
            <a:off x="3836623" y="1681556"/>
            <a:ext cx="180020" cy="1425352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右大括弧 38"/>
          <p:cNvSpPr/>
          <p:nvPr/>
        </p:nvSpPr>
        <p:spPr>
          <a:xfrm>
            <a:off x="3797431" y="2746868"/>
            <a:ext cx="180020" cy="1440160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4026617" y="123511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q</a:t>
            </a:r>
            <a:r>
              <a:rPr lang="en-US" altLang="zh-TW" sz="1200" dirty="0" smtClean="0"/>
              <a:t>=2</a:t>
            </a:r>
            <a:endParaRPr lang="zh-TW" altLang="en-US" sz="1200" dirty="0"/>
          </a:p>
        </p:txBody>
      </p:sp>
      <p:sp>
        <p:nvSpPr>
          <p:cNvPr id="43" name="右大括弧 42"/>
          <p:cNvSpPr/>
          <p:nvPr/>
        </p:nvSpPr>
        <p:spPr>
          <a:xfrm>
            <a:off x="3836623" y="3826988"/>
            <a:ext cx="180020" cy="1425352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右大括弧 43"/>
          <p:cNvSpPr/>
          <p:nvPr/>
        </p:nvSpPr>
        <p:spPr>
          <a:xfrm>
            <a:off x="3795118" y="4835100"/>
            <a:ext cx="180020" cy="1425352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026617" y="2166972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q=1</a:t>
            </a:r>
            <a:endParaRPr lang="zh-TW" altLang="en-US" sz="1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026617" y="326883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q=0</a:t>
            </a:r>
            <a:endParaRPr lang="zh-TW" altLang="en-US" sz="1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026820" y="4376137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q</a:t>
            </a:r>
            <a:r>
              <a:rPr lang="en-US" altLang="zh-TW" sz="1200" dirty="0" smtClean="0"/>
              <a:t>=-1</a:t>
            </a:r>
            <a:endParaRPr lang="zh-TW" altLang="en-US" sz="12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026617" y="536790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q</a:t>
            </a:r>
            <a:r>
              <a:rPr lang="en-US" altLang="zh-TW" sz="1200" dirty="0" smtClean="0"/>
              <a:t>=-2</a:t>
            </a:r>
            <a:endParaRPr lang="zh-TW" altLang="en-US" sz="12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181616" y="2689726"/>
            <a:ext cx="2347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We need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TW" dirty="0" smtClean="0"/>
              <a:t>4-bit of d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TW" dirty="0" smtClean="0"/>
              <a:t>6-bit of p for lookup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TW" dirty="0" smtClean="0"/>
              <a:t>1024-entry</a:t>
            </a:r>
          </a:p>
        </p:txBody>
      </p:sp>
      <p:sp>
        <p:nvSpPr>
          <p:cNvPr id="2048" name="文字方塊 2047"/>
          <p:cNvSpPr txBox="1"/>
          <p:nvPr/>
        </p:nvSpPr>
        <p:spPr>
          <a:xfrm>
            <a:off x="5432175" y="120888"/>
            <a:ext cx="2928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Quotient lookup table</a:t>
            </a:r>
            <a:endParaRPr lang="zh-TW" altLang="en-US" sz="2400" dirty="0"/>
          </a:p>
        </p:txBody>
      </p:sp>
      <p:sp>
        <p:nvSpPr>
          <p:cNvPr id="2049" name="文字方塊 2048"/>
          <p:cNvSpPr txBox="1"/>
          <p:nvPr/>
        </p:nvSpPr>
        <p:spPr>
          <a:xfrm>
            <a:off x="5154691" y="980728"/>
            <a:ext cx="3080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Assume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TW" dirty="0" smtClean="0"/>
              <a:t>Digit set for q is [-2,2]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TW" dirty="0" smtClean="0"/>
              <a:t>No carry save adder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TW" dirty="0" smtClean="0"/>
              <a:t>ABS(Divisor) before dividing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148064" y="4181893"/>
            <a:ext cx="3851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Corner cases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TW" dirty="0" smtClean="0"/>
              <a:t>All corners on the region boundary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TW" dirty="0" smtClean="0"/>
              <a:t>4 points that lies on overlap region boundary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(0.1001, 000.110)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(0.1001, 111.010)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(0.1100, 001.010)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 smtClean="0"/>
              <a:t>(0.1100, 110.110)</a:t>
            </a:r>
          </a:p>
        </p:txBody>
      </p:sp>
    </p:spTree>
    <p:extLst>
      <p:ext uri="{BB962C8B-B14F-4D97-AF65-F5344CB8AC3E}">
        <p14:creationId xmlns:p14="http://schemas.microsoft.com/office/powerpoint/2010/main" val="288516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5321155" cy="368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580112" y="2636912"/>
            <a:ext cx="343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SRTEST is based on two hypothesis</a:t>
            </a:r>
          </a:p>
        </p:txBody>
      </p:sp>
      <p:sp>
        <p:nvSpPr>
          <p:cNvPr id="7" name="矩形圖說文字 6"/>
          <p:cNvSpPr/>
          <p:nvPr/>
        </p:nvSpPr>
        <p:spPr>
          <a:xfrm>
            <a:off x="6228184" y="3559525"/>
            <a:ext cx="2362700" cy="936104"/>
          </a:xfrm>
          <a:prstGeom prst="wedgeRectCallout">
            <a:avLst>
              <a:gd name="adj1" fmla="val -205719"/>
              <a:gd name="adj2" fmla="val -3518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00192" y="3573016"/>
            <a:ext cx="2425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If a self-correction fails, </a:t>
            </a:r>
          </a:p>
          <a:p>
            <a:r>
              <a:rPr lang="en-US" altLang="zh-TW" dirty="0" smtClean="0"/>
              <a:t>it fails near the vertical</a:t>
            </a:r>
          </a:p>
          <a:p>
            <a:r>
              <a:rPr lang="en-US" altLang="zh-TW" dirty="0" smtClean="0"/>
              <a:t> strip </a:t>
            </a:r>
            <a:endParaRPr lang="zh-TW" alt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SRTEST</a:t>
            </a:r>
            <a:endParaRPr lang="zh-TW" altLang="en-US" dirty="0"/>
          </a:p>
        </p:txBody>
      </p:sp>
      <p:sp>
        <p:nvSpPr>
          <p:cNvPr id="11" name="矩形圖說文字 10"/>
          <p:cNvSpPr/>
          <p:nvPr/>
        </p:nvSpPr>
        <p:spPr>
          <a:xfrm>
            <a:off x="3879105" y="5308810"/>
            <a:ext cx="2967195" cy="1352496"/>
          </a:xfrm>
          <a:prstGeom prst="wedgeRectCallout">
            <a:avLst>
              <a:gd name="adj1" fmla="val -127464"/>
              <a:gd name="adj2" fmla="val -10756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928130" y="6013879"/>
            <a:ext cx="2918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Self-correction fails in region </a:t>
            </a:r>
          </a:p>
          <a:p>
            <a:r>
              <a:rPr lang="en-US" altLang="zh-TW" dirty="0" smtClean="0"/>
              <a:t>shaped roughly like triangles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 flipV="1">
            <a:off x="4311154" y="5581186"/>
            <a:ext cx="1584176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4322275" y="5764793"/>
            <a:ext cx="79208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 flipV="1">
            <a:off x="5101402" y="5356778"/>
            <a:ext cx="1840" cy="40442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4281198" y="5509178"/>
            <a:ext cx="1584176" cy="3600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 flipV="1">
            <a:off x="5895330" y="5509178"/>
            <a:ext cx="1124942" cy="8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108165" y="5426239"/>
            <a:ext cx="19356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Partial remainder in </a:t>
            </a:r>
          </a:p>
          <a:p>
            <a:r>
              <a:rPr lang="en-US" altLang="zh-TW" sz="1600" dirty="0" smtClean="0"/>
              <a:t>choose 0 region, but </a:t>
            </a:r>
          </a:p>
          <a:p>
            <a:r>
              <a:rPr lang="en-US" altLang="zh-TW" sz="1600" dirty="0" smtClean="0"/>
              <a:t>actual value in </a:t>
            </a:r>
          </a:p>
          <a:p>
            <a:r>
              <a:rPr lang="en-US" altLang="zh-TW" sz="1600" dirty="0" smtClean="0"/>
              <a:t>overlap region  </a:t>
            </a:r>
            <a:endParaRPr lang="zh-TW" altLang="en-US" sz="1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580112" y="1307547"/>
            <a:ext cx="3125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SRTEST systematically tests the </a:t>
            </a:r>
          </a:p>
          <a:p>
            <a:r>
              <a:rPr lang="en-US" altLang="zh-TW" dirty="0" smtClean="0"/>
              <a:t>corner cases of the quotient</a:t>
            </a:r>
          </a:p>
          <a:p>
            <a:r>
              <a:rPr lang="en-US" altLang="zh-TW" dirty="0" smtClean="0"/>
              <a:t> selection lookup table</a:t>
            </a:r>
          </a:p>
        </p:txBody>
      </p:sp>
    </p:spTree>
    <p:extLst>
      <p:ext uri="{BB962C8B-B14F-4D97-AF65-F5344CB8AC3E}">
        <p14:creationId xmlns:p14="http://schemas.microsoft.com/office/powerpoint/2010/main" val="21908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SRTEST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27584" y="1412776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SRTEST requires 3 arguments:</a:t>
            </a:r>
            <a:endParaRPr lang="en-US" altLang="zh-TW" dirty="0"/>
          </a:p>
          <a:p>
            <a:r>
              <a:rPr lang="en-US" altLang="zh-TW" dirty="0" smtClean="0"/>
              <a:t>N </a:t>
            </a:r>
            <a:r>
              <a:rPr lang="en-US" altLang="zh-TW" dirty="0"/>
              <a:t>= the number of leading bits of divisors that go to the </a:t>
            </a:r>
            <a:r>
              <a:rPr lang="en-US" altLang="zh-TW" dirty="0" smtClean="0"/>
              <a:t>lookup table</a:t>
            </a:r>
            <a:endParaRPr lang="zh-TW" altLang="zh-TW" dirty="0"/>
          </a:p>
          <a:p>
            <a:r>
              <a:rPr lang="en-US" altLang="zh-TW" dirty="0" smtClean="0"/>
              <a:t>L </a:t>
            </a:r>
            <a:r>
              <a:rPr lang="en-US" altLang="zh-TW" dirty="0"/>
              <a:t>= Log2( Radix ) ;  i.e.,  Radix = 2^L .</a:t>
            </a:r>
            <a:endParaRPr lang="zh-TW" altLang="zh-TW" dirty="0"/>
          </a:p>
          <a:p>
            <a:r>
              <a:rPr lang="en-US" altLang="zh-TW" dirty="0" smtClean="0"/>
              <a:t>M </a:t>
            </a:r>
            <a:r>
              <a:rPr lang="en-US" altLang="zh-TW" dirty="0"/>
              <a:t>= maximum bit-width </a:t>
            </a:r>
            <a:r>
              <a:rPr lang="en-US" altLang="zh-TW" dirty="0" err="1"/>
              <a:t>preassigned</a:t>
            </a:r>
            <a:r>
              <a:rPr lang="en-US" altLang="zh-TW" dirty="0"/>
              <a:t> for divisors.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7584" y="2852936"/>
            <a:ext cx="279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 our case, N=4, L=2, M=32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7584" y="3573016"/>
            <a:ext cx="6336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SRTEST uses (2*L + 1)*2^(N-1) </a:t>
            </a:r>
            <a:r>
              <a:rPr lang="en-US" altLang="zh-TW" dirty="0" smtClean="0"/>
              <a:t>divisors:  (40 in our case)</a:t>
            </a:r>
          </a:p>
          <a:p>
            <a:r>
              <a:rPr lang="en-US" altLang="zh-TW" dirty="0" smtClean="0"/>
              <a:t>          Divisor = 2.0^M </a:t>
            </a:r>
            <a:r>
              <a:rPr lang="en-US" altLang="zh-TW" dirty="0"/>
              <a:t>- j*2.0^(M-N) + </a:t>
            </a:r>
            <a:r>
              <a:rPr lang="en-US" altLang="zh-TW" dirty="0" smtClean="0"/>
              <a:t>S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where </a:t>
            </a:r>
          </a:p>
          <a:p>
            <a:r>
              <a:rPr lang="en-US" altLang="zh-TW" dirty="0" smtClean="0"/>
              <a:t>               j </a:t>
            </a:r>
            <a:r>
              <a:rPr lang="en-US" altLang="zh-TW" dirty="0"/>
              <a:t>= 0, 1, 2, ..., 2^(N-1)</a:t>
            </a:r>
            <a:endParaRPr lang="zh-TW" altLang="zh-TW" dirty="0"/>
          </a:p>
          <a:p>
            <a:r>
              <a:rPr lang="en-US" altLang="zh-TW" dirty="0" smtClean="0"/>
              <a:t>               S={ </a:t>
            </a:r>
            <a:r>
              <a:rPr lang="en-US" altLang="zh-TW" dirty="0"/>
              <a:t>-2^(L-1), ..., -4, -2, -1, 0, 1, 2, 4, ..., 2^(L-1) } </a:t>
            </a:r>
            <a:r>
              <a:rPr lang="en-US" altLang="zh-TW" dirty="0" smtClean="0"/>
              <a:t>.</a:t>
            </a:r>
            <a:endParaRPr lang="zh-TW" altLang="zh-TW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2267744" y="414908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843808" y="4149080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843808" y="4221088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876256" y="4036422"/>
            <a:ext cx="14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Vertical strips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4572000" y="3933056"/>
            <a:ext cx="2664296" cy="10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250925" y="3748390"/>
            <a:ext cx="13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Small offsets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88833" y="5229200"/>
            <a:ext cx="74562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SRTEST dividend starts with odd integer 1,3,5,7…</a:t>
            </a:r>
          </a:p>
          <a:p>
            <a:r>
              <a:rPr lang="en-US" altLang="zh-TW" dirty="0" smtClean="0"/>
              <a:t>The dividend will be scaled to 2^(M-1) ~ 2^M range and add a small offset 2^I</a:t>
            </a:r>
          </a:p>
          <a:p>
            <a:r>
              <a:rPr lang="en-US" altLang="zh-TW" dirty="0" smtClean="0"/>
              <a:t>Where I is any small integer (0 works fine, L-1 works better)</a:t>
            </a:r>
          </a:p>
        </p:txBody>
      </p:sp>
    </p:spTree>
    <p:extLst>
      <p:ext uri="{BB962C8B-B14F-4D97-AF65-F5344CB8AC3E}">
        <p14:creationId xmlns:p14="http://schemas.microsoft.com/office/powerpoint/2010/main" val="15844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Test Overflow at Nth quotient digit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	</a:t>
            </a:r>
            <a:r>
              <a:rPr lang="en-US" altLang="zh-TW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Z = D*q(1)*r^(k-1) + D*q(2)*r^(k-2) + D*q(3)*r^(k-3)…</a:t>
            </a:r>
          </a:p>
          <a:p>
            <a:pPr marL="0" indent="0">
              <a:buNone/>
            </a:pPr>
            <a:r>
              <a:rPr lang="en-US" altLang="zh-TW" sz="2400" dirty="0" smtClean="0"/>
              <a:t>Nth remainder is </a:t>
            </a:r>
          </a:p>
          <a:p>
            <a:pPr marL="0" indent="0">
              <a:buNone/>
            </a:pPr>
            <a:r>
              <a:rPr lang="en-US" altLang="zh-TW" sz="2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	</a:t>
            </a:r>
            <a:r>
              <a:rPr lang="en-US" altLang="zh-TW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r(n)=D*q(n)*r^(k-n) + D*q(n+1)*r^(k-n-1)</a:t>
            </a:r>
            <a:r>
              <a:rPr lang="en-US" altLang="zh-TW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+ </a:t>
            </a:r>
            <a:r>
              <a:rPr lang="en-US" altLang="zh-TW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D*q(n+2)*</a:t>
            </a:r>
            <a:r>
              <a:rPr lang="en-US" altLang="zh-TW" sz="18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r^(</a:t>
            </a:r>
            <a:r>
              <a:rPr lang="en-US" altLang="zh-TW" sz="18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k-n-2)…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If we want the Nth remainder to lie near the singularities</a:t>
            </a:r>
          </a:p>
          <a:p>
            <a:pPr lvl="1"/>
            <a:r>
              <a:rPr lang="en-US" altLang="zh-TW" sz="2000" dirty="0"/>
              <a:t>q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= [-2,2] for </a:t>
            </a:r>
            <a:r>
              <a:rPr lang="en-US" altLang="zh-TW" sz="2000" dirty="0" err="1" smtClean="0"/>
              <a:t>i</a:t>
            </a:r>
            <a:r>
              <a:rPr lang="en-US" altLang="zh-TW" sz="2000" dirty="0"/>
              <a:t>&lt;</a:t>
            </a:r>
            <a:r>
              <a:rPr lang="en-US" altLang="zh-TW" sz="2000" dirty="0" smtClean="0"/>
              <a:t>n</a:t>
            </a:r>
          </a:p>
          <a:p>
            <a:pPr lvl="1"/>
            <a:r>
              <a:rPr lang="en-US" altLang="zh-TW" sz="2000" dirty="0"/>
              <a:t>q</a:t>
            </a:r>
            <a:r>
              <a:rPr lang="en-US" altLang="zh-TW" sz="2000" dirty="0" smtClean="0"/>
              <a:t>(n) =   {-2,-1,1,2}</a:t>
            </a:r>
          </a:p>
          <a:p>
            <a:pPr lvl="1"/>
            <a:r>
              <a:rPr lang="en-US" altLang="zh-TW" sz="2000" dirty="0" smtClean="0"/>
              <a:t>q(</a:t>
            </a:r>
            <a:r>
              <a:rPr lang="en-US" altLang="zh-TW" sz="2000" dirty="0"/>
              <a:t>j</a:t>
            </a:r>
            <a:r>
              <a:rPr lang="en-US" altLang="zh-TW" sz="2000" dirty="0" smtClean="0"/>
              <a:t>) = 0 for j&gt;n</a:t>
            </a:r>
          </a:p>
          <a:p>
            <a:pPr lvl="1"/>
            <a:r>
              <a:rPr lang="en-US" altLang="zh-TW" sz="2000" dirty="0" smtClean="0"/>
              <a:t>randomly select a q(</a:t>
            </a:r>
            <a:r>
              <a:rPr lang="en-US" altLang="zh-TW" sz="2000" dirty="0"/>
              <a:t>j</a:t>
            </a:r>
            <a:r>
              <a:rPr lang="en-US" altLang="zh-TW" sz="2000" dirty="0" smtClean="0"/>
              <a:t>) as 1 or -1 to test near singularity points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6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55097"/>
              </p:ext>
            </p:extLst>
          </p:nvPr>
        </p:nvGraphicFramePr>
        <p:xfrm>
          <a:off x="1043609" y="620688"/>
          <a:ext cx="6624736" cy="5670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右大括弧 5"/>
          <p:cNvSpPr/>
          <p:nvPr/>
        </p:nvSpPr>
        <p:spPr>
          <a:xfrm>
            <a:off x="7518219" y="1268760"/>
            <a:ext cx="360040" cy="2232248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7408715" y="2924944"/>
            <a:ext cx="360040" cy="2232248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右大括弧 7"/>
          <p:cNvSpPr/>
          <p:nvPr/>
        </p:nvSpPr>
        <p:spPr>
          <a:xfrm>
            <a:off x="7524328" y="4611901"/>
            <a:ext cx="360040" cy="1490882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84368" y="2204341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q</a:t>
            </a:r>
            <a:r>
              <a:rPr lang="en-US" altLang="zh-TW" sz="1600" dirty="0" smtClean="0"/>
              <a:t>=2</a:t>
            </a:r>
            <a:endParaRPr lang="zh-TW" altLang="en-US" sz="1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884368" y="3856402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q=1</a:t>
            </a:r>
            <a:endParaRPr lang="zh-TW" altLang="en-US" sz="1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884368" y="5157384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q=0</a:t>
            </a:r>
            <a:endParaRPr lang="zh-TW" altLang="en-US" sz="1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31313" y="5733256"/>
            <a:ext cx="5774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10000</a:t>
            </a:r>
            <a:endParaRPr lang="zh-TW" altLang="en-US" sz="1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375148" y="5744289"/>
            <a:ext cx="4988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1000</a:t>
            </a:r>
            <a:endParaRPr lang="zh-TW" altLang="en-US" sz="1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067944" y="5734281"/>
            <a:ext cx="4988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1100</a:t>
            </a:r>
            <a:endParaRPr lang="zh-TW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848" y="5544264"/>
            <a:ext cx="2286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970262" y="620688"/>
            <a:ext cx="5774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11000</a:t>
            </a:r>
            <a:endParaRPr lang="zh-TW" altLang="en-US" sz="1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12" y="3941055"/>
            <a:ext cx="2286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64" y="2273245"/>
            <a:ext cx="2286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970262" y="227863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10000</a:t>
            </a:r>
            <a:endParaRPr lang="zh-TW" altLang="en-US" sz="12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70262" y="390256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01000</a:t>
            </a:r>
            <a:endParaRPr lang="zh-TW" altLang="en-US" sz="1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71600" y="560027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</a:t>
            </a:r>
            <a:r>
              <a:rPr lang="en-US" altLang="zh-TW" sz="1200" dirty="0" smtClean="0"/>
              <a:t>0000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8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809805" cy="475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588224" y="213285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(r=4)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59832" y="29249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圖說文字 6"/>
          <p:cNvSpPr/>
          <p:nvPr/>
        </p:nvSpPr>
        <p:spPr>
          <a:xfrm rot="10800000">
            <a:off x="251520" y="5301208"/>
            <a:ext cx="1152128" cy="792088"/>
          </a:xfrm>
          <a:prstGeom prst="wedgeRectCallout">
            <a:avLst>
              <a:gd name="adj1" fmla="val -84767"/>
              <a:gd name="adj2" fmla="val 1298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6" y="5445224"/>
            <a:ext cx="50787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9552" y="522920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q</a:t>
            </a:r>
            <a:r>
              <a:rPr lang="en-US" altLang="zh-TW" sz="1000" dirty="0" smtClean="0"/>
              <a:t>(n)</a:t>
            </a:r>
            <a:endParaRPr lang="zh-TW" altLang="en-US" sz="1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75632" y="522920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v(n)</a:t>
            </a:r>
            <a:endParaRPr lang="zh-TW" altLang="en-US" sz="1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07386" y="555904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u(n)</a:t>
            </a:r>
            <a:endParaRPr lang="zh-TW" altLang="en-US" sz="1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79512" y="5661248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carry(n)</a:t>
            </a:r>
            <a:endParaRPr lang="zh-TW" altLang="en-US" sz="1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13728" y="5847075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sum(n)</a:t>
            </a:r>
            <a:endParaRPr lang="zh-TW" altLang="en-US" sz="10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2207146" cy="80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644008" y="2348880"/>
            <a:ext cx="3549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err="1" smtClean="0"/>
              <a:t>rs</a:t>
            </a:r>
            <a:endParaRPr lang="zh-TW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283671"/>
            <a:ext cx="3600400" cy="138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656" y="1403067"/>
            <a:ext cx="3069807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852936"/>
            <a:ext cx="2836218" cy="196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圖說文字 18"/>
          <p:cNvSpPr/>
          <p:nvPr/>
        </p:nvSpPr>
        <p:spPr>
          <a:xfrm rot="10800000">
            <a:off x="5868144" y="2654090"/>
            <a:ext cx="3168352" cy="2215069"/>
          </a:xfrm>
          <a:prstGeom prst="wedgeRectCallout">
            <a:avLst>
              <a:gd name="adj1" fmla="val 128986"/>
              <a:gd name="adj2" fmla="val 9461"/>
            </a:avLst>
          </a:prstGeom>
          <a:solidFill>
            <a:schemeClr val="accent1">
              <a:alpha val="1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71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6151</TotalTime>
  <Words>538</Words>
  <Application>Microsoft Office PowerPoint</Application>
  <PresentationFormat>如螢幕大小 (4:3)</PresentationFormat>
  <Paragraphs>152</Paragraphs>
  <Slides>9</Slides>
  <Notes>2</Notes>
  <HiddenSlides>2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Radix-4 SRT Divider Verification</vt:lpstr>
      <vt:lpstr>Steps of Division</vt:lpstr>
      <vt:lpstr>Example Block Diagram (32-bit signed division)</vt:lpstr>
      <vt:lpstr>PowerPoint 簡報</vt:lpstr>
      <vt:lpstr>SRTEST</vt:lpstr>
      <vt:lpstr>SRTEST Algorithm</vt:lpstr>
      <vt:lpstr>Test Overflow at Nth quotient digit</vt:lpstr>
      <vt:lpstr>PowerPoint 簡報</vt:lpstr>
      <vt:lpstr>Block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High-Radix Division</dc:title>
  <cp:lastModifiedBy>Feng Feng-Ming Zhu(朱楓鳴)</cp:lastModifiedBy>
  <cp:revision>172</cp:revision>
  <dcterms:modified xsi:type="dcterms:W3CDTF">2015-03-30T10:17:24Z</dcterms:modified>
</cp:coreProperties>
</file>