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3" r:id="rId2"/>
    <p:sldId id="260" r:id="rId3"/>
    <p:sldId id="262" r:id="rId4"/>
    <p:sldId id="264" r:id="rId5"/>
    <p:sldId id="268" r:id="rId6"/>
    <p:sldId id="266" r:id="rId7"/>
    <p:sldId id="267" r:id="rId8"/>
    <p:sldId id="271" r:id="rId9"/>
    <p:sldId id="280" r:id="rId10"/>
    <p:sldId id="278" r:id="rId11"/>
    <p:sldId id="272" r:id="rId12"/>
    <p:sldId id="276" r:id="rId13"/>
    <p:sldId id="273" r:id="rId14"/>
    <p:sldId id="274" r:id="rId15"/>
    <p:sldId id="270" r:id="rId16"/>
    <p:sldId id="258" r:id="rId17"/>
    <p:sldId id="261" r:id="rId18"/>
    <p:sldId id="275" r:id="rId19"/>
    <p:sldId id="281" r:id="rId20"/>
    <p:sldId id="282" r:id="rId21"/>
    <p:sldId id="269" r:id="rId22"/>
    <p:sldId id="283" r:id="rId23"/>
    <p:sldId id="256" r:id="rId24"/>
    <p:sldId id="257" r:id="rId25"/>
    <p:sldId id="265" r:id="rId26"/>
    <p:sldId id="279" r:id="rId27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7518" autoAdjust="0"/>
    <p:restoredTop sz="99755" autoAdjust="0"/>
  </p:normalViewPr>
  <p:slideViewPr>
    <p:cSldViewPr>
      <p:cViewPr>
        <p:scale>
          <a:sx n="150" d="100"/>
          <a:sy n="150" d="100"/>
        </p:scale>
        <p:origin x="-2424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1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2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3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3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5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86BA-F755-4E0D-A0BF-BF02A3BE431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2.docx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VFMAC </a:t>
            </a:r>
            <a:r>
              <a:rPr lang="en-US" altLang="zh-TW" smtClean="0"/>
              <a:t>Design Spec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52374" y="2632584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pos</a:t>
            </a:r>
            <a:endParaRPr lang="zh-TW" altLang="en-US" sz="1000" dirty="0"/>
          </a:p>
        </p:txBody>
      </p:sp>
      <p:sp>
        <p:nvSpPr>
          <p:cNvPr id="35" name="文字方塊 34">
            <a:hlinkClick r:id="rId2" action="ppaction://hlinksldjump"/>
          </p:cNvPr>
          <p:cNvSpPr txBox="1"/>
          <p:nvPr/>
        </p:nvSpPr>
        <p:spPr>
          <a:xfrm>
            <a:off x="3613994" y="2623332"/>
            <a:ext cx="585248" cy="97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sign detection</a:t>
            </a:r>
            <a:endParaRPr lang="zh-TW" altLang="en-US" sz="1000" dirty="0"/>
          </a:p>
        </p:txBody>
      </p:sp>
      <p:sp>
        <p:nvSpPr>
          <p:cNvPr id="36" name="流程圖: 人工輸入 35"/>
          <p:cNvSpPr/>
          <p:nvPr/>
        </p:nvSpPr>
        <p:spPr>
          <a:xfrm rot="16200000" flipV="1">
            <a:off x="1526765" y="3390241"/>
            <a:ext cx="1456531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3906618" y="36032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848303" y="3603298"/>
            <a:ext cx="0" cy="2731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657681" y="2623332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neg</a:t>
            </a:r>
            <a:endParaRPr lang="zh-TW" altLang="en-US" sz="1000" dirty="0"/>
          </a:p>
        </p:txBody>
      </p:sp>
      <p:cxnSp>
        <p:nvCxnSpPr>
          <p:cNvPr id="45" name="直線接點 44"/>
          <p:cNvCxnSpPr/>
          <p:nvPr/>
        </p:nvCxnSpPr>
        <p:spPr>
          <a:xfrm flipH="1">
            <a:off x="2543058" y="3933960"/>
            <a:ext cx="120426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2471050" y="4423531"/>
            <a:ext cx="1276276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551170" y="4032855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圖: 人工輸入 49"/>
          <p:cNvSpPr/>
          <p:nvPr/>
        </p:nvSpPr>
        <p:spPr>
          <a:xfrm rot="16200000" flipV="1">
            <a:off x="2329956" y="3390242"/>
            <a:ext cx="1456531" cy="805311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梯形 50"/>
          <p:cNvSpPr/>
          <p:nvPr/>
        </p:nvSpPr>
        <p:spPr>
          <a:xfrm rot="5400000">
            <a:off x="3337399" y="4236858"/>
            <a:ext cx="979145" cy="15929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3911210" y="4258979"/>
            <a:ext cx="22875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5265597" y="2454056"/>
            <a:ext cx="805311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</a:p>
          <a:p>
            <a:pPr algn="ctr"/>
            <a:r>
              <a:rPr lang="en-US" altLang="zh-TW" sz="1000" dirty="0" smtClean="0"/>
              <a:t>eff. sub</a:t>
            </a:r>
            <a:endParaRPr lang="zh-TW" altLang="en-US" sz="1000" dirty="0"/>
          </a:p>
        </p:txBody>
      </p:sp>
      <p:sp>
        <p:nvSpPr>
          <p:cNvPr id="62" name="流程圖: 人工輸入 61"/>
          <p:cNvSpPr/>
          <p:nvPr/>
        </p:nvSpPr>
        <p:spPr>
          <a:xfrm rot="16200000" flipV="1">
            <a:off x="5141249" y="3606853"/>
            <a:ext cx="1456531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>
            <a:off x="6965397" y="34340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6190173" y="4032179"/>
            <a:ext cx="57289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6144593" y="4521750"/>
            <a:ext cx="61847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6470925" y="4233718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梯形 69"/>
          <p:cNvSpPr/>
          <p:nvPr/>
        </p:nvSpPr>
        <p:spPr>
          <a:xfrm rot="10800000">
            <a:off x="5287576" y="3032092"/>
            <a:ext cx="1207967" cy="1112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71" name="直線接點 70"/>
          <p:cNvCxnSpPr/>
          <p:nvPr/>
        </p:nvCxnSpPr>
        <p:spPr>
          <a:xfrm flipV="1">
            <a:off x="6495543" y="3087728"/>
            <a:ext cx="225124" cy="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070909" y="2454054"/>
            <a:ext cx="473886" cy="432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  eff. add</a:t>
            </a:r>
            <a:endParaRPr lang="zh-TW" altLang="en-US" sz="1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296208" y="5987171"/>
            <a:ext cx="8688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extra LZD cost </a:t>
            </a:r>
            <a:endParaRPr lang="zh-TW" altLang="en-US" sz="11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5265598" y="5817894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extra positive LZA cost</a:t>
            </a:r>
            <a:endParaRPr lang="zh-TW" altLang="en-US" sz="1100" dirty="0"/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3911210" y="4691027"/>
            <a:ext cx="22875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983218" y="4374897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6720667" y="2974090"/>
            <a:ext cx="73417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effective sub</a:t>
            </a:r>
            <a:endParaRPr lang="zh-TW" altLang="en-US" sz="1100" dirty="0"/>
          </a:p>
        </p:txBody>
      </p:sp>
      <p:cxnSp>
        <p:nvCxnSpPr>
          <p:cNvPr id="65" name="直線接點 64"/>
          <p:cNvCxnSpPr/>
          <p:nvPr/>
        </p:nvCxnSpPr>
        <p:spPr>
          <a:xfrm>
            <a:off x="5668252" y="2889383"/>
            <a:ext cx="0" cy="1365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315061" y="2889383"/>
            <a:ext cx="0" cy="1365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869514" y="3144673"/>
            <a:ext cx="0" cy="1365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 for A-B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645024"/>
                <a:ext cx="8229600" cy="187220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𝑤𝑖𝑡h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−1, 0, 1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r>
                  <a:rPr lang="en-US" altLang="zh-TW" dirty="0"/>
                  <a:t>I</a:t>
                </a:r>
                <a:r>
                  <a:rPr lang="en-US" altLang="zh-TW" dirty="0" smtClean="0"/>
                  <a:t>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=1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𝑛𝑜𝑡</m:t>
                        </m:r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e>
                        </m:acc>
                      </m:e>
                    </m:d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𝑛𝑜𝑡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 1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To combine W&gt;0 and W&lt;0 string, extra w</a:t>
                </a:r>
                <a:r>
                  <a:rPr lang="en-US" altLang="zh-TW" baseline="-25000" dirty="0" smtClean="0"/>
                  <a:t>i-1</a:t>
                </a:r>
                <a:r>
                  <a:rPr lang="en-US" altLang="zh-TW" dirty="0" smtClean="0"/>
                  <a:t> should be considered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𝑝𝑜𝑠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𝑛𝑒𝑔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645024"/>
                <a:ext cx="8229600" cy="1872208"/>
              </a:xfrm>
              <a:blipFill rotWithShape="1">
                <a:blip r:embed="rId2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2" y="1268760"/>
            <a:ext cx="5790605" cy="230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77" y="4581128"/>
            <a:ext cx="3156123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applicable to X-Y case, both X and Y &gt; 0</a:t>
            </a:r>
          </a:p>
          <a:p>
            <a:r>
              <a:rPr lang="en-US" altLang="zh-TW" dirty="0" smtClean="0"/>
              <a:t>Leading zero of X+Y can’t simply derive from max(</a:t>
            </a:r>
            <a:r>
              <a:rPr lang="en-US" altLang="zh-TW" dirty="0" err="1" smtClean="0"/>
              <a:t>expX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expY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Normal + Normal * Sub-Normal</a:t>
            </a:r>
          </a:p>
          <a:p>
            <a:pPr lvl="1"/>
            <a:r>
              <a:rPr lang="en-US" altLang="zh-TW" dirty="0" smtClean="0"/>
              <a:t>1.x * 2</a:t>
            </a:r>
            <a:r>
              <a:rPr lang="en-US" altLang="zh-TW" baseline="30000" dirty="0" smtClean="0"/>
              <a:t>-1020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x.x</a:t>
            </a:r>
            <a:r>
              <a:rPr lang="en-US" altLang="zh-TW" dirty="0" smtClean="0"/>
              <a:t> * 2</a:t>
            </a:r>
            <a:r>
              <a:rPr lang="en-US" altLang="zh-TW" baseline="30000" dirty="0" smtClean="0"/>
              <a:t>-1020</a:t>
            </a:r>
            <a:r>
              <a:rPr lang="en-US" altLang="zh-TW" dirty="0" smtClean="0"/>
              <a:t> =&gt; </a:t>
            </a:r>
          </a:p>
          <a:p>
            <a:r>
              <a:rPr lang="en-US" altLang="zh-TW" dirty="0" smtClean="0"/>
              <a:t>Normal * Sub-Normal produces a case </a:t>
            </a:r>
          </a:p>
        </p:txBody>
      </p:sp>
    </p:spTree>
    <p:extLst>
      <p:ext uri="{BB962C8B-B14F-4D97-AF65-F5344CB8AC3E}">
        <p14:creationId xmlns:p14="http://schemas.microsoft.com/office/powerpoint/2010/main" val="36860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Sign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tree comparator</a:t>
            </a:r>
          </a:p>
          <a:p>
            <a:pPr lvl="1"/>
            <a:r>
              <a:rPr lang="en-US" altLang="zh-TW" dirty="0" smtClean="0"/>
              <a:t>A + B =&gt; normal case</a:t>
            </a:r>
          </a:p>
          <a:p>
            <a:pPr lvl="1"/>
            <a:r>
              <a:rPr lang="en-US" altLang="zh-TW" dirty="0" smtClean="0"/>
              <a:t>A – B =&gt; compared with ~B</a:t>
            </a:r>
          </a:p>
          <a:p>
            <a:pPr lvl="2"/>
            <a:r>
              <a:rPr lang="en-US" altLang="zh-TW" dirty="0" smtClean="0"/>
              <a:t>when A = ~B then A &lt; B</a:t>
            </a:r>
            <a:endParaRPr lang="zh-TW" altLang="en-US" dirty="0"/>
          </a:p>
        </p:txBody>
      </p:sp>
      <p:sp>
        <p:nvSpPr>
          <p:cNvPr id="4" name="向左箭號 3">
            <a:hlinkClick r:id="rId2" action="ppaction://hlinksldjump"/>
          </p:cNvPr>
          <p:cNvSpPr/>
          <p:nvPr/>
        </p:nvSpPr>
        <p:spPr>
          <a:xfrm>
            <a:off x="8388424" y="6381328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F3: Normalization, sub-normal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3"/>
            <a:ext cx="8229600" cy="864096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 smtClean="0"/>
              <a:t>LZC</a:t>
            </a:r>
            <a:r>
              <a:rPr lang="en-US" altLang="zh-TW" sz="2400" baseline="-25000" dirty="0" err="1" smtClean="0"/>
              <a:t>subnorm</a:t>
            </a:r>
            <a:r>
              <a:rPr lang="en-US" altLang="zh-TW" sz="2400" dirty="0" smtClean="0"/>
              <a:t> = (56-d) &lt; 0 ?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expC</a:t>
            </a:r>
            <a:r>
              <a:rPr lang="en-US" altLang="zh-TW" sz="2400" dirty="0" smtClean="0"/>
              <a:t>’ – </a:t>
            </a:r>
            <a:r>
              <a:rPr lang="en-US" altLang="zh-TW" sz="2400" dirty="0" err="1"/>
              <a:t>exp</a:t>
            </a:r>
            <a:r>
              <a:rPr lang="en-US" altLang="zh-TW" sz="2400" baseline="-25000" dirty="0" err="1"/>
              <a:t>subnorm</a:t>
            </a:r>
            <a:r>
              <a:rPr lang="en-US" altLang="zh-TW" sz="2400" dirty="0" smtClean="0"/>
              <a:t>                        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                                   </a:t>
            </a:r>
            <a:r>
              <a:rPr lang="en-US" altLang="zh-TW" sz="2400" dirty="0" err="1" smtClean="0"/>
              <a:t>expA</a:t>
            </a:r>
            <a:r>
              <a:rPr lang="en-US" altLang="zh-TW" sz="2400" dirty="0" smtClean="0"/>
              <a:t>’ + </a:t>
            </a:r>
            <a:r>
              <a:rPr lang="en-US" altLang="zh-TW" sz="2400" dirty="0" err="1" smtClean="0"/>
              <a:t>expB</a:t>
            </a:r>
            <a:r>
              <a:rPr lang="en-US" altLang="zh-TW" sz="2400" dirty="0" smtClean="0"/>
              <a:t>’ + 56 - </a:t>
            </a:r>
            <a:r>
              <a:rPr lang="en-US" altLang="zh-TW" sz="2400" dirty="0" err="1" smtClean="0"/>
              <a:t>exp</a:t>
            </a:r>
            <a:r>
              <a:rPr lang="en-US" altLang="zh-TW" sz="2400" baseline="-25000" dirty="0" err="1" smtClean="0"/>
              <a:t>subnorm</a:t>
            </a:r>
            <a:endParaRPr lang="en-US" altLang="zh-TW" sz="2400" baseline="-25000" dirty="0" smtClean="0"/>
          </a:p>
        </p:txBody>
      </p:sp>
      <p:sp>
        <p:nvSpPr>
          <p:cNvPr id="4" name="矩形 3"/>
          <p:cNvSpPr/>
          <p:nvPr/>
        </p:nvSpPr>
        <p:spPr>
          <a:xfrm>
            <a:off x="2308322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8627" y="2021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6354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10" y="1922909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4426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9050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899355" y="21736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17082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238" y="2075309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7526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65582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6738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7894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548" y="189682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>
                <a:solidFill>
                  <a:schemeClr val="tx1"/>
                </a:solidFill>
              </a:rPr>
              <a:t>C</a:t>
            </a:r>
            <a:r>
              <a:rPr lang="en-US" altLang="zh-TW" sz="1050" baseline="-25000" dirty="0" err="1" smtClean="0">
                <a:solidFill>
                  <a:schemeClr val="tx1"/>
                </a:solidFill>
              </a:rPr>
              <a:t>inv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9548" y="2075309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A*B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38065" y="2222970"/>
            <a:ext cx="62521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308322" y="1850901"/>
            <a:ext cx="10624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17082" y="1850901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12378" y="1716906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53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170688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9244" y="256490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04466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774771" y="2805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892498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13654" y="2707208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0570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29050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899355" y="2957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017082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8238" y="2859608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7526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65582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86738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7894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4017082" y="2636912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608004" y="2492896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16772" y="2836748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= 1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368900" y="2779216"/>
            <a:ext cx="1178416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04386" y="3278312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35438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805743" y="3518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923470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4626" y="3420616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71542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34192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904497" y="3671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022224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3380" y="3573016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2668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70724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91880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13036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4022224" y="3350320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13146" y="320630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8533" y="344690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374042" y="3492624"/>
            <a:ext cx="2233962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64706" y="2078954"/>
            <a:ext cx="158417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1050" dirty="0" smtClean="0">
                <a:solidFill>
                  <a:schemeClr val="tx1"/>
                </a:solidFill>
              </a:rPr>
              <a:t>’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6714" y="2859608"/>
            <a:ext cx="21602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+ 56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836714" y="3485961"/>
            <a:ext cx="21602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+ 56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6196" y="1484784"/>
            <a:ext cx="136815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for DP,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 smtClean="0">
                <a:solidFill>
                  <a:schemeClr val="tx1"/>
                </a:solidFill>
              </a:rPr>
              <a:t>subnorm</a:t>
            </a:r>
            <a:r>
              <a:rPr lang="en-US" altLang="zh-TW" sz="1050" dirty="0" smtClean="0">
                <a:solidFill>
                  <a:schemeClr val="tx1"/>
                </a:solidFill>
              </a:rPr>
              <a:t>=-1022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2027" y="1491109"/>
            <a:ext cx="170490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1050" dirty="0" smtClean="0">
                <a:solidFill>
                  <a:schemeClr val="tx1"/>
                </a:solidFill>
              </a:rPr>
              <a:t>’ -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84186" y="1968832"/>
            <a:ext cx="62521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17510" y="2612340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56-1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735640" y="334194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347881" y="3789040"/>
            <a:ext cx="1328593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724366" y="362216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2328102" y="3047063"/>
            <a:ext cx="1996444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35640" y="2885897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84185" y="5013176"/>
            <a:ext cx="151216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LZC[6]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[6]</a:t>
            </a:r>
            <a:endParaRPr lang="zh-TW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084186" y="537321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LZC[5]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[5]</a:t>
            </a:r>
            <a:endParaRPr lang="zh-TW" altLang="en-US" sz="1200" dirty="0"/>
          </a:p>
        </p:txBody>
      </p:sp>
      <p:cxnSp>
        <p:nvCxnSpPr>
          <p:cNvPr id="76" name="直線單箭頭接點 75"/>
          <p:cNvCxnSpPr>
            <a:stCxn id="72" idx="3"/>
          </p:cNvCxnSpPr>
          <p:nvPr/>
        </p:nvCxnSpPr>
        <p:spPr>
          <a:xfrm>
            <a:off x="2596354" y="5157192"/>
            <a:ext cx="69328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595975" y="5573773"/>
            <a:ext cx="279329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延遲 78"/>
          <p:cNvSpPr/>
          <p:nvPr/>
        </p:nvSpPr>
        <p:spPr>
          <a:xfrm>
            <a:off x="2875683" y="5409220"/>
            <a:ext cx="256157" cy="21602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2717510" y="51571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2717510" y="5445894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131840" y="5523025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84186" y="609329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LZC[0]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[0]</a:t>
            </a:r>
            <a:endParaRPr lang="zh-TW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354986" y="5085184"/>
            <a:ext cx="123556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Final LZC selection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717510" y="557377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2717510" y="6165304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2724366" y="602128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2595975" y="6309320"/>
            <a:ext cx="279329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圖: 延遲 96"/>
          <p:cNvSpPr/>
          <p:nvPr/>
        </p:nvSpPr>
        <p:spPr>
          <a:xfrm>
            <a:off x="2875683" y="6129300"/>
            <a:ext cx="256157" cy="21602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3131840" y="6237312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2425425" y="5753793"/>
            <a:ext cx="0" cy="30349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F4: sticky bit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Evalution</a:t>
            </a:r>
            <a:r>
              <a:rPr lang="en-US" altLang="zh-TW" dirty="0" smtClean="0"/>
              <a:t> of A+B=K Conditions Without Carry Propagation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55543" cy="284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hidden 1 should be calculated from exponent</a:t>
            </a:r>
          </a:p>
          <a:p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right shift needed?</a:t>
            </a:r>
          </a:p>
          <a:p>
            <a:pPr lvl="1"/>
            <a:r>
              <a:rPr lang="en-US" altLang="zh-TW" dirty="0" smtClean="0"/>
              <a:t>shift amount adjustment</a:t>
            </a:r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576421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critical path improvement opportunity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222" y="1742082"/>
            <a:ext cx="6491064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hidden 1 generation before partial sum encoding</a:t>
            </a:r>
          </a:p>
          <a:p>
            <a:pPr lvl="1"/>
            <a:r>
              <a:rPr lang="en-US" altLang="zh-TW" sz="2000" dirty="0" smtClean="0"/>
              <a:t>no optimize</a:t>
            </a:r>
          </a:p>
          <a:p>
            <a:pPr lvl="2"/>
            <a:r>
              <a:rPr lang="en-US" altLang="zh-TW" sz="1600" dirty="0" smtClean="0"/>
              <a:t>3:2 </a:t>
            </a:r>
            <a:r>
              <a:rPr lang="en-US" altLang="zh-TW" sz="1600" dirty="0" err="1" smtClean="0"/>
              <a:t>csa</a:t>
            </a:r>
            <a:r>
              <a:rPr lang="en-US" altLang="zh-TW" sz="1600" dirty="0" smtClean="0"/>
              <a:t>, latency = 1, 53-bit -&gt; 27 partial product +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1 carry array</a:t>
            </a:r>
          </a:p>
          <a:p>
            <a:pPr lvl="3"/>
            <a:r>
              <a:rPr lang="en-US" altLang="zh-TW" sz="1200" dirty="0" smtClean="0"/>
              <a:t>27 </a:t>
            </a:r>
            <a:r>
              <a:rPr lang="en-US" altLang="zh-TW" sz="1200" dirty="0"/>
              <a:t>-&gt; 18 -&gt; 12 -&gt;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8+1 </a:t>
            </a:r>
            <a:r>
              <a:rPr lang="en-US" altLang="zh-TW" sz="1200" dirty="0"/>
              <a:t>-&gt;</a:t>
            </a:r>
            <a:r>
              <a:rPr lang="zh-TW" altLang="en-US" sz="1200" dirty="0"/>
              <a:t> </a:t>
            </a:r>
            <a:r>
              <a:rPr lang="en-US" altLang="zh-TW" sz="1200" dirty="0"/>
              <a:t>6</a:t>
            </a:r>
            <a:r>
              <a:rPr lang="zh-TW" altLang="en-US" sz="1200" dirty="0"/>
              <a:t> </a:t>
            </a:r>
            <a:r>
              <a:rPr lang="en-US" altLang="zh-TW" sz="1200" dirty="0"/>
              <a:t>-&gt; 4 -&gt;3-&gt;</a:t>
            </a:r>
            <a:r>
              <a:rPr lang="zh-TW" altLang="en-US" sz="1200" dirty="0"/>
              <a:t> </a:t>
            </a:r>
            <a:r>
              <a:rPr lang="en-US" altLang="zh-TW" sz="1200" dirty="0"/>
              <a:t>2 = 7</a:t>
            </a:r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latency </a:t>
            </a:r>
            <a:r>
              <a:rPr lang="en-US" altLang="zh-TW" sz="1600" dirty="0"/>
              <a:t>= 1.5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27+1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14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6+2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</a:t>
            </a:r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a.x</a:t>
            </a:r>
            <a:r>
              <a:rPr lang="en-US" altLang="zh-TW" sz="2000" dirty="0" smtClean="0"/>
              <a:t> * </a:t>
            </a:r>
            <a:r>
              <a:rPr lang="en-US" altLang="zh-TW" sz="2000" dirty="0" err="1" smtClean="0"/>
              <a:t>b.y</a:t>
            </a:r>
            <a:r>
              <a:rPr lang="en-US" altLang="zh-TW" sz="2000" dirty="0" smtClean="0"/>
              <a:t>) = (</a:t>
            </a:r>
            <a:r>
              <a:rPr lang="en-US" altLang="zh-TW" sz="2000" dirty="0" err="1" smtClean="0"/>
              <a:t>ab+ay</a:t>
            </a:r>
            <a:r>
              <a:rPr lang="en-US" altLang="zh-TW" sz="2000" dirty="0" smtClean="0"/>
              <a:t>)+</a:t>
            </a:r>
            <a:r>
              <a:rPr lang="en-US" altLang="zh-TW" sz="2000" dirty="0" err="1" smtClean="0"/>
              <a:t>bx+xy</a:t>
            </a:r>
            <a:r>
              <a:rPr lang="en-US" altLang="zh-TW" sz="2000" dirty="0" smtClean="0"/>
              <a:t> :27+1 +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2 PPs</a:t>
            </a:r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27+1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14+2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8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 </a:t>
            </a:r>
          </a:p>
          <a:p>
            <a:pPr lvl="1"/>
            <a:r>
              <a:rPr lang="en-US" altLang="zh-TW" sz="2000" dirty="0" smtClean="0"/>
              <a:t>summarize slow parts to one partial product:26+1+2 PPs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26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12+2+2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8+1 -&gt; 6 -&gt;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6.5</a:t>
            </a:r>
          </a:p>
          <a:p>
            <a:pPr lvl="3"/>
            <a:endParaRPr lang="en-US" altLang="zh-TW" sz="1200" b="1" dirty="0" smtClean="0"/>
          </a:p>
          <a:p>
            <a:r>
              <a:rPr lang="en-US" altLang="zh-TW" sz="2400" dirty="0" smtClean="0"/>
              <a:t>stick bit and final exponent selection on fraction = 0</a:t>
            </a:r>
          </a:p>
          <a:p>
            <a:pPr lvl="1"/>
            <a:r>
              <a:rPr lang="en-US" altLang="zh-TW" sz="2000" dirty="0" smtClean="0"/>
              <a:t>can’t reuse A+PP CSA with A+B=K equation, the CSA used in F2 is A + PP</a:t>
            </a:r>
          </a:p>
          <a:p>
            <a:pPr lvl="1"/>
            <a:r>
              <a:rPr lang="en-US" altLang="zh-TW" sz="2000" dirty="0" smtClean="0"/>
              <a:t>A+B=K </a:t>
            </a:r>
            <a:r>
              <a:rPr lang="en-US" altLang="zh-TW" sz="2000" dirty="0" smtClean="0">
                <a:sym typeface="Symbol"/>
              </a:rPr>
              <a:t>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A+B+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~K </a:t>
            </a:r>
            <a:r>
              <a:rPr lang="en-US" altLang="zh-TW" sz="2000" dirty="0" smtClean="0"/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-1</a:t>
            </a:r>
            <a:r>
              <a:rPr lang="en-US" altLang="zh-TW" sz="2000" dirty="0" smtClean="0">
                <a:sym typeface="Symbol"/>
              </a:rPr>
              <a:t> </a:t>
            </a:r>
            <a:r>
              <a:rPr lang="en-US" altLang="zh-TW" sz="2000" dirty="0" smtClean="0"/>
              <a:t> 2C + S = -1 </a:t>
            </a:r>
            <a:r>
              <a:rPr lang="en-US" altLang="zh-TW" sz="2000" dirty="0" smtClean="0">
                <a:sym typeface="Symbol"/>
              </a:rPr>
              <a:t> 2C = ~S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89043" y="4158217"/>
            <a:ext cx="1008112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656735" y="4158217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733059" y="4158217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7656735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7589043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661051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589043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7445027" y="4231962"/>
            <a:ext cx="1009464" cy="72008"/>
            <a:chOff x="6588224" y="2204864"/>
            <a:chExt cx="1080120" cy="1440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7301011" y="4303970"/>
            <a:ext cx="1008112" cy="72008"/>
            <a:chOff x="6588224" y="2204864"/>
            <a:chExt cx="1080120" cy="1440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7152679" y="4378211"/>
            <a:ext cx="1009464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008663" y="4450219"/>
            <a:ext cx="1009458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864647" y="4522227"/>
            <a:ext cx="1009464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7" name="矩形 56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6716315" y="4594235"/>
            <a:ext cx="1009464" cy="72008"/>
            <a:chOff x="5571480" y="4657106"/>
            <a:chExt cx="1009464" cy="72008"/>
          </a:xfrm>
        </p:grpSpPr>
        <p:sp>
          <p:nvSpPr>
            <p:cNvPr id="87" name="矩形 86"/>
            <p:cNvSpPr/>
            <p:nvPr/>
          </p:nvSpPr>
          <p:spPr>
            <a:xfrm>
              <a:off x="5571480" y="4657106"/>
              <a:ext cx="1009464" cy="720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5639172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5715496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H="1">
              <a:off x="56391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5571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564348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5571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5779691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5856015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>
              <a:off x="5779691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571199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578400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571199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5921164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5997488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5921164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58534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5925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58534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6064249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6140573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flipH="1">
              <a:off x="606424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flipH="1">
              <a:off x="599655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6068565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>
              <a:off x="599655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>
              <a:off x="6206055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>
              <a:off x="6282379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H="1">
              <a:off x="6206055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6138363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6210371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>
              <a:off x="6138363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>
              <a:off x="6356160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6432484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flipH="1">
              <a:off x="635616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>
              <a:off x="628846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>
              <a:off x="6360476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>
              <a:off x="628846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6501520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H="1">
              <a:off x="650152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H="1">
              <a:off x="643382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6505836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643382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矩形 293"/>
          <p:cNvSpPr/>
          <p:nvPr/>
        </p:nvSpPr>
        <p:spPr>
          <a:xfrm>
            <a:off x="6879343" y="3942193"/>
            <a:ext cx="853716" cy="720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/>
          <p:nvPr/>
        </p:nvCxnSpPr>
        <p:spPr>
          <a:xfrm>
            <a:off x="6947035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>
            <a:off x="7023359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H="1">
            <a:off x="69470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H="1">
            <a:off x="6879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>
            <a:off x="695135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>
            <a:off x="6879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>
            <a:off x="7087554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>
            <a:off x="7163878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H="1">
            <a:off x="7087554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H="1">
            <a:off x="701986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>
            <a:off x="709187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>
            <a:off x="701986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>
            <a:off x="7229027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>
            <a:off x="7305351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H="1">
            <a:off x="7229027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H="1">
            <a:off x="71613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>
            <a:off x="7233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>
            <a:off x="71613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7372112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>
            <a:off x="7448436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H="1">
            <a:off x="737211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H="1">
            <a:off x="730442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>
            <a:off x="7376428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>
            <a:off x="730442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>
            <a:off x="7513918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>
            <a:off x="7590242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H="1">
            <a:off x="7513918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H="1">
            <a:off x="7446226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>
            <a:off x="7518234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>
            <a:off x="7446226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>
            <a:off x="7664023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H="1">
            <a:off x="766402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H="1">
            <a:off x="759633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>
            <a:off x="7668339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>
            <a:off x="759633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951524" y="4014201"/>
            <a:ext cx="0" cy="54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flipV="1">
            <a:off x="7078761" y="4014201"/>
            <a:ext cx="8793" cy="4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/>
          <p:nvPr/>
        </p:nvCxnSpPr>
        <p:spPr>
          <a:xfrm flipV="1">
            <a:off x="7235635" y="4026465"/>
            <a:ext cx="0" cy="363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/>
          <p:nvPr/>
        </p:nvCxnSpPr>
        <p:spPr>
          <a:xfrm flipV="1">
            <a:off x="7366048" y="4026465"/>
            <a:ext cx="0" cy="32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單箭頭接點 341"/>
          <p:cNvCxnSpPr/>
          <p:nvPr/>
        </p:nvCxnSpPr>
        <p:spPr>
          <a:xfrm flipV="1">
            <a:off x="7500995" y="4026465"/>
            <a:ext cx="0" cy="25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590394" y="4086209"/>
            <a:ext cx="1006761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146" name="矩形 145"/>
          <p:cNvSpPr/>
          <p:nvPr/>
        </p:nvSpPr>
        <p:spPr>
          <a:xfrm>
            <a:off x="8307198" y="4086209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845449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8162143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801812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787411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7725779" y="4086209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接點 151"/>
          <p:cNvCxnSpPr/>
          <p:nvPr/>
        </p:nvCxnSpPr>
        <p:spPr>
          <a:xfrm flipH="1">
            <a:off x="7661051" y="4086208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7661051" y="4086208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585952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8532440" y="4044288"/>
            <a:ext cx="504056" cy="1221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carry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43" name="直線單箭頭接點 342"/>
          <p:cNvCxnSpPr/>
          <p:nvPr/>
        </p:nvCxnSpPr>
        <p:spPr>
          <a:xfrm flipV="1">
            <a:off x="7650754" y="4026465"/>
            <a:ext cx="0" cy="18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弧形 65"/>
          <p:cNvSpPr/>
          <p:nvPr/>
        </p:nvSpPr>
        <p:spPr>
          <a:xfrm rot="18236432">
            <a:off x="7703332" y="3871990"/>
            <a:ext cx="253368" cy="140046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/>
          <p:cNvSpPr/>
          <p:nvPr/>
        </p:nvSpPr>
        <p:spPr>
          <a:xfrm>
            <a:off x="7873877" y="3789040"/>
            <a:ext cx="707018" cy="1221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smtClean="0">
                <a:solidFill>
                  <a:schemeClr val="tx1"/>
                </a:solidFill>
              </a:rPr>
              <a:t>slow bits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七角星形 66"/>
          <p:cNvSpPr/>
          <p:nvPr/>
        </p:nvSpPr>
        <p:spPr>
          <a:xfrm>
            <a:off x="683568" y="3212976"/>
            <a:ext cx="216024" cy="211694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 subnormal corner case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529" y="1340768"/>
            <a:ext cx="8229600" cy="17610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err="1" smtClean="0"/>
              <a:t>opA</a:t>
            </a:r>
            <a:r>
              <a:rPr lang="en-US" altLang="zh-TW" dirty="0" smtClean="0"/>
              <a:t> is minimum of subnormal 0x00000000_00001</a:t>
            </a:r>
          </a:p>
          <a:p>
            <a:r>
              <a:rPr lang="en-US" altLang="zh-TW" dirty="0" err="1" smtClean="0"/>
              <a:t>opB</a:t>
            </a:r>
            <a:r>
              <a:rPr lang="en-US" altLang="zh-TW" dirty="0" smtClean="0"/>
              <a:t> is normal number</a:t>
            </a:r>
          </a:p>
          <a:p>
            <a:r>
              <a:rPr lang="en-US" altLang="zh-TW" dirty="0" err="1" smtClean="0"/>
              <a:t>expC</a:t>
            </a:r>
            <a:r>
              <a:rPr lang="en-US" altLang="zh-TW" dirty="0" smtClean="0"/>
              <a:t>’ &lt;</a:t>
            </a:r>
            <a:r>
              <a:rPr lang="zh-TW" altLang="en-US" dirty="0"/>
              <a:t>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’ +</a:t>
            </a:r>
            <a:r>
              <a:rPr lang="zh-TW" altLang="en-US" dirty="0"/>
              <a:t>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’ - 52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02498" y="458112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23654" y="4581128"/>
            <a:ext cx="392362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8362" y="436510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9518" y="4365104"/>
            <a:ext cx="1607035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00…0                      </a:t>
            </a:r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63414" y="4353595"/>
            <a:ext cx="63202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mul</a:t>
            </a:r>
            <a:r>
              <a:rPr lang="en-US" altLang="zh-TW" sz="1050" dirty="0" smtClean="0">
                <a:solidFill>
                  <a:schemeClr val="tx1"/>
                </a:solidFill>
              </a:rPr>
              <a:t> result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6831" y="4221088"/>
            <a:ext cx="22469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104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22826" y="4571222"/>
            <a:ext cx="107326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aligned addend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4466" y="436510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82935" y="4221088"/>
            <a:ext cx="22469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52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300794" y="467942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3086121" y="446340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857206" y="436510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39678" y="4221088"/>
            <a:ext cx="22469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0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cxnSp>
        <p:nvCxnSpPr>
          <p:cNvPr id="33" name="直線接點 32"/>
          <p:cNvCxnSpPr/>
          <p:nvPr/>
        </p:nvCxnSpPr>
        <p:spPr>
          <a:xfrm>
            <a:off x="4716015" y="414908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723694" y="4581128"/>
            <a:ext cx="216024" cy="144016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36" name="弧形接點 35"/>
          <p:cNvCxnSpPr/>
          <p:nvPr/>
        </p:nvCxnSpPr>
        <p:spPr>
          <a:xfrm rot="10800000" flipV="1">
            <a:off x="4958809" y="4456531"/>
            <a:ext cx="572068" cy="19811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95653" y="4049257"/>
            <a:ext cx="720080" cy="41414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missing round bit, sticky bit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16016" y="472537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s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6476013" y="2884779"/>
            <a:ext cx="0" cy="13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 subnormal corner case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8529" y="1340769"/>
            <a:ext cx="8229600" cy="1368152"/>
          </a:xfrm>
        </p:spPr>
        <p:txBody>
          <a:bodyPr/>
          <a:lstStyle/>
          <a:p>
            <a:r>
              <a:rPr lang="en-US" altLang="zh-TW" dirty="0" smtClean="0"/>
              <a:t>Widening instruction with subnormal addend</a:t>
            </a:r>
          </a:p>
          <a:p>
            <a:r>
              <a:rPr lang="en-US" altLang="zh-TW" dirty="0" smtClean="0"/>
              <a:t>and align diff &gt; 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4659" y="3518162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98729" y="3516563"/>
            <a:ext cx="993251" cy="1456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050" spc="300" dirty="0" smtClean="0">
                <a:solidFill>
                  <a:schemeClr val="tx1"/>
                </a:solidFill>
              </a:rPr>
              <a:t> 000000</a:t>
            </a:r>
            <a:endParaRPr lang="zh-TW" altLang="en-US" sz="1050" spc="3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7822" y="331682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5551" y="331682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86706" y="3316827"/>
            <a:ext cx="1489307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50401" y="3289026"/>
            <a:ext cx="63202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mul</a:t>
            </a:r>
            <a:r>
              <a:rPr lang="en-US" altLang="zh-TW" sz="1050" dirty="0" smtClean="0">
                <a:solidFill>
                  <a:schemeClr val="tx1"/>
                </a:solidFill>
              </a:rPr>
              <a:t> result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6291" y="3172811"/>
            <a:ext cx="22469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104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90361" y="3527954"/>
            <a:ext cx="107326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aligned addend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4273985" y="361645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46118" y="341018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4626666" y="331682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70142" y="2856964"/>
            <a:ext cx="938589" cy="2438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LZA range 109b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05510" y="331682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4354" y="331682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4384354" y="3100803"/>
            <a:ext cx="209165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373593" y="2884779"/>
            <a:ext cx="0" cy="129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214383" y="3748873"/>
            <a:ext cx="80042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184659" y="3748873"/>
            <a:ext cx="610696" cy="2438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opC_lzc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14809" y="3518162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endCxn id="4" idx="1"/>
          </p:cNvCxnSpPr>
          <p:nvPr/>
        </p:nvCxnSpPr>
        <p:spPr>
          <a:xfrm>
            <a:off x="3214609" y="3590170"/>
            <a:ext cx="970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211526" y="3333981"/>
            <a:ext cx="938589" cy="24383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align amount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6" name="內容版面配置區 2"/>
          <p:cNvSpPr txBox="1">
            <a:spLocks/>
          </p:cNvSpPr>
          <p:nvPr/>
        </p:nvSpPr>
        <p:spPr>
          <a:xfrm>
            <a:off x="511866" y="4197280"/>
            <a:ext cx="8229600" cy="2184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solutions</a:t>
            </a:r>
          </a:p>
          <a:p>
            <a:pPr lvl="1"/>
            <a:r>
              <a:rPr lang="en-US" altLang="zh-TW" dirty="0" smtClean="0"/>
              <a:t>extend LZA to 161 bits</a:t>
            </a:r>
          </a:p>
          <a:p>
            <a:pPr lvl="2"/>
            <a:r>
              <a:rPr lang="en-US" altLang="zh-TW" dirty="0" smtClean="0"/>
              <a:t>extra 52 bits LZA</a:t>
            </a:r>
          </a:p>
          <a:p>
            <a:pPr lvl="2"/>
            <a:r>
              <a:rPr lang="en-US" altLang="zh-TW" dirty="0" smtClean="0"/>
              <a:t>extra one level LZC OR-tree </a:t>
            </a:r>
          </a:p>
          <a:p>
            <a:pPr lvl="1"/>
            <a:r>
              <a:rPr lang="en-US" altLang="zh-TW" dirty="0" smtClean="0"/>
              <a:t>recalculate normalization amount by </a:t>
            </a:r>
            <a:r>
              <a:rPr lang="en-US" altLang="zh-TW" dirty="0" err="1" smtClean="0"/>
              <a:t>opC</a:t>
            </a:r>
            <a:r>
              <a:rPr lang="en-US" altLang="zh-TW" dirty="0" smtClean="0"/>
              <a:t> LZC</a:t>
            </a:r>
          </a:p>
          <a:p>
            <a:pPr lvl="2"/>
            <a:r>
              <a:rPr lang="en-US" altLang="zh-TW" dirty="0" smtClean="0"/>
              <a:t>LZC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</a:t>
            </a:r>
            <a:r>
              <a:rPr lang="en-US" altLang="zh-TW" dirty="0" err="1" smtClean="0"/>
              <a:t>opC</a:t>
            </a:r>
            <a:r>
              <a:rPr lang="en-US" altLang="zh-TW" dirty="0" smtClean="0"/>
              <a:t> subnormal input, one 23-bit LZC and one 10-bit LZC</a:t>
            </a:r>
          </a:p>
          <a:p>
            <a:pPr lvl="2"/>
            <a:r>
              <a:rPr lang="en-US" altLang="zh-TW" dirty="0" smtClean="0"/>
              <a:t>Addition adder for </a:t>
            </a:r>
            <a:r>
              <a:rPr lang="en-US" altLang="zh-TW" dirty="0" err="1" smtClean="0"/>
              <a:t>alignamount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opC_lzc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addition</a:t>
            </a:r>
          </a:p>
          <a:p>
            <a:pPr lvl="1"/>
            <a:r>
              <a:rPr lang="en-US" altLang="zh-TW" dirty="0" err="1" smtClean="0"/>
              <a:t>fadd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vfwadd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a*1+c</a:t>
            </a:r>
          </a:p>
          <a:p>
            <a:pPr lvl="1"/>
            <a:r>
              <a:rPr lang="en-US" altLang="zh-TW" dirty="0" err="1" smtClean="0"/>
              <a:t>fsub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vfrsub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a*1-c</a:t>
            </a:r>
          </a:p>
          <a:p>
            <a:r>
              <a:rPr lang="en-US" altLang="zh-TW" dirty="0" smtClean="0"/>
              <a:t>multiply</a:t>
            </a:r>
          </a:p>
          <a:p>
            <a:pPr lvl="1"/>
            <a:r>
              <a:rPr lang="en-US" altLang="zh-TW" dirty="0" err="1" smtClean="0"/>
              <a:t>fmul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vfwmul</a:t>
            </a:r>
            <a:r>
              <a:rPr lang="en-US" altLang="zh-TW" dirty="0" smtClean="0"/>
              <a:t>: a*b+0</a:t>
            </a:r>
          </a:p>
          <a:p>
            <a:r>
              <a:rPr lang="en-US" altLang="zh-TW" dirty="0" smtClean="0"/>
              <a:t>mac</a:t>
            </a:r>
          </a:p>
          <a:p>
            <a:pPr lvl="1"/>
            <a:r>
              <a:rPr lang="en-US" altLang="zh-TW" dirty="0" err="1" smtClean="0"/>
              <a:t>fmadd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vfmacc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vfwmacc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b+c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vfmsac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vfwmsac</a:t>
            </a:r>
            <a:r>
              <a:rPr lang="en-US" altLang="zh-TW" dirty="0" smtClean="0"/>
              <a:t>: a*b-c</a:t>
            </a:r>
          </a:p>
          <a:p>
            <a:pPr lvl="1"/>
            <a:r>
              <a:rPr lang="en-US" altLang="zh-TW" dirty="0" err="1" smtClean="0"/>
              <a:t>fnmsub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vfnmsac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vfwnmsac</a:t>
            </a:r>
            <a:r>
              <a:rPr lang="en-US" altLang="zh-TW" dirty="0" smtClean="0"/>
              <a:t>: -(a*b)+c</a:t>
            </a:r>
          </a:p>
          <a:p>
            <a:pPr lvl="1"/>
            <a:r>
              <a:rPr lang="en-US" altLang="zh-TW" dirty="0" err="1" smtClean="0"/>
              <a:t>fnmadd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vfnmacc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vfwnmacc</a:t>
            </a:r>
            <a:r>
              <a:rPr lang="en-US" altLang="zh-TW" dirty="0" smtClean="0"/>
              <a:t>: -(a*b)-c</a:t>
            </a:r>
          </a:p>
          <a:p>
            <a:r>
              <a:rPr lang="en-US" altLang="zh-TW" dirty="0" smtClean="0"/>
              <a:t>reduction</a:t>
            </a:r>
          </a:p>
          <a:p>
            <a:r>
              <a:rPr lang="en-US" altLang="zh-TW" dirty="0" smtClean="0"/>
              <a:t>dot-product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4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UF exception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rounding: the result is strictly between ±</a:t>
            </a:r>
            <a:r>
              <a:rPr lang="en-US" dirty="0" err="1" smtClean="0"/>
              <a:t>e</a:t>
            </a:r>
            <a:r>
              <a:rPr lang="en-US" baseline="30000" dirty="0" err="1" smtClean="0"/>
              <a:t>min</a:t>
            </a:r>
            <a:r>
              <a:rPr lang="en-US" dirty="0"/>
              <a:t> </a:t>
            </a:r>
            <a:r>
              <a:rPr lang="en-US" dirty="0" smtClean="0"/>
              <a:t>as the exponent is unbounded</a:t>
            </a:r>
          </a:p>
          <a:p>
            <a:pPr lvl="1"/>
            <a:r>
              <a:rPr lang="en-US" dirty="0" smtClean="0"/>
              <a:t>When the result is subnormal</a:t>
            </a:r>
          </a:p>
          <a:p>
            <a:pPr lvl="1"/>
            <a:r>
              <a:rPr lang="en-US" dirty="0" smtClean="0"/>
              <a:t>When the result is round from subnormal to normal:</a:t>
            </a:r>
          </a:p>
          <a:p>
            <a:pPr lvl="2"/>
            <a:r>
              <a:rPr lang="en-US" dirty="0" smtClean="0"/>
              <a:t>if the result is a subnormal when round as a normal </a:t>
            </a:r>
            <a:r>
              <a:rPr lang="en-US" dirty="0" smtClean="0"/>
              <a:t>number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3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 slides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exponent calculation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477500" y="260848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98656" y="2608486"/>
            <a:ext cx="74294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5064" y="276088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25575" y="2761330"/>
            <a:ext cx="1482452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41596" y="276088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62752" y="276088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83908" y="276088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30694" y="2924944"/>
            <a:ext cx="165618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smtClean="0">
                <a:solidFill>
                  <a:schemeClr val="tx1"/>
                </a:solidFill>
              </a:rPr>
              <a:t>104</a:t>
            </a:r>
            <a:endParaRPr lang="zh-TW" altLang="en-US" sz="1000" baseline="-25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799933" y="28591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575797" y="270678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35788" y="2609446"/>
            <a:ext cx="824249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700" dirty="0" smtClean="0">
                <a:solidFill>
                  <a:schemeClr val="tx1"/>
                </a:solidFill>
              </a:rPr>
              <a:t> DP: 53 bits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96674" y="2465430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17830" y="2465430"/>
            <a:ext cx="52376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794971" y="25637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919702" y="232141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40858" y="2321414"/>
            <a:ext cx="300738" cy="1440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017999" y="241971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535788" y="2442570"/>
            <a:ext cx="832714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700" dirty="0" smtClean="0">
                <a:solidFill>
                  <a:schemeClr val="tx1"/>
                </a:solidFill>
              </a:rPr>
              <a:t> SP: 24 bits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35788" y="2275695"/>
            <a:ext cx="86409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7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700" dirty="0" smtClean="0">
                <a:solidFill>
                  <a:schemeClr val="tx1"/>
                </a:solidFill>
              </a:rPr>
              <a:t> HP: 11 bits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356344" y="260796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56344" y="2466344"/>
            <a:ext cx="34033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56344" y="2321413"/>
            <a:ext cx="56335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23869" y="2924944"/>
            <a:ext cx="2550466" cy="121590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700" dirty="0" err="1" smtClean="0">
                <a:solidFill>
                  <a:schemeClr val="tx1"/>
                </a:solidFill>
              </a:rPr>
              <a:t>align_amount</a:t>
            </a:r>
            <a:r>
              <a:rPr lang="en-US" altLang="zh-TW" sz="7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DP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fw.vv</a:t>
            </a:r>
            <a:r>
              <a:rPr lang="en-US" altLang="zh-TW" sz="700" dirty="0" smtClean="0">
                <a:solidFill>
                  <a:schemeClr val="tx1"/>
                </a:solidFill>
              </a:rPr>
              <a:t>: 56 -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700" dirty="0" smtClean="0">
                <a:solidFill>
                  <a:schemeClr val="tx1"/>
                </a:solidFill>
              </a:rPr>
              <a:t> +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700" dirty="0" smtClean="0">
                <a:solidFill>
                  <a:schemeClr val="tx1"/>
                </a:solidFill>
              </a:rPr>
              <a:t> +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700" dirty="0" smtClean="0">
                <a:solidFill>
                  <a:schemeClr val="tx1"/>
                </a:solidFill>
              </a:rPr>
              <a:t> - DP_BIAS</a:t>
            </a: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DP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wid.vv</a:t>
            </a:r>
            <a:r>
              <a:rPr lang="en-US" altLang="zh-TW" sz="700" dirty="0" smtClean="0">
                <a:solidFill>
                  <a:schemeClr val="tx1"/>
                </a:solidFill>
              </a:rPr>
              <a:t>: </a:t>
            </a:r>
            <a:r>
              <a:rPr lang="en-US" altLang="zh-TW" sz="700" dirty="0">
                <a:solidFill>
                  <a:schemeClr val="tx1"/>
                </a:solidFill>
              </a:rPr>
              <a:t>56 - </a:t>
            </a:r>
            <a:r>
              <a:rPr lang="en-US" altLang="zh-TW" sz="700" dirty="0" err="1">
                <a:solidFill>
                  <a:schemeClr val="tx1"/>
                </a:solidFill>
              </a:rPr>
              <a:t>expC</a:t>
            </a:r>
            <a:r>
              <a:rPr lang="en-US" altLang="zh-TW" sz="700" dirty="0">
                <a:solidFill>
                  <a:schemeClr val="tx1"/>
                </a:solidFill>
              </a:rPr>
              <a:t> + </a:t>
            </a:r>
            <a:r>
              <a:rPr lang="en-US" altLang="zh-TW" sz="700" dirty="0" err="1">
                <a:solidFill>
                  <a:schemeClr val="tx1"/>
                </a:solidFill>
              </a:rPr>
              <a:t>expA</a:t>
            </a:r>
            <a:r>
              <a:rPr lang="en-US" altLang="zh-TW" sz="700" dirty="0">
                <a:solidFill>
                  <a:schemeClr val="tx1"/>
                </a:solidFill>
              </a:rPr>
              <a:t> + </a:t>
            </a:r>
            <a:r>
              <a:rPr lang="en-US" altLang="zh-TW" sz="700" dirty="0" err="1">
                <a:solidFill>
                  <a:schemeClr val="tx1"/>
                </a:solidFill>
              </a:rPr>
              <a:t>expB</a:t>
            </a:r>
            <a:r>
              <a:rPr lang="en-US" altLang="zh-TW" sz="700" dirty="0">
                <a:solidFill>
                  <a:schemeClr val="tx1"/>
                </a:solidFill>
              </a:rPr>
              <a:t> - </a:t>
            </a:r>
            <a:r>
              <a:rPr lang="en-US" altLang="zh-TW" sz="700" dirty="0" smtClean="0">
                <a:solidFill>
                  <a:schemeClr val="tx1"/>
                </a:solidFill>
              </a:rPr>
              <a:t>SP_BIAS</a:t>
            </a: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DP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wid.wv</a:t>
            </a:r>
            <a:r>
              <a:rPr lang="en-US" altLang="zh-TW" sz="700" dirty="0" smtClean="0">
                <a:solidFill>
                  <a:schemeClr val="tx1"/>
                </a:solidFill>
              </a:rPr>
              <a:t>: </a:t>
            </a:r>
            <a:r>
              <a:rPr lang="en-US" altLang="zh-TW" sz="700" dirty="0">
                <a:solidFill>
                  <a:schemeClr val="tx1"/>
                </a:solidFill>
              </a:rPr>
              <a:t>56 - </a:t>
            </a:r>
            <a:r>
              <a:rPr lang="en-US" altLang="zh-TW" sz="700" dirty="0" err="1">
                <a:solidFill>
                  <a:schemeClr val="tx1"/>
                </a:solidFill>
              </a:rPr>
              <a:t>expC</a:t>
            </a:r>
            <a:r>
              <a:rPr lang="en-US" altLang="zh-TW" sz="700" dirty="0">
                <a:solidFill>
                  <a:schemeClr val="tx1"/>
                </a:solidFill>
              </a:rPr>
              <a:t> + </a:t>
            </a:r>
            <a:r>
              <a:rPr lang="en-US" altLang="zh-TW" sz="700" dirty="0" err="1">
                <a:solidFill>
                  <a:schemeClr val="tx1"/>
                </a:solidFill>
              </a:rPr>
              <a:t>expA</a:t>
            </a:r>
            <a:r>
              <a:rPr lang="en-US" altLang="zh-TW" sz="700" dirty="0">
                <a:solidFill>
                  <a:schemeClr val="tx1"/>
                </a:solidFill>
              </a:rPr>
              <a:t> + </a:t>
            </a:r>
            <a:r>
              <a:rPr lang="en-US" altLang="zh-TW" sz="700" dirty="0" err="1">
                <a:solidFill>
                  <a:schemeClr val="tx1"/>
                </a:solidFill>
              </a:rPr>
              <a:t>expB</a:t>
            </a:r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+ DP_BIAS - SP_BIAS * 2</a:t>
            </a:r>
          </a:p>
          <a:p>
            <a:endParaRPr lang="en-US" altLang="zh-TW" sz="700" dirty="0">
              <a:solidFill>
                <a:schemeClr val="tx1"/>
              </a:solidFill>
            </a:endParaRPr>
          </a:p>
          <a:p>
            <a:endParaRPr lang="en-US" altLang="zh-TW" sz="700" dirty="0" smtClean="0">
              <a:solidFill>
                <a:schemeClr val="tx1"/>
              </a:solidFill>
            </a:endParaRP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f/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w.vv</a:t>
            </a:r>
            <a:r>
              <a:rPr lang="en-US" altLang="zh-TW" sz="700" dirty="0" smtClean="0">
                <a:solidFill>
                  <a:schemeClr val="tx1"/>
                </a:solidFill>
              </a:rPr>
              <a:t>/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wv</a:t>
            </a:r>
            <a:r>
              <a:rPr lang="en-US" altLang="zh-TW" sz="700" dirty="0" smtClean="0">
                <a:solidFill>
                  <a:schemeClr val="tx1"/>
                </a:solidFill>
              </a:rPr>
              <a:t>:</a:t>
            </a:r>
            <a:r>
              <a:rPr lang="zh-TW" altLang="en-US" sz="700" dirty="0" smtClean="0">
                <a:solidFill>
                  <a:schemeClr val="tx1"/>
                </a:solidFill>
              </a:rPr>
              <a:t> </a:t>
            </a:r>
            <a:endParaRPr lang="en-US" altLang="zh-TW" sz="700" dirty="0" smtClean="0">
              <a:solidFill>
                <a:schemeClr val="tx1"/>
              </a:solidFill>
            </a:endParaRP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 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fw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>
                <a:solidFill>
                  <a:schemeClr val="tx1"/>
                </a:solidFill>
              </a:rPr>
              <a:t>–</a:t>
            </a:r>
            <a:r>
              <a:rPr lang="en-US" altLang="zh-TW" sz="700" dirty="0" smtClean="0">
                <a:solidFill>
                  <a:schemeClr val="tx1"/>
                </a:solidFill>
              </a:rPr>
              <a:t> fixed width</a:t>
            </a:r>
          </a:p>
          <a:p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wid</a:t>
            </a:r>
            <a:r>
              <a:rPr lang="en-US" altLang="zh-TW" sz="700" dirty="0" smtClean="0">
                <a:solidFill>
                  <a:schemeClr val="tx1"/>
                </a:solidFill>
              </a:rPr>
              <a:t> – widening</a:t>
            </a:r>
          </a:p>
          <a:p>
            <a:r>
              <a:rPr lang="en-US" altLang="zh-TW" sz="700" dirty="0" smtClean="0">
                <a:solidFill>
                  <a:schemeClr val="tx1"/>
                </a:solidFill>
              </a:rPr>
              <a:t>  </a:t>
            </a:r>
            <a:r>
              <a:rPr lang="en-US" altLang="zh-TW" sz="700" dirty="0" err="1">
                <a:solidFill>
                  <a:schemeClr val="tx1"/>
                </a:solidFill>
              </a:rPr>
              <a:t>wv</a:t>
            </a:r>
            <a:r>
              <a:rPr lang="en-US" altLang="zh-TW" sz="700" dirty="0">
                <a:solidFill>
                  <a:schemeClr val="tx1"/>
                </a:solidFill>
              </a:rPr>
              <a:t> – op3 is </a:t>
            </a:r>
            <a:r>
              <a:rPr lang="en-US" altLang="zh-TW" sz="700" dirty="0" smtClean="0">
                <a:solidFill>
                  <a:schemeClr val="tx1"/>
                </a:solidFill>
              </a:rPr>
              <a:t>widening</a:t>
            </a:r>
          </a:p>
          <a:p>
            <a:r>
              <a:rPr lang="en-US" altLang="zh-TW" sz="700" dirty="0">
                <a:solidFill>
                  <a:schemeClr val="tx1"/>
                </a:solidFill>
              </a:rPr>
              <a:t> </a:t>
            </a:r>
            <a:r>
              <a:rPr lang="en-US" altLang="zh-TW" sz="700" dirty="0" smtClean="0">
                <a:solidFill>
                  <a:schemeClr val="tx1"/>
                </a:solidFill>
              </a:rPr>
              <a:t>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vv</a:t>
            </a:r>
            <a:r>
              <a:rPr lang="en-US" altLang="zh-TW" sz="700" dirty="0" smtClean="0">
                <a:solidFill>
                  <a:schemeClr val="tx1"/>
                </a:solidFill>
              </a:rPr>
              <a:t> – op3 is not </a:t>
            </a:r>
            <a:r>
              <a:rPr lang="en-US" altLang="zh-TW" sz="700" dirty="0" err="1" smtClean="0">
                <a:solidFill>
                  <a:schemeClr val="tx1"/>
                </a:solidFill>
              </a:rPr>
              <a:t>wideing</a:t>
            </a:r>
            <a:endParaRPr lang="zh-TW" altLang="en-US" sz="7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9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69269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528"/>
            <a:ext cx="7776864" cy="117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0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5716016"/>
            <a:ext cx="7776864" cy="117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8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7384"/>
            <a:ext cx="5256584" cy="69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305496" y="3460747"/>
            <a:ext cx="654720" cy="949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dual adder</a:t>
            </a:r>
          </a:p>
          <a:p>
            <a:pPr algn="ctr"/>
            <a:endParaRPr lang="en-US" altLang="zh-TW" sz="1000" dirty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/>
          </a:p>
          <a:p>
            <a:pPr algn="ctr"/>
            <a:r>
              <a:rPr lang="en-US" altLang="zh-TW" sz="1000" dirty="0" smtClean="0"/>
              <a:t>S+1       S</a:t>
            </a:r>
            <a:endParaRPr lang="zh-TW" altLang="en-US" sz="1000" dirty="0"/>
          </a:p>
        </p:txBody>
      </p:sp>
      <p:sp>
        <p:nvSpPr>
          <p:cNvPr id="5" name="梯形 4"/>
          <p:cNvSpPr/>
          <p:nvPr/>
        </p:nvSpPr>
        <p:spPr>
          <a:xfrm rot="10800000">
            <a:off x="3319717" y="4538218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092640" y="5204779"/>
            <a:ext cx="50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732986" y="3171580"/>
            <a:ext cx="0" cy="29082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571160" y="3171580"/>
            <a:ext cx="0" cy="28433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414120" y="338933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15248" y="3691976"/>
            <a:ext cx="75308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3-bit CSA</a:t>
            </a:r>
          </a:p>
        </p:txBody>
      </p:sp>
      <p:sp>
        <p:nvSpPr>
          <p:cNvPr id="11" name="梯形 10"/>
          <p:cNvSpPr/>
          <p:nvPr/>
        </p:nvSpPr>
        <p:spPr>
          <a:xfrm rot="10800000">
            <a:off x="2376096" y="4746306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475306" y="441269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788873" y="441879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中括弧 13"/>
          <p:cNvSpPr/>
          <p:nvPr/>
        </p:nvSpPr>
        <p:spPr>
          <a:xfrm rot="5400000">
            <a:off x="3010411" y="5230105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424753" y="4390212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752304" y="4390212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55617" y="5204779"/>
            <a:ext cx="32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85184" y="520477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3092032" y="5204779"/>
            <a:ext cx="6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034082" y="5348795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 flipH="1">
            <a:off x="3814292" y="4624565"/>
            <a:ext cx="95805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424753" y="4004048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52304" y="4004048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4297807" y="3470117"/>
            <a:ext cx="678634" cy="758825"/>
          </a:xfrm>
          <a:custGeom>
            <a:avLst/>
            <a:gdLst>
              <a:gd name="connsiteX0" fmla="*/ 0 w 590550"/>
              <a:gd name="connsiteY0" fmla="*/ 0 h 758825"/>
              <a:gd name="connsiteX1" fmla="*/ 0 w 590550"/>
              <a:gd name="connsiteY1" fmla="*/ 200025 h 758825"/>
              <a:gd name="connsiteX2" fmla="*/ 263525 w 590550"/>
              <a:gd name="connsiteY2" fmla="*/ 200025 h 758825"/>
              <a:gd name="connsiteX3" fmla="*/ 263525 w 590550"/>
              <a:gd name="connsiteY3" fmla="*/ 758825 h 758825"/>
              <a:gd name="connsiteX4" fmla="*/ 590550 w 590550"/>
              <a:gd name="connsiteY4" fmla="*/ 758825 h 758825"/>
              <a:gd name="connsiteX5" fmla="*/ 590550 w 590550"/>
              <a:gd name="connsiteY5" fmla="*/ 3175 h 758825"/>
              <a:gd name="connsiteX6" fmla="*/ 0 w 590550"/>
              <a:gd name="connsiteY6" fmla="*/ 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" h="758825">
                <a:moveTo>
                  <a:pt x="0" y="0"/>
                </a:moveTo>
                <a:lnTo>
                  <a:pt x="0" y="200025"/>
                </a:lnTo>
                <a:lnTo>
                  <a:pt x="263525" y="200025"/>
                </a:lnTo>
                <a:lnTo>
                  <a:pt x="263525" y="758825"/>
                </a:lnTo>
                <a:lnTo>
                  <a:pt x="590550" y="758825"/>
                </a:lnTo>
                <a:lnTo>
                  <a:pt x="590550" y="317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605194" y="338933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5" idx="2"/>
          </p:cNvCxnSpPr>
          <p:nvPr/>
        </p:nvCxnSpPr>
        <p:spPr>
          <a:xfrm>
            <a:off x="3824311" y="3585487"/>
            <a:ext cx="1" cy="1071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3301005" y="4155663"/>
            <a:ext cx="586103" cy="234549"/>
            <a:chOff x="4120701" y="5157192"/>
            <a:chExt cx="586103" cy="234549"/>
          </a:xfrm>
        </p:grpSpPr>
        <p:sp>
          <p:nvSpPr>
            <p:cNvPr id="28" name="文字方塊 27"/>
            <p:cNvSpPr txBox="1"/>
            <p:nvPr/>
          </p:nvSpPr>
          <p:spPr>
            <a:xfrm>
              <a:off x="4139952" y="5175717"/>
              <a:ext cx="56685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zh-TW" sz="1000" dirty="0" smtClean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120701" y="5157192"/>
              <a:ext cx="56685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zh-TW" sz="1000" dirty="0" smtClean="0"/>
                <a:t>adders</a:t>
              </a:r>
            </a:p>
          </p:txBody>
        </p:sp>
      </p:grpSp>
      <p:cxnSp>
        <p:nvCxnSpPr>
          <p:cNvPr id="30" name="直線接點 29"/>
          <p:cNvCxnSpPr/>
          <p:nvPr/>
        </p:nvCxnSpPr>
        <p:spPr>
          <a:xfrm>
            <a:off x="4768570" y="4228092"/>
            <a:ext cx="0" cy="40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2856700" y="4844739"/>
            <a:ext cx="641328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385345" y="4955005"/>
            <a:ext cx="542107" cy="213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800" dirty="0" smtClean="0"/>
              <a:t>LSB</a:t>
            </a:r>
            <a:r>
              <a:rPr lang="zh-TW" altLang="en-US" sz="800" dirty="0"/>
              <a:t> </a:t>
            </a:r>
            <a:r>
              <a:rPr lang="en-US" altLang="zh-TW" sz="800" dirty="0" smtClean="0"/>
              <a:t>correction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637124" y="4059665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carry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4653" y="3538723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sticky</a:t>
            </a:r>
            <a:endParaRPr lang="zh-TW" altLang="en-US" sz="10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655617" y="4919002"/>
            <a:ext cx="0" cy="28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591133" y="5171032"/>
            <a:ext cx="0" cy="3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470526" y="3681225"/>
            <a:ext cx="0" cy="109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延遲 37"/>
          <p:cNvSpPr/>
          <p:nvPr/>
        </p:nvSpPr>
        <p:spPr>
          <a:xfrm rot="10800000">
            <a:off x="4221368" y="3730694"/>
            <a:ext cx="136347" cy="118835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4357715" y="3764619"/>
            <a:ext cx="112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400376" y="3815730"/>
            <a:ext cx="0" cy="8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357715" y="3815730"/>
            <a:ext cx="42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335790" y="3899123"/>
            <a:ext cx="1009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RI</a:t>
            </a:r>
            <a:endParaRPr lang="zh-TW" altLang="en-US" sz="10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4112344" y="3790112"/>
            <a:ext cx="102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112344" y="3396063"/>
            <a:ext cx="0" cy="39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括弧 44"/>
          <p:cNvSpPr/>
          <p:nvPr/>
        </p:nvSpPr>
        <p:spPr>
          <a:xfrm rot="5400000">
            <a:off x="3800640" y="3466797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3778471" y="3396063"/>
            <a:ext cx="334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3887108" y="3508757"/>
            <a:ext cx="0" cy="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778471" y="3396063"/>
            <a:ext cx="0" cy="19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874552" y="3420113"/>
            <a:ext cx="18755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600" dirty="0" smtClean="0"/>
              <a:t>RI|RN</a:t>
            </a:r>
            <a:endParaRPr lang="zh-TW" altLang="en-US" sz="6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3371726" y="4412691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297235" y="4392365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4</a:t>
            </a:r>
            <a:endParaRPr lang="zh-TW" altLang="en-US" sz="8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3698011" y="4402527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641490" y="4387138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4</a:t>
            </a:r>
            <a:endParaRPr lang="zh-TW" altLang="en-US" sz="800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3563473" y="4710914"/>
            <a:ext cx="0" cy="17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498027" y="4710914"/>
            <a:ext cx="0" cy="13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120193" y="4732541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carry</a:t>
            </a:r>
            <a:endParaRPr lang="zh-TW" altLang="en-US" sz="800" dirty="0"/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035470" y="4888260"/>
            <a:ext cx="532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4" idx="2"/>
          </p:cNvCxnSpPr>
          <p:nvPr/>
        </p:nvCxnSpPr>
        <p:spPr>
          <a:xfrm flipH="1">
            <a:off x="3034082" y="4889170"/>
            <a:ext cx="1388" cy="4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735677" y="475879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R</a:t>
            </a:r>
            <a:endParaRPr lang="zh-TW" altLang="en-US" sz="800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3825165" y="4775403"/>
            <a:ext cx="64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3825165" y="4778281"/>
            <a:ext cx="0" cy="1767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631147" y="4710914"/>
            <a:ext cx="0" cy="24409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698298" y="4706273"/>
            <a:ext cx="0" cy="24873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338994" y="2879232"/>
            <a:ext cx="1893966" cy="29234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zh-TW" sz="700" dirty="0" smtClean="0">
                <a:latin typeface="Consolas" panose="020B0609020204030204" pitchFamily="49" charset="0"/>
              </a:rPr>
              <a:t>0              50 51 53 54       161  </a:t>
            </a:r>
          </a:p>
          <a:p>
            <a:r>
              <a:rPr lang="en-US" altLang="zh-TW" sz="1000" dirty="0" err="1" smtClean="0">
                <a:latin typeface="Consolas" panose="020B0609020204030204" pitchFamily="49" charset="0"/>
              </a:rPr>
              <a:t>x.x</a:t>
            </a:r>
            <a:r>
              <a:rPr lang="en-US" altLang="zh-TW" sz="1000" dirty="0" smtClean="0">
                <a:latin typeface="Consolas" panose="020B0609020204030204" pitchFamily="49" charset="0"/>
              </a:rPr>
              <a:t>........x xxx x......x</a:t>
            </a:r>
            <a:endParaRPr lang="zh-TW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2364105" y="3029275"/>
            <a:ext cx="849537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339462" y="3171580"/>
            <a:ext cx="0" cy="51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555492" y="3027564"/>
            <a:ext cx="565244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261725" y="3027564"/>
            <a:ext cx="244236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434876" y="3171580"/>
            <a:ext cx="0" cy="51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778471" y="3171580"/>
            <a:ext cx="0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778471" y="3243588"/>
            <a:ext cx="635649" cy="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000120" y="317158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000120" y="3239272"/>
            <a:ext cx="605074" cy="15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2531598" y="3230851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2696381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2409021" y="3194992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51</a:t>
            </a:r>
            <a:endParaRPr lang="zh-TW" altLang="en-US" sz="7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213642" y="3194992"/>
            <a:ext cx="448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3</a:t>
            </a:r>
            <a:endParaRPr lang="zh-TW" altLang="en-US" sz="700" dirty="0"/>
          </a:p>
        </p:txBody>
      </p:sp>
      <p:cxnSp>
        <p:nvCxnSpPr>
          <p:cNvPr id="78" name="直線接點 77"/>
          <p:cNvCxnSpPr/>
          <p:nvPr/>
        </p:nvCxnSpPr>
        <p:spPr>
          <a:xfrm>
            <a:off x="3303410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3398872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742744" y="3188503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3968328" y="3188503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3626509" y="3208740"/>
            <a:ext cx="13465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108</a:t>
            </a:r>
            <a:endParaRPr lang="zh-TW" altLang="en-US" sz="700" dirty="0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887108" y="4855652"/>
            <a:ext cx="0" cy="9647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>
            <a:off x="3883788" y="4855652"/>
            <a:ext cx="116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012283" y="4822479"/>
            <a:ext cx="1218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RN</a:t>
            </a:r>
            <a:endParaRPr lang="zh-TW" altLang="en-US" sz="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601232" y="4752406"/>
            <a:ext cx="109004" cy="92333"/>
          </a:xfrm>
          <a:prstGeom prst="rect">
            <a:avLst/>
          </a:prstGeom>
          <a:noFill/>
        </p:spPr>
        <p:txBody>
          <a:bodyPr vert="vert" wrap="none" lIns="0" tIns="0" rIns="0" bIns="0" rtlCol="0">
            <a:spAutoFit/>
          </a:bodyPr>
          <a:lstStyle/>
          <a:p>
            <a:r>
              <a:rPr lang="en-US" altLang="zh-TW" sz="600" dirty="0" smtClean="0"/>
              <a:t>LSB</a:t>
            </a:r>
            <a:endParaRPr lang="zh-TW" altLang="en-US" sz="6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488845" y="2879232"/>
            <a:ext cx="8223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900" dirty="0" smtClean="0"/>
              <a:t>DP</a:t>
            </a:r>
            <a:r>
              <a:rPr lang="zh-TW" altLang="en-US" sz="900" dirty="0"/>
              <a:t> </a:t>
            </a:r>
            <a:r>
              <a:rPr lang="en-US" altLang="zh-TW" sz="900" dirty="0" smtClean="0"/>
              <a:t>as an example</a:t>
            </a:r>
            <a:endParaRPr lang="zh-TW" altLang="en-US" sz="900" dirty="0"/>
          </a:p>
        </p:txBody>
      </p:sp>
      <p:sp>
        <p:nvSpPr>
          <p:cNvPr id="88" name="梯形 87"/>
          <p:cNvSpPr/>
          <p:nvPr/>
        </p:nvSpPr>
        <p:spPr>
          <a:xfrm rot="10800000">
            <a:off x="2305494" y="2677873"/>
            <a:ext cx="1984046" cy="86348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89" name="向下箭號 88"/>
          <p:cNvSpPr/>
          <p:nvPr/>
        </p:nvSpPr>
        <p:spPr>
          <a:xfrm>
            <a:off x="3345302" y="2778910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4268366" y="2721046"/>
            <a:ext cx="16841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4470526" y="2644102"/>
            <a:ext cx="3574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format</a:t>
            </a:r>
            <a:endParaRPr lang="zh-TW" altLang="en-US" sz="10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044423" y="2447184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604812" y="2447184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908131" y="2284856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after normalization</a:t>
            </a:r>
            <a:endParaRPr lang="zh-TW" altLang="en-US" sz="1000" dirty="0"/>
          </a:p>
        </p:txBody>
      </p:sp>
      <p:sp>
        <p:nvSpPr>
          <p:cNvPr id="95" name="弧形 94"/>
          <p:cNvSpPr/>
          <p:nvPr/>
        </p:nvSpPr>
        <p:spPr>
          <a:xfrm rot="1356879" flipH="1">
            <a:off x="4126854" y="2911181"/>
            <a:ext cx="547350" cy="233326"/>
          </a:xfrm>
          <a:prstGeom prst="arc">
            <a:avLst/>
          </a:prstGeom>
          <a:ln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641269" y="3195699"/>
            <a:ext cx="1667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st1</a:t>
            </a:r>
            <a:endParaRPr lang="zh-TW" altLang="en-US" sz="1050" dirty="0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4760339" y="338850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>
            <a:off x="4900015" y="3388506"/>
            <a:ext cx="0" cy="8161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898335" y="3195699"/>
            <a:ext cx="30617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comp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468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V2/F0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Reduction/dot-product FSM</a:t>
            </a:r>
          </a:p>
          <a:p>
            <a:r>
              <a:rPr lang="en-US" altLang="zh-TW" dirty="0" err="1" smtClean="0"/>
              <a:t>src_gen</a:t>
            </a:r>
            <a:r>
              <a:rPr lang="en-US" altLang="zh-TW" dirty="0" smtClean="0"/>
              <a:t>: VRF, scalar FRF selection</a:t>
            </a:r>
          </a:p>
          <a:p>
            <a:r>
              <a:rPr lang="en-US" altLang="zh-TW" dirty="0" smtClean="0"/>
              <a:t>Constant generation</a:t>
            </a:r>
          </a:p>
          <a:p>
            <a:pPr lvl="1"/>
            <a:r>
              <a:rPr lang="en-US" altLang="zh-TW" dirty="0" smtClean="0"/>
              <a:t>constant 1 for addition</a:t>
            </a:r>
          </a:p>
          <a:p>
            <a:pPr lvl="1"/>
            <a:r>
              <a:rPr lang="en-US" altLang="zh-TW" dirty="0" smtClean="0"/>
              <a:t>constant 0 for multiplication: 0 for multiply is generated in F1, because dot-product needs f1_op3 to backup the addend</a:t>
            </a:r>
          </a:p>
          <a:p>
            <a:pPr lvl="2"/>
            <a:r>
              <a:rPr lang="en-US" altLang="zh-TW" dirty="0" smtClean="0"/>
              <a:t>delay might be hide into </a:t>
            </a:r>
          </a:p>
          <a:p>
            <a:r>
              <a:rPr lang="en-US" altLang="zh-TW" dirty="0" smtClean="0"/>
              <a:t>Operand SEW adjustment for widening operations</a:t>
            </a:r>
          </a:p>
          <a:p>
            <a:r>
              <a:rPr lang="en-US" altLang="zh-TW" dirty="0" smtClean="0"/>
              <a:t>Pipe valid generation from FSM/mask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0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899592" y="1124745"/>
            <a:ext cx="669674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86450" y="836713"/>
            <a:ext cx="28693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expA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43808" y="1781509"/>
            <a:ext cx="741005" cy="56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>
                <a:solidFill>
                  <a:srgbClr val="FF0000"/>
                </a:solidFill>
              </a:rPr>
              <a:t>164-bits</a:t>
            </a:r>
            <a:r>
              <a:rPr lang="en-US" altLang="zh-TW" sz="1000" dirty="0" smtClean="0"/>
              <a:t> </a:t>
            </a:r>
            <a:r>
              <a:rPr lang="en-US" altLang="zh-TW" sz="1000" dirty="0" smtClean="0"/>
              <a:t>align. shifter</a:t>
            </a:r>
            <a:endParaRPr lang="zh-TW" altLang="en-US" sz="1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78507" y="1291477"/>
            <a:ext cx="255598" cy="10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zh-TW"/>
            </a:defPPr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 altLang="zh-TW" dirty="0" err="1">
                <a:solidFill>
                  <a:schemeClr val="tx1"/>
                </a:solidFill>
              </a:rPr>
              <a:t>inv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1474415"/>
            <a:ext cx="974888" cy="37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err="1" smtClean="0"/>
              <a:t>csa</a:t>
            </a:r>
            <a:r>
              <a:rPr lang="en-US" altLang="zh-TW" sz="1000" dirty="0" smtClean="0"/>
              <a:t>(56-a+b-c-bias)</a:t>
            </a:r>
            <a:endParaRPr lang="zh-TW" altLang="en-US" sz="1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822954" y="1258194"/>
            <a:ext cx="504056" cy="226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TW" sz="1000" dirty="0" smtClean="0"/>
              <a:t>encode</a:t>
            </a:r>
            <a:endParaRPr lang="zh-TW" altLang="en-US" sz="1000" dirty="0"/>
          </a:p>
        </p:txBody>
      </p:sp>
      <p:cxnSp>
        <p:nvCxnSpPr>
          <p:cNvPr id="51" name="直線接點 50"/>
          <p:cNvCxnSpPr/>
          <p:nvPr/>
        </p:nvCxnSpPr>
        <p:spPr>
          <a:xfrm flipV="1">
            <a:off x="899592" y="2204864"/>
            <a:ext cx="6696745" cy="107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326642" y="1608361"/>
            <a:ext cx="1000368" cy="740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4:2 CSA</a:t>
            </a:r>
          </a:p>
          <a:p>
            <a:pPr algn="ctr"/>
            <a:r>
              <a:rPr lang="en-US" altLang="zh-TW" sz="1000" dirty="0" smtClean="0"/>
              <a:t> partial product reduction</a:t>
            </a:r>
            <a:endParaRPr lang="zh-TW" altLang="en-US" sz="1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833842" y="2251611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f2</a:t>
            </a:r>
            <a:endParaRPr lang="zh-TW" altLang="en-US" sz="11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642807" y="836712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expB</a:t>
            </a:r>
            <a:endParaRPr lang="zh-TW" altLang="en-US" sz="11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994355" y="836713"/>
            <a:ext cx="28052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expC</a:t>
            </a:r>
            <a:endParaRPr lang="zh-TW" altLang="en-US" sz="11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151158" y="865261"/>
            <a:ext cx="29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fracC</a:t>
            </a:r>
            <a:endParaRPr lang="zh-TW" altLang="en-US" sz="11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326642" y="865262"/>
            <a:ext cx="3013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fracA</a:t>
            </a:r>
            <a:endParaRPr lang="zh-TW" altLang="en-US" sz="11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924299" y="865262"/>
            <a:ext cx="29655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fracB</a:t>
            </a:r>
            <a:endParaRPr lang="zh-TW" altLang="en-US" sz="11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1429919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792283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2134618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3307478" y="1052736"/>
            <a:ext cx="0" cy="24673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93" idx="0"/>
            <a:endCxn id="12" idx="0"/>
          </p:cNvCxnSpPr>
          <p:nvPr/>
        </p:nvCxnSpPr>
        <p:spPr>
          <a:xfrm>
            <a:off x="3214311" y="1608361"/>
            <a:ext cx="0" cy="17314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588747" y="2060849"/>
            <a:ext cx="19116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7840960" y="1012500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f1</a:t>
            </a:r>
            <a:endParaRPr lang="zh-TW" altLang="en-US" sz="1100" dirty="0"/>
          </a:p>
        </p:txBody>
      </p:sp>
      <p:cxnSp>
        <p:nvCxnSpPr>
          <p:cNvPr id="88" name="直線單箭頭接點 87"/>
          <p:cNvCxnSpPr>
            <a:stCxn id="71" idx="2"/>
          </p:cNvCxnSpPr>
          <p:nvPr/>
        </p:nvCxnSpPr>
        <p:spPr>
          <a:xfrm flipH="1">
            <a:off x="5477324" y="1034539"/>
            <a:ext cx="1" cy="55673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2" idx="2"/>
            <a:endCxn id="50" idx="0"/>
          </p:cNvCxnSpPr>
          <p:nvPr/>
        </p:nvCxnSpPr>
        <p:spPr>
          <a:xfrm>
            <a:off x="6072577" y="1034539"/>
            <a:ext cx="2405" cy="22365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6072577" y="1474415"/>
            <a:ext cx="2406" cy="11897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78421" y="1975283"/>
            <a:ext cx="96180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partial sticky: </a:t>
            </a:r>
            <a:r>
              <a:rPr lang="en-US" altLang="zh-TW" sz="1100" dirty="0"/>
              <a:t>st1</a:t>
            </a:r>
            <a:endParaRPr lang="zh-TW" altLang="en-US" sz="11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3940142" y="2924944"/>
            <a:ext cx="941376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3:2 CSA</a:t>
            </a:r>
            <a:endParaRPr lang="zh-TW" altLang="en-US" sz="10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114125" y="3580941"/>
            <a:ext cx="773799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carry</a:t>
            </a:r>
            <a:endParaRPr lang="zh-TW" altLang="en-US" sz="10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4932040" y="3585960"/>
            <a:ext cx="792087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inv. carry</a:t>
            </a:r>
            <a:endParaRPr lang="zh-TW" altLang="en-US" sz="10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027156" y="3585960"/>
            <a:ext cx="773799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sum</a:t>
            </a:r>
            <a:endParaRPr lang="zh-TW" altLang="en-US" sz="10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998001" y="3580940"/>
            <a:ext cx="805312" cy="64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pos</a:t>
            </a:r>
            <a:r>
              <a:rPr lang="en-US" altLang="zh-TW" sz="1000" dirty="0" smtClean="0"/>
              <a:t> +</a:t>
            </a:r>
            <a:r>
              <a:rPr lang="zh-TW" altLang="en-US" sz="1000" dirty="0"/>
              <a:t> </a:t>
            </a:r>
            <a:r>
              <a:rPr lang="en-US" altLang="zh-TW" sz="1000" dirty="0" err="1" smtClean="0"/>
              <a:t>neg</a:t>
            </a:r>
            <a:endParaRPr lang="zh-TW" altLang="en-US" sz="1000" dirty="0"/>
          </a:p>
        </p:txBody>
      </p:sp>
      <p:sp>
        <p:nvSpPr>
          <p:cNvPr id="127" name="梯形 126"/>
          <p:cNvSpPr/>
          <p:nvPr/>
        </p:nvSpPr>
        <p:spPr>
          <a:xfrm rot="10800000">
            <a:off x="3846696" y="4556488"/>
            <a:ext cx="1083778" cy="145317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29" name="肘形接點 128"/>
          <p:cNvCxnSpPr>
            <a:stCxn id="37" idx="3"/>
            <a:endCxn id="12" idx="1"/>
          </p:cNvCxnSpPr>
          <p:nvPr/>
        </p:nvCxnSpPr>
        <p:spPr>
          <a:xfrm>
            <a:off x="2234520" y="1663413"/>
            <a:ext cx="609288" cy="401782"/>
          </a:xfrm>
          <a:prstGeom prst="bentConnector3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808530" y="5001541"/>
            <a:ext cx="666992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7840960" y="4699883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f3</a:t>
            </a:r>
            <a:endParaRPr lang="zh-TW" altLang="en-US" sz="1100" dirty="0"/>
          </a:p>
        </p:txBody>
      </p:sp>
      <p:cxnSp>
        <p:nvCxnSpPr>
          <p:cNvPr id="135" name="直線接點 134"/>
          <p:cNvCxnSpPr>
            <a:stCxn id="122" idx="2"/>
          </p:cNvCxnSpPr>
          <p:nvPr/>
        </p:nvCxnSpPr>
        <p:spPr>
          <a:xfrm>
            <a:off x="3501025" y="3764924"/>
            <a:ext cx="0" cy="9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3501025" y="3861048"/>
            <a:ext cx="216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3717944" y="3859953"/>
            <a:ext cx="0" cy="14336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hlinkClick r:id="rId2" action="ppaction://hlinksldjump"/>
          </p:cNvPr>
          <p:cNvSpPr txBox="1"/>
          <p:nvPr/>
        </p:nvSpPr>
        <p:spPr>
          <a:xfrm>
            <a:off x="6074984" y="3576522"/>
            <a:ext cx="585248" cy="97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sign detection</a:t>
            </a:r>
            <a:endParaRPr lang="zh-TW" altLang="en-US" sz="1000" dirty="0"/>
          </a:p>
        </p:txBody>
      </p:sp>
      <p:cxnSp>
        <p:nvCxnSpPr>
          <p:cNvPr id="144" name="直線接點 143"/>
          <p:cNvCxnSpPr/>
          <p:nvPr/>
        </p:nvCxnSpPr>
        <p:spPr>
          <a:xfrm>
            <a:off x="3365094" y="2636912"/>
            <a:ext cx="818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6146991" y="2348880"/>
            <a:ext cx="0" cy="24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4648957" y="2780928"/>
            <a:ext cx="1504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4410829" y="2708920"/>
            <a:ext cx="110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/>
          <p:nvPr/>
        </p:nvCxnSpPr>
        <p:spPr>
          <a:xfrm>
            <a:off x="4180028" y="2636912"/>
            <a:ext cx="0" cy="28803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4410830" y="2708919"/>
            <a:ext cx="0" cy="2160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4648081" y="2780928"/>
            <a:ext cx="0" cy="1440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809060" y="5001541"/>
            <a:ext cx="1182939" cy="676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normalization</a:t>
            </a:r>
            <a:endParaRPr lang="zh-TW" altLang="en-US" sz="1000" dirty="0"/>
          </a:p>
        </p:txBody>
      </p:sp>
      <p:cxnSp>
        <p:nvCxnSpPr>
          <p:cNvPr id="175" name="直線接點 174"/>
          <p:cNvCxnSpPr/>
          <p:nvPr/>
        </p:nvCxnSpPr>
        <p:spPr>
          <a:xfrm flipH="1">
            <a:off x="5422796" y="3774005"/>
            <a:ext cx="1" cy="8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>
            <a:off x="4575308" y="4699883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5076056" y="3861048"/>
            <a:ext cx="3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2534958" y="3421722"/>
            <a:ext cx="1" cy="154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2299197" y="3235451"/>
            <a:ext cx="0" cy="34107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/>
          <p:nvPr/>
        </p:nvCxnSpPr>
        <p:spPr>
          <a:xfrm>
            <a:off x="6516216" y="3377358"/>
            <a:ext cx="0" cy="19565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>
            <a:off x="6220854" y="3429000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>
            <a:off x="3361785" y="2351170"/>
            <a:ext cx="0" cy="285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2534959" y="3429000"/>
            <a:ext cx="3685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>
            <a:off x="4574433" y="3110501"/>
            <a:ext cx="0" cy="47044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/>
          <p:nvPr/>
        </p:nvCxnSpPr>
        <p:spPr>
          <a:xfrm>
            <a:off x="3635896" y="3428999"/>
            <a:ext cx="0" cy="147523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5580112" y="3428999"/>
            <a:ext cx="0" cy="15194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>
            <a:off x="4932040" y="4628525"/>
            <a:ext cx="147069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/>
          <p:cNvSpPr txBox="1"/>
          <p:nvPr/>
        </p:nvSpPr>
        <p:spPr>
          <a:xfrm>
            <a:off x="3434105" y="2411016"/>
            <a:ext cx="1971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164</a:t>
            </a:r>
            <a:endParaRPr lang="zh-TW" altLang="en-US" sz="1000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6804249" y="1258194"/>
            <a:ext cx="792088" cy="55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special value detection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3366239" y="1565758"/>
            <a:ext cx="118078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3489919" y="1492185"/>
            <a:ext cx="4247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  <a:endParaRPr lang="zh-TW" altLang="en-US" sz="11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352508" y="3377359"/>
            <a:ext cx="316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梯形 92"/>
          <p:cNvSpPr/>
          <p:nvPr/>
        </p:nvSpPr>
        <p:spPr>
          <a:xfrm rot="10800000">
            <a:off x="3038006" y="1523155"/>
            <a:ext cx="352610" cy="85206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3118801" y="1181777"/>
            <a:ext cx="188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3125192" y="1181777"/>
            <a:ext cx="0" cy="34137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3306306" y="1395913"/>
            <a:ext cx="0" cy="12724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6379453" y="2420887"/>
            <a:ext cx="4247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  <a:endParaRPr lang="zh-TW" altLang="en-US" sz="1100" dirty="0"/>
          </a:p>
        </p:txBody>
      </p:sp>
      <p:cxnSp>
        <p:nvCxnSpPr>
          <p:cNvPr id="145" name="直線接點 144"/>
          <p:cNvCxnSpPr/>
          <p:nvPr/>
        </p:nvCxnSpPr>
        <p:spPr>
          <a:xfrm>
            <a:off x="6153050" y="2594744"/>
            <a:ext cx="0" cy="19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4183337" y="4701805"/>
            <a:ext cx="0" cy="14209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076056" y="3865773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3347863" y="3377359"/>
            <a:ext cx="0" cy="199163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165767" y="3110501"/>
            <a:ext cx="0" cy="47545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5076056" y="3377359"/>
            <a:ext cx="0" cy="20358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603355" y="3158507"/>
            <a:ext cx="1971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164</a:t>
            </a:r>
            <a:endParaRPr lang="zh-TW" altLang="en-US" sz="1000" dirty="0"/>
          </a:p>
        </p:txBody>
      </p:sp>
      <p:cxnSp>
        <p:nvCxnSpPr>
          <p:cNvPr id="36" name="肘形接點 35"/>
          <p:cNvCxnSpPr/>
          <p:nvPr/>
        </p:nvCxnSpPr>
        <p:spPr>
          <a:xfrm rot="10800000" flipV="1">
            <a:off x="6240689" y="2507814"/>
            <a:ext cx="131511" cy="84637"/>
          </a:xfrm>
          <a:prstGeom prst="bentConnector3">
            <a:avLst>
              <a:gd name="adj1" fmla="val 100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5471231" y="2351170"/>
            <a:ext cx="0" cy="243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5695020" y="2539642"/>
            <a:ext cx="1731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st1</a:t>
            </a:r>
            <a:endParaRPr lang="zh-TW" altLang="en-US" sz="1100" dirty="0"/>
          </a:p>
        </p:txBody>
      </p:sp>
      <p:sp>
        <p:nvSpPr>
          <p:cNvPr id="56" name="右中括弧 55"/>
          <p:cNvSpPr/>
          <p:nvPr/>
        </p:nvSpPr>
        <p:spPr>
          <a:xfrm rot="5400000">
            <a:off x="5446439" y="2425318"/>
            <a:ext cx="45719" cy="2853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右中括弧 158"/>
          <p:cNvSpPr/>
          <p:nvPr/>
        </p:nvSpPr>
        <p:spPr>
          <a:xfrm rot="5400000">
            <a:off x="6130191" y="2427084"/>
            <a:ext cx="45719" cy="2817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單箭頭接點 183"/>
          <p:cNvCxnSpPr/>
          <p:nvPr/>
        </p:nvCxnSpPr>
        <p:spPr>
          <a:xfrm>
            <a:off x="4217144" y="5677618"/>
            <a:ext cx="0" cy="67844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4604622" y="5677618"/>
            <a:ext cx="0" cy="67844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單箭頭接點 271"/>
          <p:cNvCxnSpPr/>
          <p:nvPr/>
        </p:nvCxnSpPr>
        <p:spPr>
          <a:xfrm>
            <a:off x="6402735" y="4556488"/>
            <a:ext cx="0" cy="17995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字方塊 272"/>
          <p:cNvSpPr txBox="1"/>
          <p:nvPr/>
        </p:nvSpPr>
        <p:spPr>
          <a:xfrm>
            <a:off x="6403611" y="4559525"/>
            <a:ext cx="7245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complement</a:t>
            </a:r>
            <a:endParaRPr lang="zh-TW" altLang="en-US" sz="1100" dirty="0"/>
          </a:p>
        </p:txBody>
      </p:sp>
      <p:sp>
        <p:nvSpPr>
          <p:cNvPr id="301" name="橢圓 300"/>
          <p:cNvSpPr/>
          <p:nvPr/>
        </p:nvSpPr>
        <p:spPr>
          <a:xfrm>
            <a:off x="4143494" y="3354499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橢圓 301"/>
          <p:cNvSpPr/>
          <p:nvPr/>
        </p:nvSpPr>
        <p:spPr>
          <a:xfrm>
            <a:off x="4552448" y="3408368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6" name="直線接點 305"/>
          <p:cNvCxnSpPr/>
          <p:nvPr/>
        </p:nvCxnSpPr>
        <p:spPr>
          <a:xfrm>
            <a:off x="2298321" y="3235451"/>
            <a:ext cx="186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肘形接點 332"/>
          <p:cNvCxnSpPr/>
          <p:nvPr/>
        </p:nvCxnSpPr>
        <p:spPr>
          <a:xfrm rot="10800000" flipV="1">
            <a:off x="5562251" y="2502143"/>
            <a:ext cx="131511" cy="84637"/>
          </a:xfrm>
          <a:prstGeom prst="bentConnector3">
            <a:avLst>
              <a:gd name="adj1" fmla="val 100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/>
          <p:nvPr/>
        </p:nvCxnSpPr>
        <p:spPr>
          <a:xfrm>
            <a:off x="2755925" y="5145558"/>
            <a:ext cx="7334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單箭頭接點 359"/>
          <p:cNvCxnSpPr/>
          <p:nvPr/>
        </p:nvCxnSpPr>
        <p:spPr>
          <a:xfrm>
            <a:off x="2725523" y="5302199"/>
            <a:ext cx="76159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單箭頭接點 370"/>
          <p:cNvCxnSpPr/>
          <p:nvPr/>
        </p:nvCxnSpPr>
        <p:spPr>
          <a:xfrm>
            <a:off x="2666776" y="5616699"/>
            <a:ext cx="822599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流程圖: 人工輸入 345"/>
          <p:cNvSpPr/>
          <p:nvPr/>
        </p:nvSpPr>
        <p:spPr>
          <a:xfrm rot="16200000" flipV="1">
            <a:off x="1672388" y="4546697"/>
            <a:ext cx="1456530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0" name="文字方塊 379"/>
          <p:cNvSpPr txBox="1"/>
          <p:nvPr/>
        </p:nvSpPr>
        <p:spPr>
          <a:xfrm>
            <a:off x="1331640" y="3681881"/>
            <a:ext cx="4263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</a:p>
          <a:p>
            <a:pPr algn="r"/>
            <a:r>
              <a:rPr lang="en-US" altLang="zh-TW" sz="1100" dirty="0"/>
              <a:t>d</a:t>
            </a:r>
            <a:endParaRPr lang="zh-TW" altLang="en-US" sz="1100" dirty="0"/>
          </a:p>
        </p:txBody>
      </p:sp>
      <p:cxnSp>
        <p:nvCxnSpPr>
          <p:cNvPr id="381" name="直線單箭頭接點 380"/>
          <p:cNvCxnSpPr/>
          <p:nvPr/>
        </p:nvCxnSpPr>
        <p:spPr>
          <a:xfrm>
            <a:off x="1830047" y="3763255"/>
            <a:ext cx="16795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單箭頭接點 385"/>
          <p:cNvCxnSpPr/>
          <p:nvPr/>
        </p:nvCxnSpPr>
        <p:spPr>
          <a:xfrm>
            <a:off x="1830047" y="3963643"/>
            <a:ext cx="16795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>
            <a:off x="5516937" y="2594744"/>
            <a:ext cx="0" cy="11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梯形 480"/>
          <p:cNvSpPr/>
          <p:nvPr/>
        </p:nvSpPr>
        <p:spPr>
          <a:xfrm rot="5400000">
            <a:off x="3442732" y="5089783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499" name="標題 1"/>
          <p:cNvSpPr>
            <a:spLocks noGrp="1"/>
          </p:cNvSpPr>
          <p:nvPr>
            <p:ph type="title"/>
          </p:nvPr>
        </p:nvSpPr>
        <p:spPr>
          <a:xfrm>
            <a:off x="459631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Path</a:t>
            </a:r>
            <a:endParaRPr lang="zh-TW" altLang="en-US" dirty="0"/>
          </a:p>
        </p:txBody>
      </p:sp>
      <p:sp>
        <p:nvSpPr>
          <p:cNvPr id="500" name="文字方塊 499"/>
          <p:cNvSpPr txBox="1"/>
          <p:nvPr/>
        </p:nvSpPr>
        <p:spPr>
          <a:xfrm>
            <a:off x="3536481" y="4005064"/>
            <a:ext cx="702886" cy="28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Part of dual adder</a:t>
            </a:r>
            <a:endParaRPr lang="zh-TW" altLang="en-US" sz="1000" dirty="0"/>
          </a:p>
        </p:txBody>
      </p:sp>
      <p:sp>
        <p:nvSpPr>
          <p:cNvPr id="508" name="文字方塊 507"/>
          <p:cNvSpPr txBox="1"/>
          <p:nvPr/>
        </p:nvSpPr>
        <p:spPr>
          <a:xfrm>
            <a:off x="4520665" y="4005064"/>
            <a:ext cx="702886" cy="28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Part of dual adder</a:t>
            </a:r>
            <a:endParaRPr lang="zh-TW" altLang="en-US" sz="1000" dirty="0"/>
          </a:p>
        </p:txBody>
      </p:sp>
      <p:cxnSp>
        <p:nvCxnSpPr>
          <p:cNvPr id="512" name="直線接點 511"/>
          <p:cNvCxnSpPr/>
          <p:nvPr/>
        </p:nvCxnSpPr>
        <p:spPr>
          <a:xfrm>
            <a:off x="4075814" y="3865773"/>
            <a:ext cx="645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>
            <a:off x="4388585" y="3764924"/>
            <a:ext cx="0" cy="9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單箭頭接點 516"/>
          <p:cNvCxnSpPr/>
          <p:nvPr/>
        </p:nvCxnSpPr>
        <p:spPr>
          <a:xfrm>
            <a:off x="4721150" y="3864290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單箭頭接點 517"/>
          <p:cNvCxnSpPr/>
          <p:nvPr/>
        </p:nvCxnSpPr>
        <p:spPr>
          <a:xfrm>
            <a:off x="4075814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單箭頭接點 522"/>
          <p:cNvCxnSpPr/>
          <p:nvPr/>
        </p:nvCxnSpPr>
        <p:spPr>
          <a:xfrm>
            <a:off x="3946400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/>
          <p:nvPr/>
        </p:nvCxnSpPr>
        <p:spPr>
          <a:xfrm>
            <a:off x="4791320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/>
          <p:nvPr/>
        </p:nvCxnSpPr>
        <p:spPr>
          <a:xfrm>
            <a:off x="4661906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單箭頭接點 527"/>
          <p:cNvCxnSpPr/>
          <p:nvPr/>
        </p:nvCxnSpPr>
        <p:spPr>
          <a:xfrm>
            <a:off x="4075814" y="3867270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/>
          <p:cNvSpPr txBox="1"/>
          <p:nvPr/>
        </p:nvSpPr>
        <p:spPr>
          <a:xfrm>
            <a:off x="6765889" y="3594502"/>
            <a:ext cx="4263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</a:p>
          <a:p>
            <a:endParaRPr lang="zh-TW" altLang="en-US" sz="1100" dirty="0"/>
          </a:p>
        </p:txBody>
      </p:sp>
      <p:cxnSp>
        <p:nvCxnSpPr>
          <p:cNvPr id="541" name="直線單箭頭接點 540"/>
          <p:cNvCxnSpPr/>
          <p:nvPr/>
        </p:nvCxnSpPr>
        <p:spPr>
          <a:xfrm flipH="1">
            <a:off x="6660232" y="3682129"/>
            <a:ext cx="10565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梯形 548"/>
          <p:cNvSpPr/>
          <p:nvPr/>
        </p:nvSpPr>
        <p:spPr>
          <a:xfrm rot="5400000">
            <a:off x="3442732" y="5233799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51" name="梯形 550"/>
          <p:cNvSpPr/>
          <p:nvPr/>
        </p:nvSpPr>
        <p:spPr>
          <a:xfrm rot="5400000">
            <a:off x="3442732" y="5566380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558" name="直線接點 557"/>
          <p:cNvCxnSpPr/>
          <p:nvPr/>
        </p:nvCxnSpPr>
        <p:spPr>
          <a:xfrm>
            <a:off x="3514740" y="5346748"/>
            <a:ext cx="0" cy="1704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文字方塊 559"/>
          <p:cNvSpPr txBox="1"/>
          <p:nvPr/>
        </p:nvSpPr>
        <p:spPr>
          <a:xfrm>
            <a:off x="2847649" y="501317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[6]</a:t>
            </a:r>
          </a:p>
        </p:txBody>
      </p:sp>
      <p:cxnSp>
        <p:nvCxnSpPr>
          <p:cNvPr id="561" name="直線單箭頭接點 560"/>
          <p:cNvCxnSpPr/>
          <p:nvPr/>
        </p:nvCxnSpPr>
        <p:spPr>
          <a:xfrm>
            <a:off x="3364329" y="5087382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單箭頭接點 563"/>
          <p:cNvCxnSpPr/>
          <p:nvPr/>
        </p:nvCxnSpPr>
        <p:spPr>
          <a:xfrm>
            <a:off x="3359567" y="5228084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單箭頭接點 566"/>
          <p:cNvCxnSpPr/>
          <p:nvPr/>
        </p:nvCxnSpPr>
        <p:spPr>
          <a:xfrm>
            <a:off x="3537600" y="5589240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單箭頭接點 569"/>
          <p:cNvCxnSpPr/>
          <p:nvPr/>
        </p:nvCxnSpPr>
        <p:spPr>
          <a:xfrm>
            <a:off x="3361824" y="5544691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單箭頭接點 578"/>
          <p:cNvCxnSpPr/>
          <p:nvPr/>
        </p:nvCxnSpPr>
        <p:spPr>
          <a:xfrm>
            <a:off x="3537600" y="5253583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單箭頭接點 579"/>
          <p:cNvCxnSpPr/>
          <p:nvPr/>
        </p:nvCxnSpPr>
        <p:spPr>
          <a:xfrm>
            <a:off x="3536481" y="4941168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文字方塊 580"/>
          <p:cNvSpPr txBox="1"/>
          <p:nvPr/>
        </p:nvSpPr>
        <p:spPr>
          <a:xfrm>
            <a:off x="2843808" y="5178063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[5]</a:t>
            </a:r>
          </a:p>
        </p:txBody>
      </p:sp>
      <p:sp>
        <p:nvSpPr>
          <p:cNvPr id="582" name="文字方塊 581"/>
          <p:cNvSpPr txBox="1"/>
          <p:nvPr/>
        </p:nvSpPr>
        <p:spPr>
          <a:xfrm>
            <a:off x="2851371" y="5483135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[0]</a:t>
            </a:r>
          </a:p>
        </p:txBody>
      </p:sp>
      <p:sp>
        <p:nvSpPr>
          <p:cNvPr id="141" name="文字方塊 140"/>
          <p:cNvSpPr txBox="1"/>
          <p:nvPr/>
        </p:nvSpPr>
        <p:spPr>
          <a:xfrm>
            <a:off x="3327223" y="4865140"/>
            <a:ext cx="20839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d</a:t>
            </a:r>
            <a:r>
              <a:rPr lang="en-US" altLang="zh-TW" sz="800" dirty="0" smtClean="0"/>
              <a:t>&lt;=2</a:t>
            </a:r>
            <a:endParaRPr lang="en-US" altLang="zh-TW" sz="800" dirty="0" smtClean="0"/>
          </a:p>
        </p:txBody>
      </p:sp>
      <p:sp>
        <p:nvSpPr>
          <p:cNvPr id="146" name="文字方塊 145"/>
          <p:cNvSpPr txBox="1"/>
          <p:nvPr/>
        </p:nvSpPr>
        <p:spPr>
          <a:xfrm>
            <a:off x="3809061" y="4851851"/>
            <a:ext cx="1182939" cy="149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800" dirty="0" err="1"/>
              <a:t>l</a:t>
            </a:r>
            <a:r>
              <a:rPr lang="en-US" altLang="zh-TW" sz="800" dirty="0" err="1" smtClean="0"/>
              <a:t>shift</a:t>
            </a:r>
            <a:r>
              <a:rPr lang="en-US" altLang="zh-TW" sz="800" dirty="0" smtClean="0"/>
              <a:t> </a:t>
            </a:r>
            <a:r>
              <a:rPr lang="en-US" altLang="zh-TW" sz="800" dirty="0" smtClean="0"/>
              <a:t>54/25/12 </a:t>
            </a:r>
            <a:r>
              <a:rPr lang="en-US" altLang="zh-TW" sz="800" dirty="0" smtClean="0"/>
              <a:t>bits</a:t>
            </a:r>
            <a:endParaRPr lang="zh-TW" altLang="en-US" sz="800" dirty="0"/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3537600" y="5112643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5677891" y="2561351"/>
            <a:ext cx="17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/>
          <p:cNvCxnSpPr/>
          <p:nvPr/>
        </p:nvCxnSpPr>
        <p:spPr>
          <a:xfrm>
            <a:off x="3289357" y="2452208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肘形接點 151"/>
          <p:cNvCxnSpPr/>
          <p:nvPr/>
        </p:nvCxnSpPr>
        <p:spPr>
          <a:xfrm>
            <a:off x="5268756" y="2502143"/>
            <a:ext cx="120693" cy="84637"/>
          </a:xfrm>
          <a:prstGeom prst="bentConnector3">
            <a:avLst>
              <a:gd name="adj1" fmla="val 102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4789508" y="2375839"/>
            <a:ext cx="44723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sign-</a:t>
            </a:r>
            <a:r>
              <a:rPr lang="en-US" altLang="zh-TW" sz="1100" dirty="0" err="1" smtClean="0"/>
              <a:t>ext</a:t>
            </a:r>
            <a:endParaRPr lang="zh-TW" altLang="en-US" sz="1100" dirty="0"/>
          </a:p>
        </p:txBody>
      </p:sp>
      <p:cxnSp>
        <p:nvCxnSpPr>
          <p:cNvPr id="162" name="肘形接點 161"/>
          <p:cNvCxnSpPr/>
          <p:nvPr/>
        </p:nvCxnSpPr>
        <p:spPr>
          <a:xfrm>
            <a:off x="5268758" y="2439578"/>
            <a:ext cx="806225" cy="147202"/>
          </a:xfrm>
          <a:prstGeom prst="bentConnector3">
            <a:avLst>
              <a:gd name="adj1" fmla="val 1002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38182" y="5932874"/>
            <a:ext cx="4037632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dirty="0" smtClean="0"/>
              <a:t>164bit = 1      // preserved 1 bit for big adden</a:t>
            </a:r>
            <a:r>
              <a:rPr lang="en-US" altLang="zh-TW" sz="1100" dirty="0" smtClean="0"/>
              <a:t>d round to exp+1</a:t>
            </a:r>
            <a:endParaRPr lang="en-US" altLang="zh-TW" sz="1100" dirty="0" smtClean="0"/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            + 53   // addend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            + 2     // guard bits between addend and multiply result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            +106 // multiply result</a:t>
            </a:r>
          </a:p>
          <a:p>
            <a:r>
              <a:rPr lang="en-US" altLang="zh-TW" sz="1100" dirty="0"/>
              <a:t> </a:t>
            </a:r>
            <a:r>
              <a:rPr lang="en-US" altLang="zh-TW" sz="1100" dirty="0" smtClean="0"/>
              <a:t>            + 2    // see subnormal corner case 1 </a:t>
            </a:r>
            <a:endParaRPr lang="en-US" altLang="zh-TW" sz="1100" dirty="0" smtClean="0"/>
          </a:p>
        </p:txBody>
      </p:sp>
      <p:sp>
        <p:nvSpPr>
          <p:cNvPr id="172" name="文字方塊 171"/>
          <p:cNvSpPr txBox="1"/>
          <p:nvPr/>
        </p:nvSpPr>
        <p:spPr>
          <a:xfrm>
            <a:off x="1958413" y="3282875"/>
            <a:ext cx="1971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110</a:t>
            </a:r>
            <a:endParaRPr lang="zh-TW" altLang="en-US" sz="1000" dirty="0"/>
          </a:p>
        </p:txBody>
      </p:sp>
      <p:cxnSp>
        <p:nvCxnSpPr>
          <p:cNvPr id="174" name="直線接點 173"/>
          <p:cNvCxnSpPr/>
          <p:nvPr/>
        </p:nvCxnSpPr>
        <p:spPr>
          <a:xfrm>
            <a:off x="2236046" y="3336361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7192288" y="3900771"/>
            <a:ext cx="2045226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100" dirty="0" smtClean="0"/>
              <a:t>complement :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161 bits compare</a:t>
            </a:r>
          </a:p>
          <a:p>
            <a:r>
              <a:rPr lang="en-US" altLang="zh-TW" sz="1100" dirty="0" err="1" smtClean="0"/>
              <a:t>ha+partial</a:t>
            </a:r>
            <a:r>
              <a:rPr lang="en-US" altLang="zh-TW" sz="1100" dirty="0" smtClean="0"/>
              <a:t> adder:</a:t>
            </a:r>
            <a:r>
              <a:rPr lang="zh-TW" altLang="en-US" sz="1100" dirty="0"/>
              <a:t> </a:t>
            </a:r>
            <a:r>
              <a:rPr lang="en-US" altLang="zh-TW" sz="1100" dirty="0" err="1" smtClean="0"/>
              <a:t>xor</a:t>
            </a:r>
            <a:r>
              <a:rPr lang="en-US" altLang="zh-TW" sz="1100" dirty="0" smtClean="0"/>
              <a:t> + </a:t>
            </a:r>
            <a:r>
              <a:rPr lang="en-US" altLang="zh-TW" sz="1100" dirty="0" err="1" smtClean="0"/>
              <a:t>xor</a:t>
            </a:r>
            <a:r>
              <a:rPr lang="en-US" altLang="zh-TW" sz="1100" dirty="0" smtClean="0"/>
              <a:t> + 2 </a:t>
            </a:r>
            <a:r>
              <a:rPr lang="en-US" altLang="zh-TW" sz="1100" dirty="0" err="1" smtClean="0"/>
              <a:t>aoi</a:t>
            </a:r>
            <a:endParaRPr lang="en-US" altLang="zh-TW" sz="1100" dirty="0" smtClean="0"/>
          </a:p>
          <a:p>
            <a:endParaRPr lang="en-US" altLang="zh-TW" sz="1100" dirty="0" smtClean="0"/>
          </a:p>
        </p:txBody>
      </p:sp>
      <p:cxnSp>
        <p:nvCxnSpPr>
          <p:cNvPr id="179" name="直線接點 178"/>
          <p:cNvCxnSpPr/>
          <p:nvPr/>
        </p:nvCxnSpPr>
        <p:spPr>
          <a:xfrm>
            <a:off x="4517052" y="3240388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字方塊 211"/>
          <p:cNvSpPr txBox="1"/>
          <p:nvPr/>
        </p:nvSpPr>
        <p:spPr>
          <a:xfrm>
            <a:off x="6338402" y="5557729"/>
            <a:ext cx="23836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RI = RUP &amp;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~</a:t>
            </a:r>
            <a:r>
              <a:rPr lang="en-US" altLang="zh-TW" sz="1100" dirty="0" err="1" smtClean="0"/>
              <a:t>final_sign</a:t>
            </a:r>
            <a:r>
              <a:rPr lang="en-US" altLang="zh-TW" sz="1100" dirty="0" smtClean="0"/>
              <a:t> |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RDN &amp;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final_sign</a:t>
            </a:r>
            <a:endParaRPr lang="zh-TW" altLang="en-US" sz="11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309565" y="4666356"/>
            <a:ext cx="282609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neg</a:t>
            </a:r>
            <a:r>
              <a:rPr lang="en-US" altLang="zh-TW" sz="1100" dirty="0" smtClean="0"/>
              <a:t> (a*b) + sub(c)</a:t>
            </a:r>
          </a:p>
          <a:p>
            <a:r>
              <a:rPr lang="en-US" altLang="zh-TW" sz="1100" dirty="0" err="1" smtClean="0"/>
              <a:t>eff_sub</a:t>
            </a:r>
            <a:r>
              <a:rPr lang="en-US" altLang="zh-TW" sz="1100" dirty="0" smtClean="0"/>
              <a:t> = (</a:t>
            </a:r>
            <a:r>
              <a:rPr lang="en-US" altLang="zh-TW" sz="1100" dirty="0" err="1" smtClean="0"/>
              <a:t>neg</a:t>
            </a:r>
            <a:r>
              <a:rPr lang="en-US" altLang="zh-TW" sz="1100" dirty="0" smtClean="0"/>
              <a:t> ^ </a:t>
            </a:r>
            <a:r>
              <a:rPr lang="en-US" altLang="zh-TW" sz="1100" dirty="0" err="1" smtClean="0"/>
              <a:t>sign_a</a:t>
            </a:r>
            <a:r>
              <a:rPr lang="en-US" altLang="zh-TW" sz="1100" dirty="0" smtClean="0"/>
              <a:t> ^ </a:t>
            </a:r>
            <a:r>
              <a:rPr lang="en-US" altLang="zh-TW" sz="1100" dirty="0" err="1" smtClean="0"/>
              <a:t>sign_b</a:t>
            </a:r>
            <a:r>
              <a:rPr lang="en-US" altLang="zh-TW" sz="1100" dirty="0" smtClean="0"/>
              <a:t>) ^ (sub ^ </a:t>
            </a:r>
            <a:r>
              <a:rPr lang="en-US" altLang="zh-TW" sz="1100" dirty="0" err="1" smtClean="0"/>
              <a:t>sign_c</a:t>
            </a:r>
            <a:r>
              <a:rPr lang="en-US" altLang="zh-TW" sz="1100" dirty="0" smtClean="0"/>
              <a:t>)</a:t>
            </a:r>
          </a:p>
          <a:p>
            <a:r>
              <a:rPr lang="en-US" altLang="zh-TW" sz="1100" dirty="0" smtClean="0"/>
              <a:t>final sign = </a:t>
            </a:r>
            <a:r>
              <a:rPr lang="en-US" altLang="zh-TW" sz="1100" dirty="0" err="1" smtClean="0"/>
              <a:t>eff_sub</a:t>
            </a:r>
            <a:r>
              <a:rPr lang="en-US" altLang="zh-TW" sz="1100" dirty="0" smtClean="0"/>
              <a:t> &amp;comp. </a:t>
            </a:r>
            <a:r>
              <a:rPr lang="en-US" altLang="zh-TW" sz="1100" dirty="0"/>
              <a:t>| (sub ^ sign(c))</a:t>
            </a:r>
            <a:endParaRPr lang="zh-TW" altLang="en-US" sz="11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6338402" y="5739829"/>
            <a:ext cx="98745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RN = RNE |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RMM</a:t>
            </a:r>
            <a:endParaRPr lang="zh-TW" altLang="en-US" sz="11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395724" y="2158346"/>
            <a:ext cx="2013579" cy="29234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zh-TW" sz="700" dirty="0" smtClean="0">
                <a:latin typeface="Consolas" panose="020B0609020204030204" pitchFamily="49" charset="0"/>
              </a:rPr>
              <a:t>161           110 109 107 106       0  </a:t>
            </a:r>
          </a:p>
          <a:p>
            <a:r>
              <a:rPr lang="en-US" altLang="zh-TW" sz="1000" dirty="0" err="1" smtClean="0">
                <a:latin typeface="Consolas" panose="020B0609020204030204" pitchFamily="49" charset="0"/>
              </a:rPr>
              <a:t>xx.x</a:t>
            </a:r>
            <a:r>
              <a:rPr lang="en-US" altLang="zh-TW" sz="1000" dirty="0" smtClean="0">
                <a:latin typeface="Consolas" panose="020B0609020204030204" pitchFamily="49" charset="0"/>
              </a:rPr>
              <a:t>.......x xxx  x......x</a:t>
            </a:r>
            <a:endParaRPr lang="zh-TW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>
            <a:off x="2420836" y="2308389"/>
            <a:ext cx="849537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3702689" y="2306678"/>
            <a:ext cx="565244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>
            <a:off x="3318456" y="2306678"/>
            <a:ext cx="30140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4545576" y="2158346"/>
            <a:ext cx="8223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900" dirty="0" smtClean="0"/>
              <a:t>DP</a:t>
            </a:r>
            <a:r>
              <a:rPr lang="zh-TW" altLang="en-US" sz="900" dirty="0"/>
              <a:t> </a:t>
            </a:r>
            <a:r>
              <a:rPr lang="en-US" altLang="zh-TW" sz="900" dirty="0" smtClean="0"/>
              <a:t>as an example</a:t>
            </a:r>
            <a:endParaRPr lang="zh-TW" altLang="en-US" sz="900" dirty="0"/>
          </a:p>
        </p:txBody>
      </p:sp>
      <p:sp>
        <p:nvSpPr>
          <p:cNvPr id="137" name="梯形 136"/>
          <p:cNvSpPr/>
          <p:nvPr/>
        </p:nvSpPr>
        <p:spPr>
          <a:xfrm rot="10800000">
            <a:off x="2362225" y="1956987"/>
            <a:ext cx="1984046" cy="86348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3402033" y="205802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4325097" y="2000160"/>
            <a:ext cx="16841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4527257" y="1923216"/>
            <a:ext cx="3574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format</a:t>
            </a:r>
            <a:endParaRPr lang="zh-TW" altLang="en-US" sz="1000" dirty="0"/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3101154" y="1726298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3661543" y="1726298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2964862" y="1563970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after normalization</a:t>
            </a:r>
            <a:endParaRPr lang="zh-TW" altLang="en-US" sz="1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2467733" y="2704068"/>
            <a:ext cx="654720" cy="796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dual adder</a:t>
            </a:r>
          </a:p>
          <a:p>
            <a:pPr algn="ctr"/>
            <a:endParaRPr lang="en-US" altLang="zh-TW" sz="1000" dirty="0"/>
          </a:p>
          <a:p>
            <a:pPr algn="ctr"/>
            <a:endParaRPr lang="en-US" altLang="zh-TW" sz="1000" dirty="0"/>
          </a:p>
          <a:p>
            <a:pPr algn="ctr"/>
            <a:r>
              <a:rPr lang="en-US" altLang="zh-TW" sz="1000" dirty="0" smtClean="0"/>
              <a:t>S+1       S</a:t>
            </a:r>
            <a:endParaRPr lang="zh-TW" altLang="en-US" sz="1000" dirty="0"/>
          </a:p>
        </p:txBody>
      </p:sp>
      <p:cxnSp>
        <p:nvCxnSpPr>
          <p:cNvPr id="148" name="直線單箭頭接點 147"/>
          <p:cNvCxnSpPr/>
          <p:nvPr/>
        </p:nvCxnSpPr>
        <p:spPr>
          <a:xfrm>
            <a:off x="2895223" y="2414900"/>
            <a:ext cx="0" cy="29082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2733397" y="2414900"/>
            <a:ext cx="0" cy="28433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梯形 149"/>
          <p:cNvSpPr/>
          <p:nvPr/>
        </p:nvSpPr>
        <p:spPr>
          <a:xfrm rot="10800000">
            <a:off x="2538333" y="4561191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>
            <a:off x="2637543" y="3483442"/>
            <a:ext cx="0" cy="107347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>
            <a:off x="2951110" y="3483442"/>
            <a:ext cx="0" cy="107957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2693835" y="2474171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2858618" y="248160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2571258" y="2438312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52</a:t>
            </a:r>
            <a:endParaRPr lang="zh-TW" altLang="en-US" sz="7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299449" y="2708920"/>
            <a:ext cx="536436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/>
              <a:t>4</a:t>
            </a:r>
            <a:r>
              <a:rPr lang="en-US" altLang="zh-TW" sz="1000" dirty="0" smtClean="0"/>
              <a:t>-bit adder</a:t>
            </a:r>
          </a:p>
        </p:txBody>
      </p:sp>
      <p:cxnSp>
        <p:nvCxnSpPr>
          <p:cNvPr id="159" name="直線單箭頭接點 158"/>
          <p:cNvCxnSpPr/>
          <p:nvPr/>
        </p:nvCxnSpPr>
        <p:spPr>
          <a:xfrm>
            <a:off x="3424892" y="2415740"/>
            <a:ext cx="0" cy="30201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520306" y="2415740"/>
            <a:ext cx="0" cy="30201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3299072" y="2439152"/>
            <a:ext cx="448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3</a:t>
            </a:r>
            <a:endParaRPr lang="zh-TW" altLang="en-US" sz="700" dirty="0"/>
          </a:p>
        </p:txBody>
      </p:sp>
      <p:cxnSp>
        <p:nvCxnSpPr>
          <p:cNvPr id="164" name="直線接點 163"/>
          <p:cNvCxnSpPr/>
          <p:nvPr/>
        </p:nvCxnSpPr>
        <p:spPr>
          <a:xfrm>
            <a:off x="3388840" y="248244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3484302" y="248244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/>
          <p:nvPr/>
        </p:nvCxnSpPr>
        <p:spPr>
          <a:xfrm>
            <a:off x="4123917" y="264081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4267933" y="264081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3909927" y="2423057"/>
            <a:ext cx="0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3909927" y="2495065"/>
            <a:ext cx="213990" cy="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4131576" y="242305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4131576" y="2490749"/>
            <a:ext cx="136357" cy="15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3874200" y="24399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099784" y="24399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3757965" y="2460217"/>
            <a:ext cx="13465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107</a:t>
            </a:r>
            <a:endParaRPr lang="zh-TW" altLang="en-US" sz="7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4339941" y="2447176"/>
            <a:ext cx="1667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st1</a:t>
            </a:r>
            <a:endParaRPr lang="zh-TW" altLang="en-US" sz="1050" dirty="0"/>
          </a:p>
        </p:txBody>
      </p:sp>
      <p:cxnSp>
        <p:nvCxnSpPr>
          <p:cNvPr id="178" name="直線單箭頭接點 177"/>
          <p:cNvCxnSpPr/>
          <p:nvPr/>
        </p:nvCxnSpPr>
        <p:spPr>
          <a:xfrm>
            <a:off x="4411949" y="263998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4323250" y="3471345"/>
            <a:ext cx="2757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carry</a:t>
            </a:r>
            <a:endParaRPr lang="zh-TW" altLang="en-US" sz="105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4051909" y="2707996"/>
            <a:ext cx="727573" cy="79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carry/sticky </a:t>
            </a:r>
            <a:r>
              <a:rPr lang="en-US" altLang="zh-TW" sz="1000" dirty="0" err="1" smtClean="0"/>
              <a:t>calc</a:t>
            </a:r>
            <a:endParaRPr lang="en-US" altLang="zh-TW" sz="1000" dirty="0" smtClean="0"/>
          </a:p>
        </p:txBody>
      </p:sp>
      <p:cxnSp>
        <p:nvCxnSpPr>
          <p:cNvPr id="192" name="直線單箭頭接點 191"/>
          <p:cNvCxnSpPr/>
          <p:nvPr/>
        </p:nvCxnSpPr>
        <p:spPr>
          <a:xfrm>
            <a:off x="3475845" y="3895130"/>
            <a:ext cx="0" cy="19292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3188805" y="4077072"/>
            <a:ext cx="40007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4-bit adder</a:t>
            </a:r>
          </a:p>
        </p:txBody>
      </p:sp>
      <p:sp>
        <p:nvSpPr>
          <p:cNvPr id="197" name="文字方塊 196"/>
          <p:cNvSpPr txBox="1"/>
          <p:nvPr/>
        </p:nvSpPr>
        <p:spPr>
          <a:xfrm>
            <a:off x="3625256" y="4077072"/>
            <a:ext cx="40007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4-bit adder</a:t>
            </a:r>
          </a:p>
        </p:txBody>
      </p:sp>
      <p:sp>
        <p:nvSpPr>
          <p:cNvPr id="200" name="梯形 199"/>
          <p:cNvSpPr/>
          <p:nvPr/>
        </p:nvSpPr>
        <p:spPr>
          <a:xfrm rot="10800000">
            <a:off x="3343956" y="4561191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4199754" y="3717032"/>
            <a:ext cx="579728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round decision</a:t>
            </a:r>
          </a:p>
        </p:txBody>
      </p:sp>
      <p:cxnSp>
        <p:nvCxnSpPr>
          <p:cNvPr id="206" name="直線單箭頭接點 205"/>
          <p:cNvCxnSpPr/>
          <p:nvPr/>
        </p:nvCxnSpPr>
        <p:spPr>
          <a:xfrm>
            <a:off x="4644008" y="3471345"/>
            <a:ext cx="0" cy="24568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梯形 214"/>
          <p:cNvSpPr/>
          <p:nvPr/>
        </p:nvSpPr>
        <p:spPr>
          <a:xfrm rot="10800000">
            <a:off x="2946964" y="5033428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216" name="直線單箭頭接點 215"/>
          <p:cNvCxnSpPr/>
          <p:nvPr/>
        </p:nvCxnSpPr>
        <p:spPr>
          <a:xfrm>
            <a:off x="3071590" y="4870002"/>
            <a:ext cx="0" cy="15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>
            <a:off x="3385157" y="4870002"/>
            <a:ext cx="0" cy="1634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50" idx="0"/>
          </p:cNvCxnSpPr>
          <p:nvPr/>
        </p:nvCxnSpPr>
        <p:spPr>
          <a:xfrm>
            <a:off x="2806823" y="4733886"/>
            <a:ext cx="0" cy="12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3625256" y="4730413"/>
            <a:ext cx="0" cy="1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806823" y="4867124"/>
            <a:ext cx="264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3385157" y="4875131"/>
            <a:ext cx="240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3299072" y="3789040"/>
            <a:ext cx="0" cy="28803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>
            <a:off x="3909927" y="3938934"/>
            <a:ext cx="0" cy="13813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>
            <a:off x="3733154" y="3895130"/>
            <a:ext cx="0" cy="18194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75845" y="3895130"/>
            <a:ext cx="25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3908521" y="3933056"/>
            <a:ext cx="287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3299072" y="3789040"/>
            <a:ext cx="900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604128" y="3020992"/>
            <a:ext cx="0" cy="88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579537" y="386847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0" name="直線單箭頭接點 229"/>
          <p:cNvCxnSpPr/>
          <p:nvPr/>
        </p:nvCxnSpPr>
        <p:spPr>
          <a:xfrm>
            <a:off x="3469158" y="4430473"/>
            <a:ext cx="0" cy="1307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>
            <a:off x="3825291" y="4430473"/>
            <a:ext cx="0" cy="1307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字方塊 231"/>
          <p:cNvSpPr txBox="1"/>
          <p:nvPr/>
        </p:nvSpPr>
        <p:spPr>
          <a:xfrm>
            <a:off x="2892510" y="5335800"/>
            <a:ext cx="709886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LSB correction</a:t>
            </a:r>
          </a:p>
        </p:txBody>
      </p:sp>
      <p:cxnSp>
        <p:nvCxnSpPr>
          <p:cNvPr id="43" name="弧形接點 42"/>
          <p:cNvCxnSpPr>
            <a:endCxn id="150" idx="3"/>
          </p:cNvCxnSpPr>
          <p:nvPr/>
        </p:nvCxnSpPr>
        <p:spPr>
          <a:xfrm flipV="1">
            <a:off x="2051720" y="4647538"/>
            <a:ext cx="529019" cy="3011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4267933" y="5134638"/>
            <a:ext cx="157414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ovf</a:t>
            </a:r>
            <a:r>
              <a:rPr lang="en-US" altLang="zh-TW" sz="1100" dirty="0" smtClean="0"/>
              <a:t> = Y0[51] | Y1[51] &amp; Z[4]</a:t>
            </a:r>
            <a:endParaRPr lang="zh-TW" altLang="en-US" sz="1100" dirty="0"/>
          </a:p>
        </p:txBody>
      </p:sp>
      <p:sp>
        <p:nvSpPr>
          <p:cNvPr id="234" name="文字方塊 233"/>
          <p:cNvSpPr txBox="1"/>
          <p:nvPr/>
        </p:nvSpPr>
        <p:spPr>
          <a:xfrm>
            <a:off x="2467733" y="4400494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Y0</a:t>
            </a:r>
            <a:endParaRPr lang="zh-TW" altLang="en-US" sz="1100" dirty="0"/>
          </a:p>
        </p:txBody>
      </p:sp>
      <p:sp>
        <p:nvSpPr>
          <p:cNvPr id="235" name="文字方塊 234"/>
          <p:cNvSpPr txBox="1"/>
          <p:nvPr/>
        </p:nvSpPr>
        <p:spPr>
          <a:xfrm>
            <a:off x="2797827" y="4411851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Y1</a:t>
            </a:r>
            <a:endParaRPr lang="zh-TW" altLang="en-US" sz="1100" dirty="0"/>
          </a:p>
        </p:txBody>
      </p:sp>
      <p:sp>
        <p:nvSpPr>
          <p:cNvPr id="236" name="文字方塊 235"/>
          <p:cNvSpPr txBox="1"/>
          <p:nvPr/>
        </p:nvSpPr>
        <p:spPr>
          <a:xfrm>
            <a:off x="3636964" y="4740228"/>
            <a:ext cx="657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Z</a:t>
            </a:r>
            <a:endParaRPr lang="zh-TW" altLang="en-US" sz="1100" dirty="0"/>
          </a:p>
        </p:txBody>
      </p:sp>
      <p:sp>
        <p:nvSpPr>
          <p:cNvPr id="237" name="文字方塊 236"/>
          <p:cNvSpPr txBox="1"/>
          <p:nvPr/>
        </p:nvSpPr>
        <p:spPr>
          <a:xfrm>
            <a:off x="4686182" y="3483441"/>
            <a:ext cx="3077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sticky</a:t>
            </a:r>
            <a:endParaRPr lang="zh-TW" altLang="en-US" sz="1050" dirty="0"/>
          </a:p>
        </p:txBody>
      </p:sp>
      <p:cxnSp>
        <p:nvCxnSpPr>
          <p:cNvPr id="238" name="直線單箭頭接點 237"/>
          <p:cNvCxnSpPr/>
          <p:nvPr/>
        </p:nvCxnSpPr>
        <p:spPr>
          <a:xfrm>
            <a:off x="3222549" y="5199200"/>
            <a:ext cx="0" cy="136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/>
          <p:cNvCxnSpPr/>
          <p:nvPr/>
        </p:nvCxnSpPr>
        <p:spPr>
          <a:xfrm>
            <a:off x="3234611" y="5647872"/>
            <a:ext cx="0" cy="15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/>
          <p:cNvCxnSpPr/>
          <p:nvPr/>
        </p:nvCxnSpPr>
        <p:spPr>
          <a:xfrm flipH="1">
            <a:off x="3603688" y="5417549"/>
            <a:ext cx="198002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字方塊 240"/>
          <p:cNvSpPr txBox="1"/>
          <p:nvPr/>
        </p:nvSpPr>
        <p:spPr>
          <a:xfrm>
            <a:off x="3847063" y="5327016"/>
            <a:ext cx="3077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sticky</a:t>
            </a:r>
            <a:endParaRPr lang="zh-TW" altLang="en-US" sz="1050" dirty="0"/>
          </a:p>
        </p:txBody>
      </p:sp>
      <p:sp>
        <p:nvSpPr>
          <p:cNvPr id="242" name="文字方塊 241"/>
          <p:cNvSpPr txBox="1"/>
          <p:nvPr/>
        </p:nvSpPr>
        <p:spPr>
          <a:xfrm>
            <a:off x="3847063" y="5491836"/>
            <a:ext cx="10740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RI</a:t>
            </a:r>
            <a:endParaRPr lang="zh-TW" altLang="en-US" sz="1050" dirty="0"/>
          </a:p>
        </p:txBody>
      </p:sp>
      <p:cxnSp>
        <p:nvCxnSpPr>
          <p:cNvPr id="243" name="直線單箭頭接點 242"/>
          <p:cNvCxnSpPr/>
          <p:nvPr/>
        </p:nvCxnSpPr>
        <p:spPr>
          <a:xfrm flipH="1">
            <a:off x="3603688" y="5572627"/>
            <a:ext cx="198002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弧形接點 243"/>
          <p:cNvCxnSpPr/>
          <p:nvPr/>
        </p:nvCxnSpPr>
        <p:spPr>
          <a:xfrm rot="10800000">
            <a:off x="3433744" y="5128922"/>
            <a:ext cx="826637" cy="66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字方塊 244"/>
          <p:cNvSpPr txBox="1"/>
          <p:nvPr/>
        </p:nvSpPr>
        <p:spPr>
          <a:xfrm>
            <a:off x="1842825" y="4874546"/>
            <a:ext cx="16511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inc</a:t>
            </a:r>
            <a:endParaRPr lang="zh-TW" altLang="en-US" sz="1100" dirty="0"/>
          </a:p>
        </p:txBody>
      </p:sp>
      <p:cxnSp>
        <p:nvCxnSpPr>
          <p:cNvPr id="85" name="直線接點 84"/>
          <p:cNvCxnSpPr/>
          <p:nvPr/>
        </p:nvCxnSpPr>
        <p:spPr>
          <a:xfrm>
            <a:off x="367725" y="3501008"/>
            <a:ext cx="666992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7092280" y="3438599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f4</a:t>
            </a:r>
            <a:endParaRPr lang="zh-TW" altLang="en-US" sz="1100" dirty="0"/>
          </a:p>
        </p:txBody>
      </p:sp>
      <p:cxnSp>
        <p:nvCxnSpPr>
          <p:cNvPr id="90" name="直線單箭頭接點 89"/>
          <p:cNvCxnSpPr/>
          <p:nvPr/>
        </p:nvCxnSpPr>
        <p:spPr>
          <a:xfrm>
            <a:off x="4325097" y="3483441"/>
            <a:ext cx="0" cy="24255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3934893" y="3645203"/>
            <a:ext cx="17312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err="1" smtClean="0"/>
              <a:t>ovf</a:t>
            </a:r>
            <a:endParaRPr lang="zh-TW" altLang="en-US" sz="105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934893" y="3806551"/>
            <a:ext cx="2436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err="1" smtClean="0"/>
              <a:t>novf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9702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F1:</a:t>
            </a:r>
            <a:r>
              <a:rPr lang="zh-TW" altLang="en-US" dirty="0"/>
              <a:t> </a:t>
            </a:r>
            <a:r>
              <a:rPr lang="en-US" altLang="zh-TW" dirty="0" smtClean="0"/>
              <a:t>4:2 CSA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645023"/>
            <a:ext cx="8219256" cy="2481139"/>
          </a:xfrm>
        </p:spPr>
        <p:txBody>
          <a:bodyPr/>
          <a:lstStyle/>
          <a:p>
            <a:r>
              <a:rPr lang="en-US" altLang="zh-TW" dirty="0" smtClean="0"/>
              <a:t>Don’t cascade two FAs directly, convert it to canonical form</a:t>
            </a:r>
          </a:p>
          <a:p>
            <a:r>
              <a:rPr lang="en-US" altLang="zh-TW" dirty="0" smtClean="0"/>
              <a:t>Propagation Delay is about 1.5 times of 3:2 CSA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315198" cy="194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F1:</a:t>
            </a:r>
            <a:r>
              <a:rPr lang="zh-TW" altLang="en-US" dirty="0"/>
              <a:t> </a:t>
            </a:r>
            <a:r>
              <a:rPr lang="en-US" altLang="zh-TW" dirty="0" smtClean="0"/>
              <a:t>Modified Booth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600" dirty="0" smtClean="0"/>
              <a:t>Partial product is sign-extended when encoded as -1X or -2X</a:t>
            </a:r>
          </a:p>
          <a:p>
            <a:r>
              <a:rPr lang="en-US" altLang="zh-TW" sz="2600" dirty="0" smtClean="0"/>
              <a:t>To eliminate the width of CSA arrays:</a:t>
            </a:r>
          </a:p>
          <a:p>
            <a:pPr lvl="1"/>
            <a:r>
              <a:rPr lang="en-US" altLang="zh-TW" sz="2200" dirty="0" smtClean="0"/>
              <a:t>invert </a:t>
            </a:r>
            <a:r>
              <a:rPr lang="en-US" altLang="zh-TW" sz="2200" dirty="0"/>
              <a:t>the </a:t>
            </a:r>
            <a:r>
              <a:rPr lang="en-US" altLang="zh-TW" sz="2200" dirty="0" smtClean="0"/>
              <a:t>MSB of </a:t>
            </a:r>
            <a:r>
              <a:rPr lang="en-US" altLang="zh-TW" sz="2200" dirty="0"/>
              <a:t>sign-extension bit of the multiplicand and rewrite the partial product into the grey background part + our new partial product:</a:t>
            </a:r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55138"/>
              </p:ext>
            </p:extLst>
          </p:nvPr>
        </p:nvGraphicFramePr>
        <p:xfrm>
          <a:off x="825500" y="3502025"/>
          <a:ext cx="52578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文件" r:id="rId3" imgW="5285401" imgH="2056894" progId="Word.Document.12">
                  <p:embed/>
                </p:oleObj>
              </mc:Choice>
              <mc:Fallback>
                <p:oleObj name="文件" r:id="rId3" imgW="5285401" imgH="205689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502025"/>
                        <a:ext cx="5257800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22215"/>
              </p:ext>
            </p:extLst>
          </p:nvPr>
        </p:nvGraphicFramePr>
        <p:xfrm>
          <a:off x="827584" y="6165304"/>
          <a:ext cx="52578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文件" r:id="rId5" imgW="5285401" imgH="228544" progId="Word.Document.12">
                  <p:embed/>
                </p:oleObj>
              </mc:Choice>
              <mc:Fallback>
                <p:oleObj name="文件" r:id="rId5" imgW="5285401" imgH="228544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165304"/>
                        <a:ext cx="52578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34203" y="5589240"/>
            <a:ext cx="6174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The carry chain will be the same. But with the greyed out constants for sign-extension, we can add them together: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97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F1: Addend Alignment and Partial Sticky Bit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 =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` -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` +</a:t>
            </a:r>
            <a:r>
              <a:rPr lang="zh-TW" altLang="en-US" dirty="0"/>
              <a:t>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` - bias</a:t>
            </a:r>
          </a:p>
          <a:p>
            <a:r>
              <a:rPr lang="en-US" altLang="zh-TW" dirty="0" smtClean="0"/>
              <a:t>Alignment amount = 56-d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圓角矩形 151"/>
          <p:cNvSpPr/>
          <p:nvPr/>
        </p:nvSpPr>
        <p:spPr>
          <a:xfrm>
            <a:off x="1099238" y="4005064"/>
            <a:ext cx="7217178" cy="21602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align diff &lt;= 2</a:t>
            </a:r>
            <a:endParaRPr lang="en-US" b="1" dirty="0"/>
          </a:p>
        </p:txBody>
      </p:sp>
      <p:sp>
        <p:nvSpPr>
          <p:cNvPr id="23" name="圓角矩形 22"/>
          <p:cNvSpPr/>
          <p:nvPr/>
        </p:nvSpPr>
        <p:spPr>
          <a:xfrm>
            <a:off x="1099238" y="1556792"/>
            <a:ext cx="7217178" cy="21602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 smtClean="0"/>
              <a:t>align diff &gt; 2</a:t>
            </a:r>
            <a:endParaRPr 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exponent calculation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77029" y="4801939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50851" y="43615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72007" y="4361507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70302" y="45139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83410" y="4513907"/>
            <a:ext cx="129391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806834" y="45139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49146" y="45139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3823242" y="4937278"/>
            <a:ext cx="1695806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2958799" y="5013176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55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3664" y="4579243"/>
            <a:ext cx="239279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050" dirty="0" err="1" smtClean="0">
                <a:solidFill>
                  <a:schemeClr val="tx1"/>
                </a:solidFill>
              </a:rPr>
              <a:t>exp</a:t>
            </a:r>
            <a:r>
              <a:rPr lang="en-US" altLang="zh-TW" sz="1050" dirty="0" smtClean="0">
                <a:solidFill>
                  <a:schemeClr val="tx1"/>
                </a:solidFill>
              </a:rPr>
              <a:t>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+ 2 </a:t>
            </a:r>
            <a:r>
              <a:rPr lang="en-US" altLang="zh-TW" sz="1050" dirty="0" smtClean="0">
                <a:solidFill>
                  <a:schemeClr val="tx1"/>
                </a:solidFill>
              </a:rPr>
              <a:t>-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260550" y="46283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049148" y="44681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3860198" y="2257391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981354" y="2257391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223666" y="2409791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49444" y="2409791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860198" y="2409791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981354" y="2409791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102510" y="2409791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96" idx="0"/>
          </p:cNvCxnSpPr>
          <p:nvPr/>
        </p:nvCxnSpPr>
        <p:spPr>
          <a:xfrm flipH="1">
            <a:off x="2809255" y="2787868"/>
            <a:ext cx="990365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6262292" y="2391082"/>
            <a:ext cx="1686101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050" dirty="0" err="1" smtClean="0">
                <a:solidFill>
                  <a:schemeClr val="tx1"/>
                </a:solidFill>
              </a:rPr>
              <a:t>exp</a:t>
            </a:r>
            <a:r>
              <a:rPr lang="en-US" altLang="zh-TW" sz="1050" dirty="0" smtClean="0">
                <a:solidFill>
                  <a:schemeClr val="tx1"/>
                </a:solidFill>
              </a:rPr>
              <a:t>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1050" dirty="0" smtClean="0">
                <a:solidFill>
                  <a:schemeClr val="tx1"/>
                </a:solidFill>
              </a:rPr>
              <a:t>’ –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eff_sub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90" name="橢圓 89"/>
          <p:cNvSpPr/>
          <p:nvPr/>
        </p:nvSpPr>
        <p:spPr>
          <a:xfrm>
            <a:off x="4299103" y="25080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3958495" y="23640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811432" y="5008053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95" name="直線單箭頭接點 94"/>
          <p:cNvCxnSpPr/>
          <p:nvPr/>
        </p:nvCxnSpPr>
        <p:spPr>
          <a:xfrm flipH="1">
            <a:off x="2668318" y="4940281"/>
            <a:ext cx="1093848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021924" y="2787868"/>
            <a:ext cx="1574661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</a:rPr>
              <a:t>lzc_gt2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align_amount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97" name="直線單箭頭接點 96"/>
          <p:cNvCxnSpPr/>
          <p:nvPr/>
        </p:nvCxnSpPr>
        <p:spPr>
          <a:xfrm>
            <a:off x="2857597" y="2329399"/>
            <a:ext cx="998364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2877681" y="2139222"/>
            <a:ext cx="838173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align_amount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27990" y="45139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51550" y="2553807"/>
            <a:ext cx="1787182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739042" y="25538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60198" y="2553807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51550" y="2996952"/>
            <a:ext cx="1787182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739042" y="2996952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860198" y="2996952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976814" y="2996952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279258" y="3000027"/>
            <a:ext cx="59259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eff. sub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H="1">
            <a:off x="2819769" y="3200028"/>
            <a:ext cx="1101008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2033461" y="3261982"/>
            <a:ext cx="1574661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TW" sz="1050" dirty="0" smtClean="0">
                <a:solidFill>
                  <a:schemeClr val="tx1"/>
                </a:solidFill>
              </a:rPr>
              <a:t>lzc_gt2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align_amount</a:t>
            </a:r>
            <a:r>
              <a:rPr lang="en-US" altLang="zh-TW" sz="1050" dirty="0" smtClean="0">
                <a:solidFill>
                  <a:schemeClr val="tx1"/>
                </a:solidFill>
              </a:rPr>
              <a:t> +1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820792" y="2996952"/>
            <a:ext cx="91645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0…0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819769" y="2553807"/>
            <a:ext cx="91645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0…0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036558" y="4723259"/>
            <a:ext cx="1540762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x…x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03497" y="472325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915402" y="472325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759379" y="4723259"/>
            <a:ext cx="1041713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0…0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638223" y="472325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279583" y="2572091"/>
            <a:ext cx="59259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eff. add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425321" y="5373216"/>
            <a:ext cx="59259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without LZA error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884840" y="5373216"/>
            <a:ext cx="91478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x…x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643965" y="53732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0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759751" y="53732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0" name="橢圓 159"/>
          <p:cNvSpPr/>
          <p:nvPr/>
        </p:nvSpPr>
        <p:spPr>
          <a:xfrm>
            <a:off x="2861980" y="549437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矩形 160"/>
          <p:cNvSpPr/>
          <p:nvPr/>
        </p:nvSpPr>
        <p:spPr>
          <a:xfrm>
            <a:off x="2884840" y="5805264"/>
            <a:ext cx="914780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x…x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643965" y="580526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1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759751" y="5805264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4" name="橢圓 163"/>
          <p:cNvSpPr/>
          <p:nvPr/>
        </p:nvSpPr>
        <p:spPr>
          <a:xfrm>
            <a:off x="2861980" y="592642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矩形 164"/>
          <p:cNvSpPr/>
          <p:nvPr/>
        </p:nvSpPr>
        <p:spPr>
          <a:xfrm>
            <a:off x="1441056" y="5828123"/>
            <a:ext cx="59259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LZA error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8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57465</TotalTime>
  <Words>1454</Words>
  <Application>Microsoft Office PowerPoint</Application>
  <PresentationFormat>如螢幕大小 (4:3)</PresentationFormat>
  <Paragraphs>379</Paragraphs>
  <Slides>26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Office 佈景主題</vt:lpstr>
      <vt:lpstr>文件</vt:lpstr>
      <vt:lpstr>VFMAC Design Spec</vt:lpstr>
      <vt:lpstr>instruction list</vt:lpstr>
      <vt:lpstr>V2/F0 stage</vt:lpstr>
      <vt:lpstr>Data Path</vt:lpstr>
      <vt:lpstr>PowerPoint 簡報</vt:lpstr>
      <vt:lpstr>F1: 4:2 CSA</vt:lpstr>
      <vt:lpstr>F1: Modified Booth Encoding</vt:lpstr>
      <vt:lpstr>F1: Addend Alignment and Partial Sticky Bit Generation</vt:lpstr>
      <vt:lpstr>exponent calculation</vt:lpstr>
      <vt:lpstr>F2: LZA</vt:lpstr>
      <vt:lpstr>F2: LZA for A-B</vt:lpstr>
      <vt:lpstr>F2: LZA</vt:lpstr>
      <vt:lpstr>F2: Sign Detection</vt:lpstr>
      <vt:lpstr>F3: Normalization, sub-normal prediction</vt:lpstr>
      <vt:lpstr>F4: sticky bit generation</vt:lpstr>
      <vt:lpstr>subnormal</vt:lpstr>
      <vt:lpstr>critical path improvement opportunity</vt:lpstr>
      <vt:lpstr>MAC subnormal corner case 1</vt:lpstr>
      <vt:lpstr>MAC subnormal corner case 2</vt:lpstr>
      <vt:lpstr>UF exception</vt:lpstr>
      <vt:lpstr>backup slides</vt:lpstr>
      <vt:lpstr>exponent calculation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Edward Chia-Ming Chang(張家銘)</cp:lastModifiedBy>
  <cp:revision>204</cp:revision>
  <cp:lastPrinted>2020-07-09T05:43:03Z</cp:lastPrinted>
  <dcterms:created xsi:type="dcterms:W3CDTF">2020-06-15T03:00:50Z</dcterms:created>
  <dcterms:modified xsi:type="dcterms:W3CDTF">2020-09-16T04:16:32Z</dcterms:modified>
</cp:coreProperties>
</file>