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6"/>
  </p:notesMasterIdLst>
  <p:handoutMasterIdLst>
    <p:handoutMasterId r:id="rId27"/>
  </p:handoutMasterIdLst>
  <p:sldIdLst>
    <p:sldId id="525" r:id="rId2"/>
    <p:sldId id="985" r:id="rId3"/>
    <p:sldId id="1006" r:id="rId4"/>
    <p:sldId id="999" r:id="rId5"/>
    <p:sldId id="1001" r:id="rId6"/>
    <p:sldId id="1002" r:id="rId7"/>
    <p:sldId id="1004" r:id="rId8"/>
    <p:sldId id="1005" r:id="rId9"/>
    <p:sldId id="1007" r:id="rId10"/>
    <p:sldId id="1013" r:id="rId11"/>
    <p:sldId id="996" r:id="rId12"/>
    <p:sldId id="986" r:id="rId13"/>
    <p:sldId id="1012" r:id="rId14"/>
    <p:sldId id="988" r:id="rId15"/>
    <p:sldId id="989" r:id="rId16"/>
    <p:sldId id="990" r:id="rId17"/>
    <p:sldId id="987" r:id="rId18"/>
    <p:sldId id="994" r:id="rId19"/>
    <p:sldId id="1015" r:id="rId20"/>
    <p:sldId id="1014" r:id="rId21"/>
    <p:sldId id="564" r:id="rId22"/>
    <p:sldId id="983" r:id="rId23"/>
    <p:sldId id="1010" r:id="rId24"/>
    <p:sldId id="1011" r:id="rId25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F78F"/>
    <a:srgbClr val="78A4C7"/>
    <a:srgbClr val="AEC8DD"/>
    <a:srgbClr val="1C71A6"/>
    <a:srgbClr val="32AECB"/>
    <a:srgbClr val="00FFFF"/>
    <a:srgbClr val="D9F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3580" autoAdjust="0"/>
  </p:normalViewPr>
  <p:slideViewPr>
    <p:cSldViewPr snapToGrid="0">
      <p:cViewPr varScale="1">
        <p:scale>
          <a:sx n="93" d="100"/>
          <a:sy n="93" d="100"/>
        </p:scale>
        <p:origin x="-1291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2018/1/23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8DD757-109B-43B9-B605-064D5CE39788}" type="slidenum">
              <a:rPr lang="zh-TW" altLang="en-US" smtClean="0"/>
              <a:pPr>
                <a:defRPr/>
              </a:pPr>
              <a:t>21</a:t>
            </a:fld>
            <a:endParaRPr lang="en-US" altLang="zh-TW" smtClean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22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6463"/>
            <a:ext cx="5435600" cy="446563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054100"/>
            <a:ext cx="8420100" cy="53314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3330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3482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33304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320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320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4099"/>
            <a:ext cx="4133850" cy="53057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054100"/>
            <a:ext cx="4133850" cy="5319404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1054100"/>
            <a:ext cx="5238750" cy="53194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68300" y="1054099"/>
            <a:ext cx="3097213" cy="5319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1052513"/>
            <a:ext cx="8420100" cy="532099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4" r:id="rId4"/>
    <p:sldLayoutId id="2147483751" r:id="rId5"/>
    <p:sldLayoutId id="2147483741" r:id="rId6"/>
    <p:sldLayoutId id="2147483748" r:id="rId7"/>
    <p:sldLayoutId id="2147483746" r:id="rId8"/>
    <p:sldLayoutId id="2147483745" r:id="rId9"/>
    <p:sldLayoutId id="214748374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ieeexplore.ieee.org/xpl/tocresult.jsp?isnumber=22182" TargetMode="External"/><Relationship Id="rId2" Type="http://schemas.openxmlformats.org/officeDocument/2006/relationships/hyperlink" Target="http://ieeexplore.ieee.org/xpl/RecentIssue.jsp?punumber=219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ieeexplore.ieee.org/xpl/mostRecentIssue.jsp?punumber=693285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Driving Innovations™</a:t>
            </a:r>
            <a:endParaRPr lang="zh-TW" altLang="en-US" sz="2800" baseline="3000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106600"/>
            <a:ext cx="8666162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400" dirty="0" smtClean="0">
                <a:solidFill>
                  <a:srgbClr val="333333"/>
                </a:solidFill>
                <a:ea typeface="新細明體" charset="-120"/>
              </a:rPr>
              <a:t>Vicuna FPU Design Survey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 Chen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2018-01-12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Reuse GW FPU for Vicuna Options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MUL unit flopped at level 4</a:t>
            </a:r>
          </a:p>
          <a:p>
            <a:r>
              <a:rPr lang="en-US" altLang="zh-TW" dirty="0"/>
              <a:t>Option </a:t>
            </a:r>
            <a:r>
              <a:rPr lang="en-US" altLang="zh-TW" dirty="0" smtClean="0"/>
              <a:t>1: </a:t>
            </a:r>
            <a:r>
              <a:rPr lang="en-US" altLang="zh-TW" dirty="0"/>
              <a:t>pipeline for </a:t>
            </a:r>
            <a:r>
              <a:rPr lang="en-US" altLang="zh-TW" dirty="0" smtClean="0"/>
              <a:t>MUL	</a:t>
            </a:r>
            <a:r>
              <a:rPr lang="en-US" altLang="zh-TW" dirty="0" smtClean="0">
                <a:sym typeface="Wingdings" pitchFamily="2" charset="2"/>
              </a:rPr>
              <a:t> MAC:12 ,Add 6</a:t>
            </a:r>
            <a:endParaRPr lang="en-US" altLang="zh-TW" dirty="0"/>
          </a:p>
          <a:p>
            <a:pPr lvl="1"/>
            <a:r>
              <a:rPr lang="en-US" altLang="zh-TW" dirty="0"/>
              <a:t>4 stages for MUL unit</a:t>
            </a:r>
          </a:p>
          <a:p>
            <a:pPr lvl="2"/>
            <a:r>
              <a:rPr lang="en-US" altLang="zh-TW" dirty="0"/>
              <a:t>Addition latency = 6</a:t>
            </a:r>
          </a:p>
          <a:p>
            <a:r>
              <a:rPr lang="en-US" altLang="zh-TW" dirty="0" smtClean="0"/>
              <a:t>Option 2: stall by MUL  </a:t>
            </a:r>
            <a:r>
              <a:rPr lang="en-US" altLang="zh-TW" dirty="0" smtClean="0">
                <a:sym typeface="Wingdings" pitchFamily="2" charset="2"/>
              </a:rPr>
              <a:t> MAC:10~12, Add 4~6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MUL CSA level 1 to level4 run at F1 stage</a:t>
            </a:r>
          </a:p>
          <a:p>
            <a:pPr lvl="1"/>
            <a:r>
              <a:rPr lang="en-US" altLang="zh-TW" dirty="0" smtClean="0"/>
              <a:t>MUL CSA level 5 to level7 run at F2 stage</a:t>
            </a:r>
          </a:p>
          <a:p>
            <a:pPr lvl="1"/>
            <a:r>
              <a:rPr lang="en-US" altLang="zh-TW" dirty="0" smtClean="0"/>
              <a:t>Stall FPU pipeline (MUL busy)</a:t>
            </a:r>
          </a:p>
          <a:p>
            <a:pPr lvl="1"/>
            <a:r>
              <a:rPr lang="en-US" altLang="zh-TW" dirty="0" smtClean="0"/>
              <a:t>The MUL result feed back to level1 and run again</a:t>
            </a:r>
          </a:p>
          <a:p>
            <a:r>
              <a:rPr lang="en-US" altLang="zh-TW" dirty="0" smtClean="0"/>
              <a:t>Option 3: 			</a:t>
            </a:r>
            <a:r>
              <a:rPr lang="en-US" altLang="zh-TW" dirty="0" smtClean="0">
                <a:sym typeface="Wingdings" pitchFamily="2" charset="2"/>
              </a:rPr>
              <a:t> MAC 6x2=12 cycles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core_clk : </a:t>
            </a:r>
            <a:r>
              <a:rPr lang="en-US" altLang="zh-TW" dirty="0" err="1" smtClean="0"/>
              <a:t>fpu_clk</a:t>
            </a:r>
            <a:r>
              <a:rPr lang="en-US" altLang="zh-TW" dirty="0" smtClean="0"/>
              <a:t> = 2:1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88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GW FPU Function Unit timing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694112"/>
              </p:ext>
            </p:extLst>
          </p:nvPr>
        </p:nvGraphicFramePr>
        <p:xfrm>
          <a:off x="459769" y="1110501"/>
          <a:ext cx="7554171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9801"/>
                <a:gridCol w="982170"/>
                <a:gridCol w="780288"/>
                <a:gridCol w="1229231"/>
                <a:gridCol w="1392866"/>
                <a:gridCol w="1679815"/>
              </a:tblGrid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Frequency</a:t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(MHz)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Period</a:t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(ns)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Area</a:t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en-US" sz="1200" kern="100" dirty="0" err="1">
                          <a:effectLst/>
                        </a:rPr>
                        <a:t>Kgates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Uncertainty</a:t>
                      </a:r>
                      <a:br>
                        <a:rPr lang="en-US" sz="1200" kern="100" dirty="0" smtClean="0">
                          <a:effectLst/>
                        </a:rPr>
                      </a:br>
                      <a:r>
                        <a:rPr lang="en-US" sz="1200" kern="100" dirty="0" smtClean="0">
                          <a:effectLst/>
                        </a:rPr>
                        <a:t>(&gt; period*0.3)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Georgia"/>
                          <a:ea typeface="Georgia"/>
                          <a:cs typeface="Calibri"/>
                        </a:rPr>
                        <a:t>GW FPU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smtClean="0">
                          <a:effectLst/>
                          <a:latin typeface="Georgia"/>
                          <a:ea typeface="Georgia"/>
                          <a:cs typeface="Calibri"/>
                        </a:rPr>
                        <a:t>749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Georgia"/>
                          <a:ea typeface="Georgia"/>
                          <a:cs typeface="Calibri"/>
                        </a:rPr>
                        <a:t>1.334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Georgia"/>
                          <a:ea typeface="Georgia"/>
                          <a:cs typeface="Calibri"/>
                        </a:rPr>
                        <a:t>77.86K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Georgia"/>
                          <a:ea typeface="Georgia"/>
                          <a:cs typeface="Calibri"/>
                        </a:rPr>
                        <a:t>0.3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dirty="0" err="1" smtClean="0">
                          <a:effectLst/>
                          <a:latin typeface="Georgia"/>
                          <a:ea typeface="Georgia"/>
                          <a:cs typeface="Calibri"/>
                        </a:rPr>
                        <a:t>Adder+rounding</a:t>
                      </a:r>
                      <a:r>
                        <a:rPr lang="en-US" altLang="zh-TW" sz="1200" kern="100" dirty="0" smtClean="0">
                          <a:effectLst/>
                          <a:latin typeface="Georgia"/>
                          <a:ea typeface="Georgia"/>
                          <a:cs typeface="Calibri"/>
                        </a:rPr>
                        <a:t>(F3)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53-bit </a:t>
                      </a:r>
                      <a:r>
                        <a:rPr lang="en-US" sz="1200" kern="100" dirty="0">
                          <a:effectLst/>
                        </a:rPr>
                        <a:t>adder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1620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0.617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Met (for F3 far path)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110-bit adder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1531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0.653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0.3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Met (for F2</a:t>
                      </a:r>
                      <a:r>
                        <a:rPr lang="en-US" sz="1200" kern="100" baseline="0" dirty="0" smtClean="0">
                          <a:effectLst/>
                        </a:rPr>
                        <a:t> near path)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MUL </a:t>
                      </a:r>
                      <a:r>
                        <a:rPr lang="en-US" sz="12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unit original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987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1.013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0.3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X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MUL flop L5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1179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0.848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r>
                        <a:rPr lang="en-US" sz="12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54.6kK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0.252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X 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MUL flop L4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1428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0.700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54.07K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0.215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Met (total 7 level CSA)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MUL flop L3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1262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0.792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 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0.3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X, critical: sticky=|(</a:t>
                      </a:r>
                      <a:r>
                        <a:rPr lang="en-US" sz="1200" kern="1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sum+cout</a:t>
                      </a: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)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DSU original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1098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0.910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11.48K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0.3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X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DSU original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1213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0.824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11.43K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0.215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Met Vicuna</a:t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Not met Aries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DSU flop 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1262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0.792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6.53K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0.3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Met Vicuna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Not met Aries</a:t>
                      </a:r>
                      <a:endParaRPr lang="zh-TW" sz="1200" kern="1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DSU flop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1451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0.689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6.42K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0.2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Met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內容版面配置區 2"/>
          <p:cNvSpPr txBox="1">
            <a:spLocks/>
          </p:cNvSpPr>
          <p:nvPr/>
        </p:nvSpPr>
        <p:spPr bwMode="black">
          <a:xfrm>
            <a:off x="381000" y="5607170"/>
            <a:ext cx="8420100" cy="77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1800" dirty="0" smtClean="0"/>
              <a:t>At F3, Adder result should be flopped than sent to Rounding </a:t>
            </a:r>
          </a:p>
          <a:p>
            <a:pPr lvl="1"/>
            <a:r>
              <a:rPr lang="en-US" altLang="zh-TW" sz="1400" dirty="0" smtClean="0"/>
              <a:t>The most critical path of original GW FPU design =&gt; 794MHz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76874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畫布 208"/>
          <p:cNvGrpSpPr/>
          <p:nvPr/>
        </p:nvGrpSpPr>
        <p:grpSpPr>
          <a:xfrm>
            <a:off x="603860" y="86008"/>
            <a:ext cx="7448273" cy="6694357"/>
            <a:chOff x="-112245" y="-68706"/>
            <a:chExt cx="6460904" cy="5924550"/>
          </a:xfrm>
        </p:grpSpPr>
        <p:sp>
          <p:nvSpPr>
            <p:cNvPr id="5" name="矩形 4"/>
            <p:cNvSpPr/>
            <p:nvPr/>
          </p:nvSpPr>
          <p:spPr>
            <a:xfrm>
              <a:off x="-112245" y="-68706"/>
              <a:ext cx="6375400" cy="592455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cxnSp>
          <p:nvCxnSpPr>
            <p:cNvPr id="6" name="直線單箭頭接點 5"/>
            <p:cNvCxnSpPr/>
            <p:nvPr/>
          </p:nvCxnSpPr>
          <p:spPr>
            <a:xfrm>
              <a:off x="286247" y="86288"/>
              <a:ext cx="5819821" cy="2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151"/>
            <p:cNvSpPr txBox="1">
              <a:spLocks noChangeArrowheads="1"/>
            </p:cNvSpPr>
            <p:nvPr/>
          </p:nvSpPr>
          <p:spPr bwMode="auto">
            <a:xfrm>
              <a:off x="1459723" y="86569"/>
              <a:ext cx="2515516" cy="4001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Register File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H="1">
              <a:off x="3975298" y="158186"/>
              <a:ext cx="184439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239"/>
            <p:cNvSpPr txBox="1"/>
            <p:nvPr/>
          </p:nvSpPr>
          <p:spPr>
            <a:xfrm>
              <a:off x="4115954" y="51162"/>
              <a:ext cx="746397" cy="27797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548DD4"/>
                  </a:solidFill>
                  <a:effectLst/>
                  <a:latin typeface="Georgia"/>
                  <a:ea typeface="新細明體"/>
                  <a:cs typeface="Calibri"/>
                </a:rPr>
                <a:t>frs0_index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0" name="文字方塊 280"/>
            <p:cNvSpPr txBox="1"/>
            <p:nvPr/>
          </p:nvSpPr>
          <p:spPr>
            <a:xfrm>
              <a:off x="70628" y="231334"/>
              <a:ext cx="357819" cy="3195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b="1" kern="100">
                  <a:effectLst/>
                  <a:latin typeface="Georgia"/>
                  <a:ea typeface="新細明體"/>
                  <a:cs typeface="Calibri"/>
                </a:rPr>
                <a:t>I2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3647079" y="486577"/>
              <a:ext cx="0" cy="359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2716776" y="486577"/>
              <a:ext cx="0" cy="359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151"/>
            <p:cNvSpPr txBox="1">
              <a:spLocks noChangeArrowheads="1"/>
            </p:cNvSpPr>
            <p:nvPr/>
          </p:nvSpPr>
          <p:spPr bwMode="auto">
            <a:xfrm>
              <a:off x="1459723" y="1207413"/>
              <a:ext cx="2519213" cy="2475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Unpacking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H="1">
              <a:off x="2611373" y="846567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H="1">
              <a:off x="3581431" y="854518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>
              <a:off x="2792606" y="849872"/>
              <a:ext cx="0" cy="357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3750567" y="849901"/>
              <a:ext cx="0" cy="357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2872293" y="671463"/>
              <a:ext cx="0" cy="174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3822473" y="680411"/>
              <a:ext cx="0" cy="17410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H="1">
              <a:off x="2871945" y="676099"/>
              <a:ext cx="13087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300"/>
            <p:cNvSpPr txBox="1"/>
            <p:nvPr/>
          </p:nvSpPr>
          <p:spPr>
            <a:xfrm>
              <a:off x="4111393" y="547019"/>
              <a:ext cx="1035139" cy="27797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forwarding_data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2796932" y="1036091"/>
              <a:ext cx="15503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318"/>
            <p:cNvSpPr txBox="1"/>
            <p:nvPr/>
          </p:nvSpPr>
          <p:spPr>
            <a:xfrm>
              <a:off x="5079866" y="2991867"/>
              <a:ext cx="1217326" cy="247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fpu_iru _exception_f2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4" name="直線單箭頭接點 23"/>
            <p:cNvCxnSpPr/>
            <p:nvPr/>
          </p:nvCxnSpPr>
          <p:spPr>
            <a:xfrm>
              <a:off x="286247" y="1600392"/>
              <a:ext cx="5819821" cy="2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H="1">
              <a:off x="3755884" y="1454634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H="1">
              <a:off x="2792649" y="1455057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/>
            <p:cNvGrpSpPr/>
            <p:nvPr/>
          </p:nvGrpSpPr>
          <p:grpSpPr>
            <a:xfrm>
              <a:off x="4775370" y="1607154"/>
              <a:ext cx="304717" cy="109088"/>
              <a:chOff x="4080427" y="1334075"/>
              <a:chExt cx="304717" cy="109088"/>
            </a:xfrm>
          </p:grpSpPr>
          <p:sp>
            <p:nvSpPr>
              <p:cNvPr id="197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98" name="等腰三角形 197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3604759" y="1596058"/>
              <a:ext cx="304717" cy="109088"/>
              <a:chOff x="4080427" y="1334075"/>
              <a:chExt cx="304717" cy="109088"/>
            </a:xfrm>
          </p:grpSpPr>
          <p:sp>
            <p:nvSpPr>
              <p:cNvPr id="195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96" name="等腰三角形 195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2597710" y="1600065"/>
              <a:ext cx="304717" cy="109088"/>
              <a:chOff x="4080427" y="1334075"/>
              <a:chExt cx="304717" cy="109088"/>
            </a:xfrm>
          </p:grpSpPr>
          <p:sp>
            <p:nvSpPr>
              <p:cNvPr id="193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800" kern="100">
                    <a:effectLst/>
                    <a:latin typeface="Georgia"/>
                    <a:ea typeface="新細明體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94" name="等腰三角形 193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30" name="直線單箭頭接點 29"/>
            <p:cNvCxnSpPr/>
            <p:nvPr/>
          </p:nvCxnSpPr>
          <p:spPr>
            <a:xfrm>
              <a:off x="274439" y="2584329"/>
              <a:ext cx="5819821" cy="2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 Box 151"/>
            <p:cNvSpPr txBox="1">
              <a:spLocks noChangeArrowheads="1"/>
            </p:cNvSpPr>
            <p:nvPr/>
          </p:nvSpPr>
          <p:spPr bwMode="auto">
            <a:xfrm>
              <a:off x="1872187" y="1908529"/>
              <a:ext cx="1564942" cy="4251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EXP_DIFF and swap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" name="直線單箭頭接點 31"/>
            <p:cNvCxnSpPr/>
            <p:nvPr/>
          </p:nvCxnSpPr>
          <p:spPr>
            <a:xfrm>
              <a:off x="298672" y="3566292"/>
              <a:ext cx="5819821" cy="2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978660" y="1765232"/>
              <a:ext cx="0" cy="154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3048170" y="3193156"/>
              <a:ext cx="2730" cy="2793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66"/>
            <p:cNvSpPr txBox="1"/>
            <p:nvPr/>
          </p:nvSpPr>
          <p:spPr>
            <a:xfrm>
              <a:off x="70624" y="1700538"/>
              <a:ext cx="357819" cy="3195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b="1" kern="100">
                  <a:effectLst/>
                  <a:latin typeface="Georgia"/>
                  <a:ea typeface="新細明體"/>
                  <a:cs typeface="Calibri"/>
                </a:rPr>
                <a:t>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" name="文字方塊 371"/>
            <p:cNvSpPr txBox="1"/>
            <p:nvPr/>
          </p:nvSpPr>
          <p:spPr>
            <a:xfrm>
              <a:off x="70666" y="2593262"/>
              <a:ext cx="357819" cy="3195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b="1" kern="100">
                  <a:effectLst/>
                  <a:latin typeface="Georgia"/>
                  <a:ea typeface="新細明體"/>
                  <a:cs typeface="Calibri"/>
                </a:rPr>
                <a:t>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4892226" y="1207300"/>
              <a:ext cx="44" cy="3927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群組 37"/>
            <p:cNvGrpSpPr/>
            <p:nvPr/>
          </p:nvGrpSpPr>
          <p:grpSpPr>
            <a:xfrm>
              <a:off x="4775409" y="2590790"/>
              <a:ext cx="304717" cy="109088"/>
              <a:chOff x="4080427" y="1334075"/>
              <a:chExt cx="304717" cy="109088"/>
            </a:xfrm>
          </p:grpSpPr>
          <p:sp>
            <p:nvSpPr>
              <p:cNvPr id="191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92" name="等腰三角形 191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39" name="直線單箭頭接點 38"/>
            <p:cNvCxnSpPr/>
            <p:nvPr/>
          </p:nvCxnSpPr>
          <p:spPr>
            <a:xfrm>
              <a:off x="4902923" y="1716242"/>
              <a:ext cx="1116" cy="7454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/>
            <p:cNvGrpSpPr/>
            <p:nvPr/>
          </p:nvGrpSpPr>
          <p:grpSpPr>
            <a:xfrm>
              <a:off x="4779643" y="3572853"/>
              <a:ext cx="304717" cy="109088"/>
              <a:chOff x="4080427" y="1334075"/>
              <a:chExt cx="304717" cy="109088"/>
            </a:xfrm>
          </p:grpSpPr>
          <p:sp>
            <p:nvSpPr>
              <p:cNvPr id="189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90" name="等腰三角形 189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41" name="直線單箭頭接點 40"/>
            <p:cNvCxnSpPr/>
            <p:nvPr/>
          </p:nvCxnSpPr>
          <p:spPr>
            <a:xfrm>
              <a:off x="4978069" y="2699404"/>
              <a:ext cx="0" cy="360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群組 41"/>
            <p:cNvGrpSpPr/>
            <p:nvPr/>
          </p:nvGrpSpPr>
          <p:grpSpPr>
            <a:xfrm>
              <a:off x="3724353" y="3575174"/>
              <a:ext cx="304717" cy="109088"/>
              <a:chOff x="4080427" y="1334075"/>
              <a:chExt cx="304717" cy="109088"/>
            </a:xfrm>
          </p:grpSpPr>
          <p:sp>
            <p:nvSpPr>
              <p:cNvPr id="187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88" name="等腰三角形 187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43" name="直線單箭頭接點 42"/>
            <p:cNvCxnSpPr/>
            <p:nvPr/>
          </p:nvCxnSpPr>
          <p:spPr>
            <a:xfrm flipH="1">
              <a:off x="3123741" y="3687673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 flipH="1">
              <a:off x="3881914" y="3687403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2242949" y="4116992"/>
              <a:ext cx="1" cy="1223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 flipH="1">
              <a:off x="4706088" y="3060613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>
              <a:off x="4904039" y="3060613"/>
              <a:ext cx="0" cy="5220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>
              <a:off x="4806872" y="2869446"/>
              <a:ext cx="0" cy="190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164"/>
            <p:cNvSpPr txBox="1"/>
            <p:nvPr/>
          </p:nvSpPr>
          <p:spPr>
            <a:xfrm>
              <a:off x="4180715" y="2714909"/>
              <a:ext cx="779922" cy="2296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Special value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50" name="文字方塊 169"/>
            <p:cNvSpPr txBox="1"/>
            <p:nvPr/>
          </p:nvSpPr>
          <p:spPr>
            <a:xfrm>
              <a:off x="70624" y="3650431"/>
              <a:ext cx="357819" cy="3195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b="1" kern="100">
                  <a:effectLst/>
                  <a:latin typeface="Georgia"/>
                  <a:ea typeface="新細明體"/>
                  <a:cs typeface="Calibri"/>
                </a:rPr>
                <a:t>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51" name="直線單箭頭接點 50"/>
            <p:cNvCxnSpPr/>
            <p:nvPr/>
          </p:nvCxnSpPr>
          <p:spPr>
            <a:xfrm>
              <a:off x="4987941" y="3684262"/>
              <a:ext cx="1646" cy="483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>
              <a:off x="2239807" y="4391065"/>
              <a:ext cx="0" cy="196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3018623" y="5157550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>
              <a:off x="2859910" y="5063911"/>
              <a:ext cx="861" cy="2485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207"/>
            <p:cNvSpPr txBox="1"/>
            <p:nvPr/>
          </p:nvSpPr>
          <p:spPr>
            <a:xfrm>
              <a:off x="2981021" y="5369323"/>
              <a:ext cx="1430893" cy="2296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fpu _frd_data_f3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56" name="直線單箭頭接點 55"/>
            <p:cNvCxnSpPr/>
            <p:nvPr/>
          </p:nvCxnSpPr>
          <p:spPr>
            <a:xfrm flipH="1">
              <a:off x="2796932" y="5304414"/>
              <a:ext cx="3088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>
              <a:off x="2952654" y="5312479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 flipH="1">
              <a:off x="3009955" y="5162958"/>
              <a:ext cx="20598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5068420" y="4167010"/>
              <a:ext cx="1414" cy="9956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151"/>
            <p:cNvSpPr txBox="1">
              <a:spLocks noChangeArrowheads="1"/>
            </p:cNvSpPr>
            <p:nvPr/>
          </p:nvSpPr>
          <p:spPr bwMode="auto">
            <a:xfrm>
              <a:off x="4338322" y="849872"/>
              <a:ext cx="894858" cy="36078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Georgia"/>
                  <a:cs typeface="Calibri"/>
                </a:rPr>
                <a:t>Special value</a:t>
              </a:r>
              <a:endParaRPr lang="zh-TW" sz="1200" kern="100">
                <a:effectLst/>
                <a:latin typeface="Times New Roman"/>
                <a:ea typeface="Georgia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Georgia"/>
                  <a:cs typeface="Calibri"/>
                </a:rPr>
                <a:t>Detection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1" name="直線單箭頭接點 60"/>
            <p:cNvCxnSpPr/>
            <p:nvPr/>
          </p:nvCxnSpPr>
          <p:spPr>
            <a:xfrm>
              <a:off x="3755551" y="956931"/>
              <a:ext cx="5912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151"/>
            <p:cNvSpPr txBox="1">
              <a:spLocks noChangeArrowheads="1"/>
            </p:cNvSpPr>
            <p:nvPr/>
          </p:nvSpPr>
          <p:spPr bwMode="auto">
            <a:xfrm>
              <a:off x="802136" y="1911658"/>
              <a:ext cx="759417" cy="2881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 &amp; Signed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3" name="直線單箭頭接點 62"/>
            <p:cNvCxnSpPr/>
            <p:nvPr/>
          </p:nvCxnSpPr>
          <p:spPr>
            <a:xfrm>
              <a:off x="1561647" y="2129434"/>
              <a:ext cx="3050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 flipH="1">
              <a:off x="1021358" y="2199773"/>
              <a:ext cx="79" cy="3752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/>
            <p:nvPr/>
          </p:nvCxnSpPr>
          <p:spPr>
            <a:xfrm flipH="1">
              <a:off x="1371651" y="2199773"/>
              <a:ext cx="108" cy="3752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802139" y="2584683"/>
              <a:ext cx="304717" cy="109088"/>
              <a:chOff x="4080427" y="1334075"/>
              <a:chExt cx="304717" cy="109088"/>
            </a:xfrm>
          </p:grpSpPr>
          <p:sp>
            <p:nvSpPr>
              <p:cNvPr id="185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86" name="等腰三角形 185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161903" y="2586481"/>
              <a:ext cx="304717" cy="109088"/>
              <a:chOff x="4080427" y="1334075"/>
              <a:chExt cx="304717" cy="109088"/>
            </a:xfrm>
          </p:grpSpPr>
          <p:sp>
            <p:nvSpPr>
              <p:cNvPr id="183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84" name="等腰三角形 183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68" name="Text Box 151"/>
            <p:cNvSpPr txBox="1">
              <a:spLocks noChangeArrowheads="1"/>
            </p:cNvSpPr>
            <p:nvPr/>
          </p:nvSpPr>
          <p:spPr bwMode="auto">
            <a:xfrm>
              <a:off x="683310" y="2863385"/>
              <a:ext cx="931667" cy="319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 adjust</a:t>
              </a:r>
              <a:endParaRPr lang="zh-TW" sz="1200" kern="100">
                <a:effectLst/>
                <a:latin typeface="Times New Roman"/>
                <a:ea typeface="Georgia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Determine signed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" name="直線單箭頭接點 68"/>
            <p:cNvCxnSpPr/>
            <p:nvPr/>
          </p:nvCxnSpPr>
          <p:spPr>
            <a:xfrm flipH="1">
              <a:off x="1371719" y="2695549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 flipH="1">
              <a:off x="1021358" y="2684896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H="1">
              <a:off x="1371651" y="3183148"/>
              <a:ext cx="147" cy="383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>
              <a:off x="1027433" y="3183148"/>
              <a:ext cx="12366" cy="383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群組 72"/>
            <p:cNvGrpSpPr/>
            <p:nvPr/>
          </p:nvGrpSpPr>
          <p:grpSpPr>
            <a:xfrm>
              <a:off x="1167392" y="3569756"/>
              <a:ext cx="304717" cy="109088"/>
              <a:chOff x="4080427" y="1334075"/>
              <a:chExt cx="304717" cy="109088"/>
            </a:xfrm>
          </p:grpSpPr>
          <p:sp>
            <p:nvSpPr>
              <p:cNvPr id="181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82" name="等腰三角形 181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74" name="直線單箭頭接點 73"/>
            <p:cNvCxnSpPr/>
            <p:nvPr/>
          </p:nvCxnSpPr>
          <p:spPr>
            <a:xfrm>
              <a:off x="1376210" y="3681707"/>
              <a:ext cx="0" cy="597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830981" y="3569756"/>
              <a:ext cx="304717" cy="109088"/>
              <a:chOff x="4080427" y="1334075"/>
              <a:chExt cx="304717" cy="109088"/>
            </a:xfrm>
          </p:grpSpPr>
          <p:sp>
            <p:nvSpPr>
              <p:cNvPr id="179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80" name="等腰三角形 179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76" name="直線單箭頭接點 75"/>
            <p:cNvCxnSpPr/>
            <p:nvPr/>
          </p:nvCxnSpPr>
          <p:spPr>
            <a:xfrm>
              <a:off x="1039799" y="3681707"/>
              <a:ext cx="0" cy="597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151"/>
            <p:cNvSpPr txBox="1">
              <a:spLocks noChangeArrowheads="1"/>
            </p:cNvSpPr>
            <p:nvPr/>
          </p:nvSpPr>
          <p:spPr bwMode="auto">
            <a:xfrm>
              <a:off x="800320" y="4279702"/>
              <a:ext cx="773599" cy="2930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 adjust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8" name="直線單箭頭接點 77"/>
            <p:cNvCxnSpPr/>
            <p:nvPr/>
          </p:nvCxnSpPr>
          <p:spPr>
            <a:xfrm>
              <a:off x="4899261" y="3193156"/>
              <a:ext cx="2922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flipH="1">
              <a:off x="4881519" y="4162258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5133166" y="4032359"/>
              <a:ext cx="4336" cy="135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 flipH="1" flipV="1">
              <a:off x="5127217" y="4036506"/>
              <a:ext cx="190199" cy="1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253"/>
            <p:cNvSpPr txBox="1"/>
            <p:nvPr/>
          </p:nvSpPr>
          <p:spPr>
            <a:xfrm>
              <a:off x="5131962" y="3999117"/>
              <a:ext cx="1216697" cy="23206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ieu_fpu_rd_data_f3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3" name="直線單箭頭接點 82"/>
            <p:cNvCxnSpPr/>
            <p:nvPr/>
          </p:nvCxnSpPr>
          <p:spPr>
            <a:xfrm flipH="1" flipV="1">
              <a:off x="5039263" y="2304457"/>
              <a:ext cx="136819" cy="4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字方塊 368"/>
            <p:cNvSpPr txBox="1"/>
            <p:nvPr/>
          </p:nvSpPr>
          <p:spPr>
            <a:xfrm>
              <a:off x="4856513" y="2093165"/>
              <a:ext cx="1216697" cy="23206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ieu_fpu_rs_data_f1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5" name="直線單箭頭接點 84"/>
            <p:cNvCxnSpPr/>
            <p:nvPr/>
          </p:nvCxnSpPr>
          <p:spPr>
            <a:xfrm flipH="1">
              <a:off x="4806872" y="2461729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>
              <a:off x="4995242" y="2467586"/>
              <a:ext cx="250" cy="1074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>
              <a:off x="5049128" y="2304457"/>
              <a:ext cx="0" cy="162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 Box 151"/>
            <p:cNvSpPr txBox="1">
              <a:spLocks noChangeArrowheads="1"/>
            </p:cNvSpPr>
            <p:nvPr/>
          </p:nvSpPr>
          <p:spPr bwMode="auto">
            <a:xfrm>
              <a:off x="2657958" y="2911927"/>
              <a:ext cx="778583" cy="2696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Alignment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9" name="Text Box 151"/>
            <p:cNvSpPr txBox="1">
              <a:spLocks noChangeArrowheads="1"/>
            </p:cNvSpPr>
            <p:nvPr/>
          </p:nvSpPr>
          <p:spPr bwMode="auto">
            <a:xfrm>
              <a:off x="3437129" y="1911657"/>
              <a:ext cx="780496" cy="6726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MUL/DS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0" name="Text Box 151"/>
            <p:cNvSpPr txBox="1">
              <a:spLocks noChangeArrowheads="1"/>
            </p:cNvSpPr>
            <p:nvPr/>
          </p:nvSpPr>
          <p:spPr bwMode="auto">
            <a:xfrm>
              <a:off x="3437129" y="2584952"/>
              <a:ext cx="780116" cy="5965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MUL/DS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1" name="Text Box 151"/>
            <p:cNvSpPr txBox="1">
              <a:spLocks noChangeArrowheads="1"/>
            </p:cNvSpPr>
            <p:nvPr/>
          </p:nvSpPr>
          <p:spPr bwMode="auto">
            <a:xfrm>
              <a:off x="1866334" y="3181538"/>
              <a:ext cx="786180" cy="2352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Adder/LZA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2" name="Text Box 151"/>
            <p:cNvSpPr txBox="1">
              <a:spLocks noChangeArrowheads="1"/>
            </p:cNvSpPr>
            <p:nvPr/>
          </p:nvSpPr>
          <p:spPr bwMode="auto">
            <a:xfrm>
              <a:off x="2668100" y="3820095"/>
              <a:ext cx="1571879" cy="2886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Adder and rounding</a:t>
              </a:r>
              <a:br>
                <a:rPr lang="en-US" sz="800" kern="100">
                  <a:effectLst/>
                  <a:latin typeface="Georgia"/>
                  <a:ea typeface="新細明體"/>
                  <a:cs typeface="Calibri"/>
                </a:rPr>
              </a:b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critical path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3" name="Text Box 151"/>
            <p:cNvSpPr txBox="1">
              <a:spLocks noChangeArrowheads="1"/>
            </p:cNvSpPr>
            <p:nvPr/>
          </p:nvSpPr>
          <p:spPr bwMode="auto">
            <a:xfrm>
              <a:off x="1879079" y="3820095"/>
              <a:ext cx="785842" cy="2886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4" name="Text Box 151"/>
            <p:cNvSpPr txBox="1">
              <a:spLocks noChangeArrowheads="1"/>
            </p:cNvSpPr>
            <p:nvPr/>
          </p:nvSpPr>
          <p:spPr bwMode="auto">
            <a:xfrm>
              <a:off x="1864292" y="4231710"/>
              <a:ext cx="786225" cy="159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shifter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5" name="直線單箭頭接點 94"/>
            <p:cNvCxnSpPr/>
            <p:nvPr/>
          </p:nvCxnSpPr>
          <p:spPr>
            <a:xfrm>
              <a:off x="3460748" y="4113280"/>
              <a:ext cx="1" cy="1223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151"/>
            <p:cNvSpPr txBox="1">
              <a:spLocks noChangeArrowheads="1"/>
            </p:cNvSpPr>
            <p:nvPr/>
          </p:nvSpPr>
          <p:spPr bwMode="auto">
            <a:xfrm>
              <a:off x="3082091" y="4227998"/>
              <a:ext cx="786225" cy="159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shifter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7" name="直線單箭頭接點 96"/>
            <p:cNvCxnSpPr/>
            <p:nvPr/>
          </p:nvCxnSpPr>
          <p:spPr>
            <a:xfrm flipH="1">
              <a:off x="2239680" y="4587413"/>
              <a:ext cx="489360" cy="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>
              <a:off x="3463838" y="4391065"/>
              <a:ext cx="0" cy="196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/>
            <p:nvPr/>
          </p:nvCxnSpPr>
          <p:spPr>
            <a:xfrm flipH="1">
              <a:off x="2980178" y="4591879"/>
              <a:ext cx="489360" cy="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/>
            <p:nvPr/>
          </p:nvCxnSpPr>
          <p:spPr>
            <a:xfrm>
              <a:off x="2980155" y="4588205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/>
            <p:nvPr/>
          </p:nvCxnSpPr>
          <p:spPr>
            <a:xfrm>
              <a:off x="2728194" y="4584712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/>
            <p:nvPr/>
          </p:nvCxnSpPr>
          <p:spPr>
            <a:xfrm flipH="1">
              <a:off x="2637994" y="4747730"/>
              <a:ext cx="4129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/>
            <p:nvPr/>
          </p:nvCxnSpPr>
          <p:spPr>
            <a:xfrm>
              <a:off x="2854627" y="4747767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 Box 151"/>
            <p:cNvSpPr txBox="1">
              <a:spLocks noChangeArrowheads="1"/>
            </p:cNvSpPr>
            <p:nvPr/>
          </p:nvSpPr>
          <p:spPr bwMode="auto">
            <a:xfrm>
              <a:off x="2320370" y="4902714"/>
              <a:ext cx="790998" cy="1611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Packing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05" name="直線單箭頭接點 104"/>
            <p:cNvCxnSpPr/>
            <p:nvPr/>
          </p:nvCxnSpPr>
          <p:spPr>
            <a:xfrm>
              <a:off x="2406952" y="4743093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/>
            <p:nvPr/>
          </p:nvCxnSpPr>
          <p:spPr>
            <a:xfrm flipH="1" flipV="1">
              <a:off x="1384037" y="4747730"/>
              <a:ext cx="1023554" cy="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/>
            <p:nvPr/>
          </p:nvCxnSpPr>
          <p:spPr>
            <a:xfrm>
              <a:off x="1384175" y="4572723"/>
              <a:ext cx="0" cy="170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群組 107"/>
            <p:cNvGrpSpPr/>
            <p:nvPr/>
          </p:nvGrpSpPr>
          <p:grpSpPr>
            <a:xfrm>
              <a:off x="2966383" y="3578650"/>
              <a:ext cx="304717" cy="109088"/>
              <a:chOff x="4080427" y="1334075"/>
              <a:chExt cx="304717" cy="109088"/>
            </a:xfrm>
          </p:grpSpPr>
          <p:sp>
            <p:nvSpPr>
              <p:cNvPr id="177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78" name="等腰三角形 177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109" name="直線單箭頭接點 108"/>
            <p:cNvCxnSpPr/>
            <p:nvPr/>
          </p:nvCxnSpPr>
          <p:spPr>
            <a:xfrm>
              <a:off x="1039769" y="4572723"/>
              <a:ext cx="1" cy="1223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字方塊 192"/>
            <p:cNvSpPr txBox="1"/>
            <p:nvPr/>
          </p:nvSpPr>
          <p:spPr>
            <a:xfrm>
              <a:off x="748562" y="4673101"/>
              <a:ext cx="779922" cy="2296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OVF/Tiny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11" name="直線單箭頭接點 110"/>
            <p:cNvCxnSpPr/>
            <p:nvPr/>
          </p:nvCxnSpPr>
          <p:spPr>
            <a:xfrm flipH="1" flipV="1">
              <a:off x="3464173" y="4591939"/>
              <a:ext cx="985029" cy="9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/>
            <p:nvPr/>
          </p:nvCxnSpPr>
          <p:spPr>
            <a:xfrm>
              <a:off x="4449202" y="4599490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 Box 151"/>
            <p:cNvSpPr txBox="1">
              <a:spLocks noChangeArrowheads="1"/>
            </p:cNvSpPr>
            <p:nvPr/>
          </p:nvSpPr>
          <p:spPr bwMode="auto">
            <a:xfrm>
              <a:off x="4064320" y="4747767"/>
              <a:ext cx="772581" cy="20593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exception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14" name="直線單箭頭接點 113"/>
            <p:cNvCxnSpPr/>
            <p:nvPr/>
          </p:nvCxnSpPr>
          <p:spPr>
            <a:xfrm flipH="1">
              <a:off x="3978936" y="270996"/>
              <a:ext cx="184439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字方塊 230"/>
            <p:cNvSpPr txBox="1"/>
            <p:nvPr/>
          </p:nvSpPr>
          <p:spPr>
            <a:xfrm>
              <a:off x="4119592" y="163972"/>
              <a:ext cx="746397" cy="27797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548DD4"/>
                  </a:solidFill>
                  <a:effectLst/>
                  <a:latin typeface="Georgia"/>
                  <a:ea typeface="新細明體"/>
                  <a:cs typeface="Calibri"/>
                </a:rPr>
                <a:t>frs1_index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16" name="直線單箭頭接點 115"/>
            <p:cNvCxnSpPr/>
            <p:nvPr/>
          </p:nvCxnSpPr>
          <p:spPr>
            <a:xfrm flipH="1">
              <a:off x="3978936" y="388990"/>
              <a:ext cx="184439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字方塊 249"/>
            <p:cNvSpPr txBox="1"/>
            <p:nvPr/>
          </p:nvSpPr>
          <p:spPr>
            <a:xfrm>
              <a:off x="4119592" y="281966"/>
              <a:ext cx="746397" cy="27797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548DD4"/>
                  </a:solidFill>
                  <a:effectLst/>
                  <a:latin typeface="Georgia"/>
                  <a:ea typeface="新細明體"/>
                  <a:cs typeface="Calibri"/>
                </a:rPr>
                <a:t>frs2_index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18" name="直線單箭頭接點 117"/>
            <p:cNvCxnSpPr/>
            <p:nvPr/>
          </p:nvCxnSpPr>
          <p:spPr>
            <a:xfrm>
              <a:off x="3653830" y="1795463"/>
              <a:ext cx="0" cy="12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/>
            <p:nvPr/>
          </p:nvCxnSpPr>
          <p:spPr>
            <a:xfrm>
              <a:off x="2434630" y="1798601"/>
              <a:ext cx="0" cy="12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/>
            <p:nvPr/>
          </p:nvCxnSpPr>
          <p:spPr>
            <a:xfrm>
              <a:off x="2941827" y="1765232"/>
              <a:ext cx="0" cy="1604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 flipH="1">
              <a:off x="2436344" y="1803304"/>
              <a:ext cx="1217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/>
            <p:nvPr/>
          </p:nvCxnSpPr>
          <p:spPr>
            <a:xfrm flipH="1">
              <a:off x="2932119" y="1765232"/>
              <a:ext cx="10463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單箭頭接點 122"/>
            <p:cNvCxnSpPr/>
            <p:nvPr/>
          </p:nvCxnSpPr>
          <p:spPr>
            <a:xfrm flipH="1">
              <a:off x="2784485" y="1712481"/>
              <a:ext cx="1" cy="97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/>
            <p:nvPr/>
          </p:nvCxnSpPr>
          <p:spPr>
            <a:xfrm flipH="1">
              <a:off x="3764168" y="1712481"/>
              <a:ext cx="1" cy="52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群組 124"/>
            <p:cNvGrpSpPr/>
            <p:nvPr/>
          </p:nvGrpSpPr>
          <p:grpSpPr>
            <a:xfrm>
              <a:off x="2061987" y="2584329"/>
              <a:ext cx="304717" cy="109088"/>
              <a:chOff x="4080427" y="1334075"/>
              <a:chExt cx="304717" cy="109088"/>
            </a:xfrm>
          </p:grpSpPr>
          <p:sp>
            <p:nvSpPr>
              <p:cNvPr id="175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800" kern="100">
                    <a:effectLst/>
                    <a:latin typeface="Georgia"/>
                    <a:ea typeface="新細明體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76" name="等腰三角形 175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2872256" y="2583079"/>
              <a:ext cx="304717" cy="109088"/>
              <a:chOff x="4080427" y="1334075"/>
              <a:chExt cx="304717" cy="109088"/>
            </a:xfrm>
          </p:grpSpPr>
          <p:sp>
            <p:nvSpPr>
              <p:cNvPr id="173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800" kern="100">
                    <a:effectLst/>
                    <a:latin typeface="Georgia"/>
                    <a:ea typeface="新細明體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74" name="等腰三角形 173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127" name="直線單箭頭接點 126"/>
            <p:cNvCxnSpPr/>
            <p:nvPr/>
          </p:nvCxnSpPr>
          <p:spPr>
            <a:xfrm>
              <a:off x="2242950" y="2333683"/>
              <a:ext cx="0" cy="241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群組 127"/>
            <p:cNvGrpSpPr/>
            <p:nvPr/>
          </p:nvGrpSpPr>
          <p:grpSpPr>
            <a:xfrm>
              <a:off x="1547189" y="1607154"/>
              <a:ext cx="304717" cy="109088"/>
              <a:chOff x="4080427" y="1334075"/>
              <a:chExt cx="304717" cy="109088"/>
            </a:xfrm>
          </p:grpSpPr>
          <p:sp>
            <p:nvSpPr>
              <p:cNvPr id="171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800" kern="100">
                    <a:effectLst/>
                    <a:latin typeface="Georgia"/>
                    <a:ea typeface="新細明體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72" name="等腰三角形 171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129" name="直線單箭頭接點 128"/>
            <p:cNvCxnSpPr/>
            <p:nvPr/>
          </p:nvCxnSpPr>
          <p:spPr>
            <a:xfrm>
              <a:off x="1652592" y="494528"/>
              <a:ext cx="0" cy="359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/>
            <p:cNvCxnSpPr/>
            <p:nvPr/>
          </p:nvCxnSpPr>
          <p:spPr>
            <a:xfrm flipH="1">
              <a:off x="1547189" y="854518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/>
            <p:cNvCxnSpPr/>
            <p:nvPr/>
          </p:nvCxnSpPr>
          <p:spPr>
            <a:xfrm>
              <a:off x="1728422" y="857823"/>
              <a:ext cx="0" cy="357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/>
            <p:cNvCxnSpPr/>
            <p:nvPr/>
          </p:nvCxnSpPr>
          <p:spPr>
            <a:xfrm>
              <a:off x="1808109" y="679414"/>
              <a:ext cx="0" cy="174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 flipH="1">
              <a:off x="1728422" y="1450468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133"/>
            <p:cNvCxnSpPr/>
            <p:nvPr/>
          </p:nvCxnSpPr>
          <p:spPr>
            <a:xfrm flipH="1">
              <a:off x="1729725" y="1716242"/>
              <a:ext cx="1" cy="82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 flipH="1">
              <a:off x="1994999" y="1798601"/>
              <a:ext cx="380" cy="100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H="1" flipV="1">
              <a:off x="1726111" y="1803400"/>
              <a:ext cx="27818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/>
            <p:nvPr/>
          </p:nvCxnSpPr>
          <p:spPr>
            <a:xfrm>
              <a:off x="3327766" y="2744895"/>
              <a:ext cx="0" cy="154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/>
            <p:nvPr/>
          </p:nvCxnSpPr>
          <p:spPr>
            <a:xfrm>
              <a:off x="3002936" y="2781064"/>
              <a:ext cx="0" cy="12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/>
            <p:nvPr/>
          </p:nvCxnSpPr>
          <p:spPr>
            <a:xfrm>
              <a:off x="1995379" y="2789317"/>
              <a:ext cx="0" cy="12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/>
            <p:nvPr/>
          </p:nvCxnSpPr>
          <p:spPr>
            <a:xfrm>
              <a:off x="2290933" y="2744895"/>
              <a:ext cx="0" cy="1604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/>
            <p:nvPr/>
          </p:nvCxnSpPr>
          <p:spPr>
            <a:xfrm flipH="1">
              <a:off x="1995379" y="2782967"/>
              <a:ext cx="10073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H="1">
              <a:off x="2281225" y="2744895"/>
              <a:ext cx="10463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 flipH="1">
              <a:off x="2133591" y="2692144"/>
              <a:ext cx="1" cy="97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 flipH="1">
              <a:off x="3113274" y="2692144"/>
              <a:ext cx="1" cy="52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/>
            <p:nvPr/>
          </p:nvCxnSpPr>
          <p:spPr>
            <a:xfrm>
              <a:off x="3050900" y="2333683"/>
              <a:ext cx="1795" cy="241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/>
            <p:cNvCxnSpPr/>
            <p:nvPr/>
          </p:nvCxnSpPr>
          <p:spPr>
            <a:xfrm>
              <a:off x="2217025" y="1784903"/>
              <a:ext cx="2580" cy="1185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146"/>
            <p:cNvCxnSpPr/>
            <p:nvPr/>
          </p:nvCxnSpPr>
          <p:spPr>
            <a:xfrm>
              <a:off x="3460627" y="4572723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字方塊 399"/>
            <p:cNvSpPr txBox="1"/>
            <p:nvPr/>
          </p:nvSpPr>
          <p:spPr>
            <a:xfrm>
              <a:off x="1960806" y="1600647"/>
              <a:ext cx="751935" cy="2292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mul_result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9" name="文字方塊 400"/>
            <p:cNvSpPr txBox="1"/>
            <p:nvPr/>
          </p:nvSpPr>
          <p:spPr>
            <a:xfrm>
              <a:off x="3232381" y="4668368"/>
              <a:ext cx="779922" cy="2296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mul_result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0" name="直線單箭頭接點 149"/>
            <p:cNvCxnSpPr/>
            <p:nvPr/>
          </p:nvCxnSpPr>
          <p:spPr>
            <a:xfrm>
              <a:off x="3979124" y="3193156"/>
              <a:ext cx="1236" cy="2793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/>
            <p:nvPr/>
          </p:nvCxnSpPr>
          <p:spPr>
            <a:xfrm>
              <a:off x="2089321" y="3416825"/>
              <a:ext cx="1" cy="149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群組 151"/>
            <p:cNvGrpSpPr/>
            <p:nvPr/>
          </p:nvGrpSpPr>
          <p:grpSpPr>
            <a:xfrm>
              <a:off x="2330689" y="3575174"/>
              <a:ext cx="304717" cy="109088"/>
              <a:chOff x="4080427" y="1334075"/>
              <a:chExt cx="304717" cy="109088"/>
            </a:xfrm>
          </p:grpSpPr>
          <p:sp>
            <p:nvSpPr>
              <p:cNvPr id="169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70" name="等腰三角形 169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153" name="直線單箭頭接點 152"/>
            <p:cNvCxnSpPr/>
            <p:nvPr/>
          </p:nvCxnSpPr>
          <p:spPr>
            <a:xfrm flipH="1">
              <a:off x="2091720" y="3687403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/>
            <p:nvPr/>
          </p:nvCxnSpPr>
          <p:spPr>
            <a:xfrm flipH="1">
              <a:off x="2488250" y="3687403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群組 154"/>
            <p:cNvGrpSpPr/>
            <p:nvPr/>
          </p:nvGrpSpPr>
          <p:grpSpPr>
            <a:xfrm>
              <a:off x="1934362" y="3578380"/>
              <a:ext cx="304717" cy="109088"/>
              <a:chOff x="4080427" y="1334075"/>
              <a:chExt cx="304717" cy="109088"/>
            </a:xfrm>
          </p:grpSpPr>
          <p:sp>
            <p:nvSpPr>
              <p:cNvPr id="167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68" name="等腰三角形 167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156" name="直線單箭頭接點 155"/>
            <p:cNvCxnSpPr/>
            <p:nvPr/>
          </p:nvCxnSpPr>
          <p:spPr>
            <a:xfrm>
              <a:off x="2496185" y="3418379"/>
              <a:ext cx="0" cy="1479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/>
            <p:cNvCxnSpPr/>
            <p:nvPr/>
          </p:nvCxnSpPr>
          <p:spPr>
            <a:xfrm flipH="1">
              <a:off x="2940413" y="3472482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/>
            <p:cNvCxnSpPr/>
            <p:nvPr/>
          </p:nvCxnSpPr>
          <p:spPr>
            <a:xfrm flipH="1">
              <a:off x="3108341" y="3468853"/>
              <a:ext cx="165" cy="1169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 flipH="1">
              <a:off x="3715466" y="3472482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159"/>
            <p:cNvCxnSpPr/>
            <p:nvPr/>
          </p:nvCxnSpPr>
          <p:spPr>
            <a:xfrm flipH="1">
              <a:off x="3883394" y="3468853"/>
              <a:ext cx="165" cy="1169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160"/>
            <p:cNvCxnSpPr/>
            <p:nvPr/>
          </p:nvCxnSpPr>
          <p:spPr>
            <a:xfrm>
              <a:off x="3199392" y="3308384"/>
              <a:ext cx="0" cy="1604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單箭頭接點 161"/>
            <p:cNvCxnSpPr/>
            <p:nvPr/>
          </p:nvCxnSpPr>
          <p:spPr>
            <a:xfrm>
              <a:off x="3821059" y="3262585"/>
              <a:ext cx="0" cy="206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/>
            <p:nvPr/>
          </p:nvCxnSpPr>
          <p:spPr>
            <a:xfrm flipH="1">
              <a:off x="3052695" y="3268523"/>
              <a:ext cx="7743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 flipH="1">
              <a:off x="3206058" y="3318497"/>
              <a:ext cx="7743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單箭頭接點 164"/>
            <p:cNvCxnSpPr/>
            <p:nvPr/>
          </p:nvCxnSpPr>
          <p:spPr>
            <a:xfrm>
              <a:off x="1729725" y="1107526"/>
              <a:ext cx="2617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 Box 151"/>
            <p:cNvSpPr txBox="1">
              <a:spLocks noChangeArrowheads="1"/>
            </p:cNvSpPr>
            <p:nvPr/>
          </p:nvSpPr>
          <p:spPr bwMode="auto">
            <a:xfrm>
              <a:off x="1866334" y="2908614"/>
              <a:ext cx="786180" cy="27292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shifter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cxnSp>
        <p:nvCxnSpPr>
          <p:cNvPr id="200" name="直線接點 199"/>
          <p:cNvCxnSpPr/>
          <p:nvPr/>
        </p:nvCxnSpPr>
        <p:spPr bwMode="auto">
          <a:xfrm flipV="1">
            <a:off x="215673" y="2650210"/>
            <a:ext cx="7970807" cy="5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1" name="直線接點 200"/>
          <p:cNvCxnSpPr/>
          <p:nvPr/>
        </p:nvCxnSpPr>
        <p:spPr bwMode="auto">
          <a:xfrm flipV="1">
            <a:off x="204179" y="3618834"/>
            <a:ext cx="7970807" cy="5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2" name="直線接點 201"/>
          <p:cNvCxnSpPr/>
          <p:nvPr/>
        </p:nvCxnSpPr>
        <p:spPr bwMode="auto">
          <a:xfrm flipV="1">
            <a:off x="201311" y="4659512"/>
            <a:ext cx="7970807" cy="5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3" name="直線接點 202"/>
          <p:cNvCxnSpPr/>
          <p:nvPr/>
        </p:nvCxnSpPr>
        <p:spPr bwMode="auto">
          <a:xfrm flipV="1">
            <a:off x="207069" y="4190840"/>
            <a:ext cx="7970807" cy="5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4" name="直線接點 203"/>
          <p:cNvCxnSpPr/>
          <p:nvPr/>
        </p:nvCxnSpPr>
        <p:spPr bwMode="auto">
          <a:xfrm flipV="1">
            <a:off x="212827" y="3066592"/>
            <a:ext cx="7970807" cy="5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5" name="直線接點 204"/>
          <p:cNvCxnSpPr/>
          <p:nvPr/>
        </p:nvCxnSpPr>
        <p:spPr bwMode="auto">
          <a:xfrm flipV="1">
            <a:off x="227211" y="1976848"/>
            <a:ext cx="7970807" cy="5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6" name="文字方塊 205"/>
          <p:cNvSpPr txBox="1"/>
          <p:nvPr/>
        </p:nvSpPr>
        <p:spPr>
          <a:xfrm>
            <a:off x="129409" y="2252952"/>
            <a:ext cx="474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F1</a:t>
            </a:r>
            <a:endParaRPr lang="zh-TW" altLang="en-US" sz="1600" dirty="0"/>
          </a:p>
        </p:txBody>
      </p:sp>
      <p:sp>
        <p:nvSpPr>
          <p:cNvPr id="207" name="文字方塊 206"/>
          <p:cNvSpPr txBox="1"/>
          <p:nvPr/>
        </p:nvSpPr>
        <p:spPr>
          <a:xfrm>
            <a:off x="135167" y="2741766"/>
            <a:ext cx="474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F2</a:t>
            </a:r>
            <a:endParaRPr lang="zh-TW" altLang="en-US" sz="1600" dirty="0"/>
          </a:p>
        </p:txBody>
      </p:sp>
      <p:sp>
        <p:nvSpPr>
          <p:cNvPr id="208" name="文字方塊 207"/>
          <p:cNvSpPr txBox="1"/>
          <p:nvPr/>
        </p:nvSpPr>
        <p:spPr>
          <a:xfrm>
            <a:off x="135167" y="3095432"/>
            <a:ext cx="474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F3</a:t>
            </a:r>
            <a:endParaRPr lang="zh-TW" altLang="en-US" sz="1600" dirty="0"/>
          </a:p>
        </p:txBody>
      </p:sp>
      <p:sp>
        <p:nvSpPr>
          <p:cNvPr id="209" name="文字方塊 208"/>
          <p:cNvSpPr txBox="1"/>
          <p:nvPr/>
        </p:nvSpPr>
        <p:spPr>
          <a:xfrm>
            <a:off x="132299" y="3610124"/>
            <a:ext cx="474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F4</a:t>
            </a:r>
            <a:endParaRPr lang="zh-TW" altLang="en-US" sz="1600" dirty="0"/>
          </a:p>
        </p:txBody>
      </p:sp>
      <p:sp>
        <p:nvSpPr>
          <p:cNvPr id="210" name="文字方塊 209"/>
          <p:cNvSpPr txBox="1"/>
          <p:nvPr/>
        </p:nvSpPr>
        <p:spPr>
          <a:xfrm>
            <a:off x="129431" y="4254206"/>
            <a:ext cx="474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F5</a:t>
            </a:r>
            <a:endParaRPr lang="zh-TW" altLang="en-US" sz="1600" dirty="0"/>
          </a:p>
        </p:txBody>
      </p:sp>
      <p:sp>
        <p:nvSpPr>
          <p:cNvPr id="211" name="文字方塊 210"/>
          <p:cNvSpPr txBox="1"/>
          <p:nvPr/>
        </p:nvSpPr>
        <p:spPr>
          <a:xfrm>
            <a:off x="129431" y="4901156"/>
            <a:ext cx="474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F6</a:t>
            </a:r>
            <a:endParaRPr lang="zh-TW" altLang="en-US" sz="1600" dirty="0"/>
          </a:p>
        </p:txBody>
      </p:sp>
      <p:sp>
        <p:nvSpPr>
          <p:cNvPr id="212" name="文字方塊 211"/>
          <p:cNvSpPr txBox="1"/>
          <p:nvPr/>
        </p:nvSpPr>
        <p:spPr>
          <a:xfrm>
            <a:off x="688930" y="846161"/>
            <a:ext cx="1184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GW FPU</a:t>
            </a:r>
            <a:endParaRPr lang="zh-TW" altLang="en-US" dirty="0"/>
          </a:p>
        </p:txBody>
      </p:sp>
      <p:sp>
        <p:nvSpPr>
          <p:cNvPr id="213" name="文字方塊 212"/>
          <p:cNvSpPr txBox="1"/>
          <p:nvPr/>
        </p:nvSpPr>
        <p:spPr>
          <a:xfrm>
            <a:off x="8052133" y="2171092"/>
            <a:ext cx="91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MUL1</a:t>
            </a:r>
            <a:endParaRPr lang="zh-TW" altLang="en-US" dirty="0"/>
          </a:p>
        </p:txBody>
      </p:sp>
      <p:sp>
        <p:nvSpPr>
          <p:cNvPr id="214" name="文字方塊 213"/>
          <p:cNvSpPr txBox="1"/>
          <p:nvPr/>
        </p:nvSpPr>
        <p:spPr>
          <a:xfrm>
            <a:off x="8040639" y="2703036"/>
            <a:ext cx="91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MUL2</a:t>
            </a:r>
            <a:endParaRPr lang="zh-TW" altLang="en-US" dirty="0"/>
          </a:p>
        </p:txBody>
      </p:sp>
      <p:sp>
        <p:nvSpPr>
          <p:cNvPr id="215" name="文字方塊 214"/>
          <p:cNvSpPr txBox="1"/>
          <p:nvPr/>
        </p:nvSpPr>
        <p:spPr>
          <a:xfrm>
            <a:off x="8071230" y="3074212"/>
            <a:ext cx="91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MUL1</a:t>
            </a:r>
            <a:endParaRPr lang="zh-TW" altLang="en-US" dirty="0"/>
          </a:p>
        </p:txBody>
      </p:sp>
      <p:sp>
        <p:nvSpPr>
          <p:cNvPr id="216" name="文字方塊 215"/>
          <p:cNvSpPr txBox="1"/>
          <p:nvPr/>
        </p:nvSpPr>
        <p:spPr>
          <a:xfrm>
            <a:off x="8059736" y="3606156"/>
            <a:ext cx="91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MUL2</a:t>
            </a:r>
            <a:endParaRPr lang="zh-TW" altLang="en-US" dirty="0"/>
          </a:p>
        </p:txBody>
      </p:sp>
      <p:sp>
        <p:nvSpPr>
          <p:cNvPr id="2" name="向下箭號 1"/>
          <p:cNvSpPr/>
          <p:nvPr/>
        </p:nvSpPr>
        <p:spPr bwMode="auto">
          <a:xfrm>
            <a:off x="4994627" y="2528782"/>
            <a:ext cx="364103" cy="122979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7" name="文字方塊 216"/>
          <p:cNvSpPr txBox="1"/>
          <p:nvPr/>
        </p:nvSpPr>
        <p:spPr>
          <a:xfrm>
            <a:off x="50477" y="97759"/>
            <a:ext cx="127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Option1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634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畫布 208"/>
          <p:cNvGrpSpPr/>
          <p:nvPr/>
        </p:nvGrpSpPr>
        <p:grpSpPr>
          <a:xfrm>
            <a:off x="1589380" y="86008"/>
            <a:ext cx="7448273" cy="6694357"/>
            <a:chOff x="-112245" y="-68706"/>
            <a:chExt cx="6460904" cy="5924550"/>
          </a:xfrm>
        </p:grpSpPr>
        <p:sp>
          <p:nvSpPr>
            <p:cNvPr id="5" name="矩形 4"/>
            <p:cNvSpPr/>
            <p:nvPr/>
          </p:nvSpPr>
          <p:spPr>
            <a:xfrm>
              <a:off x="-112245" y="-68706"/>
              <a:ext cx="6375400" cy="592455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cxnSp>
          <p:nvCxnSpPr>
            <p:cNvPr id="6" name="直線單箭頭接點 5"/>
            <p:cNvCxnSpPr/>
            <p:nvPr/>
          </p:nvCxnSpPr>
          <p:spPr>
            <a:xfrm>
              <a:off x="286247" y="86288"/>
              <a:ext cx="5819821" cy="2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 Box 151"/>
            <p:cNvSpPr txBox="1">
              <a:spLocks noChangeArrowheads="1"/>
            </p:cNvSpPr>
            <p:nvPr/>
          </p:nvSpPr>
          <p:spPr bwMode="auto">
            <a:xfrm>
              <a:off x="1459723" y="86569"/>
              <a:ext cx="2515516" cy="40011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Register File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" name="直線單箭頭接點 7"/>
            <p:cNvCxnSpPr/>
            <p:nvPr/>
          </p:nvCxnSpPr>
          <p:spPr>
            <a:xfrm flipH="1">
              <a:off x="3975298" y="158186"/>
              <a:ext cx="184439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字方塊 239"/>
            <p:cNvSpPr txBox="1"/>
            <p:nvPr/>
          </p:nvSpPr>
          <p:spPr>
            <a:xfrm>
              <a:off x="4115954" y="51162"/>
              <a:ext cx="746397" cy="27797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548DD4"/>
                  </a:solidFill>
                  <a:effectLst/>
                  <a:latin typeface="Georgia"/>
                  <a:ea typeface="新細明體"/>
                  <a:cs typeface="Calibri"/>
                </a:rPr>
                <a:t>frs0_index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0" name="文字方塊 280"/>
            <p:cNvSpPr txBox="1"/>
            <p:nvPr/>
          </p:nvSpPr>
          <p:spPr>
            <a:xfrm>
              <a:off x="70628" y="231334"/>
              <a:ext cx="357819" cy="3195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b="1" kern="100">
                  <a:effectLst/>
                  <a:latin typeface="Georgia"/>
                  <a:ea typeface="新細明體"/>
                  <a:cs typeface="Calibri"/>
                </a:rPr>
                <a:t>I2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1" name="直線單箭頭接點 10"/>
            <p:cNvCxnSpPr/>
            <p:nvPr/>
          </p:nvCxnSpPr>
          <p:spPr>
            <a:xfrm>
              <a:off x="3647079" y="486577"/>
              <a:ext cx="0" cy="359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>
              <a:off x="2716776" y="486577"/>
              <a:ext cx="0" cy="359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 Box 151"/>
            <p:cNvSpPr txBox="1">
              <a:spLocks noChangeArrowheads="1"/>
            </p:cNvSpPr>
            <p:nvPr/>
          </p:nvSpPr>
          <p:spPr bwMode="auto">
            <a:xfrm>
              <a:off x="1459723" y="1207413"/>
              <a:ext cx="2519213" cy="2475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Unpacking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4" name="直線單箭頭接點 13"/>
            <p:cNvCxnSpPr/>
            <p:nvPr/>
          </p:nvCxnSpPr>
          <p:spPr>
            <a:xfrm flipH="1">
              <a:off x="2611373" y="846567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/>
            <p:cNvCxnSpPr/>
            <p:nvPr/>
          </p:nvCxnSpPr>
          <p:spPr>
            <a:xfrm flipH="1">
              <a:off x="3581431" y="854518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/>
            <p:cNvCxnSpPr/>
            <p:nvPr/>
          </p:nvCxnSpPr>
          <p:spPr>
            <a:xfrm>
              <a:off x="2792606" y="849872"/>
              <a:ext cx="0" cy="357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/>
            <p:cNvCxnSpPr/>
            <p:nvPr/>
          </p:nvCxnSpPr>
          <p:spPr>
            <a:xfrm>
              <a:off x="3750567" y="849901"/>
              <a:ext cx="0" cy="357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/>
            <p:cNvCxnSpPr/>
            <p:nvPr/>
          </p:nvCxnSpPr>
          <p:spPr>
            <a:xfrm>
              <a:off x="2872293" y="671463"/>
              <a:ext cx="0" cy="174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/>
            <p:cNvCxnSpPr/>
            <p:nvPr/>
          </p:nvCxnSpPr>
          <p:spPr>
            <a:xfrm>
              <a:off x="3822473" y="680411"/>
              <a:ext cx="0" cy="17410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/>
            <p:nvPr/>
          </p:nvCxnSpPr>
          <p:spPr>
            <a:xfrm flipH="1">
              <a:off x="2871945" y="676099"/>
              <a:ext cx="130873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300"/>
            <p:cNvSpPr txBox="1"/>
            <p:nvPr/>
          </p:nvSpPr>
          <p:spPr>
            <a:xfrm>
              <a:off x="4111393" y="547019"/>
              <a:ext cx="1035139" cy="27797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forwarding_data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2" name="直線單箭頭接點 21"/>
            <p:cNvCxnSpPr/>
            <p:nvPr/>
          </p:nvCxnSpPr>
          <p:spPr>
            <a:xfrm>
              <a:off x="2796932" y="1036091"/>
              <a:ext cx="15503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318"/>
            <p:cNvSpPr txBox="1"/>
            <p:nvPr/>
          </p:nvSpPr>
          <p:spPr>
            <a:xfrm>
              <a:off x="5079866" y="2991867"/>
              <a:ext cx="1217326" cy="24741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fpu_iru _exception_f2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24" name="直線單箭頭接點 23"/>
            <p:cNvCxnSpPr/>
            <p:nvPr/>
          </p:nvCxnSpPr>
          <p:spPr>
            <a:xfrm>
              <a:off x="286247" y="1600392"/>
              <a:ext cx="5819821" cy="2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/>
            <p:cNvCxnSpPr/>
            <p:nvPr/>
          </p:nvCxnSpPr>
          <p:spPr>
            <a:xfrm flipH="1">
              <a:off x="3755884" y="1454634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/>
            <p:cNvCxnSpPr/>
            <p:nvPr/>
          </p:nvCxnSpPr>
          <p:spPr>
            <a:xfrm flipH="1">
              <a:off x="2792649" y="1455057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群組 26"/>
            <p:cNvGrpSpPr/>
            <p:nvPr/>
          </p:nvGrpSpPr>
          <p:grpSpPr>
            <a:xfrm>
              <a:off x="4775370" y="1607154"/>
              <a:ext cx="304717" cy="109088"/>
              <a:chOff x="4080427" y="1334075"/>
              <a:chExt cx="304717" cy="109088"/>
            </a:xfrm>
          </p:grpSpPr>
          <p:sp>
            <p:nvSpPr>
              <p:cNvPr id="197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98" name="等腰三角形 197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28" name="群組 27"/>
            <p:cNvGrpSpPr/>
            <p:nvPr/>
          </p:nvGrpSpPr>
          <p:grpSpPr>
            <a:xfrm>
              <a:off x="3604759" y="1596058"/>
              <a:ext cx="304717" cy="109088"/>
              <a:chOff x="4080427" y="1334075"/>
              <a:chExt cx="304717" cy="109088"/>
            </a:xfrm>
          </p:grpSpPr>
          <p:sp>
            <p:nvSpPr>
              <p:cNvPr id="195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96" name="等腰三角形 195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29" name="群組 28"/>
            <p:cNvGrpSpPr/>
            <p:nvPr/>
          </p:nvGrpSpPr>
          <p:grpSpPr>
            <a:xfrm>
              <a:off x="2597710" y="1600065"/>
              <a:ext cx="304717" cy="109088"/>
              <a:chOff x="4080427" y="1334075"/>
              <a:chExt cx="304717" cy="109088"/>
            </a:xfrm>
          </p:grpSpPr>
          <p:sp>
            <p:nvSpPr>
              <p:cNvPr id="193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800" kern="100">
                    <a:effectLst/>
                    <a:latin typeface="Georgia"/>
                    <a:ea typeface="新細明體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94" name="等腰三角形 193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30" name="直線單箭頭接點 29"/>
            <p:cNvCxnSpPr/>
            <p:nvPr/>
          </p:nvCxnSpPr>
          <p:spPr>
            <a:xfrm>
              <a:off x="274439" y="2584329"/>
              <a:ext cx="5819821" cy="2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 Box 151"/>
            <p:cNvSpPr txBox="1">
              <a:spLocks noChangeArrowheads="1"/>
            </p:cNvSpPr>
            <p:nvPr/>
          </p:nvSpPr>
          <p:spPr bwMode="auto">
            <a:xfrm>
              <a:off x="1872187" y="1908529"/>
              <a:ext cx="1564942" cy="42515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EXP_DIFF and swap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2" name="直線單箭頭接點 31"/>
            <p:cNvCxnSpPr/>
            <p:nvPr/>
          </p:nvCxnSpPr>
          <p:spPr>
            <a:xfrm>
              <a:off x="298672" y="3566292"/>
              <a:ext cx="5819821" cy="25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/>
            <p:nvPr/>
          </p:nvCxnSpPr>
          <p:spPr>
            <a:xfrm>
              <a:off x="3978660" y="1765232"/>
              <a:ext cx="0" cy="154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單箭頭接點 33"/>
            <p:cNvCxnSpPr/>
            <p:nvPr/>
          </p:nvCxnSpPr>
          <p:spPr>
            <a:xfrm>
              <a:off x="3048170" y="3193156"/>
              <a:ext cx="2730" cy="2793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字方塊 366"/>
            <p:cNvSpPr txBox="1"/>
            <p:nvPr/>
          </p:nvSpPr>
          <p:spPr>
            <a:xfrm>
              <a:off x="70624" y="1700538"/>
              <a:ext cx="357819" cy="3195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b="1" kern="100">
                  <a:effectLst/>
                  <a:latin typeface="Georgia"/>
                  <a:ea typeface="新細明體"/>
                  <a:cs typeface="Calibri"/>
                </a:rPr>
                <a:t>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" name="文字方塊 371"/>
            <p:cNvSpPr txBox="1"/>
            <p:nvPr/>
          </p:nvSpPr>
          <p:spPr>
            <a:xfrm>
              <a:off x="70666" y="2593262"/>
              <a:ext cx="357819" cy="3195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b="1" kern="100">
                  <a:effectLst/>
                  <a:latin typeface="Georgia"/>
                  <a:ea typeface="新細明體"/>
                  <a:cs typeface="Calibri"/>
                </a:rPr>
                <a:t>F2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7" name="直線單箭頭接點 36"/>
            <p:cNvCxnSpPr/>
            <p:nvPr/>
          </p:nvCxnSpPr>
          <p:spPr>
            <a:xfrm>
              <a:off x="4892226" y="1207300"/>
              <a:ext cx="44" cy="3927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群組 37"/>
            <p:cNvGrpSpPr/>
            <p:nvPr/>
          </p:nvGrpSpPr>
          <p:grpSpPr>
            <a:xfrm>
              <a:off x="4775409" y="2590790"/>
              <a:ext cx="304717" cy="109088"/>
              <a:chOff x="4080427" y="1334075"/>
              <a:chExt cx="304717" cy="109088"/>
            </a:xfrm>
          </p:grpSpPr>
          <p:sp>
            <p:nvSpPr>
              <p:cNvPr id="191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92" name="等腰三角形 191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39" name="直線單箭頭接點 38"/>
            <p:cNvCxnSpPr/>
            <p:nvPr/>
          </p:nvCxnSpPr>
          <p:spPr>
            <a:xfrm>
              <a:off x="4902923" y="1716242"/>
              <a:ext cx="1116" cy="7454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/>
            <p:cNvGrpSpPr/>
            <p:nvPr/>
          </p:nvGrpSpPr>
          <p:grpSpPr>
            <a:xfrm>
              <a:off x="4779643" y="3572853"/>
              <a:ext cx="304717" cy="109088"/>
              <a:chOff x="4080427" y="1334075"/>
              <a:chExt cx="304717" cy="109088"/>
            </a:xfrm>
          </p:grpSpPr>
          <p:sp>
            <p:nvSpPr>
              <p:cNvPr id="189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90" name="等腰三角形 189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41" name="直線單箭頭接點 40"/>
            <p:cNvCxnSpPr/>
            <p:nvPr/>
          </p:nvCxnSpPr>
          <p:spPr>
            <a:xfrm>
              <a:off x="4978069" y="2699404"/>
              <a:ext cx="0" cy="3602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群組 41"/>
            <p:cNvGrpSpPr/>
            <p:nvPr/>
          </p:nvGrpSpPr>
          <p:grpSpPr>
            <a:xfrm>
              <a:off x="3724353" y="3575174"/>
              <a:ext cx="304717" cy="109088"/>
              <a:chOff x="4080427" y="1334075"/>
              <a:chExt cx="304717" cy="109088"/>
            </a:xfrm>
          </p:grpSpPr>
          <p:sp>
            <p:nvSpPr>
              <p:cNvPr id="187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88" name="等腰三角形 187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43" name="直線單箭頭接點 42"/>
            <p:cNvCxnSpPr/>
            <p:nvPr/>
          </p:nvCxnSpPr>
          <p:spPr>
            <a:xfrm flipH="1">
              <a:off x="3123741" y="3687673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/>
            <p:cNvCxnSpPr/>
            <p:nvPr/>
          </p:nvCxnSpPr>
          <p:spPr>
            <a:xfrm flipH="1">
              <a:off x="3881914" y="3687403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/>
            <p:cNvCxnSpPr/>
            <p:nvPr/>
          </p:nvCxnSpPr>
          <p:spPr>
            <a:xfrm>
              <a:off x="2242949" y="4116992"/>
              <a:ext cx="1" cy="1223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/>
            <p:cNvCxnSpPr/>
            <p:nvPr/>
          </p:nvCxnSpPr>
          <p:spPr>
            <a:xfrm flipH="1">
              <a:off x="4706088" y="3060613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/>
            <p:cNvCxnSpPr/>
            <p:nvPr/>
          </p:nvCxnSpPr>
          <p:spPr>
            <a:xfrm>
              <a:off x="4904039" y="3060613"/>
              <a:ext cx="0" cy="5220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/>
            <p:cNvCxnSpPr/>
            <p:nvPr/>
          </p:nvCxnSpPr>
          <p:spPr>
            <a:xfrm>
              <a:off x="4806872" y="2869446"/>
              <a:ext cx="0" cy="1906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164"/>
            <p:cNvSpPr txBox="1"/>
            <p:nvPr/>
          </p:nvSpPr>
          <p:spPr>
            <a:xfrm>
              <a:off x="4180715" y="2714909"/>
              <a:ext cx="779922" cy="2296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Special value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50" name="文字方塊 169"/>
            <p:cNvSpPr txBox="1"/>
            <p:nvPr/>
          </p:nvSpPr>
          <p:spPr>
            <a:xfrm>
              <a:off x="70624" y="3650431"/>
              <a:ext cx="357819" cy="319551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b="1" kern="100">
                  <a:effectLst/>
                  <a:latin typeface="Georgia"/>
                  <a:ea typeface="新細明體"/>
                  <a:cs typeface="Calibri"/>
                </a:rPr>
                <a:t>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51" name="直線單箭頭接點 50"/>
            <p:cNvCxnSpPr/>
            <p:nvPr/>
          </p:nvCxnSpPr>
          <p:spPr>
            <a:xfrm>
              <a:off x="4987941" y="3684262"/>
              <a:ext cx="1646" cy="4835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單箭頭接點 51"/>
            <p:cNvCxnSpPr/>
            <p:nvPr/>
          </p:nvCxnSpPr>
          <p:spPr>
            <a:xfrm>
              <a:off x="2239807" y="4391065"/>
              <a:ext cx="0" cy="196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單箭頭接點 52"/>
            <p:cNvCxnSpPr/>
            <p:nvPr/>
          </p:nvCxnSpPr>
          <p:spPr>
            <a:xfrm>
              <a:off x="3018623" y="5157550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單箭頭接點 53"/>
            <p:cNvCxnSpPr/>
            <p:nvPr/>
          </p:nvCxnSpPr>
          <p:spPr>
            <a:xfrm>
              <a:off x="2859910" y="5063911"/>
              <a:ext cx="861" cy="2485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字方塊 207"/>
            <p:cNvSpPr txBox="1"/>
            <p:nvPr/>
          </p:nvSpPr>
          <p:spPr>
            <a:xfrm>
              <a:off x="2981021" y="5369323"/>
              <a:ext cx="1430893" cy="2296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fpu _frd_data_f3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56" name="直線單箭頭接點 55"/>
            <p:cNvCxnSpPr/>
            <p:nvPr/>
          </p:nvCxnSpPr>
          <p:spPr>
            <a:xfrm flipH="1">
              <a:off x="2796932" y="5304414"/>
              <a:ext cx="3088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/>
            <p:cNvCxnSpPr/>
            <p:nvPr/>
          </p:nvCxnSpPr>
          <p:spPr>
            <a:xfrm>
              <a:off x="2952654" y="5312479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單箭頭接點 57"/>
            <p:cNvCxnSpPr/>
            <p:nvPr/>
          </p:nvCxnSpPr>
          <p:spPr>
            <a:xfrm flipH="1">
              <a:off x="3009955" y="5162958"/>
              <a:ext cx="205987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單箭頭接點 58"/>
            <p:cNvCxnSpPr/>
            <p:nvPr/>
          </p:nvCxnSpPr>
          <p:spPr>
            <a:xfrm>
              <a:off x="5068420" y="4167010"/>
              <a:ext cx="1414" cy="9956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151"/>
            <p:cNvSpPr txBox="1">
              <a:spLocks noChangeArrowheads="1"/>
            </p:cNvSpPr>
            <p:nvPr/>
          </p:nvSpPr>
          <p:spPr bwMode="auto">
            <a:xfrm>
              <a:off x="4338322" y="849872"/>
              <a:ext cx="894858" cy="36078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Georgia"/>
                  <a:cs typeface="Calibri"/>
                </a:rPr>
                <a:t>Special value</a:t>
              </a:r>
              <a:endParaRPr lang="zh-TW" sz="1200" kern="100">
                <a:effectLst/>
                <a:latin typeface="Times New Roman"/>
                <a:ea typeface="Georgia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Georgia"/>
                  <a:cs typeface="Calibri"/>
                </a:rPr>
                <a:t>Detection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1" name="直線單箭頭接點 60"/>
            <p:cNvCxnSpPr/>
            <p:nvPr/>
          </p:nvCxnSpPr>
          <p:spPr>
            <a:xfrm>
              <a:off x="3755551" y="956931"/>
              <a:ext cx="59129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 Box 151"/>
            <p:cNvSpPr txBox="1">
              <a:spLocks noChangeArrowheads="1"/>
            </p:cNvSpPr>
            <p:nvPr/>
          </p:nvSpPr>
          <p:spPr bwMode="auto">
            <a:xfrm>
              <a:off x="802136" y="1911658"/>
              <a:ext cx="759417" cy="2881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 &amp; Signed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3" name="直線單箭頭接點 62"/>
            <p:cNvCxnSpPr/>
            <p:nvPr/>
          </p:nvCxnSpPr>
          <p:spPr>
            <a:xfrm>
              <a:off x="1561647" y="2129434"/>
              <a:ext cx="30508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單箭頭接點 63"/>
            <p:cNvCxnSpPr/>
            <p:nvPr/>
          </p:nvCxnSpPr>
          <p:spPr>
            <a:xfrm flipH="1">
              <a:off x="1021358" y="2199773"/>
              <a:ext cx="79" cy="3752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單箭頭接點 64"/>
            <p:cNvCxnSpPr/>
            <p:nvPr/>
          </p:nvCxnSpPr>
          <p:spPr>
            <a:xfrm flipH="1">
              <a:off x="1371651" y="2199773"/>
              <a:ext cx="108" cy="3752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802139" y="2584683"/>
              <a:ext cx="304717" cy="109088"/>
              <a:chOff x="4080427" y="1334075"/>
              <a:chExt cx="304717" cy="109088"/>
            </a:xfrm>
          </p:grpSpPr>
          <p:sp>
            <p:nvSpPr>
              <p:cNvPr id="185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86" name="等腰三角形 185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67" name="群組 66"/>
            <p:cNvGrpSpPr/>
            <p:nvPr/>
          </p:nvGrpSpPr>
          <p:grpSpPr>
            <a:xfrm>
              <a:off x="1161903" y="2586481"/>
              <a:ext cx="304717" cy="109088"/>
              <a:chOff x="4080427" y="1334075"/>
              <a:chExt cx="304717" cy="109088"/>
            </a:xfrm>
          </p:grpSpPr>
          <p:sp>
            <p:nvSpPr>
              <p:cNvPr id="183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84" name="等腰三角形 183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sp>
          <p:nvSpPr>
            <p:cNvPr id="68" name="Text Box 151"/>
            <p:cNvSpPr txBox="1">
              <a:spLocks noChangeArrowheads="1"/>
            </p:cNvSpPr>
            <p:nvPr/>
          </p:nvSpPr>
          <p:spPr bwMode="auto">
            <a:xfrm>
              <a:off x="683310" y="2863385"/>
              <a:ext cx="931667" cy="319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 adjust</a:t>
              </a:r>
              <a:endParaRPr lang="zh-TW" sz="1200" kern="100">
                <a:effectLst/>
                <a:latin typeface="Times New Roman"/>
                <a:ea typeface="Georgia"/>
              </a:endParaRPr>
            </a:p>
            <a:p>
              <a:pPr algn="ctr">
                <a:lnSpc>
                  <a:spcPts val="12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Determine signed</a:t>
              </a:r>
              <a:endParaRPr lang="zh-TW" sz="1200" kern="100">
                <a:effectLst/>
                <a:latin typeface="Times New Roman"/>
                <a:ea typeface="Georgia"/>
              </a:endParaRPr>
            </a:p>
          </p:txBody>
        </p:sp>
        <p:cxnSp>
          <p:nvCxnSpPr>
            <p:cNvPr id="69" name="直線單箭頭接點 68"/>
            <p:cNvCxnSpPr/>
            <p:nvPr/>
          </p:nvCxnSpPr>
          <p:spPr>
            <a:xfrm flipH="1">
              <a:off x="1371719" y="2695549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單箭頭接點 69"/>
            <p:cNvCxnSpPr/>
            <p:nvPr/>
          </p:nvCxnSpPr>
          <p:spPr>
            <a:xfrm flipH="1">
              <a:off x="1021358" y="2684896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/>
            <p:cNvCxnSpPr/>
            <p:nvPr/>
          </p:nvCxnSpPr>
          <p:spPr>
            <a:xfrm flipH="1">
              <a:off x="1371651" y="3183148"/>
              <a:ext cx="147" cy="383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/>
            <p:cNvCxnSpPr/>
            <p:nvPr/>
          </p:nvCxnSpPr>
          <p:spPr>
            <a:xfrm>
              <a:off x="1027433" y="3183148"/>
              <a:ext cx="12366" cy="383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群組 72"/>
            <p:cNvGrpSpPr/>
            <p:nvPr/>
          </p:nvGrpSpPr>
          <p:grpSpPr>
            <a:xfrm>
              <a:off x="1167392" y="3569756"/>
              <a:ext cx="304717" cy="109088"/>
              <a:chOff x="4080427" y="1334075"/>
              <a:chExt cx="304717" cy="109088"/>
            </a:xfrm>
          </p:grpSpPr>
          <p:sp>
            <p:nvSpPr>
              <p:cNvPr id="181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82" name="等腰三角形 181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74" name="直線單箭頭接點 73"/>
            <p:cNvCxnSpPr/>
            <p:nvPr/>
          </p:nvCxnSpPr>
          <p:spPr>
            <a:xfrm>
              <a:off x="1376210" y="3681707"/>
              <a:ext cx="0" cy="597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群組 74"/>
            <p:cNvGrpSpPr/>
            <p:nvPr/>
          </p:nvGrpSpPr>
          <p:grpSpPr>
            <a:xfrm>
              <a:off x="830981" y="3569756"/>
              <a:ext cx="304717" cy="109088"/>
              <a:chOff x="4080427" y="1334075"/>
              <a:chExt cx="304717" cy="109088"/>
            </a:xfrm>
          </p:grpSpPr>
          <p:sp>
            <p:nvSpPr>
              <p:cNvPr id="179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80" name="等腰三角形 179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76" name="直線單箭頭接點 75"/>
            <p:cNvCxnSpPr/>
            <p:nvPr/>
          </p:nvCxnSpPr>
          <p:spPr>
            <a:xfrm>
              <a:off x="1039799" y="3681707"/>
              <a:ext cx="0" cy="597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 Box 151"/>
            <p:cNvSpPr txBox="1">
              <a:spLocks noChangeArrowheads="1"/>
            </p:cNvSpPr>
            <p:nvPr/>
          </p:nvSpPr>
          <p:spPr bwMode="auto">
            <a:xfrm>
              <a:off x="800320" y="4279702"/>
              <a:ext cx="773599" cy="29302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Exp adjust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78" name="直線單箭頭接點 77"/>
            <p:cNvCxnSpPr/>
            <p:nvPr/>
          </p:nvCxnSpPr>
          <p:spPr>
            <a:xfrm>
              <a:off x="4899261" y="3193156"/>
              <a:ext cx="29227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線單箭頭接點 78"/>
            <p:cNvCxnSpPr/>
            <p:nvPr/>
          </p:nvCxnSpPr>
          <p:spPr>
            <a:xfrm flipH="1">
              <a:off x="4881519" y="4162258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單箭頭接點 79"/>
            <p:cNvCxnSpPr/>
            <p:nvPr/>
          </p:nvCxnSpPr>
          <p:spPr>
            <a:xfrm>
              <a:off x="5133166" y="4032359"/>
              <a:ext cx="4336" cy="135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單箭頭接點 80"/>
            <p:cNvCxnSpPr/>
            <p:nvPr/>
          </p:nvCxnSpPr>
          <p:spPr>
            <a:xfrm flipH="1" flipV="1">
              <a:off x="5127217" y="4036506"/>
              <a:ext cx="190199" cy="12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字方塊 253"/>
            <p:cNvSpPr txBox="1"/>
            <p:nvPr/>
          </p:nvSpPr>
          <p:spPr>
            <a:xfrm>
              <a:off x="5131962" y="3999117"/>
              <a:ext cx="1216697" cy="23206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ieu_fpu_rd_data_f3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3" name="直線單箭頭接點 82"/>
            <p:cNvCxnSpPr/>
            <p:nvPr/>
          </p:nvCxnSpPr>
          <p:spPr>
            <a:xfrm flipH="1" flipV="1">
              <a:off x="5039263" y="2304457"/>
              <a:ext cx="136819" cy="4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字方塊 368"/>
            <p:cNvSpPr txBox="1"/>
            <p:nvPr/>
          </p:nvSpPr>
          <p:spPr>
            <a:xfrm>
              <a:off x="4856513" y="2093165"/>
              <a:ext cx="1216697" cy="232066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ieu_fpu_rs_data_f1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85" name="直線單箭頭接點 84"/>
            <p:cNvCxnSpPr/>
            <p:nvPr/>
          </p:nvCxnSpPr>
          <p:spPr>
            <a:xfrm flipH="1">
              <a:off x="4806872" y="2461729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/>
            <p:cNvCxnSpPr/>
            <p:nvPr/>
          </p:nvCxnSpPr>
          <p:spPr>
            <a:xfrm>
              <a:off x="4995242" y="2467586"/>
              <a:ext cx="250" cy="1074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/>
            <p:cNvCxnSpPr/>
            <p:nvPr/>
          </p:nvCxnSpPr>
          <p:spPr>
            <a:xfrm>
              <a:off x="5049128" y="2304457"/>
              <a:ext cx="0" cy="162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 Box 151"/>
            <p:cNvSpPr txBox="1">
              <a:spLocks noChangeArrowheads="1"/>
            </p:cNvSpPr>
            <p:nvPr/>
          </p:nvSpPr>
          <p:spPr bwMode="auto">
            <a:xfrm>
              <a:off x="2657958" y="2911927"/>
              <a:ext cx="778583" cy="26961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 dirty="0" smtClean="0">
                  <a:effectLst/>
                  <a:latin typeface="Georgia"/>
                  <a:ea typeface="新細明體"/>
                  <a:cs typeface="Calibri"/>
                </a:rPr>
                <a:t>Alignment </a:t>
              </a:r>
              <a:r>
                <a:rPr lang="en-US" sz="800" kern="100" dirty="0" smtClean="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critical?</a:t>
              </a:r>
              <a:endParaRPr lang="zh-TW" sz="1200" kern="100" dirty="0">
                <a:solidFill>
                  <a:srgbClr val="FF0000"/>
                </a:solidFill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89" name="Text Box 151"/>
            <p:cNvSpPr txBox="1">
              <a:spLocks noChangeArrowheads="1"/>
            </p:cNvSpPr>
            <p:nvPr/>
          </p:nvSpPr>
          <p:spPr bwMode="auto">
            <a:xfrm>
              <a:off x="3437129" y="1911657"/>
              <a:ext cx="780496" cy="67267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MUL/DS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0" name="Text Box 151"/>
            <p:cNvSpPr txBox="1">
              <a:spLocks noChangeArrowheads="1"/>
            </p:cNvSpPr>
            <p:nvPr/>
          </p:nvSpPr>
          <p:spPr bwMode="auto">
            <a:xfrm>
              <a:off x="3437129" y="2584952"/>
              <a:ext cx="780116" cy="59658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MUL/DS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1" name="Text Box 151"/>
            <p:cNvSpPr txBox="1">
              <a:spLocks noChangeArrowheads="1"/>
            </p:cNvSpPr>
            <p:nvPr/>
          </p:nvSpPr>
          <p:spPr bwMode="auto">
            <a:xfrm>
              <a:off x="1866334" y="3181538"/>
              <a:ext cx="786180" cy="23528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Adder/LZA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2" name="Text Box 151"/>
            <p:cNvSpPr txBox="1">
              <a:spLocks noChangeArrowheads="1"/>
            </p:cNvSpPr>
            <p:nvPr/>
          </p:nvSpPr>
          <p:spPr bwMode="auto">
            <a:xfrm>
              <a:off x="2668100" y="3820095"/>
              <a:ext cx="1571879" cy="2886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Adder and rounding</a:t>
              </a:r>
              <a:br>
                <a:rPr lang="en-US" sz="800" kern="100">
                  <a:effectLst/>
                  <a:latin typeface="Georgia"/>
                  <a:ea typeface="新細明體"/>
                  <a:cs typeface="Calibri"/>
                </a:rPr>
              </a:br>
              <a:r>
                <a:rPr lang="en-US" sz="800" kern="100">
                  <a:solidFill>
                    <a:srgbClr val="FF0000"/>
                  </a:solidFill>
                  <a:effectLst/>
                  <a:latin typeface="Georgia"/>
                  <a:ea typeface="新細明體"/>
                  <a:cs typeface="Calibri"/>
                </a:rPr>
                <a:t>critical path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3" name="Text Box 151"/>
            <p:cNvSpPr txBox="1">
              <a:spLocks noChangeArrowheads="1"/>
            </p:cNvSpPr>
            <p:nvPr/>
          </p:nvSpPr>
          <p:spPr bwMode="auto">
            <a:xfrm>
              <a:off x="1879079" y="3820095"/>
              <a:ext cx="785842" cy="28869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Normalization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94" name="Text Box 151"/>
            <p:cNvSpPr txBox="1">
              <a:spLocks noChangeArrowheads="1"/>
            </p:cNvSpPr>
            <p:nvPr/>
          </p:nvSpPr>
          <p:spPr bwMode="auto">
            <a:xfrm>
              <a:off x="1864292" y="4231710"/>
              <a:ext cx="786225" cy="159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shifter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5" name="直線單箭頭接點 94"/>
            <p:cNvCxnSpPr/>
            <p:nvPr/>
          </p:nvCxnSpPr>
          <p:spPr>
            <a:xfrm>
              <a:off x="3460748" y="4113280"/>
              <a:ext cx="1" cy="1223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 Box 151"/>
            <p:cNvSpPr txBox="1">
              <a:spLocks noChangeArrowheads="1"/>
            </p:cNvSpPr>
            <p:nvPr/>
          </p:nvSpPr>
          <p:spPr bwMode="auto">
            <a:xfrm>
              <a:off x="3082091" y="4227998"/>
              <a:ext cx="786225" cy="1593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shifter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97" name="直線單箭頭接點 96"/>
            <p:cNvCxnSpPr/>
            <p:nvPr/>
          </p:nvCxnSpPr>
          <p:spPr>
            <a:xfrm flipH="1">
              <a:off x="2239680" y="4587413"/>
              <a:ext cx="489360" cy="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單箭頭接點 97"/>
            <p:cNvCxnSpPr/>
            <p:nvPr/>
          </p:nvCxnSpPr>
          <p:spPr>
            <a:xfrm>
              <a:off x="3463838" y="4391065"/>
              <a:ext cx="0" cy="196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/>
            <p:nvPr/>
          </p:nvCxnSpPr>
          <p:spPr>
            <a:xfrm flipH="1">
              <a:off x="2980178" y="4591879"/>
              <a:ext cx="489360" cy="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單箭頭接點 99"/>
            <p:cNvCxnSpPr/>
            <p:nvPr/>
          </p:nvCxnSpPr>
          <p:spPr>
            <a:xfrm>
              <a:off x="2980155" y="4588205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/>
            <p:cNvCxnSpPr/>
            <p:nvPr/>
          </p:nvCxnSpPr>
          <p:spPr>
            <a:xfrm>
              <a:off x="2728194" y="4584712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/>
            <p:cNvCxnSpPr/>
            <p:nvPr/>
          </p:nvCxnSpPr>
          <p:spPr>
            <a:xfrm flipH="1">
              <a:off x="2637994" y="4747730"/>
              <a:ext cx="41290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/>
            <p:nvPr/>
          </p:nvCxnSpPr>
          <p:spPr>
            <a:xfrm>
              <a:off x="2854627" y="4747767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 Box 151"/>
            <p:cNvSpPr txBox="1">
              <a:spLocks noChangeArrowheads="1"/>
            </p:cNvSpPr>
            <p:nvPr/>
          </p:nvSpPr>
          <p:spPr bwMode="auto">
            <a:xfrm>
              <a:off x="2320370" y="4902714"/>
              <a:ext cx="790998" cy="1611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Packing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05" name="直線單箭頭接點 104"/>
            <p:cNvCxnSpPr/>
            <p:nvPr/>
          </p:nvCxnSpPr>
          <p:spPr>
            <a:xfrm>
              <a:off x="2406952" y="4743093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/>
            <p:nvPr/>
          </p:nvCxnSpPr>
          <p:spPr>
            <a:xfrm flipH="1" flipV="1">
              <a:off x="1384037" y="4747730"/>
              <a:ext cx="1023554" cy="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/>
            <p:nvPr/>
          </p:nvCxnSpPr>
          <p:spPr>
            <a:xfrm>
              <a:off x="1384175" y="4572723"/>
              <a:ext cx="0" cy="170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8" name="群組 107"/>
            <p:cNvGrpSpPr/>
            <p:nvPr/>
          </p:nvGrpSpPr>
          <p:grpSpPr>
            <a:xfrm>
              <a:off x="2966383" y="3578650"/>
              <a:ext cx="304717" cy="109088"/>
              <a:chOff x="4080427" y="1334075"/>
              <a:chExt cx="304717" cy="109088"/>
            </a:xfrm>
          </p:grpSpPr>
          <p:sp>
            <p:nvSpPr>
              <p:cNvPr id="177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78" name="等腰三角形 177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109" name="直線單箭頭接點 108"/>
            <p:cNvCxnSpPr/>
            <p:nvPr/>
          </p:nvCxnSpPr>
          <p:spPr>
            <a:xfrm>
              <a:off x="1039769" y="4572723"/>
              <a:ext cx="1" cy="1223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字方塊 192"/>
            <p:cNvSpPr txBox="1"/>
            <p:nvPr/>
          </p:nvSpPr>
          <p:spPr>
            <a:xfrm>
              <a:off x="748562" y="4673101"/>
              <a:ext cx="779922" cy="2296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OVF/Tiny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11" name="直線單箭頭接點 110"/>
            <p:cNvCxnSpPr/>
            <p:nvPr/>
          </p:nvCxnSpPr>
          <p:spPr>
            <a:xfrm flipH="1" flipV="1">
              <a:off x="3464173" y="4591939"/>
              <a:ext cx="985029" cy="9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單箭頭接點 111"/>
            <p:cNvCxnSpPr/>
            <p:nvPr/>
          </p:nvCxnSpPr>
          <p:spPr>
            <a:xfrm>
              <a:off x="4449202" y="4599490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 Box 151"/>
            <p:cNvSpPr txBox="1">
              <a:spLocks noChangeArrowheads="1"/>
            </p:cNvSpPr>
            <p:nvPr/>
          </p:nvSpPr>
          <p:spPr bwMode="auto">
            <a:xfrm>
              <a:off x="4064320" y="4747767"/>
              <a:ext cx="772581" cy="20593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exception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14" name="直線單箭頭接點 113"/>
            <p:cNvCxnSpPr/>
            <p:nvPr/>
          </p:nvCxnSpPr>
          <p:spPr>
            <a:xfrm flipH="1">
              <a:off x="3978936" y="270996"/>
              <a:ext cx="184439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文字方塊 230"/>
            <p:cNvSpPr txBox="1"/>
            <p:nvPr/>
          </p:nvSpPr>
          <p:spPr>
            <a:xfrm>
              <a:off x="4119592" y="163972"/>
              <a:ext cx="746397" cy="27797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548DD4"/>
                  </a:solidFill>
                  <a:effectLst/>
                  <a:latin typeface="Georgia"/>
                  <a:ea typeface="新細明體"/>
                  <a:cs typeface="Calibri"/>
                </a:rPr>
                <a:t>frs1_index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16" name="直線單箭頭接點 115"/>
            <p:cNvCxnSpPr/>
            <p:nvPr/>
          </p:nvCxnSpPr>
          <p:spPr>
            <a:xfrm flipH="1">
              <a:off x="3978936" y="388990"/>
              <a:ext cx="184439" cy="0"/>
            </a:xfrm>
            <a:prstGeom prst="straightConnector1">
              <a:avLst/>
            </a:prstGeom>
            <a:ln w="19050">
              <a:solidFill>
                <a:schemeClr val="tx2">
                  <a:lumMod val="60000"/>
                  <a:lumOff val="40000"/>
                </a:schemeClr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字方塊 249"/>
            <p:cNvSpPr txBox="1"/>
            <p:nvPr/>
          </p:nvSpPr>
          <p:spPr>
            <a:xfrm>
              <a:off x="4119592" y="281966"/>
              <a:ext cx="746397" cy="27797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solidFill>
                    <a:srgbClr val="548DD4"/>
                  </a:solidFill>
                  <a:effectLst/>
                  <a:latin typeface="Georgia"/>
                  <a:ea typeface="新細明體"/>
                  <a:cs typeface="Calibri"/>
                </a:rPr>
                <a:t>frs2_index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18" name="直線單箭頭接點 117"/>
            <p:cNvCxnSpPr/>
            <p:nvPr/>
          </p:nvCxnSpPr>
          <p:spPr>
            <a:xfrm>
              <a:off x="3653830" y="1795463"/>
              <a:ext cx="0" cy="12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/>
            <p:nvPr/>
          </p:nvCxnSpPr>
          <p:spPr>
            <a:xfrm>
              <a:off x="2434630" y="1798601"/>
              <a:ext cx="0" cy="12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單箭頭接點 119"/>
            <p:cNvCxnSpPr/>
            <p:nvPr/>
          </p:nvCxnSpPr>
          <p:spPr>
            <a:xfrm>
              <a:off x="2941827" y="1765232"/>
              <a:ext cx="0" cy="1604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單箭頭接點 120"/>
            <p:cNvCxnSpPr/>
            <p:nvPr/>
          </p:nvCxnSpPr>
          <p:spPr>
            <a:xfrm flipH="1">
              <a:off x="2436344" y="1803304"/>
              <a:ext cx="121730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/>
            <p:nvPr/>
          </p:nvCxnSpPr>
          <p:spPr>
            <a:xfrm flipH="1">
              <a:off x="2932119" y="1765232"/>
              <a:ext cx="10463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單箭頭接點 122"/>
            <p:cNvCxnSpPr/>
            <p:nvPr/>
          </p:nvCxnSpPr>
          <p:spPr>
            <a:xfrm flipH="1">
              <a:off x="2784485" y="1712481"/>
              <a:ext cx="1" cy="97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/>
            <p:nvPr/>
          </p:nvCxnSpPr>
          <p:spPr>
            <a:xfrm flipH="1">
              <a:off x="3764168" y="1712481"/>
              <a:ext cx="1" cy="52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群組 124"/>
            <p:cNvGrpSpPr/>
            <p:nvPr/>
          </p:nvGrpSpPr>
          <p:grpSpPr>
            <a:xfrm>
              <a:off x="2061987" y="2584329"/>
              <a:ext cx="304717" cy="109088"/>
              <a:chOff x="4080427" y="1334075"/>
              <a:chExt cx="304717" cy="109088"/>
            </a:xfrm>
          </p:grpSpPr>
          <p:sp>
            <p:nvSpPr>
              <p:cNvPr id="175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800" kern="100">
                    <a:effectLst/>
                    <a:latin typeface="Georgia"/>
                    <a:ea typeface="新細明體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76" name="等腰三角形 175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grpSp>
          <p:nvGrpSpPr>
            <p:cNvPr id="126" name="群組 125"/>
            <p:cNvGrpSpPr/>
            <p:nvPr/>
          </p:nvGrpSpPr>
          <p:grpSpPr>
            <a:xfrm>
              <a:off x="2872256" y="2583079"/>
              <a:ext cx="304717" cy="109088"/>
              <a:chOff x="4080427" y="1334075"/>
              <a:chExt cx="304717" cy="109088"/>
            </a:xfrm>
          </p:grpSpPr>
          <p:sp>
            <p:nvSpPr>
              <p:cNvPr id="173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800" kern="100">
                    <a:effectLst/>
                    <a:latin typeface="Georgia"/>
                    <a:ea typeface="新細明體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74" name="等腰三角形 173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127" name="直線單箭頭接點 126"/>
            <p:cNvCxnSpPr/>
            <p:nvPr/>
          </p:nvCxnSpPr>
          <p:spPr>
            <a:xfrm>
              <a:off x="2242950" y="2333683"/>
              <a:ext cx="0" cy="241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群組 127"/>
            <p:cNvGrpSpPr/>
            <p:nvPr/>
          </p:nvGrpSpPr>
          <p:grpSpPr>
            <a:xfrm>
              <a:off x="1547189" y="1607154"/>
              <a:ext cx="304717" cy="109088"/>
              <a:chOff x="4080427" y="1334075"/>
              <a:chExt cx="304717" cy="109088"/>
            </a:xfrm>
          </p:grpSpPr>
          <p:sp>
            <p:nvSpPr>
              <p:cNvPr id="171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800" kern="100">
                    <a:effectLst/>
                    <a:latin typeface="Georgia"/>
                    <a:ea typeface="新細明體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72" name="等腰三角形 171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129" name="直線單箭頭接點 128"/>
            <p:cNvCxnSpPr/>
            <p:nvPr/>
          </p:nvCxnSpPr>
          <p:spPr>
            <a:xfrm>
              <a:off x="1652592" y="494528"/>
              <a:ext cx="0" cy="3591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/>
            <p:cNvCxnSpPr/>
            <p:nvPr/>
          </p:nvCxnSpPr>
          <p:spPr>
            <a:xfrm flipH="1">
              <a:off x="1547189" y="854518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單箭頭接點 130"/>
            <p:cNvCxnSpPr/>
            <p:nvPr/>
          </p:nvCxnSpPr>
          <p:spPr>
            <a:xfrm>
              <a:off x="1728422" y="857823"/>
              <a:ext cx="0" cy="35728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/>
            <p:cNvCxnSpPr/>
            <p:nvPr/>
          </p:nvCxnSpPr>
          <p:spPr>
            <a:xfrm>
              <a:off x="1808109" y="679414"/>
              <a:ext cx="0" cy="1741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單箭頭接點 132"/>
            <p:cNvCxnSpPr/>
            <p:nvPr/>
          </p:nvCxnSpPr>
          <p:spPr>
            <a:xfrm flipH="1">
              <a:off x="1728422" y="1450468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單箭頭接點 133"/>
            <p:cNvCxnSpPr/>
            <p:nvPr/>
          </p:nvCxnSpPr>
          <p:spPr>
            <a:xfrm flipH="1">
              <a:off x="1729725" y="1716242"/>
              <a:ext cx="1" cy="823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/>
            <p:nvPr/>
          </p:nvCxnSpPr>
          <p:spPr>
            <a:xfrm flipH="1">
              <a:off x="1994999" y="1798601"/>
              <a:ext cx="380" cy="100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線單箭頭接點 135"/>
            <p:cNvCxnSpPr/>
            <p:nvPr/>
          </p:nvCxnSpPr>
          <p:spPr>
            <a:xfrm flipH="1" flipV="1">
              <a:off x="1726111" y="1803400"/>
              <a:ext cx="278180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線單箭頭接點 136"/>
            <p:cNvCxnSpPr/>
            <p:nvPr/>
          </p:nvCxnSpPr>
          <p:spPr>
            <a:xfrm>
              <a:off x="3327766" y="2744895"/>
              <a:ext cx="0" cy="154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/>
            <p:nvPr/>
          </p:nvCxnSpPr>
          <p:spPr>
            <a:xfrm>
              <a:off x="3002936" y="2781064"/>
              <a:ext cx="0" cy="12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單箭頭接點 138"/>
            <p:cNvCxnSpPr/>
            <p:nvPr/>
          </p:nvCxnSpPr>
          <p:spPr>
            <a:xfrm>
              <a:off x="1995379" y="2789317"/>
              <a:ext cx="0" cy="12396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單箭頭接點 139"/>
            <p:cNvCxnSpPr/>
            <p:nvPr/>
          </p:nvCxnSpPr>
          <p:spPr>
            <a:xfrm>
              <a:off x="2290933" y="2744895"/>
              <a:ext cx="0" cy="1604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單箭頭接點 140"/>
            <p:cNvCxnSpPr/>
            <p:nvPr/>
          </p:nvCxnSpPr>
          <p:spPr>
            <a:xfrm flipH="1">
              <a:off x="1995379" y="2782967"/>
              <a:ext cx="10073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單箭頭接點 141"/>
            <p:cNvCxnSpPr/>
            <p:nvPr/>
          </p:nvCxnSpPr>
          <p:spPr>
            <a:xfrm flipH="1">
              <a:off x="2281225" y="2744895"/>
              <a:ext cx="10463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單箭頭接點 142"/>
            <p:cNvCxnSpPr/>
            <p:nvPr/>
          </p:nvCxnSpPr>
          <p:spPr>
            <a:xfrm flipH="1">
              <a:off x="2133591" y="2692144"/>
              <a:ext cx="1" cy="971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單箭頭接點 143"/>
            <p:cNvCxnSpPr/>
            <p:nvPr/>
          </p:nvCxnSpPr>
          <p:spPr>
            <a:xfrm flipH="1">
              <a:off x="3113274" y="2692144"/>
              <a:ext cx="1" cy="527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單箭頭接點 144"/>
            <p:cNvCxnSpPr/>
            <p:nvPr/>
          </p:nvCxnSpPr>
          <p:spPr>
            <a:xfrm>
              <a:off x="3050900" y="2333683"/>
              <a:ext cx="1795" cy="2413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單箭頭接點 145"/>
            <p:cNvCxnSpPr/>
            <p:nvPr/>
          </p:nvCxnSpPr>
          <p:spPr>
            <a:xfrm>
              <a:off x="2217025" y="1784903"/>
              <a:ext cx="2580" cy="1185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單箭頭接點 146"/>
            <p:cNvCxnSpPr/>
            <p:nvPr/>
          </p:nvCxnSpPr>
          <p:spPr>
            <a:xfrm>
              <a:off x="3460627" y="4572723"/>
              <a:ext cx="861" cy="154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文字方塊 399"/>
            <p:cNvSpPr txBox="1"/>
            <p:nvPr/>
          </p:nvSpPr>
          <p:spPr>
            <a:xfrm>
              <a:off x="1960806" y="1600647"/>
              <a:ext cx="751935" cy="229247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mul_result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149" name="文字方塊 400"/>
            <p:cNvSpPr txBox="1"/>
            <p:nvPr/>
          </p:nvSpPr>
          <p:spPr>
            <a:xfrm>
              <a:off x="3232381" y="4668368"/>
              <a:ext cx="779922" cy="2296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mul_result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150" name="直線單箭頭接點 149"/>
            <p:cNvCxnSpPr/>
            <p:nvPr/>
          </p:nvCxnSpPr>
          <p:spPr>
            <a:xfrm>
              <a:off x="3979124" y="3193156"/>
              <a:ext cx="1236" cy="2793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單箭頭接點 150"/>
            <p:cNvCxnSpPr/>
            <p:nvPr/>
          </p:nvCxnSpPr>
          <p:spPr>
            <a:xfrm>
              <a:off x="2089321" y="3416825"/>
              <a:ext cx="1" cy="1494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群組 151"/>
            <p:cNvGrpSpPr/>
            <p:nvPr/>
          </p:nvGrpSpPr>
          <p:grpSpPr>
            <a:xfrm>
              <a:off x="2330689" y="3575174"/>
              <a:ext cx="304717" cy="109088"/>
              <a:chOff x="4080427" y="1334075"/>
              <a:chExt cx="304717" cy="109088"/>
            </a:xfrm>
          </p:grpSpPr>
          <p:sp>
            <p:nvSpPr>
              <p:cNvPr id="169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70" name="等腰三角形 169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153" name="直線單箭頭接點 152"/>
            <p:cNvCxnSpPr/>
            <p:nvPr/>
          </p:nvCxnSpPr>
          <p:spPr>
            <a:xfrm flipH="1">
              <a:off x="2091720" y="3687403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單箭頭接點 153"/>
            <p:cNvCxnSpPr/>
            <p:nvPr/>
          </p:nvCxnSpPr>
          <p:spPr>
            <a:xfrm flipH="1">
              <a:off x="2488250" y="3687403"/>
              <a:ext cx="39" cy="1455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群組 154"/>
            <p:cNvGrpSpPr/>
            <p:nvPr/>
          </p:nvGrpSpPr>
          <p:grpSpPr>
            <a:xfrm>
              <a:off x="1934362" y="3578380"/>
              <a:ext cx="304717" cy="109088"/>
              <a:chOff x="4080427" y="1334075"/>
              <a:chExt cx="304717" cy="109088"/>
            </a:xfrm>
          </p:grpSpPr>
          <p:sp>
            <p:nvSpPr>
              <p:cNvPr id="167" name="Text Box 151"/>
              <p:cNvSpPr txBox="1">
                <a:spLocks noChangeArrowheads="1"/>
              </p:cNvSpPr>
              <p:nvPr/>
            </p:nvSpPr>
            <p:spPr bwMode="auto">
              <a:xfrm>
                <a:off x="4080427" y="1334075"/>
                <a:ext cx="304717" cy="1090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18000" tIns="0" rIns="18000" bIns="0" anchor="t" anchorCtr="0" upright="1">
                <a:noAutofit/>
              </a:bodyPr>
              <a:lstStyle/>
              <a:p>
                <a:pPr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sz="1200" kern="100">
                    <a:effectLst/>
                    <a:latin typeface="Georgia"/>
                    <a:ea typeface="Georgia"/>
                    <a:cs typeface="Calibri"/>
                  </a:rPr>
                  <a:t> </a:t>
                </a:r>
                <a:endParaRPr lang="zh-TW" sz="1200" kern="100">
                  <a:effectLst/>
                  <a:latin typeface="Georgia"/>
                  <a:ea typeface="Georgia"/>
                  <a:cs typeface="Calibri"/>
                </a:endParaRPr>
              </a:p>
            </p:txBody>
          </p:sp>
          <p:sp>
            <p:nvSpPr>
              <p:cNvPr id="168" name="等腰三角形 167"/>
              <p:cNvSpPr/>
              <p:nvPr/>
            </p:nvSpPr>
            <p:spPr>
              <a:xfrm rot="10800000">
                <a:off x="4120918" y="1334345"/>
                <a:ext cx="117127" cy="77307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TW" altLang="en-US"/>
              </a:p>
            </p:txBody>
          </p:sp>
        </p:grpSp>
        <p:cxnSp>
          <p:nvCxnSpPr>
            <p:cNvPr id="156" name="直線單箭頭接點 155"/>
            <p:cNvCxnSpPr/>
            <p:nvPr/>
          </p:nvCxnSpPr>
          <p:spPr>
            <a:xfrm>
              <a:off x="2496185" y="3418379"/>
              <a:ext cx="0" cy="1479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/>
            <p:cNvCxnSpPr/>
            <p:nvPr/>
          </p:nvCxnSpPr>
          <p:spPr>
            <a:xfrm flipH="1">
              <a:off x="2940413" y="3472482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/>
            <p:cNvCxnSpPr/>
            <p:nvPr/>
          </p:nvCxnSpPr>
          <p:spPr>
            <a:xfrm flipH="1">
              <a:off x="3108341" y="3468853"/>
              <a:ext cx="165" cy="1169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 flipH="1">
              <a:off x="3715466" y="3472482"/>
              <a:ext cx="35166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159"/>
            <p:cNvCxnSpPr/>
            <p:nvPr/>
          </p:nvCxnSpPr>
          <p:spPr>
            <a:xfrm flipH="1">
              <a:off x="3883394" y="3468853"/>
              <a:ext cx="165" cy="1169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160"/>
            <p:cNvCxnSpPr/>
            <p:nvPr/>
          </p:nvCxnSpPr>
          <p:spPr>
            <a:xfrm>
              <a:off x="3199392" y="3308384"/>
              <a:ext cx="0" cy="1604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單箭頭接點 161"/>
            <p:cNvCxnSpPr/>
            <p:nvPr/>
          </p:nvCxnSpPr>
          <p:spPr>
            <a:xfrm>
              <a:off x="3821059" y="3262585"/>
              <a:ext cx="0" cy="2062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單箭頭接點 162"/>
            <p:cNvCxnSpPr/>
            <p:nvPr/>
          </p:nvCxnSpPr>
          <p:spPr>
            <a:xfrm flipH="1">
              <a:off x="3052695" y="3268523"/>
              <a:ext cx="7743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單箭頭接點 163"/>
            <p:cNvCxnSpPr/>
            <p:nvPr/>
          </p:nvCxnSpPr>
          <p:spPr>
            <a:xfrm flipH="1">
              <a:off x="3206058" y="3318497"/>
              <a:ext cx="7743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線單箭頭接點 164"/>
            <p:cNvCxnSpPr/>
            <p:nvPr/>
          </p:nvCxnSpPr>
          <p:spPr>
            <a:xfrm>
              <a:off x="1729725" y="1107526"/>
              <a:ext cx="2617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 Box 151"/>
            <p:cNvSpPr txBox="1">
              <a:spLocks noChangeArrowheads="1"/>
            </p:cNvSpPr>
            <p:nvPr/>
          </p:nvSpPr>
          <p:spPr bwMode="auto">
            <a:xfrm>
              <a:off x="1866334" y="2908614"/>
              <a:ext cx="786180" cy="27292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18000" tIns="0" rIns="18000" bIns="0" anchor="t" anchorCtr="0" upright="1">
              <a:noAutofit/>
            </a:bodyPr>
            <a:lstStyle/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shifter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  <a:p>
              <a:pPr algn="ctr">
                <a:lnSpc>
                  <a:spcPct val="150000"/>
                </a:lnSpc>
                <a:spcAft>
                  <a:spcPts val="0"/>
                </a:spcAft>
              </a:pPr>
              <a:r>
                <a:rPr lang="en-US" sz="800" kern="100">
                  <a:effectLst/>
                  <a:latin typeface="Georgia"/>
                  <a:ea typeface="新細明體"/>
                  <a:cs typeface="Calibri"/>
                </a:rPr>
                <a:t> </a:t>
              </a:r>
              <a:endParaRPr lang="zh-TW" sz="1200" kern="100">
                <a:effectLst/>
                <a:latin typeface="Georgia"/>
                <a:ea typeface="Georgia"/>
                <a:cs typeface="Calibri"/>
              </a:endParaRPr>
            </a:p>
          </p:txBody>
        </p:sp>
      </p:grpSp>
      <p:cxnSp>
        <p:nvCxnSpPr>
          <p:cNvPr id="202" name="直線接點 201"/>
          <p:cNvCxnSpPr/>
          <p:nvPr/>
        </p:nvCxnSpPr>
        <p:spPr bwMode="auto">
          <a:xfrm flipV="1">
            <a:off x="1186831" y="4659512"/>
            <a:ext cx="7970807" cy="56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1" name="文字方塊 210"/>
          <p:cNvSpPr txBox="1"/>
          <p:nvPr/>
        </p:nvSpPr>
        <p:spPr>
          <a:xfrm>
            <a:off x="1809909" y="5061113"/>
            <a:ext cx="47445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 smtClean="0"/>
              <a:t>F4</a:t>
            </a:r>
            <a:endParaRPr lang="zh-TW" altLang="en-US" sz="900" dirty="0"/>
          </a:p>
        </p:txBody>
      </p:sp>
      <p:sp>
        <p:nvSpPr>
          <p:cNvPr id="212" name="文字方塊 211"/>
          <p:cNvSpPr txBox="1"/>
          <p:nvPr/>
        </p:nvSpPr>
        <p:spPr>
          <a:xfrm>
            <a:off x="1674450" y="846161"/>
            <a:ext cx="11840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GW FPU</a:t>
            </a:r>
            <a:endParaRPr lang="zh-TW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304800" y="6025965"/>
            <a:ext cx="327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Mul</a:t>
            </a:r>
            <a:r>
              <a:rPr lang="en-US" altLang="zh-TW" dirty="0" smtClean="0"/>
              <a:t> run twice, total 4 cycles</a:t>
            </a:r>
            <a:endParaRPr lang="zh-TW" altLang="en-US" dirty="0"/>
          </a:p>
        </p:txBody>
      </p:sp>
      <p:sp>
        <p:nvSpPr>
          <p:cNvPr id="3" name="弧形箭號 (上彎) 2"/>
          <p:cNvSpPr/>
          <p:nvPr/>
        </p:nvSpPr>
        <p:spPr bwMode="auto">
          <a:xfrm>
            <a:off x="5825215" y="2858948"/>
            <a:ext cx="706088" cy="594863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7" name="文字方塊 216"/>
          <p:cNvSpPr txBox="1"/>
          <p:nvPr/>
        </p:nvSpPr>
        <p:spPr>
          <a:xfrm>
            <a:off x="54054" y="98128"/>
            <a:ext cx="127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Option2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24298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SD MAC FPU Referenced Paper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Architectural Design of a Fast Floating-point Multiplication-Add Fused </a:t>
            </a:r>
            <a:r>
              <a:rPr lang="en-US" altLang="zh-TW" dirty="0" smtClean="0"/>
              <a:t>Unit Using </a:t>
            </a:r>
            <a:r>
              <a:rPr lang="en-US" altLang="zh-TW" dirty="0"/>
              <a:t>Signed-Digit </a:t>
            </a:r>
            <a:r>
              <a:rPr lang="en-US" altLang="zh-TW" dirty="0" smtClean="0"/>
              <a:t>Addition</a:t>
            </a:r>
          </a:p>
          <a:p>
            <a:pPr lvl="1"/>
            <a:r>
              <a:rPr lang="de-DE" altLang="zh-TW" dirty="0"/>
              <a:t>Chichyang Chen, Liang-An Chen and Jih-Ren </a:t>
            </a:r>
            <a:r>
              <a:rPr lang="de-DE" altLang="zh-TW" dirty="0" smtClean="0"/>
              <a:t>Cheng</a:t>
            </a:r>
          </a:p>
          <a:p>
            <a:pPr lvl="1"/>
            <a:r>
              <a:rPr lang="en-US" altLang="zh-TW" b="1" dirty="0"/>
              <a:t>Published in: </a:t>
            </a:r>
            <a:r>
              <a:rPr lang="en-US" altLang="zh-TW" dirty="0">
                <a:hlinkClick r:id="rId2"/>
              </a:rPr>
              <a:t>IEE Proceedings - Computers and Digital Techniques</a:t>
            </a:r>
            <a:r>
              <a:rPr lang="en-US" altLang="zh-TW" dirty="0"/>
              <a:t> ( Volume: 149, </a:t>
            </a:r>
            <a:r>
              <a:rPr lang="en-US" altLang="zh-TW" dirty="0">
                <a:hlinkClick r:id="rId3"/>
              </a:rPr>
              <a:t>Issue: 4</a:t>
            </a:r>
            <a:r>
              <a:rPr lang="en-US" altLang="zh-TW" dirty="0"/>
              <a:t>, Jul 2002 </a:t>
            </a:r>
            <a:r>
              <a:rPr lang="en-US" altLang="zh-TW" dirty="0" smtClean="0"/>
              <a:t>)</a:t>
            </a:r>
          </a:p>
          <a:p>
            <a:pPr lvl="1"/>
            <a:endParaRPr lang="de-DE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08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43494"/>
            <a:ext cx="68961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125175" y="1164183"/>
            <a:ext cx="1880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Conventional</a:t>
            </a:r>
          </a:p>
          <a:p>
            <a:r>
              <a:rPr lang="en-US" altLang="zh-TW" dirty="0" smtClean="0"/>
              <a:t>FLP MAF unit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39635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51"/>
          <a:stretch/>
        </p:blipFill>
        <p:spPr bwMode="auto">
          <a:xfrm>
            <a:off x="3572203" y="0"/>
            <a:ext cx="5390477" cy="6885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 bwMode="auto">
          <a:xfrm>
            <a:off x="6927010" y="843160"/>
            <a:ext cx="1639019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125174" y="1164183"/>
            <a:ext cx="32479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Signed-Digit FLP MAF unit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MAC: 4~7 cycles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Add</a:t>
            </a:r>
            <a:r>
              <a:rPr lang="en-US" altLang="zh-TW" smtClean="0"/>
              <a:t>: 4~7 </a:t>
            </a:r>
            <a:r>
              <a:rPr lang="en-US" altLang="zh-TW" dirty="0" smtClean="0"/>
              <a:t>cycles</a:t>
            </a:r>
          </a:p>
          <a:p>
            <a:pPr marL="285750" indent="-285750">
              <a:buFont typeface="Arial" pitchFamily="34" charset="0"/>
              <a:buChar char="•"/>
            </a:pPr>
            <a:endParaRPr lang="zh-TW" altLang="en-US" dirty="0"/>
          </a:p>
        </p:txBody>
      </p:sp>
      <p:cxnSp>
        <p:nvCxnSpPr>
          <p:cNvPr id="7" name="直線接點 6"/>
          <p:cNvCxnSpPr/>
          <p:nvPr/>
        </p:nvCxnSpPr>
        <p:spPr bwMode="auto">
          <a:xfrm>
            <a:off x="6267440" y="1067950"/>
            <a:ext cx="1639019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2945120" y="2919659"/>
            <a:ext cx="1639019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/>
          <p:cNvCxnSpPr/>
          <p:nvPr/>
        </p:nvCxnSpPr>
        <p:spPr bwMode="auto">
          <a:xfrm>
            <a:off x="2945120" y="5284350"/>
            <a:ext cx="1639019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5733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Signed Digit Number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11045"/>
            <a:ext cx="4996223" cy="299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578" y="1014562"/>
            <a:ext cx="4340421" cy="411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7" y="3856008"/>
            <a:ext cx="4606504" cy="3002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19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53" y="-2"/>
            <a:ext cx="6939030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直線接點 4"/>
          <p:cNvCxnSpPr/>
          <p:nvPr/>
        </p:nvCxnSpPr>
        <p:spPr bwMode="auto">
          <a:xfrm>
            <a:off x="577970" y="3623094"/>
            <a:ext cx="782415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線接點 6"/>
          <p:cNvCxnSpPr/>
          <p:nvPr/>
        </p:nvCxnSpPr>
        <p:spPr bwMode="auto">
          <a:xfrm>
            <a:off x="577970" y="5034950"/>
            <a:ext cx="7824158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文字方塊 2"/>
          <p:cNvSpPr txBox="1"/>
          <p:nvPr/>
        </p:nvSpPr>
        <p:spPr>
          <a:xfrm>
            <a:off x="1673466" y="2389481"/>
            <a:ext cx="19840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400" dirty="0" smtClean="0"/>
              <a:t>1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61972" y="2981807"/>
            <a:ext cx="19840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400" dirty="0"/>
              <a:t>2</a:t>
            </a:r>
            <a:endParaRPr lang="zh-TW" altLang="en-US" sz="1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661963" y="3637219"/>
            <a:ext cx="19840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661972" y="4350335"/>
            <a:ext cx="198407" cy="2154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altLang="zh-TW" sz="1400" dirty="0" smtClean="0"/>
              <a:t>4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0266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Level 3 and Level 4 SD Adder of MUL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" t="15407" r="63625" b="6282"/>
          <a:stretch/>
        </p:blipFill>
        <p:spPr bwMode="auto">
          <a:xfrm>
            <a:off x="0" y="671845"/>
            <a:ext cx="9074188" cy="5636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4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FP Instructions List</a:t>
            </a:r>
          </a:p>
          <a:p>
            <a:r>
              <a:rPr lang="en-US" altLang="zh-TW" dirty="0" smtClean="0"/>
              <a:t>Modify Graywolf FPU design</a:t>
            </a:r>
          </a:p>
          <a:p>
            <a:pPr lvl="1"/>
            <a:r>
              <a:rPr lang="en-US" altLang="zh-TW" dirty="0" smtClean="0"/>
              <a:t>MAC </a:t>
            </a:r>
            <a:r>
              <a:rPr lang="en-US" altLang="zh-TW" dirty="0" err="1" smtClean="0"/>
              <a:t>instr</a:t>
            </a:r>
            <a:r>
              <a:rPr lang="en-US" altLang="zh-TW" dirty="0" smtClean="0"/>
              <a:t>: </a:t>
            </a:r>
          </a:p>
          <a:p>
            <a:pPr lvl="2"/>
            <a:r>
              <a:rPr lang="en-US" altLang="zh-TW" dirty="0" err="1" smtClean="0"/>
              <a:t>Mul</a:t>
            </a:r>
            <a:r>
              <a:rPr lang="en-US" altLang="zh-TW" dirty="0" smtClean="0"/>
              <a:t> done at F2, CSA-to-SM at F3, pipe to F1 for addition -&gt; F3</a:t>
            </a:r>
          </a:p>
          <a:p>
            <a:pPr lvl="1"/>
            <a:r>
              <a:rPr lang="en-US" altLang="zh-TW" dirty="0" smtClean="0"/>
              <a:t>Adopt multiple pipeline</a:t>
            </a:r>
          </a:p>
          <a:p>
            <a:pPr lvl="2"/>
            <a:r>
              <a:rPr lang="en-US" altLang="zh-TW" dirty="0" smtClean="0"/>
              <a:t>Divide MUL module into two stages	=&gt; || MUL1 || MUL2  ||</a:t>
            </a:r>
          </a:p>
          <a:p>
            <a:pPr lvl="2"/>
            <a:r>
              <a:rPr lang="en-US" altLang="zh-TW" dirty="0" smtClean="0"/>
              <a:t>Divide Add-and-round into two stages	=&gt; || Add   || Round ||</a:t>
            </a:r>
          </a:p>
          <a:p>
            <a:r>
              <a:rPr lang="en-US" altLang="zh-TW" dirty="0" smtClean="0"/>
              <a:t>Using Signed Digit MAC FPU design</a:t>
            </a:r>
          </a:p>
          <a:p>
            <a:pPr lvl="1"/>
            <a:r>
              <a:rPr lang="en-US" altLang="zh-TW" dirty="0" smtClean="0"/>
              <a:t>Signed </a:t>
            </a:r>
            <a:r>
              <a:rPr lang="en-US" altLang="zh-TW" dirty="0"/>
              <a:t>Digit Number System</a:t>
            </a:r>
            <a:r>
              <a:rPr lang="en-US" altLang="zh-TW" dirty="0" smtClean="0"/>
              <a:t>: Carry propagating free </a:t>
            </a:r>
            <a:endParaRPr lang="en-US" altLang="zh-TW" dirty="0"/>
          </a:p>
          <a:p>
            <a:pPr lvl="1"/>
            <a:r>
              <a:rPr lang="en-US" altLang="zh-TW" dirty="0" smtClean="0"/>
              <a:t>Add, </a:t>
            </a:r>
            <a:r>
              <a:rPr lang="en-US" altLang="zh-TW" dirty="0" err="1" smtClean="0"/>
              <a:t>Mul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Mul</a:t>
            </a:r>
            <a:r>
              <a:rPr lang="en-US" altLang="zh-TW" dirty="0" smtClean="0"/>
              <a:t>-Add-Fused by SD NS</a:t>
            </a:r>
            <a:endParaRPr lang="en-US" altLang="zh-TW" dirty="0"/>
          </a:p>
          <a:p>
            <a:pPr lvl="1"/>
            <a:r>
              <a:rPr lang="en-US" altLang="zh-TW" dirty="0"/>
              <a:t>Use original DSU (added by CSA) </a:t>
            </a:r>
          </a:p>
          <a:p>
            <a:pPr lvl="1"/>
            <a:r>
              <a:rPr lang="en-US" altLang="zh-TW" dirty="0" smtClean="0"/>
              <a:t>Needed unit: SD-MUL, SD-Adder, SD-to-SM, SD normalization</a:t>
            </a:r>
          </a:p>
        </p:txBody>
      </p:sp>
    </p:spTree>
    <p:extLst>
      <p:ext uri="{BB962C8B-B14F-4D97-AF65-F5344CB8AC3E}">
        <p14:creationId xmlns:p14="http://schemas.microsoft.com/office/powerpoint/2010/main" val="42300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SD 53x53 MUL timing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413275"/>
              </p:ext>
            </p:extLst>
          </p:nvPr>
        </p:nvGraphicFramePr>
        <p:xfrm>
          <a:off x="579120" y="1707832"/>
          <a:ext cx="7251065" cy="2743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8382"/>
                <a:gridCol w="1051961"/>
                <a:gridCol w="709757"/>
                <a:gridCol w="884380"/>
                <a:gridCol w="1584960"/>
                <a:gridCol w="1571625"/>
              </a:tblGrid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Frequency</a:t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(MHz)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Period</a:t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(ns)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Area</a:t>
                      </a:r>
                      <a:br>
                        <a:rPr lang="en-US" sz="1200" kern="100" dirty="0">
                          <a:effectLst/>
                        </a:rPr>
                      </a:b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en-US" sz="1200" kern="100" dirty="0" err="1">
                          <a:effectLst/>
                        </a:rPr>
                        <a:t>Kgates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Uncertainty</a:t>
                      </a:r>
                      <a:br>
                        <a:rPr lang="en-US" sz="1200" kern="100" dirty="0" smtClean="0">
                          <a:effectLst/>
                        </a:rPr>
                      </a:br>
                      <a:r>
                        <a:rPr lang="en-US" sz="1200" kern="100" dirty="0" smtClean="0">
                          <a:effectLst/>
                        </a:rPr>
                        <a:t>(&gt; period*0.3)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Note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SD m53x53 Original (4Level)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961.54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1.04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34.58k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n28_12t_RVT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SD m53x53 flop Level3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1070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0.934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38.29K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0.3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n28_12t_RVT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SD m53x53 flop Level2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1383.13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0.723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45.84K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n28_12t_RVT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SD m53x53 flop Level2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1715.27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0.583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46.02K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0.2</a:t>
                      </a:r>
                      <a:endParaRPr lang="zh-TW" sz="1200" kern="10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n28_12t_LVT</a:t>
                      </a:r>
                      <a:endParaRPr lang="zh-TW" sz="1200" kern="100" dirty="0">
                        <a:effectLst/>
                        <a:latin typeface="Georgia"/>
                        <a:ea typeface="Georgia"/>
                        <a:cs typeface="Calibri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2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42875"/>
            <a:ext cx="8466138" cy="6080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400" smtClean="0">
                <a:ea typeface="新細明體" charset="-120"/>
              </a:rPr>
              <a:t>Thank You!</a:t>
            </a:r>
            <a:endParaRPr lang="zh-TW" altLang="en-US" sz="4400" smtClean="0">
              <a:ea typeface="新細明體" charset="-120"/>
            </a:endParaRPr>
          </a:p>
        </p:txBody>
      </p:sp>
      <p:sp>
        <p:nvSpPr>
          <p:cNvPr id="58370" name="Rectangle 3"/>
          <p:cNvSpPr txBox="1">
            <a:spLocks noChangeArrowheads="1"/>
          </p:cNvSpPr>
          <p:nvPr/>
        </p:nvSpPr>
        <p:spPr bwMode="black">
          <a:xfrm>
            <a:off x="-80963" y="5840413"/>
            <a:ext cx="9194801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 algn="ct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TW" sz="3200">
                <a:solidFill>
                  <a:schemeClr val="tx2"/>
                </a:solidFill>
                <a:latin typeface="Tahoma" pitchFamily="34" charset="0"/>
              </a:rPr>
              <a:t>www.andestech.com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5825" y="1147763"/>
            <a:ext cx="73723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Survey Papers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Out of order floating point coprocessor for RISC V </a:t>
            </a:r>
            <a:r>
              <a:rPr lang="en-US" altLang="zh-TW" sz="2000" dirty="0" smtClean="0"/>
              <a:t>ISA</a:t>
            </a:r>
          </a:p>
          <a:p>
            <a:pPr lvl="1"/>
            <a:r>
              <a:rPr lang="en-US" altLang="zh-TW" sz="1600" dirty="0"/>
              <a:t>Published in: VLSI Design and Test (VDAT), 2015 19th International Symposium on</a:t>
            </a:r>
          </a:p>
          <a:p>
            <a:pPr lvl="1"/>
            <a:r>
              <a:rPr lang="en-US" altLang="zh-TW" sz="1600" dirty="0"/>
              <a:t>Date of Conference: 26-29 June 2015</a:t>
            </a:r>
          </a:p>
          <a:p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11" y="2764138"/>
            <a:ext cx="4484418" cy="3669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721" y="2687758"/>
            <a:ext cx="3703603" cy="374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689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Survey Papers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45nm 1.3GHz 16.7 Double-Precision GFLOPS/W RISC-V Processor with Vector </a:t>
            </a:r>
            <a:r>
              <a:rPr lang="en-US" altLang="zh-TW" dirty="0" smtClean="0"/>
              <a:t>Accelerators</a:t>
            </a:r>
          </a:p>
          <a:p>
            <a:pPr lvl="1"/>
            <a:r>
              <a:rPr lang="en-US" altLang="zh-TW" b="1" dirty="0"/>
              <a:t>Published in: </a:t>
            </a:r>
            <a:r>
              <a:rPr lang="en-US" altLang="zh-TW" dirty="0">
                <a:hlinkClick r:id="rId2"/>
              </a:rPr>
              <a:t>European Solid State Circuits Conference (ESSCIRC), ESSCIRC 2014 - 40th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3" y="2827212"/>
            <a:ext cx="7686675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470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Instruction 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FP Register Files and </a:t>
            </a:r>
            <a:r>
              <a:rPr lang="en-US" altLang="zh-TW" dirty="0" err="1" smtClean="0"/>
              <a:t>fcsr</a:t>
            </a:r>
            <a:r>
              <a:rPr lang="en-US" altLang="zh-TW" dirty="0" smtClean="0"/>
              <a:t> implementation</a:t>
            </a:r>
          </a:p>
          <a:p>
            <a:r>
              <a:rPr lang="en-US" altLang="zh-TW" dirty="0" smtClean="0"/>
              <a:t>FP Load/Store instructions</a:t>
            </a:r>
          </a:p>
          <a:p>
            <a:r>
              <a:rPr lang="en-US" altLang="zh-TW" dirty="0" smtClean="0"/>
              <a:t>FP Conversion and Move Instructions</a:t>
            </a:r>
          </a:p>
          <a:p>
            <a:r>
              <a:rPr lang="en-US" altLang="zh-TW" dirty="0" smtClean="0"/>
              <a:t>FP Compare Instructions  </a:t>
            </a:r>
          </a:p>
          <a:p>
            <a:r>
              <a:rPr lang="en-US" altLang="zh-TW" dirty="0" smtClean="0"/>
              <a:t>FP Classify Instruction</a:t>
            </a:r>
          </a:p>
          <a:p>
            <a:r>
              <a:rPr lang="en-US" altLang="zh-TW" dirty="0"/>
              <a:t>FP Computation instructions</a:t>
            </a:r>
          </a:p>
          <a:p>
            <a:pPr lvl="1"/>
            <a:r>
              <a:rPr lang="en-US" altLang="zh-TW" dirty="0"/>
              <a:t>FADD, FSUB, FMUL, FDIV, FSQRT, FMIN-MAX</a:t>
            </a:r>
          </a:p>
          <a:p>
            <a:pPr lvl="1"/>
            <a:r>
              <a:rPr lang="en-US" altLang="zh-TW" dirty="0"/>
              <a:t>FMADD, FMSUB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978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</a:t>
            </a:r>
            <a:r>
              <a:rPr lang="en-US" altLang="zh-TW" dirty="0" err="1" smtClean="0"/>
              <a:t>fcsr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9290"/>
            <a:ext cx="5514975" cy="2109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86" y="1513795"/>
            <a:ext cx="8619590" cy="1011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716202"/>
            <a:ext cx="3629025" cy="1957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0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Single-Precision FP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Load </a:t>
            </a:r>
            <a:r>
              <a:rPr lang="en-US" altLang="zh-TW" dirty="0"/>
              <a:t>and Store </a:t>
            </a:r>
            <a:r>
              <a:rPr lang="en-US" altLang="zh-TW" dirty="0" smtClean="0"/>
              <a:t>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Single-Precision FP Load and Store Instructions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430" y="1555810"/>
            <a:ext cx="6987396" cy="231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5822830" y="2147978"/>
            <a:ext cx="1319842" cy="40544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5822830" y="3469525"/>
            <a:ext cx="1319842" cy="40544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10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Single-Precision FP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Computation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Single-Precision </a:t>
            </a:r>
            <a:r>
              <a:rPr lang="en-US" altLang="zh-TW" dirty="0" smtClean="0"/>
              <a:t>FP </a:t>
            </a:r>
            <a:r>
              <a:rPr lang="en-US" altLang="zh-TW" dirty="0"/>
              <a:t>Computation Instr.</a:t>
            </a:r>
          </a:p>
          <a:p>
            <a:endParaRPr lang="zh-TW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" y="1640907"/>
            <a:ext cx="9001125" cy="197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33"/>
          <a:stretch/>
        </p:blipFill>
        <p:spPr bwMode="auto">
          <a:xfrm>
            <a:off x="453965" y="4953544"/>
            <a:ext cx="4457700" cy="136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2" y="3646089"/>
            <a:ext cx="8828866" cy="1348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258792" y="2346385"/>
            <a:ext cx="1475117" cy="1190445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734354" y="4399472"/>
            <a:ext cx="2211238" cy="405442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2044460" y="4804914"/>
            <a:ext cx="0" cy="4485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文字方塊 6"/>
          <p:cNvSpPr txBox="1"/>
          <p:nvPr/>
        </p:nvSpPr>
        <p:spPr>
          <a:xfrm>
            <a:off x="5106838" y="5236234"/>
            <a:ext cx="3579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Half format only for storing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dirty="0" smtClean="0"/>
              <a:t>Half only be supported under V standard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7563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Single-Precision FP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Conversion/Move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Single-Precision FP Conversion/Move Instr.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2" y="3108553"/>
            <a:ext cx="8877300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3" y="4334515"/>
            <a:ext cx="8867775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2" y="1708378"/>
            <a:ext cx="89535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230037" y="2527539"/>
            <a:ext cx="1469367" cy="581013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230037" y="3853132"/>
            <a:ext cx="1469367" cy="379371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230037" y="5191765"/>
            <a:ext cx="1469367" cy="581013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613141" y="5909095"/>
            <a:ext cx="5865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 smtClean="0"/>
              <a:t>FSGNJ: sign-injection</a:t>
            </a:r>
          </a:p>
          <a:p>
            <a:r>
              <a:rPr lang="en-US" altLang="zh-TW" b="0" dirty="0" smtClean="0"/>
              <a:t>FMV.X.W: move bit pattern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02951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Single-Precision FP </a:t>
            </a:r>
            <a:br>
              <a:rPr lang="en-US" altLang="zh-TW" dirty="0"/>
            </a:br>
            <a:r>
              <a:rPr lang="en-US" altLang="zh-TW" dirty="0" smtClean="0"/>
              <a:t>Compare/Classify </a:t>
            </a:r>
            <a:r>
              <a:rPr lang="en-US" altLang="zh-TW" dirty="0"/>
              <a:t>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7967"/>
            <a:ext cx="8965187" cy="102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78" y="2354996"/>
            <a:ext cx="8554637" cy="1188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8" y="3543345"/>
            <a:ext cx="4718424" cy="310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230037" y="1800138"/>
            <a:ext cx="1469367" cy="379371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218534" y="3085381"/>
            <a:ext cx="1469367" cy="379371"/>
          </a:xfrm>
          <a:prstGeom prst="rect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569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Subnormal Arithmetic</a:t>
            </a:r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407633"/>
            <a:ext cx="8105990" cy="190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31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es Present Slides Format 20150221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Andes Present Slides Format 20150221</Template>
  <TotalTime>1790</TotalTime>
  <Words>590</Words>
  <Application>Microsoft Office PowerPoint</Application>
  <PresentationFormat>如螢幕大小 (4:3)</PresentationFormat>
  <Paragraphs>333</Paragraphs>
  <Slides>24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Andes Present Slides Format 20150221</vt:lpstr>
      <vt:lpstr>Vicuna FPU Design Survey</vt:lpstr>
      <vt:lpstr>Outline</vt:lpstr>
      <vt:lpstr>FP Instruction List</vt:lpstr>
      <vt:lpstr>The fcsr</vt:lpstr>
      <vt:lpstr>Single-Precision FP  Load and Store Instructions</vt:lpstr>
      <vt:lpstr>Single-Precision FP  Computation Instructions</vt:lpstr>
      <vt:lpstr>Single-Precision FP  Conversion/Move Instructions</vt:lpstr>
      <vt:lpstr>Single-Precision FP  Compare/Classify Instructions</vt:lpstr>
      <vt:lpstr>Subnormal Arithmetic</vt:lpstr>
      <vt:lpstr>Reuse GW FPU for Vicuna Options</vt:lpstr>
      <vt:lpstr>GW FPU Function Unit timing</vt:lpstr>
      <vt:lpstr>PowerPoint 簡報</vt:lpstr>
      <vt:lpstr>PowerPoint 簡報</vt:lpstr>
      <vt:lpstr>SD MAC FPU Referenced Paper</vt:lpstr>
      <vt:lpstr>PowerPoint 簡報</vt:lpstr>
      <vt:lpstr>PowerPoint 簡報</vt:lpstr>
      <vt:lpstr>Signed Digit Number System</vt:lpstr>
      <vt:lpstr>PowerPoint 簡報</vt:lpstr>
      <vt:lpstr>Level 3 and Level 4 SD Adder of MUL </vt:lpstr>
      <vt:lpstr>SD 53x53 MUL timing</vt:lpstr>
      <vt:lpstr>Thank You!</vt:lpstr>
      <vt:lpstr>PowerPoint 簡報</vt:lpstr>
      <vt:lpstr>Survey Papers</vt:lpstr>
      <vt:lpstr>Survey Papers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 </dc:title>
  <dc:creator>Eric Rui-Lin Chen(陳瑞霖)</dc:creator>
  <cp:lastModifiedBy>Eric Rui-Lin Chen(陳瑞霖)</cp:lastModifiedBy>
  <cp:revision>85</cp:revision>
  <dcterms:created xsi:type="dcterms:W3CDTF">2018-01-11T01:23:33Z</dcterms:created>
  <dcterms:modified xsi:type="dcterms:W3CDTF">2018-01-23T01:06:50Z</dcterms:modified>
</cp:coreProperties>
</file>