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5"/>
  </p:notesMasterIdLst>
  <p:handoutMasterIdLst>
    <p:handoutMasterId r:id="rId26"/>
  </p:handoutMasterIdLst>
  <p:sldIdLst>
    <p:sldId id="525" r:id="rId2"/>
    <p:sldId id="1023" r:id="rId3"/>
    <p:sldId id="1029" r:id="rId4"/>
    <p:sldId id="1045" r:id="rId5"/>
    <p:sldId id="1030" r:id="rId6"/>
    <p:sldId id="1036" r:id="rId7"/>
    <p:sldId id="1038" r:id="rId8"/>
    <p:sldId id="1037" r:id="rId9"/>
    <p:sldId id="1039" r:id="rId10"/>
    <p:sldId id="1040" r:id="rId11"/>
    <p:sldId id="1041" r:id="rId12"/>
    <p:sldId id="1031" r:id="rId13"/>
    <p:sldId id="1042" r:id="rId14"/>
    <p:sldId id="1016" r:id="rId15"/>
    <p:sldId id="1017" r:id="rId16"/>
    <p:sldId id="1028" r:id="rId17"/>
    <p:sldId id="1044" r:id="rId18"/>
    <p:sldId id="1035" r:id="rId19"/>
    <p:sldId id="1025" r:id="rId20"/>
    <p:sldId id="1032" r:id="rId21"/>
    <p:sldId id="1033" r:id="rId22"/>
    <p:sldId id="1034" r:id="rId23"/>
    <p:sldId id="1027" r:id="rId24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78F"/>
    <a:srgbClr val="78A4C7"/>
    <a:srgbClr val="AEC8DD"/>
    <a:srgbClr val="1C71A6"/>
    <a:srgbClr val="32AECB"/>
    <a:srgbClr val="00FFFF"/>
    <a:srgbClr val="D9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3580" autoAdjust="0"/>
  </p:normalViewPr>
  <p:slideViewPr>
    <p:cSldViewPr snapToGrid="0">
      <p:cViewPr>
        <p:scale>
          <a:sx n="90" d="100"/>
          <a:sy n="90" d="100"/>
        </p:scale>
        <p:origin x="-7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2018/1/26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8DD757-109B-43B9-B605-064D5CE39788}" type="slidenum">
              <a:rPr lang="zh-TW" altLang="en-US" smtClean="0"/>
              <a:pPr>
                <a:defRPr/>
              </a:pPr>
              <a:t>14</a:t>
            </a:fld>
            <a:endParaRPr lang="en-US" altLang="zh-TW" smtClean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15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563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20100" cy="53314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3330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3482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33304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4099"/>
            <a:ext cx="4133850" cy="53057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054100"/>
            <a:ext cx="4133850" cy="5319404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054100"/>
            <a:ext cx="5238750" cy="5319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8300" y="1054099"/>
            <a:ext cx="3097213" cy="5319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052513"/>
            <a:ext cx="8420100" cy="532099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4" r:id="rId4"/>
    <p:sldLayoutId id="2147483751" r:id="rId5"/>
    <p:sldLayoutId id="2147483741" r:id="rId6"/>
    <p:sldLayoutId id="2147483748" r:id="rId7"/>
    <p:sldLayoutId id="2147483746" r:id="rId8"/>
    <p:sldLayoutId id="2147483745" r:id="rId9"/>
    <p:sldLayoutId id="214748374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hardwarebug.org/2014/05/15/cortex-a7-instruction-cycle-timing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images.anandtech.com/doci/8542/pipeline2.JP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Driving Innovations™</a:t>
            </a:r>
            <a:endParaRPr lang="zh-TW" altLang="en-US" sz="2800" baseline="3000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106600"/>
            <a:ext cx="866616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dirty="0" smtClean="0">
                <a:solidFill>
                  <a:srgbClr val="333333"/>
                </a:solidFill>
                <a:ea typeface="新細明體" charset="-120"/>
              </a:rPr>
              <a:t>Vicuna FPU Design Survey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 Chen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2018-01-26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109 Bit Tree </a:t>
            </a:r>
            <a:r>
              <a:rPr lang="en-US" altLang="zh-TW" dirty="0"/>
              <a:t>C</a:t>
            </a:r>
            <a:r>
              <a:rPr lang="en-US" altLang="zh-TW" dirty="0" smtClean="0"/>
              <a:t>omparator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Or use a simple “&gt;” comparator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1603932"/>
            <a:ext cx="7000875" cy="503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02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Sign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81" y="85725"/>
            <a:ext cx="5362575" cy="668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92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Add/Round Module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775" y="984673"/>
            <a:ext cx="4276560" cy="5331460"/>
          </a:xfrm>
        </p:spPr>
        <p:txBody>
          <a:bodyPr/>
          <a:lstStyle/>
          <a:p>
            <a:r>
              <a:rPr lang="en-US" altLang="zh-TW" dirty="0" smtClean="0"/>
              <a:t>Move 51 bit dual adder</a:t>
            </a:r>
            <a:br>
              <a:rPr lang="en-US" altLang="zh-TW" dirty="0" smtClean="0"/>
            </a:br>
            <a:r>
              <a:rPr lang="en-US" altLang="zh-TW" dirty="0" smtClean="0"/>
              <a:t>to F3</a:t>
            </a:r>
          </a:p>
          <a:p>
            <a:r>
              <a:rPr lang="en-US" altLang="zh-TW" dirty="0" smtClean="0"/>
              <a:t>Pipeline flop is the same</a:t>
            </a:r>
          </a:p>
          <a:p>
            <a:r>
              <a:rPr lang="en-US" altLang="zh-TW" dirty="0" smtClean="0"/>
              <a:t>LSB correction for</a:t>
            </a:r>
            <a:br>
              <a:rPr lang="en-US" altLang="zh-TW" dirty="0" smtClean="0"/>
            </a:br>
            <a:r>
              <a:rPr lang="en-US" altLang="zh-TW" dirty="0" smtClean="0"/>
              <a:t>Round-to-nearest-even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335" y="-1"/>
            <a:ext cx="4723665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5851313" y="1826895"/>
            <a:ext cx="3200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線接點 6"/>
          <p:cNvCxnSpPr/>
          <p:nvPr/>
        </p:nvCxnSpPr>
        <p:spPr bwMode="auto">
          <a:xfrm>
            <a:off x="3695700" y="3007995"/>
            <a:ext cx="215561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 flipV="1">
            <a:off x="5860838" y="1826895"/>
            <a:ext cx="0" cy="11811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字方塊 12"/>
          <p:cNvSpPr txBox="1"/>
          <p:nvPr/>
        </p:nvSpPr>
        <p:spPr>
          <a:xfrm>
            <a:off x="4183109" y="5406142"/>
            <a:ext cx="47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F4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001399" y="2153980"/>
            <a:ext cx="47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F3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99000"/>
            <a:ext cx="1819658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橢圓 16"/>
          <p:cNvSpPr/>
          <p:nvPr/>
        </p:nvSpPr>
        <p:spPr bwMode="auto">
          <a:xfrm>
            <a:off x="883753" y="6273801"/>
            <a:ext cx="423333" cy="49106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 bit error of LZA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Round bit at [53] or [54] due to LZA error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0" y="1835185"/>
            <a:ext cx="8488162" cy="4364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4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smtClean="0">
                <a:ea typeface="新細明體" charset="-120"/>
              </a:rPr>
              <a:t>Thank You!</a:t>
            </a:r>
            <a:endParaRPr lang="zh-TW" altLang="en-US" sz="4400" smtClean="0">
              <a:ea typeface="新細明體" charset="-120"/>
            </a:endParaRPr>
          </a:p>
        </p:txBody>
      </p:sp>
      <p:sp>
        <p:nvSpPr>
          <p:cNvPr id="58370" name="Rectangle 3"/>
          <p:cNvSpPr txBox="1">
            <a:spLocks noChangeArrowheads="1"/>
          </p:cNvSpPr>
          <p:nvPr/>
        </p:nvSpPr>
        <p:spPr bwMode="black">
          <a:xfrm>
            <a:off x="-80963" y="5840413"/>
            <a:ext cx="9194801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TW" sz="3200">
                <a:solidFill>
                  <a:schemeClr val="tx2"/>
                </a:solidFill>
                <a:latin typeface="Tahoma" pitchFamily="34" charset="0"/>
              </a:rPr>
              <a:t>www.andestech.com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147763"/>
            <a:ext cx="73723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4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295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畫布 208"/>
          <p:cNvGrpSpPr/>
          <p:nvPr/>
        </p:nvGrpSpPr>
        <p:grpSpPr>
          <a:xfrm>
            <a:off x="1589380" y="86008"/>
            <a:ext cx="7448273" cy="6694357"/>
            <a:chOff x="-112245" y="-68706"/>
            <a:chExt cx="6460904" cy="5924550"/>
          </a:xfrm>
        </p:grpSpPr>
        <p:sp>
          <p:nvSpPr>
            <p:cNvPr id="5" name="矩形 4"/>
            <p:cNvSpPr/>
            <p:nvPr/>
          </p:nvSpPr>
          <p:spPr>
            <a:xfrm>
              <a:off x="-112245" y="-68706"/>
              <a:ext cx="6375400" cy="592455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cxnSp>
          <p:nvCxnSpPr>
            <p:cNvPr id="6" name="直線單箭頭接點 5"/>
            <p:cNvCxnSpPr/>
            <p:nvPr/>
          </p:nvCxnSpPr>
          <p:spPr>
            <a:xfrm>
              <a:off x="286247" y="86288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151"/>
            <p:cNvSpPr txBox="1">
              <a:spLocks noChangeArrowheads="1"/>
            </p:cNvSpPr>
            <p:nvPr/>
          </p:nvSpPr>
          <p:spPr bwMode="auto">
            <a:xfrm>
              <a:off x="1459723" y="86569"/>
              <a:ext cx="2515516" cy="4001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Register 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>
              <a:off x="3975298" y="158186"/>
              <a:ext cx="184439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239"/>
            <p:cNvSpPr txBox="1"/>
            <p:nvPr/>
          </p:nvSpPr>
          <p:spPr>
            <a:xfrm>
              <a:off x="4115954" y="51162"/>
              <a:ext cx="746397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548DD4"/>
                  </a:solidFill>
                  <a:effectLst/>
                  <a:latin typeface="Georgia"/>
                  <a:ea typeface="新細明體"/>
                  <a:cs typeface="Calibri"/>
                </a:rPr>
                <a:t>frs0_index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" name="文字方塊 280"/>
            <p:cNvSpPr txBox="1"/>
            <p:nvPr/>
          </p:nvSpPr>
          <p:spPr>
            <a:xfrm>
              <a:off x="70628" y="231334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I2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3647079" y="486577"/>
              <a:ext cx="0" cy="35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716776" y="486577"/>
              <a:ext cx="0" cy="35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151"/>
            <p:cNvSpPr txBox="1">
              <a:spLocks noChangeArrowheads="1"/>
            </p:cNvSpPr>
            <p:nvPr/>
          </p:nvSpPr>
          <p:spPr bwMode="auto">
            <a:xfrm>
              <a:off x="1459723" y="1207413"/>
              <a:ext cx="2519213" cy="2475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Unpacking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H="1">
              <a:off x="2611373" y="846567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581431" y="854518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2792606" y="849872"/>
              <a:ext cx="0" cy="357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3750567" y="849901"/>
              <a:ext cx="0" cy="357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2872293" y="671463"/>
              <a:ext cx="0" cy="174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3822473" y="680411"/>
              <a:ext cx="0" cy="1741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>
              <a:off x="2871945" y="676099"/>
              <a:ext cx="13087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300"/>
            <p:cNvSpPr txBox="1"/>
            <p:nvPr/>
          </p:nvSpPr>
          <p:spPr>
            <a:xfrm>
              <a:off x="4111393" y="547019"/>
              <a:ext cx="1035139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forwarding_data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796932" y="1036091"/>
              <a:ext cx="15503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318"/>
            <p:cNvSpPr txBox="1"/>
            <p:nvPr/>
          </p:nvSpPr>
          <p:spPr>
            <a:xfrm>
              <a:off x="5079866" y="2991867"/>
              <a:ext cx="1217326" cy="247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fpu_iru _exception_f2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286247" y="1600392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H="1">
              <a:off x="3755884" y="1454634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H="1">
              <a:off x="2792649" y="1455057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/>
          </p:nvGrpSpPr>
          <p:grpSpPr>
            <a:xfrm>
              <a:off x="4775370" y="1607154"/>
              <a:ext cx="304717" cy="109088"/>
              <a:chOff x="4080427" y="1334075"/>
              <a:chExt cx="304717" cy="109088"/>
            </a:xfrm>
          </p:grpSpPr>
          <p:sp>
            <p:nvSpPr>
              <p:cNvPr id="19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8" name="等腰三角形 19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3604759" y="1596058"/>
              <a:ext cx="304717" cy="109088"/>
              <a:chOff x="4080427" y="1334075"/>
              <a:chExt cx="304717" cy="109088"/>
            </a:xfrm>
          </p:grpSpPr>
          <p:sp>
            <p:nvSpPr>
              <p:cNvPr id="195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6" name="等腰三角形 195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97710" y="1600065"/>
              <a:ext cx="304717" cy="109088"/>
              <a:chOff x="4080427" y="1334075"/>
              <a:chExt cx="304717" cy="109088"/>
            </a:xfrm>
          </p:grpSpPr>
          <p:sp>
            <p:nvSpPr>
              <p:cNvPr id="193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4" name="等腰三角形 193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30" name="直線單箭頭接點 29"/>
            <p:cNvCxnSpPr/>
            <p:nvPr/>
          </p:nvCxnSpPr>
          <p:spPr>
            <a:xfrm>
              <a:off x="274439" y="2584329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/>
            <p:cNvCxnSpPr/>
            <p:nvPr/>
          </p:nvCxnSpPr>
          <p:spPr>
            <a:xfrm>
              <a:off x="298672" y="3566292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978660" y="1765232"/>
              <a:ext cx="0" cy="154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66"/>
            <p:cNvSpPr txBox="1"/>
            <p:nvPr/>
          </p:nvSpPr>
          <p:spPr>
            <a:xfrm>
              <a:off x="70624" y="1700538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" name="文字方塊 371"/>
            <p:cNvSpPr txBox="1"/>
            <p:nvPr/>
          </p:nvSpPr>
          <p:spPr>
            <a:xfrm>
              <a:off x="70666" y="2593262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4892226" y="1207300"/>
              <a:ext cx="44" cy="392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群組 37"/>
            <p:cNvGrpSpPr/>
            <p:nvPr/>
          </p:nvGrpSpPr>
          <p:grpSpPr>
            <a:xfrm>
              <a:off x="4775409" y="2590790"/>
              <a:ext cx="304717" cy="109088"/>
              <a:chOff x="4080427" y="1334075"/>
              <a:chExt cx="304717" cy="109088"/>
            </a:xfrm>
          </p:grpSpPr>
          <p:sp>
            <p:nvSpPr>
              <p:cNvPr id="191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2" name="等腰三角形 191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39" name="直線單箭頭接點 38"/>
            <p:cNvCxnSpPr/>
            <p:nvPr/>
          </p:nvCxnSpPr>
          <p:spPr>
            <a:xfrm>
              <a:off x="4902923" y="1716242"/>
              <a:ext cx="1116" cy="7454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/>
            <p:cNvGrpSpPr/>
            <p:nvPr/>
          </p:nvGrpSpPr>
          <p:grpSpPr>
            <a:xfrm>
              <a:off x="4779643" y="3572853"/>
              <a:ext cx="304717" cy="109088"/>
              <a:chOff x="4080427" y="1334075"/>
              <a:chExt cx="304717" cy="109088"/>
            </a:xfrm>
          </p:grpSpPr>
          <p:sp>
            <p:nvSpPr>
              <p:cNvPr id="189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0" name="等腰三角形 189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41" name="直線單箭頭接點 40"/>
            <p:cNvCxnSpPr/>
            <p:nvPr/>
          </p:nvCxnSpPr>
          <p:spPr>
            <a:xfrm>
              <a:off x="4978069" y="2699404"/>
              <a:ext cx="0" cy="360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群組 41"/>
            <p:cNvGrpSpPr/>
            <p:nvPr/>
          </p:nvGrpSpPr>
          <p:grpSpPr>
            <a:xfrm>
              <a:off x="3724353" y="3575174"/>
              <a:ext cx="304717" cy="109088"/>
              <a:chOff x="4080427" y="1334075"/>
              <a:chExt cx="304717" cy="109088"/>
            </a:xfrm>
          </p:grpSpPr>
          <p:sp>
            <p:nvSpPr>
              <p:cNvPr id="18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8" name="等腰三角形 18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43" name="直線單箭頭接點 42"/>
            <p:cNvCxnSpPr/>
            <p:nvPr/>
          </p:nvCxnSpPr>
          <p:spPr>
            <a:xfrm flipH="1">
              <a:off x="3557725" y="368767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 flipH="1">
              <a:off x="3881914" y="368740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242949" y="4116992"/>
              <a:ext cx="1" cy="1223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H="1">
              <a:off x="4706088" y="3060613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4904039" y="3060613"/>
              <a:ext cx="0" cy="522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4806872" y="2869446"/>
              <a:ext cx="0" cy="190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164"/>
            <p:cNvSpPr txBox="1"/>
            <p:nvPr/>
          </p:nvSpPr>
          <p:spPr>
            <a:xfrm>
              <a:off x="4180715" y="2714909"/>
              <a:ext cx="779922" cy="2296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50" name="文字方塊 169"/>
            <p:cNvSpPr txBox="1"/>
            <p:nvPr/>
          </p:nvSpPr>
          <p:spPr>
            <a:xfrm>
              <a:off x="70624" y="3650431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51" name="直線單箭頭接點 50"/>
            <p:cNvCxnSpPr/>
            <p:nvPr/>
          </p:nvCxnSpPr>
          <p:spPr>
            <a:xfrm>
              <a:off x="4987941" y="3684262"/>
              <a:ext cx="1646" cy="483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5068420" y="4167010"/>
              <a:ext cx="1414" cy="995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151"/>
            <p:cNvSpPr txBox="1">
              <a:spLocks noChangeArrowheads="1"/>
            </p:cNvSpPr>
            <p:nvPr/>
          </p:nvSpPr>
          <p:spPr bwMode="auto">
            <a:xfrm>
              <a:off x="4338322" y="849872"/>
              <a:ext cx="894858" cy="3607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Georgia"/>
                  <a:cs typeface="Calibri"/>
                </a:rPr>
                <a:t>Special value</a:t>
              </a:r>
              <a:endParaRPr lang="zh-TW" sz="1200" kern="100">
                <a:effectLst/>
                <a:latin typeface="Times New Roman"/>
                <a:ea typeface="Georgia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Georgia"/>
                  <a:cs typeface="Calibri"/>
                </a:rPr>
                <a:t>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1" name="直線單箭頭接點 60"/>
            <p:cNvCxnSpPr/>
            <p:nvPr/>
          </p:nvCxnSpPr>
          <p:spPr>
            <a:xfrm>
              <a:off x="3755551" y="956931"/>
              <a:ext cx="5912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151"/>
            <p:cNvSpPr txBox="1">
              <a:spLocks noChangeArrowheads="1"/>
            </p:cNvSpPr>
            <p:nvPr/>
          </p:nvSpPr>
          <p:spPr bwMode="auto">
            <a:xfrm>
              <a:off x="802136" y="1911658"/>
              <a:ext cx="759417" cy="288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&amp; Signed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3" name="直線單箭頭接點 62"/>
            <p:cNvCxnSpPr/>
            <p:nvPr/>
          </p:nvCxnSpPr>
          <p:spPr>
            <a:xfrm>
              <a:off x="1561647" y="2129434"/>
              <a:ext cx="305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 flipH="1">
              <a:off x="1021358" y="2199773"/>
              <a:ext cx="79" cy="375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/>
            <p:nvPr/>
          </p:nvCxnSpPr>
          <p:spPr>
            <a:xfrm flipH="1">
              <a:off x="1371651" y="2199773"/>
              <a:ext cx="108" cy="375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802139" y="2584683"/>
              <a:ext cx="304717" cy="109088"/>
              <a:chOff x="4080427" y="1334075"/>
              <a:chExt cx="304717" cy="109088"/>
            </a:xfrm>
          </p:grpSpPr>
          <p:sp>
            <p:nvSpPr>
              <p:cNvPr id="185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6" name="等腰三角形 185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161903" y="2586481"/>
              <a:ext cx="304717" cy="109088"/>
              <a:chOff x="4080427" y="1334075"/>
              <a:chExt cx="304717" cy="109088"/>
            </a:xfrm>
          </p:grpSpPr>
          <p:sp>
            <p:nvSpPr>
              <p:cNvPr id="183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4" name="等腰三角形 183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68" name="Text Box 151"/>
            <p:cNvSpPr txBox="1">
              <a:spLocks noChangeArrowheads="1"/>
            </p:cNvSpPr>
            <p:nvPr/>
          </p:nvSpPr>
          <p:spPr bwMode="auto">
            <a:xfrm>
              <a:off x="683310" y="2863385"/>
              <a:ext cx="931667" cy="319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adjust</a:t>
              </a:r>
              <a:endParaRPr lang="zh-TW" sz="1200" kern="100">
                <a:effectLst/>
                <a:latin typeface="Times New Roman"/>
                <a:ea typeface="Georgia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Determine signed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 flipH="1">
              <a:off x="1371719" y="2695549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H="1">
              <a:off x="1021358" y="2684896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H="1">
              <a:off x="1371651" y="3183148"/>
              <a:ext cx="147" cy="38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1027433" y="3183148"/>
              <a:ext cx="12366" cy="38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群組 72"/>
            <p:cNvGrpSpPr/>
            <p:nvPr/>
          </p:nvGrpSpPr>
          <p:grpSpPr>
            <a:xfrm>
              <a:off x="1167392" y="3569756"/>
              <a:ext cx="304717" cy="109088"/>
              <a:chOff x="4080427" y="1334075"/>
              <a:chExt cx="304717" cy="109088"/>
            </a:xfrm>
          </p:grpSpPr>
          <p:sp>
            <p:nvSpPr>
              <p:cNvPr id="181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2" name="等腰三角形 181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74" name="直線單箭頭接點 73"/>
            <p:cNvCxnSpPr/>
            <p:nvPr/>
          </p:nvCxnSpPr>
          <p:spPr>
            <a:xfrm>
              <a:off x="1376210" y="3681707"/>
              <a:ext cx="7965" cy="870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830981" y="3569756"/>
              <a:ext cx="304717" cy="109088"/>
              <a:chOff x="4080427" y="1334075"/>
              <a:chExt cx="304717" cy="109088"/>
            </a:xfrm>
          </p:grpSpPr>
          <p:sp>
            <p:nvSpPr>
              <p:cNvPr id="179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0" name="等腰三角形 179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76" name="直線單箭頭接點 75"/>
            <p:cNvCxnSpPr/>
            <p:nvPr/>
          </p:nvCxnSpPr>
          <p:spPr>
            <a:xfrm>
              <a:off x="1039799" y="3681707"/>
              <a:ext cx="0" cy="8705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51"/>
            <p:cNvSpPr txBox="1">
              <a:spLocks noChangeArrowheads="1"/>
            </p:cNvSpPr>
            <p:nvPr/>
          </p:nvSpPr>
          <p:spPr bwMode="auto">
            <a:xfrm>
              <a:off x="787955" y="4552216"/>
              <a:ext cx="773599" cy="2930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adjust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單箭頭接點 77"/>
            <p:cNvCxnSpPr/>
            <p:nvPr/>
          </p:nvCxnSpPr>
          <p:spPr>
            <a:xfrm>
              <a:off x="4899261" y="3193156"/>
              <a:ext cx="2922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flipH="1">
              <a:off x="4881519" y="4162258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5133166" y="4032359"/>
              <a:ext cx="4336" cy="135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H="1" flipV="1">
              <a:off x="5127217" y="4036506"/>
              <a:ext cx="190199" cy="1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253"/>
            <p:cNvSpPr txBox="1"/>
            <p:nvPr/>
          </p:nvSpPr>
          <p:spPr>
            <a:xfrm>
              <a:off x="5131962" y="3999117"/>
              <a:ext cx="1216697" cy="232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ieu_fpu_rd_data_f3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" name="直線單箭頭接點 82"/>
            <p:cNvCxnSpPr/>
            <p:nvPr/>
          </p:nvCxnSpPr>
          <p:spPr>
            <a:xfrm flipH="1" flipV="1">
              <a:off x="5039263" y="2304457"/>
              <a:ext cx="136819" cy="4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368"/>
            <p:cNvSpPr txBox="1"/>
            <p:nvPr/>
          </p:nvSpPr>
          <p:spPr>
            <a:xfrm>
              <a:off x="4856513" y="2093165"/>
              <a:ext cx="1216697" cy="232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ieu_fpu_rs_data_f1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" name="直線單箭頭接點 84"/>
            <p:cNvCxnSpPr/>
            <p:nvPr/>
          </p:nvCxnSpPr>
          <p:spPr>
            <a:xfrm flipH="1">
              <a:off x="4806872" y="2461729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4995242" y="2467586"/>
              <a:ext cx="250" cy="1074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5049128" y="2304457"/>
              <a:ext cx="0" cy="162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 Box 151"/>
            <p:cNvSpPr txBox="1">
              <a:spLocks noChangeArrowheads="1"/>
            </p:cNvSpPr>
            <p:nvPr/>
          </p:nvSpPr>
          <p:spPr bwMode="auto">
            <a:xfrm>
              <a:off x="2303508" y="1930207"/>
              <a:ext cx="778583" cy="2696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Alignment </a:t>
              </a:r>
              <a:endParaRPr lang="zh-TW" sz="12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9" name="Text Box 151"/>
            <p:cNvSpPr txBox="1">
              <a:spLocks noChangeArrowheads="1"/>
            </p:cNvSpPr>
            <p:nvPr/>
          </p:nvSpPr>
          <p:spPr bwMode="auto">
            <a:xfrm>
              <a:off x="3437129" y="1911657"/>
              <a:ext cx="780496" cy="6726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MUL/DS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0" name="Text Box 151"/>
            <p:cNvSpPr txBox="1">
              <a:spLocks noChangeArrowheads="1"/>
            </p:cNvSpPr>
            <p:nvPr/>
          </p:nvSpPr>
          <p:spPr bwMode="auto">
            <a:xfrm>
              <a:off x="3437129" y="2584952"/>
              <a:ext cx="780116" cy="5965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MUL/DS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1" name="Text Box 151"/>
            <p:cNvSpPr txBox="1">
              <a:spLocks noChangeArrowheads="1"/>
            </p:cNvSpPr>
            <p:nvPr/>
          </p:nvSpPr>
          <p:spPr bwMode="auto">
            <a:xfrm>
              <a:off x="1823935" y="3881705"/>
              <a:ext cx="786180" cy="235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LZA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2" name="Text Box 151"/>
            <p:cNvSpPr txBox="1">
              <a:spLocks noChangeArrowheads="1"/>
            </p:cNvSpPr>
            <p:nvPr/>
          </p:nvSpPr>
          <p:spPr bwMode="auto">
            <a:xfrm>
              <a:off x="2749802" y="3820095"/>
              <a:ext cx="1571879" cy="2886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CPA</a:t>
              </a:r>
              <a:endParaRPr lang="zh-TW" sz="1200" kern="100" dirty="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5" name="直線單箭頭接點 94"/>
            <p:cNvCxnSpPr>
              <a:stCxn id="92" idx="2"/>
              <a:endCxn id="205" idx="0"/>
            </p:cNvCxnSpPr>
            <p:nvPr/>
          </p:nvCxnSpPr>
          <p:spPr>
            <a:xfrm>
              <a:off x="3535742" y="4108787"/>
              <a:ext cx="266" cy="6791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 Box 151"/>
            <p:cNvSpPr txBox="1">
              <a:spLocks noChangeArrowheads="1"/>
            </p:cNvSpPr>
            <p:nvPr/>
          </p:nvSpPr>
          <p:spPr bwMode="auto">
            <a:xfrm>
              <a:off x="2391704" y="5526547"/>
              <a:ext cx="790998" cy="1611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Packing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05" name="直線單箭頭接點 104"/>
            <p:cNvCxnSpPr/>
            <p:nvPr/>
          </p:nvCxnSpPr>
          <p:spPr>
            <a:xfrm>
              <a:off x="2407984" y="5035155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 flipH="1" flipV="1">
              <a:off x="1376286" y="5035118"/>
              <a:ext cx="1023554" cy="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1384175" y="4862869"/>
              <a:ext cx="0" cy="170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群組 107"/>
            <p:cNvGrpSpPr/>
            <p:nvPr/>
          </p:nvGrpSpPr>
          <p:grpSpPr>
            <a:xfrm>
              <a:off x="3400397" y="3578650"/>
              <a:ext cx="304717" cy="109088"/>
              <a:chOff x="4514441" y="1334075"/>
              <a:chExt cx="304717" cy="109088"/>
            </a:xfrm>
          </p:grpSpPr>
          <p:sp>
            <p:nvSpPr>
              <p:cNvPr id="177" name="Text Box 151"/>
              <p:cNvSpPr txBox="1">
                <a:spLocks noChangeArrowheads="1"/>
              </p:cNvSpPr>
              <p:nvPr/>
            </p:nvSpPr>
            <p:spPr bwMode="auto">
              <a:xfrm>
                <a:off x="4514441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8" name="等腰三角形 177"/>
              <p:cNvSpPr/>
              <p:nvPr/>
            </p:nvSpPr>
            <p:spPr>
              <a:xfrm rot="10800000">
                <a:off x="4554930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14" name="直線單箭頭接點 113"/>
            <p:cNvCxnSpPr/>
            <p:nvPr/>
          </p:nvCxnSpPr>
          <p:spPr>
            <a:xfrm flipH="1">
              <a:off x="3978936" y="270996"/>
              <a:ext cx="184439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字方塊 230"/>
            <p:cNvSpPr txBox="1"/>
            <p:nvPr/>
          </p:nvSpPr>
          <p:spPr>
            <a:xfrm>
              <a:off x="4119592" y="163972"/>
              <a:ext cx="746397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548DD4"/>
                  </a:solidFill>
                  <a:effectLst/>
                  <a:latin typeface="Georgia"/>
                  <a:ea typeface="新細明體"/>
                  <a:cs typeface="Calibri"/>
                </a:rPr>
                <a:t>frs1_index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6" name="直線單箭頭接點 115"/>
            <p:cNvCxnSpPr/>
            <p:nvPr/>
          </p:nvCxnSpPr>
          <p:spPr>
            <a:xfrm flipH="1">
              <a:off x="3978936" y="388990"/>
              <a:ext cx="184439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249"/>
            <p:cNvSpPr txBox="1"/>
            <p:nvPr/>
          </p:nvSpPr>
          <p:spPr>
            <a:xfrm>
              <a:off x="4119592" y="281966"/>
              <a:ext cx="746397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548DD4"/>
                  </a:solidFill>
                  <a:effectLst/>
                  <a:latin typeface="Georgia"/>
                  <a:ea typeface="新細明體"/>
                  <a:cs typeface="Calibri"/>
                </a:rPr>
                <a:t>frs2_index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8" name="直線單箭頭接點 117"/>
            <p:cNvCxnSpPr/>
            <p:nvPr/>
          </p:nvCxnSpPr>
          <p:spPr>
            <a:xfrm>
              <a:off x="3653830" y="1795463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2434630" y="1798601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>
              <a:off x="2941827" y="1765232"/>
              <a:ext cx="0" cy="1604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H="1">
              <a:off x="2436344" y="1803304"/>
              <a:ext cx="1217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 flipH="1">
              <a:off x="2932119" y="1765232"/>
              <a:ext cx="10463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/>
            <p:nvPr/>
          </p:nvCxnSpPr>
          <p:spPr>
            <a:xfrm flipH="1">
              <a:off x="2784485" y="1712481"/>
              <a:ext cx="1" cy="97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H="1">
              <a:off x="3764168" y="1712481"/>
              <a:ext cx="1" cy="52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/>
            <p:cNvCxnSpPr/>
            <p:nvPr/>
          </p:nvCxnSpPr>
          <p:spPr>
            <a:xfrm>
              <a:off x="2242950" y="2333683"/>
              <a:ext cx="0" cy="241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群組 127"/>
            <p:cNvGrpSpPr/>
            <p:nvPr/>
          </p:nvGrpSpPr>
          <p:grpSpPr>
            <a:xfrm>
              <a:off x="1547189" y="1607154"/>
              <a:ext cx="304717" cy="109088"/>
              <a:chOff x="4080427" y="1334075"/>
              <a:chExt cx="304717" cy="109088"/>
            </a:xfrm>
          </p:grpSpPr>
          <p:sp>
            <p:nvSpPr>
              <p:cNvPr id="171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2" name="等腰三角形 171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29" name="直線單箭頭接點 128"/>
            <p:cNvCxnSpPr/>
            <p:nvPr/>
          </p:nvCxnSpPr>
          <p:spPr>
            <a:xfrm>
              <a:off x="1652592" y="494528"/>
              <a:ext cx="0" cy="35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/>
            <p:nvPr/>
          </p:nvCxnSpPr>
          <p:spPr>
            <a:xfrm flipH="1">
              <a:off x="1547189" y="854518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>
              <a:off x="1728422" y="857823"/>
              <a:ext cx="0" cy="357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>
              <a:off x="1808109" y="679414"/>
              <a:ext cx="0" cy="174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flipH="1">
              <a:off x="1728422" y="1450468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>
              <a:off x="3271099" y="3057836"/>
              <a:ext cx="1795" cy="241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>
              <a:off x="2217025" y="1784903"/>
              <a:ext cx="2580" cy="1185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字方塊 399"/>
            <p:cNvSpPr txBox="1"/>
            <p:nvPr/>
          </p:nvSpPr>
          <p:spPr>
            <a:xfrm>
              <a:off x="1960806" y="1600647"/>
              <a:ext cx="751935" cy="2292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mul_result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4" name="直線單箭頭接點 153"/>
            <p:cNvCxnSpPr/>
            <p:nvPr/>
          </p:nvCxnSpPr>
          <p:spPr>
            <a:xfrm flipH="1">
              <a:off x="2242950" y="3732306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/>
            <p:nvPr/>
          </p:nvCxnSpPr>
          <p:spPr>
            <a:xfrm flipH="1">
              <a:off x="3542326" y="3468853"/>
              <a:ext cx="165" cy="116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/>
            <p:nvPr/>
          </p:nvCxnSpPr>
          <p:spPr>
            <a:xfrm flipH="1">
              <a:off x="3883394" y="3468853"/>
              <a:ext cx="165" cy="116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164"/>
            <p:cNvCxnSpPr/>
            <p:nvPr/>
          </p:nvCxnSpPr>
          <p:spPr>
            <a:xfrm>
              <a:off x="1729725" y="1107526"/>
              <a:ext cx="261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文字方塊 211"/>
          <p:cNvSpPr txBox="1"/>
          <p:nvPr/>
        </p:nvSpPr>
        <p:spPr>
          <a:xfrm>
            <a:off x="1674450" y="846161"/>
            <a:ext cx="1184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GW FPU</a:t>
            </a:r>
            <a:endParaRPr lang="zh-TW" altLang="en-US" dirty="0"/>
          </a:p>
        </p:txBody>
      </p:sp>
      <p:sp>
        <p:nvSpPr>
          <p:cNvPr id="205" name="Text Box 151"/>
          <p:cNvSpPr txBox="1">
            <a:spLocks noChangeArrowheads="1"/>
          </p:cNvSpPr>
          <p:nvPr/>
        </p:nvSpPr>
        <p:spPr bwMode="auto">
          <a:xfrm>
            <a:off x="4889118" y="5573666"/>
            <a:ext cx="1812097" cy="32620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8000" tIns="0" rIns="18000" bIns="0" anchor="t" anchorCtr="0" upright="1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latin typeface="Georgia"/>
                <a:ea typeface="新細明體"/>
                <a:cs typeface="Calibri"/>
              </a:rPr>
              <a:t>Normalization </a:t>
            </a: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and rounding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206" name="Text Box 151"/>
          <p:cNvSpPr txBox="1">
            <a:spLocks noChangeArrowheads="1"/>
          </p:cNvSpPr>
          <p:nvPr/>
        </p:nvSpPr>
        <p:spPr bwMode="auto">
          <a:xfrm>
            <a:off x="5383644" y="3891502"/>
            <a:ext cx="906326" cy="19817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18000" tIns="0" rIns="18000" bIns="0" anchor="t" anchorCtr="0" upright="1"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effectLst/>
                <a:latin typeface="Georgia"/>
                <a:ea typeface="新細明體"/>
                <a:cs typeface="Calibri"/>
              </a:rPr>
              <a:t>CSA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effectLst/>
                <a:latin typeface="Georgia"/>
                <a:ea typeface="新細明體"/>
                <a:cs typeface="Calibri"/>
              </a:rPr>
              <a:t> 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cxnSp>
        <p:nvCxnSpPr>
          <p:cNvPr id="207" name="直線單箭頭接點 206"/>
          <p:cNvCxnSpPr/>
          <p:nvPr/>
        </p:nvCxnSpPr>
        <p:spPr>
          <a:xfrm>
            <a:off x="6176841" y="3780540"/>
            <a:ext cx="0" cy="1363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/>
          <p:nvPr/>
        </p:nvCxnSpPr>
        <p:spPr>
          <a:xfrm>
            <a:off x="5801076" y="3755150"/>
            <a:ext cx="0" cy="1363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/>
          <p:cNvCxnSpPr/>
          <p:nvPr/>
        </p:nvCxnSpPr>
        <p:spPr>
          <a:xfrm flipH="1">
            <a:off x="5110182" y="3618798"/>
            <a:ext cx="381662" cy="3137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單箭頭接點 214"/>
          <p:cNvCxnSpPr/>
          <p:nvPr/>
        </p:nvCxnSpPr>
        <p:spPr>
          <a:xfrm>
            <a:off x="5098990" y="2649242"/>
            <a:ext cx="11192" cy="969514"/>
          </a:xfrm>
          <a:prstGeom prst="straightConnector1">
            <a:avLst/>
          </a:prstGeom>
          <a:ln w="19050">
            <a:solidFill>
              <a:schemeClr val="tx1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線單箭頭接點 366"/>
          <p:cNvCxnSpPr/>
          <p:nvPr/>
        </p:nvCxnSpPr>
        <p:spPr>
          <a:xfrm flipH="1">
            <a:off x="5104586" y="3650292"/>
            <a:ext cx="4731" cy="818635"/>
          </a:xfrm>
          <a:prstGeom prst="straightConnector1">
            <a:avLst/>
          </a:prstGeom>
          <a:ln w="190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單箭頭接點 372"/>
          <p:cNvCxnSpPr/>
          <p:nvPr/>
        </p:nvCxnSpPr>
        <p:spPr>
          <a:xfrm flipH="1">
            <a:off x="4304546" y="4390864"/>
            <a:ext cx="188551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13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GW FPU Function Unit timing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3637539"/>
              </p:ext>
            </p:extLst>
          </p:nvPr>
        </p:nvGraphicFramePr>
        <p:xfrm>
          <a:off x="1678969" y="1626968"/>
          <a:ext cx="5874356" cy="2194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801"/>
                <a:gridCol w="982170"/>
                <a:gridCol w="780288"/>
                <a:gridCol w="1229231"/>
                <a:gridCol w="1392866"/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Frequency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(MHz)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Period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(ns)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Area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Kgates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Uncertainty</a:t>
                      </a:r>
                      <a:br>
                        <a:rPr lang="en-US" sz="1200" kern="100" dirty="0" smtClean="0">
                          <a:effectLst/>
                        </a:rPr>
                      </a:br>
                      <a:r>
                        <a:rPr lang="en-US" sz="1200" kern="100" dirty="0" smtClean="0">
                          <a:effectLst/>
                        </a:rPr>
                        <a:t>(&gt; period*0.3)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53-bit </a:t>
                      </a:r>
                      <a:r>
                        <a:rPr lang="en-US" sz="1200" kern="100" dirty="0">
                          <a:effectLst/>
                        </a:rPr>
                        <a:t>adder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1620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0.617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110-bit adder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1531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0.653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MUL </a:t>
                      </a:r>
                      <a:r>
                        <a:rPr lang="en-US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unit original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987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1.013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 flop L5</a:t>
                      </a:r>
                      <a:endParaRPr lang="zh-TW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1179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0.848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54.6kK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0.252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MUL flop L4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1428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0.700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54.07K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0.215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DSU original</a:t>
                      </a:r>
                      <a:endParaRPr lang="zh-TW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1098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11.48K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r" defTabSz="914400" rtl="0" eaLnBrk="1" fontAlgn="base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</a:t>
                      </a:r>
                      <a:endParaRPr 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68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A7 FPU instruction cycle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3792999"/>
              </p:ext>
            </p:extLst>
          </p:nvPr>
        </p:nvGraphicFramePr>
        <p:xfrm>
          <a:off x="697531" y="1061049"/>
          <a:ext cx="3404820" cy="5327826"/>
        </p:xfrm>
        <a:graphic>
          <a:graphicData uri="http://schemas.openxmlformats.org/drawingml/2006/table">
            <a:tbl>
              <a:tblPr/>
              <a:tblGrid>
                <a:gridCol w="1564085"/>
                <a:gridCol w="810768"/>
                <a:gridCol w="1029967"/>
              </a:tblGrid>
              <a:tr h="213219"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  <a:effectLst/>
                          <a:latin typeface="Neue Helvetica® W04"/>
                        </a:rPr>
                        <a:t>VFP instructions</a:t>
                      </a:r>
                    </a:p>
                  </a:txBody>
                  <a:tcPr marL="103595" marR="103595" marT="60430" marB="388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solidFill>
                            <a:srgbClr val="000000"/>
                          </a:solidFill>
                          <a:effectLst/>
                          <a:latin typeface="Neue Helvetica® W04"/>
                        </a:rPr>
                        <a:t>Issue cycles</a:t>
                      </a:r>
                    </a:p>
                  </a:txBody>
                  <a:tcPr marL="103595" marR="103595" marT="60430" marB="388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2"/>
                          </a:solidFill>
                          <a:effectLst/>
                          <a:latin typeface="Neue Helvetica® W04"/>
                        </a:rPr>
                        <a:t>Result latency</a:t>
                      </a:r>
                    </a:p>
                  </a:txBody>
                  <a:tcPr marL="103595" marR="103595" marT="60430" marB="3884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VMOV.F32 Sd, Sm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VMOV.F64 Dd, Dm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VNEG.F32 Sd, Sm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VNEG.F64 Dd, Dm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VABS.F32 Sd, Sm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VABS.F64 Dd, Dm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VADD.F32 Sd, Sn, Sm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VADD.F64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Dd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Dn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Dm</a:t>
                      </a:r>
                      <a:endParaRPr lang="en-US" sz="1000" dirty="0">
                        <a:solidFill>
                          <a:schemeClr val="tx2"/>
                        </a:solidFill>
                        <a:effectLst/>
                        <a:latin typeface="Dante eText W02"/>
                      </a:endParaRP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VMUL.F32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Sd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Sn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Sm</a:t>
                      </a:r>
                      <a:endParaRPr lang="en-US" sz="1000" dirty="0">
                        <a:solidFill>
                          <a:schemeClr val="tx2"/>
                        </a:solidFill>
                        <a:effectLst/>
                        <a:latin typeface="Dante eText W02"/>
                      </a:endParaRP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VMUL.F64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Dd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Dn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Dm</a:t>
                      </a:r>
                      <a:endParaRPr lang="en-US" sz="1000" dirty="0">
                        <a:solidFill>
                          <a:schemeClr val="tx2"/>
                        </a:solidFill>
                        <a:effectLst/>
                        <a:latin typeface="Dante eText W02"/>
                      </a:endParaRP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7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VMLA.F32 Sd, Sn, Sm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8</a:t>
                      </a:r>
                      <a:r>
                        <a:rPr lang="en-US" altLang="zh-TW" sz="1000" baseline="30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1</a:t>
                      </a:r>
                      <a:endParaRPr lang="zh-TW" altLang="en-US" sz="1000" dirty="0">
                        <a:solidFill>
                          <a:schemeClr val="tx2"/>
                        </a:solidFill>
                        <a:effectLst/>
                        <a:latin typeface="Dante eText W02"/>
                      </a:endParaRP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VMLA.F64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Dd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Dn</a:t>
                      </a:r>
                      <a:r>
                        <a:rPr lang="en-US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Dm</a:t>
                      </a:r>
                      <a:endParaRPr lang="en-US" sz="1000" dirty="0">
                        <a:solidFill>
                          <a:schemeClr val="tx2"/>
                        </a:solidFill>
                        <a:effectLst/>
                        <a:latin typeface="Dante eText W02"/>
                      </a:endParaRP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11</a:t>
                      </a:r>
                      <a:r>
                        <a:rPr lang="en-US" altLang="zh-TW" sz="1000" baseline="30000" dirty="0">
                          <a:solidFill>
                            <a:schemeClr val="tx2"/>
                          </a:solidFill>
                          <a:effectLst/>
                          <a:latin typeface="Dante eText W02"/>
                        </a:rPr>
                        <a:t>2</a:t>
                      </a:r>
                      <a:endParaRPr lang="zh-TW" altLang="en-US" sz="1000" dirty="0">
                        <a:solidFill>
                          <a:schemeClr val="tx2"/>
                        </a:solidFill>
                        <a:effectLst/>
                        <a:latin typeface="Dante eText W02"/>
                      </a:endParaRP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VFMA.F32 Sd, Sn, Sm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8</a:t>
                      </a:r>
                      <a:r>
                        <a:rPr lang="en-US" altLang="zh-TW" sz="1000" baseline="30000">
                          <a:effectLst/>
                          <a:latin typeface="Dante eText W02"/>
                        </a:rPr>
                        <a:t>1</a:t>
                      </a:r>
                      <a:endParaRPr lang="zh-TW" altLang="en-US" sz="1000">
                        <a:effectLst/>
                        <a:latin typeface="Dante eText W02"/>
                      </a:endParaRP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258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VFMA.F64 Dd, Dn, Dm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5</a:t>
                      </a: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effectLst/>
                          <a:latin typeface="Dante eText W02"/>
                        </a:rPr>
                        <a:t>8</a:t>
                      </a:r>
                      <a:r>
                        <a:rPr lang="en-US" altLang="zh-TW" sz="1000" baseline="30000" dirty="0">
                          <a:effectLst/>
                          <a:latin typeface="Dante eText W02"/>
                        </a:rPr>
                        <a:t>2</a:t>
                      </a:r>
                      <a:endParaRPr lang="zh-TW" altLang="en-US" sz="1000" dirty="0">
                        <a:effectLst/>
                        <a:latin typeface="Dante eText W02"/>
                      </a:endParaRPr>
                    </a:p>
                  </a:txBody>
                  <a:tcPr marL="103595" marR="103595" marT="25899" marB="25899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78822"/>
              </p:ext>
            </p:extLst>
          </p:nvPr>
        </p:nvGraphicFramePr>
        <p:xfrm>
          <a:off x="4907624" y="1077741"/>
          <a:ext cx="3300495" cy="5275618"/>
        </p:xfrm>
        <a:graphic>
          <a:graphicData uri="http://schemas.openxmlformats.org/drawingml/2006/table">
            <a:tbl>
              <a:tblPr/>
              <a:tblGrid>
                <a:gridCol w="1840648"/>
                <a:gridCol w="737616"/>
                <a:gridCol w="722231"/>
              </a:tblGrid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  <a:latin typeface="Dante eText W02"/>
                        </a:rPr>
                        <a:t>VDIV.F32 </a:t>
                      </a:r>
                      <a:r>
                        <a:rPr lang="en-US" sz="1000" dirty="0" err="1">
                          <a:effectLst/>
                          <a:latin typeface="Dante eText W02"/>
                        </a:rPr>
                        <a:t>Sd</a:t>
                      </a:r>
                      <a:r>
                        <a:rPr lang="en-US" sz="1000" dirty="0"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Dante eText W02"/>
                        </a:rPr>
                        <a:t>Sn</a:t>
                      </a:r>
                      <a:r>
                        <a:rPr lang="en-US" sz="1000" dirty="0">
                          <a:effectLst/>
                          <a:latin typeface="Dante eText W02"/>
                        </a:rPr>
                        <a:t>, </a:t>
                      </a:r>
                      <a:r>
                        <a:rPr lang="en-US" sz="1000" dirty="0" err="1">
                          <a:effectLst/>
                          <a:latin typeface="Dante eText W02"/>
                        </a:rPr>
                        <a:t>Sm</a:t>
                      </a:r>
                      <a:endParaRPr lang="en-US" sz="1000" dirty="0">
                        <a:effectLst/>
                        <a:latin typeface="Dante eText W02"/>
                      </a:endParaRP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15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18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VDIV.F64 Dd, Dn, Dm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 dirty="0">
                          <a:effectLst/>
                          <a:latin typeface="Dante eText W02"/>
                        </a:rPr>
                        <a:t>29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32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VSQRT.F32 Sd, Sm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17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VSQRT.F64 Dd, Dm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28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31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VCVT.F32.F64 Sd, Dm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VCVT.F64.F32 Dd, Sm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VCVT.F32.S32 Sd, Sm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VCVT.F64.S32 Dd, Sm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VCVT.S32.F32 Sd, Sm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VCVT.S32.F64 Sd, Dm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VCVT.F32.S32 Sd, Sd, #fbits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VCVT.F64.S32 Dd, Dd, #fbits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VCVT.S32.F32 Sd, Sd, #fbits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  <a:latin typeface="Dante eText W02"/>
                        </a:rPr>
                        <a:t>VCVT.S32.F64 Dd, Dd, #fbits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1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TW" sz="1000">
                          <a:effectLst/>
                          <a:latin typeface="Dante eText W02"/>
                        </a:rPr>
                        <a:t>4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1472">
                <a:tc gridSpan="3">
                  <a:txBody>
                    <a:bodyPr/>
                    <a:lstStyle/>
                    <a:p>
                      <a:pPr fontAlgn="t"/>
                      <a:r>
                        <a:rPr lang="en-US" sz="1000" baseline="30000" dirty="0">
                          <a:effectLst/>
                          <a:latin typeface="Dante eText W02"/>
                        </a:rPr>
                        <a:t>1</a:t>
                      </a:r>
                      <a:r>
                        <a:rPr lang="en-US" sz="1000" dirty="0">
                          <a:effectLst/>
                          <a:latin typeface="Dante eText W02"/>
                        </a:rPr>
                        <a:t> 5 cycles with dependency only on accumulator.</a:t>
                      </a:r>
                      <a:br>
                        <a:rPr lang="en-US" sz="1000" dirty="0">
                          <a:effectLst/>
                          <a:latin typeface="Dante eText W02"/>
                        </a:rPr>
                      </a:br>
                      <a:r>
                        <a:rPr lang="en-US" sz="1000" baseline="30000" dirty="0">
                          <a:effectLst/>
                          <a:latin typeface="Dante eText W02"/>
                        </a:rPr>
                        <a:t>2</a:t>
                      </a:r>
                      <a:r>
                        <a:rPr lang="en-US" sz="1000" dirty="0">
                          <a:effectLst/>
                          <a:latin typeface="Dante eText W02"/>
                        </a:rPr>
                        <a:t> 8 cycles with dependency only on accumulator.</a:t>
                      </a:r>
                    </a:p>
                  </a:txBody>
                  <a:tcPr marL="100421" marR="100421" marT="25105" marB="25105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7E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 bwMode="black">
          <a:xfrm>
            <a:off x="251603" y="6212696"/>
            <a:ext cx="8420100" cy="45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TW" sz="1600" dirty="0" smtClean="0">
                <a:hlinkClick r:id="rId2"/>
              </a:rPr>
              <a:t>https://hardwarebug.org/2014/05/15/cortex-a7-instruction-cycle-timings/</a:t>
            </a:r>
            <a:endParaRPr lang="en-US" altLang="zh-TW" sz="1600" dirty="0" smtClean="0"/>
          </a:p>
          <a:p>
            <a:endParaRPr lang="zh-TW" altLang="en-US" sz="1800" dirty="0"/>
          </a:p>
        </p:txBody>
      </p:sp>
      <p:sp>
        <p:nvSpPr>
          <p:cNvPr id="10" name="橢圓 9"/>
          <p:cNvSpPr/>
          <p:nvPr/>
        </p:nvSpPr>
        <p:spPr bwMode="auto">
          <a:xfrm>
            <a:off x="3054808" y="5957770"/>
            <a:ext cx="302079" cy="277586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356888" y="5843364"/>
            <a:ext cx="158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MAC </a:t>
            </a:r>
            <a:r>
              <a:rPr lang="en-US" altLang="zh-TW" dirty="0" err="1" smtClean="0"/>
              <a:t>instr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2140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8" y="1035230"/>
            <a:ext cx="8686800" cy="4865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275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Cortex-M7 </a:t>
            </a:r>
            <a:r>
              <a:rPr lang="en-US" altLang="zh-TW" dirty="0"/>
              <a:t>FPU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 descr="http://images.anandtech.com/doci/8542/pipeline2_575px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8" y="1146815"/>
            <a:ext cx="8266532" cy="459837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字方塊 4"/>
          <p:cNvSpPr txBox="1"/>
          <p:nvPr/>
        </p:nvSpPr>
        <p:spPr>
          <a:xfrm>
            <a:off x="1069675" y="6254151"/>
            <a:ext cx="6316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2014-0923 - Cortex-M7 Launches Embedded, </a:t>
            </a:r>
            <a:r>
              <a:rPr lang="en-US" altLang="zh-TW" sz="1200" dirty="0" err="1"/>
              <a:t>IoT</a:t>
            </a:r>
            <a:r>
              <a:rPr lang="en-US" altLang="zh-TW" sz="1200" dirty="0"/>
              <a:t> and Wearables.docx</a:t>
            </a:r>
            <a:endParaRPr lang="zh-TW" altLang="en-US" sz="12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061053" y="5977325"/>
            <a:ext cx="5727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T:\RD-VLSI\Marketing_Material\Competitive_Analysis\ARM Cortex-M7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41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ARM M4 FPU Instr. and Cycles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M4 only support single precision FP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1692275"/>
            <a:ext cx="8769350" cy="454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5270740" y="2902968"/>
            <a:ext cx="1138686" cy="1897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279366" y="4151821"/>
            <a:ext cx="1138686" cy="1897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19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4325" y="1054100"/>
            <a:ext cx="8420100" cy="533146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M4</a:t>
            </a:r>
            <a:br>
              <a:rPr lang="en-US" altLang="zh-TW" dirty="0" smtClean="0"/>
            </a:br>
            <a:r>
              <a:rPr lang="en-US" altLang="zh-TW" dirty="0" smtClean="0"/>
              <a:t>Single</a:t>
            </a:r>
          </a:p>
          <a:p>
            <a:pPr marL="0" indent="0">
              <a:buNone/>
            </a:pPr>
            <a:r>
              <a:rPr lang="en-US" altLang="zh-TW" dirty="0" smtClean="0"/>
              <a:t>FP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66" y="0"/>
            <a:ext cx="747175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567991" y="2208361"/>
            <a:ext cx="1138686" cy="1897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567991" y="2484408"/>
            <a:ext cx="1138686" cy="9445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567991" y="3574211"/>
            <a:ext cx="1138686" cy="94459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5720391" y="6570451"/>
            <a:ext cx="1138686" cy="1897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125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M4 Single FP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581150"/>
            <a:ext cx="7943850" cy="369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53" y="5164347"/>
            <a:ext cx="81724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7206291" y="4284811"/>
            <a:ext cx="1138686" cy="1897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1881815" y="4491486"/>
            <a:ext cx="4052259" cy="1897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33625" y="5276850"/>
            <a:ext cx="6095999" cy="18978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06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53" t="34175" r="58786" b="10550"/>
          <a:stretch/>
        </p:blipFill>
        <p:spPr bwMode="auto">
          <a:xfrm>
            <a:off x="2200183" y="932155"/>
            <a:ext cx="6865414" cy="502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" t="38037" r="91710" b="43193"/>
          <a:stretch/>
        </p:blipFill>
        <p:spPr bwMode="auto">
          <a:xfrm>
            <a:off x="-1" y="2864471"/>
            <a:ext cx="2200183" cy="1605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907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Vicuna FPU Design Survey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Reference</a:t>
            </a:r>
          </a:p>
          <a:p>
            <a:pPr lvl="1"/>
            <a:r>
              <a:rPr lang="en-US" altLang="zh-TW" sz="2000" dirty="0"/>
              <a:t>Eng. </a:t>
            </a:r>
            <a:r>
              <a:rPr lang="en-US" altLang="zh-TW" sz="2000" dirty="0" err="1"/>
              <a:t>Walaa</a:t>
            </a:r>
            <a:r>
              <a:rPr lang="en-US" altLang="zh-TW" sz="2000" dirty="0"/>
              <a:t> </a:t>
            </a:r>
            <a:r>
              <a:rPr lang="en-US" altLang="zh-TW" sz="2000" dirty="0" err="1"/>
              <a:t>Abd</a:t>
            </a:r>
            <a:r>
              <a:rPr lang="en-US" altLang="zh-TW" sz="2000" dirty="0"/>
              <a:t> El Aziz Ibrahim</a:t>
            </a:r>
            <a:br>
              <a:rPr lang="en-US" altLang="zh-TW" sz="2000" dirty="0"/>
            </a:br>
            <a:r>
              <a:rPr lang="en-US" altLang="zh-TW" sz="2000" dirty="0"/>
              <a:t>“Binary Floating Point Fused Multiply Add Unit,”</a:t>
            </a:r>
            <a:br>
              <a:rPr lang="en-US" altLang="zh-TW" sz="2000" dirty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2000" dirty="0"/>
              <a:t>A Thesis Submitted to the Faculty of engineering at Cairo University Requirement for the Degree of </a:t>
            </a:r>
            <a:r>
              <a:rPr lang="en-US" altLang="zh-TW" sz="2000" dirty="0" smtClean="0"/>
              <a:t>MASTER, 2012</a:t>
            </a:r>
          </a:p>
          <a:p>
            <a:pPr lvl="1"/>
            <a:r>
              <a:rPr lang="en-US" altLang="zh-TW" sz="2000" dirty="0" smtClean="0"/>
              <a:t>Lang, T., and </a:t>
            </a:r>
            <a:r>
              <a:rPr lang="en-US" altLang="zh-TW" sz="2000" dirty="0" err="1" smtClean="0"/>
              <a:t>Bruguera</a:t>
            </a:r>
            <a:r>
              <a:rPr lang="en-US" altLang="zh-TW" sz="2000" dirty="0" smtClean="0"/>
              <a:t>, J., </a:t>
            </a:r>
            <a:br>
              <a:rPr lang="en-US" altLang="zh-TW" sz="2000" dirty="0" smtClean="0"/>
            </a:br>
            <a:r>
              <a:rPr lang="en-US" altLang="zh-TW" sz="2000" dirty="0" smtClean="0"/>
              <a:t>“Floating-Point Fused Multiply-Add with Reduced Latency,”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sz="2000" i="1" dirty="0" smtClean="0"/>
              <a:t>IEEE Transactions on Computers, vol. 53, no. 8, August 2004, Pages: 42 – 51. </a:t>
            </a:r>
          </a:p>
          <a:p>
            <a:pPr marL="0" indent="0">
              <a:buNone/>
            </a:pPr>
            <a:endParaRPr lang="zh-TW" altLang="en-US" dirty="0" smtClean="0"/>
          </a:p>
          <a:p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50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Original FMA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3784600" cy="5331460"/>
          </a:xfrm>
        </p:spPr>
        <p:txBody>
          <a:bodyPr/>
          <a:lstStyle/>
          <a:p>
            <a:r>
              <a:rPr lang="en-US" altLang="zh-TW" dirty="0" smtClean="0"/>
              <a:t>IBM RS/6000, 1990</a:t>
            </a:r>
          </a:p>
          <a:p>
            <a:r>
              <a:rPr lang="en-US" altLang="zh-TW" dirty="0" smtClean="0"/>
              <a:t>T. Lang: </a:t>
            </a:r>
            <a:br>
              <a:rPr lang="en-US" altLang="zh-TW" dirty="0" smtClean="0"/>
            </a:br>
            <a:r>
              <a:rPr lang="en-US" altLang="zh-TW" dirty="0" smtClean="0"/>
              <a:t>reduce latency by</a:t>
            </a:r>
            <a:br>
              <a:rPr lang="en-US" altLang="zh-TW" dirty="0" smtClean="0"/>
            </a:br>
            <a:r>
              <a:rPr lang="en-US" altLang="zh-TW" dirty="0" smtClean="0"/>
              <a:t>combining adder/rounder</a:t>
            </a:r>
          </a:p>
          <a:p>
            <a:pPr lvl="1"/>
            <a:r>
              <a:rPr lang="en-US" altLang="zh-TW" dirty="0" smtClean="0"/>
              <a:t>Normalization should be done before rounding</a:t>
            </a:r>
          </a:p>
          <a:p>
            <a:pPr lvl="1"/>
            <a:r>
              <a:rPr lang="en-US" altLang="zh-TW" dirty="0"/>
              <a:t>LZA overlap with</a:t>
            </a:r>
            <a:br>
              <a:rPr lang="en-US" altLang="zh-TW" dirty="0"/>
            </a:br>
            <a:r>
              <a:rPr lang="en-US" altLang="zh-TW" dirty="0"/>
              <a:t>Normalization</a:t>
            </a:r>
            <a:endParaRPr lang="zh-TW" altLang="en-US" dirty="0"/>
          </a:p>
          <a:p>
            <a:pPr lvl="1"/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0"/>
            <a:ext cx="5080000" cy="6803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44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dirty="0" smtClean="0"/>
              <a:t>FPU Pipeline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699" y="-8158"/>
            <a:ext cx="5786967" cy="6866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3108113" y="1931670"/>
            <a:ext cx="510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3123624" y="4133850"/>
            <a:ext cx="510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3077633" y="5543550"/>
            <a:ext cx="51054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7642860" y="1531620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L1~L5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642860" y="1950720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L6~L7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123624" y="2695838"/>
            <a:ext cx="47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F2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23624" y="4906705"/>
            <a:ext cx="47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F3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3104575" y="1058605"/>
            <a:ext cx="47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F1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123624" y="6154480"/>
            <a:ext cx="47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>
                <a:solidFill>
                  <a:srgbClr val="FF0000"/>
                </a:solidFill>
              </a:rPr>
              <a:t>F4</a:t>
            </a:r>
            <a:endParaRPr lang="zh-TW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內容版面配置區 2"/>
          <p:cNvSpPr>
            <a:spLocks noGrp="1"/>
          </p:cNvSpPr>
          <p:nvPr>
            <p:ph idx="1"/>
          </p:nvPr>
        </p:nvSpPr>
        <p:spPr>
          <a:xfrm>
            <a:off x="247650" y="1053852"/>
            <a:ext cx="8420100" cy="5331460"/>
          </a:xfrm>
        </p:spPr>
        <p:txBody>
          <a:bodyPr/>
          <a:lstStyle/>
          <a:p>
            <a:r>
              <a:rPr lang="en-US" altLang="zh-TW" dirty="0" smtClean="0"/>
              <a:t>FMA: </a:t>
            </a:r>
            <a:r>
              <a:rPr lang="en-US" altLang="zh-TW" dirty="0"/>
              <a:t>A+(</a:t>
            </a:r>
            <a:r>
              <a:rPr lang="en-US" altLang="zh-TW" dirty="0" err="1"/>
              <a:t>BxC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±A+(</a:t>
            </a:r>
            <a:r>
              <a:rPr lang="en-US" altLang="zh-TW" dirty="0" err="1" smtClean="0"/>
              <a:t>BxC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Target:</a:t>
            </a:r>
          </a:p>
          <a:p>
            <a:pPr lvl="1"/>
            <a:r>
              <a:rPr lang="en-US" altLang="zh-TW" dirty="0" smtClean="0"/>
              <a:t>Vicuna 1.2GHz</a:t>
            </a:r>
          </a:p>
          <a:p>
            <a:pPr marL="457200" lvl="1" indent="0">
              <a:buNone/>
            </a:pPr>
            <a:r>
              <a:rPr lang="en-US" altLang="zh-TW" sz="1800" dirty="0" smtClean="0"/>
              <a:t>@tcbn28hpcbwp12t35p140wc</a:t>
            </a:r>
            <a:endParaRPr lang="en-US" altLang="zh-TW" sz="1800" dirty="0"/>
          </a:p>
          <a:p>
            <a:pPr lvl="1"/>
            <a:endParaRPr lang="zh-TW" altLang="en-US" dirty="0"/>
          </a:p>
        </p:txBody>
      </p:sp>
      <p:cxnSp>
        <p:nvCxnSpPr>
          <p:cNvPr id="18" name="直線單箭頭接點 17"/>
          <p:cNvCxnSpPr/>
          <p:nvPr/>
        </p:nvCxnSpPr>
        <p:spPr bwMode="auto">
          <a:xfrm>
            <a:off x="3583106" y="4221480"/>
            <a:ext cx="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>
            <a:off x="3582992" y="5638800"/>
            <a:ext cx="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線單箭頭接點 20"/>
          <p:cNvCxnSpPr/>
          <p:nvPr/>
        </p:nvCxnSpPr>
        <p:spPr bwMode="auto">
          <a:xfrm flipV="1">
            <a:off x="3588550" y="5257800"/>
            <a:ext cx="0" cy="200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線單箭頭接點 22"/>
          <p:cNvCxnSpPr/>
          <p:nvPr/>
        </p:nvCxnSpPr>
        <p:spPr bwMode="auto">
          <a:xfrm flipV="1">
            <a:off x="3583107" y="3859530"/>
            <a:ext cx="0" cy="200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文字方塊 23"/>
          <p:cNvSpPr txBox="1"/>
          <p:nvPr/>
        </p:nvSpPr>
        <p:spPr>
          <a:xfrm>
            <a:off x="6461760" y="5322570"/>
            <a:ext cx="7010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Adders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25" name="直線單箭頭接點 24"/>
          <p:cNvCxnSpPr/>
          <p:nvPr/>
        </p:nvCxnSpPr>
        <p:spPr bwMode="auto">
          <a:xfrm>
            <a:off x="3515259" y="2035730"/>
            <a:ext cx="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/>
          <p:nvPr/>
        </p:nvCxnSpPr>
        <p:spPr bwMode="auto">
          <a:xfrm flipV="1">
            <a:off x="3520817" y="1654730"/>
            <a:ext cx="0" cy="2000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561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Alignment Shift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d=</a:t>
            </a:r>
            <a:r>
              <a:rPr lang="en-US" altLang="zh-TW" sz="2000" dirty="0" err="1" smtClean="0"/>
              <a:t>E</a:t>
            </a:r>
            <a:r>
              <a:rPr lang="en-US" altLang="zh-TW" sz="2000" baseline="-25000" dirty="0" err="1" smtClean="0"/>
              <a:t>a</a:t>
            </a:r>
            <a:r>
              <a:rPr lang="en-US" altLang="zh-TW" sz="2000" dirty="0" smtClean="0"/>
              <a:t>-(</a:t>
            </a:r>
            <a:r>
              <a:rPr lang="en-US" altLang="zh-TW" sz="2000" dirty="0" err="1" smtClean="0"/>
              <a:t>E</a:t>
            </a:r>
            <a:r>
              <a:rPr lang="en-US" altLang="zh-TW" sz="2000" baseline="-25000" dirty="0" err="1"/>
              <a:t>b</a:t>
            </a:r>
            <a:r>
              <a:rPr lang="en-US" altLang="zh-TW" sz="2000" dirty="0" err="1" smtClean="0"/>
              <a:t>+E</a:t>
            </a:r>
            <a:r>
              <a:rPr lang="en-US" altLang="zh-TW" sz="2000" baseline="-25000" dirty="0" err="1"/>
              <a:t>c</a:t>
            </a:r>
            <a:r>
              <a:rPr lang="en-US" altLang="zh-TW" sz="2000" dirty="0" smtClean="0"/>
              <a:t>)</a:t>
            </a:r>
          </a:p>
          <a:p>
            <a:r>
              <a:rPr lang="en-US" altLang="zh-TW" sz="2000" dirty="0" smtClean="0"/>
              <a:t>Pre left shift A by 56bit</a:t>
            </a:r>
          </a:p>
          <a:p>
            <a:pPr lvl="1"/>
            <a:r>
              <a:rPr lang="en-US" altLang="zh-TW" sz="1600" dirty="0" smtClean="0"/>
              <a:t>only right shifter needed</a:t>
            </a:r>
            <a:endParaRPr lang="en-US" altLang="zh-TW" sz="16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(b) d</a:t>
            </a:r>
            <a:r>
              <a:rPr lang="zh-TW" altLang="en-US" sz="2000" dirty="0" smtClean="0"/>
              <a:t>≧</a:t>
            </a:r>
            <a:r>
              <a:rPr lang="en-US" altLang="zh-TW" sz="2000" dirty="0" smtClean="0"/>
              <a:t>0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r>
              <a:rPr lang="en-US" altLang="zh-TW" sz="2000" dirty="0" smtClean="0"/>
              <a:t>       (</a:t>
            </a:r>
            <a:r>
              <a:rPr lang="en-US" altLang="zh-TW" sz="2000" dirty="0" err="1" smtClean="0"/>
              <a:t>i.e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E</a:t>
            </a:r>
            <a:r>
              <a:rPr lang="en-US" altLang="zh-TW" sz="2000" baseline="-25000" dirty="0" err="1" smtClean="0"/>
              <a:t>a</a:t>
            </a:r>
            <a:r>
              <a:rPr lang="en-US" altLang="zh-TW" sz="2000" dirty="0" smtClean="0"/>
              <a:t>&gt;(</a:t>
            </a:r>
            <a:r>
              <a:rPr lang="en-US" altLang="zh-TW" sz="2000" dirty="0" err="1"/>
              <a:t>E</a:t>
            </a:r>
            <a:r>
              <a:rPr lang="en-US" altLang="zh-TW" sz="2000" baseline="-25000" dirty="0" err="1"/>
              <a:t>b</a:t>
            </a:r>
            <a:r>
              <a:rPr lang="en-US" altLang="zh-TW" sz="2000" dirty="0" err="1"/>
              <a:t>+E</a:t>
            </a:r>
            <a:r>
              <a:rPr lang="en-US" altLang="zh-TW" sz="2000" baseline="-25000" dirty="0" err="1"/>
              <a:t>c</a:t>
            </a:r>
            <a:r>
              <a:rPr lang="en-US" altLang="zh-TW" sz="2000" dirty="0" smtClean="0"/>
              <a:t>))</a:t>
            </a:r>
            <a:br>
              <a:rPr lang="en-US" altLang="zh-TW" sz="2000" dirty="0" smtClean="0"/>
            </a:br>
            <a:r>
              <a:rPr lang="en-US" altLang="zh-TW" sz="2000" dirty="0" smtClean="0"/>
              <a:t>     d</a:t>
            </a:r>
            <a:r>
              <a:rPr lang="zh-TW" altLang="en-US" sz="2000" dirty="0" smtClean="0"/>
              <a:t>≧</a:t>
            </a:r>
            <a:r>
              <a:rPr lang="en-US" altLang="zh-TW" sz="2000" dirty="0" smtClean="0"/>
              <a:t>0: 56-d &lt; 56</a:t>
            </a:r>
          </a:p>
          <a:p>
            <a:r>
              <a:rPr lang="en-US" altLang="zh-TW" sz="2000" dirty="0" smtClean="0"/>
              <a:t>(c) d</a:t>
            </a:r>
            <a:r>
              <a:rPr lang="zh-TW" altLang="en-US" sz="2000" dirty="0" smtClean="0"/>
              <a:t>＜</a:t>
            </a:r>
            <a:r>
              <a:rPr lang="en-US" altLang="zh-TW" sz="2000" dirty="0" smtClean="0"/>
              <a:t>0: 56-d &gt; 56 </a:t>
            </a:r>
          </a:p>
          <a:p>
            <a:pPr marL="0" indent="0">
              <a:buNone/>
            </a:pPr>
            <a:endParaRPr lang="en-US" altLang="zh-TW" sz="2000" dirty="0" smtClean="0"/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846" y="951441"/>
            <a:ext cx="5728154" cy="5565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10" y="4140200"/>
            <a:ext cx="1819658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橢圓 9"/>
          <p:cNvSpPr/>
          <p:nvPr/>
        </p:nvSpPr>
        <p:spPr bwMode="auto">
          <a:xfrm>
            <a:off x="812822" y="4411132"/>
            <a:ext cx="423333" cy="39793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4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106 bits (3,2) CSA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104900"/>
            <a:ext cx="71723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026832" y="1771133"/>
            <a:ext cx="46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A’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572000" y="1955799"/>
            <a:ext cx="53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3403597" y="1955799"/>
            <a:ext cx="46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8" name="直線接點 7"/>
          <p:cNvCxnSpPr/>
          <p:nvPr/>
        </p:nvCxnSpPr>
        <p:spPr bwMode="auto">
          <a:xfrm>
            <a:off x="3488268" y="1998134"/>
            <a:ext cx="16933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文字方塊 9"/>
          <p:cNvSpPr txBox="1"/>
          <p:nvPr/>
        </p:nvSpPr>
        <p:spPr>
          <a:xfrm>
            <a:off x="3026833" y="2997200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+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284135" y="2981868"/>
            <a:ext cx="33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+</a:t>
            </a:r>
            <a:endParaRPr lang="zh-TW" altLang="en-US" dirty="0">
              <a:solidFill>
                <a:srgbClr val="00206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1117599" y="3554408"/>
            <a:ext cx="43772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2060"/>
                </a:solidFill>
              </a:rPr>
              <a:t>{C,S}={0,0} : </a:t>
            </a:r>
            <a:r>
              <a:rPr lang="en-US" altLang="zh-TW" dirty="0" smtClean="0">
                <a:solidFill>
                  <a:srgbClr val="002060"/>
                </a:solidFill>
              </a:rPr>
              <a:t>+</a:t>
            </a:r>
            <a:r>
              <a:rPr lang="en-US" altLang="zh-TW" dirty="0" smtClean="0">
                <a:solidFill>
                  <a:srgbClr val="FF0000"/>
                </a:solidFill>
              </a:rPr>
              <a:t/>
            </a:r>
            <a:br>
              <a:rPr lang="en-US" altLang="zh-TW" dirty="0" smtClean="0">
                <a:solidFill>
                  <a:srgbClr val="FF0000"/>
                </a:solidFill>
              </a:rPr>
            </a:br>
            <a:r>
              <a:rPr lang="en-US" altLang="zh-TW" dirty="0" smtClean="0">
                <a:solidFill>
                  <a:srgbClr val="FF0000"/>
                </a:solidFill>
              </a:rPr>
              <a:t>{C,S}={0,1/1,0} : </a:t>
            </a:r>
            <a:r>
              <a:rPr lang="en-US" altLang="zh-TW" dirty="0" smtClean="0">
                <a:solidFill>
                  <a:srgbClr val="FF0000"/>
                </a:solidFill>
              </a:rPr>
              <a:t>-</a:t>
            </a:r>
          </a:p>
          <a:p>
            <a:r>
              <a:rPr lang="en-US" altLang="zh-TW" dirty="0" smtClean="0">
                <a:solidFill>
                  <a:schemeClr val="accent3">
                    <a:lumMod val="75000"/>
                  </a:schemeClr>
                </a:solidFill>
              </a:rPr>
              <a:t>{1,1}	: N/A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{0,0}: </a:t>
            </a:r>
            <a:r>
              <a:rPr lang="en-US" altLang="zh-TW" dirty="0" smtClean="0"/>
              <a:t>A’ </a:t>
            </a:r>
            <a:r>
              <a:rPr lang="en-US" altLang="zh-TW" dirty="0" smtClean="0">
                <a:sym typeface="Wingdings" pitchFamily="2" charset="2"/>
              </a:rPr>
              <a:t> </a:t>
            </a:r>
            <a:r>
              <a:rPr lang="en-US" altLang="zh-TW" dirty="0" smtClean="0">
                <a:sym typeface="Wingdings" pitchFamily="2" charset="2"/>
              </a:rPr>
              <a:t>sum, 0  carry</a:t>
            </a:r>
            <a:endParaRPr lang="en-US" altLang="zh-TW" dirty="0" smtClean="0"/>
          </a:p>
          <a:p>
            <a:r>
              <a:rPr lang="en-US" altLang="zh-TW" dirty="0" smtClean="0"/>
              <a:t>Otherwise:  ~</a:t>
            </a:r>
            <a:r>
              <a:rPr lang="en-US" altLang="zh-TW" dirty="0" smtClean="0"/>
              <a:t>A’ </a:t>
            </a:r>
            <a:r>
              <a:rPr lang="en-US" altLang="zh-TW" dirty="0" smtClean="0">
                <a:sym typeface="Wingdings" pitchFamily="2" charset="2"/>
              </a:rPr>
              <a:t> sum, </a:t>
            </a:r>
            <a:r>
              <a:rPr lang="en-US" altLang="zh-TW" dirty="0" smtClean="0">
                <a:sym typeface="Wingdings" pitchFamily="2" charset="2"/>
              </a:rPr>
              <a:t>2A’ </a:t>
            </a:r>
            <a:r>
              <a:rPr lang="en-US" altLang="zh-TW" dirty="0" smtClean="0">
                <a:sym typeface="Wingdings" pitchFamily="2" charset="2"/>
              </a:rPr>
              <a:t> carry</a:t>
            </a:r>
            <a:endParaRPr lang="zh-TW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42" y="4673600"/>
            <a:ext cx="1819658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橢圓 13"/>
          <p:cNvSpPr/>
          <p:nvPr/>
        </p:nvSpPr>
        <p:spPr bwMode="auto">
          <a:xfrm>
            <a:off x="7946496" y="5355167"/>
            <a:ext cx="799571" cy="33443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482600" y="1134868"/>
            <a:ext cx="29209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Or using 161-bit CSA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dirty="0" smtClean="0"/>
              <a:t>No timing issue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890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Leading One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3122" y="1054100"/>
            <a:ext cx="3810011" cy="5331460"/>
          </a:xfrm>
        </p:spPr>
        <p:txBody>
          <a:bodyPr/>
          <a:lstStyle/>
          <a:p>
            <a:r>
              <a:rPr lang="en-US" altLang="zh-TW" sz="2000" dirty="0" smtClean="0"/>
              <a:t>GW FPU using CASE to </a:t>
            </a:r>
            <a:br>
              <a:rPr lang="en-US" altLang="zh-TW" sz="2000" dirty="0" smtClean="0"/>
            </a:br>
            <a:r>
              <a:rPr lang="en-US" altLang="zh-TW" sz="2000" dirty="0" smtClean="0"/>
              <a:t>generate shift amount</a:t>
            </a:r>
          </a:p>
          <a:p>
            <a:r>
              <a:rPr lang="en-US" altLang="zh-TW" sz="2000" dirty="0" smtClean="0"/>
              <a:t>Overlap with Normalization</a:t>
            </a:r>
          </a:p>
          <a:p>
            <a:pPr lvl="1"/>
            <a:r>
              <a:rPr lang="en-US" altLang="zh-TW" sz="1600" dirty="0" smtClean="0"/>
              <a:t>S1 generated first, stage 1 of Normalization can be kicked off</a:t>
            </a:r>
          </a:p>
          <a:p>
            <a:pPr lvl="1"/>
            <a:r>
              <a:rPr lang="en-US" altLang="zh-TW" sz="1600" dirty="0" smtClean="0"/>
              <a:t>S2 generated by a MUX, overlapped with MUX of Normalization stage 2. </a:t>
            </a:r>
          </a:p>
          <a:p>
            <a:r>
              <a:rPr lang="en-US" altLang="zh-TW" sz="2000" dirty="0" smtClean="0"/>
              <a:t>Error correction of LZA is corrected at F4 add/round stage </a:t>
            </a:r>
            <a:endParaRPr lang="zh-TW" altLang="en-US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931335"/>
            <a:ext cx="5063073" cy="544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" y="4699000"/>
            <a:ext cx="1819658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橢圓 5"/>
          <p:cNvSpPr/>
          <p:nvPr/>
        </p:nvSpPr>
        <p:spPr bwMode="auto">
          <a:xfrm>
            <a:off x="304728" y="5630333"/>
            <a:ext cx="423333" cy="79586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880461" y="6028268"/>
            <a:ext cx="423333" cy="39793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08" y="4129594"/>
            <a:ext cx="2298630" cy="2635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493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0999" y="1054100"/>
            <a:ext cx="8627533" cy="5331460"/>
          </a:xfrm>
        </p:spPr>
        <p:txBody>
          <a:bodyPr/>
          <a:lstStyle/>
          <a:p>
            <a:r>
              <a:rPr lang="en-US" altLang="zh-TW" dirty="0" smtClean="0"/>
              <a:t>When result of CSA is negative, </a:t>
            </a:r>
            <a:br>
              <a:rPr lang="en-US" altLang="zh-TW" dirty="0" smtClean="0"/>
            </a:br>
            <a:r>
              <a:rPr lang="en-US" altLang="zh-TW" dirty="0" smtClean="0"/>
              <a:t>complement the output of CSA</a:t>
            </a:r>
          </a:p>
          <a:p>
            <a:r>
              <a:rPr lang="en-US" altLang="zh-TW" dirty="0" smtClean="0"/>
              <a:t>Negative when following conditions are true:</a:t>
            </a:r>
          </a:p>
          <a:p>
            <a:pPr lvl="1"/>
            <a:r>
              <a:rPr lang="en-US" altLang="zh-TW" dirty="0" smtClean="0"/>
              <a:t>The result can be negative only for  effective </a:t>
            </a:r>
            <a:r>
              <a:rPr lang="en-US" altLang="zh-TW" dirty="0" smtClean="0">
                <a:solidFill>
                  <a:srgbClr val="0070C0"/>
                </a:solidFill>
              </a:rPr>
              <a:t>subtraction</a:t>
            </a:r>
            <a:r>
              <a:rPr lang="en-US" altLang="zh-TW" dirty="0" smtClean="0"/>
              <a:t>.</a:t>
            </a:r>
          </a:p>
          <a:p>
            <a:pPr lvl="1"/>
            <a:r>
              <a:rPr lang="en-US" altLang="zh-TW" dirty="0" smtClean="0"/>
              <a:t>Only </a:t>
            </a:r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r>
              <a:rPr lang="zh-TW" altLang="en-US" dirty="0" smtClean="0">
                <a:solidFill>
                  <a:srgbClr val="0070C0"/>
                </a:solidFill>
              </a:rPr>
              <a:t>≧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en-US" altLang="zh-TW" dirty="0" smtClean="0"/>
              <a:t> (</a:t>
            </a:r>
            <a:r>
              <a:rPr lang="en-US" altLang="zh-TW" dirty="0" err="1" smtClean="0"/>
              <a:t>E</a:t>
            </a:r>
            <a:r>
              <a:rPr lang="en-US" altLang="zh-TW" baseline="-25000" dirty="0" err="1" smtClean="0"/>
              <a:t>a</a:t>
            </a:r>
            <a:r>
              <a:rPr lang="en-US" altLang="zh-TW" dirty="0" smtClean="0"/>
              <a:t>&gt;(</a:t>
            </a:r>
            <a:r>
              <a:rPr lang="en-US" altLang="zh-TW" dirty="0" err="1" smtClean="0"/>
              <a:t>E</a:t>
            </a:r>
            <a:r>
              <a:rPr lang="en-US" altLang="zh-TW" baseline="-25000" dirty="0" err="1"/>
              <a:t>b</a:t>
            </a:r>
            <a:r>
              <a:rPr lang="en-US" altLang="zh-TW" dirty="0" err="1" smtClean="0"/>
              <a:t>+E</a:t>
            </a:r>
            <a:r>
              <a:rPr lang="en-US" altLang="zh-TW" baseline="-25000" dirty="0" err="1"/>
              <a:t>c</a:t>
            </a:r>
            <a:r>
              <a:rPr lang="en-US" altLang="zh-TW" dirty="0" smtClean="0"/>
              <a:t>)), can be negative</a:t>
            </a:r>
          </a:p>
          <a:p>
            <a:pPr lvl="1"/>
            <a:r>
              <a:rPr lang="en-US" altLang="zh-TW" dirty="0" smtClean="0"/>
              <a:t>When </a:t>
            </a:r>
            <a:r>
              <a:rPr lang="en-US" altLang="zh-TW" dirty="0" smtClean="0">
                <a:solidFill>
                  <a:srgbClr val="0070C0"/>
                </a:solidFill>
              </a:rPr>
              <a:t>d</a:t>
            </a:r>
            <a:r>
              <a:rPr lang="zh-TW" altLang="en-US" dirty="0" smtClean="0">
                <a:solidFill>
                  <a:srgbClr val="0070C0"/>
                </a:solidFill>
              </a:rPr>
              <a:t>≧</a:t>
            </a:r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r>
              <a:rPr lang="en-US" altLang="zh-TW" dirty="0" smtClean="0"/>
              <a:t>, the result is always negative.</a:t>
            </a:r>
          </a:p>
          <a:p>
            <a:pPr lvl="1"/>
            <a:r>
              <a:rPr lang="en-US" altLang="zh-TW" dirty="0" smtClean="0"/>
              <a:t>For d=0 or d=1, the result can be positive/negative.</a:t>
            </a:r>
          </a:p>
          <a:p>
            <a:pPr lvl="2"/>
            <a:r>
              <a:rPr lang="en-US" altLang="zh-TW" dirty="0" smtClean="0"/>
              <a:t> depends on the overflow of multiply result and contain values</a:t>
            </a:r>
          </a:p>
          <a:p>
            <a:pPr lvl="1"/>
            <a:r>
              <a:rPr lang="en-US" altLang="zh-TW" dirty="0" smtClean="0"/>
              <a:t>Shift amount = 56 or 55 </a:t>
            </a:r>
            <a:r>
              <a:rPr lang="en-US" altLang="zh-TW" dirty="0" smtClean="0">
                <a:sym typeface="Wingdings" pitchFamily="2" charset="2"/>
              </a:rPr>
              <a:t> at least 55 MSB is sign ext.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Only 109-bit magnitude comparator is needed</a:t>
            </a:r>
          </a:p>
          <a:p>
            <a:pPr lvl="2"/>
            <a:r>
              <a:rPr lang="en-US" altLang="zh-TW" dirty="0" smtClean="0">
                <a:sym typeface="Wingdings" pitchFamily="2" charset="2"/>
              </a:rPr>
              <a:t>7 stages are needed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342" y="0"/>
            <a:ext cx="1819658" cy="215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 bwMode="auto">
          <a:xfrm>
            <a:off x="8585200" y="931333"/>
            <a:ext cx="423333" cy="49106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271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es Present Slides Format 20150221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 Present Slides Format 20150221</Template>
  <TotalTime>14985</TotalTime>
  <Words>512</Words>
  <Application>Microsoft Office PowerPoint</Application>
  <PresentationFormat>如螢幕大小 (4:3)</PresentationFormat>
  <Paragraphs>267</Paragraphs>
  <Slides>23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4" baseType="lpstr">
      <vt:lpstr>Andes Present Slides Format 20150221</vt:lpstr>
      <vt:lpstr>Vicuna FPU Design Survey</vt:lpstr>
      <vt:lpstr>Cortex-M7 FPU</vt:lpstr>
      <vt:lpstr>Vicuna FPU Design Survey</vt:lpstr>
      <vt:lpstr>Original FMA</vt:lpstr>
      <vt:lpstr>FPU Pipeline</vt:lpstr>
      <vt:lpstr>Alignment Shift</vt:lpstr>
      <vt:lpstr>Using 106 bits (3,2) CSA</vt:lpstr>
      <vt:lpstr>Leading One Detection</vt:lpstr>
      <vt:lpstr>Sign Detection</vt:lpstr>
      <vt:lpstr>109 Bit Tree Comparator</vt:lpstr>
      <vt:lpstr>Sign Detection</vt:lpstr>
      <vt:lpstr>Add/Round Module</vt:lpstr>
      <vt:lpstr>One bit error of LZA</vt:lpstr>
      <vt:lpstr>Thank You!</vt:lpstr>
      <vt:lpstr>PowerPoint 簡報</vt:lpstr>
      <vt:lpstr>PowerPoint 簡報</vt:lpstr>
      <vt:lpstr>GW FPU Function Unit timing</vt:lpstr>
      <vt:lpstr>A7 FPU instruction cycle</vt:lpstr>
      <vt:lpstr>PowerPoint 簡報</vt:lpstr>
      <vt:lpstr>ARM M4 FPU Instr. and Cycles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 </dc:title>
  <dc:creator>Eric Rui-Lin Chen(陳瑞霖)</dc:creator>
  <cp:lastModifiedBy>Eric Rui-Lin Chen(陳瑞霖)</cp:lastModifiedBy>
  <cp:revision>175</cp:revision>
  <dcterms:created xsi:type="dcterms:W3CDTF">2018-01-11T01:23:33Z</dcterms:created>
  <dcterms:modified xsi:type="dcterms:W3CDTF">2018-01-26T07:40:51Z</dcterms:modified>
</cp:coreProperties>
</file>