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1"/>
  </p:notesMasterIdLst>
  <p:handoutMasterIdLst>
    <p:handoutMasterId r:id="rId22"/>
  </p:handoutMasterIdLst>
  <p:sldIdLst>
    <p:sldId id="525" r:id="rId2"/>
    <p:sldId id="1110" r:id="rId3"/>
    <p:sldId id="1178" r:id="rId4"/>
    <p:sldId id="1167" r:id="rId5"/>
    <p:sldId id="1169" r:id="rId6"/>
    <p:sldId id="1170" r:id="rId7"/>
    <p:sldId id="1171" r:id="rId8"/>
    <p:sldId id="1168" r:id="rId9"/>
    <p:sldId id="1151" r:id="rId10"/>
    <p:sldId id="1164" r:id="rId11"/>
    <p:sldId id="1172" r:id="rId12"/>
    <p:sldId id="1165" r:id="rId13"/>
    <p:sldId id="1166" r:id="rId14"/>
    <p:sldId id="1173" r:id="rId15"/>
    <p:sldId id="1177" r:id="rId16"/>
    <p:sldId id="1174" r:id="rId17"/>
    <p:sldId id="1175" r:id="rId18"/>
    <p:sldId id="1176" r:id="rId19"/>
    <p:sldId id="983" r:id="rId2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5DDD8D6-79C9-4DFF-815F-89DA4795BEEB}">
          <p14:sldIdLst>
            <p14:sldId id="525"/>
            <p14:sldId id="1110"/>
            <p14:sldId id="1178"/>
            <p14:sldId id="1167"/>
            <p14:sldId id="1169"/>
            <p14:sldId id="1170"/>
            <p14:sldId id="1171"/>
            <p14:sldId id="1168"/>
            <p14:sldId id="1151"/>
            <p14:sldId id="1164"/>
            <p14:sldId id="1172"/>
            <p14:sldId id="1165"/>
            <p14:sldId id="1166"/>
            <p14:sldId id="1173"/>
            <p14:sldId id="1177"/>
            <p14:sldId id="1174"/>
            <p14:sldId id="1175"/>
            <p14:sldId id="1176"/>
            <p14:sldId id="9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0EBB"/>
    <a:srgbClr val="FF3399"/>
    <a:srgbClr val="FDC7FD"/>
    <a:srgbClr val="FF99FF"/>
    <a:srgbClr val="FFCBFB"/>
    <a:srgbClr val="1C71A6"/>
    <a:srgbClr val="000066"/>
    <a:srgbClr val="FFFFCC"/>
    <a:srgbClr val="32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9305" autoAdjust="0"/>
  </p:normalViewPr>
  <p:slideViewPr>
    <p:cSldViewPr snapToGrid="0">
      <p:cViewPr>
        <p:scale>
          <a:sx n="200" d="100"/>
          <a:sy n="200" d="100"/>
        </p:scale>
        <p:origin x="2045" y="3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2020/8/17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311"/>
            <a:ext cx="5608975" cy="41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dirty="0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19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50" y="4416311"/>
            <a:ext cx="5605701" cy="418144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2300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0" r:id="rId4"/>
    <p:sldLayoutId id="2147483744" r:id="rId5"/>
    <p:sldLayoutId id="2147483751" r:id="rId6"/>
    <p:sldLayoutId id="2147483741" r:id="rId7"/>
    <p:sldLayoutId id="2147483748" r:id="rId8"/>
    <p:sldLayoutId id="2147483746" r:id="rId9"/>
    <p:sldLayoutId id="2147483745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447800"/>
            <a:ext cx="8666162" cy="762000"/>
          </a:xfrm>
        </p:spPr>
        <p:txBody>
          <a:bodyPr/>
          <a:lstStyle/>
          <a:p>
            <a:pPr>
              <a:defRPr/>
            </a:pP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[Alpaca]: FPU DSU Revision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Eric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2020/6/4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DSU uArch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620110" y="1152522"/>
            <a:ext cx="2050960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Operand 1 Subnormal Input Normalization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72720" y="1024903"/>
            <a:ext cx="8714105" cy="5490197"/>
          </a:xfrm>
          <a:prstGeom prst="rect">
            <a:avLst/>
          </a:prstGeom>
          <a:noFill/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790447" y="1152523"/>
            <a:ext cx="2076253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Operand 2 Subnormal Input</a:t>
            </a:r>
            <a:r>
              <a:rPr kumimoji="0" lang="en-US" altLang="zh-TW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Normalization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流程圖: 人工作業 6"/>
          <p:cNvSpPr/>
          <p:nvPr/>
        </p:nvSpPr>
        <p:spPr bwMode="auto">
          <a:xfrm>
            <a:off x="2116066" y="2348449"/>
            <a:ext cx="2234712" cy="197803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流程圖: 人工作業 7"/>
          <p:cNvSpPr/>
          <p:nvPr/>
        </p:nvSpPr>
        <p:spPr bwMode="auto">
          <a:xfrm>
            <a:off x="5118250" y="2361357"/>
            <a:ext cx="2234712" cy="197803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170741" y="3314698"/>
            <a:ext cx="1073906" cy="1200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F2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DSU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Radix-4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SRT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76499" y="3314697"/>
            <a:ext cx="1510877" cy="12001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F3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Sticky Gen/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Subnormal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Right shift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57251" y="3314697"/>
            <a:ext cx="1430021" cy="1200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F4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Result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Rounding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5480168" y="3314696"/>
            <a:ext cx="1510877" cy="12001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F3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Exception/</a:t>
            </a:r>
            <a:b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Subnormal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Prediction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200899" y="3314060"/>
            <a:ext cx="1419226" cy="1200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F4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Detection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857251" y="4863604"/>
            <a:ext cx="1430022" cy="1200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F4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Normal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Result Generation</a:t>
            </a:r>
          </a:p>
        </p:txBody>
      </p:sp>
      <p:sp>
        <p:nvSpPr>
          <p:cNvPr id="17" name="流程圖: 人工作業 16"/>
          <p:cNvSpPr/>
          <p:nvPr/>
        </p:nvSpPr>
        <p:spPr bwMode="auto">
          <a:xfrm>
            <a:off x="3590338" y="6218139"/>
            <a:ext cx="2234712" cy="197803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200899" y="4873125"/>
            <a:ext cx="1419226" cy="1200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F4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Special</a:t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Value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Generation</a:t>
            </a:r>
          </a:p>
        </p:txBody>
      </p:sp>
      <p:cxnSp>
        <p:nvCxnSpPr>
          <p:cNvPr id="26" name="直線接點 25"/>
          <p:cNvCxnSpPr/>
          <p:nvPr/>
        </p:nvCxnSpPr>
        <p:spPr bwMode="auto">
          <a:xfrm>
            <a:off x="1572262" y="3166212"/>
            <a:ext cx="296417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單箭頭接點 29"/>
          <p:cNvCxnSpPr>
            <a:stCxn id="10" idx="2"/>
            <a:endCxn id="14" idx="0"/>
          </p:cNvCxnSpPr>
          <p:nvPr/>
        </p:nvCxnSpPr>
        <p:spPr bwMode="auto">
          <a:xfrm>
            <a:off x="6235607" y="3035083"/>
            <a:ext cx="0" cy="2796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線單箭頭接點 34"/>
          <p:cNvCxnSpPr>
            <a:stCxn id="9" idx="2"/>
            <a:endCxn id="12" idx="0"/>
          </p:cNvCxnSpPr>
          <p:nvPr/>
        </p:nvCxnSpPr>
        <p:spPr bwMode="auto">
          <a:xfrm>
            <a:off x="3231938" y="3035083"/>
            <a:ext cx="0" cy="279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線單箭頭接點 36"/>
          <p:cNvCxnSpPr>
            <a:endCxn id="13" idx="0"/>
          </p:cNvCxnSpPr>
          <p:nvPr/>
        </p:nvCxnSpPr>
        <p:spPr bwMode="auto">
          <a:xfrm>
            <a:off x="1572261" y="3166212"/>
            <a:ext cx="1" cy="148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線接點 38"/>
          <p:cNvCxnSpPr/>
          <p:nvPr/>
        </p:nvCxnSpPr>
        <p:spPr bwMode="auto">
          <a:xfrm>
            <a:off x="4922520" y="3166212"/>
            <a:ext cx="29879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線單箭頭接點 44"/>
          <p:cNvCxnSpPr/>
          <p:nvPr/>
        </p:nvCxnSpPr>
        <p:spPr bwMode="auto">
          <a:xfrm>
            <a:off x="4536440" y="3166212"/>
            <a:ext cx="0" cy="147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線單箭頭接點 46"/>
          <p:cNvCxnSpPr/>
          <p:nvPr/>
        </p:nvCxnSpPr>
        <p:spPr bwMode="auto">
          <a:xfrm>
            <a:off x="4922520" y="3166212"/>
            <a:ext cx="0" cy="147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線單箭頭接點 49"/>
          <p:cNvCxnSpPr>
            <a:endCxn id="15" idx="0"/>
          </p:cNvCxnSpPr>
          <p:nvPr/>
        </p:nvCxnSpPr>
        <p:spPr bwMode="auto">
          <a:xfrm>
            <a:off x="7910512" y="3166212"/>
            <a:ext cx="0" cy="147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線接點 53"/>
          <p:cNvCxnSpPr/>
          <p:nvPr/>
        </p:nvCxnSpPr>
        <p:spPr bwMode="auto">
          <a:xfrm flipH="1">
            <a:off x="756138" y="4607169"/>
            <a:ext cx="247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線接點 55"/>
          <p:cNvCxnSpPr/>
          <p:nvPr/>
        </p:nvCxnSpPr>
        <p:spPr bwMode="auto">
          <a:xfrm flipV="1">
            <a:off x="756138" y="2238269"/>
            <a:ext cx="0" cy="2368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756138" y="2238269"/>
            <a:ext cx="186397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線單箭頭接點 60"/>
          <p:cNvCxnSpPr/>
          <p:nvPr/>
        </p:nvCxnSpPr>
        <p:spPr bwMode="auto">
          <a:xfrm flipH="1">
            <a:off x="2620108" y="2238269"/>
            <a:ext cx="1" cy="110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直線單箭頭接點 64"/>
          <p:cNvCxnSpPr/>
          <p:nvPr/>
        </p:nvCxnSpPr>
        <p:spPr bwMode="auto">
          <a:xfrm>
            <a:off x="3742382" y="2057397"/>
            <a:ext cx="0" cy="291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線單箭頭接點 66"/>
          <p:cNvCxnSpPr/>
          <p:nvPr/>
        </p:nvCxnSpPr>
        <p:spPr bwMode="auto">
          <a:xfrm>
            <a:off x="5719136" y="2057398"/>
            <a:ext cx="0" cy="3039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線接點 72"/>
          <p:cNvCxnSpPr>
            <a:stCxn id="12" idx="2"/>
          </p:cNvCxnSpPr>
          <p:nvPr/>
        </p:nvCxnSpPr>
        <p:spPr bwMode="auto">
          <a:xfrm>
            <a:off x="3231938" y="4514850"/>
            <a:ext cx="0" cy="923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線接點 74"/>
          <p:cNvCxnSpPr/>
          <p:nvPr/>
        </p:nvCxnSpPr>
        <p:spPr bwMode="auto">
          <a:xfrm flipH="1">
            <a:off x="668215" y="4677505"/>
            <a:ext cx="38682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線接點 76"/>
          <p:cNvCxnSpPr/>
          <p:nvPr/>
        </p:nvCxnSpPr>
        <p:spPr bwMode="auto">
          <a:xfrm flipV="1">
            <a:off x="668215" y="2147833"/>
            <a:ext cx="0" cy="2529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接點 78"/>
          <p:cNvCxnSpPr/>
          <p:nvPr/>
        </p:nvCxnSpPr>
        <p:spPr bwMode="auto">
          <a:xfrm>
            <a:off x="668215" y="2147833"/>
            <a:ext cx="25652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線單箭頭接點 80"/>
          <p:cNvCxnSpPr>
            <a:endCxn id="7" idx="0"/>
          </p:cNvCxnSpPr>
          <p:nvPr/>
        </p:nvCxnSpPr>
        <p:spPr bwMode="auto">
          <a:xfrm>
            <a:off x="3231937" y="2147833"/>
            <a:ext cx="1485" cy="2006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直線單箭頭接點 84"/>
          <p:cNvCxnSpPr>
            <a:stCxn id="13" idx="2"/>
            <a:endCxn id="16" idx="0"/>
          </p:cNvCxnSpPr>
          <p:nvPr/>
        </p:nvCxnSpPr>
        <p:spPr bwMode="auto">
          <a:xfrm>
            <a:off x="1572262" y="4514849"/>
            <a:ext cx="0" cy="3487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線單箭頭接點 87"/>
          <p:cNvCxnSpPr/>
          <p:nvPr/>
        </p:nvCxnSpPr>
        <p:spPr bwMode="auto">
          <a:xfrm>
            <a:off x="4536440" y="4514850"/>
            <a:ext cx="0" cy="16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9" name="直線單箭頭接點 98"/>
          <p:cNvCxnSpPr>
            <a:stCxn id="7" idx="2"/>
            <a:endCxn id="9" idx="0"/>
          </p:cNvCxnSpPr>
          <p:nvPr/>
        </p:nvCxnSpPr>
        <p:spPr bwMode="auto">
          <a:xfrm flipH="1">
            <a:off x="3231938" y="2546252"/>
            <a:ext cx="1484" cy="1195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直線單箭頭接點 105"/>
          <p:cNvCxnSpPr>
            <a:stCxn id="8" idx="2"/>
            <a:endCxn id="10" idx="0"/>
          </p:cNvCxnSpPr>
          <p:nvPr/>
        </p:nvCxnSpPr>
        <p:spPr bwMode="auto">
          <a:xfrm>
            <a:off x="6235606" y="2559160"/>
            <a:ext cx="1" cy="1066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直線接點 109"/>
          <p:cNvCxnSpPr/>
          <p:nvPr/>
        </p:nvCxnSpPr>
        <p:spPr bwMode="auto">
          <a:xfrm>
            <a:off x="6235606" y="2162283"/>
            <a:ext cx="25652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直線單箭頭接點 110"/>
          <p:cNvCxnSpPr/>
          <p:nvPr/>
        </p:nvCxnSpPr>
        <p:spPr bwMode="auto">
          <a:xfrm>
            <a:off x="6236664" y="2158577"/>
            <a:ext cx="1485" cy="2006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線單箭頭接點 111"/>
          <p:cNvCxnSpPr/>
          <p:nvPr/>
        </p:nvCxnSpPr>
        <p:spPr bwMode="auto">
          <a:xfrm flipH="1">
            <a:off x="6816188" y="2258885"/>
            <a:ext cx="1" cy="110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直線接點 112"/>
          <p:cNvCxnSpPr/>
          <p:nvPr/>
        </p:nvCxnSpPr>
        <p:spPr bwMode="auto">
          <a:xfrm>
            <a:off x="6816189" y="2258885"/>
            <a:ext cx="186397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線接點 113"/>
          <p:cNvCxnSpPr/>
          <p:nvPr/>
        </p:nvCxnSpPr>
        <p:spPr bwMode="auto">
          <a:xfrm flipV="1">
            <a:off x="8680159" y="2258885"/>
            <a:ext cx="0" cy="2368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直線接點 114"/>
          <p:cNvCxnSpPr/>
          <p:nvPr/>
        </p:nvCxnSpPr>
        <p:spPr bwMode="auto">
          <a:xfrm flipH="1">
            <a:off x="6209439" y="4627785"/>
            <a:ext cx="247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線接點 115"/>
          <p:cNvCxnSpPr/>
          <p:nvPr/>
        </p:nvCxnSpPr>
        <p:spPr bwMode="auto">
          <a:xfrm>
            <a:off x="6210497" y="4514850"/>
            <a:ext cx="0" cy="1129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線接點 117"/>
          <p:cNvCxnSpPr/>
          <p:nvPr/>
        </p:nvCxnSpPr>
        <p:spPr bwMode="auto">
          <a:xfrm flipV="1">
            <a:off x="8798468" y="2157993"/>
            <a:ext cx="0" cy="2529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線接點 118"/>
          <p:cNvCxnSpPr/>
          <p:nvPr/>
        </p:nvCxnSpPr>
        <p:spPr bwMode="auto">
          <a:xfrm flipH="1">
            <a:off x="4932588" y="4684146"/>
            <a:ext cx="38682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直線單箭頭接點 119"/>
          <p:cNvCxnSpPr/>
          <p:nvPr/>
        </p:nvCxnSpPr>
        <p:spPr bwMode="auto">
          <a:xfrm>
            <a:off x="4937760" y="4519930"/>
            <a:ext cx="0" cy="16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2" name="直線單箭頭接點 121"/>
          <p:cNvCxnSpPr>
            <a:stCxn id="15" idx="2"/>
            <a:endCxn id="18" idx="0"/>
          </p:cNvCxnSpPr>
          <p:nvPr/>
        </p:nvCxnSpPr>
        <p:spPr bwMode="auto">
          <a:xfrm>
            <a:off x="7910512" y="4514212"/>
            <a:ext cx="0" cy="358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直線接點 122"/>
          <p:cNvCxnSpPr/>
          <p:nvPr/>
        </p:nvCxnSpPr>
        <p:spPr bwMode="auto">
          <a:xfrm flipH="1">
            <a:off x="172720" y="2850444"/>
            <a:ext cx="87141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2476499" y="2665806"/>
            <a:ext cx="1510877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480168" y="2665806"/>
            <a:ext cx="1510877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Reg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26" name="肘形接點 125"/>
          <p:cNvCxnSpPr>
            <a:stCxn id="16" idx="2"/>
          </p:cNvCxnSpPr>
          <p:nvPr/>
        </p:nvCxnSpPr>
        <p:spPr bwMode="auto">
          <a:xfrm rot="16200000" flipH="1">
            <a:off x="2890909" y="4745109"/>
            <a:ext cx="67804" cy="27050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8" name="肘形接點 127"/>
          <p:cNvCxnSpPr>
            <a:stCxn id="18" idx="2"/>
          </p:cNvCxnSpPr>
          <p:nvPr/>
        </p:nvCxnSpPr>
        <p:spPr bwMode="auto">
          <a:xfrm rot="5400000">
            <a:off x="6485240" y="4706287"/>
            <a:ext cx="58283" cy="27922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直線單箭頭接點 129"/>
          <p:cNvCxnSpPr/>
          <p:nvPr/>
        </p:nvCxnSpPr>
        <p:spPr bwMode="auto">
          <a:xfrm>
            <a:off x="5118250" y="6131560"/>
            <a:ext cx="0" cy="86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直線單箭頭接點 131"/>
          <p:cNvCxnSpPr/>
          <p:nvPr/>
        </p:nvCxnSpPr>
        <p:spPr bwMode="auto">
          <a:xfrm>
            <a:off x="4277360" y="6131560"/>
            <a:ext cx="0" cy="86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直線單箭頭接點 134"/>
          <p:cNvCxnSpPr>
            <a:stCxn id="17" idx="2"/>
          </p:cNvCxnSpPr>
          <p:nvPr/>
        </p:nvCxnSpPr>
        <p:spPr bwMode="auto">
          <a:xfrm>
            <a:off x="4707694" y="6415942"/>
            <a:ext cx="0" cy="96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8" name="文字方塊 137"/>
          <p:cNvSpPr txBox="1"/>
          <p:nvPr/>
        </p:nvSpPr>
        <p:spPr>
          <a:xfrm>
            <a:off x="232428" y="1645723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FP1</a:t>
            </a:r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232428" y="4719236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FP2</a:t>
            </a:r>
            <a:endParaRPr lang="zh-TW" altLang="en-US" dirty="0"/>
          </a:p>
        </p:txBody>
      </p:sp>
      <p:cxnSp>
        <p:nvCxnSpPr>
          <p:cNvPr id="148" name="肘形接點 147"/>
          <p:cNvCxnSpPr/>
          <p:nvPr/>
        </p:nvCxnSpPr>
        <p:spPr bwMode="auto">
          <a:xfrm rot="10800000" flipV="1">
            <a:off x="3600395" y="3102862"/>
            <a:ext cx="2646547" cy="211833"/>
          </a:xfrm>
          <a:prstGeom prst="bentConnector3">
            <a:avLst>
              <a:gd name="adj1" fmla="val 999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53" name="直線接點 152"/>
          <p:cNvCxnSpPr>
            <a:stCxn id="9" idx="2"/>
          </p:cNvCxnSpPr>
          <p:nvPr/>
        </p:nvCxnSpPr>
        <p:spPr bwMode="auto">
          <a:xfrm>
            <a:off x="3231938" y="3035083"/>
            <a:ext cx="1484" cy="131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54" name="直線接點 153"/>
          <p:cNvCxnSpPr/>
          <p:nvPr/>
        </p:nvCxnSpPr>
        <p:spPr bwMode="auto">
          <a:xfrm>
            <a:off x="6238150" y="3035082"/>
            <a:ext cx="1484" cy="131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734890" y="1155185"/>
            <a:ext cx="1552382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Special Value Detection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134322" y="1152521"/>
            <a:ext cx="1552382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Exponent Calculation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弧形箭號 (上彎) 2"/>
          <p:cNvSpPr/>
          <p:nvPr/>
        </p:nvSpPr>
        <p:spPr bwMode="auto">
          <a:xfrm>
            <a:off x="4444047" y="4124325"/>
            <a:ext cx="588478" cy="323850"/>
          </a:xfrm>
          <a:prstGeom prst="curved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直線圖說文字 2 19"/>
          <p:cNvSpPr/>
          <p:nvPr/>
        </p:nvSpPr>
        <p:spPr bwMode="auto">
          <a:xfrm>
            <a:off x="2738554" y="4914900"/>
            <a:ext cx="3775827" cy="800100"/>
          </a:xfrm>
          <a:prstGeom prst="borderCallout2">
            <a:avLst>
              <a:gd name="adj1" fmla="val -7095"/>
              <a:gd name="adj2" fmla="val 26479"/>
              <a:gd name="adj3" fmla="val -15429"/>
              <a:gd name="adj4" fmla="val 34795"/>
              <a:gd name="adj5" fmla="val -65370"/>
              <a:gd name="adj6" fmla="val 4364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FontTx/>
              <a:buAutoNum type="arabicPeriod"/>
            </a:pPr>
            <a:r>
              <a:rPr lang="en-US" altLang="zh-TW" sz="1400" dirty="0"/>
              <a:t>Calculation state (SP:13 DP:27 cycles)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1400" dirty="0"/>
              <a:t>Sticky Gen state (CS form remainder)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1400" dirty="0"/>
              <a:t>Done state (Result, Result-1)</a:t>
            </a:r>
            <a:endParaRPr lang="zh-TW" altLang="en-US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985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肘形接點 427"/>
          <p:cNvCxnSpPr>
            <a:stCxn id="279" idx="2"/>
          </p:cNvCxnSpPr>
          <p:nvPr/>
        </p:nvCxnSpPr>
        <p:spPr bwMode="auto">
          <a:xfrm rot="5400000">
            <a:off x="3713428" y="4065953"/>
            <a:ext cx="210913" cy="320504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矩形 4"/>
          <p:cNvSpPr/>
          <p:nvPr/>
        </p:nvSpPr>
        <p:spPr bwMode="auto">
          <a:xfrm>
            <a:off x="640938" y="-16485"/>
            <a:ext cx="8330076" cy="68484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640938" y="1670097"/>
            <a:ext cx="739932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09898" y="1946372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SRT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44088" y="-19503"/>
            <a:ext cx="533033" cy="1406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Operand2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775852" y="3727599"/>
            <a:ext cx="73558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173372" y="3224697"/>
            <a:ext cx="622326" cy="1570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Adder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10438" y="281410"/>
            <a:ext cx="549275" cy="286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</a:t>
            </a: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Convert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95596" y="281842"/>
            <a:ext cx="548640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</a:t>
            </a: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Convert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655480" y="5229375"/>
            <a:ext cx="5417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F4 state Result Rounding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03" name="梯形 102"/>
          <p:cNvSpPr/>
          <p:nvPr/>
        </p:nvSpPr>
        <p:spPr>
          <a:xfrm rot="10800000">
            <a:off x="2982832" y="1048723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147424" y="999470"/>
            <a:ext cx="495414" cy="22759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F1 state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31706" y="1773931"/>
            <a:ext cx="521190" cy="16434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Georgia"/>
              </a:rPr>
              <a:t>F2 state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20662" y="3009023"/>
            <a:ext cx="743758" cy="4206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F3 state sticky gen</a:t>
            </a:r>
            <a:endParaRPr lang="zh-TW" sz="1200" kern="100" dirty="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462233" y="198775"/>
            <a:ext cx="8140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Special Value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31" name="梯形 130"/>
          <p:cNvSpPr/>
          <p:nvPr/>
        </p:nvSpPr>
        <p:spPr>
          <a:xfrm rot="10800000">
            <a:off x="1065798" y="1046440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133" name="直線接點 132"/>
          <p:cNvCxnSpPr>
            <a:stCxn id="137" idx="2"/>
          </p:cNvCxnSpPr>
          <p:nvPr/>
        </p:nvCxnSpPr>
        <p:spPr bwMode="auto">
          <a:xfrm>
            <a:off x="1525855" y="1617863"/>
            <a:ext cx="0" cy="361151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直線接點 133"/>
          <p:cNvCxnSpPr>
            <a:stCxn id="136" idx="2"/>
          </p:cNvCxnSpPr>
          <p:nvPr/>
        </p:nvCxnSpPr>
        <p:spPr bwMode="auto">
          <a:xfrm>
            <a:off x="3443821" y="1597912"/>
            <a:ext cx="0" cy="241640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矩形 135"/>
          <p:cNvSpPr/>
          <p:nvPr/>
        </p:nvSpPr>
        <p:spPr>
          <a:xfrm>
            <a:off x="3169818" y="1312162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Fraction2 Reg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251852" y="1312514"/>
            <a:ext cx="548005" cy="3053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Fraction1 Reg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38" name="直線接點 137"/>
          <p:cNvCxnSpPr/>
          <p:nvPr/>
        </p:nvCxnSpPr>
        <p:spPr>
          <a:xfrm>
            <a:off x="706555" y="2856739"/>
            <a:ext cx="74251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>
            <a:stCxn id="131" idx="0"/>
            <a:endCxn id="137" idx="0"/>
          </p:cNvCxnSpPr>
          <p:nvPr/>
        </p:nvCxnSpPr>
        <p:spPr bwMode="auto">
          <a:xfrm>
            <a:off x="1525855" y="1205825"/>
            <a:ext cx="0" cy="106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直線單箭頭接點 141"/>
          <p:cNvCxnSpPr>
            <a:stCxn id="103" idx="0"/>
            <a:endCxn id="136" idx="0"/>
          </p:cNvCxnSpPr>
          <p:nvPr/>
        </p:nvCxnSpPr>
        <p:spPr bwMode="auto">
          <a:xfrm>
            <a:off x="3442889" y="1208108"/>
            <a:ext cx="932" cy="1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0" name="直線單箭頭接點 149"/>
          <p:cNvCxnSpPr/>
          <p:nvPr/>
        </p:nvCxnSpPr>
        <p:spPr bwMode="auto">
          <a:xfrm>
            <a:off x="2329330" y="1818817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直線單箭頭接點 151"/>
          <p:cNvCxnSpPr/>
          <p:nvPr/>
        </p:nvCxnSpPr>
        <p:spPr bwMode="auto">
          <a:xfrm>
            <a:off x="2634130" y="1820103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4" name="直線接點 153"/>
          <p:cNvCxnSpPr/>
          <p:nvPr/>
        </p:nvCxnSpPr>
        <p:spPr bwMode="auto">
          <a:xfrm>
            <a:off x="2634130" y="1818817"/>
            <a:ext cx="8096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56" name="直線接點 155"/>
          <p:cNvCxnSpPr/>
          <p:nvPr/>
        </p:nvCxnSpPr>
        <p:spPr bwMode="auto">
          <a:xfrm flipH="1">
            <a:off x="1525855" y="1820103"/>
            <a:ext cx="8034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58" name="直線接點 157"/>
          <p:cNvCxnSpPr/>
          <p:nvPr/>
        </p:nvCxnSpPr>
        <p:spPr bwMode="auto">
          <a:xfrm>
            <a:off x="2329330" y="2653127"/>
            <a:ext cx="0" cy="140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直線接點 158"/>
          <p:cNvCxnSpPr/>
          <p:nvPr/>
        </p:nvCxnSpPr>
        <p:spPr bwMode="auto">
          <a:xfrm>
            <a:off x="2634130" y="2653127"/>
            <a:ext cx="0" cy="140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直線接點 160"/>
          <p:cNvCxnSpPr/>
          <p:nvPr/>
        </p:nvCxnSpPr>
        <p:spPr bwMode="auto">
          <a:xfrm>
            <a:off x="2634130" y="2793503"/>
            <a:ext cx="1412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2" name="直線接點 161"/>
          <p:cNvCxnSpPr/>
          <p:nvPr/>
        </p:nvCxnSpPr>
        <p:spPr bwMode="auto">
          <a:xfrm>
            <a:off x="916354" y="2793503"/>
            <a:ext cx="1412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64" name="直線接點 163"/>
          <p:cNvCxnSpPr/>
          <p:nvPr/>
        </p:nvCxnSpPr>
        <p:spPr bwMode="auto">
          <a:xfrm flipV="1">
            <a:off x="4047106" y="894646"/>
            <a:ext cx="0" cy="1898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直線接點 164"/>
          <p:cNvCxnSpPr/>
          <p:nvPr/>
        </p:nvCxnSpPr>
        <p:spPr bwMode="auto">
          <a:xfrm flipV="1">
            <a:off x="922170" y="897610"/>
            <a:ext cx="0" cy="1898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直線接點 166"/>
          <p:cNvCxnSpPr/>
          <p:nvPr/>
        </p:nvCxnSpPr>
        <p:spPr bwMode="auto">
          <a:xfrm>
            <a:off x="922170" y="894646"/>
            <a:ext cx="3296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直線接點 168"/>
          <p:cNvCxnSpPr/>
          <p:nvPr/>
        </p:nvCxnSpPr>
        <p:spPr bwMode="auto">
          <a:xfrm>
            <a:off x="3717424" y="897610"/>
            <a:ext cx="3296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直線單箭頭接點 170"/>
          <p:cNvCxnSpPr/>
          <p:nvPr/>
        </p:nvCxnSpPr>
        <p:spPr bwMode="auto">
          <a:xfrm>
            <a:off x="1251852" y="894646"/>
            <a:ext cx="0" cy="1540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3" name="直線單箭頭接點 172"/>
          <p:cNvCxnSpPr/>
          <p:nvPr/>
        </p:nvCxnSpPr>
        <p:spPr bwMode="auto">
          <a:xfrm>
            <a:off x="3717424" y="897610"/>
            <a:ext cx="0" cy="148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4" name="矩形 173"/>
          <p:cNvSpPr/>
          <p:nvPr/>
        </p:nvSpPr>
        <p:spPr>
          <a:xfrm>
            <a:off x="1440186" y="1946824"/>
            <a:ext cx="818023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div_enable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176" name="直線單箭頭接點 175"/>
          <p:cNvCxnSpPr/>
          <p:nvPr/>
        </p:nvCxnSpPr>
        <p:spPr bwMode="auto">
          <a:xfrm>
            <a:off x="1736052" y="2150883"/>
            <a:ext cx="4738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8" name="矩形 177"/>
          <p:cNvSpPr/>
          <p:nvPr/>
        </p:nvSpPr>
        <p:spPr>
          <a:xfrm>
            <a:off x="1444251" y="2137044"/>
            <a:ext cx="818023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sqrt_enable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179" name="直線單箭頭接點 178"/>
          <p:cNvCxnSpPr/>
          <p:nvPr/>
        </p:nvCxnSpPr>
        <p:spPr bwMode="auto">
          <a:xfrm>
            <a:off x="1736053" y="2341103"/>
            <a:ext cx="4738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1" name="直線單箭頭接點 180"/>
          <p:cNvCxnSpPr/>
          <p:nvPr/>
        </p:nvCxnSpPr>
        <p:spPr bwMode="auto">
          <a:xfrm>
            <a:off x="2329330" y="3098977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2" name="直線單箭頭接點 181"/>
          <p:cNvCxnSpPr/>
          <p:nvPr/>
        </p:nvCxnSpPr>
        <p:spPr bwMode="auto">
          <a:xfrm>
            <a:off x="2634130" y="3100263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3" name="直線接點 182"/>
          <p:cNvCxnSpPr/>
          <p:nvPr/>
        </p:nvCxnSpPr>
        <p:spPr bwMode="auto">
          <a:xfrm>
            <a:off x="2634130" y="3098977"/>
            <a:ext cx="8096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84" name="直線接點 183"/>
          <p:cNvCxnSpPr/>
          <p:nvPr/>
        </p:nvCxnSpPr>
        <p:spPr bwMode="auto">
          <a:xfrm flipH="1">
            <a:off x="1525855" y="3100263"/>
            <a:ext cx="8034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85" name="矩形 184"/>
          <p:cNvSpPr/>
          <p:nvPr/>
        </p:nvSpPr>
        <p:spPr>
          <a:xfrm>
            <a:off x="1691337" y="3532003"/>
            <a:ext cx="340305" cy="1570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Reg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87" name="肘形接點 186"/>
          <p:cNvCxnSpPr>
            <a:stCxn id="26" idx="1"/>
            <a:endCxn id="185" idx="0"/>
          </p:cNvCxnSpPr>
          <p:nvPr/>
        </p:nvCxnSpPr>
        <p:spPr bwMode="auto">
          <a:xfrm rot="10800000" flipV="1">
            <a:off x="1861490" y="3303231"/>
            <a:ext cx="311882" cy="22877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8" name="矩形 187"/>
          <p:cNvSpPr/>
          <p:nvPr/>
        </p:nvSpPr>
        <p:spPr>
          <a:xfrm>
            <a:off x="1521291" y="3096427"/>
            <a:ext cx="818023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MSB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89" name="梯形 188"/>
          <p:cNvSpPr/>
          <p:nvPr/>
        </p:nvSpPr>
        <p:spPr>
          <a:xfrm rot="10800000">
            <a:off x="2031642" y="4075541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90" name="矩形 189"/>
          <p:cNvSpPr/>
          <p:nvPr/>
        </p:nvSpPr>
        <p:spPr>
          <a:xfrm>
            <a:off x="2314382" y="3532003"/>
            <a:ext cx="340305" cy="1570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Reg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92" name="直線單箭頭接點 191"/>
          <p:cNvCxnSpPr>
            <a:stCxn id="26" idx="2"/>
            <a:endCxn id="190" idx="0"/>
          </p:cNvCxnSpPr>
          <p:nvPr/>
        </p:nvCxnSpPr>
        <p:spPr bwMode="auto">
          <a:xfrm>
            <a:off x="2484535" y="3381765"/>
            <a:ext cx="0" cy="150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3" name="矩形 192"/>
          <p:cNvSpPr/>
          <p:nvPr/>
        </p:nvSpPr>
        <p:spPr>
          <a:xfrm>
            <a:off x="2505098" y="3330327"/>
            <a:ext cx="355600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Sticky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195" name="肘形接點 194"/>
          <p:cNvCxnSpPr>
            <a:stCxn id="185" idx="2"/>
            <a:endCxn id="189" idx="3"/>
          </p:cNvCxnSpPr>
          <p:nvPr/>
        </p:nvCxnSpPr>
        <p:spPr bwMode="auto">
          <a:xfrm rot="16200000" flipH="1">
            <a:off x="1752387" y="3798173"/>
            <a:ext cx="466162" cy="24795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6" name="直線單箭頭接點 195"/>
          <p:cNvCxnSpPr/>
          <p:nvPr/>
        </p:nvCxnSpPr>
        <p:spPr bwMode="auto">
          <a:xfrm>
            <a:off x="2335426" y="3946321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7" name="直線單箭頭接點 196"/>
          <p:cNvCxnSpPr/>
          <p:nvPr/>
        </p:nvCxnSpPr>
        <p:spPr bwMode="auto">
          <a:xfrm>
            <a:off x="2640226" y="3947607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8" name="直線接點 197"/>
          <p:cNvCxnSpPr/>
          <p:nvPr/>
        </p:nvCxnSpPr>
        <p:spPr bwMode="auto">
          <a:xfrm>
            <a:off x="2640226" y="3946321"/>
            <a:ext cx="8096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99" name="直線接點 198"/>
          <p:cNvCxnSpPr/>
          <p:nvPr/>
        </p:nvCxnSpPr>
        <p:spPr bwMode="auto">
          <a:xfrm flipH="1">
            <a:off x="1531951" y="3947607"/>
            <a:ext cx="8034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2216363" y="4439665"/>
            <a:ext cx="549275" cy="3489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Subnormal Right Shift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204" name="直線單箭頭接點 203"/>
          <p:cNvCxnSpPr>
            <a:stCxn id="189" idx="0"/>
            <a:endCxn id="200" idx="0"/>
          </p:cNvCxnSpPr>
          <p:nvPr/>
        </p:nvCxnSpPr>
        <p:spPr bwMode="auto">
          <a:xfrm flipH="1">
            <a:off x="2491001" y="4234926"/>
            <a:ext cx="698" cy="2047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直線接點 205"/>
          <p:cNvCxnSpPr/>
          <p:nvPr/>
        </p:nvCxnSpPr>
        <p:spPr bwMode="auto">
          <a:xfrm>
            <a:off x="2495432" y="4789740"/>
            <a:ext cx="0" cy="140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" name="直線接點 206"/>
          <p:cNvCxnSpPr/>
          <p:nvPr/>
        </p:nvCxnSpPr>
        <p:spPr bwMode="auto">
          <a:xfrm>
            <a:off x="813952" y="4930116"/>
            <a:ext cx="16814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08" name="直線接點 207"/>
          <p:cNvCxnSpPr/>
          <p:nvPr/>
        </p:nvCxnSpPr>
        <p:spPr bwMode="auto">
          <a:xfrm flipV="1">
            <a:off x="813952" y="823952"/>
            <a:ext cx="0" cy="4109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線接點 208"/>
          <p:cNvCxnSpPr/>
          <p:nvPr/>
        </p:nvCxnSpPr>
        <p:spPr bwMode="auto">
          <a:xfrm>
            <a:off x="813952" y="821412"/>
            <a:ext cx="7098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直線單箭頭接點 209"/>
          <p:cNvCxnSpPr>
            <a:endCxn id="131" idx="2"/>
          </p:cNvCxnSpPr>
          <p:nvPr/>
        </p:nvCxnSpPr>
        <p:spPr bwMode="auto">
          <a:xfrm>
            <a:off x="1525855" y="817336"/>
            <a:ext cx="0" cy="229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5" name="直線單箭頭接點 224"/>
          <p:cNvCxnSpPr/>
          <p:nvPr/>
        </p:nvCxnSpPr>
        <p:spPr bwMode="auto">
          <a:xfrm>
            <a:off x="1767155" y="567592"/>
            <a:ext cx="0" cy="478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7" name="直線單箭頭接點 226"/>
          <p:cNvCxnSpPr/>
          <p:nvPr/>
        </p:nvCxnSpPr>
        <p:spPr bwMode="auto">
          <a:xfrm>
            <a:off x="3278455" y="567592"/>
            <a:ext cx="0" cy="485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9" name="直線接點 228"/>
          <p:cNvCxnSpPr/>
          <p:nvPr/>
        </p:nvCxnSpPr>
        <p:spPr>
          <a:xfrm>
            <a:off x="775852" y="4977279"/>
            <a:ext cx="73558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232"/>
          <p:cNvCxnSpPr/>
          <p:nvPr/>
        </p:nvCxnSpPr>
        <p:spPr bwMode="auto">
          <a:xfrm>
            <a:off x="1927592" y="5099481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4" name="直線接點 233"/>
          <p:cNvCxnSpPr/>
          <p:nvPr/>
        </p:nvCxnSpPr>
        <p:spPr bwMode="auto">
          <a:xfrm flipH="1">
            <a:off x="1525856" y="5105094"/>
            <a:ext cx="4017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236" name="矩形 235"/>
          <p:cNvSpPr/>
          <p:nvPr/>
        </p:nvSpPr>
        <p:spPr>
          <a:xfrm>
            <a:off x="2766566" y="5223407"/>
            <a:ext cx="5417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F4 state Exception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1636137" y="5684888"/>
            <a:ext cx="580226" cy="4817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F4 state Normal Result Generation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243" name="直線單箭頭接點 242"/>
          <p:cNvCxnSpPr>
            <a:stCxn id="44" idx="2"/>
            <a:endCxn id="241" idx="0"/>
          </p:cNvCxnSpPr>
          <p:nvPr/>
        </p:nvCxnSpPr>
        <p:spPr bwMode="auto">
          <a:xfrm flipH="1">
            <a:off x="1926250" y="5572275"/>
            <a:ext cx="115" cy="1126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5" name="直線單箭頭接點 244"/>
          <p:cNvCxnSpPr>
            <a:stCxn id="236" idx="2"/>
            <a:endCxn id="240" idx="0"/>
          </p:cNvCxnSpPr>
          <p:nvPr/>
        </p:nvCxnSpPr>
        <p:spPr bwMode="auto">
          <a:xfrm flipH="1">
            <a:off x="3036003" y="5566307"/>
            <a:ext cx="1448" cy="1177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7" name="直線單箭頭接點 246"/>
          <p:cNvCxnSpPr/>
          <p:nvPr/>
        </p:nvCxnSpPr>
        <p:spPr bwMode="auto">
          <a:xfrm>
            <a:off x="3289504" y="132580"/>
            <a:ext cx="0" cy="148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0" name="矩形 249"/>
          <p:cNvSpPr/>
          <p:nvPr/>
        </p:nvSpPr>
        <p:spPr>
          <a:xfrm>
            <a:off x="1520155" y="-16485"/>
            <a:ext cx="533033" cy="1406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Operand1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51" name="直線單箭頭接點 250"/>
          <p:cNvCxnSpPr/>
          <p:nvPr/>
        </p:nvCxnSpPr>
        <p:spPr bwMode="auto">
          <a:xfrm>
            <a:off x="1757951" y="135598"/>
            <a:ext cx="0" cy="148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2" name="梯形 251"/>
          <p:cNvSpPr/>
          <p:nvPr/>
        </p:nvSpPr>
        <p:spPr>
          <a:xfrm rot="10800000">
            <a:off x="2031642" y="6392021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253" name="直線單箭頭接點 252"/>
          <p:cNvCxnSpPr/>
          <p:nvPr/>
        </p:nvCxnSpPr>
        <p:spPr bwMode="auto">
          <a:xfrm>
            <a:off x="2300743" y="6272961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4" name="直線單箭頭接點 253"/>
          <p:cNvCxnSpPr/>
          <p:nvPr/>
        </p:nvCxnSpPr>
        <p:spPr bwMode="auto">
          <a:xfrm>
            <a:off x="2605543" y="6274247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5" name="直線接點 254"/>
          <p:cNvCxnSpPr/>
          <p:nvPr/>
        </p:nvCxnSpPr>
        <p:spPr bwMode="auto">
          <a:xfrm>
            <a:off x="2605543" y="6272961"/>
            <a:ext cx="433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直線接點 255"/>
          <p:cNvCxnSpPr/>
          <p:nvPr/>
        </p:nvCxnSpPr>
        <p:spPr bwMode="auto">
          <a:xfrm flipH="1">
            <a:off x="1926250" y="6274247"/>
            <a:ext cx="37449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6" name="直線接點 265"/>
          <p:cNvCxnSpPr>
            <a:stCxn id="241" idx="2"/>
          </p:cNvCxnSpPr>
          <p:nvPr/>
        </p:nvCxnSpPr>
        <p:spPr bwMode="auto">
          <a:xfrm>
            <a:off x="1926250" y="6166634"/>
            <a:ext cx="0" cy="107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直線接點 267"/>
          <p:cNvCxnSpPr>
            <a:stCxn id="240" idx="2"/>
          </p:cNvCxnSpPr>
          <p:nvPr/>
        </p:nvCxnSpPr>
        <p:spPr bwMode="auto">
          <a:xfrm>
            <a:off x="3036003" y="6165780"/>
            <a:ext cx="0" cy="1071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直線單箭頭接點 268"/>
          <p:cNvCxnSpPr>
            <a:stCxn id="252" idx="0"/>
          </p:cNvCxnSpPr>
          <p:nvPr/>
        </p:nvCxnSpPr>
        <p:spPr bwMode="auto">
          <a:xfrm flipH="1">
            <a:off x="2490886" y="6551406"/>
            <a:ext cx="813" cy="1126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4" name="矩形 273"/>
          <p:cNvSpPr/>
          <p:nvPr/>
        </p:nvSpPr>
        <p:spPr>
          <a:xfrm>
            <a:off x="5999578" y="1949309"/>
            <a:ext cx="549275" cy="1614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Subtractor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5150520" y="5220118"/>
            <a:ext cx="5417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F4 state Exponent Calculation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280" name="梯形 279"/>
          <p:cNvSpPr/>
          <p:nvPr/>
        </p:nvSpPr>
        <p:spPr>
          <a:xfrm rot="10800000">
            <a:off x="6477872" y="1051658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81" name="梯形 280"/>
          <p:cNvSpPr/>
          <p:nvPr/>
        </p:nvSpPr>
        <p:spPr>
          <a:xfrm rot="10800000">
            <a:off x="4560838" y="1049375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282" name="直線接點 281"/>
          <p:cNvCxnSpPr>
            <a:stCxn id="285" idx="2"/>
          </p:cNvCxnSpPr>
          <p:nvPr/>
        </p:nvCxnSpPr>
        <p:spPr bwMode="auto">
          <a:xfrm>
            <a:off x="5020895" y="1620798"/>
            <a:ext cx="0" cy="361151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3" name="直線接點 282"/>
          <p:cNvCxnSpPr>
            <a:stCxn id="284" idx="2"/>
          </p:cNvCxnSpPr>
          <p:nvPr/>
        </p:nvCxnSpPr>
        <p:spPr bwMode="auto">
          <a:xfrm>
            <a:off x="6938861" y="1600847"/>
            <a:ext cx="0" cy="245930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4" name="矩形 283"/>
          <p:cNvSpPr/>
          <p:nvPr/>
        </p:nvSpPr>
        <p:spPr>
          <a:xfrm>
            <a:off x="6664858" y="1315097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Exponent2 Reg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4746892" y="1315449"/>
            <a:ext cx="548005" cy="3053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Exponent1 Reg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86" name="直線單箭頭接點 285"/>
          <p:cNvCxnSpPr>
            <a:stCxn id="281" idx="0"/>
            <a:endCxn id="285" idx="0"/>
          </p:cNvCxnSpPr>
          <p:nvPr/>
        </p:nvCxnSpPr>
        <p:spPr bwMode="auto">
          <a:xfrm>
            <a:off x="5020895" y="1208760"/>
            <a:ext cx="0" cy="106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7" name="直線單箭頭接點 286"/>
          <p:cNvCxnSpPr>
            <a:stCxn id="280" idx="0"/>
            <a:endCxn id="284" idx="0"/>
          </p:cNvCxnSpPr>
          <p:nvPr/>
        </p:nvCxnSpPr>
        <p:spPr bwMode="auto">
          <a:xfrm>
            <a:off x="6937929" y="1211043"/>
            <a:ext cx="932" cy="1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8" name="直線單箭頭接點 287"/>
          <p:cNvCxnSpPr/>
          <p:nvPr/>
        </p:nvCxnSpPr>
        <p:spPr bwMode="auto">
          <a:xfrm>
            <a:off x="6146950" y="1821752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9" name="直線單箭頭接點 288"/>
          <p:cNvCxnSpPr/>
          <p:nvPr/>
        </p:nvCxnSpPr>
        <p:spPr bwMode="auto">
          <a:xfrm>
            <a:off x="6398410" y="1823038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0" name="直線接點 289"/>
          <p:cNvCxnSpPr/>
          <p:nvPr/>
        </p:nvCxnSpPr>
        <p:spPr bwMode="auto">
          <a:xfrm>
            <a:off x="6398410" y="1821752"/>
            <a:ext cx="5395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91" name="直線接點 290"/>
          <p:cNvCxnSpPr/>
          <p:nvPr/>
        </p:nvCxnSpPr>
        <p:spPr bwMode="auto">
          <a:xfrm flipH="1">
            <a:off x="5018871" y="1823038"/>
            <a:ext cx="11280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292" name="直線接點 291"/>
          <p:cNvCxnSpPr/>
          <p:nvPr/>
        </p:nvCxnSpPr>
        <p:spPr bwMode="auto">
          <a:xfrm>
            <a:off x="5974230" y="2419842"/>
            <a:ext cx="0" cy="898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3" name="直線接點 292"/>
          <p:cNvCxnSpPr>
            <a:stCxn id="381" idx="2"/>
          </p:cNvCxnSpPr>
          <p:nvPr/>
        </p:nvCxnSpPr>
        <p:spPr bwMode="auto">
          <a:xfrm>
            <a:off x="6146950" y="2672404"/>
            <a:ext cx="0" cy="1240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4" name="直線接點 293"/>
          <p:cNvCxnSpPr/>
          <p:nvPr/>
        </p:nvCxnSpPr>
        <p:spPr bwMode="auto">
          <a:xfrm>
            <a:off x="6149727" y="2796438"/>
            <a:ext cx="13924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5" name="直線接點 294"/>
          <p:cNvCxnSpPr/>
          <p:nvPr/>
        </p:nvCxnSpPr>
        <p:spPr bwMode="auto">
          <a:xfrm>
            <a:off x="4411394" y="2463698"/>
            <a:ext cx="15628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oval" w="med" len="med"/>
          </a:ln>
          <a:effectLst/>
        </p:spPr>
      </p:cxnSp>
      <p:cxnSp>
        <p:nvCxnSpPr>
          <p:cNvPr id="296" name="直線接點 295"/>
          <p:cNvCxnSpPr/>
          <p:nvPr/>
        </p:nvCxnSpPr>
        <p:spPr bwMode="auto">
          <a:xfrm flipV="1">
            <a:off x="7542146" y="897581"/>
            <a:ext cx="0" cy="1898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7" name="直線接點 296"/>
          <p:cNvCxnSpPr/>
          <p:nvPr/>
        </p:nvCxnSpPr>
        <p:spPr bwMode="auto">
          <a:xfrm flipV="1">
            <a:off x="4417210" y="900546"/>
            <a:ext cx="0" cy="15631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8" name="直線接點 297"/>
          <p:cNvCxnSpPr/>
          <p:nvPr/>
        </p:nvCxnSpPr>
        <p:spPr bwMode="auto">
          <a:xfrm>
            <a:off x="4417210" y="897581"/>
            <a:ext cx="3296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直線接點 298"/>
          <p:cNvCxnSpPr/>
          <p:nvPr/>
        </p:nvCxnSpPr>
        <p:spPr bwMode="auto">
          <a:xfrm>
            <a:off x="7212464" y="900545"/>
            <a:ext cx="3296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0" name="直線單箭頭接點 299"/>
          <p:cNvCxnSpPr/>
          <p:nvPr/>
        </p:nvCxnSpPr>
        <p:spPr bwMode="auto">
          <a:xfrm>
            <a:off x="4746892" y="897581"/>
            <a:ext cx="0" cy="1540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1" name="直線單箭頭接點 300"/>
          <p:cNvCxnSpPr/>
          <p:nvPr/>
        </p:nvCxnSpPr>
        <p:spPr bwMode="auto">
          <a:xfrm>
            <a:off x="7212464" y="900545"/>
            <a:ext cx="0" cy="148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9" name="直線接點 308"/>
          <p:cNvCxnSpPr/>
          <p:nvPr/>
        </p:nvCxnSpPr>
        <p:spPr bwMode="auto">
          <a:xfrm flipH="1">
            <a:off x="5025670" y="3952516"/>
            <a:ext cx="8034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313" name="梯形 312"/>
          <p:cNvSpPr/>
          <p:nvPr/>
        </p:nvSpPr>
        <p:spPr>
          <a:xfrm rot="10800000">
            <a:off x="5526682" y="4078476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318" name="直線單箭頭接點 317"/>
          <p:cNvCxnSpPr/>
          <p:nvPr/>
        </p:nvCxnSpPr>
        <p:spPr bwMode="auto">
          <a:xfrm>
            <a:off x="5830466" y="3949256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9" name="直線單箭頭接點 318"/>
          <p:cNvCxnSpPr/>
          <p:nvPr/>
        </p:nvCxnSpPr>
        <p:spPr bwMode="auto">
          <a:xfrm>
            <a:off x="6135266" y="3950542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0" name="直線接點 319"/>
          <p:cNvCxnSpPr/>
          <p:nvPr/>
        </p:nvCxnSpPr>
        <p:spPr bwMode="auto">
          <a:xfrm>
            <a:off x="6135266" y="3949256"/>
            <a:ext cx="8096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322" name="矩形 321"/>
          <p:cNvSpPr/>
          <p:nvPr/>
        </p:nvSpPr>
        <p:spPr>
          <a:xfrm>
            <a:off x="5711403" y="4438790"/>
            <a:ext cx="549275" cy="3489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Exception/Subnormal Prediction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323" name="直線單箭頭接點 322"/>
          <p:cNvCxnSpPr>
            <a:stCxn id="313" idx="0"/>
            <a:endCxn id="322" idx="0"/>
          </p:cNvCxnSpPr>
          <p:nvPr/>
        </p:nvCxnSpPr>
        <p:spPr bwMode="auto">
          <a:xfrm flipH="1">
            <a:off x="5986041" y="4237861"/>
            <a:ext cx="698" cy="2009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5" name="直線接點 324"/>
          <p:cNvCxnSpPr/>
          <p:nvPr/>
        </p:nvCxnSpPr>
        <p:spPr bwMode="auto">
          <a:xfrm>
            <a:off x="4308992" y="4303131"/>
            <a:ext cx="16814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oval" w="med" len="med"/>
          </a:ln>
          <a:effectLst/>
        </p:spPr>
      </p:cxnSp>
      <p:cxnSp>
        <p:nvCxnSpPr>
          <p:cNvPr id="326" name="直線接點 325"/>
          <p:cNvCxnSpPr/>
          <p:nvPr/>
        </p:nvCxnSpPr>
        <p:spPr bwMode="auto">
          <a:xfrm flipV="1">
            <a:off x="4308992" y="826888"/>
            <a:ext cx="0" cy="34762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7" name="直線接點 326"/>
          <p:cNvCxnSpPr/>
          <p:nvPr/>
        </p:nvCxnSpPr>
        <p:spPr bwMode="auto">
          <a:xfrm>
            <a:off x="4308992" y="824347"/>
            <a:ext cx="7098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8" name="直線單箭頭接點 327"/>
          <p:cNvCxnSpPr>
            <a:endCxn id="281" idx="2"/>
          </p:cNvCxnSpPr>
          <p:nvPr/>
        </p:nvCxnSpPr>
        <p:spPr bwMode="auto">
          <a:xfrm>
            <a:off x="5020895" y="820271"/>
            <a:ext cx="0" cy="229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9" name="直線單箭頭接點 328"/>
          <p:cNvCxnSpPr/>
          <p:nvPr/>
        </p:nvCxnSpPr>
        <p:spPr bwMode="auto">
          <a:xfrm>
            <a:off x="5262195" y="687381"/>
            <a:ext cx="0" cy="361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0" name="直線單箭頭接點 329"/>
          <p:cNvCxnSpPr/>
          <p:nvPr/>
        </p:nvCxnSpPr>
        <p:spPr bwMode="auto">
          <a:xfrm>
            <a:off x="6678797" y="752356"/>
            <a:ext cx="0" cy="303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1" name="直線單箭頭接點 330"/>
          <p:cNvCxnSpPr/>
          <p:nvPr/>
        </p:nvCxnSpPr>
        <p:spPr bwMode="auto">
          <a:xfrm>
            <a:off x="5422632" y="5102416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2" name="直線接點 331"/>
          <p:cNvCxnSpPr/>
          <p:nvPr/>
        </p:nvCxnSpPr>
        <p:spPr bwMode="auto">
          <a:xfrm flipH="1">
            <a:off x="5020896" y="5108029"/>
            <a:ext cx="4017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360" name="直線接點 359"/>
          <p:cNvCxnSpPr/>
          <p:nvPr/>
        </p:nvCxnSpPr>
        <p:spPr bwMode="auto">
          <a:xfrm>
            <a:off x="3278455" y="752356"/>
            <a:ext cx="340034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363" name="直線接點 362"/>
          <p:cNvCxnSpPr/>
          <p:nvPr/>
        </p:nvCxnSpPr>
        <p:spPr bwMode="auto">
          <a:xfrm>
            <a:off x="1767155" y="677972"/>
            <a:ext cx="3495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364" name="梯形 363"/>
          <p:cNvSpPr/>
          <p:nvPr/>
        </p:nvSpPr>
        <p:spPr>
          <a:xfrm rot="10800000">
            <a:off x="5519605" y="2258914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366" name="直線單箭頭接點 365"/>
          <p:cNvCxnSpPr>
            <a:stCxn id="274" idx="2"/>
          </p:cNvCxnSpPr>
          <p:nvPr/>
        </p:nvCxnSpPr>
        <p:spPr bwMode="auto">
          <a:xfrm flipH="1">
            <a:off x="6273744" y="2110741"/>
            <a:ext cx="472" cy="1447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7" name="矩形 366"/>
          <p:cNvSpPr/>
          <p:nvPr/>
        </p:nvSpPr>
        <p:spPr>
          <a:xfrm>
            <a:off x="6304224" y="2102232"/>
            <a:ext cx="559550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f2_div_exp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69" name="矩形 368"/>
          <p:cNvSpPr/>
          <p:nvPr/>
        </p:nvSpPr>
        <p:spPr>
          <a:xfrm>
            <a:off x="5413875" y="1950593"/>
            <a:ext cx="549275" cy="1614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Subtractor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371" name="直線單箭頭接點 370"/>
          <p:cNvCxnSpPr/>
          <p:nvPr/>
        </p:nvCxnSpPr>
        <p:spPr bwMode="auto">
          <a:xfrm>
            <a:off x="5813701" y="1823038"/>
            <a:ext cx="1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373" name="直線單箭頭接點 372"/>
          <p:cNvCxnSpPr/>
          <p:nvPr/>
        </p:nvCxnSpPr>
        <p:spPr bwMode="auto">
          <a:xfrm>
            <a:off x="5549215" y="1793240"/>
            <a:ext cx="0" cy="153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4" name="矩形 373"/>
          <p:cNvSpPr/>
          <p:nvPr/>
        </p:nvSpPr>
        <p:spPr>
          <a:xfrm>
            <a:off x="5257267" y="1649778"/>
            <a:ext cx="379741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bias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377" name="直線單箭頭接點 376"/>
          <p:cNvCxnSpPr/>
          <p:nvPr/>
        </p:nvCxnSpPr>
        <p:spPr bwMode="auto">
          <a:xfrm flipH="1">
            <a:off x="5686379" y="2110741"/>
            <a:ext cx="472" cy="1447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1" name="矩形 380"/>
          <p:cNvSpPr/>
          <p:nvPr/>
        </p:nvSpPr>
        <p:spPr>
          <a:xfrm>
            <a:off x="5872312" y="2510972"/>
            <a:ext cx="549275" cy="1614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Subtractor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87" name="矩形 386"/>
          <p:cNvSpPr/>
          <p:nvPr/>
        </p:nvSpPr>
        <p:spPr>
          <a:xfrm>
            <a:off x="6119247" y="2210653"/>
            <a:ext cx="559550" cy="1804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1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388" name="直線單箭頭接點 387"/>
          <p:cNvCxnSpPr/>
          <p:nvPr/>
        </p:nvCxnSpPr>
        <p:spPr bwMode="auto">
          <a:xfrm flipH="1">
            <a:off x="6390262" y="2364908"/>
            <a:ext cx="472" cy="1447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9" name="矩形 388"/>
          <p:cNvSpPr/>
          <p:nvPr/>
        </p:nvSpPr>
        <p:spPr>
          <a:xfrm>
            <a:off x="4387358" y="2290382"/>
            <a:ext cx="698991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f3_ds_exp_nx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90" name="矩形 389"/>
          <p:cNvSpPr/>
          <p:nvPr/>
        </p:nvSpPr>
        <p:spPr>
          <a:xfrm>
            <a:off x="6211513" y="2647994"/>
            <a:ext cx="1338350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f3_ds_exp_minus_1_nx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91" name="矩形 390"/>
          <p:cNvSpPr/>
          <p:nvPr/>
        </p:nvSpPr>
        <p:spPr>
          <a:xfrm>
            <a:off x="4984329" y="2094245"/>
            <a:ext cx="680619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f2_sqrt_exp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96" name="矩形 395"/>
          <p:cNvSpPr/>
          <p:nvPr/>
        </p:nvSpPr>
        <p:spPr>
          <a:xfrm>
            <a:off x="6107085" y="3793140"/>
            <a:ext cx="1010976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f3_ds_exp_minus_1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5143205" y="3793859"/>
            <a:ext cx="559550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f3_ds_exp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00" name="直線單箭頭接點 399"/>
          <p:cNvCxnSpPr/>
          <p:nvPr/>
        </p:nvCxnSpPr>
        <p:spPr bwMode="auto">
          <a:xfrm flipV="1">
            <a:off x="5381624" y="4152548"/>
            <a:ext cx="21971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3" name="矩形 402"/>
          <p:cNvSpPr/>
          <p:nvPr/>
        </p:nvSpPr>
        <p:spPr>
          <a:xfrm>
            <a:off x="5000249" y="3996264"/>
            <a:ext cx="559550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f3_adj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22" name="直線單箭頭接點 421"/>
          <p:cNvCxnSpPr>
            <a:stCxn id="322" idx="1"/>
            <a:endCxn id="200" idx="3"/>
          </p:cNvCxnSpPr>
          <p:nvPr/>
        </p:nvCxnSpPr>
        <p:spPr bwMode="auto">
          <a:xfrm flipH="1">
            <a:off x="2765638" y="4613268"/>
            <a:ext cx="2945765" cy="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4" name="直線單箭頭接點 423"/>
          <p:cNvCxnSpPr>
            <a:stCxn id="190" idx="3"/>
          </p:cNvCxnSpPr>
          <p:nvPr/>
        </p:nvCxnSpPr>
        <p:spPr bwMode="auto">
          <a:xfrm>
            <a:off x="2654687" y="3610537"/>
            <a:ext cx="1675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5" name="矩形 424"/>
          <p:cNvSpPr/>
          <p:nvPr/>
        </p:nvSpPr>
        <p:spPr>
          <a:xfrm>
            <a:off x="2678327" y="3477187"/>
            <a:ext cx="851535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to f4 round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8040266" y="3987440"/>
            <a:ext cx="930748" cy="46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F3 state </a:t>
            </a:r>
            <a:b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</a:b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ds result/ </a:t>
            </a:r>
            <a:r>
              <a:rPr lang="en-US" sz="800" kern="100" dirty="0" err="1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subnor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 shift</a:t>
            </a:r>
            <a:endParaRPr lang="zh-TW" sz="1200" kern="100" dirty="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35" name="矩形 434"/>
          <p:cNvSpPr/>
          <p:nvPr/>
        </p:nvSpPr>
        <p:spPr>
          <a:xfrm>
            <a:off x="7595265" y="1327467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Special Value Reg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42" name="肘形接點 441"/>
          <p:cNvCxnSpPr>
            <a:stCxn id="435" idx="2"/>
            <a:endCxn id="240" idx="3"/>
          </p:cNvCxnSpPr>
          <p:nvPr/>
        </p:nvCxnSpPr>
        <p:spPr bwMode="auto">
          <a:xfrm rot="5400000">
            <a:off x="3441847" y="1497486"/>
            <a:ext cx="4311690" cy="454315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7" name="直線單箭頭接點 446"/>
          <p:cNvCxnSpPr>
            <a:endCxn id="435" idx="0"/>
          </p:cNvCxnSpPr>
          <p:nvPr/>
        </p:nvCxnSpPr>
        <p:spPr bwMode="auto">
          <a:xfrm>
            <a:off x="7869267" y="567592"/>
            <a:ext cx="1" cy="759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線單箭頭接點 8"/>
          <p:cNvCxnSpPr>
            <a:stCxn id="279" idx="1"/>
            <a:endCxn id="236" idx="3"/>
          </p:cNvCxnSpPr>
          <p:nvPr/>
        </p:nvCxnSpPr>
        <p:spPr bwMode="auto">
          <a:xfrm flipH="1">
            <a:off x="3308336" y="5391568"/>
            <a:ext cx="1842184" cy="32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0" name="矩形 159"/>
          <p:cNvSpPr/>
          <p:nvPr/>
        </p:nvSpPr>
        <p:spPr>
          <a:xfrm>
            <a:off x="1490174" y="2633389"/>
            <a:ext cx="832402" cy="1447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Remainder0/Q0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2610582" y="2631560"/>
            <a:ext cx="832402" cy="1447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Remainder1/Q1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1514558" y="2925997"/>
            <a:ext cx="832402" cy="1447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Remainder0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249680" y="3774852"/>
            <a:ext cx="832402" cy="1447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Q0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2820631" y="3768935"/>
            <a:ext cx="832402" cy="1447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Q1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2594237" y="2918897"/>
            <a:ext cx="832402" cy="1447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Remainder1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1526399" y="4760855"/>
            <a:ext cx="832402" cy="1447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f4_fraction_nx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261380" y="4118184"/>
            <a:ext cx="776969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f4_dsu_exp_nx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5025390" y="4956460"/>
            <a:ext cx="776969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f4_dsu_exp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629489" y="1657365"/>
            <a:ext cx="680619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f2_op1_exp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6273748" y="1656762"/>
            <a:ext cx="680619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f2_op2_exp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4589412" y="4448384"/>
            <a:ext cx="873867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f3_sbs_amount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1440039" y="4938655"/>
            <a:ext cx="832402" cy="1447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f4_fraction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205" name="直線單箭頭接點 204"/>
          <p:cNvCxnSpPr/>
          <p:nvPr/>
        </p:nvCxnSpPr>
        <p:spPr bwMode="auto">
          <a:xfrm flipH="1">
            <a:off x="2204922" y="5829509"/>
            <a:ext cx="322248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2" name="直線單箭頭接點 201"/>
          <p:cNvCxnSpPr>
            <a:stCxn id="279" idx="2"/>
          </p:cNvCxnSpPr>
          <p:nvPr/>
        </p:nvCxnSpPr>
        <p:spPr bwMode="auto">
          <a:xfrm>
            <a:off x="5421405" y="5563018"/>
            <a:ext cx="0" cy="266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40" name="矩形 239"/>
          <p:cNvSpPr/>
          <p:nvPr/>
        </p:nvSpPr>
        <p:spPr>
          <a:xfrm>
            <a:off x="2745890" y="5684034"/>
            <a:ext cx="580226" cy="4817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F4 state Special Value Generation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401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Subnormal Input Normalization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05918" y="3177055"/>
            <a:ext cx="1617782" cy="649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Subnormal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Detection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996618" y="3177656"/>
            <a:ext cx="1617782" cy="16204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Leading Zero</a:t>
            </a:r>
            <a:r>
              <a:rPr kumimoji="0" lang="en-US" altLang="zh-TW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Counter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329511" y="3177656"/>
            <a:ext cx="1834659" cy="1886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Normalization</a:t>
            </a:r>
            <a:r>
              <a:rPr kumimoji="0" lang="en-US" altLang="zh-TW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Barrel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Shifter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直線單箭頭接點 10"/>
          <p:cNvCxnSpPr>
            <a:stCxn id="5" idx="3"/>
            <a:endCxn id="5" idx="3"/>
          </p:cNvCxnSpPr>
          <p:nvPr/>
        </p:nvCxnSpPr>
        <p:spPr bwMode="auto">
          <a:xfrm>
            <a:off x="3614400" y="3987869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單箭頭接點 12"/>
          <p:cNvCxnSpPr>
            <a:endCxn id="7" idx="1"/>
          </p:cNvCxnSpPr>
          <p:nvPr/>
        </p:nvCxnSpPr>
        <p:spPr bwMode="auto">
          <a:xfrm>
            <a:off x="3626144" y="4120998"/>
            <a:ext cx="703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線單箭頭接點 13"/>
          <p:cNvCxnSpPr/>
          <p:nvPr/>
        </p:nvCxnSpPr>
        <p:spPr bwMode="auto">
          <a:xfrm>
            <a:off x="3626128" y="3402990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>
            <a:off x="3620272" y="3652102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線單箭頭接點 15"/>
          <p:cNvCxnSpPr/>
          <p:nvPr/>
        </p:nvCxnSpPr>
        <p:spPr bwMode="auto">
          <a:xfrm>
            <a:off x="3623208" y="3892422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線單箭頭接點 16"/>
          <p:cNvCxnSpPr/>
          <p:nvPr/>
        </p:nvCxnSpPr>
        <p:spPr bwMode="auto">
          <a:xfrm>
            <a:off x="3626144" y="4686638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3702326" y="3112453"/>
            <a:ext cx="83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/>
              <a:t>msb</a:t>
            </a:r>
            <a:endParaRPr lang="zh-TW" altLang="en-US" sz="16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740430" y="4407813"/>
            <a:ext cx="83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l</a:t>
            </a:r>
            <a:r>
              <a:rPr lang="en-US" altLang="zh-TW" sz="1600" dirty="0" smtClean="0"/>
              <a:t>sb</a:t>
            </a:r>
            <a:endParaRPr lang="zh-TW" altLang="en-US" sz="1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825435" y="4176323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…</a:t>
            </a:r>
            <a:endParaRPr lang="zh-TW" altLang="en-US" sz="1100" dirty="0"/>
          </a:p>
        </p:txBody>
      </p:sp>
      <p:cxnSp>
        <p:nvCxnSpPr>
          <p:cNvPr id="23" name="直線單箭頭接點 22"/>
          <p:cNvCxnSpPr>
            <a:endCxn id="4" idx="0"/>
          </p:cNvCxnSpPr>
          <p:nvPr/>
        </p:nvCxnSpPr>
        <p:spPr bwMode="auto">
          <a:xfrm>
            <a:off x="1014809" y="1939055"/>
            <a:ext cx="0" cy="123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文字方塊 23"/>
          <p:cNvSpPr txBox="1"/>
          <p:nvPr/>
        </p:nvSpPr>
        <p:spPr>
          <a:xfrm>
            <a:off x="4490692" y="1274885"/>
            <a:ext cx="151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operand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4" idx="3"/>
          </p:cNvCxnSpPr>
          <p:nvPr/>
        </p:nvCxnSpPr>
        <p:spPr bwMode="auto">
          <a:xfrm flipV="1">
            <a:off x="1823700" y="3501873"/>
            <a:ext cx="172918" cy="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肘形接點 27"/>
          <p:cNvCxnSpPr>
            <a:endCxn id="7" idx="0"/>
          </p:cNvCxnSpPr>
          <p:nvPr/>
        </p:nvCxnSpPr>
        <p:spPr bwMode="auto">
          <a:xfrm>
            <a:off x="1014809" y="1939055"/>
            <a:ext cx="4232032" cy="123860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線單箭頭接點 29"/>
          <p:cNvCxnSpPr>
            <a:stCxn id="7" idx="2"/>
          </p:cNvCxnSpPr>
          <p:nvPr/>
        </p:nvCxnSpPr>
        <p:spPr bwMode="auto">
          <a:xfrm>
            <a:off x="5246841" y="5064340"/>
            <a:ext cx="0" cy="6506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4537595" y="5715000"/>
            <a:ext cx="151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Normalized fraction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 bwMode="auto">
          <a:xfrm>
            <a:off x="6149515" y="412508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線單箭頭接點 32"/>
          <p:cNvCxnSpPr/>
          <p:nvPr/>
        </p:nvCxnSpPr>
        <p:spPr bwMode="auto">
          <a:xfrm>
            <a:off x="6149515" y="4125088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線單箭頭接點 33"/>
          <p:cNvCxnSpPr/>
          <p:nvPr/>
        </p:nvCxnSpPr>
        <p:spPr bwMode="auto">
          <a:xfrm>
            <a:off x="6161243" y="3407080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線單箭頭接點 34"/>
          <p:cNvCxnSpPr/>
          <p:nvPr/>
        </p:nvCxnSpPr>
        <p:spPr bwMode="auto">
          <a:xfrm>
            <a:off x="6155387" y="3656192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線單箭頭接點 35"/>
          <p:cNvCxnSpPr/>
          <p:nvPr/>
        </p:nvCxnSpPr>
        <p:spPr bwMode="auto">
          <a:xfrm>
            <a:off x="6158323" y="3896512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線單箭頭接點 36"/>
          <p:cNvCxnSpPr/>
          <p:nvPr/>
        </p:nvCxnSpPr>
        <p:spPr bwMode="auto">
          <a:xfrm>
            <a:off x="6161259" y="4690728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237441" y="3116543"/>
            <a:ext cx="83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/>
              <a:t>msb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275545" y="4411903"/>
            <a:ext cx="83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l</a:t>
            </a:r>
            <a:r>
              <a:rPr lang="en-US" altLang="zh-TW" sz="1600" dirty="0" smtClean="0"/>
              <a:t>sb</a:t>
            </a:r>
            <a:endParaRPr lang="zh-TW" altLang="en-US" sz="1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360550" y="4180413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…</a:t>
            </a:r>
            <a:endParaRPr lang="zh-TW" altLang="en-US" sz="1100" dirty="0"/>
          </a:p>
        </p:txBody>
      </p:sp>
      <p:sp>
        <p:nvSpPr>
          <p:cNvPr id="41" name="矩形 40"/>
          <p:cNvSpPr/>
          <p:nvPr/>
        </p:nvSpPr>
        <p:spPr bwMode="auto">
          <a:xfrm>
            <a:off x="6876370" y="3175189"/>
            <a:ext cx="1834659" cy="16228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Exponent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Adjustment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4" name="肘形接點 43"/>
          <p:cNvCxnSpPr>
            <a:endCxn id="41" idx="0"/>
          </p:cNvCxnSpPr>
          <p:nvPr/>
        </p:nvCxnSpPr>
        <p:spPr bwMode="auto">
          <a:xfrm>
            <a:off x="5246841" y="1939055"/>
            <a:ext cx="2546859" cy="123613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線單箭頭接點 45"/>
          <p:cNvCxnSpPr>
            <a:stCxn id="24" idx="2"/>
          </p:cNvCxnSpPr>
          <p:nvPr/>
        </p:nvCxnSpPr>
        <p:spPr bwMode="auto">
          <a:xfrm>
            <a:off x="5246840" y="1644217"/>
            <a:ext cx="0" cy="294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49" name="直線單箭頭接點 48"/>
          <p:cNvCxnSpPr>
            <a:stCxn id="41" idx="2"/>
          </p:cNvCxnSpPr>
          <p:nvPr/>
        </p:nvCxnSpPr>
        <p:spPr bwMode="auto">
          <a:xfrm>
            <a:off x="7793700" y="4798082"/>
            <a:ext cx="2" cy="9144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7037554" y="5712533"/>
            <a:ext cx="151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Normalized exponent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endCxn id="5" idx="0"/>
          </p:cNvCxnSpPr>
          <p:nvPr/>
        </p:nvCxnSpPr>
        <p:spPr bwMode="auto">
          <a:xfrm>
            <a:off x="2805509" y="1939055"/>
            <a:ext cx="0" cy="1238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1495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Rounding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2628949" y="2088849"/>
            <a:ext cx="1951817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DS result MSBs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115511" y="4149184"/>
            <a:ext cx="3019295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54-bit round adder (DP)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367553" y="3114614"/>
            <a:ext cx="1767254" cy="674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Round digit 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gen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619500" y="2675774"/>
            <a:ext cx="1672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Remainder sticky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5713441" y="2973206"/>
            <a:ext cx="0" cy="141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5416022" y="2718405"/>
            <a:ext cx="157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rounding_mode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26451" y="5064398"/>
            <a:ext cx="159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Round result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 bwMode="auto">
          <a:xfrm>
            <a:off x="5245058" y="2458126"/>
            <a:ext cx="0" cy="660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線單箭頭接點 34"/>
          <p:cNvCxnSpPr/>
          <p:nvPr/>
        </p:nvCxnSpPr>
        <p:spPr bwMode="auto">
          <a:xfrm>
            <a:off x="4724510" y="2966812"/>
            <a:ext cx="0" cy="152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矩形 37"/>
          <p:cNvSpPr/>
          <p:nvPr/>
        </p:nvSpPr>
        <p:spPr bwMode="auto">
          <a:xfrm>
            <a:off x="2303585" y="1596404"/>
            <a:ext cx="4809392" cy="3969128"/>
          </a:xfrm>
          <a:prstGeom prst="rect">
            <a:avLst/>
          </a:prstGeom>
          <a:noFill/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直線單箭頭接點 46"/>
          <p:cNvCxnSpPr>
            <a:stCxn id="7" idx="2"/>
          </p:cNvCxnSpPr>
          <p:nvPr/>
        </p:nvCxnSpPr>
        <p:spPr bwMode="auto">
          <a:xfrm>
            <a:off x="3604858" y="2458126"/>
            <a:ext cx="0" cy="16986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4598351" y="2088849"/>
            <a:ext cx="1846460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DS result LSBs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71" name="直線單箭頭接點 70"/>
          <p:cNvCxnSpPr>
            <a:stCxn id="15" idx="2"/>
          </p:cNvCxnSpPr>
          <p:nvPr/>
        </p:nvCxnSpPr>
        <p:spPr bwMode="auto">
          <a:xfrm>
            <a:off x="5251180" y="3789514"/>
            <a:ext cx="0" cy="3596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線單箭頭接點 72"/>
          <p:cNvCxnSpPr>
            <a:stCxn id="14" idx="2"/>
          </p:cNvCxnSpPr>
          <p:nvPr/>
        </p:nvCxnSpPr>
        <p:spPr bwMode="auto">
          <a:xfrm flipH="1">
            <a:off x="4625158" y="4518461"/>
            <a:ext cx="1" cy="545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0863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Vfrece7 and Vfrsqrte7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Two stages design</a:t>
            </a:r>
          </a:p>
          <a:p>
            <a:r>
              <a:rPr lang="en-US" altLang="zh-TW" dirty="0" smtClean="0"/>
              <a:t>F1: </a:t>
            </a:r>
          </a:p>
          <a:p>
            <a:pPr lvl="1"/>
            <a:r>
              <a:rPr lang="en-US" altLang="zh-TW" dirty="0" smtClean="0"/>
              <a:t>subnormal =&gt; normalization, </a:t>
            </a:r>
          </a:p>
          <a:p>
            <a:pPr lvl="1"/>
            <a:r>
              <a:rPr lang="en-US" altLang="zh-TW" dirty="0" smtClean="0"/>
              <a:t>special value input detection</a:t>
            </a:r>
          </a:p>
          <a:p>
            <a:r>
              <a:rPr lang="en-US" altLang="zh-TW" dirty="0" smtClean="0"/>
              <a:t>F2:</a:t>
            </a:r>
          </a:p>
          <a:p>
            <a:pPr lvl="1"/>
            <a:r>
              <a:rPr lang="en-US" altLang="zh-TW" dirty="0" smtClean="0"/>
              <a:t>Table lookup, </a:t>
            </a:r>
          </a:p>
          <a:p>
            <a:pPr lvl="1"/>
            <a:r>
              <a:rPr lang="en-US" altLang="zh-TW" dirty="0" smtClean="0"/>
              <a:t>exception detection </a:t>
            </a:r>
          </a:p>
          <a:p>
            <a:pPr lvl="1"/>
            <a:r>
              <a:rPr lang="en-US" altLang="zh-TW" dirty="0" smtClean="0"/>
              <a:t>special value output</a:t>
            </a:r>
          </a:p>
          <a:p>
            <a:pPr lvl="1"/>
            <a:r>
              <a:rPr lang="en-US" altLang="zh-TW" dirty="0" smtClean="0"/>
              <a:t>Subnormal result right shifted</a:t>
            </a:r>
          </a:p>
          <a:p>
            <a:pPr lvl="1"/>
            <a:r>
              <a:rPr lang="en-US" altLang="zh-TW" dirty="0" smtClean="0"/>
              <a:t>Exponent output calculation</a:t>
            </a:r>
          </a:p>
        </p:txBody>
      </p:sp>
    </p:spTree>
    <p:extLst>
      <p:ext uri="{BB962C8B-B14F-4D97-AF65-F5344CB8AC3E}">
        <p14:creationId xmlns:p14="http://schemas.microsoft.com/office/powerpoint/2010/main" val="399619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1788159" y="1389887"/>
            <a:ext cx="4912507" cy="42997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2020450" y="2604818"/>
            <a:ext cx="432955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332178" y="2931892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Vfrsqrte7 Table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40922" y="2032266"/>
            <a:ext cx="682564" cy="411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Normalization Barrel Shifter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17660" y="2164939"/>
            <a:ext cx="495414" cy="22759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F1 state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01942" y="2939400"/>
            <a:ext cx="521190" cy="16434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Georgia"/>
              </a:rPr>
              <a:t>F2 state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>
            <a:off x="2815650" y="2804337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>
            <a:off x="3522264" y="2812443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線接點 29"/>
          <p:cNvCxnSpPr/>
          <p:nvPr/>
        </p:nvCxnSpPr>
        <p:spPr bwMode="auto">
          <a:xfrm flipH="1">
            <a:off x="2810104" y="2804337"/>
            <a:ext cx="712160" cy="12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線接點 30"/>
          <p:cNvCxnSpPr/>
          <p:nvPr/>
        </p:nvCxnSpPr>
        <p:spPr bwMode="auto">
          <a:xfrm>
            <a:off x="2828500" y="3643727"/>
            <a:ext cx="0" cy="140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2" name="直線接點 31"/>
          <p:cNvCxnSpPr/>
          <p:nvPr/>
        </p:nvCxnSpPr>
        <p:spPr bwMode="auto">
          <a:xfrm>
            <a:off x="3618428" y="3638647"/>
            <a:ext cx="0" cy="140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2" name="梯形 51"/>
          <p:cNvSpPr/>
          <p:nvPr/>
        </p:nvSpPr>
        <p:spPr>
          <a:xfrm rot="10800000">
            <a:off x="2426850" y="3780596"/>
            <a:ext cx="167142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 bwMode="auto">
          <a:xfrm>
            <a:off x="2498884" y="4083143"/>
            <a:ext cx="0" cy="6318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線單箭頭接點 57"/>
          <p:cNvCxnSpPr/>
          <p:nvPr/>
        </p:nvCxnSpPr>
        <p:spPr bwMode="auto">
          <a:xfrm>
            <a:off x="3256108" y="4575261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矩形 60"/>
          <p:cNvSpPr/>
          <p:nvPr/>
        </p:nvSpPr>
        <p:spPr>
          <a:xfrm>
            <a:off x="2988523" y="4226305"/>
            <a:ext cx="549275" cy="3489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Subnormal Right Shift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62" name="直線單箭頭接點 61"/>
          <p:cNvCxnSpPr>
            <a:stCxn id="52" idx="0"/>
            <a:endCxn id="61" idx="0"/>
          </p:cNvCxnSpPr>
          <p:nvPr/>
        </p:nvCxnSpPr>
        <p:spPr bwMode="auto">
          <a:xfrm>
            <a:off x="3262562" y="3939981"/>
            <a:ext cx="599" cy="2863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線單箭頭接點 67"/>
          <p:cNvCxnSpPr/>
          <p:nvPr/>
        </p:nvCxnSpPr>
        <p:spPr bwMode="auto">
          <a:xfrm flipH="1">
            <a:off x="3181131" y="2455862"/>
            <a:ext cx="2761" cy="341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3769555" y="1476962"/>
            <a:ext cx="533033" cy="1406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Operand1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9" name="直線單箭頭接點 78"/>
          <p:cNvCxnSpPr>
            <a:endCxn id="175" idx="0"/>
          </p:cNvCxnSpPr>
          <p:nvPr/>
        </p:nvCxnSpPr>
        <p:spPr bwMode="auto">
          <a:xfrm>
            <a:off x="3996212" y="1672901"/>
            <a:ext cx="0" cy="366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矩形 94"/>
          <p:cNvSpPr/>
          <p:nvPr/>
        </p:nvSpPr>
        <p:spPr>
          <a:xfrm>
            <a:off x="4453583" y="2038808"/>
            <a:ext cx="627569" cy="399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Exponent Calculation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00" name="直線接點 99"/>
          <p:cNvCxnSpPr/>
          <p:nvPr/>
        </p:nvCxnSpPr>
        <p:spPr bwMode="auto">
          <a:xfrm>
            <a:off x="2498884" y="4083143"/>
            <a:ext cx="7572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01" name="直線接點 100"/>
          <p:cNvCxnSpPr>
            <a:stCxn id="113" idx="3"/>
          </p:cNvCxnSpPr>
          <p:nvPr/>
        </p:nvCxnSpPr>
        <p:spPr bwMode="auto">
          <a:xfrm flipH="1">
            <a:off x="4864986" y="4778642"/>
            <a:ext cx="251166" cy="11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oval" w="med" len="med"/>
          </a:ln>
          <a:effectLst/>
        </p:spPr>
      </p:cxnSp>
      <p:cxnSp>
        <p:nvCxnSpPr>
          <p:cNvPr id="104" name="直線接點 103"/>
          <p:cNvCxnSpPr>
            <a:stCxn id="175" idx="3"/>
            <a:endCxn id="95" idx="1"/>
          </p:cNvCxnSpPr>
          <p:nvPr/>
        </p:nvCxnSpPr>
        <p:spPr bwMode="auto">
          <a:xfrm flipV="1">
            <a:off x="4297680" y="2238610"/>
            <a:ext cx="155903" cy="8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5" name="直線接點 104"/>
          <p:cNvCxnSpPr>
            <a:stCxn id="12" idx="3"/>
            <a:endCxn id="175" idx="1"/>
          </p:cNvCxnSpPr>
          <p:nvPr/>
        </p:nvCxnSpPr>
        <p:spPr bwMode="auto">
          <a:xfrm>
            <a:off x="3523486" y="2237879"/>
            <a:ext cx="171257" cy="15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06" name="直線接點 105"/>
          <p:cNvCxnSpPr/>
          <p:nvPr/>
        </p:nvCxnSpPr>
        <p:spPr bwMode="auto">
          <a:xfrm flipV="1">
            <a:off x="4646546" y="3630550"/>
            <a:ext cx="0" cy="7702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線接點 108"/>
          <p:cNvCxnSpPr/>
          <p:nvPr/>
        </p:nvCxnSpPr>
        <p:spPr bwMode="auto">
          <a:xfrm>
            <a:off x="3181131" y="1853898"/>
            <a:ext cx="8150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113" name="梯形 112"/>
          <p:cNvSpPr/>
          <p:nvPr/>
        </p:nvSpPr>
        <p:spPr>
          <a:xfrm rot="10800000">
            <a:off x="5038347" y="4698950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118" name="直線單箭頭接點 117"/>
          <p:cNvCxnSpPr>
            <a:stCxn id="113" idx="0"/>
          </p:cNvCxnSpPr>
          <p:nvPr/>
        </p:nvCxnSpPr>
        <p:spPr bwMode="auto">
          <a:xfrm flipH="1">
            <a:off x="5496172" y="4858335"/>
            <a:ext cx="2232" cy="5654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9" name="直線接點 118"/>
          <p:cNvCxnSpPr>
            <a:stCxn id="61" idx="3"/>
          </p:cNvCxnSpPr>
          <p:nvPr/>
        </p:nvCxnSpPr>
        <p:spPr bwMode="auto">
          <a:xfrm>
            <a:off x="3537798" y="4400783"/>
            <a:ext cx="11087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23" name="直線單箭頭接點 122"/>
          <p:cNvCxnSpPr>
            <a:stCxn id="95" idx="2"/>
            <a:endCxn id="189" idx="0"/>
          </p:cNvCxnSpPr>
          <p:nvPr/>
        </p:nvCxnSpPr>
        <p:spPr bwMode="auto">
          <a:xfrm flipH="1">
            <a:off x="4767367" y="2438412"/>
            <a:ext cx="1" cy="4853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3" name="直線單箭頭接點 132"/>
          <p:cNvCxnSpPr/>
          <p:nvPr/>
        </p:nvCxnSpPr>
        <p:spPr bwMode="auto">
          <a:xfrm>
            <a:off x="5701941" y="4575260"/>
            <a:ext cx="1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1" name="矩形 140"/>
          <p:cNvSpPr/>
          <p:nvPr/>
        </p:nvSpPr>
        <p:spPr>
          <a:xfrm>
            <a:off x="3782864" y="4641265"/>
            <a:ext cx="1010976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err="1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result_subnormal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400781" y="4411919"/>
            <a:ext cx="559550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0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2535629" y="2939400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Vfrece7 Table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70" name="梯形 169"/>
          <p:cNvSpPr/>
          <p:nvPr/>
        </p:nvSpPr>
        <p:spPr>
          <a:xfrm rot="10800000">
            <a:off x="2020450" y="4705156"/>
            <a:ext cx="167142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75" name="矩形 174"/>
          <p:cNvSpPr/>
          <p:nvPr/>
        </p:nvSpPr>
        <p:spPr>
          <a:xfrm>
            <a:off x="3694743" y="2039614"/>
            <a:ext cx="602937" cy="3996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7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Subnormal Leading Zero Detection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81" name="直線單箭頭接點 180"/>
          <p:cNvCxnSpPr>
            <a:endCxn id="12" idx="0"/>
          </p:cNvCxnSpPr>
          <p:nvPr/>
        </p:nvCxnSpPr>
        <p:spPr bwMode="auto">
          <a:xfrm flipH="1">
            <a:off x="3182204" y="1853898"/>
            <a:ext cx="1688" cy="178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6" name="直線接點 185"/>
          <p:cNvCxnSpPr/>
          <p:nvPr/>
        </p:nvCxnSpPr>
        <p:spPr bwMode="auto">
          <a:xfrm>
            <a:off x="3996211" y="1853898"/>
            <a:ext cx="8150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直線單箭頭接點 186"/>
          <p:cNvCxnSpPr/>
          <p:nvPr/>
        </p:nvCxnSpPr>
        <p:spPr bwMode="auto">
          <a:xfrm flipH="1">
            <a:off x="4809604" y="1853898"/>
            <a:ext cx="1688" cy="1783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9" name="矩形 188"/>
          <p:cNvSpPr/>
          <p:nvPr/>
        </p:nvSpPr>
        <p:spPr>
          <a:xfrm>
            <a:off x="4492729" y="2923794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Subnormal Detection and Shift Amount Generation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197" name="直線接點 196"/>
          <p:cNvCxnSpPr/>
          <p:nvPr/>
        </p:nvCxnSpPr>
        <p:spPr bwMode="auto">
          <a:xfrm flipV="1">
            <a:off x="4864986" y="3630550"/>
            <a:ext cx="0" cy="11542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直線接點 198"/>
          <p:cNvCxnSpPr>
            <a:stCxn id="170" idx="1"/>
          </p:cNvCxnSpPr>
          <p:nvPr/>
        </p:nvCxnSpPr>
        <p:spPr bwMode="auto">
          <a:xfrm>
            <a:off x="3614070" y="4784848"/>
            <a:ext cx="125091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204" name="矩形 203"/>
          <p:cNvSpPr/>
          <p:nvPr/>
        </p:nvSpPr>
        <p:spPr>
          <a:xfrm>
            <a:off x="3618428" y="4249873"/>
            <a:ext cx="1010976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err="1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subnorm_shamt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209" name="直線單箭頭接點 208"/>
          <p:cNvCxnSpPr/>
          <p:nvPr/>
        </p:nvCxnSpPr>
        <p:spPr bwMode="auto">
          <a:xfrm flipH="1">
            <a:off x="2843352" y="4864542"/>
            <a:ext cx="2232" cy="5654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2" name="直線接點 211"/>
          <p:cNvCxnSpPr/>
          <p:nvPr/>
        </p:nvCxnSpPr>
        <p:spPr bwMode="auto">
          <a:xfrm flipV="1">
            <a:off x="3756756" y="2802121"/>
            <a:ext cx="1037084" cy="35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直線單箭頭接點 213"/>
          <p:cNvCxnSpPr/>
          <p:nvPr/>
        </p:nvCxnSpPr>
        <p:spPr bwMode="auto">
          <a:xfrm>
            <a:off x="5332998" y="2804337"/>
            <a:ext cx="0" cy="1900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9" name="矩形 218"/>
          <p:cNvSpPr/>
          <p:nvPr/>
        </p:nvSpPr>
        <p:spPr>
          <a:xfrm>
            <a:off x="2372008" y="5434462"/>
            <a:ext cx="1010976" cy="17385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4992916" y="5411663"/>
            <a:ext cx="1010976" cy="17385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exponent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223" name="直線單箭頭接點 222"/>
          <p:cNvCxnSpPr/>
          <p:nvPr/>
        </p:nvCxnSpPr>
        <p:spPr bwMode="auto">
          <a:xfrm>
            <a:off x="3756756" y="2805623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8" name="直線接點 227"/>
          <p:cNvCxnSpPr/>
          <p:nvPr/>
        </p:nvCxnSpPr>
        <p:spPr bwMode="auto">
          <a:xfrm>
            <a:off x="4767366" y="2802121"/>
            <a:ext cx="5656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232" name="矩形 231"/>
          <p:cNvSpPr/>
          <p:nvPr/>
        </p:nvSpPr>
        <p:spPr>
          <a:xfrm>
            <a:off x="3738924" y="2661640"/>
            <a:ext cx="1010976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F2_exp[0]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373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01" y="177800"/>
            <a:ext cx="6835775" cy="650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93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76"/>
          <a:stretch/>
        </p:blipFill>
        <p:spPr bwMode="auto">
          <a:xfrm>
            <a:off x="387966" y="251166"/>
            <a:ext cx="8085137" cy="623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686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1"/>
          <a:stretch/>
        </p:blipFill>
        <p:spPr bwMode="auto">
          <a:xfrm>
            <a:off x="247408" y="442784"/>
            <a:ext cx="8731133" cy="6019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4518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dirty="0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dirty="0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dirty="0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dirty="0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DSU Pipeline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Single width instruction only</a:t>
            </a:r>
          </a:p>
          <a:p>
            <a:r>
              <a:rPr lang="en-US" altLang="zh-TW" dirty="0" smtClean="0"/>
              <a:t>Divide instructions</a:t>
            </a:r>
          </a:p>
          <a:p>
            <a:pPr lvl="1"/>
            <a:r>
              <a:rPr lang="en-US" altLang="zh-TW" dirty="0" smtClean="0"/>
              <a:t>Floating-point divide</a:t>
            </a:r>
            <a:endParaRPr lang="en-US" altLang="zh-TW" dirty="0"/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vfdiv.vv</a:t>
            </a:r>
            <a:r>
              <a:rPr lang="en-US" altLang="zh-TW" dirty="0" smtClean="0"/>
              <a:t> </a:t>
            </a:r>
            <a:r>
              <a:rPr lang="en-US" altLang="zh-TW" dirty="0" err="1"/>
              <a:t>vd</a:t>
            </a:r>
            <a:r>
              <a:rPr lang="en-US" altLang="zh-TW" dirty="0"/>
              <a:t>, vs2, vs1, </a:t>
            </a:r>
            <a:r>
              <a:rPr lang="en-US" altLang="zh-TW" dirty="0" err="1"/>
              <a:t>vm</a:t>
            </a:r>
            <a:r>
              <a:rPr lang="en-US" altLang="zh-TW" dirty="0"/>
              <a:t>  </a:t>
            </a:r>
            <a:r>
              <a:rPr lang="en-US" altLang="zh-TW" dirty="0" smtClean="0"/>
              <a:t>   # vector-vector, </a:t>
            </a:r>
            <a:r>
              <a:rPr lang="en-US" altLang="zh-TW" dirty="0" err="1" smtClean="0"/>
              <a:t>vm</a:t>
            </a:r>
            <a:r>
              <a:rPr lang="en-US" altLang="zh-TW" dirty="0" smtClean="0"/>
              <a:t>: mask</a:t>
            </a:r>
            <a:endParaRPr lang="en-US" altLang="zh-TW" dirty="0"/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vfdiv.vf</a:t>
            </a:r>
            <a:r>
              <a:rPr lang="en-US" altLang="zh-TW" dirty="0" smtClean="0"/>
              <a:t> </a:t>
            </a:r>
            <a:r>
              <a:rPr lang="en-US" altLang="zh-TW" dirty="0" err="1"/>
              <a:t>vd</a:t>
            </a:r>
            <a:r>
              <a:rPr lang="en-US" altLang="zh-TW" dirty="0"/>
              <a:t>, vs2, rs1, </a:t>
            </a:r>
            <a:r>
              <a:rPr lang="en-US" altLang="zh-TW" dirty="0" err="1"/>
              <a:t>vm</a:t>
            </a:r>
            <a:r>
              <a:rPr lang="en-US" altLang="zh-TW" dirty="0"/>
              <a:t>  </a:t>
            </a:r>
            <a:r>
              <a:rPr lang="en-US" altLang="zh-TW" dirty="0" smtClean="0"/>
              <a:t>    # vector-scalar</a:t>
            </a:r>
          </a:p>
          <a:p>
            <a:pPr lvl="1"/>
            <a:r>
              <a:rPr lang="en-US" altLang="zh-TW" dirty="0"/>
              <a:t>Reverse floating-point divide vector = scalar / vector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vfrdiv.vf</a:t>
            </a:r>
            <a:r>
              <a:rPr lang="en-US" altLang="zh-TW" dirty="0" smtClean="0"/>
              <a:t> </a:t>
            </a:r>
            <a:r>
              <a:rPr lang="en-US" altLang="zh-TW" dirty="0" err="1"/>
              <a:t>vd</a:t>
            </a:r>
            <a:r>
              <a:rPr lang="en-US" altLang="zh-TW" dirty="0"/>
              <a:t>, vs2, rs1, </a:t>
            </a:r>
            <a:r>
              <a:rPr lang="en-US" altLang="zh-TW" dirty="0" err="1"/>
              <a:t>vm</a:t>
            </a:r>
            <a:r>
              <a:rPr lang="en-US" altLang="zh-TW" dirty="0"/>
              <a:t>  </a:t>
            </a:r>
            <a:r>
              <a:rPr lang="en-US" altLang="zh-TW" dirty="0" smtClean="0"/>
              <a:t>   # </a:t>
            </a:r>
            <a:r>
              <a:rPr lang="en-US" altLang="zh-TW" dirty="0"/>
              <a:t>scalar-vector, </a:t>
            </a:r>
            <a:r>
              <a:rPr lang="en-US" altLang="zh-TW" dirty="0" err="1"/>
              <a:t>vd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f[rs1]/vs2[</a:t>
            </a:r>
            <a:r>
              <a:rPr lang="en-US" altLang="zh-TW" dirty="0" err="1"/>
              <a:t>i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Square </a:t>
            </a:r>
            <a:r>
              <a:rPr lang="en-US" altLang="zh-TW" dirty="0" smtClean="0"/>
              <a:t>root instruction</a:t>
            </a:r>
          </a:p>
          <a:p>
            <a:pPr lvl="1"/>
            <a:r>
              <a:rPr lang="en-US" altLang="zh-TW" dirty="0"/>
              <a:t>Floating-point square root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/>
              <a:t>vfsqrt.v</a:t>
            </a:r>
            <a:r>
              <a:rPr lang="en-US" altLang="zh-TW" dirty="0"/>
              <a:t> </a:t>
            </a:r>
            <a:r>
              <a:rPr lang="en-US" altLang="zh-TW" dirty="0" err="1"/>
              <a:t>vd</a:t>
            </a:r>
            <a:r>
              <a:rPr lang="en-US" altLang="zh-TW" dirty="0"/>
              <a:t>, vs2, </a:t>
            </a:r>
            <a:r>
              <a:rPr lang="en-US" altLang="zh-TW" dirty="0" err="1"/>
              <a:t>vm</a:t>
            </a:r>
            <a:r>
              <a:rPr lang="en-US" altLang="zh-TW" dirty="0"/>
              <a:t> </a:t>
            </a:r>
            <a:r>
              <a:rPr lang="en-US" altLang="zh-TW" dirty="0" smtClean="0"/>
              <a:t>	         # vector-vector </a:t>
            </a:r>
            <a:r>
              <a:rPr lang="en-US" altLang="zh-TW" dirty="0"/>
              <a:t>square </a:t>
            </a:r>
            <a:r>
              <a:rPr lang="en-US" altLang="zh-TW" dirty="0" smtClean="0"/>
              <a:t>root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3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DSU Pipeline </a:t>
            </a:r>
            <a:r>
              <a:rPr lang="en-US" altLang="zh-TW" dirty="0" smtClean="0"/>
              <a:t>Instructions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Reciprocal Estimate Instructions</a:t>
            </a:r>
          </a:p>
          <a:p>
            <a:pPr lvl="1"/>
            <a:r>
              <a:rPr lang="en-US" altLang="zh-TW" dirty="0" smtClean="0"/>
              <a:t>Vector </a:t>
            </a:r>
            <a:r>
              <a:rPr lang="en-US" altLang="zh-TW" dirty="0"/>
              <a:t>Floating-Point Reciprocal Estimate Instruction</a:t>
            </a:r>
          </a:p>
          <a:p>
            <a:pPr lvl="2"/>
            <a:r>
              <a:rPr lang="en-US" altLang="zh-TW" dirty="0"/>
              <a:t>vfrece7.v </a:t>
            </a:r>
            <a:r>
              <a:rPr lang="en-US" altLang="zh-TW" dirty="0" err="1"/>
              <a:t>vd</a:t>
            </a:r>
            <a:r>
              <a:rPr lang="en-US" altLang="zh-TW" dirty="0"/>
              <a:t>, vs2, </a:t>
            </a:r>
            <a:r>
              <a:rPr lang="en-US" altLang="zh-TW" dirty="0" err="1" smtClean="0"/>
              <a:t>vm</a:t>
            </a:r>
            <a:endParaRPr lang="en-US" altLang="zh-TW" dirty="0" smtClean="0"/>
          </a:p>
          <a:p>
            <a:pPr lvl="3"/>
            <a:r>
              <a:rPr lang="en-US" altLang="zh-TW" dirty="0"/>
              <a:t># Floating-point reciprocal estimate to 7 bits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Vector Floating-Point Reciprocal Square-Root Estimate </a:t>
            </a:r>
            <a:r>
              <a:rPr lang="en-US" altLang="zh-TW" dirty="0" smtClean="0"/>
              <a:t>Instruction</a:t>
            </a:r>
          </a:p>
          <a:p>
            <a:pPr lvl="2"/>
            <a:r>
              <a:rPr lang="en-US" altLang="zh-TW" dirty="0"/>
              <a:t>vfrsqrte7.v </a:t>
            </a:r>
            <a:r>
              <a:rPr lang="en-US" altLang="zh-TW" dirty="0" err="1"/>
              <a:t>vd</a:t>
            </a:r>
            <a:r>
              <a:rPr lang="en-US" altLang="zh-TW" dirty="0"/>
              <a:t>, vs2, </a:t>
            </a:r>
            <a:r>
              <a:rPr lang="en-US" altLang="zh-TW" dirty="0" err="1" smtClean="0"/>
              <a:t>vm</a:t>
            </a:r>
            <a:endParaRPr lang="en-US" altLang="zh-TW" dirty="0" smtClean="0"/>
          </a:p>
          <a:p>
            <a:pPr lvl="3"/>
            <a:r>
              <a:rPr lang="en-US" altLang="zh-TW" dirty="0"/>
              <a:t># Floating-point reciprocal square-root estimate to 7 bits.</a:t>
            </a:r>
          </a:p>
          <a:p>
            <a:pPr marL="914400" lvl="2" indent="0">
              <a:buNone/>
            </a:pP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74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Previous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Fast migrated from tightly coupled N25 FPU</a:t>
            </a:r>
          </a:p>
          <a:p>
            <a:r>
              <a:rPr lang="en-US" altLang="zh-TW" dirty="0" smtClean="0"/>
              <a:t>F1 stage is dedicated for subnormal to normal conversion</a:t>
            </a:r>
          </a:p>
          <a:p>
            <a:r>
              <a:rPr lang="en-US" altLang="zh-TW" dirty="0" smtClean="0"/>
              <a:t>Divide/Square-root operands are unpacked at F2</a:t>
            </a:r>
          </a:p>
          <a:p>
            <a:r>
              <a:rPr lang="en-US" altLang="zh-TW" dirty="0" smtClean="0"/>
              <a:t>SRT iterations loops at F3 stage</a:t>
            </a:r>
          </a:p>
          <a:p>
            <a:pPr lvl="1"/>
            <a:r>
              <a:rPr lang="en-US" altLang="zh-TW" dirty="0" smtClean="0"/>
              <a:t>At Sticky </a:t>
            </a:r>
            <a:r>
              <a:rPr lang="en-US" altLang="zh-TW" dirty="0"/>
              <a:t>G</a:t>
            </a:r>
            <a:r>
              <a:rPr lang="en-US" altLang="zh-TW" dirty="0" smtClean="0"/>
              <a:t>eneration state, remainder from Carry-Save Adder are added for result selection at next cycle</a:t>
            </a:r>
          </a:p>
          <a:p>
            <a:pPr lvl="1"/>
            <a:r>
              <a:rPr lang="en-US" altLang="zh-TW" dirty="0" smtClean="0"/>
              <a:t>At Done state, the result is chosen (Q-1 if remainder is negative, else Q) and is right shift if result is subnormal</a:t>
            </a:r>
          </a:p>
          <a:p>
            <a:r>
              <a:rPr lang="en-US" altLang="zh-TW" dirty="0" smtClean="0"/>
              <a:t>Rounding is done at F4 stage</a:t>
            </a:r>
          </a:p>
          <a:p>
            <a:pPr lvl="1"/>
            <a:r>
              <a:rPr lang="en-US" altLang="zh-TW" dirty="0" smtClean="0"/>
              <a:t>Using Y0/Y1/z algorithm (z: LSB 4-bit add with round bit)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41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Previous Design (DIV Pipeline)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6" name="畫布 135"/>
          <p:cNvGrpSpPr/>
          <p:nvPr/>
        </p:nvGrpSpPr>
        <p:grpSpPr>
          <a:xfrm>
            <a:off x="1159962" y="3492457"/>
            <a:ext cx="6503035" cy="2906395"/>
            <a:chOff x="0" y="0"/>
            <a:chExt cx="6503035" cy="2906395"/>
          </a:xfrm>
        </p:grpSpPr>
        <p:sp>
          <p:nvSpPr>
            <p:cNvPr id="69" name="文字方塊 2022"/>
            <p:cNvSpPr txBox="1"/>
            <p:nvPr/>
          </p:nvSpPr>
          <p:spPr>
            <a:xfrm>
              <a:off x="3088129" y="169944"/>
              <a:ext cx="60549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div_op1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0" y="0"/>
              <a:ext cx="6503035" cy="290639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8" name="文字方塊 2027"/>
            <p:cNvSpPr txBox="1"/>
            <p:nvPr/>
          </p:nvSpPr>
          <p:spPr>
            <a:xfrm>
              <a:off x="3065581" y="1462811"/>
              <a:ext cx="71739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div_op2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0" name="文字方塊 2017"/>
            <p:cNvSpPr txBox="1"/>
            <p:nvPr/>
          </p:nvSpPr>
          <p:spPr>
            <a:xfrm>
              <a:off x="1466604" y="99102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VF1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1" name="文字方塊 1991"/>
            <p:cNvSpPr txBox="1"/>
            <p:nvPr/>
          </p:nvSpPr>
          <p:spPr>
            <a:xfrm>
              <a:off x="1071989" y="393826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2" name="文字方塊 1966"/>
            <p:cNvSpPr txBox="1"/>
            <p:nvPr/>
          </p:nvSpPr>
          <p:spPr>
            <a:xfrm>
              <a:off x="1072424" y="1651808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1107371" y="0"/>
              <a:ext cx="0" cy="259093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1912"/>
            <p:cNvSpPr txBox="1"/>
            <p:nvPr/>
          </p:nvSpPr>
          <p:spPr>
            <a:xfrm>
              <a:off x="56346" y="8111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2965026" y="42873"/>
              <a:ext cx="0" cy="26525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>
              <a:off x="595363" y="1878060"/>
              <a:ext cx="9865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1581963" y="1618724"/>
              <a:ext cx="899727" cy="568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8" name="直線接點 77"/>
            <p:cNvCxnSpPr/>
            <p:nvPr/>
          </p:nvCxnSpPr>
          <p:spPr>
            <a:xfrm>
              <a:off x="1164494" y="1892786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>
              <a:off x="1164556" y="1383209"/>
              <a:ext cx="17111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2481348" y="1878024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>
              <a:off x="2875481" y="1274260"/>
              <a:ext cx="182" cy="832541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>
              <a:off x="2874050" y="1672764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 flipV="1">
              <a:off x="2876329" y="2106444"/>
              <a:ext cx="0" cy="3023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>
              <a:off x="1164494" y="1383230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>
              <a:off x="1164423" y="2401413"/>
              <a:ext cx="417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1581561" y="2242259"/>
              <a:ext cx="899727" cy="376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7" name="直線接點 86"/>
            <p:cNvCxnSpPr/>
            <p:nvPr/>
          </p:nvCxnSpPr>
          <p:spPr>
            <a:xfrm flipH="1">
              <a:off x="2481255" y="2408427"/>
              <a:ext cx="395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594928" y="620078"/>
              <a:ext cx="9865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1581528" y="360742"/>
              <a:ext cx="899727" cy="568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1164059" y="634804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1164121" y="125227"/>
              <a:ext cx="17111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2480913" y="620042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2875046" y="16278"/>
              <a:ext cx="182" cy="832541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>
              <a:off x="2873615" y="414782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 flipV="1">
              <a:off x="2875894" y="848462"/>
              <a:ext cx="0" cy="3023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1164059" y="125248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>
              <a:off x="1163988" y="1143431"/>
              <a:ext cx="417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1581126" y="984277"/>
              <a:ext cx="899727" cy="376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9" name="直線接點 98"/>
            <p:cNvCxnSpPr/>
            <p:nvPr/>
          </p:nvCxnSpPr>
          <p:spPr>
            <a:xfrm flipH="1">
              <a:off x="2480820" y="1150445"/>
              <a:ext cx="395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橢圓 101"/>
          <p:cNvSpPr/>
          <p:nvPr/>
        </p:nvSpPr>
        <p:spPr>
          <a:xfrm>
            <a:off x="2282997" y="4075034"/>
            <a:ext cx="55245" cy="7493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2296895" y="5317686"/>
            <a:ext cx="55245" cy="7493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grpSp>
        <p:nvGrpSpPr>
          <p:cNvPr id="106" name="畫布 135"/>
          <p:cNvGrpSpPr/>
          <p:nvPr/>
        </p:nvGrpSpPr>
        <p:grpSpPr>
          <a:xfrm>
            <a:off x="1135035" y="1450074"/>
            <a:ext cx="6503035" cy="1978926"/>
            <a:chOff x="0" y="0"/>
            <a:chExt cx="6503035" cy="1978926"/>
          </a:xfrm>
        </p:grpSpPr>
        <p:sp>
          <p:nvSpPr>
            <p:cNvPr id="107" name="矩形 106"/>
            <p:cNvSpPr/>
            <p:nvPr/>
          </p:nvSpPr>
          <p:spPr>
            <a:xfrm>
              <a:off x="0" y="0"/>
              <a:ext cx="6503035" cy="197866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8" name="文字方塊 1747"/>
            <p:cNvSpPr txBox="1"/>
            <p:nvPr/>
          </p:nvSpPr>
          <p:spPr>
            <a:xfrm>
              <a:off x="2329631" y="723272"/>
              <a:ext cx="73593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div_op2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09" name="文字方塊 1742"/>
            <p:cNvSpPr txBox="1"/>
            <p:nvPr/>
          </p:nvSpPr>
          <p:spPr>
            <a:xfrm>
              <a:off x="2329633" y="490592"/>
              <a:ext cx="73593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div_op1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0" name="文字方塊 1701"/>
            <p:cNvSpPr txBox="1"/>
            <p:nvPr/>
          </p:nvSpPr>
          <p:spPr>
            <a:xfrm>
              <a:off x="5254290" y="730843"/>
              <a:ext cx="62770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1" name="文字方塊 1696"/>
            <p:cNvSpPr txBox="1"/>
            <p:nvPr/>
          </p:nvSpPr>
          <p:spPr>
            <a:xfrm>
              <a:off x="5254290" y="518013"/>
              <a:ext cx="62770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2" name="文字方塊 1596"/>
            <p:cNvSpPr txBox="1"/>
            <p:nvPr/>
          </p:nvSpPr>
          <p:spPr>
            <a:xfrm>
              <a:off x="1020705" y="744619"/>
              <a:ext cx="47234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3" name="文字方塊 1597"/>
            <p:cNvSpPr txBox="1"/>
            <p:nvPr/>
          </p:nvSpPr>
          <p:spPr>
            <a:xfrm>
              <a:off x="1072362" y="479877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2965023" y="460"/>
              <a:ext cx="0" cy="19783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1107413" y="0"/>
              <a:ext cx="0" cy="197892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文字方塊 1600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7" name="文字方塊 1601"/>
            <p:cNvSpPr txBox="1"/>
            <p:nvPr/>
          </p:nvSpPr>
          <p:spPr>
            <a:xfrm>
              <a:off x="3893305" y="93789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8" name="文字方塊 1603"/>
            <p:cNvSpPr txBox="1"/>
            <p:nvPr/>
          </p:nvSpPr>
          <p:spPr>
            <a:xfrm>
              <a:off x="56346" y="8111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417990" y="477167"/>
              <a:ext cx="562505" cy="6078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Vector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Register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file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80" name="文字方塊 1608"/>
            <p:cNvSpPr txBox="1"/>
            <p:nvPr/>
          </p:nvSpPr>
          <p:spPr>
            <a:xfrm>
              <a:off x="5813909" y="103531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5567367" y="143598"/>
              <a:ext cx="0" cy="183527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/>
            <p:cNvSpPr/>
            <p:nvPr/>
          </p:nvSpPr>
          <p:spPr>
            <a:xfrm>
              <a:off x="3166280" y="548788"/>
              <a:ext cx="1872294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	         Divider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3" name="直線單箭頭接點 182"/>
            <p:cNvCxnSpPr/>
            <p:nvPr/>
          </p:nvCxnSpPr>
          <p:spPr>
            <a:xfrm>
              <a:off x="1020686" y="678890"/>
              <a:ext cx="4091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/>
            <p:nvPr/>
          </p:nvCxnSpPr>
          <p:spPr>
            <a:xfrm>
              <a:off x="1020667" y="920970"/>
              <a:ext cx="4092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/>
            <p:nvPr/>
          </p:nvCxnSpPr>
          <p:spPr>
            <a:xfrm>
              <a:off x="5038677" y="679110"/>
              <a:ext cx="12254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/>
            <p:nvPr/>
          </p:nvCxnSpPr>
          <p:spPr>
            <a:xfrm>
              <a:off x="5038677" y="904218"/>
              <a:ext cx="12254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/>
            <p:cNvSpPr/>
            <p:nvPr/>
          </p:nvSpPr>
          <p:spPr>
            <a:xfrm>
              <a:off x="1429935" y="479827"/>
              <a:ext cx="899727" cy="6461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 &amp;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8" name="直線單箭頭接點 187"/>
            <p:cNvCxnSpPr/>
            <p:nvPr/>
          </p:nvCxnSpPr>
          <p:spPr>
            <a:xfrm flipV="1">
              <a:off x="2329631" y="678780"/>
              <a:ext cx="836589" cy="3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/>
            <p:nvPr/>
          </p:nvCxnSpPr>
          <p:spPr>
            <a:xfrm flipV="1">
              <a:off x="2329631" y="900463"/>
              <a:ext cx="836589" cy="3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圓形箭號 189"/>
            <p:cNvSpPr/>
            <p:nvPr/>
          </p:nvSpPr>
          <p:spPr>
            <a:xfrm rot="10317112">
              <a:off x="3342019" y="493810"/>
              <a:ext cx="709684" cy="914400"/>
            </a:xfrm>
            <a:prstGeom prst="circular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91" name="圓形箭號 190"/>
            <p:cNvSpPr/>
            <p:nvPr/>
          </p:nvSpPr>
          <p:spPr>
            <a:xfrm rot="976709">
              <a:off x="3334326" y="184682"/>
              <a:ext cx="709684" cy="914400"/>
            </a:xfrm>
            <a:prstGeom prst="circular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3805836" y="1546074"/>
              <a:ext cx="714492" cy="3298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 </a:t>
              </a: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    FSM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93" name="上-下雙向箭號 192"/>
            <p:cNvSpPr/>
            <p:nvPr/>
          </p:nvSpPr>
          <p:spPr>
            <a:xfrm>
              <a:off x="4112135" y="1125771"/>
              <a:ext cx="114808" cy="383760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6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Previous Design (DIV Pipeline)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415" name="畫布 135"/>
          <p:cNvGrpSpPr/>
          <p:nvPr/>
        </p:nvGrpSpPr>
        <p:grpSpPr>
          <a:xfrm>
            <a:off x="447174" y="1185222"/>
            <a:ext cx="8041218" cy="4974038"/>
            <a:chOff x="0" y="0"/>
            <a:chExt cx="7306310" cy="4545965"/>
          </a:xfrm>
        </p:grpSpPr>
        <p:sp>
          <p:nvSpPr>
            <p:cNvPr id="416" name="矩形 415"/>
            <p:cNvSpPr/>
            <p:nvPr/>
          </p:nvSpPr>
          <p:spPr>
            <a:xfrm>
              <a:off x="0" y="0"/>
              <a:ext cx="7306310" cy="454596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417" name="文字方塊 952"/>
            <p:cNvSpPr txBox="1"/>
            <p:nvPr/>
          </p:nvSpPr>
          <p:spPr>
            <a:xfrm>
              <a:off x="1133169" y="2769789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18" name="文字方塊 947"/>
            <p:cNvSpPr txBox="1"/>
            <p:nvPr/>
          </p:nvSpPr>
          <p:spPr>
            <a:xfrm>
              <a:off x="1133169" y="2577219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19" name="文字方塊 942"/>
            <p:cNvSpPr txBox="1"/>
            <p:nvPr/>
          </p:nvSpPr>
          <p:spPr>
            <a:xfrm>
              <a:off x="76200" y="1688255"/>
              <a:ext cx="7636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remainder1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0" name="文字方塊 1853"/>
            <p:cNvSpPr txBox="1"/>
            <p:nvPr/>
          </p:nvSpPr>
          <p:spPr>
            <a:xfrm>
              <a:off x="1621564" y="2137524"/>
              <a:ext cx="79778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quotient_sel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1" name="文字方塊 2036"/>
            <p:cNvSpPr txBox="1"/>
            <p:nvPr/>
          </p:nvSpPr>
          <p:spPr>
            <a:xfrm>
              <a:off x="266700" y="3619191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2" name="文字方塊 1711"/>
            <p:cNvSpPr txBox="1"/>
            <p:nvPr/>
          </p:nvSpPr>
          <p:spPr>
            <a:xfrm>
              <a:off x="76200" y="1345992"/>
              <a:ext cx="7636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remainder0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3" name="文字方塊 1489"/>
            <p:cNvSpPr txBox="1"/>
            <p:nvPr/>
          </p:nvSpPr>
          <p:spPr>
            <a:xfrm>
              <a:off x="5601462" y="2831270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4" name="文字方塊 1497"/>
            <p:cNvSpPr txBox="1"/>
            <p:nvPr/>
          </p:nvSpPr>
          <p:spPr>
            <a:xfrm>
              <a:off x="4029834" y="1213396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1374085" y="0"/>
              <a:ext cx="0" cy="43563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文字方塊 1501"/>
            <p:cNvSpPr txBox="1"/>
            <p:nvPr/>
          </p:nvSpPr>
          <p:spPr>
            <a:xfrm>
              <a:off x="2017386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7" name="文字方塊 1502"/>
            <p:cNvSpPr txBox="1"/>
            <p:nvPr/>
          </p:nvSpPr>
          <p:spPr>
            <a:xfrm>
              <a:off x="4478676" y="75481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8" name="直線單箭頭接點 427"/>
            <p:cNvCxnSpPr/>
            <p:nvPr/>
          </p:nvCxnSpPr>
          <p:spPr>
            <a:xfrm>
              <a:off x="1696593" y="2862441"/>
              <a:ext cx="22831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矩形 429"/>
            <p:cNvSpPr/>
            <p:nvPr/>
          </p:nvSpPr>
          <p:spPr>
            <a:xfrm>
              <a:off x="2821962" y="2976776"/>
              <a:ext cx="679242" cy="3398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Result+1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1" name="直線單箭頭接點 430"/>
            <p:cNvCxnSpPr/>
            <p:nvPr/>
          </p:nvCxnSpPr>
          <p:spPr>
            <a:xfrm flipH="1">
              <a:off x="1723447" y="1688255"/>
              <a:ext cx="56" cy="9281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單箭頭接點 431"/>
            <p:cNvCxnSpPr/>
            <p:nvPr/>
          </p:nvCxnSpPr>
          <p:spPr>
            <a:xfrm>
              <a:off x="2383912" y="2872981"/>
              <a:ext cx="209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線單箭頭接點 432"/>
            <p:cNvCxnSpPr/>
            <p:nvPr/>
          </p:nvCxnSpPr>
          <p:spPr>
            <a:xfrm>
              <a:off x="3501219" y="3153576"/>
              <a:ext cx="10003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橢圓 433"/>
            <p:cNvSpPr/>
            <p:nvPr/>
          </p:nvSpPr>
          <p:spPr>
            <a:xfrm>
              <a:off x="2551817" y="2831246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5" name="直線單箭頭接點 434"/>
            <p:cNvCxnSpPr/>
            <p:nvPr/>
          </p:nvCxnSpPr>
          <p:spPr>
            <a:xfrm>
              <a:off x="2574290" y="1854987"/>
              <a:ext cx="4318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矩形 435"/>
            <p:cNvSpPr/>
            <p:nvPr/>
          </p:nvSpPr>
          <p:spPr>
            <a:xfrm>
              <a:off x="4021849" y="1702092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7" name="直線單箭頭接點 436"/>
            <p:cNvCxnSpPr/>
            <p:nvPr/>
          </p:nvCxnSpPr>
          <p:spPr>
            <a:xfrm>
              <a:off x="4501521" y="1419597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/>
            <p:cNvCxnSpPr/>
            <p:nvPr/>
          </p:nvCxnSpPr>
          <p:spPr>
            <a:xfrm flipH="1">
              <a:off x="4492975" y="2737293"/>
              <a:ext cx="2063" cy="56526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單箭頭接點 438"/>
            <p:cNvCxnSpPr/>
            <p:nvPr/>
          </p:nvCxnSpPr>
          <p:spPr>
            <a:xfrm flipH="1">
              <a:off x="4501371" y="2229377"/>
              <a:ext cx="7" cy="5108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單箭頭接點 439"/>
            <p:cNvCxnSpPr/>
            <p:nvPr/>
          </p:nvCxnSpPr>
          <p:spPr>
            <a:xfrm>
              <a:off x="4501225" y="3019929"/>
              <a:ext cx="43300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矩形 440"/>
            <p:cNvSpPr/>
            <p:nvPr/>
          </p:nvSpPr>
          <p:spPr>
            <a:xfrm>
              <a:off x="4938502" y="2690592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special value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43" name="文字方塊 1600"/>
            <p:cNvSpPr txBox="1"/>
            <p:nvPr/>
          </p:nvSpPr>
          <p:spPr>
            <a:xfrm>
              <a:off x="396356" y="39046"/>
              <a:ext cx="791210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>
                  <a:effectLst/>
                  <a:latin typeface="Georgia"/>
                  <a:ea typeface="新細明體"/>
                  <a:cs typeface="Calibri"/>
                </a:rPr>
                <a:t>V</a:t>
              </a:r>
              <a:r>
                <a:rPr lang="en-US" sz="1200" kern="100" dirty="0">
                  <a:effectLst/>
                  <a:latin typeface="Georgia"/>
                  <a:ea typeface="Georgia"/>
                  <a:cs typeface="Calibri"/>
                </a:rPr>
                <a:t>F</a:t>
              </a:r>
              <a:r>
                <a:rPr lang="en-US" sz="1200" kern="100" dirty="0">
                  <a:effectLst/>
                  <a:latin typeface="Georgia"/>
                  <a:ea typeface="新細明體"/>
                  <a:cs typeface="Calibri"/>
                </a:rPr>
                <a:t>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444" name="直線接點 443"/>
            <p:cNvCxnSpPr/>
            <p:nvPr/>
          </p:nvCxnSpPr>
          <p:spPr>
            <a:xfrm>
              <a:off x="1711636" y="2616513"/>
              <a:ext cx="0" cy="488262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接點 444"/>
            <p:cNvCxnSpPr/>
            <p:nvPr/>
          </p:nvCxnSpPr>
          <p:spPr>
            <a:xfrm>
              <a:off x="2574206" y="2872981"/>
              <a:ext cx="84" cy="25400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單箭頭接點 445"/>
            <p:cNvCxnSpPr/>
            <p:nvPr/>
          </p:nvCxnSpPr>
          <p:spPr>
            <a:xfrm>
              <a:off x="1435100" y="2758890"/>
              <a:ext cx="288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單箭頭接點 446"/>
            <p:cNvCxnSpPr/>
            <p:nvPr/>
          </p:nvCxnSpPr>
          <p:spPr>
            <a:xfrm>
              <a:off x="1435058" y="2958898"/>
              <a:ext cx="2884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接點 447"/>
            <p:cNvCxnSpPr/>
            <p:nvPr/>
          </p:nvCxnSpPr>
          <p:spPr>
            <a:xfrm flipH="1">
              <a:off x="2574094" y="1854959"/>
              <a:ext cx="112" cy="101791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矩形 448"/>
            <p:cNvSpPr/>
            <p:nvPr/>
          </p:nvSpPr>
          <p:spPr>
            <a:xfrm>
              <a:off x="1924727" y="2555597"/>
              <a:ext cx="459082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81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Shifter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38100"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&gt;&gt;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0" name="直線單箭頭接點 449"/>
            <p:cNvCxnSpPr/>
            <p:nvPr/>
          </p:nvCxnSpPr>
          <p:spPr>
            <a:xfrm>
              <a:off x="2574290" y="3127014"/>
              <a:ext cx="2475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單箭頭接點 450"/>
            <p:cNvCxnSpPr/>
            <p:nvPr/>
          </p:nvCxnSpPr>
          <p:spPr>
            <a:xfrm>
              <a:off x="5582487" y="3023816"/>
              <a:ext cx="6512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接點 451"/>
            <p:cNvCxnSpPr/>
            <p:nvPr/>
          </p:nvCxnSpPr>
          <p:spPr>
            <a:xfrm flipH="1">
              <a:off x="482788" y="3807647"/>
              <a:ext cx="168160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單箭頭接點 452"/>
            <p:cNvCxnSpPr/>
            <p:nvPr/>
          </p:nvCxnSpPr>
          <p:spPr>
            <a:xfrm flipV="1">
              <a:off x="2170060" y="3083934"/>
              <a:ext cx="0" cy="7236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矩形 453"/>
            <p:cNvSpPr/>
            <p:nvPr/>
          </p:nvSpPr>
          <p:spPr>
            <a:xfrm>
              <a:off x="840083" y="1419597"/>
              <a:ext cx="459082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adder &amp; stick Gen.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5" name="直線單箭頭接點 454"/>
            <p:cNvCxnSpPr/>
            <p:nvPr/>
          </p:nvCxnSpPr>
          <p:spPr>
            <a:xfrm>
              <a:off x="600062" y="1847115"/>
              <a:ext cx="2399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單箭頭接點 455"/>
            <p:cNvCxnSpPr/>
            <p:nvPr/>
          </p:nvCxnSpPr>
          <p:spPr>
            <a:xfrm>
              <a:off x="600074" y="1505190"/>
              <a:ext cx="258658" cy="7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接點 456"/>
            <p:cNvCxnSpPr/>
            <p:nvPr/>
          </p:nvCxnSpPr>
          <p:spPr>
            <a:xfrm flipH="1">
              <a:off x="1299062" y="1688287"/>
              <a:ext cx="42444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矩形 457"/>
            <p:cNvSpPr/>
            <p:nvPr/>
          </p:nvSpPr>
          <p:spPr>
            <a:xfrm>
              <a:off x="3003372" y="1517741"/>
              <a:ext cx="459082" cy="4314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62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&amp; Stick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9" name="直線單箭頭接點 458"/>
            <p:cNvCxnSpPr/>
            <p:nvPr/>
          </p:nvCxnSpPr>
          <p:spPr>
            <a:xfrm>
              <a:off x="1310969" y="1600019"/>
              <a:ext cx="16924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線單箭頭接點 459"/>
            <p:cNvCxnSpPr/>
            <p:nvPr/>
          </p:nvCxnSpPr>
          <p:spPr>
            <a:xfrm>
              <a:off x="3470511" y="1854987"/>
              <a:ext cx="5593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矩形 460"/>
            <p:cNvSpPr/>
            <p:nvPr/>
          </p:nvSpPr>
          <p:spPr>
            <a:xfrm>
              <a:off x="404524" y="3873218"/>
              <a:ext cx="813435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Special Value Detection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462" name="直線接點 461"/>
            <p:cNvCxnSpPr/>
            <p:nvPr/>
          </p:nvCxnSpPr>
          <p:spPr>
            <a:xfrm flipH="1">
              <a:off x="1194108" y="4080681"/>
              <a:ext cx="4137016" cy="339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線單箭頭接點 462"/>
            <p:cNvCxnSpPr/>
            <p:nvPr/>
          </p:nvCxnSpPr>
          <p:spPr>
            <a:xfrm flipV="1">
              <a:off x="5331124" y="3446201"/>
              <a:ext cx="0" cy="6378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直線接點 102"/>
          <p:cNvCxnSpPr/>
          <p:nvPr/>
        </p:nvCxnSpPr>
        <p:spPr>
          <a:xfrm>
            <a:off x="4574559" y="1185222"/>
            <a:ext cx="0" cy="47665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1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Detail Rounding Scheme of Previous DSU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13" name="畫布 135"/>
          <p:cNvGrpSpPr/>
          <p:nvPr/>
        </p:nvGrpSpPr>
        <p:grpSpPr>
          <a:xfrm>
            <a:off x="927734" y="1418890"/>
            <a:ext cx="7105522" cy="4503420"/>
            <a:chOff x="-2412" y="0"/>
            <a:chExt cx="7105522" cy="4503420"/>
          </a:xfrm>
        </p:grpSpPr>
        <p:sp>
          <p:nvSpPr>
            <p:cNvPr id="114" name="矩形 113"/>
            <p:cNvSpPr/>
            <p:nvPr/>
          </p:nvSpPr>
          <p:spPr>
            <a:xfrm>
              <a:off x="0" y="0"/>
              <a:ext cx="7103110" cy="450342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16" name="文字方塊 1420"/>
            <p:cNvSpPr txBox="1"/>
            <p:nvPr/>
          </p:nvSpPr>
          <p:spPr>
            <a:xfrm>
              <a:off x="6464630" y="2979835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8" name="文字方塊 1415"/>
            <p:cNvSpPr txBox="1"/>
            <p:nvPr/>
          </p:nvSpPr>
          <p:spPr>
            <a:xfrm>
              <a:off x="376757" y="49290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9" name="文字方塊 1188"/>
            <p:cNvSpPr txBox="1"/>
            <p:nvPr/>
          </p:nvSpPr>
          <p:spPr>
            <a:xfrm>
              <a:off x="3369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2" name="文字方塊 1352"/>
            <p:cNvSpPr txBox="1"/>
            <p:nvPr/>
          </p:nvSpPr>
          <p:spPr>
            <a:xfrm>
              <a:off x="5110727" y="258588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ovf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3" name="文字方塊 1322"/>
            <p:cNvSpPr txBox="1"/>
            <p:nvPr/>
          </p:nvSpPr>
          <p:spPr>
            <a:xfrm>
              <a:off x="3951134" y="264105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inc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4" name="文字方塊 1315"/>
            <p:cNvSpPr txBox="1"/>
            <p:nvPr/>
          </p:nvSpPr>
          <p:spPr>
            <a:xfrm>
              <a:off x="5520626" y="1448063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5" name="文字方塊 1310"/>
            <p:cNvSpPr txBox="1"/>
            <p:nvPr/>
          </p:nvSpPr>
          <p:spPr>
            <a:xfrm>
              <a:off x="5012846" y="142889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sign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6" name="文字方塊 1263"/>
            <p:cNvSpPr txBox="1"/>
            <p:nvPr/>
          </p:nvSpPr>
          <p:spPr>
            <a:xfrm>
              <a:off x="3391469" y="15189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107006" y="0"/>
              <a:ext cx="0" cy="446281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088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9" name="文字方塊 1089"/>
            <p:cNvSpPr txBox="1"/>
            <p:nvPr/>
          </p:nvSpPr>
          <p:spPr>
            <a:xfrm>
              <a:off x="4688006" y="91846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>
              <a:off x="1429964" y="3072272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3009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3685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Right  Shifter </a:t>
              </a: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3" name="直線單箭頭接點 132"/>
            <p:cNvCxnSpPr/>
            <p:nvPr/>
          </p:nvCxnSpPr>
          <p:spPr>
            <a:xfrm>
              <a:off x="7462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009098" y="1091456"/>
              <a:ext cx="49" cy="161658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V="1">
              <a:off x="2221537" y="1447794"/>
              <a:ext cx="0" cy="24062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1644448" y="301231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MSBs Dual-adder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8" name="直線接點 137"/>
            <p:cNvCxnSpPr/>
            <p:nvPr/>
          </p:nvCxnSpPr>
          <p:spPr>
            <a:xfrm>
              <a:off x="1429964" y="2707649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V="1">
              <a:off x="1429964" y="2708341"/>
              <a:ext cx="0" cy="363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/>
            <p:nvPr/>
          </p:nvCxnSpPr>
          <p:spPr>
            <a:xfrm flipV="1">
              <a:off x="1491379" y="3322120"/>
              <a:ext cx="153069" cy="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/>
            <p:nvPr/>
          </p:nvCxnSpPr>
          <p:spPr>
            <a:xfrm>
              <a:off x="2794847" y="3127286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2794847" y="3316670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1644448" y="186839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49" name="直線接點 148"/>
            <p:cNvCxnSpPr/>
            <p:nvPr/>
          </p:nvCxnSpPr>
          <p:spPr>
            <a:xfrm flipV="1">
              <a:off x="1429964" y="1941983"/>
              <a:ext cx="0" cy="78648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/>
            <p:nvPr/>
          </p:nvCxnSpPr>
          <p:spPr>
            <a:xfrm>
              <a:off x="1429964" y="1942437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橢圓 152"/>
            <p:cNvSpPr/>
            <p:nvPr/>
          </p:nvSpPr>
          <p:spPr>
            <a:xfrm>
              <a:off x="1409130" y="2668703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6" name="直線單箭頭接點 155"/>
            <p:cNvCxnSpPr/>
            <p:nvPr/>
          </p:nvCxnSpPr>
          <p:spPr>
            <a:xfrm flipV="1">
              <a:off x="2818113" y="2094096"/>
              <a:ext cx="723481" cy="1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3541594" y="1854612"/>
              <a:ext cx="1364866" cy="552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032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 and stick 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805218" y="587353"/>
              <a:ext cx="280461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>
              <a:off x="3599825" y="595144"/>
              <a:ext cx="0" cy="12565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橢圓 160"/>
            <p:cNvSpPr/>
            <p:nvPr/>
          </p:nvSpPr>
          <p:spPr>
            <a:xfrm>
              <a:off x="2982284" y="104592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862316" y="951113"/>
              <a:ext cx="1044144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4-bit low part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4280558" y="1447521"/>
              <a:ext cx="0" cy="4068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>
              <a:off x="4906460" y="2146157"/>
              <a:ext cx="2321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/>
            <p:cNvSpPr/>
            <p:nvPr/>
          </p:nvSpPr>
          <p:spPr>
            <a:xfrm>
              <a:off x="5131558" y="1879046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6" name="直線單箭頭接點 165"/>
            <p:cNvCxnSpPr/>
            <p:nvPr/>
          </p:nvCxnSpPr>
          <p:spPr>
            <a:xfrm>
              <a:off x="5221501" y="1610314"/>
              <a:ext cx="0" cy="2683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>
              <a:off x="5740096" y="1610436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>
              <a:off x="4211384" y="3030950"/>
              <a:ext cx="0" cy="37143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/>
            <p:nvPr/>
          </p:nvCxnSpPr>
          <p:spPr>
            <a:xfrm>
              <a:off x="4211710" y="2803322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/>
            <p:nvPr/>
          </p:nvCxnSpPr>
          <p:spPr>
            <a:xfrm>
              <a:off x="4212414" y="3213349"/>
              <a:ext cx="11863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/>
            <p:cNvSpPr/>
            <p:nvPr/>
          </p:nvSpPr>
          <p:spPr>
            <a:xfrm>
              <a:off x="5398923" y="315186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398923" y="921389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6154373" y="1192204"/>
              <a:ext cx="2718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6426000" y="315188"/>
              <a:ext cx="503" cy="110243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/>
            <p:nvPr/>
          </p:nvCxnSpPr>
          <p:spPr>
            <a:xfrm>
              <a:off x="6154910" y="600127"/>
              <a:ext cx="2713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6434822" y="899134"/>
              <a:ext cx="20418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V="1">
              <a:off x="6648851" y="898389"/>
              <a:ext cx="0" cy="15863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4514887" y="2484944"/>
              <a:ext cx="212436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4524079" y="2484756"/>
              <a:ext cx="154" cy="53524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單箭頭接點 276"/>
            <p:cNvCxnSpPr/>
            <p:nvPr/>
          </p:nvCxnSpPr>
          <p:spPr>
            <a:xfrm>
              <a:off x="4523932" y="3020018"/>
              <a:ext cx="8747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>
              <a:off x="5391995" y="2943034"/>
              <a:ext cx="237" cy="37960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78"/>
            <p:cNvCxnSpPr/>
            <p:nvPr/>
          </p:nvCxnSpPr>
          <p:spPr>
            <a:xfrm>
              <a:off x="5398923" y="2759074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矩形 279"/>
            <p:cNvSpPr/>
            <p:nvPr/>
          </p:nvSpPr>
          <p:spPr>
            <a:xfrm>
              <a:off x="5712339" y="2773863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 Correction &amp; special value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81" name="直線單箭頭接點 280"/>
            <p:cNvCxnSpPr/>
            <p:nvPr/>
          </p:nvCxnSpPr>
          <p:spPr>
            <a:xfrm flipV="1">
              <a:off x="5400699" y="3127386"/>
              <a:ext cx="312421" cy="4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單箭頭接點 281"/>
            <p:cNvCxnSpPr/>
            <p:nvPr/>
          </p:nvCxnSpPr>
          <p:spPr>
            <a:xfrm>
              <a:off x="5046242" y="439391"/>
              <a:ext cx="3463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單箭頭接點 282"/>
            <p:cNvCxnSpPr/>
            <p:nvPr/>
          </p:nvCxnSpPr>
          <p:spPr>
            <a:xfrm>
              <a:off x="5056116" y="1284996"/>
              <a:ext cx="3365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/>
            <p:nvPr/>
          </p:nvCxnSpPr>
          <p:spPr>
            <a:xfrm>
              <a:off x="4906276" y="1054888"/>
              <a:ext cx="4865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/>
            <p:nvPr/>
          </p:nvCxnSpPr>
          <p:spPr>
            <a:xfrm flipV="1">
              <a:off x="5138427" y="650850"/>
              <a:ext cx="253986" cy="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單箭頭接點 285"/>
            <p:cNvCxnSpPr/>
            <p:nvPr/>
          </p:nvCxnSpPr>
          <p:spPr>
            <a:xfrm>
              <a:off x="2733402" y="1091492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>
              <a:off x="3299439" y="39258"/>
              <a:ext cx="3906" cy="4423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單箭頭接點 287"/>
            <p:cNvCxnSpPr/>
            <p:nvPr/>
          </p:nvCxnSpPr>
          <p:spPr>
            <a:xfrm>
              <a:off x="2733402" y="1091489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>
              <a:stCxn id="165" idx="3"/>
            </p:cNvCxnSpPr>
            <p:nvPr/>
          </p:nvCxnSpPr>
          <p:spPr>
            <a:xfrm flipV="1">
              <a:off x="6093725" y="2142544"/>
              <a:ext cx="235944" cy="16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flipV="1">
              <a:off x="6329678" y="1745119"/>
              <a:ext cx="2" cy="4008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6076729" y="2237900"/>
              <a:ext cx="30311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flipV="1">
              <a:off x="6380088" y="1688302"/>
              <a:ext cx="0" cy="54943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5130205" y="1682556"/>
              <a:ext cx="124964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V="1">
              <a:off x="5137852" y="650948"/>
              <a:ext cx="575" cy="103197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5046432" y="439358"/>
              <a:ext cx="0" cy="6154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橢圓 296"/>
            <p:cNvSpPr/>
            <p:nvPr/>
          </p:nvSpPr>
          <p:spPr>
            <a:xfrm>
              <a:off x="5006740" y="101665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6" name="直線接點 305"/>
            <p:cNvCxnSpPr/>
            <p:nvPr/>
          </p:nvCxnSpPr>
          <p:spPr>
            <a:xfrm flipH="1" flipV="1">
              <a:off x="5055356" y="1284545"/>
              <a:ext cx="6438" cy="4604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V="1">
              <a:off x="5055926" y="1744459"/>
              <a:ext cx="1271776" cy="52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文字方塊 1767"/>
            <p:cNvSpPr txBox="1"/>
            <p:nvPr/>
          </p:nvSpPr>
          <p:spPr>
            <a:xfrm>
              <a:off x="-2412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9" name="直線單箭頭接點 308"/>
            <p:cNvCxnSpPr/>
            <p:nvPr/>
          </p:nvCxnSpPr>
          <p:spPr>
            <a:xfrm>
              <a:off x="6356410" y="3163230"/>
              <a:ext cx="3946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矩形 310"/>
            <p:cNvSpPr/>
            <p:nvPr/>
          </p:nvSpPr>
          <p:spPr>
            <a:xfrm>
              <a:off x="1384691" y="1572207"/>
              <a:ext cx="675700" cy="260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Subnorm?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2" name="直線接點 311"/>
            <p:cNvCxnSpPr/>
            <p:nvPr/>
          </p:nvCxnSpPr>
          <p:spPr>
            <a:xfrm flipH="1">
              <a:off x="2060131" y="1690768"/>
              <a:ext cx="161320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字方塊 1415"/>
          <p:cNvSpPr txBox="1"/>
          <p:nvPr/>
        </p:nvSpPr>
        <p:spPr>
          <a:xfrm>
            <a:off x="2068300" y="4595825"/>
            <a:ext cx="332377" cy="25402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1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8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 Opportunity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Only one div/sqrt will be executed in DSU pipe</a:t>
            </a:r>
          </a:p>
          <a:p>
            <a:pPr lvl="1"/>
            <a:r>
              <a:rPr lang="en-US" altLang="zh-TW" dirty="0" smtClean="0"/>
              <a:t>Four stages (3 groups of staging flop) are used</a:t>
            </a:r>
          </a:p>
          <a:p>
            <a:pPr lvl="2"/>
            <a:r>
              <a:rPr lang="en-US" altLang="zh-TW" dirty="0" smtClean="0"/>
              <a:t> Use one group of staging flops to flop instruction at F2 stage</a:t>
            </a:r>
          </a:p>
          <a:p>
            <a:r>
              <a:rPr lang="en-US" altLang="zh-TW" dirty="0" smtClean="0"/>
              <a:t>Special input values are detected at F2 stage</a:t>
            </a:r>
          </a:p>
          <a:p>
            <a:pPr lvl="1"/>
            <a:r>
              <a:rPr lang="en-US" altLang="zh-TW" dirty="0" smtClean="0"/>
              <a:t>F1 stage is dedicated for I/P conversion, need to pipe original inputs to F2 stage</a:t>
            </a:r>
          </a:p>
          <a:p>
            <a:pPr lvl="2"/>
            <a:r>
              <a:rPr lang="en-US" altLang="zh-TW" dirty="0" smtClean="0"/>
              <a:t> Detect special I/P at F1: only need to flop converted inputs</a:t>
            </a:r>
          </a:p>
          <a:p>
            <a:r>
              <a:rPr lang="en-US" altLang="zh-TW" dirty="0" smtClean="0"/>
              <a:t>Rounding scheme Y0/Y1/Z is complicated</a:t>
            </a:r>
          </a:p>
          <a:p>
            <a:pPr lvl="1"/>
            <a:r>
              <a:rPr lang="en-US" altLang="zh-TW" dirty="0" smtClean="0"/>
              <a:t>Used in DP MAC, for 161-bit CSA addition (107 sticky bits)</a:t>
            </a:r>
          </a:p>
          <a:p>
            <a:pPr lvl="2"/>
            <a:r>
              <a:rPr lang="en-US" altLang="zh-TW" dirty="0" smtClean="0"/>
              <a:t>DSU DP result has only 58-bit (53 fraction, 1 round, 4 sticky bits) </a:t>
            </a:r>
          </a:p>
          <a:p>
            <a:pPr lvl="1"/>
            <a:r>
              <a:rPr lang="en-US" altLang="zh-TW" dirty="0" smtClean="0"/>
              <a:t>Two 5-bit adders and a MUX for LZA prediction error</a:t>
            </a:r>
          </a:p>
          <a:p>
            <a:pPr lvl="2"/>
            <a:r>
              <a:rPr lang="en-US" altLang="zh-TW" dirty="0" smtClean="0"/>
              <a:t> No LZA is needed for DSU result generation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12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Revision Items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One group of staging flop for 4 calculation state</a:t>
            </a:r>
          </a:p>
          <a:p>
            <a:r>
              <a:rPr lang="en-US" altLang="zh-TW" dirty="0"/>
              <a:t>Move special value detection from F2 to F1</a:t>
            </a:r>
          </a:p>
          <a:p>
            <a:r>
              <a:rPr lang="en-US" altLang="zh-TW" dirty="0" smtClean="0"/>
              <a:t>Simplify </a:t>
            </a:r>
            <a:r>
              <a:rPr lang="en-US" altLang="zh-TW" dirty="0"/>
              <a:t>rounding scheme to a simple 54-bit adder</a:t>
            </a:r>
          </a:p>
          <a:p>
            <a:r>
              <a:rPr lang="en-US" altLang="zh-TW" dirty="0"/>
              <a:t>Support Double Precision FPU divide/square root</a:t>
            </a:r>
          </a:p>
          <a:p>
            <a:pPr lvl="1"/>
            <a:r>
              <a:rPr lang="en-US" altLang="zh-TW" dirty="0"/>
              <a:t>Add DP subnormal I/P to normal RTL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8955032"/>
      </p:ext>
    </p:extLst>
  </p:cSld>
  <p:clrMapOvr>
    <a:masterClrMapping/>
  </p:clrMapOvr>
</p:sld>
</file>

<file path=ppt/theme/theme1.xml><?xml version="1.0" encoding="utf-8"?>
<a:theme xmlns:a="http://schemas.openxmlformats.org/drawingml/2006/main" name="母片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母片</Template>
  <TotalTime>194492</TotalTime>
  <Words>808</Words>
  <Application>Microsoft Office PowerPoint</Application>
  <PresentationFormat>如螢幕大小 (4:3)</PresentationFormat>
  <Paragraphs>279</Paragraphs>
  <Slides>19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母片</vt:lpstr>
      <vt:lpstr>[Alpaca]: FPU DSU Revision</vt:lpstr>
      <vt:lpstr>DSU Pipeline Instructions</vt:lpstr>
      <vt:lpstr>DSU Pipeline Instructions (cont’d)</vt:lpstr>
      <vt:lpstr>Previous Design</vt:lpstr>
      <vt:lpstr>Previous Design (DIV Pipeline)</vt:lpstr>
      <vt:lpstr>Previous Design (DIV Pipeline)</vt:lpstr>
      <vt:lpstr>Detail Rounding Scheme of Previous DSU</vt:lpstr>
      <vt:lpstr>Improvement Opportunity</vt:lpstr>
      <vt:lpstr>Revision Items</vt:lpstr>
      <vt:lpstr>DSU uArch</vt:lpstr>
      <vt:lpstr>PowerPoint 簡報</vt:lpstr>
      <vt:lpstr>Subnormal Input Normalization</vt:lpstr>
      <vt:lpstr>Rounding</vt:lpstr>
      <vt:lpstr>Vfrece7 and Vfrsqrte7 instructions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ericchen@andestech.com</dc:creator>
  <cp:lastModifiedBy>Eric Rui-Lin Chen(陳瑞霖)</cp:lastModifiedBy>
  <cp:revision>2709</cp:revision>
  <cp:lastPrinted>2018-05-08T06:45:15Z</cp:lastPrinted>
  <dcterms:created xsi:type="dcterms:W3CDTF">2018-01-08T00:52:47Z</dcterms:created>
  <dcterms:modified xsi:type="dcterms:W3CDTF">2020-08-20T05:49:39Z</dcterms:modified>
</cp:coreProperties>
</file>