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0"/>
  </p:notesMasterIdLst>
  <p:handoutMasterIdLst>
    <p:handoutMasterId r:id="rId41"/>
  </p:handoutMasterIdLst>
  <p:sldIdLst>
    <p:sldId id="525" r:id="rId2"/>
    <p:sldId id="1078" r:id="rId3"/>
    <p:sldId id="1110" r:id="rId4"/>
    <p:sldId id="1106" r:id="rId5"/>
    <p:sldId id="1107" r:id="rId6"/>
    <p:sldId id="1108" r:id="rId7"/>
    <p:sldId id="1146" r:id="rId8"/>
    <p:sldId id="1147" r:id="rId9"/>
    <p:sldId id="1127" r:id="rId10"/>
    <p:sldId id="1131" r:id="rId11"/>
    <p:sldId id="1133" r:id="rId12"/>
    <p:sldId id="1137" r:id="rId13"/>
    <p:sldId id="1138" r:id="rId14"/>
    <p:sldId id="1148" r:id="rId15"/>
    <p:sldId id="1144" r:id="rId16"/>
    <p:sldId id="1139" r:id="rId17"/>
    <p:sldId id="1079" r:id="rId18"/>
    <p:sldId id="1092" r:id="rId19"/>
    <p:sldId id="1099" r:id="rId20"/>
    <p:sldId id="1100" r:id="rId21"/>
    <p:sldId id="1101" r:id="rId22"/>
    <p:sldId id="1102" r:id="rId23"/>
    <p:sldId id="1103" r:id="rId24"/>
    <p:sldId id="1098" r:id="rId25"/>
    <p:sldId id="1090" r:id="rId26"/>
    <p:sldId id="1104" r:id="rId27"/>
    <p:sldId id="1105" r:id="rId28"/>
    <p:sldId id="1109" r:id="rId29"/>
    <p:sldId id="983" r:id="rId30"/>
    <p:sldId id="1089" r:id="rId31"/>
    <p:sldId id="1124" r:id="rId32"/>
    <p:sldId id="1125" r:id="rId33"/>
    <p:sldId id="1135" r:id="rId34"/>
    <p:sldId id="1136" r:id="rId35"/>
    <p:sldId id="1140" r:id="rId36"/>
    <p:sldId id="1141" r:id="rId37"/>
    <p:sldId id="1149" r:id="rId38"/>
    <p:sldId id="1150" r:id="rId3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10"/>
            <p14:sldId id="1106"/>
            <p14:sldId id="1107"/>
            <p14:sldId id="1108"/>
            <p14:sldId id="1146"/>
            <p14:sldId id="1147"/>
            <p14:sldId id="1127"/>
            <p14:sldId id="1131"/>
            <p14:sldId id="1133"/>
            <p14:sldId id="1137"/>
            <p14:sldId id="1138"/>
            <p14:sldId id="1148"/>
            <p14:sldId id="1144"/>
            <p14:sldId id="1139"/>
            <p14:sldId id="1079"/>
            <p14:sldId id="1092"/>
            <p14:sldId id="1099"/>
            <p14:sldId id="1100"/>
            <p14:sldId id="1101"/>
            <p14:sldId id="1102"/>
            <p14:sldId id="1103"/>
            <p14:sldId id="1098"/>
            <p14:sldId id="1090"/>
            <p14:sldId id="1104"/>
            <p14:sldId id="1105"/>
            <p14:sldId id="1109"/>
            <p14:sldId id="983"/>
            <p14:sldId id="1089"/>
            <p14:sldId id="1124"/>
            <p14:sldId id="1125"/>
            <p14:sldId id="1135"/>
            <p14:sldId id="1136"/>
            <p14:sldId id="1140"/>
            <p14:sldId id="1141"/>
            <p14:sldId id="1149"/>
            <p14:sldId id="11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>
        <p:scale>
          <a:sx n="80" d="100"/>
          <a:sy n="80" d="100"/>
        </p:scale>
        <p:origin x="-1718" y="-3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2019/12/30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29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MISC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2019/8/26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black">
          <a:xfrm>
            <a:off x="381000" y="1054100"/>
            <a:ext cx="84328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 smtClean="0"/>
              <a:t>Rounding for SP to Long</a:t>
            </a:r>
          </a:p>
          <a:p>
            <a:pPr lvl="1"/>
            <a:r>
              <a:rPr lang="en-US" altLang="zh-TW" dirty="0" err="1" smtClean="0"/>
              <a:t>Exp</a:t>
            </a:r>
            <a:r>
              <a:rPr lang="en-US" altLang="zh-TW" dirty="0" smtClean="0"/>
              <a:t>&lt;52: </a:t>
            </a:r>
            <a:r>
              <a:rPr lang="en-US" altLang="zh-TW" dirty="0" err="1" smtClean="0"/>
              <a:t>rsh</a:t>
            </a:r>
            <a:r>
              <a:rPr lang="en-US" altLang="zh-TW" dirty="0" smtClean="0"/>
              <a:t> (52-exp), Leading 12 bits are 0</a:t>
            </a:r>
          </a:p>
          <a:p>
            <a:pPr lvl="2"/>
            <a:r>
              <a:rPr lang="en-US" altLang="zh-TW" dirty="0" smtClean="0"/>
              <a:t>need to round (at least 1bit shifted to bit[10:0])</a:t>
            </a:r>
          </a:p>
          <a:p>
            <a:pPr lvl="2"/>
            <a:r>
              <a:rPr lang="en-US" altLang="zh-TW" dirty="0" smtClean="0"/>
              <a:t>Integer = {12’b0, bit[62:11]}</a:t>
            </a:r>
          </a:p>
          <a:p>
            <a:pPr marL="914400" lvl="2" indent="0">
              <a:buFont typeface="Wingdings" pitchFamily="2" charset="2"/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52 </a:t>
            </a:r>
            <a:r>
              <a:rPr lang="zh-TW" altLang="en-US" dirty="0" smtClean="0"/>
              <a:t>≦ </a:t>
            </a:r>
            <a:r>
              <a:rPr lang="en-US" altLang="zh-TW" dirty="0" err="1" smtClean="0"/>
              <a:t>Exp</a:t>
            </a:r>
            <a:r>
              <a:rPr lang="zh-TW" altLang="en-US" dirty="0" smtClean="0"/>
              <a:t> </a:t>
            </a:r>
            <a:r>
              <a:rPr lang="zh-TW" altLang="en-US" dirty="0"/>
              <a:t>≦ </a:t>
            </a:r>
            <a:r>
              <a:rPr lang="en-US" altLang="zh-TW" dirty="0" smtClean="0"/>
              <a:t>63: right shift (63-exp),</a:t>
            </a:r>
          </a:p>
          <a:p>
            <a:pPr lvl="2"/>
            <a:r>
              <a:rPr lang="en-US" altLang="zh-TW" dirty="0" smtClean="0"/>
              <a:t>no need to round</a:t>
            </a:r>
          </a:p>
          <a:p>
            <a:pPr lvl="2"/>
            <a:r>
              <a:rPr lang="en-US" altLang="zh-TW" dirty="0" smtClean="0"/>
              <a:t>Integer = {bit[63:0]}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226820" y="2933700"/>
            <a:ext cx="3505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88820" y="293370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63398" y="2658125"/>
            <a:ext cx="109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11 10          0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 bwMode="auto">
          <a:xfrm>
            <a:off x="1988821" y="293370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88820" y="3299460"/>
            <a:ext cx="203454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result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26820" y="3299460"/>
            <a:ext cx="762000" cy="281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12’b0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88820" y="532638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88820" y="5692140"/>
            <a:ext cx="274320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result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80981" y="5049381"/>
            <a:ext cx="115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11 10          0</a:t>
            </a:r>
            <a:endParaRPr lang="zh-TW" altLang="en-US" sz="1200" dirty="0"/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2118946" y="3074670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圖說文字 22"/>
          <p:cNvSpPr/>
          <p:nvPr/>
        </p:nvSpPr>
        <p:spPr bwMode="auto">
          <a:xfrm>
            <a:off x="4597400" y="3452153"/>
            <a:ext cx="1345224" cy="365760"/>
          </a:xfrm>
          <a:prstGeom prst="wedgeRectCallout">
            <a:avLst>
              <a:gd name="adj1" fmla="val -86572"/>
              <a:gd name="adj2" fmla="val -134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Round bit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矩形圖說文字 23"/>
          <p:cNvSpPr/>
          <p:nvPr/>
        </p:nvSpPr>
        <p:spPr bwMode="auto">
          <a:xfrm>
            <a:off x="5157910" y="5735089"/>
            <a:ext cx="1569427" cy="365760"/>
          </a:xfrm>
          <a:prstGeom prst="wedgeRectCallout">
            <a:avLst>
              <a:gd name="adj1" fmla="val -99252"/>
              <a:gd name="adj2" fmla="val -11538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 rounding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1226820" y="3689350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>
            <a:off x="1955556" y="6110165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>
            <a:off x="4150847" y="2933700"/>
            <a:ext cx="0" cy="28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>
            <a:off x="2054028" y="5485228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1880672" y="2681487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63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911596" y="5047036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63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05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977221"/>
            <a:ext cx="8632372" cy="5564256"/>
          </a:xfrm>
        </p:spPr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Right shift</a:t>
            </a:r>
            <a:r>
              <a:rPr lang="en-US" altLang="zh-TW" dirty="0"/>
              <a:t>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sh_amount</a:t>
            </a:r>
            <a:r>
              <a:rPr lang="en-US" altLang="zh-TW" dirty="0" smtClean="0"/>
              <a:t> (subnormal don’t care)</a:t>
            </a:r>
          </a:p>
          <a:p>
            <a:pPr lvl="2"/>
            <a:r>
              <a:rPr lang="en-US" altLang="zh-TW" dirty="0" smtClean="0"/>
              <a:t>0&lt;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&lt;52: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52-exp</a:t>
            </a:r>
            <a:r>
              <a:rPr lang="en-US" altLang="zh-TW" dirty="0"/>
              <a:t>, then </a:t>
            </a:r>
            <a:r>
              <a:rPr lang="en-US" altLang="zh-TW" dirty="0" smtClean="0"/>
              <a:t>rounded </a:t>
            </a:r>
            <a:r>
              <a:rPr lang="en-US" altLang="zh-TW" dirty="0"/>
              <a:t>by </a:t>
            </a:r>
            <a:r>
              <a:rPr lang="en-US" altLang="zh-TW" dirty="0" smtClean="0"/>
              <a:t>54bit adder</a:t>
            </a:r>
          </a:p>
          <a:p>
            <a:pPr lvl="3"/>
            <a:r>
              <a:rPr lang="en-US" altLang="zh-TW" dirty="0" smtClean="0"/>
              <a:t>64bit_int[63:0]	={12’b0,bit[62:11]</a:t>
            </a:r>
            <a:endParaRPr lang="en-US" altLang="zh-TW" dirty="0"/>
          </a:p>
          <a:p>
            <a:pPr lvl="3"/>
            <a:r>
              <a:rPr lang="en-US" altLang="zh-TW" dirty="0"/>
              <a:t>32bit_int[31:0]	</a:t>
            </a:r>
            <a:r>
              <a:rPr lang="en-US" altLang="zh-TW" dirty="0" smtClean="0"/>
              <a:t>=          bit[42:11]</a:t>
            </a:r>
            <a:endParaRPr lang="en-US" altLang="zh-TW" dirty="0"/>
          </a:p>
          <a:p>
            <a:pPr lvl="3"/>
            <a:r>
              <a:rPr lang="en-US" altLang="zh-TW" dirty="0"/>
              <a:t>16bit_int[15:0]	=         </a:t>
            </a:r>
            <a:r>
              <a:rPr lang="en-US" altLang="zh-TW" dirty="0" smtClean="0"/>
              <a:t> bit[26:11]</a:t>
            </a:r>
            <a:endParaRPr lang="en-US" altLang="zh-TW" dirty="0"/>
          </a:p>
          <a:p>
            <a:pPr lvl="3"/>
            <a:r>
              <a:rPr lang="en-US" altLang="zh-TW" dirty="0"/>
              <a:t>  8bit_int[7:0]	=         </a:t>
            </a:r>
            <a:r>
              <a:rPr lang="en-US" altLang="zh-TW" dirty="0" smtClean="0"/>
              <a:t> bit[18:11]</a:t>
            </a:r>
            <a:endParaRPr lang="en-US" altLang="zh-TW" dirty="0"/>
          </a:p>
          <a:p>
            <a:pPr lvl="2"/>
            <a:r>
              <a:rPr lang="en-US" altLang="zh-TW" dirty="0"/>
              <a:t> </a:t>
            </a:r>
            <a:r>
              <a:rPr lang="en-US" altLang="zh-TW" dirty="0" err="1"/>
              <a:t>exp</a:t>
            </a:r>
            <a:r>
              <a:rPr lang="en-US" altLang="zh-TW" dirty="0"/>
              <a:t> &gt;= </a:t>
            </a:r>
            <a:r>
              <a:rPr lang="en-US" altLang="zh-TW" dirty="0" smtClean="0"/>
              <a:t>52: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63-exp</a:t>
            </a:r>
            <a:r>
              <a:rPr lang="en-US" altLang="zh-TW" dirty="0"/>
              <a:t>, no rounding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64bit_int[63:0</a:t>
            </a:r>
            <a:r>
              <a:rPr lang="en-US" altLang="zh-TW" dirty="0"/>
              <a:t>]=</a:t>
            </a:r>
            <a:r>
              <a:rPr lang="en-US" altLang="zh-TW" dirty="0" smtClean="0"/>
              <a:t>bit[63:0]</a:t>
            </a:r>
            <a:endParaRPr lang="en-US" altLang="zh-TW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08719"/>
              </p:ext>
            </p:extLst>
          </p:nvPr>
        </p:nvGraphicFramePr>
        <p:xfrm>
          <a:off x="521673" y="656844"/>
          <a:ext cx="8103586" cy="19558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D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baseline="0" dirty="0" smtClean="0"/>
                        <a:t>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流程圖: 接點 8"/>
          <p:cNvSpPr/>
          <p:nvPr/>
        </p:nvSpPr>
        <p:spPr bwMode="auto">
          <a:xfrm>
            <a:off x="781786" y="179298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接點 9"/>
          <p:cNvSpPr/>
          <p:nvPr/>
        </p:nvSpPr>
        <p:spPr bwMode="auto">
          <a:xfrm>
            <a:off x="776805" y="217838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1011" y="712234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6690946" y="120325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4196864" y="1619423"/>
            <a:ext cx="4295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 flipH="1">
            <a:off x="527538" y="2740296"/>
            <a:ext cx="64008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3289708" y="2810680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3296373" y="2051223"/>
            <a:ext cx="519555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81372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DP and 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 to S</a:t>
            </a:r>
          </a:p>
          <a:p>
            <a:pPr lvl="1"/>
            <a:r>
              <a:rPr lang="en-US" altLang="zh-TW" dirty="0" smtClean="0"/>
              <a:t>Right shift by 63-35+1=29 bit 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pPr lvl="1"/>
            <a:r>
              <a:rPr lang="en-US" altLang="zh-TW" dirty="0" smtClean="0"/>
              <a:t>Exception detection (overflow, underflow,…)</a:t>
            </a:r>
            <a:endParaRPr lang="en-US" altLang="zh-TW" dirty="0"/>
          </a:p>
          <a:p>
            <a:r>
              <a:rPr lang="en-US" altLang="zh-TW" dirty="0" smtClean="0"/>
              <a:t>S to D</a:t>
            </a:r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53473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352564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28163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 to H</a:t>
            </a:r>
          </a:p>
          <a:p>
            <a:pPr lvl="1"/>
            <a:r>
              <a:rPr lang="en-US" altLang="zh-TW" dirty="0" smtClean="0"/>
              <a:t>Right shift by 63-21=42 bit +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(-exp-13) if target result is </a:t>
            </a:r>
            <a:r>
              <a:rPr lang="en-US" altLang="zh-TW" dirty="0" err="1"/>
              <a:t>subnorm</a:t>
            </a:r>
            <a:r>
              <a:rPr lang="en-US" altLang="zh-TW" dirty="0"/>
              <a:t>, i.e. -13&gt;</a:t>
            </a:r>
            <a:r>
              <a:rPr lang="en-US" altLang="zh-TW" dirty="0" err="1"/>
              <a:t>sp_exp</a:t>
            </a:r>
            <a:r>
              <a:rPr lang="en-US" altLang="zh-TW" dirty="0"/>
              <a:t>&gt;-25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r>
              <a:rPr lang="en-US" altLang="zh-TW" smtClean="0"/>
              <a:t>H to 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74077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830023" y="209529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62399" y="1907988"/>
            <a:ext cx="2649415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945748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07762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From SP to BF16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D to S</a:t>
            </a:r>
          </a:p>
          <a:p>
            <a:pPr lvl="1"/>
            <a:r>
              <a:rPr lang="en-US" altLang="zh-TW" dirty="0" smtClean="0"/>
              <a:t>Right shift by 63-21=42 bit +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/>
              <a:t>(-exp-13) if target result is </a:t>
            </a:r>
            <a:r>
              <a:rPr lang="en-US" altLang="zh-TW" dirty="0" err="1"/>
              <a:t>subnorm</a:t>
            </a:r>
            <a:r>
              <a:rPr lang="en-US" altLang="zh-TW" dirty="0"/>
              <a:t>, i.e. -13&gt;</a:t>
            </a:r>
            <a:r>
              <a:rPr lang="en-US" altLang="zh-TW" dirty="0" err="1"/>
              <a:t>sp_exp</a:t>
            </a:r>
            <a:r>
              <a:rPr lang="en-US" altLang="zh-TW" dirty="0"/>
              <a:t>&gt;-25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</a:t>
            </a:r>
          </a:p>
          <a:p>
            <a:r>
              <a:rPr lang="en-US" altLang="zh-TW" dirty="0" smtClean="0"/>
              <a:t>S to D</a:t>
            </a:r>
          </a:p>
          <a:p>
            <a:pPr lvl="1"/>
            <a:r>
              <a:rPr lang="en-US" altLang="zh-TW" dirty="0" smtClean="0"/>
              <a:t>Use NBS (left shift) for normal or subnormal input</a:t>
            </a:r>
          </a:p>
          <a:p>
            <a:pPr lvl="1"/>
            <a:r>
              <a:rPr lang="en-US" altLang="zh-TW" dirty="0" smtClean="0"/>
              <a:t>No Rounding is needed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93737"/>
              </p:ext>
            </p:extLst>
          </p:nvPr>
        </p:nvGraphicFramePr>
        <p:xfrm>
          <a:off x="521673" y="1071727"/>
          <a:ext cx="8103586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zh-TW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 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677748" y="207984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467225" y="1907988"/>
            <a:ext cx="2144589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65906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1" y="2377634"/>
            <a:ext cx="63898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3305090" y="2456796"/>
            <a:ext cx="1765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5803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17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9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Convert </a:t>
            </a:r>
            <a:r>
              <a:rPr lang="en-US" altLang="zh-TW" dirty="0" smtClean="0"/>
              <a:t>Instructions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Conversion needs Left Shifter</a:t>
            </a:r>
          </a:p>
          <a:p>
            <a:pPr lvl="1"/>
            <a:r>
              <a:rPr lang="en-US" altLang="zh-TW" dirty="0" smtClean="0"/>
              <a:t>Integer to FP</a:t>
            </a:r>
          </a:p>
          <a:p>
            <a:pPr lvl="1"/>
            <a:r>
              <a:rPr lang="en-US" altLang="zh-TW" dirty="0" smtClean="0"/>
              <a:t>HP to SP </a:t>
            </a:r>
          </a:p>
          <a:p>
            <a:pPr lvl="2"/>
            <a:r>
              <a:rPr lang="en-US" altLang="zh-TW" dirty="0" smtClean="0"/>
              <a:t>left shift when subnormal input, otherwise don’t need shifter</a:t>
            </a:r>
          </a:p>
          <a:p>
            <a:r>
              <a:rPr lang="en-US" altLang="zh-TW" dirty="0" smtClean="0"/>
              <a:t>Conversion needs Right Shifter</a:t>
            </a:r>
          </a:p>
          <a:p>
            <a:pPr lvl="1"/>
            <a:r>
              <a:rPr lang="en-US" altLang="zh-TW" dirty="0" smtClean="0"/>
              <a:t>FP to Integer</a:t>
            </a:r>
          </a:p>
          <a:p>
            <a:pPr lvl="1"/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81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uArch of Convert Instructions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531627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2’s comp.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531627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Normalization (Left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10104" y="1980377"/>
            <a:ext cx="1767254" cy="11107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Alignment (Right shifter)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10104" y="1332681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 smtClean="0">
                <a:solidFill>
                  <a:schemeClr val="bg1"/>
                </a:solidFill>
              </a:rPr>
              <a:t>Shift amount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9" name="直線單箭頭接點 8"/>
          <p:cNvCxnSpPr>
            <a:stCxn id="7" idx="2"/>
            <a:endCxn id="6" idx="0"/>
          </p:cNvCxnSpPr>
          <p:nvPr/>
        </p:nvCxnSpPr>
        <p:spPr bwMode="auto">
          <a:xfrm>
            <a:off x="3193731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stCxn id="4" idx="2"/>
            <a:endCxn id="5" idx="0"/>
          </p:cNvCxnSpPr>
          <p:nvPr/>
        </p:nvCxnSpPr>
        <p:spPr bwMode="auto">
          <a:xfrm>
            <a:off x="5415254" y="1701958"/>
            <a:ext cx="0" cy="2784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>
            <a:stCxn id="6" idx="2"/>
          </p:cNvCxnSpPr>
          <p:nvPr/>
        </p:nvCxnSpPr>
        <p:spPr bwMode="auto">
          <a:xfrm>
            <a:off x="3193731" y="3091142"/>
            <a:ext cx="0" cy="2872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0" name="流程圖: 人工作業 19"/>
          <p:cNvSpPr/>
          <p:nvPr/>
        </p:nvSpPr>
        <p:spPr bwMode="auto">
          <a:xfrm>
            <a:off x="3160019" y="3594155"/>
            <a:ext cx="2234712" cy="197803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肘形接點 21"/>
          <p:cNvCxnSpPr/>
          <p:nvPr/>
        </p:nvCxnSpPr>
        <p:spPr bwMode="auto">
          <a:xfrm rot="16200000" flipH="1">
            <a:off x="3262255" y="3194105"/>
            <a:ext cx="338486" cy="475534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肘形接點 23"/>
          <p:cNvCxnSpPr/>
          <p:nvPr/>
        </p:nvCxnSpPr>
        <p:spPr bwMode="auto">
          <a:xfrm rot="5400000">
            <a:off x="4810213" y="2980321"/>
            <a:ext cx="503013" cy="72465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4539816" y="4412924"/>
            <a:ext cx="1767254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25-bit adder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791857" y="3378354"/>
            <a:ext cx="1767254" cy="6749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Round digit </a:t>
            </a:r>
            <a:r>
              <a:rPr lang="en-US" altLang="zh-TW" dirty="0" smtClean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gen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31" name="肘形接點 30"/>
          <p:cNvCxnSpPr/>
          <p:nvPr/>
        </p:nvCxnSpPr>
        <p:spPr bwMode="auto">
          <a:xfrm rot="5400000">
            <a:off x="6071845" y="3800493"/>
            <a:ext cx="359670" cy="86519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線單箭頭接點 32"/>
          <p:cNvCxnSpPr>
            <a:stCxn id="26" idx="2"/>
          </p:cNvCxnSpPr>
          <p:nvPr/>
        </p:nvCxnSpPr>
        <p:spPr bwMode="auto">
          <a:xfrm>
            <a:off x="5423443" y="4782201"/>
            <a:ext cx="604" cy="1429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41" name="文字方塊 40"/>
          <p:cNvSpPr txBox="1"/>
          <p:nvPr/>
        </p:nvSpPr>
        <p:spPr>
          <a:xfrm>
            <a:off x="5561059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st0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132460" y="2998874"/>
            <a:ext cx="461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st1</a:t>
            </a:r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 bwMode="auto">
          <a:xfrm>
            <a:off x="6662977" y="3236946"/>
            <a:ext cx="0" cy="14140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文字方塊 49"/>
          <p:cNvSpPr txBox="1"/>
          <p:nvPr/>
        </p:nvSpPr>
        <p:spPr>
          <a:xfrm>
            <a:off x="6453479" y="2982145"/>
            <a:ext cx="1614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rounding_mode</a:t>
            </a:r>
            <a:endParaRPr lang="zh-TW" altLang="en-US" dirty="0"/>
          </a:p>
        </p:txBody>
      </p:sp>
      <p:cxnSp>
        <p:nvCxnSpPr>
          <p:cNvPr id="53" name="直線接點 52"/>
          <p:cNvCxnSpPr/>
          <p:nvPr/>
        </p:nvCxnSpPr>
        <p:spPr bwMode="auto">
          <a:xfrm>
            <a:off x="4700074" y="4923811"/>
            <a:ext cx="1991434" cy="1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線單箭頭接點 55"/>
          <p:cNvCxnSpPr/>
          <p:nvPr/>
        </p:nvCxnSpPr>
        <p:spPr bwMode="auto">
          <a:xfrm>
            <a:off x="4359631" y="5228611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線單箭頭接點 57"/>
          <p:cNvCxnSpPr>
            <a:endCxn id="60" idx="0"/>
          </p:cNvCxnSpPr>
          <p:nvPr/>
        </p:nvCxnSpPr>
        <p:spPr bwMode="auto">
          <a:xfrm>
            <a:off x="6691507" y="4923811"/>
            <a:ext cx="1" cy="13140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文字方塊 58"/>
          <p:cNvSpPr txBox="1"/>
          <p:nvPr/>
        </p:nvSpPr>
        <p:spPr>
          <a:xfrm>
            <a:off x="3773435" y="6239371"/>
            <a:ext cx="1162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F2I result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5892800" y="6237882"/>
            <a:ext cx="159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I2F/F2F result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192857" y="5583333"/>
            <a:ext cx="66206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smtClean="0"/>
              <a:t>sign</a:t>
            </a:r>
            <a:endParaRPr lang="zh-TW" altLang="en-US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2474227" y="1024903"/>
            <a:ext cx="1846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/>
              <a:t>FP2Int/FP Path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297158" y="1042562"/>
            <a:ext cx="2240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Int2FP/HP2SP Path</a:t>
            </a:r>
            <a:endParaRPr lang="zh-TW" altLang="en-US" dirty="0"/>
          </a:p>
        </p:txBody>
      </p:sp>
      <p:cxnSp>
        <p:nvCxnSpPr>
          <p:cNvPr id="65" name="直線接點 64"/>
          <p:cNvCxnSpPr/>
          <p:nvPr/>
        </p:nvCxnSpPr>
        <p:spPr bwMode="auto">
          <a:xfrm>
            <a:off x="4294821" y="1097633"/>
            <a:ext cx="2337" cy="199350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線接點 67"/>
          <p:cNvCxnSpPr/>
          <p:nvPr/>
        </p:nvCxnSpPr>
        <p:spPr bwMode="auto">
          <a:xfrm>
            <a:off x="1614854" y="3266806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1540699" y="1862905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FP1</a:t>
            </a:r>
            <a:endParaRPr lang="zh-TW" altLang="en-US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1593451" y="4211162"/>
            <a:ext cx="59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FP2</a:t>
            </a:r>
            <a:endParaRPr lang="zh-TW" altLang="en-US" dirty="0"/>
          </a:p>
        </p:txBody>
      </p:sp>
      <p:cxnSp>
        <p:nvCxnSpPr>
          <p:cNvPr id="73" name="直線單箭頭接點 72"/>
          <p:cNvCxnSpPr/>
          <p:nvPr/>
        </p:nvCxnSpPr>
        <p:spPr bwMode="auto">
          <a:xfrm>
            <a:off x="6194594" y="3091142"/>
            <a:ext cx="0" cy="2916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9" name="直線單箭頭接點 78"/>
          <p:cNvCxnSpPr/>
          <p:nvPr/>
        </p:nvCxnSpPr>
        <p:spPr bwMode="auto">
          <a:xfrm>
            <a:off x="5885054" y="3230552"/>
            <a:ext cx="0" cy="15219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直線單箭頭接點 80"/>
          <p:cNvCxnSpPr/>
          <p:nvPr/>
        </p:nvCxnSpPr>
        <p:spPr bwMode="auto">
          <a:xfrm>
            <a:off x="3781934" y="3091142"/>
            <a:ext cx="0" cy="1458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83" name="直線接點 82"/>
          <p:cNvCxnSpPr/>
          <p:nvPr/>
        </p:nvCxnSpPr>
        <p:spPr bwMode="auto">
          <a:xfrm>
            <a:off x="3773435" y="3229043"/>
            <a:ext cx="2111619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9" name="矩形 98"/>
          <p:cNvSpPr/>
          <p:nvPr/>
        </p:nvSpPr>
        <p:spPr bwMode="auto">
          <a:xfrm>
            <a:off x="1097280" y="1024903"/>
            <a:ext cx="7220829" cy="5490197"/>
          </a:xfrm>
          <a:prstGeom prst="rect">
            <a:avLst/>
          </a:prstGeom>
          <a:noFill/>
          <a:ln w="158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222743" y="5553577"/>
            <a:ext cx="2268696" cy="3692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2’s complement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35" name="直線單箭頭接點 134"/>
          <p:cNvCxnSpPr/>
          <p:nvPr/>
        </p:nvCxnSpPr>
        <p:spPr bwMode="auto">
          <a:xfrm>
            <a:off x="4365611" y="5914405"/>
            <a:ext cx="0" cy="32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直線接點 141"/>
          <p:cNvCxnSpPr/>
          <p:nvPr/>
        </p:nvCxnSpPr>
        <p:spPr bwMode="auto">
          <a:xfrm>
            <a:off x="1534862" y="6076888"/>
            <a:ext cx="600990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5" name="直線接點 144"/>
          <p:cNvCxnSpPr/>
          <p:nvPr/>
        </p:nvCxnSpPr>
        <p:spPr bwMode="auto">
          <a:xfrm>
            <a:off x="3923781" y="4183196"/>
            <a:ext cx="108636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7" name="流程圖: 人工作業 146"/>
          <p:cNvSpPr/>
          <p:nvPr/>
        </p:nvSpPr>
        <p:spPr bwMode="auto">
          <a:xfrm>
            <a:off x="3547771" y="5041931"/>
            <a:ext cx="1546854" cy="175846"/>
          </a:xfrm>
          <a:prstGeom prst="flowChartManualOperat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8" name="直線單箭頭接點 147"/>
          <p:cNvCxnSpPr/>
          <p:nvPr/>
        </p:nvCxnSpPr>
        <p:spPr bwMode="auto">
          <a:xfrm>
            <a:off x="3923781" y="4183196"/>
            <a:ext cx="0" cy="858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2" name="直線單箭頭接點 151"/>
          <p:cNvCxnSpPr/>
          <p:nvPr/>
        </p:nvCxnSpPr>
        <p:spPr bwMode="auto">
          <a:xfrm>
            <a:off x="4699392" y="4925161"/>
            <a:ext cx="1" cy="1167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5" name="直線單箭頭接點 164"/>
          <p:cNvCxnSpPr>
            <a:stCxn id="20" idx="2"/>
          </p:cNvCxnSpPr>
          <p:nvPr/>
        </p:nvCxnSpPr>
        <p:spPr bwMode="auto">
          <a:xfrm>
            <a:off x="4277375" y="3791958"/>
            <a:ext cx="0" cy="3912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168" name="直線單箭頭接點 167"/>
          <p:cNvCxnSpPr/>
          <p:nvPr/>
        </p:nvCxnSpPr>
        <p:spPr bwMode="auto">
          <a:xfrm>
            <a:off x="5016227" y="4183196"/>
            <a:ext cx="0" cy="2373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0" name="文字方塊 169"/>
          <p:cNvSpPr txBox="1"/>
          <p:nvPr/>
        </p:nvSpPr>
        <p:spPr>
          <a:xfrm>
            <a:off x="2492577" y="4984510"/>
            <a:ext cx="84157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/>
              <a:t>n</a:t>
            </a:r>
            <a:r>
              <a:rPr lang="en-US" altLang="zh-TW" sz="1400" dirty="0" err="1" smtClean="0"/>
              <a:t>o_round</a:t>
            </a:r>
            <a:endParaRPr lang="zh-TW" altLang="en-US" dirty="0"/>
          </a:p>
        </p:txBody>
      </p:sp>
      <p:cxnSp>
        <p:nvCxnSpPr>
          <p:cNvPr id="171" name="直線單箭頭接點 170"/>
          <p:cNvCxnSpPr/>
          <p:nvPr/>
        </p:nvCxnSpPr>
        <p:spPr bwMode="auto">
          <a:xfrm flipH="1">
            <a:off x="3339885" y="513417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74" name="直線單箭頭接點 173"/>
          <p:cNvCxnSpPr/>
          <p:nvPr/>
        </p:nvCxnSpPr>
        <p:spPr bwMode="auto">
          <a:xfrm flipH="1">
            <a:off x="2863725" y="5738215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1" name="文字方塊 50"/>
          <p:cNvSpPr txBox="1"/>
          <p:nvPr/>
        </p:nvSpPr>
        <p:spPr>
          <a:xfrm>
            <a:off x="2140105" y="3554250"/>
            <a:ext cx="88553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altLang="zh-TW" sz="1400" dirty="0" err="1" smtClean="0"/>
              <a:t>instr_type</a:t>
            </a:r>
            <a:endParaRPr lang="zh-TW" altLang="en-US" sz="1400" dirty="0"/>
          </a:p>
        </p:txBody>
      </p:sp>
      <p:cxnSp>
        <p:nvCxnSpPr>
          <p:cNvPr id="52" name="直線單箭頭接點 51"/>
          <p:cNvCxnSpPr/>
          <p:nvPr/>
        </p:nvCxnSpPr>
        <p:spPr bwMode="auto">
          <a:xfrm flipH="1">
            <a:off x="3031373" y="3703916"/>
            <a:ext cx="35901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6767704" y="1980377"/>
            <a:ext cx="1195853" cy="64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LZD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 flipH="1" flipV="1">
            <a:off x="6307070" y="2519670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線單箭頭接點 63"/>
          <p:cNvCxnSpPr/>
          <p:nvPr/>
        </p:nvCxnSpPr>
        <p:spPr bwMode="auto">
          <a:xfrm flipH="1" flipV="1">
            <a:off x="6312942" y="2069718"/>
            <a:ext cx="46063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6317538" y="2054060"/>
            <a:ext cx="41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cxnSp>
        <p:nvCxnSpPr>
          <p:cNvPr id="13" name="直線接點 12"/>
          <p:cNvCxnSpPr>
            <a:stCxn id="54" idx="2"/>
          </p:cNvCxnSpPr>
          <p:nvPr/>
        </p:nvCxnSpPr>
        <p:spPr bwMode="auto">
          <a:xfrm>
            <a:off x="7365631" y="2622084"/>
            <a:ext cx="0" cy="3039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單箭頭接點 15"/>
          <p:cNvCxnSpPr/>
          <p:nvPr/>
        </p:nvCxnSpPr>
        <p:spPr bwMode="auto">
          <a:xfrm flipH="1">
            <a:off x="6298881" y="2926080"/>
            <a:ext cx="10667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5415254" y="1841167"/>
            <a:ext cx="195037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23" name="直線單箭頭接點 22"/>
          <p:cNvCxnSpPr>
            <a:endCxn id="54" idx="0"/>
          </p:cNvCxnSpPr>
          <p:nvPr/>
        </p:nvCxnSpPr>
        <p:spPr bwMode="auto">
          <a:xfrm>
            <a:off x="7365631" y="1841167"/>
            <a:ext cx="0" cy="139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直線單箭頭接點 27"/>
          <p:cNvCxnSpPr/>
          <p:nvPr/>
        </p:nvCxnSpPr>
        <p:spPr bwMode="auto">
          <a:xfrm flipH="1">
            <a:off x="3781934" y="4673600"/>
            <a:ext cx="23126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3714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Sign-Injection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result takes all bits except the sign bit form the vector vs2 operands.</a:t>
            </a:r>
          </a:p>
          <a:p>
            <a:pPr marL="342900" lvl="1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sz="2000" dirty="0"/>
              <a:t>The rm (rounding mode) field indicates J[N]/</a:t>
            </a:r>
            <a:r>
              <a:rPr lang="en-US" altLang="zh-TW" sz="2000" dirty="0" smtClean="0"/>
              <a:t>JX</a:t>
            </a:r>
            <a:endParaRPr lang="en-US" altLang="zh-TW" sz="2000" dirty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Vfsgnj.vv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{vs1[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 </a:t>
            </a:r>
          </a:p>
          <a:p>
            <a:r>
              <a:rPr lang="en-US" altLang="zh-TW" sz="2000" dirty="0" err="1" smtClean="0"/>
              <a:t>Vfsgnj.vf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 smtClean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</a:t>
            </a:r>
            <a:r>
              <a:rPr lang="en-US" altLang="zh-TW" sz="2000" dirty="0" smtClean="0"/>
              <a:t>v/rs1’s </a:t>
            </a:r>
            <a:r>
              <a:rPr lang="en-US" altLang="zh-TW" sz="2000" dirty="0"/>
              <a:t>sign bit.</a:t>
            </a:r>
          </a:p>
          <a:p>
            <a:r>
              <a:rPr lang="en-US" altLang="zh-TW" sz="2000" dirty="0" err="1" smtClean="0"/>
              <a:t>Vfsgjn.vv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/>
              <a:t>]} </a:t>
            </a:r>
          </a:p>
          <a:p>
            <a:r>
              <a:rPr lang="en-US" altLang="zh-TW" sz="2000" dirty="0" err="1" smtClean="0"/>
              <a:t>Vfsgjn.vf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{~f[rs1].MSB, 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]} </a:t>
            </a:r>
            <a:endParaRPr lang="en-US" altLang="zh-TW" sz="2000" dirty="0" smtClean="0"/>
          </a:p>
          <a:p>
            <a:pPr>
              <a:spcBef>
                <a:spcPts val="1800"/>
              </a:spcBef>
            </a:pPr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</a:t>
            </a:r>
            <a:r>
              <a:rPr lang="en-US" altLang="zh-TW" sz="2000" dirty="0" smtClean="0"/>
              <a:t>v/rs1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.</a:t>
            </a:r>
          </a:p>
          <a:p>
            <a:r>
              <a:rPr lang="en-US" altLang="zh-TW" sz="2000" dirty="0" err="1" smtClean="0"/>
              <a:t>Vfsgnjx.vv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vs1,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 ^ vs1[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].MSB, 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]}</a:t>
            </a:r>
            <a:r>
              <a:rPr lang="en-US" altLang="zh-TW" sz="1400" dirty="0"/>
              <a:t> </a:t>
            </a:r>
          </a:p>
          <a:p>
            <a:r>
              <a:rPr lang="en-US" altLang="zh-TW" sz="2000" dirty="0" err="1" smtClean="0"/>
              <a:t>Vfsgnjx.vf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 smtClean="0"/>
              <a:t>vm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       </a:t>
            </a:r>
            <a:r>
              <a:rPr lang="en-US" altLang="zh-TW" sz="1200" dirty="0" smtClean="0"/>
              <a:t># </a:t>
            </a:r>
            <a:r>
              <a:rPr lang="en-US" altLang="zh-TW" sz="1200" dirty="0"/>
              <a:t>Vector-vector </a:t>
            </a:r>
            <a:r>
              <a:rPr lang="en-US" altLang="zh-TW" sz="1200" dirty="0" err="1"/>
              <a:t>vd</a:t>
            </a:r>
            <a:r>
              <a:rPr lang="en-US" altLang="zh-TW" sz="1200" dirty="0"/>
              <a:t>[</a:t>
            </a:r>
            <a:r>
              <a:rPr lang="en-US" altLang="zh-TW" sz="1200" dirty="0" err="1"/>
              <a:t>i</a:t>
            </a:r>
            <a:r>
              <a:rPr lang="en-US" altLang="zh-TW" sz="1200" dirty="0"/>
              <a:t>] = {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/>
              <a:t>].MSB ^ </a:t>
            </a:r>
            <a:r>
              <a:rPr lang="en-US" altLang="zh-TW" sz="1200" dirty="0" smtClean="0"/>
              <a:t>f[rs1].</a:t>
            </a:r>
            <a:r>
              <a:rPr lang="en-US" altLang="zh-TW" sz="1200" dirty="0"/>
              <a:t>MSB, </a:t>
            </a:r>
            <a:r>
              <a:rPr lang="en-US" altLang="zh-TW" sz="1200" dirty="0" smtClean="0"/>
              <a:t>vs2[</a:t>
            </a:r>
            <a:r>
              <a:rPr lang="en-US" altLang="zh-TW" sz="1200" dirty="0" err="1" smtClean="0"/>
              <a:t>i</a:t>
            </a:r>
            <a:r>
              <a:rPr lang="en-US" altLang="zh-TW" sz="1200" dirty="0" smtClean="0"/>
              <a:t>]} </a:t>
            </a:r>
            <a:endParaRPr lang="en-US" altLang="zh-TW" sz="12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470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Write the comparison result to a mask register (</a:t>
            </a:r>
            <a:r>
              <a:rPr lang="en-US" altLang="zh-TW" sz="2000" dirty="0"/>
              <a:t>not </a:t>
            </a:r>
            <a:r>
              <a:rPr lang="en-US" altLang="zh-TW" sz="2000" dirty="0" smtClean="0"/>
              <a:t>necessarily V0).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equal</a:t>
            </a:r>
          </a:p>
          <a:p>
            <a:r>
              <a:rPr lang="en-US" altLang="zh-TW" sz="2000" dirty="0" err="1" smtClean="0"/>
              <a:t>Vfeq.vv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==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Vfeq.vf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</a:t>
            </a:r>
            <a:r>
              <a:rPr lang="en-US" altLang="zh-TW" sz="1400" dirty="0" smtClean="0"/>
              <a:t>Vector-scalar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== </a:t>
            </a:r>
            <a:r>
              <a:rPr lang="en-US" altLang="zh-TW" sz="1400" dirty="0" smtClean="0"/>
              <a:t>f[rs1])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not equal</a:t>
            </a:r>
          </a:p>
          <a:p>
            <a:r>
              <a:rPr lang="en-US" altLang="zh-TW" sz="2000" dirty="0" err="1" smtClean="0"/>
              <a:t>Vfne.vv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!=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Vfne.vf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!=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r>
              <a:rPr lang="en-US" altLang="zh-TW" sz="2000" dirty="0"/>
              <a:t>Compare </a:t>
            </a:r>
            <a:r>
              <a:rPr lang="en-US" altLang="zh-TW" sz="2000" dirty="0" smtClean="0"/>
              <a:t>less than</a:t>
            </a:r>
            <a:endParaRPr lang="en-US" altLang="zh-TW" sz="2000" dirty="0"/>
          </a:p>
          <a:p>
            <a:r>
              <a:rPr lang="en-US" altLang="zh-TW" sz="2000" dirty="0" err="1" smtClean="0"/>
              <a:t>Vflt.vv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Vflt.vf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 smtClean="0"/>
              <a:t>]. </a:t>
            </a:r>
            <a:r>
              <a:rPr lang="en-US" altLang="zh-TW" sz="1400" dirty="0"/>
              <a:t>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9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Compare less than or equal</a:t>
            </a:r>
          </a:p>
          <a:p>
            <a:r>
              <a:rPr lang="en-US" altLang="zh-TW" sz="2000" dirty="0" err="1" smtClean="0"/>
              <a:t>Vfle.vv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&lt;=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Vfle.vf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</a:t>
            </a:r>
            <a:r>
              <a:rPr lang="en-US" altLang="zh-TW" sz="2000" dirty="0" smtClean="0"/>
              <a:t>vs2</a:t>
            </a:r>
            <a:r>
              <a:rPr lang="en-US" altLang="zh-TW" sz="2000" dirty="0"/>
              <a:t> , </a:t>
            </a:r>
            <a:r>
              <a:rPr lang="en-US" altLang="zh-TW" sz="2000" dirty="0" smtClean="0"/>
              <a:t>rs1,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&lt;=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Compare greater than</a:t>
            </a:r>
          </a:p>
          <a:p>
            <a:r>
              <a:rPr lang="en-US" altLang="zh-TW" sz="2000" dirty="0" err="1" smtClean="0"/>
              <a:t>Vfgt.vf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 , rs1,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 </a:t>
            </a:r>
            <a:r>
              <a:rPr lang="en-US" altLang="zh-TW" sz="1400" dirty="0"/>
              <a:t>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Compare greater </a:t>
            </a:r>
            <a:r>
              <a:rPr lang="en-US" altLang="zh-TW" sz="2000" dirty="0" smtClean="0"/>
              <a:t>than or equal</a:t>
            </a:r>
            <a:endParaRPr lang="en-US" altLang="zh-TW" sz="2000" dirty="0"/>
          </a:p>
          <a:p>
            <a:r>
              <a:rPr lang="en-US" altLang="zh-TW" sz="2000" dirty="0" err="1" smtClean="0"/>
              <a:t>Vfge.vf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 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].LSB =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</a:t>
            </a:r>
            <a:r>
              <a:rPr lang="en-US" altLang="zh-TW" sz="1400" dirty="0" smtClean="0"/>
              <a:t>&gt;= 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1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1504950"/>
            <a:ext cx="626745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4762500" y="2324100"/>
            <a:ext cx="2085975" cy="6477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1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Compare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This feature is removed from RISC-V spec. </a:t>
            </a:r>
          </a:p>
          <a:p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To help implement the C99 floating-point comparison functions, a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 instruction is added that sets a mask register if the arguments are ordered.</a:t>
            </a:r>
          </a:p>
          <a:p>
            <a:pPr lvl="1"/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One of the source operands is treated as </a:t>
            </a:r>
            <a:r>
              <a:rPr lang="en-US" altLang="zh-TW" sz="1600" dirty="0" err="1" smtClean="0">
                <a:solidFill>
                  <a:schemeClr val="bg1">
                    <a:lumMod val="50000"/>
                  </a:schemeClr>
                </a:solidFill>
              </a:rPr>
              <a:t>NaNs</a:t>
            </a:r>
            <a:r>
              <a:rPr lang="en-US" altLang="zh-TW" sz="1600" dirty="0" smtClean="0">
                <a:solidFill>
                  <a:schemeClr val="bg1">
                    <a:lumMod val="50000"/>
                  </a:schemeClr>
                </a:solidFill>
              </a:rPr>
              <a:t>, result should be 0 (unordered).</a:t>
            </a:r>
          </a:p>
          <a:p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Vford.vv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vs1,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# Vector-vector</a:t>
            </a:r>
          </a:p>
          <a:p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Vford.vf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vd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, vs2, rs1, </a:t>
            </a:r>
            <a:r>
              <a:rPr lang="en-US" altLang="zh-TW" sz="2000" dirty="0" err="1" smtClean="0">
                <a:solidFill>
                  <a:schemeClr val="bg1">
                    <a:lumMod val="50000"/>
                  </a:schemeClr>
                </a:solidFill>
              </a:rPr>
              <a:t>vm</a:t>
            </a:r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		# Vector-scalar 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04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MIN/MAX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Floating-point minimum</a:t>
            </a:r>
          </a:p>
          <a:p>
            <a:r>
              <a:rPr lang="en-US" altLang="zh-TW" sz="2000" dirty="0" err="1" smtClean="0"/>
              <a:t>Vfmin.vv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vs1,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= min 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], vs1[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</a:p>
          <a:p>
            <a:r>
              <a:rPr lang="en-US" altLang="zh-TW" sz="2000" dirty="0" err="1" smtClean="0"/>
              <a:t>Vfmin.vf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/>
              <a:t># 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min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 smtClean="0"/>
          </a:p>
          <a:p>
            <a:r>
              <a:rPr lang="en-US" altLang="zh-TW" sz="2000" dirty="0"/>
              <a:t>Floating-point </a:t>
            </a:r>
            <a:r>
              <a:rPr lang="en-US" altLang="zh-TW" sz="2000" dirty="0" smtClean="0"/>
              <a:t>maximum</a:t>
            </a:r>
          </a:p>
          <a:p>
            <a:r>
              <a:rPr lang="en-US" altLang="zh-TW" sz="2000" dirty="0" err="1" smtClean="0"/>
              <a:t>Vfmax.vv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vs1,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1400" dirty="0"/>
              <a:t># Vector-vector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</a:t>
            </a:r>
            <a:r>
              <a:rPr lang="en-US" altLang="zh-TW" sz="1400" dirty="0" smtClean="0"/>
              <a:t>max </a:t>
            </a:r>
            <a:r>
              <a:rPr lang="en-US" altLang="zh-TW" sz="1400" dirty="0"/>
              <a:t>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vs1[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])</a:t>
            </a:r>
          </a:p>
          <a:p>
            <a:r>
              <a:rPr lang="en-US" altLang="zh-TW" sz="2000" dirty="0" err="1" smtClean="0"/>
              <a:t>Vfmax.vf</a:t>
            </a:r>
            <a:r>
              <a:rPr lang="en-US" altLang="zh-TW" sz="2000" dirty="0"/>
              <a:t>	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smtClean="0"/>
              <a:t>rs1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Vector-scalar </a:t>
            </a:r>
            <a:r>
              <a:rPr lang="en-US" altLang="zh-TW" sz="1400" dirty="0" err="1"/>
              <a:t>vd</a:t>
            </a:r>
            <a:r>
              <a:rPr lang="en-US" altLang="zh-TW" sz="1400" dirty="0"/>
              <a:t>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 = max (vs2[</a:t>
            </a:r>
            <a:r>
              <a:rPr lang="en-US" altLang="zh-TW" sz="1400" dirty="0" err="1"/>
              <a:t>i</a:t>
            </a:r>
            <a:r>
              <a:rPr lang="en-US" altLang="zh-TW" sz="1400" dirty="0"/>
              <a:t>], </a:t>
            </a:r>
            <a:r>
              <a:rPr lang="en-US" altLang="zh-TW" sz="1400" dirty="0" smtClean="0"/>
              <a:t>f[rs1])</a:t>
            </a:r>
            <a:endParaRPr lang="en-US" altLang="zh-TW" sz="1400" dirty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5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FMIN and FMAX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FMIN-MAX</a:t>
            </a:r>
          </a:p>
          <a:p>
            <a:pPr lvl="1"/>
            <a:r>
              <a:rPr lang="en-US" altLang="zh-TW" sz="2000" dirty="0" smtClean="0"/>
              <a:t>The rm field indicates MIN/MAX</a:t>
            </a:r>
          </a:p>
          <a:p>
            <a:pPr lvl="1"/>
            <a:r>
              <a:rPr lang="en-US" altLang="zh-TW" sz="2000" dirty="0" smtClean="0"/>
              <a:t>FMIN: W</a:t>
            </a:r>
            <a:r>
              <a:rPr lang="en-US" altLang="zh-TW" sz="1800" dirty="0" smtClean="0"/>
              <a:t>rite the smaller of rs1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FMAX: </a:t>
            </a:r>
            <a:r>
              <a:rPr lang="en-US" altLang="zh-TW" sz="1800" dirty="0" smtClean="0"/>
              <a:t>Write the larger of rs2 and rs2 to </a:t>
            </a:r>
            <a:r>
              <a:rPr lang="en-US" altLang="zh-TW" sz="1800" dirty="0" err="1" smtClean="0"/>
              <a:t>rd</a:t>
            </a:r>
            <a:endParaRPr lang="en-US" altLang="zh-TW" sz="1800" dirty="0" smtClean="0"/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Both </a:t>
            </a:r>
            <a:r>
              <a:rPr lang="en-US" altLang="zh-TW" sz="2000" dirty="0"/>
              <a:t>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</a:t>
            </a:r>
            <a:r>
              <a:rPr lang="en-US" altLang="zh-TW" sz="2000" dirty="0" smtClean="0"/>
              <a:t>is the </a:t>
            </a:r>
            <a:r>
              <a:rPr lang="en-US" altLang="zh-TW" sz="2000" dirty="0"/>
              <a:t>canonical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Only </a:t>
            </a:r>
            <a:r>
              <a:rPr lang="en-US" altLang="zh-TW" sz="2000" dirty="0"/>
              <a:t>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 smtClean="0"/>
              <a:t>Signaling </a:t>
            </a:r>
            <a:r>
              <a:rPr lang="en-US" altLang="zh-TW" sz="2000" dirty="0" err="1" smtClean="0"/>
              <a:t>NaN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2581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Classify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err="1" smtClean="0"/>
              <a:t>Vfclass.v</a:t>
            </a:r>
            <a:r>
              <a:rPr lang="en-US" altLang="zh-TW" sz="2000" dirty="0"/>
              <a:t>	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	</a:t>
            </a:r>
            <a:r>
              <a:rPr lang="en-US" altLang="zh-TW" sz="1400" dirty="0" smtClean="0"/>
              <a:t># </a:t>
            </a:r>
            <a:r>
              <a:rPr lang="en-US" altLang="zh-TW" sz="1400" dirty="0"/>
              <a:t>Vector-vector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 </a:t>
            </a:r>
            <a:r>
              <a:rPr lang="en-US" altLang="zh-TW" sz="1400" dirty="0"/>
              <a:t>= </a:t>
            </a:r>
            <a:r>
              <a:rPr lang="en-US" altLang="zh-TW" sz="1400" dirty="0" smtClean="0"/>
              <a:t>classify(vs2[</a:t>
            </a:r>
            <a:r>
              <a:rPr lang="en-US" altLang="zh-TW" sz="1400" dirty="0" err="1" smtClean="0"/>
              <a:t>i</a:t>
            </a:r>
            <a:r>
              <a:rPr lang="en-US" altLang="zh-TW" sz="1400" dirty="0" smtClean="0"/>
              <a:t>])</a:t>
            </a:r>
            <a:endParaRPr lang="en-US" altLang="zh-TW" sz="1400" dirty="0"/>
          </a:p>
          <a:p>
            <a:r>
              <a:rPr lang="en-US" altLang="zh-TW" sz="2000" dirty="0" smtClean="0"/>
              <a:t>The 10-bit mask produced by this instruction is placed in the LSB of the result elements.</a:t>
            </a:r>
          </a:p>
          <a:p>
            <a:r>
              <a:rPr lang="en-US" altLang="zh-TW" sz="2000" dirty="0" smtClean="0"/>
              <a:t>This instruction is only defined for SEW=16b above, so the result will always fit in the destination elements.</a:t>
            </a:r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2971800"/>
            <a:ext cx="39338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3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Vector Floating-Point Merge Instruction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=0):</a:t>
            </a:r>
          </a:p>
          <a:p>
            <a:pPr lvl="1"/>
            <a:r>
              <a:rPr lang="en-US" altLang="zh-TW" sz="1600" dirty="0" err="1" smtClean="0"/>
              <a:t>Vfmerge.vf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rs1, v0.t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v0[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].LSB ? f[rs1] : vs2[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Unmask (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=1)</a:t>
            </a:r>
          </a:p>
          <a:p>
            <a:pPr lvl="1"/>
            <a:r>
              <a:rPr lang="en-US" altLang="zh-TW" sz="1600" dirty="0" err="1"/>
              <a:t>Vfmerge.vf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</a:t>
            </a:r>
            <a:r>
              <a:rPr lang="en-US" altLang="zh-TW" sz="1600" dirty="0" smtClean="0"/>
              <a:t>v0, rs1</a:t>
            </a:r>
            <a:r>
              <a:rPr lang="en-US" altLang="zh-TW" sz="1600" dirty="0"/>
              <a:t>	#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[</a:t>
            </a:r>
            <a:r>
              <a:rPr lang="en-US" altLang="zh-TW" sz="1600" dirty="0" err="1" smtClean="0"/>
              <a:t>i</a:t>
            </a:r>
            <a:r>
              <a:rPr lang="en-US" altLang="zh-TW" sz="1600" dirty="0" smtClean="0"/>
              <a:t>] = f[rs1]</a:t>
            </a:r>
          </a:p>
          <a:p>
            <a:pPr lvl="2"/>
            <a:r>
              <a:rPr lang="en-US" altLang="zh-TW" sz="1400" dirty="0" smtClean="0"/>
              <a:t>The instruction must have the vs2 field set to v0, with all other values for vs2 reserved.</a:t>
            </a:r>
          </a:p>
          <a:p>
            <a:pPr lvl="2"/>
            <a:r>
              <a:rPr lang="en-US" altLang="zh-TW" sz="1400" dirty="0" smtClean="0"/>
              <a:t>Pseudo instruction </a:t>
            </a:r>
            <a:r>
              <a:rPr lang="en-US" altLang="zh-TW" sz="1400" dirty="0" err="1" smtClean="0"/>
              <a:t>vmv.v.f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rs1 which expands to </a:t>
            </a:r>
            <a:r>
              <a:rPr lang="en-US" altLang="zh-TW" sz="1400" dirty="0" err="1" smtClean="0"/>
              <a:t>vfmerge.vf</a:t>
            </a:r>
            <a:r>
              <a:rPr lang="en-US" altLang="zh-TW" sz="1400" dirty="0" smtClean="0"/>
              <a:t> </a:t>
            </a:r>
            <a:r>
              <a:rPr lang="en-US" altLang="zh-TW" sz="1400" dirty="0" err="1" smtClean="0"/>
              <a:t>vd</a:t>
            </a:r>
            <a:r>
              <a:rPr lang="en-US" altLang="zh-TW" sz="1400" dirty="0" smtClean="0"/>
              <a:t>, v0, rs1</a:t>
            </a:r>
            <a:endParaRPr lang="en-US" altLang="zh-TW" sz="14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2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Floating-Point Scalar Move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The floating-point scalar read/write instructions transfer a single value between a scalar f register and element 0 of as vector register. The instructions ignore LMUL and vector register groups.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Vfmv.f.s</a:t>
            </a:r>
            <a:r>
              <a:rPr lang="en-US" altLang="zh-TW" sz="1600" dirty="0" smtClean="0"/>
              <a:t>	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, vs2	# </a:t>
            </a:r>
            <a:r>
              <a:rPr lang="en-US" altLang="zh-TW" sz="1600" dirty="0" err="1" smtClean="0"/>
              <a:t>rd</a:t>
            </a:r>
            <a:r>
              <a:rPr lang="en-US" altLang="zh-TW" sz="1600" dirty="0" smtClean="0"/>
              <a:t> = vs2[0] (rs1=0)</a:t>
            </a:r>
            <a:endParaRPr lang="en-US" altLang="zh-TW" sz="1600" dirty="0"/>
          </a:p>
          <a:p>
            <a:r>
              <a:rPr lang="en-US" altLang="zh-TW" sz="1600" dirty="0" smtClean="0"/>
              <a:t>If </a:t>
            </a:r>
            <a:r>
              <a:rPr lang="en-US" altLang="zh-TW" sz="1600" dirty="0"/>
              <a:t>SEW &gt; FLEN, the least-significant FLEN </a:t>
            </a:r>
            <a:r>
              <a:rPr lang="en-US" altLang="zh-TW" sz="1600" dirty="0" smtClean="0"/>
              <a:t>bits are </a:t>
            </a:r>
            <a:r>
              <a:rPr lang="en-US" altLang="zh-TW" sz="1600" dirty="0"/>
              <a:t>transferred and the upper SEW-FLEN bits are ignored. If SEW &lt; FLEN, the value is </a:t>
            </a:r>
            <a:r>
              <a:rPr lang="en-US" altLang="zh-TW" sz="1600" dirty="0" err="1" smtClean="0"/>
              <a:t>NaN</a:t>
            </a:r>
            <a:r>
              <a:rPr lang="en-US" altLang="zh-TW" sz="1600" dirty="0" smtClean="0"/>
              <a:t>-boxed (1-extended</a:t>
            </a:r>
            <a:r>
              <a:rPr lang="en-US" altLang="zh-TW" sz="1600" dirty="0"/>
              <a:t>) to FLEN bits.</a:t>
            </a:r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r>
              <a:rPr lang="en-US" altLang="zh-TW" sz="1600" dirty="0" err="1"/>
              <a:t>Vfmv.s.f</a:t>
            </a:r>
            <a:r>
              <a:rPr lang="en-US" altLang="zh-TW" sz="1600" dirty="0"/>
              <a:t>	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rs1	#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[0] = rs1 (vs2=0</a:t>
            </a:r>
            <a:r>
              <a:rPr lang="en-US" altLang="zh-TW" sz="1600" dirty="0" smtClean="0"/>
              <a:t>)</a:t>
            </a:r>
          </a:p>
          <a:p>
            <a:r>
              <a:rPr lang="en-US" altLang="zh-TW" sz="1600" dirty="0" smtClean="0"/>
              <a:t>If SEW </a:t>
            </a:r>
            <a:r>
              <a:rPr lang="en-US" altLang="zh-TW" sz="1600" dirty="0"/>
              <a:t>&lt; FLEN, the least-significant bits are copied and the upper XLEN-SEW bits are ignored. If </a:t>
            </a:r>
            <a:r>
              <a:rPr lang="en-US" altLang="zh-TW" sz="1600" dirty="0" smtClean="0"/>
              <a:t>SEW &gt; FLEN</a:t>
            </a:r>
            <a:r>
              <a:rPr lang="en-US" altLang="zh-TW" sz="1600" dirty="0"/>
              <a:t>, the value is </a:t>
            </a:r>
            <a:r>
              <a:rPr lang="en-US" altLang="zh-TW" sz="1600" dirty="0" err="1"/>
              <a:t>NaN</a:t>
            </a:r>
            <a:r>
              <a:rPr lang="en-US" altLang="zh-TW" sz="1600" dirty="0"/>
              <a:t>-boxed (1-extended) to SEW bits. </a:t>
            </a:r>
            <a:endParaRPr lang="en-US" altLang="zh-TW" sz="1600" dirty="0" smtClean="0"/>
          </a:p>
          <a:p>
            <a:endParaRPr lang="en-US" altLang="zh-TW" sz="1600" dirty="0"/>
          </a:p>
          <a:p>
            <a:r>
              <a:rPr lang="en-US" altLang="zh-TW" sz="1600" dirty="0" smtClean="0"/>
              <a:t>The </a:t>
            </a:r>
            <a:r>
              <a:rPr lang="en-US" altLang="zh-TW" sz="1600" dirty="0"/>
              <a:t>other elements in the </a:t>
            </a:r>
            <a:r>
              <a:rPr lang="en-US" altLang="zh-TW" sz="1600" dirty="0" smtClean="0"/>
              <a:t>destination vector </a:t>
            </a:r>
            <a:r>
              <a:rPr lang="en-US" altLang="zh-TW" sz="1600" dirty="0"/>
              <a:t>register ( 0 &lt; index &lt; VLEN/SEW) are zeroed</a:t>
            </a:r>
            <a:r>
              <a:rPr lang="en-US" altLang="zh-TW" sz="1600" dirty="0" smtClean="0"/>
              <a:t>. If </a:t>
            </a:r>
            <a:r>
              <a:rPr lang="en-US" altLang="zh-TW" sz="1600" dirty="0" err="1" smtClean="0"/>
              <a:t>vl</a:t>
            </a:r>
            <a:r>
              <a:rPr lang="en-US" altLang="zh-TW" sz="1600" dirty="0" smtClean="0"/>
              <a:t>=0, no operation is performed and the destination register is not updated.</a:t>
            </a:r>
            <a:endParaRPr lang="en-US" altLang="zh-TW" sz="1600" dirty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89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Misc. Pipeline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Conversion between FP </a:t>
            </a:r>
            <a:r>
              <a:rPr lang="en-US" altLang="zh-TW" sz="2400" dirty="0"/>
              <a:t>and Integer </a:t>
            </a:r>
            <a:endParaRPr lang="en-US" altLang="zh-TW" sz="2400" dirty="0" smtClean="0"/>
          </a:p>
          <a:p>
            <a:pPr lvl="1"/>
            <a:r>
              <a:rPr lang="en-US" altLang="zh-TW" sz="2000" dirty="0"/>
              <a:t>Integer to FP</a:t>
            </a:r>
          </a:p>
          <a:p>
            <a:pPr lvl="2"/>
            <a:r>
              <a:rPr lang="en-US" altLang="zh-TW" sz="1800" dirty="0" smtClean="0"/>
              <a:t>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 to SP/HP</a:t>
            </a:r>
            <a:endParaRPr lang="en-US" altLang="zh-TW" sz="1800" dirty="0"/>
          </a:p>
          <a:p>
            <a:pPr lvl="2"/>
            <a:r>
              <a:rPr lang="en-US" altLang="zh-TW" sz="1800" dirty="0"/>
              <a:t>Word to </a:t>
            </a:r>
            <a:r>
              <a:rPr lang="en-US" altLang="zh-TW" sz="1800" dirty="0" smtClean="0"/>
              <a:t>SP/HP</a:t>
            </a:r>
            <a:endParaRPr lang="en-US" altLang="zh-TW" sz="1800" dirty="0"/>
          </a:p>
          <a:p>
            <a:pPr lvl="1"/>
            <a:r>
              <a:rPr lang="en-US" altLang="zh-TW" sz="2000" dirty="0" smtClean="0"/>
              <a:t>FP to Integer</a:t>
            </a:r>
          </a:p>
          <a:p>
            <a:pPr lvl="2"/>
            <a:r>
              <a:rPr lang="en-US" altLang="zh-TW" sz="1800" dirty="0" smtClean="0"/>
              <a:t>HP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pPr lvl="2"/>
            <a:r>
              <a:rPr lang="en-US" altLang="zh-TW" sz="1800" dirty="0" smtClean="0"/>
              <a:t>SP to 16-bit </a:t>
            </a:r>
            <a:r>
              <a:rPr lang="en-US" altLang="zh-TW" sz="1800" dirty="0" err="1" smtClean="0"/>
              <a:t>int</a:t>
            </a:r>
            <a:r>
              <a:rPr lang="en-US" altLang="zh-TW" sz="1800" dirty="0" smtClean="0"/>
              <a:t>/Word</a:t>
            </a:r>
          </a:p>
          <a:p>
            <a:r>
              <a:rPr lang="en-US" altLang="zh-TW" sz="2400" dirty="0" smtClean="0"/>
              <a:t>FP Sign Injection </a:t>
            </a:r>
          </a:p>
          <a:p>
            <a:pPr lvl="1"/>
            <a:r>
              <a:rPr lang="en-US" altLang="zh-TW" sz="1800" dirty="0" smtClean="0"/>
              <a:t>FSGNJ</a:t>
            </a:r>
            <a:r>
              <a:rPr lang="en-US" altLang="zh-TW" sz="1800" dirty="0"/>
              <a:t>, FSGNJN, </a:t>
            </a:r>
            <a:r>
              <a:rPr lang="en-US" altLang="zh-TW" sz="1800" dirty="0" smtClean="0"/>
              <a:t>FSGNJX</a:t>
            </a:r>
          </a:p>
          <a:p>
            <a:r>
              <a:rPr lang="en-US" altLang="zh-TW" sz="2400" dirty="0"/>
              <a:t>FCMP</a:t>
            </a:r>
            <a:endParaRPr lang="en-US" altLang="zh-TW" sz="1800" dirty="0"/>
          </a:p>
          <a:p>
            <a:r>
              <a:rPr lang="en-US" altLang="zh-TW" sz="2400" dirty="0" smtClean="0"/>
              <a:t>FMIN_MAX</a:t>
            </a:r>
          </a:p>
          <a:p>
            <a:r>
              <a:rPr lang="en-US" altLang="zh-TW" sz="2400" dirty="0" smtClean="0"/>
              <a:t>FCLASS</a:t>
            </a:r>
          </a:p>
          <a:p>
            <a:r>
              <a:rPr lang="en-US" altLang="zh-TW" sz="2400" dirty="0" smtClean="0"/>
              <a:t>FMV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1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Compare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FCMP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rm filed </a:t>
            </a:r>
            <a:r>
              <a:rPr lang="en-US" altLang="zh-TW" dirty="0" smtClean="0"/>
              <a:t>indicates FEQ, FLT and FLE</a:t>
            </a:r>
          </a:p>
          <a:p>
            <a:pPr lvl="1"/>
            <a:r>
              <a:rPr lang="en-US" altLang="zh-TW" dirty="0" smtClean="0"/>
              <a:t>FEQ (rs1=rs2), FLT (rs1 &lt; rs2), FLE (rs1</a:t>
            </a:r>
            <a:r>
              <a:rPr lang="zh-TW" altLang="zh-TW" dirty="0"/>
              <a:t>≦</a:t>
            </a:r>
            <a:r>
              <a:rPr lang="en-US" altLang="zh-TW" dirty="0" smtClean="0"/>
              <a:t>rs2)</a:t>
            </a:r>
          </a:p>
          <a:p>
            <a:pPr lvl="1"/>
            <a:r>
              <a:rPr lang="en-US" altLang="zh-TW" dirty="0" smtClean="0"/>
              <a:t>Writing 1 to the </a:t>
            </a:r>
            <a:r>
              <a:rPr lang="en-US" altLang="zh-TW" dirty="0" smtClean="0">
                <a:solidFill>
                  <a:srgbClr val="0000FF"/>
                </a:solidFill>
              </a:rPr>
              <a:t>integer</a:t>
            </a:r>
            <a:r>
              <a:rPr lang="en-US" altLang="zh-TW" dirty="0" smtClean="0"/>
              <a:t> register </a:t>
            </a:r>
            <a:r>
              <a:rPr lang="en-US" altLang="zh-TW" dirty="0" err="1" smtClean="0"/>
              <a:t>rd</a:t>
            </a:r>
            <a:r>
              <a:rPr lang="en-US" altLang="zh-TW" dirty="0" smtClean="0"/>
              <a:t> if the condition holds, and 0 otherwise.</a:t>
            </a:r>
          </a:p>
          <a:p>
            <a:pPr lvl="1"/>
            <a:r>
              <a:rPr lang="en-US" altLang="zh-TW" dirty="0" smtClean="0"/>
              <a:t>FLT, FLE </a:t>
            </a:r>
            <a:r>
              <a:rPr lang="en-US" altLang="zh-TW" dirty="0" smtClean="0">
                <a:sym typeface="Wingdings" pitchFamily="2" charset="2"/>
              </a:rPr>
              <a:t> performs a </a:t>
            </a:r>
            <a:r>
              <a:rPr lang="en-US" altLang="zh-TW" dirty="0" smtClean="0">
                <a:solidFill>
                  <a:srgbClr val="FF0000"/>
                </a:solidFill>
              </a:rPr>
              <a:t>signaling comparisons</a:t>
            </a:r>
          </a:p>
          <a:p>
            <a:pPr lvl="2"/>
            <a:r>
              <a:rPr lang="en-US" altLang="zh-TW" dirty="0" smtClean="0"/>
              <a:t>An </a:t>
            </a:r>
            <a:r>
              <a:rPr lang="en-US" altLang="zh-TW" b="1" dirty="0"/>
              <a:t>Invalid Operation </a:t>
            </a:r>
            <a:r>
              <a:rPr lang="en-US" altLang="zh-TW" dirty="0"/>
              <a:t>exception is raised if either input is </a:t>
            </a:r>
            <a:r>
              <a:rPr lang="en-US" altLang="zh-TW" dirty="0" err="1" smtClean="0"/>
              <a:t>NaN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FEQ </a:t>
            </a:r>
            <a:r>
              <a:rPr lang="en-US" altLang="zh-TW" dirty="0" smtClean="0">
                <a:sym typeface="Wingdings" pitchFamily="2" charset="2"/>
              </a:rPr>
              <a:t> performs a quiet comparison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Only </a:t>
            </a:r>
            <a:r>
              <a:rPr lang="en-US" altLang="zh-TW" dirty="0"/>
              <a:t>signaling </a:t>
            </a:r>
            <a:r>
              <a:rPr lang="en-US" altLang="zh-TW" dirty="0" err="1"/>
              <a:t>NaN</a:t>
            </a:r>
            <a:r>
              <a:rPr lang="en-US" altLang="zh-TW" dirty="0"/>
              <a:t> inputs cause an </a:t>
            </a:r>
            <a:r>
              <a:rPr lang="en-US" altLang="zh-TW" b="1" dirty="0"/>
              <a:t>Invalid Operation </a:t>
            </a:r>
            <a:r>
              <a:rPr lang="en-US" altLang="zh-TW" dirty="0"/>
              <a:t>exception</a:t>
            </a:r>
            <a:endParaRPr lang="en-US" altLang="zh-TW" dirty="0" smtClean="0"/>
          </a:p>
          <a:p>
            <a:pPr lvl="1"/>
            <a:r>
              <a:rPr lang="en-US" altLang="zh-TW" dirty="0"/>
              <a:t>For all three </a:t>
            </a:r>
            <a:r>
              <a:rPr lang="en-US" altLang="zh-TW" dirty="0" smtClean="0"/>
              <a:t>instructions, the </a:t>
            </a:r>
            <a:r>
              <a:rPr lang="en-US" altLang="zh-TW" dirty="0"/>
              <a:t>result is 0 if either operand is </a:t>
            </a:r>
            <a:r>
              <a:rPr lang="en-US" altLang="zh-TW" dirty="0" err="1"/>
              <a:t>NaN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7947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300250"/>
            <a:ext cx="8763656" cy="5117483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Perform two’s complement when input is negative</a:t>
            </a:r>
          </a:p>
          <a:p>
            <a:pPr lvl="1"/>
            <a:r>
              <a:rPr lang="en-US" altLang="zh-TW" dirty="0" smtClean="0"/>
              <a:t>Source is Word: bit[43:0]={12’b0</a:t>
            </a:r>
            <a:r>
              <a:rPr lang="en-US" altLang="zh-TW" dirty="0"/>
              <a:t>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[31:0]}</a:t>
            </a:r>
            <a:endParaRPr lang="en-US" altLang="zh-TW" dirty="0"/>
          </a:p>
          <a:p>
            <a:pPr lvl="2"/>
            <a:r>
              <a:rPr lang="en-US" altLang="zh-TW" dirty="0" smtClean="0"/>
              <a:t>Word </a:t>
            </a:r>
            <a:r>
              <a:rPr lang="en-US" altLang="zh-TW" dirty="0"/>
              <a:t>to </a:t>
            </a:r>
            <a:r>
              <a:rPr lang="en-US" altLang="zh-TW" dirty="0" smtClean="0"/>
              <a:t>SP/HP: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 smtClean="0"/>
              <a:t>Source is 16-bit: bit[43:0]={12’b0,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[15:0], 16’b0}</a:t>
            </a:r>
          </a:p>
          <a:p>
            <a:pPr lvl="2"/>
            <a:r>
              <a:rPr lang="en-US" altLang="zh-TW" dirty="0" smtClean="0"/>
              <a:t>16-bit to SP/HP: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=15 </a:t>
            </a:r>
          </a:p>
          <a:p>
            <a:pPr lvl="1"/>
            <a:r>
              <a:rPr lang="en-US" altLang="zh-TW" dirty="0" smtClean="0"/>
              <a:t>Source is 8-bit: bit[43:0]={</a:t>
            </a:r>
            <a:r>
              <a:rPr lang="en-US" altLang="zh-TW" dirty="0"/>
              <a:t>12’b0, </a:t>
            </a:r>
            <a:r>
              <a:rPr lang="en-US" altLang="zh-TW" dirty="0" err="1" smtClean="0"/>
              <a:t>int_num</a:t>
            </a:r>
            <a:r>
              <a:rPr lang="en-US" altLang="zh-TW" dirty="0" smtClean="0"/>
              <a:t>[7:0</a:t>
            </a:r>
            <a:r>
              <a:rPr lang="en-US" altLang="zh-TW" dirty="0"/>
              <a:t>], </a:t>
            </a:r>
            <a:r>
              <a:rPr lang="en-US" altLang="zh-TW" dirty="0" smtClean="0"/>
              <a:t>24’b0}</a:t>
            </a:r>
            <a:r>
              <a:rPr lang="en-US" altLang="zh-TW" dirty="0"/>
              <a:t>	</a:t>
            </a:r>
          </a:p>
          <a:p>
            <a:pPr lvl="2"/>
            <a:r>
              <a:rPr lang="en-US" altLang="zh-TW" dirty="0"/>
              <a:t>8</a:t>
            </a:r>
            <a:r>
              <a:rPr lang="en-US" altLang="zh-TW" dirty="0" smtClean="0"/>
              <a:t>-bit </a:t>
            </a:r>
            <a:r>
              <a:rPr lang="en-US" altLang="zh-TW" dirty="0"/>
              <a:t>to </a:t>
            </a:r>
            <a:r>
              <a:rPr lang="en-US" altLang="zh-TW" dirty="0" smtClean="0"/>
              <a:t>HP</a:t>
            </a:r>
            <a:r>
              <a:rPr lang="en-US" altLang="zh-TW" dirty="0"/>
              <a:t>: 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 smtClean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92875"/>
              </p:ext>
            </p:extLst>
          </p:nvPr>
        </p:nvGraphicFramePr>
        <p:xfrm>
          <a:off x="521673" y="1071727"/>
          <a:ext cx="8129973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22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67518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1408258" y="1389157"/>
            <a:ext cx="6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12-bit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779000" y="2582078"/>
            <a:ext cx="4334867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611390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6707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3122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Normalization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/>
              <a:t>Count leading zero of bit[31:0</a:t>
            </a:r>
            <a:r>
              <a:rPr lang="en-US" altLang="zh-TW" dirty="0" smtClean="0"/>
              <a:t>] (LZD) (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’=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lzd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2"/>
            <a:r>
              <a:rPr lang="en-US" altLang="zh-TW" dirty="0" smtClean="0"/>
              <a:t>Left </a:t>
            </a:r>
            <a:r>
              <a:rPr lang="en-US" altLang="zh-TW" dirty="0"/>
              <a:t>shift 12 bits </a:t>
            </a:r>
            <a:r>
              <a:rPr lang="en-US" altLang="zh-TW" dirty="0" smtClean="0"/>
              <a:t>if target is SP</a:t>
            </a:r>
            <a:endParaRPr lang="en-US" altLang="zh-TW" dirty="0"/>
          </a:p>
          <a:p>
            <a:pPr lvl="2"/>
            <a:r>
              <a:rPr lang="en-US" altLang="zh-TW" dirty="0" smtClean="0">
                <a:sym typeface="Wingdings" pitchFamily="2" charset="2"/>
              </a:rPr>
              <a:t>Left </a:t>
            </a:r>
            <a:r>
              <a:rPr lang="en-US" altLang="zh-TW" dirty="0">
                <a:sym typeface="Wingdings" pitchFamily="2" charset="2"/>
              </a:rPr>
              <a:t>shift </a:t>
            </a:r>
            <a:r>
              <a:rPr lang="en-US" altLang="zh-TW" dirty="0" smtClean="0">
                <a:sym typeface="Wingdings" pitchFamily="2" charset="2"/>
              </a:rPr>
              <a:t>bit[43:0] by lz_num[4:0] (5 level mux)</a:t>
            </a:r>
            <a:endParaRPr lang="en-US" altLang="zh-TW" dirty="0">
              <a:sym typeface="Wingdings" pitchFamily="2" charset="2"/>
            </a:endParaRPr>
          </a:p>
          <a:p>
            <a:pPr lvl="1"/>
            <a:r>
              <a:rPr lang="en-US" altLang="zh-TW" dirty="0">
                <a:sym typeface="Wingdings" pitchFamily="2" charset="2"/>
              </a:rPr>
              <a:t>Rounding</a:t>
            </a:r>
            <a:r>
              <a:rPr lang="en-US" altLang="zh-TW" dirty="0" smtClean="0">
                <a:sym typeface="Wingdings" pitchFamily="2" charset="2"/>
              </a:rPr>
              <a:t>: (25-bit adder needed: bit[44:20])</a:t>
            </a:r>
            <a:endParaRPr lang="en-US" altLang="zh-TW" dirty="0">
              <a:sym typeface="Wingdings" pitchFamily="2" charset="2"/>
            </a:endParaRPr>
          </a:p>
          <a:p>
            <a:pPr lvl="2"/>
            <a:r>
              <a:rPr lang="en-US" altLang="zh-TW" dirty="0">
                <a:sym typeface="Wingdings" pitchFamily="2" charset="2"/>
              </a:rPr>
              <a:t>Detect Sticky </a:t>
            </a:r>
            <a:r>
              <a:rPr lang="en-US" altLang="zh-TW" dirty="0" smtClean="0">
                <a:sym typeface="Wingdings" pitchFamily="2" charset="2"/>
              </a:rPr>
              <a:t>bit (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) (| bit[19:0</a:t>
            </a:r>
            <a:r>
              <a:rPr lang="en-US" altLang="zh-TW" dirty="0">
                <a:sym typeface="Wingdings" pitchFamily="2" charset="2"/>
              </a:rPr>
              <a:t>])</a:t>
            </a:r>
          </a:p>
          <a:p>
            <a:pPr lvl="2"/>
            <a:r>
              <a:rPr lang="en-US" altLang="zh-TW" dirty="0">
                <a:sym typeface="Wingdings" pitchFamily="2" charset="2"/>
              </a:rPr>
              <a:t>According to round </a:t>
            </a:r>
            <a:r>
              <a:rPr lang="en-US" altLang="zh-TW" dirty="0" smtClean="0">
                <a:sym typeface="Wingdings" pitchFamily="2" charset="2"/>
              </a:rPr>
              <a:t>mode and 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, </a:t>
            </a:r>
            <a:r>
              <a:rPr lang="en-US" altLang="zh-TW" dirty="0">
                <a:sym typeface="Wingdings" pitchFamily="2" charset="2"/>
              </a:rPr>
              <a:t>add 1 on LSB or on Round </a:t>
            </a:r>
            <a:r>
              <a:rPr lang="en-US" altLang="zh-TW" dirty="0" smtClean="0">
                <a:sym typeface="Wingdings" pitchFamily="2" charset="2"/>
              </a:rPr>
              <a:t>bit</a:t>
            </a:r>
            <a:endParaRPr lang="en-US" altLang="zh-TW" dirty="0">
              <a:sym typeface="Wingdings" pitchFamily="2" charset="2"/>
            </a:endParaRPr>
          </a:p>
          <a:p>
            <a:pPr lvl="2"/>
            <a:r>
              <a:rPr lang="en-US" altLang="zh-TW" dirty="0">
                <a:sym typeface="Wingdings" pitchFamily="2" charset="2"/>
              </a:rPr>
              <a:t>If bit[44](SP)/bit[32](HP)==1  exp+1, fraction=0</a:t>
            </a:r>
          </a:p>
          <a:p>
            <a:pPr marL="457200" lvl="1" indent="0">
              <a:buNone/>
            </a:pPr>
            <a:endParaRPr lang="en-US" altLang="zh-TW" strike="sngStrike" dirty="0" smtClean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42969"/>
              </p:ext>
            </p:extLst>
          </p:nvPr>
        </p:nvGraphicFramePr>
        <p:xfrm>
          <a:off x="521673" y="1071727"/>
          <a:ext cx="8129973" cy="18542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22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kumimoji="0" lang="zh-TW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17404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67518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1408258" y="1389157"/>
            <a:ext cx="657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12-bit</a:t>
            </a:r>
            <a:endParaRPr lang="zh-TW" altLang="en-US" sz="1200" dirty="0"/>
          </a:p>
        </p:txBody>
      </p:sp>
      <p:sp>
        <p:nvSpPr>
          <p:cNvPr id="34" name="矩形 33"/>
          <p:cNvSpPr/>
          <p:nvPr/>
        </p:nvSpPr>
        <p:spPr bwMode="auto">
          <a:xfrm>
            <a:off x="779000" y="2582078"/>
            <a:ext cx="4334867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611390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026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 bwMode="black">
          <a:xfrm>
            <a:off x="381000" y="1054100"/>
            <a:ext cx="84328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dirty="0"/>
              <a:t>To use smaller rounding </a:t>
            </a:r>
            <a:r>
              <a:rPr lang="en-US" altLang="zh-TW" dirty="0" smtClean="0"/>
              <a:t>adder:</a:t>
            </a:r>
          </a:p>
          <a:p>
            <a:pPr lvl="1"/>
            <a:r>
              <a:rPr lang="en-US" altLang="zh-TW" dirty="0" err="1" smtClean="0"/>
              <a:t>Exp</a:t>
            </a:r>
            <a:r>
              <a:rPr lang="en-US" altLang="zh-TW" dirty="0" smtClean="0"/>
              <a:t>&lt;23: </a:t>
            </a:r>
            <a:r>
              <a:rPr lang="en-US" altLang="zh-TW" dirty="0" err="1" smtClean="0"/>
              <a:t>rsh</a:t>
            </a:r>
            <a:r>
              <a:rPr lang="en-US" altLang="zh-TW" dirty="0" smtClean="0"/>
              <a:t> (23-exp), Leading 8 bits are 0</a:t>
            </a:r>
          </a:p>
          <a:p>
            <a:pPr lvl="2"/>
            <a:r>
              <a:rPr lang="en-US" altLang="zh-TW" dirty="0" smtClean="0"/>
              <a:t>need to be rounded (at least 1bit shifted to bit[7:0])</a:t>
            </a:r>
          </a:p>
          <a:p>
            <a:pPr lvl="2"/>
            <a:r>
              <a:rPr lang="en-US" altLang="zh-TW" dirty="0" smtClean="0"/>
              <a:t>Result integer = {8’b0, bit[31:8]}</a:t>
            </a:r>
          </a:p>
          <a:p>
            <a:pPr marL="914400" lvl="2" indent="0">
              <a:buFont typeface="Wingdings" pitchFamily="2" charset="2"/>
              <a:buNone/>
            </a:pPr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/>
              <a:t>23 </a:t>
            </a:r>
            <a:r>
              <a:rPr lang="zh-TW" altLang="en-US" dirty="0" smtClean="0"/>
              <a:t>≦ </a:t>
            </a:r>
            <a:r>
              <a:rPr lang="en-US" altLang="zh-TW" dirty="0" err="1" smtClean="0"/>
              <a:t>Exp</a:t>
            </a:r>
            <a:r>
              <a:rPr lang="zh-TW" altLang="en-US" dirty="0" smtClean="0"/>
              <a:t> </a:t>
            </a:r>
            <a:r>
              <a:rPr lang="zh-TW" altLang="en-US" dirty="0"/>
              <a:t>≦ </a:t>
            </a:r>
            <a:r>
              <a:rPr lang="en-US" altLang="zh-TW" dirty="0" smtClean="0"/>
              <a:t>31: right shift (31-exp),</a:t>
            </a:r>
          </a:p>
          <a:p>
            <a:pPr lvl="2"/>
            <a:r>
              <a:rPr lang="en-US" altLang="zh-TW" dirty="0" smtClean="0"/>
              <a:t>no need to be rounded</a:t>
            </a:r>
          </a:p>
          <a:p>
            <a:pPr lvl="2"/>
            <a:r>
              <a:rPr lang="en-US" altLang="zh-TW" dirty="0" smtClean="0"/>
              <a:t>Result integer = {bit[31:0]}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226820" y="2933700"/>
            <a:ext cx="3505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988820" y="293370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763398" y="2658125"/>
            <a:ext cx="109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8  7           0</a:t>
            </a:r>
            <a:endParaRPr lang="zh-TW" altLang="en-US" sz="1200" dirty="0"/>
          </a:p>
        </p:txBody>
      </p:sp>
      <p:sp>
        <p:nvSpPr>
          <p:cNvPr id="9" name="矩形 8"/>
          <p:cNvSpPr/>
          <p:nvPr/>
        </p:nvSpPr>
        <p:spPr bwMode="auto">
          <a:xfrm>
            <a:off x="1988821" y="293370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988820" y="3299460"/>
            <a:ext cx="203454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     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226820" y="3299460"/>
            <a:ext cx="762000" cy="2819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600" dirty="0"/>
              <a:t>8</a:t>
            </a: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’b0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988820" y="5326380"/>
            <a:ext cx="2743200" cy="2819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88820" y="5326380"/>
            <a:ext cx="2034540" cy="2819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88820" y="5692140"/>
            <a:ext cx="2743200" cy="2819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780981" y="5049381"/>
            <a:ext cx="1151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 8  7           0</a:t>
            </a:r>
            <a:endParaRPr lang="zh-TW" altLang="en-US" sz="1200" dirty="0"/>
          </a:p>
        </p:txBody>
      </p:sp>
      <p:cxnSp>
        <p:nvCxnSpPr>
          <p:cNvPr id="22" name="直線單箭頭接點 21"/>
          <p:cNvCxnSpPr/>
          <p:nvPr/>
        </p:nvCxnSpPr>
        <p:spPr bwMode="auto">
          <a:xfrm>
            <a:off x="2118946" y="3074670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矩形圖說文字 22"/>
          <p:cNvSpPr/>
          <p:nvPr/>
        </p:nvSpPr>
        <p:spPr bwMode="auto">
          <a:xfrm>
            <a:off x="4597400" y="3452153"/>
            <a:ext cx="1345224" cy="365760"/>
          </a:xfrm>
          <a:prstGeom prst="wedgeRectCallout">
            <a:avLst>
              <a:gd name="adj1" fmla="val -86572"/>
              <a:gd name="adj2" fmla="val -1346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Round bit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4" name="矩形圖說文字 23"/>
          <p:cNvSpPr/>
          <p:nvPr/>
        </p:nvSpPr>
        <p:spPr bwMode="auto">
          <a:xfrm>
            <a:off x="5157909" y="5735089"/>
            <a:ext cx="2738316" cy="365760"/>
          </a:xfrm>
          <a:prstGeom prst="wedgeRectCallout">
            <a:avLst>
              <a:gd name="adj1" fmla="val -71077"/>
              <a:gd name="adj2" fmla="val -1075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 rounding is needed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1226820" y="3689350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7" name="直線單箭頭接點 26"/>
          <p:cNvCxnSpPr/>
          <p:nvPr/>
        </p:nvCxnSpPr>
        <p:spPr bwMode="auto">
          <a:xfrm>
            <a:off x="1955556" y="6110165"/>
            <a:ext cx="28097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29" name="直線接點 28"/>
          <p:cNvCxnSpPr/>
          <p:nvPr/>
        </p:nvCxnSpPr>
        <p:spPr bwMode="auto">
          <a:xfrm>
            <a:off x="4150847" y="2933700"/>
            <a:ext cx="0" cy="2819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線單箭頭接點 29"/>
          <p:cNvCxnSpPr/>
          <p:nvPr/>
        </p:nvCxnSpPr>
        <p:spPr bwMode="auto">
          <a:xfrm>
            <a:off x="2054028" y="5485228"/>
            <a:ext cx="22587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文字方塊 30"/>
          <p:cNvSpPr txBox="1"/>
          <p:nvPr/>
        </p:nvSpPr>
        <p:spPr>
          <a:xfrm>
            <a:off x="1880672" y="2681487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31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911596" y="5047036"/>
            <a:ext cx="475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31</a:t>
            </a:r>
            <a:endParaRPr lang="zh-TW" altLang="en-US" sz="12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282191" y="3590409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980881" y="603417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351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32/16/8 Bit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977221"/>
            <a:ext cx="8632372" cy="5564256"/>
          </a:xfrm>
        </p:spPr>
        <p:txBody>
          <a:bodyPr/>
          <a:lstStyle/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r>
              <a:rPr lang="en-US" altLang="zh-TW" dirty="0" smtClean="0"/>
              <a:t>Right shift</a:t>
            </a:r>
            <a:r>
              <a:rPr lang="en-US" altLang="zh-TW" dirty="0"/>
              <a:t> </a:t>
            </a:r>
            <a:r>
              <a:rPr lang="en-US" altLang="zh-TW" dirty="0" smtClean="0"/>
              <a:t>by </a:t>
            </a:r>
            <a:r>
              <a:rPr lang="en-US" altLang="zh-TW" dirty="0" err="1" smtClean="0"/>
              <a:t>sh_amount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 0&lt;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&lt;23: </a:t>
            </a:r>
            <a:r>
              <a:rPr lang="en-US" altLang="zh-TW" dirty="0" err="1" smtClean="0"/>
              <a:t>sh_amount</a:t>
            </a:r>
            <a:r>
              <a:rPr lang="en-US" altLang="zh-TW" dirty="0" smtClean="0"/>
              <a:t> = 23-exp, then rounding by 25bit adder</a:t>
            </a:r>
          </a:p>
          <a:p>
            <a:pPr lvl="3"/>
            <a:r>
              <a:rPr lang="en-US" altLang="zh-TW" dirty="0" smtClean="0"/>
              <a:t>32bit_int[31:0]	={8’b0,bit[31:8]}</a:t>
            </a:r>
          </a:p>
          <a:p>
            <a:pPr lvl="3"/>
            <a:r>
              <a:rPr lang="en-US" altLang="zh-TW" dirty="0" smtClean="0"/>
              <a:t>16bit_int[15:0]	=         bit[23:8]</a:t>
            </a:r>
          </a:p>
          <a:p>
            <a:pPr lvl="3"/>
            <a:r>
              <a:rPr lang="en-US" altLang="zh-TW" dirty="0" smtClean="0"/>
              <a:t>  8bit_int[7:0]	=         bit[15:8]</a:t>
            </a:r>
          </a:p>
          <a:p>
            <a:pPr lvl="2"/>
            <a:r>
              <a:rPr lang="en-US" altLang="zh-TW" dirty="0" smtClean="0"/>
              <a:t>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 </a:t>
            </a:r>
            <a:r>
              <a:rPr lang="en-US" altLang="zh-TW" dirty="0"/>
              <a:t>&gt;= 23: </a:t>
            </a:r>
            <a:r>
              <a:rPr lang="en-US" altLang="zh-TW" dirty="0" err="1"/>
              <a:t>sh_amount</a:t>
            </a:r>
            <a:r>
              <a:rPr lang="en-US" altLang="zh-TW" dirty="0"/>
              <a:t> = </a:t>
            </a:r>
            <a:r>
              <a:rPr lang="en-US" altLang="zh-TW" dirty="0" smtClean="0"/>
              <a:t>31-exp, no rounding</a:t>
            </a:r>
          </a:p>
          <a:p>
            <a:pPr lvl="3"/>
            <a:r>
              <a:rPr lang="en-US" altLang="zh-TW" dirty="0" smtClean="0"/>
              <a:t> 32bit_int[31:0</a:t>
            </a:r>
            <a:r>
              <a:rPr lang="en-US" altLang="zh-TW" dirty="0"/>
              <a:t>]=bit[31:0</a:t>
            </a:r>
            <a:r>
              <a:rPr lang="en-US" altLang="zh-TW" dirty="0" smtClean="0"/>
              <a:t>]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16bit_int: exception</a:t>
            </a:r>
          </a:p>
          <a:p>
            <a:pPr lvl="3"/>
            <a:r>
              <a:rPr lang="en-US" altLang="zh-TW" dirty="0"/>
              <a:t> </a:t>
            </a:r>
            <a:r>
              <a:rPr lang="en-US" altLang="zh-TW" dirty="0" smtClean="0"/>
              <a:t> 8bit_int: exception</a:t>
            </a:r>
            <a:endParaRPr lang="en-US" altLang="zh-TW" dirty="0"/>
          </a:p>
          <a:p>
            <a:pPr marL="914400" lvl="2" indent="0">
              <a:buNone/>
            </a:pP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73575"/>
              </p:ext>
            </p:extLst>
          </p:nvPr>
        </p:nvGraphicFramePr>
        <p:xfrm>
          <a:off x="521673" y="1071727"/>
          <a:ext cx="8103586" cy="155956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H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P</a:t>
                      </a:r>
                      <a:endParaRPr lang="zh-TW" altLang="en-US" sz="2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zh-TW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zh-TW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baseline="0" dirty="0" smtClean="0"/>
                        <a:t>  L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 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  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 S</a:t>
                      </a:r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 </a:t>
                      </a:r>
                      <a:endParaRPr lang="zh-TW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流程圖: 接點 8"/>
          <p:cNvSpPr/>
          <p:nvPr/>
        </p:nvSpPr>
        <p:spPr bwMode="auto">
          <a:xfrm>
            <a:off x="781786" y="179298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流程圖: 接點 9"/>
          <p:cNvSpPr/>
          <p:nvPr/>
        </p:nvSpPr>
        <p:spPr bwMode="auto">
          <a:xfrm>
            <a:off x="776805" y="2178381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2" name="直線單箭頭接點 11"/>
          <p:cNvCxnSpPr/>
          <p:nvPr/>
        </p:nvCxnSpPr>
        <p:spPr bwMode="auto">
          <a:xfrm flipH="1">
            <a:off x="6690946" y="1626604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5" name="直線單箭頭接點 14"/>
          <p:cNvCxnSpPr/>
          <p:nvPr/>
        </p:nvCxnSpPr>
        <p:spPr bwMode="auto">
          <a:xfrm flipH="1">
            <a:off x="3615267" y="2042773"/>
            <a:ext cx="48766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 flipH="1">
            <a:off x="527540" y="2740296"/>
            <a:ext cx="634951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2642007" y="2810680"/>
            <a:ext cx="254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Rounding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191191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859981"/>
            <a:ext cx="8632372" cy="56170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Right shift by (31-18=13) </a:t>
            </a:r>
          </a:p>
          <a:p>
            <a:pPr lvl="2"/>
            <a:r>
              <a:rPr lang="en-US" altLang="zh-TW" dirty="0" smtClean="0"/>
              <a:t> + (-exp-13) if target result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, i.e. -13&gt;</a:t>
            </a:r>
            <a:r>
              <a:rPr lang="en-US" altLang="zh-TW" dirty="0" err="1" smtClean="0"/>
              <a:t>sp_exp</a:t>
            </a:r>
            <a:r>
              <a:rPr lang="en-US" altLang="zh-TW" dirty="0" smtClean="0"/>
              <a:t>&gt;-25)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SP input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: underflow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HP output is </a:t>
            </a:r>
            <a:r>
              <a:rPr lang="en-US" altLang="zh-TW" dirty="0" err="1" smtClean="0"/>
              <a:t>subnorm</a:t>
            </a:r>
            <a:r>
              <a:rPr lang="en-US" altLang="zh-TW" dirty="0"/>
              <a:t> </a:t>
            </a:r>
            <a:r>
              <a:rPr lang="en-US" altLang="zh-TW" dirty="0" smtClean="0"/>
              <a:t>and hidden bit==1: set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=1</a:t>
            </a:r>
          </a:p>
          <a:p>
            <a:r>
              <a:rPr lang="en-US" altLang="zh-TW" dirty="0" smtClean="0"/>
              <a:t>HP to SP</a:t>
            </a:r>
          </a:p>
          <a:p>
            <a:pPr lvl="1"/>
            <a:r>
              <a:rPr lang="en-US" altLang="zh-TW" dirty="0" smtClean="0"/>
              <a:t>bit[31:0] = {</a:t>
            </a:r>
            <a:r>
              <a:rPr lang="en-US" altLang="zh-TW" dirty="0" err="1" smtClean="0"/>
              <a:t>hp</a:t>
            </a:r>
            <a:r>
              <a:rPr lang="en-US" altLang="zh-TW" dirty="0" smtClean="0"/>
              <a:t>[10:0],20’b0}</a:t>
            </a:r>
          </a:p>
          <a:p>
            <a:pPr lvl="1"/>
            <a:r>
              <a:rPr lang="en-US" altLang="zh-TW" dirty="0" smtClean="0"/>
              <a:t>Use LZD to left shift subnormal input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55466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2959031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4727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</a:t>
            </a:r>
            <a:r>
              <a:rPr lang="en-US" altLang="zh-TW" dirty="0" err="1" smtClean="0"/>
              <a:t>Bfloat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Right shift by 31-15=16 bit (do not detect subnormal)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 smtClean="0"/>
              <a:t> SP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 hidden bit==1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err="1" smtClean="0">
                <a:sym typeface="Wingdings" pitchFamily="2" charset="2"/>
              </a:rPr>
              <a:t>bfloat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err="1" smtClean="0">
                <a:sym typeface="Wingdings" pitchFamily="2" charset="2"/>
              </a:rPr>
              <a:t>exp</a:t>
            </a:r>
            <a:r>
              <a:rPr lang="en-US" altLang="zh-TW" dirty="0" smtClean="0">
                <a:sym typeface="Wingdings" pitchFamily="2" charset="2"/>
              </a:rPr>
              <a:t> set to 1</a:t>
            </a:r>
            <a:endParaRPr lang="en-US" altLang="zh-TW" dirty="0" smtClean="0"/>
          </a:p>
          <a:p>
            <a:r>
              <a:rPr lang="en-US" altLang="zh-TW" dirty="0" err="1" smtClean="0"/>
              <a:t>Bfloat</a:t>
            </a:r>
            <a:r>
              <a:rPr lang="en-US" altLang="zh-TW" dirty="0" smtClean="0"/>
              <a:t> to SP</a:t>
            </a:r>
          </a:p>
          <a:p>
            <a:pPr lvl="1"/>
            <a:r>
              <a:rPr lang="en-US" altLang="zh-TW" dirty="0" smtClean="0"/>
              <a:t>sp[31:0] = {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[15:0],16’b0}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42520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120430" y="2129847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86200" y="1907988"/>
            <a:ext cx="2159000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25901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7433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</a:t>
            </a:r>
            <a:r>
              <a:rPr lang="en-US" altLang="zh-TW" dirty="0" err="1" smtClean="0"/>
              <a:t>HPxx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859981"/>
            <a:ext cx="8632372" cy="5617019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HP</a:t>
            </a:r>
          </a:p>
          <a:p>
            <a:pPr lvl="1"/>
            <a:r>
              <a:rPr lang="en-US" altLang="zh-TW" dirty="0" smtClean="0"/>
              <a:t>Right shift by (31-18=13) </a:t>
            </a:r>
          </a:p>
          <a:p>
            <a:pPr lvl="2"/>
            <a:r>
              <a:rPr lang="en-US" altLang="zh-TW" dirty="0" smtClean="0"/>
              <a:t> + (-exp-13) if target result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, i.e. -15&gt;</a:t>
            </a:r>
            <a:r>
              <a:rPr lang="en-US" altLang="zh-TW" dirty="0" err="1" smtClean="0"/>
              <a:t>sp_exp</a:t>
            </a:r>
            <a:r>
              <a:rPr lang="en-US" altLang="zh-TW" dirty="0" smtClean="0"/>
              <a:t>&gt;-25)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SP input is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: underflow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smtClean="0"/>
              <a:t>If HP output is </a:t>
            </a:r>
            <a:r>
              <a:rPr lang="en-US" altLang="zh-TW" dirty="0" err="1" smtClean="0"/>
              <a:t>subnorm</a:t>
            </a:r>
            <a:r>
              <a:rPr lang="en-US" altLang="zh-TW" dirty="0"/>
              <a:t> </a:t>
            </a:r>
            <a:r>
              <a:rPr lang="en-US" altLang="zh-TW" dirty="0" smtClean="0"/>
              <a:t>and hidden bit==1: set </a:t>
            </a:r>
            <a:r>
              <a:rPr lang="en-US" altLang="zh-TW" dirty="0" err="1" smtClean="0"/>
              <a:t>exp</a:t>
            </a:r>
            <a:r>
              <a:rPr lang="en-US" altLang="zh-TW" dirty="0" smtClean="0"/>
              <a:t>=1</a:t>
            </a:r>
          </a:p>
          <a:p>
            <a:r>
              <a:rPr lang="en-US" altLang="zh-TW" dirty="0" smtClean="0"/>
              <a:t>HP to SP</a:t>
            </a:r>
          </a:p>
          <a:p>
            <a:pPr lvl="1"/>
            <a:r>
              <a:rPr lang="en-US" altLang="zh-TW" dirty="0" smtClean="0"/>
              <a:t>bit[31:0] = {</a:t>
            </a:r>
            <a:r>
              <a:rPr lang="en-US" altLang="zh-TW" dirty="0" err="1" smtClean="0"/>
              <a:t>hp</a:t>
            </a:r>
            <a:r>
              <a:rPr lang="en-US" altLang="zh-TW" dirty="0" smtClean="0"/>
              <a:t>[10:0],20’b0}</a:t>
            </a:r>
          </a:p>
          <a:p>
            <a:pPr lvl="1"/>
            <a:r>
              <a:rPr lang="en-US" altLang="zh-TW" dirty="0" smtClean="0"/>
              <a:t>Use LZD to left shift subnormal input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821684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8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3305090" y="2083120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86169" y="1907988"/>
            <a:ext cx="2959031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2461846" cy="4297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09674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 Between SP and </a:t>
            </a:r>
            <a:r>
              <a:rPr lang="en-US" altLang="zh-TW" dirty="0" err="1" smtClean="0"/>
              <a:t>Bfloatxx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SP to </a:t>
            </a:r>
            <a:r>
              <a:rPr lang="en-US" altLang="zh-TW" dirty="0" err="1" smtClean="0"/>
              <a:t>Bfloat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Right shift by 31-15=16 bit (do not detect subnormal)</a:t>
            </a:r>
          </a:p>
          <a:p>
            <a:pPr lvl="1"/>
            <a:r>
              <a:rPr lang="en-US" altLang="zh-TW" dirty="0" smtClean="0"/>
              <a:t>Rounding</a:t>
            </a:r>
          </a:p>
          <a:p>
            <a:pPr lvl="1"/>
            <a:r>
              <a:rPr lang="en-US" altLang="zh-TW" dirty="0" smtClean="0"/>
              <a:t>Subnormal handling </a:t>
            </a:r>
          </a:p>
          <a:p>
            <a:pPr lvl="2"/>
            <a:r>
              <a:rPr lang="en-US" altLang="zh-TW" dirty="0" smtClean="0"/>
              <a:t> SP </a:t>
            </a:r>
            <a:r>
              <a:rPr lang="en-US" altLang="zh-TW" dirty="0" err="1" smtClean="0"/>
              <a:t>subnorm</a:t>
            </a:r>
            <a:r>
              <a:rPr lang="en-US" altLang="zh-TW" dirty="0" smtClean="0"/>
              <a:t> and 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 hidden bit==1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err="1" smtClean="0">
                <a:sym typeface="Wingdings" pitchFamily="2" charset="2"/>
              </a:rPr>
              <a:t>bfloat</a:t>
            </a:r>
            <a:r>
              <a:rPr lang="en-US" altLang="zh-TW" dirty="0" smtClean="0">
                <a:sym typeface="Wingdings" pitchFamily="2" charset="2"/>
              </a:rPr>
              <a:t> </a:t>
            </a:r>
            <a:r>
              <a:rPr lang="en-US" altLang="zh-TW" dirty="0" err="1" smtClean="0">
                <a:sym typeface="Wingdings" pitchFamily="2" charset="2"/>
              </a:rPr>
              <a:t>exp</a:t>
            </a:r>
            <a:r>
              <a:rPr lang="en-US" altLang="zh-TW" dirty="0" smtClean="0">
                <a:sym typeface="Wingdings" pitchFamily="2" charset="2"/>
              </a:rPr>
              <a:t> set to 1</a:t>
            </a:r>
            <a:endParaRPr lang="en-US" altLang="zh-TW" dirty="0" smtClean="0"/>
          </a:p>
          <a:p>
            <a:r>
              <a:rPr lang="en-US" altLang="zh-TW" dirty="0" err="1" smtClean="0"/>
              <a:t>Bfloat</a:t>
            </a:r>
            <a:r>
              <a:rPr lang="en-US" altLang="zh-TW" dirty="0" smtClean="0"/>
              <a:t> to SP</a:t>
            </a:r>
          </a:p>
          <a:p>
            <a:pPr lvl="1"/>
            <a:r>
              <a:rPr lang="en-US" altLang="zh-TW" dirty="0" smtClean="0"/>
              <a:t>sp[31:0] = {</a:t>
            </a:r>
            <a:r>
              <a:rPr lang="en-US" altLang="zh-TW" dirty="0" err="1" smtClean="0"/>
              <a:t>bfloat</a:t>
            </a:r>
            <a:r>
              <a:rPr lang="en-US" altLang="zh-TW" dirty="0" smtClean="0"/>
              <a:t>[15:0],16’b0}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92919"/>
              </p:ext>
            </p:extLst>
          </p:nvPr>
        </p:nvGraphicFramePr>
        <p:xfrm>
          <a:off x="521673" y="1071727"/>
          <a:ext cx="7544718" cy="11633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  <a:gridCol w="27943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23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22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21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  <a:endParaRPr lang="zh-TW" altLang="en-US" sz="1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7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0</a:t>
                      </a:r>
                    </a:p>
                    <a:p>
                      <a:r>
                        <a:rPr lang="en-US" altLang="zh-TW" sz="1000" dirty="0" smtClean="0"/>
                        <a:t>L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R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 [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 S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]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流程圖: 接點 4"/>
          <p:cNvSpPr/>
          <p:nvPr/>
        </p:nvSpPr>
        <p:spPr bwMode="auto">
          <a:xfrm>
            <a:off x="4120430" y="2129847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886200" y="1907988"/>
            <a:ext cx="2159000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直線單箭頭接點 11"/>
          <p:cNvCxnSpPr/>
          <p:nvPr/>
        </p:nvCxnSpPr>
        <p:spPr bwMode="auto">
          <a:xfrm>
            <a:off x="703385" y="1653387"/>
            <a:ext cx="3259015" cy="3864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文字方塊 18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cxnSp>
        <p:nvCxnSpPr>
          <p:cNvPr id="14" name="直線單箭頭接點 13"/>
          <p:cNvCxnSpPr/>
          <p:nvPr/>
        </p:nvCxnSpPr>
        <p:spPr bwMode="auto">
          <a:xfrm flipH="1">
            <a:off x="542922" y="2377634"/>
            <a:ext cx="581025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2400300" y="2456796"/>
            <a:ext cx="267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To be rounded in 25-bit Adder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487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Single-Width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800" dirty="0" smtClean="0"/>
              <a:t>Conversion operations are provided to convert to and from floating-point values and unsigned and signed integers, where both source and destination are SEW wide.</a:t>
            </a:r>
          </a:p>
          <a:p>
            <a:r>
              <a:rPr lang="en-US" altLang="zh-TW" sz="1800" dirty="0" smtClean="0"/>
              <a:t>SEW = </a:t>
            </a:r>
            <a:r>
              <a:rPr lang="en-US" altLang="zh-TW" sz="1800" dirty="0" err="1" smtClean="0"/>
              <a:t>conv</a:t>
            </a:r>
            <a:r>
              <a:rPr lang="en-US" altLang="zh-TW" sz="1800" dirty="0" smtClean="0"/>
              <a:t>(SEW)</a:t>
            </a:r>
          </a:p>
          <a:p>
            <a:endParaRPr lang="en-US" altLang="zh-TW" sz="1600" dirty="0"/>
          </a:p>
          <a:p>
            <a:r>
              <a:rPr lang="en-US" altLang="zh-TW" sz="1600" dirty="0" err="1" smtClean="0"/>
              <a:t>Vfcvt.xu.f.v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Convert float to unsigned integer</a:t>
            </a:r>
          </a:p>
          <a:p>
            <a:r>
              <a:rPr lang="en-US" altLang="zh-TW" sz="1600" dirty="0" err="1" smtClean="0"/>
              <a:t>Vfcvt.x.f.v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/>
              <a:t>	</a:t>
            </a:r>
            <a:r>
              <a:rPr lang="en-US" altLang="zh-TW" sz="1600" dirty="0" smtClean="0"/>
              <a:t># </a:t>
            </a:r>
            <a:r>
              <a:rPr lang="en-US" altLang="zh-TW" sz="1600" dirty="0"/>
              <a:t>Convert float to </a:t>
            </a:r>
            <a:r>
              <a:rPr lang="en-US" altLang="zh-TW" sz="1600" dirty="0" smtClean="0"/>
              <a:t>signed integer</a:t>
            </a:r>
          </a:p>
          <a:p>
            <a:r>
              <a:rPr lang="en-US" altLang="zh-TW" sz="1600" dirty="0" err="1" smtClean="0"/>
              <a:t>Vfcvt.f.xu.v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unsigned integer to float</a:t>
            </a:r>
          </a:p>
          <a:p>
            <a:r>
              <a:rPr lang="en-US" altLang="zh-TW" sz="1600" dirty="0" err="1" smtClean="0"/>
              <a:t>Vfcvt.f.x.v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signed integer to float</a:t>
            </a:r>
            <a:endParaRPr lang="en-US" altLang="zh-TW" sz="16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The conversions follow the same rules on exceptional conditions as the scalar conversion instructions. The conversions always use the dynamic rounding mode in </a:t>
            </a:r>
            <a:r>
              <a:rPr lang="en-US" altLang="zh-TW" sz="2000" dirty="0" err="1" smtClean="0"/>
              <a:t>frm</a:t>
            </a:r>
            <a:r>
              <a:rPr lang="en-US" altLang="zh-TW" sz="2000" dirty="0" smtClean="0"/>
              <a:t>.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977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Widening Floating-Point/Integer Type 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between narrower integer and floating-point data types to a type of twice the width (2*SEW=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Vfwcvt.xu.f.v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 smtClean="0"/>
              <a:t>Vfwcvt.x.f.v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float to </a:t>
            </a:r>
            <a:r>
              <a:rPr lang="en-US" altLang="zh-TW" sz="1600" dirty="0" smtClean="0"/>
              <a:t>double-width 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 smtClean="0"/>
              <a:t>Vfwcvt.f.xu.v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unsigned integer to </a:t>
            </a:r>
            <a:r>
              <a:rPr lang="en-US" altLang="zh-TW" sz="1600" dirty="0" smtClean="0"/>
              <a:t>double-width float</a:t>
            </a:r>
            <a:endParaRPr lang="en-US" altLang="zh-TW" sz="1600" dirty="0"/>
          </a:p>
          <a:p>
            <a:r>
              <a:rPr lang="en-US" altLang="zh-TW" sz="1600" dirty="0" err="1" smtClean="0"/>
              <a:t>Vfwcvt.f.x.v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signed integer to </a:t>
            </a:r>
            <a:r>
              <a:rPr lang="en-US" altLang="zh-TW" sz="1600" dirty="0" smtClean="0"/>
              <a:t>double-width float</a:t>
            </a:r>
          </a:p>
          <a:p>
            <a:r>
              <a:rPr lang="en-US" altLang="zh-TW" sz="1600" dirty="0" err="1" smtClean="0"/>
              <a:t>Vfwcvt.f.f.v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single-with float to double-width float</a:t>
            </a:r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72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202045" y="152400"/>
            <a:ext cx="8697686" cy="608013"/>
          </a:xfrm>
        </p:spPr>
        <p:txBody>
          <a:bodyPr/>
          <a:lstStyle/>
          <a:p>
            <a:r>
              <a:rPr lang="en-US" altLang="zh-TW" dirty="0" smtClean="0"/>
              <a:t>Narrowing Floating-Point/Integer Type-Convert Instructions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/>
              <a:t>A set of conversion instructions are provided to convert wider integer and floating-point data types to a type of half the width (SEW = </a:t>
            </a:r>
            <a:r>
              <a:rPr lang="en-US" altLang="zh-TW" sz="1600" dirty="0" err="1" smtClean="0"/>
              <a:t>conv</a:t>
            </a:r>
            <a:r>
              <a:rPr lang="en-US" altLang="zh-TW" sz="1600" dirty="0" smtClean="0"/>
              <a:t>(2*SEW)).</a:t>
            </a:r>
          </a:p>
          <a:p>
            <a:endParaRPr lang="en-US" altLang="zh-TW" sz="1600" dirty="0" smtClean="0"/>
          </a:p>
          <a:p>
            <a:r>
              <a:rPr lang="en-US" altLang="zh-TW" sz="1600" dirty="0" err="1" smtClean="0"/>
              <a:t>Vfncvt.xu.f.v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unsigned </a:t>
            </a:r>
            <a:r>
              <a:rPr lang="en-US" altLang="zh-TW" sz="1600" dirty="0"/>
              <a:t>integer</a:t>
            </a:r>
          </a:p>
          <a:p>
            <a:r>
              <a:rPr lang="en-US" altLang="zh-TW" sz="1600" dirty="0" err="1" smtClean="0"/>
              <a:t>Vfncvt.x.f.v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</a:t>
            </a:r>
            <a:r>
              <a:rPr lang="en-US" altLang="zh-TW" sz="1600" dirty="0" smtClean="0"/>
              <a:t>double-width float to signed integer</a:t>
            </a:r>
          </a:p>
          <a:p>
            <a:r>
              <a:rPr lang="en-US" altLang="zh-TW" sz="1600" dirty="0" err="1" smtClean="0"/>
              <a:t>Vfncvt.f.xu.v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unsigned integer </a:t>
            </a:r>
            <a:r>
              <a:rPr lang="en-US" altLang="zh-TW" sz="1600" dirty="0"/>
              <a:t>to </a:t>
            </a:r>
            <a:r>
              <a:rPr lang="en-US" altLang="zh-TW" sz="1600" dirty="0" smtClean="0"/>
              <a:t>float</a:t>
            </a:r>
            <a:endParaRPr lang="en-US" altLang="zh-TW" sz="1600" dirty="0"/>
          </a:p>
          <a:p>
            <a:r>
              <a:rPr lang="en-US" altLang="zh-TW" sz="1600" dirty="0" err="1" smtClean="0"/>
              <a:t>Vfncvt.f.x.v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/>
              <a:t>, vs2,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	# Convert double-width </a:t>
            </a:r>
            <a:r>
              <a:rPr lang="en-US" altLang="zh-TW" sz="1600" dirty="0" smtClean="0"/>
              <a:t>signed integer to float</a:t>
            </a:r>
          </a:p>
          <a:p>
            <a:r>
              <a:rPr lang="en-US" altLang="zh-TW" sz="1600" dirty="0" err="1" smtClean="0"/>
              <a:t>Vfncvt.f.f.v</a:t>
            </a:r>
            <a:r>
              <a:rPr lang="en-US" altLang="zh-TW" sz="1600" dirty="0" smtClean="0"/>
              <a:t> 	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	# Convert double-width float to single-width float</a:t>
            </a:r>
            <a:endParaRPr lang="en-US" altLang="zh-TW" sz="1600" dirty="0"/>
          </a:p>
          <a:p>
            <a:endParaRPr lang="en-US" altLang="zh-TW" sz="1600" dirty="0"/>
          </a:p>
          <a:p>
            <a:pPr marL="457200" lvl="1" indent="0">
              <a:buNone/>
            </a:pP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200" dirty="0" smtClean="0"/>
          </a:p>
          <a:p>
            <a:endParaRPr lang="en-US" altLang="zh-TW" sz="1600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sz="1400" dirty="0"/>
          </a:p>
          <a:p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3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-27520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Perform two’s complement when input is negative</a:t>
            </a:r>
          </a:p>
          <a:p>
            <a:pPr lvl="1"/>
            <a:r>
              <a:rPr lang="en-US" altLang="zh-TW" dirty="0"/>
              <a:t>Long: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[63:0]}, </a:t>
            </a:r>
            <a:r>
              <a:rPr lang="en-US" altLang="zh-TW" dirty="0" err="1"/>
              <a:t>rd_exp</a:t>
            </a:r>
            <a:r>
              <a:rPr lang="en-US" altLang="zh-TW" dirty="0"/>
              <a:t>=63</a:t>
            </a:r>
            <a:endParaRPr lang="en-US" altLang="zh-TW" strike="sngStrike" dirty="0"/>
          </a:p>
          <a:p>
            <a:pPr lvl="1"/>
            <a:r>
              <a:rPr lang="en-US" altLang="zh-TW" dirty="0"/>
              <a:t>Word: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[31:0</a:t>
            </a:r>
            <a:r>
              <a:rPr lang="en-US" altLang="zh-TW" dirty="0" smtClean="0"/>
              <a:t>], 32’b0}, </a:t>
            </a:r>
            <a:r>
              <a:rPr lang="en-US" altLang="zh-TW" dirty="0" err="1"/>
              <a:t>rd_exp</a:t>
            </a:r>
            <a:r>
              <a:rPr lang="en-US" altLang="zh-TW" dirty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/>
              <a:t>16bit: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[15:0], </a:t>
            </a:r>
            <a:r>
              <a:rPr lang="en-US" altLang="zh-TW" dirty="0" smtClean="0"/>
              <a:t>48’b0</a:t>
            </a:r>
            <a:r>
              <a:rPr lang="en-US" altLang="zh-TW" dirty="0"/>
              <a:t>} </a:t>
            </a:r>
            <a:r>
              <a:rPr lang="en-US" altLang="zh-TW" dirty="0" err="1"/>
              <a:t>rd_exp</a:t>
            </a:r>
            <a:r>
              <a:rPr lang="en-US" altLang="zh-TW" dirty="0"/>
              <a:t>=15 </a:t>
            </a:r>
          </a:p>
          <a:p>
            <a:pPr lvl="1"/>
            <a:r>
              <a:rPr lang="en-US" altLang="zh-TW" dirty="0"/>
              <a:t>8-bit: </a:t>
            </a:r>
            <a:r>
              <a:rPr lang="en-US" altLang="zh-TW" dirty="0" smtClean="0"/>
              <a:t>bit[104:0]={29’b0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[7:0], </a:t>
            </a:r>
            <a:r>
              <a:rPr lang="en-US" altLang="zh-TW" dirty="0" smtClean="0"/>
              <a:t>56’b0</a:t>
            </a:r>
            <a:r>
              <a:rPr lang="en-US" altLang="zh-TW" dirty="0"/>
              <a:t>}, </a:t>
            </a:r>
            <a:r>
              <a:rPr lang="en-US" altLang="zh-TW" dirty="0" err="1"/>
              <a:t>rd_exp</a:t>
            </a:r>
            <a:r>
              <a:rPr lang="en-US" altLang="zh-TW" dirty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39458"/>
              </p:ext>
            </p:extLst>
          </p:nvPr>
        </p:nvGraphicFramePr>
        <p:xfrm>
          <a:off x="521673" y="594404"/>
          <a:ext cx="8129973" cy="23571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105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>
                          <a:solidFill>
                            <a:srgbClr val="FF0000"/>
                          </a:solidFill>
                        </a:rPr>
                        <a:t>76</a:t>
                      </a:r>
                      <a:endParaRPr lang="zh-TW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54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70717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9401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-27520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(1/)xx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/>
              <a:t>Perform two’s complement when input is negative</a:t>
            </a:r>
          </a:p>
          <a:p>
            <a:pPr lvl="1"/>
            <a:r>
              <a:rPr lang="en-US" altLang="zh-TW" dirty="0"/>
              <a:t>Long: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[63:0]}, </a:t>
            </a:r>
            <a:r>
              <a:rPr lang="en-US" altLang="zh-TW" dirty="0" err="1"/>
              <a:t>rd_exp</a:t>
            </a:r>
            <a:r>
              <a:rPr lang="en-US" altLang="zh-TW" dirty="0"/>
              <a:t>=63</a:t>
            </a:r>
            <a:endParaRPr lang="en-US" altLang="zh-TW" strike="sngStrike" dirty="0"/>
          </a:p>
          <a:p>
            <a:pPr lvl="1"/>
            <a:r>
              <a:rPr lang="en-US" altLang="zh-TW" dirty="0"/>
              <a:t>Word: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[31:0</a:t>
            </a:r>
            <a:r>
              <a:rPr lang="en-US" altLang="zh-TW" dirty="0" smtClean="0"/>
              <a:t>], 32’b0}, </a:t>
            </a:r>
            <a:r>
              <a:rPr lang="en-US" altLang="zh-TW" dirty="0" err="1"/>
              <a:t>rd_exp</a:t>
            </a:r>
            <a:r>
              <a:rPr lang="en-US" altLang="zh-TW" dirty="0"/>
              <a:t>=31</a:t>
            </a:r>
            <a:endParaRPr lang="en-US" altLang="zh-TW" strike="sngStrike" dirty="0"/>
          </a:p>
          <a:p>
            <a:pPr lvl="1"/>
            <a:r>
              <a:rPr lang="en-US" altLang="zh-TW" dirty="0"/>
              <a:t>16bit: </a:t>
            </a:r>
            <a:r>
              <a:rPr lang="en-US" altLang="zh-TW" dirty="0" smtClean="0"/>
              <a:t>bit[104:0]={41’b0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[15:0], </a:t>
            </a:r>
            <a:r>
              <a:rPr lang="en-US" altLang="zh-TW" dirty="0" smtClean="0"/>
              <a:t>48’b0</a:t>
            </a:r>
            <a:r>
              <a:rPr lang="en-US" altLang="zh-TW" dirty="0"/>
              <a:t>} </a:t>
            </a:r>
            <a:r>
              <a:rPr lang="en-US" altLang="zh-TW" dirty="0" err="1"/>
              <a:t>rd_exp</a:t>
            </a:r>
            <a:r>
              <a:rPr lang="en-US" altLang="zh-TW" dirty="0"/>
              <a:t>=15 </a:t>
            </a:r>
          </a:p>
          <a:p>
            <a:pPr lvl="1"/>
            <a:r>
              <a:rPr lang="en-US" altLang="zh-TW" dirty="0"/>
              <a:t>8-bit: </a:t>
            </a:r>
            <a:r>
              <a:rPr lang="en-US" altLang="zh-TW" dirty="0" smtClean="0"/>
              <a:t>bit[104:0]={29’b0</a:t>
            </a:r>
            <a:r>
              <a:rPr lang="en-US" altLang="zh-TW" dirty="0"/>
              <a:t>, </a:t>
            </a:r>
            <a:r>
              <a:rPr lang="en-US" altLang="zh-TW" dirty="0" err="1"/>
              <a:t>int_num</a:t>
            </a:r>
            <a:r>
              <a:rPr lang="en-US" altLang="zh-TW" dirty="0"/>
              <a:t>[7:0], </a:t>
            </a:r>
            <a:r>
              <a:rPr lang="en-US" altLang="zh-TW" dirty="0" smtClean="0"/>
              <a:t>56’b0</a:t>
            </a:r>
            <a:r>
              <a:rPr lang="en-US" altLang="zh-TW" dirty="0"/>
              <a:t>}, </a:t>
            </a:r>
            <a:r>
              <a:rPr lang="en-US" altLang="zh-TW" dirty="0" err="1"/>
              <a:t>rd_exp</a:t>
            </a:r>
            <a:r>
              <a:rPr lang="en-US" altLang="zh-TW" dirty="0"/>
              <a:t>=7 </a:t>
            </a:r>
            <a:endParaRPr lang="en-US" altLang="zh-TW" strike="sngStrike" dirty="0">
              <a:sym typeface="Wingdings" pitchFamily="2" charset="2"/>
            </a:endParaRP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48000"/>
              </p:ext>
            </p:extLst>
          </p:nvPr>
        </p:nvGraphicFramePr>
        <p:xfrm>
          <a:off x="521673" y="565829"/>
          <a:ext cx="8129973" cy="235712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103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dirty="0" smtClean="0"/>
                        <a:t>54</a:t>
                      </a: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7604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58205"/>
            <a:ext cx="8658225" cy="608013"/>
          </a:xfrm>
        </p:spPr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742" y="1435722"/>
            <a:ext cx="8763656" cy="5125945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Normalization:</a:t>
            </a:r>
          </a:p>
          <a:p>
            <a:pPr lvl="2"/>
            <a:r>
              <a:rPr lang="en-US" altLang="zh-TW" dirty="0" smtClean="0"/>
              <a:t>Count leading zero of bit[63:0] (LZD) (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’=</a:t>
            </a:r>
            <a:r>
              <a:rPr lang="en-US" altLang="zh-TW" dirty="0" err="1" smtClean="0"/>
              <a:t>rd_exp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lzd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Left shift 12 bits if target is SP, left shift 29 bits if target is DP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Left shift bit[92:0] by lz_num[5:0] (6 level mux)</a:t>
            </a:r>
          </a:p>
          <a:p>
            <a:pPr lvl="1"/>
            <a:r>
              <a:rPr lang="en-US" altLang="zh-TW" dirty="0" smtClean="0">
                <a:sym typeface="Wingdings" pitchFamily="2" charset="2"/>
              </a:rPr>
              <a:t>Rounding: (54-bit adder needed: bit[93:39])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Detect Sticky bit (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) (| bit[38:0])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According to round mode and </a:t>
            </a:r>
            <a:r>
              <a:rPr lang="en-US" altLang="zh-TW" dirty="0" err="1" smtClean="0">
                <a:sym typeface="Wingdings" pitchFamily="2" charset="2"/>
              </a:rPr>
              <a:t>st</a:t>
            </a:r>
            <a:r>
              <a:rPr lang="en-US" altLang="zh-TW" dirty="0" smtClean="0">
                <a:sym typeface="Wingdings" pitchFamily="2" charset="2"/>
              </a:rPr>
              <a:t>, add 1 on LSB or on Round bit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If bit[93](DP)/bit[76](SP)/bit[64](HP)==1  exp+1, fraction=0</a:t>
            </a:r>
          </a:p>
          <a:p>
            <a:pPr marL="457200" lvl="1" indent="0">
              <a:buNone/>
            </a:pPr>
            <a:endParaRPr lang="en-US" altLang="zh-TW" strike="sngStrike" dirty="0">
              <a:sym typeface="Wingdings" pitchFamily="2" charset="2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215221"/>
              </p:ext>
            </p:extLst>
          </p:nvPr>
        </p:nvGraphicFramePr>
        <p:xfrm>
          <a:off x="521673" y="699179"/>
          <a:ext cx="8129973" cy="222504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  <a:gridCol w="21972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91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74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64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63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62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56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55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9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40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39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48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47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…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31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2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1</a:t>
                      </a:r>
                      <a:endParaRPr lang="zh-TW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 smtClean="0"/>
                        <a:t>0</a:t>
                      </a:r>
                      <a:endParaRPr lang="zh-TW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9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8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7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5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4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0L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R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[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S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  ]</a:t>
                      </a:r>
                      <a:endParaRPr lang="zh-TW" altLang="en-US" sz="8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 bwMode="auto">
          <a:xfrm flipV="1">
            <a:off x="738556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2710985" y="2948412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文字方塊 24"/>
          <p:cNvSpPr txBox="1"/>
          <p:nvPr/>
        </p:nvSpPr>
        <p:spPr>
          <a:xfrm>
            <a:off x="461599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434028" y="3108937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7" name="流程圖: 接點 26"/>
          <p:cNvSpPr/>
          <p:nvPr/>
        </p:nvSpPr>
        <p:spPr bwMode="auto">
          <a:xfrm>
            <a:off x="715697" y="2898296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流程圖: 接點 27"/>
          <p:cNvSpPr/>
          <p:nvPr/>
        </p:nvSpPr>
        <p:spPr bwMode="auto">
          <a:xfrm>
            <a:off x="2688126" y="2902693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523392" y="1494720"/>
            <a:ext cx="4800275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Word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523392" y="1875721"/>
            <a:ext cx="3471008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16-bit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1" name="矩形圖說文字 30"/>
          <p:cNvSpPr/>
          <p:nvPr/>
        </p:nvSpPr>
        <p:spPr bwMode="auto">
          <a:xfrm>
            <a:off x="5819356" y="3168206"/>
            <a:ext cx="1006720" cy="248838"/>
          </a:xfrm>
          <a:prstGeom prst="wedgeRectCallout">
            <a:avLst>
              <a:gd name="adj1" fmla="val -121320"/>
              <a:gd name="adj2" fmla="val -15303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FP format</a:t>
            </a:r>
            <a:endParaRPr kumimoji="0" lang="zh-TW" alt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32" name="直線單箭頭接點 31"/>
          <p:cNvCxnSpPr/>
          <p:nvPr/>
        </p:nvCxnSpPr>
        <p:spPr bwMode="auto">
          <a:xfrm flipH="1">
            <a:off x="633046" y="1279457"/>
            <a:ext cx="180098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1837267" y="2615946"/>
            <a:ext cx="3276600" cy="26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751995" y="2552121"/>
            <a:ext cx="2302606" cy="263769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1011" y="1093249"/>
            <a:ext cx="40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0" dirty="0" smtClean="0"/>
              <a:t>bit</a:t>
            </a:r>
            <a:endParaRPr lang="zh-TW" altLang="en-US" sz="1400" b="0" dirty="0"/>
          </a:p>
        </p:txBody>
      </p:sp>
      <p:sp>
        <p:nvSpPr>
          <p:cNvPr id="20" name="矩形 19"/>
          <p:cNvSpPr/>
          <p:nvPr/>
        </p:nvSpPr>
        <p:spPr bwMode="auto">
          <a:xfrm>
            <a:off x="2523386" y="2256730"/>
            <a:ext cx="1735347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8-bit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523386" y="1130633"/>
            <a:ext cx="6101862" cy="2637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400" dirty="0" smtClean="0">
                <a:solidFill>
                  <a:schemeClr val="bg1"/>
                </a:solidFill>
              </a:rPr>
              <a:t>Long</a:t>
            </a:r>
            <a:r>
              <a:rPr kumimoji="0" lang="en-US" altLang="zh-TW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zh-TW" sz="1400" dirty="0" smtClean="0">
                <a:solidFill>
                  <a:schemeClr val="bg1"/>
                </a:solidFill>
              </a:rPr>
              <a:t>operand</a:t>
            </a: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0333" y="2582072"/>
            <a:ext cx="4563528" cy="263769"/>
          </a:xfrm>
          <a:prstGeom prst="rect">
            <a:avLst/>
          </a:prstGeom>
          <a:noFill/>
          <a:ln w="952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37" name="直線單箭頭接點 36"/>
          <p:cNvCxnSpPr/>
          <p:nvPr/>
        </p:nvCxnSpPr>
        <p:spPr bwMode="auto">
          <a:xfrm flipV="1">
            <a:off x="1424377" y="2965340"/>
            <a:ext cx="1" cy="276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流程圖: 接點 38"/>
          <p:cNvSpPr/>
          <p:nvPr/>
        </p:nvSpPr>
        <p:spPr bwMode="auto">
          <a:xfrm>
            <a:off x="1401518" y="2915224"/>
            <a:ext cx="45719" cy="45719"/>
          </a:xfrm>
          <a:prstGeom prst="flowChartConnector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158428" y="3123331"/>
            <a:ext cx="55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</a:t>
            </a:r>
            <a:r>
              <a:rPr lang="en-US" altLang="zh-TW" dirty="0" smtClean="0"/>
              <a:t>P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 bwMode="auto">
          <a:xfrm flipH="1">
            <a:off x="1295400" y="1213269"/>
            <a:ext cx="11436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012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162002</TotalTime>
  <Words>2284</Words>
  <Application>Microsoft Office PowerPoint</Application>
  <PresentationFormat>如螢幕大小 (4:3)</PresentationFormat>
  <Paragraphs>1200</Paragraphs>
  <Slides>38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39" baseType="lpstr">
      <vt:lpstr>母片</vt:lpstr>
      <vt:lpstr>[Alpaca]: FPU MISC Pipeline uArch</vt:lpstr>
      <vt:lpstr>Misc. Pipeline uArch</vt:lpstr>
      <vt:lpstr>Misc. Pipeline Instructions</vt:lpstr>
      <vt:lpstr>Single-Width Floating-Point/Integer Type Convert Instructions</vt:lpstr>
      <vt:lpstr>Widening Floating-Point/Integer Type Convert Instructions</vt:lpstr>
      <vt:lpstr>Narrowing Floating-Point/Integer Type-Convert Instructions</vt:lpstr>
      <vt:lpstr>Integer to FP (1/)</vt:lpstr>
      <vt:lpstr>Integer to FP (1/)xx</vt:lpstr>
      <vt:lpstr>Integer to FP (2/)</vt:lpstr>
      <vt:lpstr>FP to Integer</vt:lpstr>
      <vt:lpstr>FP to Integer</vt:lpstr>
      <vt:lpstr>Convert Between DP and SP</vt:lpstr>
      <vt:lpstr>Convert Between SP and HP</vt:lpstr>
      <vt:lpstr>Convert From SP to BF16</vt:lpstr>
      <vt:lpstr>PowerPoint 簡報</vt:lpstr>
      <vt:lpstr>PowerPoint 簡報</vt:lpstr>
      <vt:lpstr>Convert Instructions</vt:lpstr>
      <vt:lpstr>uArch of Convert Instructions</vt:lpstr>
      <vt:lpstr>Vector Floating-Point Sign-Injection Instructions</vt:lpstr>
      <vt:lpstr>Vector Floating-Point Compare Instructions</vt:lpstr>
      <vt:lpstr>Vector Floating-Point Compare Instructions</vt:lpstr>
      <vt:lpstr>Vector Floating-Point Compare Instructions</vt:lpstr>
      <vt:lpstr>Vector Floating-Point Compare Instructions</vt:lpstr>
      <vt:lpstr>Vector Floating-Point MIN/MAX Instructions</vt:lpstr>
      <vt:lpstr>FMIN and FMAX Instructions</vt:lpstr>
      <vt:lpstr>Vector Floating-Point Classify Instruction</vt:lpstr>
      <vt:lpstr>Vector Floating-Point Merge Instruction</vt:lpstr>
      <vt:lpstr>Floating-Point Scalar Move Instructions</vt:lpstr>
      <vt:lpstr>PowerPoint 簡報</vt:lpstr>
      <vt:lpstr>FP Compare Instructions</vt:lpstr>
      <vt:lpstr>Integer to FP (1/)</vt:lpstr>
      <vt:lpstr>Integer to FP (2/)</vt:lpstr>
      <vt:lpstr>FP to Integer</vt:lpstr>
      <vt:lpstr>FP to 32/16/8 Bit Integer</vt:lpstr>
      <vt:lpstr>Convert Between SP and HP</vt:lpstr>
      <vt:lpstr>Convert Between SP and Bfloat</vt:lpstr>
      <vt:lpstr>Convert Between SP and HPxx</vt:lpstr>
      <vt:lpstr>Convert Between SP and Bfloatxx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2623</cp:revision>
  <cp:lastPrinted>2018-05-08T06:45:15Z</cp:lastPrinted>
  <dcterms:created xsi:type="dcterms:W3CDTF">2018-01-08T00:52:47Z</dcterms:created>
  <dcterms:modified xsi:type="dcterms:W3CDTF">2019-12-30T06:31:37Z</dcterms:modified>
</cp:coreProperties>
</file>