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0"/>
  </p:notesMasterIdLst>
  <p:handoutMasterIdLst>
    <p:handoutMasterId r:id="rId41"/>
  </p:handoutMasterIdLst>
  <p:sldIdLst>
    <p:sldId id="525" r:id="rId2"/>
    <p:sldId id="1078" r:id="rId3"/>
    <p:sldId id="1110" r:id="rId4"/>
    <p:sldId id="1106" r:id="rId5"/>
    <p:sldId id="1107" r:id="rId6"/>
    <p:sldId id="1108" r:id="rId7"/>
    <p:sldId id="1146" r:id="rId8"/>
    <p:sldId id="1147" r:id="rId9"/>
    <p:sldId id="1127" r:id="rId10"/>
    <p:sldId id="1131" r:id="rId11"/>
    <p:sldId id="1133" r:id="rId12"/>
    <p:sldId id="1137" r:id="rId13"/>
    <p:sldId id="1138" r:id="rId14"/>
    <p:sldId id="1148" r:id="rId15"/>
    <p:sldId id="1144" r:id="rId16"/>
    <p:sldId id="1139" r:id="rId17"/>
    <p:sldId id="1079" r:id="rId18"/>
    <p:sldId id="1092" r:id="rId19"/>
    <p:sldId id="1099" r:id="rId20"/>
    <p:sldId id="1100" r:id="rId21"/>
    <p:sldId id="1101" r:id="rId22"/>
    <p:sldId id="1102" r:id="rId23"/>
    <p:sldId id="1103" r:id="rId24"/>
    <p:sldId id="1098" r:id="rId25"/>
    <p:sldId id="1090" r:id="rId26"/>
    <p:sldId id="1104" r:id="rId27"/>
    <p:sldId id="1105" r:id="rId28"/>
    <p:sldId id="1109" r:id="rId29"/>
    <p:sldId id="983" r:id="rId30"/>
    <p:sldId id="1089" r:id="rId31"/>
    <p:sldId id="1124" r:id="rId32"/>
    <p:sldId id="1125" r:id="rId33"/>
    <p:sldId id="1135" r:id="rId34"/>
    <p:sldId id="1136" r:id="rId35"/>
    <p:sldId id="1140" r:id="rId36"/>
    <p:sldId id="1141" r:id="rId37"/>
    <p:sldId id="1149" r:id="rId38"/>
    <p:sldId id="1150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10"/>
            <p14:sldId id="1106"/>
            <p14:sldId id="1107"/>
            <p14:sldId id="1108"/>
            <p14:sldId id="1146"/>
            <p14:sldId id="1147"/>
            <p14:sldId id="1127"/>
            <p14:sldId id="1131"/>
            <p14:sldId id="1133"/>
            <p14:sldId id="1137"/>
            <p14:sldId id="1138"/>
            <p14:sldId id="1148"/>
            <p14:sldId id="1144"/>
            <p14:sldId id="1139"/>
            <p14:sldId id="1079"/>
            <p14:sldId id="1092"/>
            <p14:sldId id="1099"/>
            <p14:sldId id="1100"/>
            <p14:sldId id="1101"/>
            <p14:sldId id="1102"/>
            <p14:sldId id="1103"/>
            <p14:sldId id="1098"/>
            <p14:sldId id="1090"/>
            <p14:sldId id="1104"/>
            <p14:sldId id="1105"/>
            <p14:sldId id="1109"/>
            <p14:sldId id="983"/>
            <p14:sldId id="1089"/>
            <p14:sldId id="1124"/>
            <p14:sldId id="1125"/>
            <p14:sldId id="1135"/>
            <p14:sldId id="1136"/>
            <p14:sldId id="1140"/>
            <p14:sldId id="1141"/>
            <p14:sldId id="1149"/>
            <p14:sldId id="11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80" d="100"/>
          <a:sy n="80" d="100"/>
        </p:scale>
        <p:origin x="-1718" y="-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29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MISC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2019/8/26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Rounding for SP to Long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(52-exp), Leading 12 bits are 0</a:t>
            </a:r>
          </a:p>
          <a:p>
            <a:pPr lvl="2"/>
            <a:r>
              <a:rPr lang="en-US" altLang="zh-TW" dirty="0" smtClean="0"/>
              <a:t>need to round (at least 1bit shifted to bit[10:0])</a:t>
            </a:r>
          </a:p>
          <a:p>
            <a:pPr lvl="2"/>
            <a:r>
              <a:rPr lang="en-US" altLang="zh-TW" dirty="0" smtClean="0"/>
              <a:t>Integer = {12’b0, bit[62:11]}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52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63: right shift (63-exp),</a:t>
            </a:r>
          </a:p>
          <a:p>
            <a:pPr lvl="2"/>
            <a:r>
              <a:rPr lang="en-US" altLang="zh-TW" dirty="0" smtClean="0"/>
              <a:t>no need to round</a:t>
            </a:r>
          </a:p>
          <a:p>
            <a:pPr lvl="2"/>
            <a:r>
              <a:rPr lang="en-US" altLang="zh-TW" dirty="0" smtClean="0"/>
              <a:t>Integer = {bit[63:0]}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10" y="5735089"/>
            <a:ext cx="1569427" cy="365760"/>
          </a:xfrm>
          <a:prstGeom prst="wedgeRectCallout">
            <a:avLst>
              <a:gd name="adj1" fmla="val -99252"/>
              <a:gd name="adj2" fmla="val -115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05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(subnormal don’t care)</a:t>
            </a:r>
          </a:p>
          <a:p>
            <a:pPr lvl="2"/>
            <a:r>
              <a:rPr lang="en-US" altLang="zh-TW" dirty="0" smtClean="0"/>
              <a:t>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52-exp</a:t>
            </a:r>
            <a:r>
              <a:rPr lang="en-US" altLang="zh-TW" dirty="0"/>
              <a:t>, then </a:t>
            </a:r>
            <a:r>
              <a:rPr lang="en-US" altLang="zh-TW" dirty="0" smtClean="0"/>
              <a:t>rounded </a:t>
            </a:r>
            <a:r>
              <a:rPr lang="en-US" altLang="zh-TW" dirty="0"/>
              <a:t>by </a:t>
            </a:r>
            <a:r>
              <a:rPr lang="en-US" altLang="zh-TW" dirty="0" smtClean="0"/>
              <a:t>54bit adder</a:t>
            </a:r>
          </a:p>
          <a:p>
            <a:pPr lvl="3"/>
            <a:r>
              <a:rPr lang="en-US" altLang="zh-TW" dirty="0" smtClean="0"/>
              <a:t>64bit_int[63:0]	={12’b0,bit[62:11]</a:t>
            </a:r>
            <a:endParaRPr lang="en-US" altLang="zh-TW" dirty="0"/>
          </a:p>
          <a:p>
            <a:pPr lvl="3"/>
            <a:r>
              <a:rPr lang="en-US" altLang="zh-TW" dirty="0"/>
              <a:t>32bit_int[31:0]	</a:t>
            </a:r>
            <a:r>
              <a:rPr lang="en-US" altLang="zh-TW" dirty="0" smtClean="0"/>
              <a:t>=          bit[42:11]</a:t>
            </a:r>
            <a:endParaRPr lang="en-US" altLang="zh-TW" dirty="0"/>
          </a:p>
          <a:p>
            <a:pPr lvl="3"/>
            <a:r>
              <a:rPr lang="en-US" altLang="zh-TW" dirty="0"/>
              <a:t>16bit_int[15:0]	=         </a:t>
            </a:r>
            <a:r>
              <a:rPr lang="en-US" altLang="zh-TW" dirty="0" smtClean="0"/>
              <a:t> bit[26:11]</a:t>
            </a:r>
            <a:endParaRPr lang="en-US" altLang="zh-TW" dirty="0"/>
          </a:p>
          <a:p>
            <a:pPr lvl="3"/>
            <a:r>
              <a:rPr lang="en-US" altLang="zh-TW" dirty="0"/>
              <a:t>  8bit_int[7:0]	=         </a:t>
            </a:r>
            <a:r>
              <a:rPr lang="en-US" altLang="zh-TW" dirty="0" smtClean="0"/>
              <a:t> bit[18:11]</a:t>
            </a:r>
            <a:endParaRPr lang="en-US" altLang="zh-TW" dirty="0"/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exp</a:t>
            </a:r>
            <a:r>
              <a:rPr lang="en-US" altLang="zh-TW" dirty="0"/>
              <a:t> &gt;= </a:t>
            </a:r>
            <a:r>
              <a:rPr lang="en-US" altLang="zh-TW" dirty="0" smtClean="0"/>
              <a:t>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63-exp</a:t>
            </a:r>
            <a:r>
              <a:rPr lang="en-US" altLang="zh-TW" dirty="0"/>
              <a:t>, no rounding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64bit_int[63:0</a:t>
            </a:r>
            <a:r>
              <a:rPr lang="en-US" altLang="zh-TW" dirty="0"/>
              <a:t>]=</a:t>
            </a:r>
            <a:r>
              <a:rPr lang="en-US" altLang="zh-TW" dirty="0" smtClean="0"/>
              <a:t>bit[63:0]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08719"/>
              </p:ext>
            </p:extLst>
          </p:nvPr>
        </p:nvGraphicFramePr>
        <p:xfrm>
          <a:off x="521673" y="656844"/>
          <a:ext cx="8103586" cy="1955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712234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20325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4196864" y="1619423"/>
            <a:ext cx="4295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38" y="2740296"/>
            <a:ext cx="64008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289708" y="2810680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3296373" y="2051223"/>
            <a:ext cx="5195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8137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DP and 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63-35+1=29 bit 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pPr lvl="1"/>
            <a:r>
              <a:rPr lang="en-US" altLang="zh-TW" dirty="0" smtClean="0"/>
              <a:t>Exception detection (overflow, underflow,…)</a:t>
            </a:r>
            <a:endParaRPr lang="en-US" altLang="zh-TW" dirty="0"/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53473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352564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281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 to H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smtClean="0"/>
              <a:t>H to 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407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830023" y="209529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62399" y="1907988"/>
            <a:ext cx="2649415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945748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0776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From SP to BF16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9373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677748" y="207984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67225" y="1907988"/>
            <a:ext cx="2144589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65906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803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1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Conversion needs Left Shifter</a:t>
            </a:r>
          </a:p>
          <a:p>
            <a:pPr lvl="1"/>
            <a:r>
              <a:rPr lang="en-US" altLang="zh-TW" dirty="0" smtClean="0"/>
              <a:t>Integer to FP</a:t>
            </a:r>
          </a:p>
          <a:p>
            <a:pPr lvl="1"/>
            <a:r>
              <a:rPr lang="en-US" altLang="zh-TW" dirty="0" smtClean="0"/>
              <a:t>HP to SP </a:t>
            </a:r>
          </a:p>
          <a:p>
            <a:pPr lvl="2"/>
            <a:r>
              <a:rPr lang="en-US" altLang="zh-TW" dirty="0" smtClean="0"/>
              <a:t>left shift when subnormal input, otherwise don’t need shifter</a:t>
            </a:r>
          </a:p>
          <a:p>
            <a:r>
              <a:rPr lang="en-US" altLang="zh-TW" dirty="0" smtClean="0"/>
              <a:t>Conversion needs Right Shifter</a:t>
            </a:r>
          </a:p>
          <a:p>
            <a:pPr lvl="1"/>
            <a:r>
              <a:rPr lang="en-US" altLang="zh-TW" dirty="0" smtClean="0"/>
              <a:t>FP to Integer</a:t>
            </a:r>
          </a:p>
          <a:p>
            <a:pPr lvl="1"/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1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6" y="4412924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</a:t>
            </a:r>
            <a:r>
              <a:rPr lang="en-US" altLang="zh-TW" dirty="0" smtClean="0">
                <a:solidFill>
                  <a:schemeClr val="bg1"/>
                </a:solidFill>
              </a:rPr>
              <a:t>-bit </a:t>
            </a:r>
            <a:r>
              <a:rPr lang="en-US" altLang="zh-TW" dirty="0" smtClean="0">
                <a:solidFill>
                  <a:schemeClr val="bg1"/>
                </a:solidFill>
              </a:rPr>
              <a:t>adder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 bwMode="auto">
          <a:xfrm rot="5400000">
            <a:off x="6071845" y="3800493"/>
            <a:ext cx="359670" cy="8651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26" idx="2"/>
          </p:cNvCxnSpPr>
          <p:nvPr/>
        </p:nvCxnSpPr>
        <p:spPr bwMode="auto">
          <a:xfrm>
            <a:off x="5423443" y="4782201"/>
            <a:ext cx="604" cy="142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74" y="4923811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4359631" y="5228611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7" y="4923811"/>
            <a:ext cx="1" cy="1314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92857" y="5583333"/>
            <a:ext cx="6620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Int2FP/HP2SP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14854" y="3266806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22743" y="5553577"/>
            <a:ext cx="2268696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 bwMode="auto">
          <a:xfrm>
            <a:off x="4365611" y="5914405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4183196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47771" y="5041931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4183196"/>
            <a:ext cx="0" cy="85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699392" y="4925161"/>
            <a:ext cx="1" cy="116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391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016227" y="4183196"/>
            <a:ext cx="0" cy="237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92577" y="4984510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/>
          <p:nvPr/>
        </p:nvCxnSpPr>
        <p:spPr bwMode="auto">
          <a:xfrm flipH="1">
            <a:off x="3339885" y="513417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H="1">
            <a:off x="2863725" y="5738215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67360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71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Sign-Injection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result takes all bits except the sign bit form the vector vs2 operands.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sz="2000" dirty="0"/>
              <a:t>The rm (rounding mode) field indicates J[N]/</a:t>
            </a:r>
            <a:r>
              <a:rPr lang="en-US" altLang="zh-TW" sz="2000" dirty="0" smtClean="0"/>
              <a:t>JX</a:t>
            </a:r>
            <a:endParaRPr lang="en-US" altLang="zh-TW" sz="2000" dirty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Vfsgnj.vv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{vs1[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 </a:t>
            </a:r>
          </a:p>
          <a:p>
            <a:r>
              <a:rPr lang="en-US" altLang="zh-TW" sz="2000" dirty="0" err="1" smtClean="0"/>
              <a:t>Vfsgnj.vf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Vfsgjn.vv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]} </a:t>
            </a:r>
          </a:p>
          <a:p>
            <a:r>
              <a:rPr lang="en-US" altLang="zh-TW" sz="2000" dirty="0" err="1" smtClean="0"/>
              <a:t>Vfsgjn.vf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</a:t>
            </a:r>
            <a:r>
              <a:rPr lang="en-US" altLang="zh-TW" sz="2000" dirty="0" smtClean="0"/>
              <a:t>v/rs1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 err="1" smtClean="0"/>
              <a:t>Vfsgnjx.vv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 ^ vs1[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].MSB, 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]}</a:t>
            </a:r>
            <a:r>
              <a:rPr lang="en-US" altLang="zh-TW" sz="1400" dirty="0"/>
              <a:t> </a:t>
            </a:r>
          </a:p>
          <a:p>
            <a:r>
              <a:rPr lang="en-US" altLang="zh-TW" sz="2000" dirty="0" err="1" smtClean="0"/>
              <a:t>Vfsgnjx.vf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].MSB ^ </a:t>
            </a:r>
            <a:r>
              <a:rPr lang="en-US" altLang="zh-TW" sz="1200" dirty="0" smtClean="0"/>
              <a:t>f[rs1].</a:t>
            </a:r>
            <a:r>
              <a:rPr lang="en-US" altLang="zh-TW" sz="1200" dirty="0"/>
              <a:t>MSB, 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]} </a:t>
            </a:r>
            <a:endParaRPr lang="en-US" altLang="zh-TW" sz="12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Write the comparison result to a mask register (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necessarily V0).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equal</a:t>
            </a:r>
          </a:p>
          <a:p>
            <a:r>
              <a:rPr lang="en-US" altLang="zh-TW" sz="2000" dirty="0" err="1" smtClean="0"/>
              <a:t>Vfeq.vv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==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Vfeq.vf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</a:t>
            </a:r>
            <a:r>
              <a:rPr lang="en-US" altLang="zh-TW" sz="1400" dirty="0" smtClean="0"/>
              <a:t>Vector-scalar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</a:t>
            </a:r>
            <a:r>
              <a:rPr lang="en-US" altLang="zh-TW" sz="1400" dirty="0" smtClean="0"/>
              <a:t>f[rs1])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not equal</a:t>
            </a:r>
          </a:p>
          <a:p>
            <a:r>
              <a:rPr lang="en-US" altLang="zh-TW" sz="2000" dirty="0" err="1" smtClean="0"/>
              <a:t>Vfne.vv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!=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Vfne.vf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!=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r>
              <a:rPr lang="en-US" altLang="zh-TW" sz="2000" dirty="0"/>
              <a:t>Compare </a:t>
            </a:r>
            <a:r>
              <a:rPr lang="en-US" altLang="zh-TW" sz="2000" dirty="0" smtClean="0"/>
              <a:t>less than</a:t>
            </a:r>
            <a:endParaRPr lang="en-US" altLang="zh-TW" sz="2000" dirty="0"/>
          </a:p>
          <a:p>
            <a:r>
              <a:rPr lang="en-US" altLang="zh-TW" sz="2000" dirty="0" err="1" smtClean="0"/>
              <a:t>Vflt.vv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Vflt.vf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].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Compare less than or equal</a:t>
            </a:r>
          </a:p>
          <a:p>
            <a:r>
              <a:rPr lang="en-US" altLang="zh-TW" sz="2000" dirty="0" err="1" smtClean="0"/>
              <a:t>Vfle.vv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greater than</a:t>
            </a:r>
          </a:p>
          <a:p>
            <a:r>
              <a:rPr lang="en-US" altLang="zh-TW" sz="2000" dirty="0" err="1" smtClean="0"/>
              <a:t>Vfgt.vf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 , rs1,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Compare greater </a:t>
            </a:r>
            <a:r>
              <a:rPr lang="en-US" altLang="zh-TW" sz="2000" dirty="0" smtClean="0"/>
              <a:t>than or equal</a:t>
            </a:r>
            <a:endParaRPr lang="en-US" altLang="zh-TW" sz="2000" dirty="0"/>
          </a:p>
          <a:p>
            <a:r>
              <a:rPr lang="en-US" altLang="zh-TW" sz="2000" dirty="0" err="1" smtClean="0"/>
              <a:t>Vfge.vf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&gt;= 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04950"/>
            <a:ext cx="62674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762500" y="2324100"/>
            <a:ext cx="2085975" cy="647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This feature is removed from RISC-V spec. </a:t>
            </a:r>
          </a:p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To help implement the C99 floating-point comparison functions, a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 instruction is added that sets a mask register if the arguments are ordered.</a:t>
            </a:r>
          </a:p>
          <a:p>
            <a:pPr lvl="1"/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One of the source operands is treated as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NaNs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, result should be 0 (unordered).</a:t>
            </a:r>
          </a:p>
          <a:p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Vford.vv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vs1,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# Vector-vector</a:t>
            </a: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Vford.vf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rs1,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	# Vector-scalar 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MIN/MAX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Floating-point minimum</a:t>
            </a:r>
          </a:p>
          <a:p>
            <a:r>
              <a:rPr lang="en-US" altLang="zh-TW" sz="2000" dirty="0" err="1" smtClean="0"/>
              <a:t>Vfmin.vv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min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],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Vfmin.vf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min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/>
              <a:t>Floating-point </a:t>
            </a:r>
            <a:r>
              <a:rPr lang="en-US" altLang="zh-TW" sz="2000" dirty="0" smtClean="0"/>
              <a:t>maximum</a:t>
            </a:r>
          </a:p>
          <a:p>
            <a:r>
              <a:rPr lang="en-US" altLang="zh-TW" sz="2000" dirty="0" err="1" smtClean="0"/>
              <a:t>Vfmax.vv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max </a:t>
            </a:r>
            <a:r>
              <a:rPr lang="en-US" altLang="zh-TW" sz="1400" dirty="0"/>
              <a:t>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Vfmax.vf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max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5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FMIN and FMAX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FMIN-MAX</a:t>
            </a:r>
          </a:p>
          <a:p>
            <a:pPr lvl="1"/>
            <a:r>
              <a:rPr lang="en-US" altLang="zh-TW" sz="2000" dirty="0" smtClean="0"/>
              <a:t>The rm field indicates MIN/MAX</a:t>
            </a:r>
          </a:p>
          <a:p>
            <a:pPr lvl="1"/>
            <a:r>
              <a:rPr lang="en-US" altLang="zh-TW" sz="2000" dirty="0" smtClean="0"/>
              <a:t>FMIN: W</a:t>
            </a:r>
            <a:r>
              <a:rPr lang="en-US" altLang="zh-TW" sz="1800" dirty="0" smtClean="0"/>
              <a:t>rite the smaller of rs1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FMAX: </a:t>
            </a:r>
            <a:r>
              <a:rPr lang="en-US" altLang="zh-TW" sz="1800" dirty="0" smtClean="0"/>
              <a:t>Write the larger of rs2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Both </a:t>
            </a:r>
            <a:r>
              <a:rPr lang="en-US" altLang="zh-TW" sz="2000" dirty="0"/>
              <a:t>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</a:t>
            </a:r>
            <a:r>
              <a:rPr lang="en-US" altLang="zh-TW" sz="2000" dirty="0" smtClean="0"/>
              <a:t>is the </a:t>
            </a:r>
            <a:r>
              <a:rPr lang="en-US" altLang="zh-TW" sz="2000" dirty="0"/>
              <a:t>canonical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Only </a:t>
            </a:r>
            <a:r>
              <a:rPr lang="en-US" altLang="zh-TW" sz="2000" dirty="0"/>
              <a:t>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Signaling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58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Classify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Vfclass.v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classify(vs2[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  <a:endParaRPr lang="en-US" altLang="zh-TW" sz="1400" dirty="0"/>
          </a:p>
          <a:p>
            <a:r>
              <a:rPr lang="en-US" altLang="zh-TW" sz="2000" dirty="0" smtClean="0"/>
              <a:t>The 10-bit mask produced by this instruction is placed in the LSB of the result elements.</a:t>
            </a:r>
          </a:p>
          <a:p>
            <a:r>
              <a:rPr lang="en-US" altLang="zh-TW" sz="2000" dirty="0" smtClean="0"/>
              <a:t>This instruction is only defined for SEW=16b above, so the result will always fit in the destination elements.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971800"/>
            <a:ext cx="3933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Merge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=0):</a:t>
            </a:r>
          </a:p>
          <a:p>
            <a:pPr lvl="1"/>
            <a:r>
              <a:rPr lang="en-US" altLang="zh-TW" sz="1600" dirty="0" err="1" smtClean="0"/>
              <a:t>Vfmerge.vf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rs1, v0.t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v0[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].LSB ? f[rs1] : vs2[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Unmask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=1)</a:t>
            </a:r>
          </a:p>
          <a:p>
            <a:pPr lvl="1"/>
            <a:r>
              <a:rPr lang="en-US" altLang="zh-TW" sz="1600" dirty="0" err="1"/>
              <a:t>Vfmerge.vf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v0, rs1</a:t>
            </a:r>
            <a:r>
              <a:rPr lang="en-US" altLang="zh-TW" sz="1600" dirty="0"/>
              <a:t>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f[rs1]</a:t>
            </a:r>
          </a:p>
          <a:p>
            <a:pPr lvl="2"/>
            <a:r>
              <a:rPr lang="en-US" altLang="zh-TW" sz="1400" dirty="0" smtClean="0"/>
              <a:t>The instruction must have the vs2 field set to v0, with all other values for vs2 reserved.</a:t>
            </a:r>
          </a:p>
          <a:p>
            <a:pPr lvl="2"/>
            <a:r>
              <a:rPr lang="en-US" altLang="zh-TW" sz="1400" dirty="0" smtClean="0"/>
              <a:t>Pseudo instruction </a:t>
            </a:r>
            <a:r>
              <a:rPr lang="en-US" altLang="zh-TW" sz="1400" dirty="0" err="1" smtClean="0"/>
              <a:t>vmv.v.f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rs1 which expands to </a:t>
            </a:r>
            <a:r>
              <a:rPr lang="en-US" altLang="zh-TW" sz="1400" dirty="0" err="1" smtClean="0"/>
              <a:t>vfmerge.vf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v0, rs1</a:t>
            </a:r>
            <a:endParaRPr lang="en-US" altLang="zh-TW" sz="14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Floating-Point Scalar Move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The floating-point scalar read/write instructions transfer a single value between a scalar f register and element 0 of as vector register. The instructions ignore LMUL and vector register groups.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Vfmv.f.s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, vs2	# 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 = vs2[0] (rs1=0)</a:t>
            </a:r>
            <a:endParaRPr lang="en-US" altLang="zh-TW" sz="1600" dirty="0"/>
          </a:p>
          <a:p>
            <a:r>
              <a:rPr lang="en-US" altLang="zh-TW" sz="1600" dirty="0" smtClean="0"/>
              <a:t>If </a:t>
            </a:r>
            <a:r>
              <a:rPr lang="en-US" altLang="zh-TW" sz="1600" dirty="0"/>
              <a:t>SEW &gt; FLEN, the least-significant FLEN </a:t>
            </a:r>
            <a:r>
              <a:rPr lang="en-US" altLang="zh-TW" sz="1600" dirty="0" smtClean="0"/>
              <a:t>bits are </a:t>
            </a:r>
            <a:r>
              <a:rPr lang="en-US" altLang="zh-TW" sz="1600" dirty="0"/>
              <a:t>transferred and the upper SEW-FLEN bits are ignored. If SEW &lt; FLEN, the value is </a:t>
            </a:r>
            <a:r>
              <a:rPr lang="en-US" altLang="zh-TW" sz="1600" dirty="0" err="1" smtClean="0"/>
              <a:t>NaN</a:t>
            </a:r>
            <a:r>
              <a:rPr lang="en-US" altLang="zh-TW" sz="1600" dirty="0" smtClean="0"/>
              <a:t>-boxed (1-extended</a:t>
            </a:r>
            <a:r>
              <a:rPr lang="en-US" altLang="zh-TW" sz="1600" dirty="0"/>
              <a:t>) to FLEN bits.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r>
              <a:rPr lang="en-US" altLang="zh-TW" sz="1600" dirty="0" err="1"/>
              <a:t>Vfmv.s.f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rs1	#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[0] = rs1 (vs2=0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If SEW </a:t>
            </a:r>
            <a:r>
              <a:rPr lang="en-US" altLang="zh-TW" sz="1600" dirty="0"/>
              <a:t>&lt; FLEN, the least-significant bits are copied and the upper XLEN-SEW bits are ignored. If </a:t>
            </a:r>
            <a:r>
              <a:rPr lang="en-US" altLang="zh-TW" sz="1600" dirty="0" smtClean="0"/>
              <a:t>SEW &gt; FLEN</a:t>
            </a:r>
            <a:r>
              <a:rPr lang="en-US" altLang="zh-TW" sz="1600" dirty="0"/>
              <a:t>, the value is </a:t>
            </a:r>
            <a:r>
              <a:rPr lang="en-US" altLang="zh-TW" sz="1600" dirty="0" err="1"/>
              <a:t>NaN</a:t>
            </a:r>
            <a:r>
              <a:rPr lang="en-US" altLang="zh-TW" sz="1600" dirty="0"/>
              <a:t>-boxed (1-extended) to SEW bits. 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The </a:t>
            </a:r>
            <a:r>
              <a:rPr lang="en-US" altLang="zh-TW" sz="1600" dirty="0"/>
              <a:t>other elements in the </a:t>
            </a:r>
            <a:r>
              <a:rPr lang="en-US" altLang="zh-TW" sz="1600" dirty="0" smtClean="0"/>
              <a:t>destination vector </a:t>
            </a:r>
            <a:r>
              <a:rPr lang="en-US" altLang="zh-TW" sz="1600" dirty="0"/>
              <a:t>register ( 0 &lt; index &lt; VLEN/SEW) are zeroed</a:t>
            </a:r>
            <a:r>
              <a:rPr lang="en-US" altLang="zh-TW" sz="1600" dirty="0" smtClean="0"/>
              <a:t>. If </a:t>
            </a:r>
            <a:r>
              <a:rPr lang="en-US" altLang="zh-TW" sz="1600" dirty="0" err="1" smtClean="0"/>
              <a:t>vl</a:t>
            </a:r>
            <a:r>
              <a:rPr lang="en-US" altLang="zh-TW" sz="1600" dirty="0" smtClean="0"/>
              <a:t>=0, no operation is performed and the destination register is not updated.</a:t>
            </a:r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Conversion between FP </a:t>
            </a:r>
            <a:r>
              <a:rPr lang="en-US" altLang="zh-TW" sz="2400" dirty="0"/>
              <a:t>and Integer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Integer to FP</a:t>
            </a:r>
          </a:p>
          <a:p>
            <a:pPr lvl="2"/>
            <a:r>
              <a:rPr lang="en-US" altLang="zh-TW" sz="1800" dirty="0" smtClean="0"/>
              <a:t>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to SP/HP</a:t>
            </a:r>
            <a:endParaRPr lang="en-US" altLang="zh-TW" sz="1800" dirty="0"/>
          </a:p>
          <a:p>
            <a:pPr lvl="2"/>
            <a:r>
              <a:rPr lang="en-US" altLang="zh-TW" sz="1800" dirty="0"/>
              <a:t>Word to </a:t>
            </a:r>
            <a:r>
              <a:rPr lang="en-US" altLang="zh-TW" sz="1800" dirty="0" smtClean="0"/>
              <a:t>SP/HP</a:t>
            </a:r>
            <a:endParaRPr lang="en-US" altLang="zh-TW" sz="1800" dirty="0"/>
          </a:p>
          <a:p>
            <a:pPr lvl="1"/>
            <a:r>
              <a:rPr lang="en-US" altLang="zh-TW" sz="2000" dirty="0" smtClean="0"/>
              <a:t>FP to Integer</a:t>
            </a:r>
          </a:p>
          <a:p>
            <a:pPr lvl="2"/>
            <a:r>
              <a:rPr lang="en-US" altLang="zh-TW" sz="1800" dirty="0" smtClean="0"/>
              <a:t>HP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pPr lvl="2"/>
            <a:r>
              <a:rPr lang="en-US" altLang="zh-TW" sz="1800" dirty="0" smtClean="0"/>
              <a:t>SP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r>
              <a:rPr lang="en-US" altLang="zh-TW" sz="2400" dirty="0" smtClean="0"/>
              <a:t>FP Sign Injection </a:t>
            </a:r>
          </a:p>
          <a:p>
            <a:pPr lvl="1"/>
            <a:r>
              <a:rPr lang="en-US" altLang="zh-TW" sz="1800" dirty="0" smtClean="0"/>
              <a:t>FSGNJ</a:t>
            </a:r>
            <a:r>
              <a:rPr lang="en-US" altLang="zh-TW" sz="1800" dirty="0"/>
              <a:t>, FSGNJN, </a:t>
            </a:r>
            <a:r>
              <a:rPr lang="en-US" altLang="zh-TW" sz="1800" dirty="0" smtClean="0"/>
              <a:t>FSGNJX</a:t>
            </a:r>
          </a:p>
          <a:p>
            <a:r>
              <a:rPr lang="en-US" altLang="zh-TW" sz="2400" dirty="0"/>
              <a:t>FCMP</a:t>
            </a:r>
            <a:endParaRPr lang="en-US" altLang="zh-TW" sz="1800" dirty="0"/>
          </a:p>
          <a:p>
            <a:r>
              <a:rPr lang="en-US" altLang="zh-TW" sz="2400" dirty="0" smtClean="0"/>
              <a:t>FMIN_MAX</a:t>
            </a:r>
          </a:p>
          <a:p>
            <a:r>
              <a:rPr lang="en-US" altLang="zh-TW" sz="2400" dirty="0" smtClean="0"/>
              <a:t>FCLASS</a:t>
            </a:r>
          </a:p>
          <a:p>
            <a:r>
              <a:rPr lang="en-US" altLang="zh-TW" sz="2400" dirty="0" smtClean="0"/>
              <a:t>FMV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Compare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FCMP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rm filed </a:t>
            </a:r>
            <a:r>
              <a:rPr lang="en-US" altLang="zh-TW" dirty="0" smtClean="0"/>
              <a:t>indicates FEQ, FLT and FLE</a:t>
            </a:r>
          </a:p>
          <a:p>
            <a:pPr lvl="1"/>
            <a:r>
              <a:rPr lang="en-US" altLang="zh-TW" dirty="0" smtClean="0"/>
              <a:t>FEQ (rs1=rs2), FLT (rs1 &lt; rs2), FLE (rs1</a:t>
            </a:r>
            <a:r>
              <a:rPr lang="zh-TW" altLang="zh-TW" dirty="0"/>
              <a:t>≦</a:t>
            </a:r>
            <a:r>
              <a:rPr lang="en-US" altLang="zh-TW" dirty="0" smtClean="0"/>
              <a:t>rs2)</a:t>
            </a:r>
          </a:p>
          <a:p>
            <a:pPr lvl="1"/>
            <a:r>
              <a:rPr lang="en-US" altLang="zh-TW" dirty="0" smtClean="0"/>
              <a:t>Writing 1 to the </a:t>
            </a:r>
            <a:r>
              <a:rPr lang="en-US" altLang="zh-TW" dirty="0" smtClean="0">
                <a:solidFill>
                  <a:srgbClr val="0000FF"/>
                </a:solidFill>
              </a:rPr>
              <a:t>integer</a:t>
            </a:r>
            <a:r>
              <a:rPr lang="en-US" altLang="zh-TW" dirty="0" smtClean="0"/>
              <a:t> register </a:t>
            </a:r>
            <a:r>
              <a:rPr lang="en-US" altLang="zh-TW" dirty="0" err="1" smtClean="0"/>
              <a:t>rd</a:t>
            </a:r>
            <a:r>
              <a:rPr lang="en-US" altLang="zh-TW" dirty="0" smtClean="0"/>
              <a:t> if the condition holds, and 0 otherwise.</a:t>
            </a:r>
          </a:p>
          <a:p>
            <a:pPr lvl="1"/>
            <a:r>
              <a:rPr lang="en-US" altLang="zh-TW" dirty="0" smtClean="0"/>
              <a:t>FLT, FLE </a:t>
            </a:r>
            <a:r>
              <a:rPr lang="en-US" altLang="zh-TW" dirty="0" smtClean="0">
                <a:sym typeface="Wingdings" pitchFamily="2" charset="2"/>
              </a:rPr>
              <a:t> performs a </a:t>
            </a:r>
            <a:r>
              <a:rPr lang="en-US" altLang="zh-TW" dirty="0" smtClean="0">
                <a:solidFill>
                  <a:srgbClr val="FF0000"/>
                </a:solidFill>
              </a:rPr>
              <a:t>signaling comparisons</a:t>
            </a:r>
          </a:p>
          <a:p>
            <a:pPr lvl="2"/>
            <a:r>
              <a:rPr lang="en-US" altLang="zh-TW" dirty="0" smtClean="0"/>
              <a:t>An </a:t>
            </a:r>
            <a:r>
              <a:rPr lang="en-US" altLang="zh-TW" b="1" dirty="0"/>
              <a:t>Invalid Operation </a:t>
            </a:r>
            <a:r>
              <a:rPr lang="en-US" altLang="zh-TW" dirty="0"/>
              <a:t>exception is raised if either input is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FEQ </a:t>
            </a:r>
            <a:r>
              <a:rPr lang="en-US" altLang="zh-TW" dirty="0" smtClean="0">
                <a:sym typeface="Wingdings" pitchFamily="2" charset="2"/>
              </a:rPr>
              <a:t> performs a quiet comparison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Only </a:t>
            </a:r>
            <a:r>
              <a:rPr lang="en-US" altLang="zh-TW" dirty="0"/>
              <a:t>signaling </a:t>
            </a:r>
            <a:r>
              <a:rPr lang="en-US" altLang="zh-TW" dirty="0" err="1"/>
              <a:t>NaN</a:t>
            </a:r>
            <a:r>
              <a:rPr lang="en-US" altLang="zh-TW" dirty="0"/>
              <a:t> inputs cause an </a:t>
            </a:r>
            <a:r>
              <a:rPr lang="en-US" altLang="zh-TW" b="1" dirty="0"/>
              <a:t>Invalid Operation </a:t>
            </a:r>
            <a:r>
              <a:rPr lang="en-US" altLang="zh-TW" dirty="0"/>
              <a:t>exception</a:t>
            </a:r>
            <a:endParaRPr lang="en-US" altLang="zh-TW" dirty="0" smtClean="0"/>
          </a:p>
          <a:p>
            <a:pPr lvl="1"/>
            <a:r>
              <a:rPr lang="en-US" altLang="zh-TW" dirty="0"/>
              <a:t>For all three </a:t>
            </a:r>
            <a:r>
              <a:rPr lang="en-US" altLang="zh-TW" dirty="0" smtClean="0"/>
              <a:t>instructions, the </a:t>
            </a:r>
            <a:r>
              <a:rPr lang="en-US" altLang="zh-TW" dirty="0"/>
              <a:t>result is 0 if either operand is </a:t>
            </a:r>
            <a:r>
              <a:rPr lang="en-US" altLang="zh-TW" dirty="0" err="1"/>
              <a:t>NaN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947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300250"/>
            <a:ext cx="8763656" cy="5117483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Perform two’s complement when input is negative</a:t>
            </a:r>
          </a:p>
          <a:p>
            <a:pPr lvl="1"/>
            <a:r>
              <a:rPr lang="en-US" altLang="zh-TW" dirty="0" smtClean="0"/>
              <a:t>Source is Word: bit[43:0]={12’b0</a:t>
            </a:r>
            <a:r>
              <a:rPr lang="en-US" altLang="zh-TW" dirty="0"/>
              <a:t>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[31:0]}</a:t>
            </a:r>
            <a:endParaRPr lang="en-US" altLang="zh-TW" dirty="0"/>
          </a:p>
          <a:p>
            <a:pPr lvl="2"/>
            <a:r>
              <a:rPr lang="en-US" altLang="zh-TW" dirty="0" smtClean="0"/>
              <a:t>Word </a:t>
            </a:r>
            <a:r>
              <a:rPr lang="en-US" altLang="zh-TW" dirty="0"/>
              <a:t>to </a:t>
            </a:r>
            <a:r>
              <a:rPr lang="en-US" altLang="zh-TW" dirty="0" smtClean="0"/>
              <a:t>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 smtClean="0"/>
              <a:t>Source is 16-bit: bit[43:0]={12’b0,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[15:0], 16’b0}</a:t>
            </a:r>
          </a:p>
          <a:p>
            <a:pPr lvl="2"/>
            <a:r>
              <a:rPr lang="en-US" altLang="zh-TW" dirty="0" smtClean="0"/>
              <a:t>16-bit to 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=15 </a:t>
            </a:r>
          </a:p>
          <a:p>
            <a:pPr lvl="1"/>
            <a:r>
              <a:rPr lang="en-US" altLang="zh-TW" dirty="0" smtClean="0"/>
              <a:t>Source is 8-bit: bit[43:0]={</a:t>
            </a:r>
            <a:r>
              <a:rPr lang="en-US" altLang="zh-TW" dirty="0"/>
              <a:t>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[7:0</a:t>
            </a:r>
            <a:r>
              <a:rPr lang="en-US" altLang="zh-TW" dirty="0"/>
              <a:t>], </a:t>
            </a:r>
            <a:r>
              <a:rPr lang="en-US" altLang="zh-TW" dirty="0" smtClean="0"/>
              <a:t>24’b0}</a:t>
            </a:r>
            <a:r>
              <a:rPr lang="en-US" altLang="zh-TW" dirty="0"/>
              <a:t>	</a:t>
            </a:r>
          </a:p>
          <a:p>
            <a:pPr lvl="2"/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to </a:t>
            </a:r>
            <a:r>
              <a:rPr lang="en-US" altLang="zh-TW" dirty="0" smtClean="0"/>
              <a:t>HP</a:t>
            </a:r>
            <a:r>
              <a:rPr lang="en-US" altLang="zh-TW" dirty="0"/>
              <a:t>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92875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707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3122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Count leading zero of bit[31:0</a:t>
            </a:r>
            <a:r>
              <a:rPr lang="en-US" altLang="zh-TW" dirty="0" smtClean="0"/>
              <a:t>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 smtClean="0"/>
              <a:t>Left </a:t>
            </a:r>
            <a:r>
              <a:rPr lang="en-US" altLang="zh-TW" dirty="0"/>
              <a:t>shift 12 bits </a:t>
            </a:r>
            <a:r>
              <a:rPr lang="en-US" altLang="zh-TW" dirty="0" smtClean="0"/>
              <a:t>if target is SP</a:t>
            </a:r>
            <a:endParaRPr lang="en-US" altLang="zh-TW" dirty="0"/>
          </a:p>
          <a:p>
            <a:pPr lvl="2"/>
            <a:r>
              <a:rPr lang="en-US" altLang="zh-TW" dirty="0" smtClean="0">
                <a:sym typeface="Wingdings" pitchFamily="2" charset="2"/>
              </a:rPr>
              <a:t>Left </a:t>
            </a:r>
            <a:r>
              <a:rPr lang="en-US" altLang="zh-TW" dirty="0">
                <a:sym typeface="Wingdings" pitchFamily="2" charset="2"/>
              </a:rPr>
              <a:t>shift </a:t>
            </a:r>
            <a:r>
              <a:rPr lang="en-US" altLang="zh-TW" dirty="0" smtClean="0">
                <a:sym typeface="Wingdings" pitchFamily="2" charset="2"/>
              </a:rPr>
              <a:t>bit[43:0] by lz_num[4:0] (5 level mux)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Rounding</a:t>
            </a:r>
            <a:r>
              <a:rPr lang="en-US" altLang="zh-TW" dirty="0" smtClean="0">
                <a:sym typeface="Wingdings" pitchFamily="2" charset="2"/>
              </a:rPr>
              <a:t>: (25-bit adder needed: bit[44:20])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Detect Sticky </a:t>
            </a:r>
            <a:r>
              <a:rPr lang="en-US" altLang="zh-TW" dirty="0" smtClean="0">
                <a:sym typeface="Wingdings" pitchFamily="2" charset="2"/>
              </a:rPr>
              <a:t>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bit[19:0</a:t>
            </a:r>
            <a:r>
              <a:rPr lang="en-US" altLang="zh-TW" dirty="0">
                <a:sym typeface="Wingdings" pitchFamily="2" charset="2"/>
              </a:rPr>
              <a:t>])</a:t>
            </a:r>
          </a:p>
          <a:p>
            <a:pPr lvl="2"/>
            <a:r>
              <a:rPr lang="en-US" altLang="zh-TW" dirty="0">
                <a:sym typeface="Wingdings" pitchFamily="2" charset="2"/>
              </a:rPr>
              <a:t>According to round </a:t>
            </a:r>
            <a:r>
              <a:rPr lang="en-US" altLang="zh-TW" dirty="0" smtClean="0">
                <a:sym typeface="Wingdings" pitchFamily="2" charset="2"/>
              </a:rPr>
              <a:t>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en-US" altLang="zh-TW" dirty="0">
                <a:sym typeface="Wingdings" pitchFamily="2" charset="2"/>
              </a:rPr>
              <a:t>add 1 on LSB or on Round </a:t>
            </a:r>
            <a:r>
              <a:rPr lang="en-US" altLang="zh-TW" dirty="0" smtClean="0">
                <a:sym typeface="Wingdings" pitchFamily="2" charset="2"/>
              </a:rPr>
              <a:t>bit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If bit[44](SP)/bit[32](HP)==1  exp+1, fraction=0</a:t>
            </a: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2969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zh-TW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17404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026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To use smaller rounding </a:t>
            </a:r>
            <a:r>
              <a:rPr lang="en-US" altLang="zh-TW" dirty="0" smtClean="0"/>
              <a:t>adder: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(23-exp), Leading 8 bits are 0</a:t>
            </a:r>
          </a:p>
          <a:p>
            <a:pPr lvl="2"/>
            <a:r>
              <a:rPr lang="en-US" altLang="zh-TW" dirty="0" smtClean="0"/>
              <a:t>need to be rounded (at least 1bit shifted to bit[7:0])</a:t>
            </a:r>
          </a:p>
          <a:p>
            <a:pPr lvl="2"/>
            <a:r>
              <a:rPr lang="en-US" altLang="zh-TW" dirty="0" smtClean="0"/>
              <a:t>Result integer = {8’b0, bit[31:8]}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23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31: right shift (31-exp),</a:t>
            </a:r>
          </a:p>
          <a:p>
            <a:pPr lvl="2"/>
            <a:r>
              <a:rPr lang="en-US" altLang="zh-TW" dirty="0" smtClean="0"/>
              <a:t>no need to be rounded</a:t>
            </a:r>
          </a:p>
          <a:p>
            <a:pPr lvl="2"/>
            <a:r>
              <a:rPr lang="en-US" altLang="zh-TW" dirty="0" smtClean="0"/>
              <a:t>Result integer = {bit[31:0]}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/>
              <a:t>8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09" y="5735089"/>
            <a:ext cx="2738316" cy="365760"/>
          </a:xfrm>
          <a:prstGeom prst="wedgeRectCallout">
            <a:avLst>
              <a:gd name="adj1" fmla="val -71077"/>
              <a:gd name="adj2" fmla="val -1075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 is needed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82191" y="35904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80881" y="60341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5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32/16/8 Bit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= 23-exp, then rounding by 25bit adder</a:t>
            </a:r>
          </a:p>
          <a:p>
            <a:pPr lvl="3"/>
            <a:r>
              <a:rPr lang="en-US" altLang="zh-TW" dirty="0" smtClean="0"/>
              <a:t>32bit_int[31:0]	={8’b0,bit[31:8]}</a:t>
            </a:r>
          </a:p>
          <a:p>
            <a:pPr lvl="3"/>
            <a:r>
              <a:rPr lang="en-US" altLang="zh-TW" dirty="0" smtClean="0"/>
              <a:t>16bit_int[15:0]	=         bit[23:8]</a:t>
            </a:r>
          </a:p>
          <a:p>
            <a:pPr lvl="3"/>
            <a:r>
              <a:rPr lang="en-US" altLang="zh-TW" dirty="0" smtClean="0"/>
              <a:t>  8bit_int[7:0]	=         bit[15:8]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 </a:t>
            </a:r>
            <a:r>
              <a:rPr lang="en-US" altLang="zh-TW" dirty="0"/>
              <a:t>&gt;= 23: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31-exp, no rounding</a:t>
            </a:r>
          </a:p>
          <a:p>
            <a:pPr lvl="3"/>
            <a:r>
              <a:rPr lang="en-US" altLang="zh-TW" dirty="0" smtClean="0"/>
              <a:t> 32bit_int[31:0</a:t>
            </a:r>
            <a:r>
              <a:rPr lang="en-US" altLang="zh-TW" dirty="0"/>
              <a:t>]=bit[31:0</a:t>
            </a:r>
            <a:r>
              <a:rPr lang="en-US" altLang="zh-TW" dirty="0" smtClean="0"/>
              <a:t>]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16bit_int: exception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 8bit_int: exception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73575"/>
              </p:ext>
            </p:extLst>
          </p:nvPr>
        </p:nvGraphicFramePr>
        <p:xfrm>
          <a:off x="521673" y="1071727"/>
          <a:ext cx="8103586" cy="1559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 L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 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 S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3615267" y="2042773"/>
            <a:ext cx="4876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40" y="2740296"/>
            <a:ext cx="63495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2642007" y="2810680"/>
            <a:ext cx="254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9119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859981"/>
            <a:ext cx="8632372" cy="56170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Right shift by (31-18=13) </a:t>
            </a:r>
          </a:p>
          <a:p>
            <a:pPr lvl="2"/>
            <a:r>
              <a:rPr lang="en-US" altLang="zh-TW" dirty="0" smtClean="0"/>
              <a:t> + (-exp-13) if target result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, i.e. -13&gt;</a:t>
            </a:r>
            <a:r>
              <a:rPr lang="en-US" altLang="zh-TW" dirty="0" err="1" smtClean="0"/>
              <a:t>sp_exp</a:t>
            </a:r>
            <a:r>
              <a:rPr lang="en-US" altLang="zh-TW" dirty="0" smtClean="0"/>
              <a:t>&gt;-25)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SP input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: underflow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HP output is </a:t>
            </a:r>
            <a:r>
              <a:rPr lang="en-US" altLang="zh-TW" dirty="0" err="1" smtClean="0"/>
              <a:t>subnorm</a:t>
            </a:r>
            <a:r>
              <a:rPr lang="en-US" altLang="zh-TW" dirty="0"/>
              <a:t> </a:t>
            </a:r>
            <a:r>
              <a:rPr lang="en-US" altLang="zh-TW" dirty="0" smtClean="0"/>
              <a:t>and hidden bit==1: set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HP to SP</a:t>
            </a:r>
          </a:p>
          <a:p>
            <a:pPr lvl="1"/>
            <a:r>
              <a:rPr lang="en-US" altLang="zh-TW" dirty="0" smtClean="0"/>
              <a:t>bit[31:0] = {</a:t>
            </a:r>
            <a:r>
              <a:rPr lang="en-US" altLang="zh-TW" dirty="0" err="1" smtClean="0"/>
              <a:t>hp</a:t>
            </a:r>
            <a:r>
              <a:rPr lang="en-US" altLang="zh-TW" dirty="0" smtClean="0"/>
              <a:t>[10:0],20’b0}</a:t>
            </a:r>
          </a:p>
          <a:p>
            <a:pPr lvl="1"/>
            <a:r>
              <a:rPr lang="en-US" altLang="zh-TW" dirty="0" smtClean="0"/>
              <a:t>Use LZD to left shift subnormal input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55466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2959031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4727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Right shift by 31-15=16 bit (do not detect subnormal)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 smtClean="0"/>
              <a:t> SP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 hidden bit==1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err="1" smtClean="0">
                <a:sym typeface="Wingdings" pitchFamily="2" charset="2"/>
              </a:rPr>
              <a:t>bfloat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err="1" smtClean="0">
                <a:sym typeface="Wingdings" pitchFamily="2" charset="2"/>
              </a:rPr>
              <a:t>exp</a:t>
            </a:r>
            <a:r>
              <a:rPr lang="en-US" altLang="zh-TW" dirty="0" smtClean="0">
                <a:sym typeface="Wingdings" pitchFamily="2" charset="2"/>
              </a:rPr>
              <a:t> set to 1</a:t>
            </a:r>
            <a:endParaRPr lang="en-US" altLang="zh-TW" dirty="0" smtClean="0"/>
          </a:p>
          <a:p>
            <a:r>
              <a:rPr lang="en-US" altLang="zh-TW" dirty="0" err="1" smtClean="0"/>
              <a:t>Bfloat</a:t>
            </a:r>
            <a:r>
              <a:rPr lang="en-US" altLang="zh-TW" dirty="0" smtClean="0"/>
              <a:t> to SP</a:t>
            </a:r>
          </a:p>
          <a:p>
            <a:pPr lvl="1"/>
            <a:r>
              <a:rPr lang="en-US" altLang="zh-TW" dirty="0" smtClean="0"/>
              <a:t>sp[31:0] = {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[15:0],16’b0}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42520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120430" y="2129847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86200" y="1907988"/>
            <a:ext cx="2159000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25901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7433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HPxx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859981"/>
            <a:ext cx="8632372" cy="56170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Right shift by (31-18=13) </a:t>
            </a:r>
          </a:p>
          <a:p>
            <a:pPr lvl="2"/>
            <a:r>
              <a:rPr lang="en-US" altLang="zh-TW" dirty="0" smtClean="0"/>
              <a:t> + (-exp-13) if target result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, i.e. -15&gt;</a:t>
            </a:r>
            <a:r>
              <a:rPr lang="en-US" altLang="zh-TW" dirty="0" err="1" smtClean="0"/>
              <a:t>sp_exp</a:t>
            </a:r>
            <a:r>
              <a:rPr lang="en-US" altLang="zh-TW" dirty="0" smtClean="0"/>
              <a:t>&gt;-25)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SP input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: underflow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HP output is </a:t>
            </a:r>
            <a:r>
              <a:rPr lang="en-US" altLang="zh-TW" dirty="0" err="1" smtClean="0"/>
              <a:t>subnorm</a:t>
            </a:r>
            <a:r>
              <a:rPr lang="en-US" altLang="zh-TW" dirty="0"/>
              <a:t> </a:t>
            </a:r>
            <a:r>
              <a:rPr lang="en-US" altLang="zh-TW" dirty="0" smtClean="0"/>
              <a:t>and hidden bit==1: set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HP to SP</a:t>
            </a:r>
          </a:p>
          <a:p>
            <a:pPr lvl="1"/>
            <a:r>
              <a:rPr lang="en-US" altLang="zh-TW" dirty="0" smtClean="0"/>
              <a:t>bit[31:0] = {</a:t>
            </a:r>
            <a:r>
              <a:rPr lang="en-US" altLang="zh-TW" dirty="0" err="1" smtClean="0"/>
              <a:t>hp</a:t>
            </a:r>
            <a:r>
              <a:rPr lang="en-US" altLang="zh-TW" dirty="0" smtClean="0"/>
              <a:t>[10:0],20’b0}</a:t>
            </a:r>
          </a:p>
          <a:p>
            <a:pPr lvl="1"/>
            <a:r>
              <a:rPr lang="en-US" altLang="zh-TW" dirty="0" smtClean="0"/>
              <a:t>Use LZD to left shift subnormal input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21684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2959031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096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Bfloatxx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Right shift by 31-15=16 bit (do not detect subnormal)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 smtClean="0"/>
              <a:t> SP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 hidden bit==1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err="1" smtClean="0">
                <a:sym typeface="Wingdings" pitchFamily="2" charset="2"/>
              </a:rPr>
              <a:t>bfloat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err="1" smtClean="0">
                <a:sym typeface="Wingdings" pitchFamily="2" charset="2"/>
              </a:rPr>
              <a:t>exp</a:t>
            </a:r>
            <a:r>
              <a:rPr lang="en-US" altLang="zh-TW" dirty="0" smtClean="0">
                <a:sym typeface="Wingdings" pitchFamily="2" charset="2"/>
              </a:rPr>
              <a:t> set to 1</a:t>
            </a:r>
            <a:endParaRPr lang="en-US" altLang="zh-TW" dirty="0" smtClean="0"/>
          </a:p>
          <a:p>
            <a:r>
              <a:rPr lang="en-US" altLang="zh-TW" dirty="0" err="1" smtClean="0"/>
              <a:t>Bfloat</a:t>
            </a:r>
            <a:r>
              <a:rPr lang="en-US" altLang="zh-TW" dirty="0" smtClean="0"/>
              <a:t> to SP</a:t>
            </a:r>
          </a:p>
          <a:p>
            <a:pPr lvl="1"/>
            <a:r>
              <a:rPr lang="en-US" altLang="zh-TW" dirty="0" smtClean="0"/>
              <a:t>sp[31:0] = {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[15:0],16’b0}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92919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120430" y="2129847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86200" y="1907988"/>
            <a:ext cx="2159000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25901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8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Single-Width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Conversion operations are provided to convert to and from floating-point values and unsigned and signed integers, where both source and destination are SEW wide.</a:t>
            </a:r>
          </a:p>
          <a:p>
            <a:r>
              <a:rPr lang="en-US" altLang="zh-TW" sz="1800" dirty="0" smtClean="0"/>
              <a:t>SEW = </a:t>
            </a:r>
            <a:r>
              <a:rPr lang="en-US" altLang="zh-TW" sz="1800" dirty="0" err="1" smtClean="0"/>
              <a:t>conv</a:t>
            </a:r>
            <a:r>
              <a:rPr lang="en-US" altLang="zh-TW" sz="1800" dirty="0" smtClean="0"/>
              <a:t>(SEW)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Convert float to unsigned integer</a:t>
            </a:r>
          </a:p>
          <a:p>
            <a:r>
              <a:rPr lang="en-US" altLang="zh-TW" sz="1600" dirty="0" err="1" smtClean="0"/>
              <a:t>Vfcvt.x.f.v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</a:t>
            </a:r>
            <a:r>
              <a:rPr lang="en-US" altLang="zh-TW" sz="1600" dirty="0"/>
              <a:t>Convert float to </a:t>
            </a:r>
            <a:r>
              <a:rPr lang="en-US" altLang="zh-TW" sz="1600" dirty="0" smtClean="0"/>
              <a:t>signed integer</a:t>
            </a:r>
          </a:p>
          <a:p>
            <a:r>
              <a:rPr lang="en-US" altLang="zh-TW" sz="1600" dirty="0" err="1" smtClean="0"/>
              <a:t>Vfcvt.f.xu.v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unsigned integer to float</a:t>
            </a:r>
          </a:p>
          <a:p>
            <a:r>
              <a:rPr lang="en-US" altLang="zh-TW" sz="1600" dirty="0" err="1" smtClean="0"/>
              <a:t>Vfcvt.f.x.v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signed integer to float</a:t>
            </a:r>
            <a:endParaRPr lang="en-US" altLang="zh-TW" sz="16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The conversions follow the same rules on exceptional conditions as the scalar conversion instructions. The conversions always use the dynamic rounding mode in </a:t>
            </a:r>
            <a:r>
              <a:rPr lang="en-US" altLang="zh-TW" sz="2000" dirty="0" err="1" smtClean="0"/>
              <a:t>frm</a:t>
            </a:r>
            <a:r>
              <a:rPr lang="en-US" altLang="zh-TW" sz="20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Widening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between narrower integer and floating-point data types to a type of twice the width (2*SEW=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Vfwcvt.xu.f.v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Vfwcvt.x.f.v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Vfwcvt.f.xu.v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unsigned integer to </a:t>
            </a:r>
            <a:r>
              <a:rPr lang="en-US" altLang="zh-TW" sz="1600" dirty="0" smtClean="0"/>
              <a:t>double-width float</a:t>
            </a:r>
            <a:endParaRPr lang="en-US" altLang="zh-TW" sz="1600" dirty="0"/>
          </a:p>
          <a:p>
            <a:r>
              <a:rPr lang="en-US" altLang="zh-TW" sz="1600" dirty="0" err="1" smtClean="0"/>
              <a:t>Vfwcvt.f.x.v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signed integer to </a:t>
            </a:r>
            <a:r>
              <a:rPr lang="en-US" altLang="zh-TW" sz="1600" dirty="0" smtClean="0"/>
              <a:t>double-width float</a:t>
            </a:r>
          </a:p>
          <a:p>
            <a:r>
              <a:rPr lang="en-US" altLang="zh-TW" sz="1600" dirty="0" err="1" smtClean="0"/>
              <a:t>Vfwcvt.f.f.v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single-with float to double-width float</a:t>
            </a: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7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Narrowing Floating-Point/Integer Type-Convert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wider integer and floating-point data types to a type of half the width (SEW 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(2*SEW)).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Vfncvt.xu.f.v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Vfncvt.x.f.v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signed integer</a:t>
            </a:r>
          </a:p>
          <a:p>
            <a:r>
              <a:rPr lang="en-US" altLang="zh-TW" sz="1600" dirty="0" err="1" smtClean="0"/>
              <a:t>Vfncvt.f.xu.v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unsigned integer </a:t>
            </a:r>
            <a:r>
              <a:rPr lang="en-US" altLang="zh-TW" sz="1600" dirty="0"/>
              <a:t>to </a:t>
            </a:r>
            <a:r>
              <a:rPr lang="en-US" altLang="zh-TW" sz="1600" dirty="0" smtClean="0"/>
              <a:t>float</a:t>
            </a:r>
            <a:endParaRPr lang="en-US" altLang="zh-TW" sz="1600" dirty="0"/>
          </a:p>
          <a:p>
            <a:r>
              <a:rPr lang="en-US" altLang="zh-TW" sz="1600" dirty="0" err="1" smtClean="0"/>
              <a:t>Vfncvt.f.x.v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signed integer to float</a:t>
            </a:r>
          </a:p>
          <a:p>
            <a:r>
              <a:rPr lang="en-US" altLang="zh-TW" sz="1600" dirty="0" err="1" smtClean="0"/>
              <a:t>Vfncvt.f.f.v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double-width float to single-width float</a:t>
            </a:r>
            <a:endParaRPr lang="en-US" altLang="zh-TW" sz="1600" dirty="0"/>
          </a:p>
          <a:p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-27520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Perform two’s complement when input is negative</a:t>
            </a:r>
          </a:p>
          <a:p>
            <a:pPr lvl="1"/>
            <a:r>
              <a:rPr lang="en-US" altLang="zh-TW" dirty="0"/>
              <a:t>Long: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[63:0]}, </a:t>
            </a:r>
            <a:r>
              <a:rPr lang="en-US" altLang="zh-TW" dirty="0" err="1"/>
              <a:t>rd_exp</a:t>
            </a:r>
            <a:r>
              <a:rPr lang="en-US" altLang="zh-TW" dirty="0"/>
              <a:t>=63</a:t>
            </a:r>
            <a:endParaRPr lang="en-US" altLang="zh-TW" strike="sngStrike" dirty="0"/>
          </a:p>
          <a:p>
            <a:pPr lvl="1"/>
            <a:r>
              <a:rPr lang="en-US" altLang="zh-TW" dirty="0"/>
              <a:t>Word: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[31:0</a:t>
            </a:r>
            <a:r>
              <a:rPr lang="en-US" altLang="zh-TW" dirty="0" smtClean="0"/>
              <a:t>], 32’b0}, </a:t>
            </a:r>
            <a:r>
              <a:rPr lang="en-US" altLang="zh-TW" dirty="0" err="1"/>
              <a:t>rd_exp</a:t>
            </a:r>
            <a:r>
              <a:rPr lang="en-US" altLang="zh-TW" dirty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/>
              <a:t>16bit: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[15:0], </a:t>
            </a:r>
            <a:r>
              <a:rPr lang="en-US" altLang="zh-TW" dirty="0" smtClean="0"/>
              <a:t>48’b0</a:t>
            </a:r>
            <a:r>
              <a:rPr lang="en-US" altLang="zh-TW" dirty="0"/>
              <a:t>} </a:t>
            </a:r>
            <a:r>
              <a:rPr lang="en-US" altLang="zh-TW" dirty="0" err="1"/>
              <a:t>rd_exp</a:t>
            </a:r>
            <a:r>
              <a:rPr lang="en-US" altLang="zh-TW" dirty="0"/>
              <a:t>=15 </a:t>
            </a:r>
          </a:p>
          <a:p>
            <a:pPr lvl="1"/>
            <a:r>
              <a:rPr lang="en-US" altLang="zh-TW" dirty="0"/>
              <a:t>8-bit: </a:t>
            </a:r>
            <a:r>
              <a:rPr lang="en-US" altLang="zh-TW" dirty="0" smtClean="0"/>
              <a:t>bit[104:0]={29’b0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[7:0], </a:t>
            </a:r>
            <a:r>
              <a:rPr lang="en-US" altLang="zh-TW" dirty="0" smtClean="0"/>
              <a:t>56’b0</a:t>
            </a:r>
            <a:r>
              <a:rPr lang="en-US" altLang="zh-TW" dirty="0"/>
              <a:t>}, </a:t>
            </a:r>
            <a:r>
              <a:rPr lang="en-US" altLang="zh-TW" dirty="0" err="1"/>
              <a:t>rd_exp</a:t>
            </a:r>
            <a:r>
              <a:rPr lang="en-US" altLang="zh-TW" dirty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39458"/>
              </p:ext>
            </p:extLst>
          </p:nvPr>
        </p:nvGraphicFramePr>
        <p:xfrm>
          <a:off x="521673" y="594404"/>
          <a:ext cx="8129973" cy="23571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54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70717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4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-27520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(1/)xx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Perform two’s complement when input is negative</a:t>
            </a:r>
          </a:p>
          <a:p>
            <a:pPr lvl="1"/>
            <a:r>
              <a:rPr lang="en-US" altLang="zh-TW" dirty="0"/>
              <a:t>Long: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[63:0]}, </a:t>
            </a:r>
            <a:r>
              <a:rPr lang="en-US" altLang="zh-TW" dirty="0" err="1"/>
              <a:t>rd_exp</a:t>
            </a:r>
            <a:r>
              <a:rPr lang="en-US" altLang="zh-TW" dirty="0"/>
              <a:t>=63</a:t>
            </a:r>
            <a:endParaRPr lang="en-US" altLang="zh-TW" strike="sngStrike" dirty="0"/>
          </a:p>
          <a:p>
            <a:pPr lvl="1"/>
            <a:r>
              <a:rPr lang="en-US" altLang="zh-TW" dirty="0"/>
              <a:t>Word: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[31:0</a:t>
            </a:r>
            <a:r>
              <a:rPr lang="en-US" altLang="zh-TW" dirty="0" smtClean="0"/>
              <a:t>], 32’b0}, </a:t>
            </a:r>
            <a:r>
              <a:rPr lang="en-US" altLang="zh-TW" dirty="0" err="1"/>
              <a:t>rd_exp</a:t>
            </a:r>
            <a:r>
              <a:rPr lang="en-US" altLang="zh-TW" dirty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/>
              <a:t>16bit: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[15:0], </a:t>
            </a:r>
            <a:r>
              <a:rPr lang="en-US" altLang="zh-TW" dirty="0" smtClean="0"/>
              <a:t>48’b0</a:t>
            </a:r>
            <a:r>
              <a:rPr lang="en-US" altLang="zh-TW" dirty="0"/>
              <a:t>} </a:t>
            </a:r>
            <a:r>
              <a:rPr lang="en-US" altLang="zh-TW" dirty="0" err="1"/>
              <a:t>rd_exp</a:t>
            </a:r>
            <a:r>
              <a:rPr lang="en-US" altLang="zh-TW" dirty="0"/>
              <a:t>=15 </a:t>
            </a:r>
          </a:p>
          <a:p>
            <a:pPr lvl="1"/>
            <a:r>
              <a:rPr lang="en-US" altLang="zh-TW" dirty="0"/>
              <a:t>8-bit: </a:t>
            </a:r>
            <a:r>
              <a:rPr lang="en-US" altLang="zh-TW" dirty="0" smtClean="0"/>
              <a:t>bit[104:0]={29’b0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[7:0], </a:t>
            </a:r>
            <a:r>
              <a:rPr lang="en-US" altLang="zh-TW" dirty="0" smtClean="0"/>
              <a:t>56’b0</a:t>
            </a:r>
            <a:r>
              <a:rPr lang="en-US" altLang="zh-TW" dirty="0"/>
              <a:t>}, </a:t>
            </a:r>
            <a:r>
              <a:rPr lang="en-US" altLang="zh-TW" dirty="0" err="1"/>
              <a:t>rd_exp</a:t>
            </a:r>
            <a:r>
              <a:rPr lang="en-US" altLang="zh-TW" dirty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48000"/>
              </p:ext>
            </p:extLst>
          </p:nvPr>
        </p:nvGraphicFramePr>
        <p:xfrm>
          <a:off x="521673" y="565829"/>
          <a:ext cx="8129973" cy="23571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54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60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8205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Normalization:</a:t>
            </a:r>
          </a:p>
          <a:p>
            <a:pPr lvl="2"/>
            <a:r>
              <a:rPr lang="en-US" altLang="zh-TW" dirty="0" smtClean="0"/>
              <a:t>Count leading zero of bit[63:0]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Left shift 12 bits if target is SP, left shift 29 bits if target is DP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Left shift bit[92:0] by lz_num[5:0] (6 level mux)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Rounding: (54-bit adder needed: bit[93:39])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Detect Sticky 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bit[38:0])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According to round 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add 1 on LSB or on Round bit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If bit[93](DP)/bit[76](SP)/bit[64](HP)==1  exp+1, fraction=0</a:t>
            </a: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15221"/>
              </p:ext>
            </p:extLst>
          </p:nvPr>
        </p:nvGraphicFramePr>
        <p:xfrm>
          <a:off x="521673" y="699179"/>
          <a:ext cx="8129973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179379</TotalTime>
  <Words>2284</Words>
  <Application>Microsoft Office PowerPoint</Application>
  <PresentationFormat>如螢幕大小 (4:3)</PresentationFormat>
  <Paragraphs>1200</Paragraphs>
  <Slides>38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母片</vt:lpstr>
      <vt:lpstr>[Alpaca]: FPU MISC Pipeline uArch</vt:lpstr>
      <vt:lpstr>Misc. Pipeline uArch</vt:lpstr>
      <vt:lpstr>Misc. Pipeline Instructions</vt:lpstr>
      <vt:lpstr>Single-Width Floating-Point/Integer Type Convert Instructions</vt:lpstr>
      <vt:lpstr>Widening Floating-Point/Integer Type Convert Instructions</vt:lpstr>
      <vt:lpstr>Narrowing Floating-Point/Integer Type-Convert Instructions</vt:lpstr>
      <vt:lpstr>Integer to FP (1/)</vt:lpstr>
      <vt:lpstr>Integer to FP (1/)xx</vt:lpstr>
      <vt:lpstr>Integer to FP (2/)</vt:lpstr>
      <vt:lpstr>FP to Integer</vt:lpstr>
      <vt:lpstr>FP to Integer</vt:lpstr>
      <vt:lpstr>Convert Between DP and SP</vt:lpstr>
      <vt:lpstr>Convert Between SP and HP</vt:lpstr>
      <vt:lpstr>Convert From SP to BF16</vt:lpstr>
      <vt:lpstr>PowerPoint 簡報</vt:lpstr>
      <vt:lpstr>PowerPoint 簡報</vt:lpstr>
      <vt:lpstr>Convert Instructions</vt:lpstr>
      <vt:lpstr>uArch of Convert Instructions</vt:lpstr>
      <vt:lpstr>Vector Floating-Point Sign-Injection Instructions</vt:lpstr>
      <vt:lpstr>Vector Floating-Point Compare Instructions</vt:lpstr>
      <vt:lpstr>Vector Floating-Point Compare Instructions</vt:lpstr>
      <vt:lpstr>Vector Floating-Point Compare Instructions</vt:lpstr>
      <vt:lpstr>Vector Floating-Point Compare Instructions</vt:lpstr>
      <vt:lpstr>Vector Floating-Point MIN/MAX Instructions</vt:lpstr>
      <vt:lpstr>FMIN and FMAX Instructions</vt:lpstr>
      <vt:lpstr>Vector Floating-Point Classify Instruction</vt:lpstr>
      <vt:lpstr>Vector Floating-Point Merge Instruction</vt:lpstr>
      <vt:lpstr>Floating-Point Scalar Move Instructions</vt:lpstr>
      <vt:lpstr>PowerPoint 簡報</vt:lpstr>
      <vt:lpstr>FP Compare Instructions</vt:lpstr>
      <vt:lpstr>Integer to FP (1/)</vt:lpstr>
      <vt:lpstr>Integer to FP (2/)</vt:lpstr>
      <vt:lpstr>FP to Integer</vt:lpstr>
      <vt:lpstr>FP to 32/16/8 Bit Integer</vt:lpstr>
      <vt:lpstr>Convert Between SP and HP</vt:lpstr>
      <vt:lpstr>Convert Between SP and Bfloat</vt:lpstr>
      <vt:lpstr>Convert Between SP and HPxx</vt:lpstr>
      <vt:lpstr>Convert Between SP and Bfloatxx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2625</cp:revision>
  <cp:lastPrinted>2018-05-08T06:45:15Z</cp:lastPrinted>
  <dcterms:created xsi:type="dcterms:W3CDTF">2018-01-08T00:52:47Z</dcterms:created>
  <dcterms:modified xsi:type="dcterms:W3CDTF">2020-05-06T02:44:30Z</dcterms:modified>
</cp:coreProperties>
</file>