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454" r:id="rId9"/>
    <p:sldId id="455" r:id="rId10"/>
    <p:sldId id="456" r:id="rId11"/>
    <p:sldId id="457" r:id="rId12"/>
    <p:sldId id="348" r:id="rId13"/>
    <p:sldId id="352" r:id="rId14"/>
    <p:sldId id="446" r:id="rId15"/>
    <p:sldId id="434" r:id="rId16"/>
    <p:sldId id="445" r:id="rId17"/>
    <p:sldId id="450" r:id="rId18"/>
    <p:sldId id="451" r:id="rId19"/>
    <p:sldId id="333" r:id="rId20"/>
    <p:sldId id="432" r:id="rId21"/>
    <p:sldId id="449" r:id="rId22"/>
    <p:sldId id="442" r:id="rId23"/>
    <p:sldId id="439" r:id="rId24"/>
    <p:sldId id="447" r:id="rId25"/>
    <p:sldId id="453" r:id="rId26"/>
    <p:sldId id="443" r:id="rId27"/>
    <p:sldId id="444" r:id="rId28"/>
    <p:sldId id="448" r:id="rId29"/>
    <p:sldId id="452" r:id="rId30"/>
    <p:sldId id="459" r:id="rId31"/>
    <p:sldId id="460" r:id="rId32"/>
    <p:sldId id="375" r:id="rId33"/>
    <p:sldId id="377" r:id="rId34"/>
    <p:sldId id="436" r:id="rId35"/>
    <p:sldId id="417" r:id="rId36"/>
    <p:sldId id="418" r:id="rId37"/>
    <p:sldId id="419" r:id="rId3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9" autoAdjust="0"/>
    <p:restoredTop sz="96452" autoAdjust="0"/>
  </p:normalViewPr>
  <p:slideViewPr>
    <p:cSldViewPr>
      <p:cViewPr>
        <p:scale>
          <a:sx n="100" d="100"/>
          <a:sy n="100" d="100"/>
        </p:scale>
        <p:origin x="-79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SIMD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202104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88359"/>
              </p:ext>
            </p:extLst>
          </p:nvPr>
        </p:nvGraphicFramePr>
        <p:xfrm>
          <a:off x="467544" y="1628800"/>
          <a:ext cx="799288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72008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f1_valid[3:0]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Valid signal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f1_ex_ctrl[4:0]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encoding.</a:t>
                      </a:r>
                      <a:r>
                        <a:rPr lang="en-US" altLang="zh-TW" sz="1600" baseline="0" dirty="0" smtClean="0"/>
                        <a:t> More info in instruction encoding slide.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f1_sew[2:0]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f1_round_mode[2:0]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mode. 3’b000: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RNE, 3’b001: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RTZ, 3’b010: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RDN, 3’b011: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RUP, 3’b100: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RMM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f1_op1_data[63:0]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oprand1. The</a:t>
                      </a:r>
                      <a:r>
                        <a:rPr lang="en-US" altLang="zh-TW" sz="1600" baseline="0" dirty="0" smtClean="0"/>
                        <a:t> format is {DP}, {SP, SP} or {HP,HP,HP,HP}. DP, SP and HP width are 64-bit, 32-bit and 16bit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f1_op2_data[63:0]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oprand2.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The</a:t>
                      </a:r>
                      <a:r>
                        <a:rPr lang="en-US" altLang="zh-TW" sz="1600" baseline="0" dirty="0" smtClean="0"/>
                        <a:t> format is {DP}, {SP, SP} or {HP,HP,HP,HP}. DP, SP and HP width are 64-bit, 32-bit and 16bit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</a:t>
            </a:r>
            <a:r>
              <a:rPr lang="en-US" altLang="zh-TW" dirty="0"/>
              <a:t>3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317785"/>
              </p:ext>
            </p:extLst>
          </p:nvPr>
        </p:nvGraphicFramePr>
        <p:xfrm>
          <a:off x="467544" y="1628800"/>
          <a:ext cx="7992888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8012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f2_result_type</a:t>
                      </a:r>
                      <a:endParaRPr lang="zh-TW" alt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Result data</a:t>
                      </a:r>
                      <a:r>
                        <a:rPr lang="en-US" altLang="zh-TW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type</a:t>
                      </a:r>
                    </a:p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2’b11  </a:t>
                      </a:r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DP, scalar</a:t>
                      </a:r>
                      <a:r>
                        <a:rPr lang="en-US" altLang="zh-TW" sz="16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FPU</a:t>
                      </a:r>
                      <a:endParaRPr lang="en-US" altLang="zh-TW" sz="1600" dirty="0" smtClean="0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2’b01  SP</a:t>
                      </a:r>
                    </a:p>
                    <a:p>
                      <a:r>
                        <a:rPr lang="en-US" altLang="zh-TW" sz="16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2’b00  HP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f2_wdata_en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[7:0]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Write</a:t>
                      </a:r>
                      <a:r>
                        <a:rPr lang="en-US" altLang="zh-TW" sz="1600" baseline="0" dirty="0" smtClean="0"/>
                        <a:t> enable.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f2_wdata</a:t>
                      </a: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[63:0]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Result</a:t>
                      </a:r>
                      <a:r>
                        <a:rPr lang="en-US" altLang="zh-TW" sz="1600" baseline="0" dirty="0" smtClean="0"/>
                        <a:t> data. Result format is {DP}, {SP, SP} or {HP,HP,HP,HP}</a:t>
                      </a:r>
                    </a:p>
                    <a:p>
                      <a:r>
                        <a:rPr lang="en-US" altLang="zh-TW" sz="1600" baseline="0" dirty="0" smtClean="0"/>
                        <a:t>DP, SP and HP width are 64-bit, 32-bit and 16bit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f2_flag_set[4:0]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Result flag</a:t>
                      </a:r>
                    </a:p>
                    <a:p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{,</a:t>
                      </a:r>
                      <a:r>
                        <a:rPr lang="en-US" altLang="zh-TW" sz="1600" baseline="0" dirty="0" err="1" smtClean="0">
                          <a:solidFill>
                            <a:srgbClr val="FF0000"/>
                          </a:solidFill>
                        </a:rPr>
                        <a:t>nx</a:t>
                      </a:r>
                      <a:r>
                        <a:rPr lang="en-US" altLang="zh-TW" sz="1600" baseline="0" dirty="0" smtClean="0">
                          <a:solidFill>
                            <a:srgbClr val="FF0000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79740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6216" y="5860722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*Remainder and rounding adder blocks share 67-bit adder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28" y="1279741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Div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r>
              <a:rPr lang="en-US" altLang="zh-TW" sz="2000" dirty="0" err="1"/>
              <a:t>Sqrt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17926" y="1412776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040610" y="2107992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04303" y="2107992"/>
            <a:ext cx="0" cy="4297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230617" y="4175204"/>
            <a:ext cx="84584" cy="2653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708154" y="5085184"/>
            <a:ext cx="3040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889042" y="4307871"/>
            <a:ext cx="0" cy="4892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958798" y="5517232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076056" y="5445224"/>
            <a:ext cx="0" cy="5804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99786" y="6165304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376296" y="6365960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076056" y="6415236"/>
            <a:ext cx="7620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732240" y="6145956"/>
            <a:ext cx="68031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316416" y="1984159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598072" y="1984159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42253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186723" y="5013176"/>
            <a:ext cx="3376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7524328" y="3356992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683185" y="1387264"/>
            <a:ext cx="0" cy="3855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618913" y="2934464"/>
            <a:ext cx="0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451057" y="4221088"/>
            <a:ext cx="201063" cy="2391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28" y="1279741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Vector estimation instruction</a:t>
            </a:r>
            <a:endParaRPr lang="en-US" altLang="zh-TW" sz="16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668676" y="2132856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32440" y="3537012"/>
            <a:ext cx="0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020272" y="3504240"/>
            <a:ext cx="895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244740" y="4797152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724128" y="6516538"/>
            <a:ext cx="129614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16" y="1171572"/>
            <a:ext cx="6552525" cy="56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Input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Output</a:t>
            </a:r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24" name="直線單箭頭接點 23"/>
          <p:cNvCxnSpPr>
            <a:stCxn id="26" idx="1"/>
          </p:cNvCxnSpPr>
          <p:nvPr/>
        </p:nvCxnSpPr>
        <p:spPr>
          <a:xfrm flipH="1">
            <a:off x="7382187" y="4690081"/>
            <a:ext cx="1158198" cy="305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540385" y="4566970"/>
            <a:ext cx="587020" cy="246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584304" y="6093296"/>
            <a:ext cx="0" cy="29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711054" y="2162991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90586" y="3068960"/>
            <a:ext cx="4320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818493" y="2636912"/>
            <a:ext cx="4201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450639" y="3714006"/>
            <a:ext cx="1" cy="3852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698362" y="3654604"/>
            <a:ext cx="0" cy="5040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20795" y="5148316"/>
            <a:ext cx="36842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143872" y="5148316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3635896" y="3348116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155031" y="2116534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587079" y="2105753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444122" y="5301208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858399" y="5445224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158416" y="5589240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419872" y="193651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364088" y="3708156"/>
            <a:ext cx="0" cy="5358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8966"/>
            <a:ext cx="4371584" cy="5309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:\users\klmn\larryzzr\FP_design_spec_Larry\FDIV\FDIV_Figs\All-vfp_fdiv 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970"/>
            <a:ext cx="4273506" cy="53090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5107574" y="265285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868144" y="2638676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086" y="2815190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26176" y="279338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43608" y="4099286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64088" y="367532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4929" y="58274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017417" y="59798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86" y="1124744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59462" y="1124744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56601" y="1170910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Red circles 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19" y="2060848"/>
            <a:ext cx="4673474" cy="40557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:\users\klmn\larryzzr\FP_design_spec_Larry\FDIV\FDIV_Figs\All-DSU datapath 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7"/>
            <a:ext cx="4189637" cy="40851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251520" y="234152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49604" y="2431494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321436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604108" y="230083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02192" y="239081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74024" y="2384758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699792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64288" y="236695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07696" y="5161626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347312" y="5081978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3880" y="1624729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425660" y="1624729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773356" y="1624729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Red circles 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/>
              <a:t>Interface</a:t>
            </a:r>
          </a:p>
          <a:p>
            <a:r>
              <a:rPr lang="en-US" altLang="zh-TW" sz="2400" dirty="0" err="1" smtClean="0"/>
              <a:t>uArch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FP DIV/SQRT/Estimation Instructions</a:t>
            </a:r>
          </a:p>
          <a:p>
            <a:r>
              <a:rPr lang="en-US" altLang="zh-TW" sz="2400" dirty="0" smtClean="0"/>
              <a:t>Data Placement</a:t>
            </a:r>
          </a:p>
          <a:p>
            <a:r>
              <a:rPr lang="en-US" altLang="zh-TW" sz="2400" dirty="0" smtClean="0"/>
              <a:t>Instruction </a:t>
            </a:r>
            <a:r>
              <a:rPr lang="en-US" altLang="zh-TW" sz="2400" dirty="0"/>
              <a:t>list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detail is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FDIV_design_spec</a:t>
            </a:r>
            <a:r>
              <a:rPr lang="en-US" altLang="zh-TW" sz="2000" dirty="0" smtClean="0"/>
              <a:t> in </a:t>
            </a:r>
            <a:r>
              <a:rPr lang="en-US" altLang="zh-TW" sz="2000" dirty="0"/>
              <a:t>T:\</a:t>
            </a:r>
            <a:r>
              <a:rPr lang="en-US" altLang="zh-TW" sz="2000" dirty="0" smtClean="0"/>
              <a:t>users\klmn\larryzzr\FP_design_spec_Larry\FDIV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6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9079"/>
            <a:ext cx="572531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DSU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7" name="Picture 3" descr="T:\users\klmn\larryzzr\FP_design_spec_Larry\FDIV\FDIV_Figs\All-DSU64 datapath v1-current_q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04682"/>
            <a:ext cx="3190106" cy="25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橢圓 4"/>
          <p:cNvSpPr/>
          <p:nvPr/>
        </p:nvSpPr>
        <p:spPr>
          <a:xfrm>
            <a:off x="3383868" y="1864844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7171" idx="1"/>
            <a:endCxn id="5" idx="6"/>
          </p:cNvCxnSpPr>
          <p:nvPr/>
        </p:nvCxnSpPr>
        <p:spPr>
          <a:xfrm flipH="1" flipV="1">
            <a:off x="3815916" y="2080868"/>
            <a:ext cx="1908212" cy="7391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11267" idx="1"/>
          </p:cNvCxnSpPr>
          <p:nvPr/>
        </p:nvCxnSpPr>
        <p:spPr>
          <a:xfrm flipH="1" flipV="1">
            <a:off x="1907704" y="2168862"/>
            <a:ext cx="3816424" cy="31858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259632" y="1844824"/>
            <a:ext cx="64807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171" name="Picture 3" descr="T:\users\klmn\larryzzr\FP_design_spec_Larry\FDIV\FDIV_Figs\All-DSU64 datapath v2-diviso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564316"/>
            <a:ext cx="3190106" cy="251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03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79079"/>
            <a:ext cx="572531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DSU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10" name="直線單箭頭接點 9"/>
          <p:cNvCxnSpPr>
            <a:stCxn id="12292" idx="1"/>
            <a:endCxn id="13" idx="6"/>
          </p:cNvCxnSpPr>
          <p:nvPr/>
        </p:nvCxnSpPr>
        <p:spPr>
          <a:xfrm flipH="1">
            <a:off x="2745537" y="5309179"/>
            <a:ext cx="2763829" cy="20805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/>
          <p:cNvSpPr/>
          <p:nvPr/>
        </p:nvSpPr>
        <p:spPr>
          <a:xfrm>
            <a:off x="1979712" y="5157192"/>
            <a:ext cx="765825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292" name="Picture 4" descr="T:\users\klmn\larryzzr\FP_design_spec_Larry\FDIV\FDIV_Figs\All-DSU64 datapath v1-c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366" y="4315038"/>
            <a:ext cx="3600400" cy="19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5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DSU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16102"/>
              </p:ext>
            </p:extLst>
          </p:nvPr>
        </p:nvGraphicFramePr>
        <p:xfrm>
          <a:off x="827584" y="1988840"/>
          <a:ext cx="5976664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/>
                <a:gridCol w="732304"/>
                <a:gridCol w="681358"/>
                <a:gridCol w="746578"/>
                <a:gridCol w="720080"/>
                <a:gridCol w="792088"/>
                <a:gridCol w="864096"/>
              </a:tblGrid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baseline="0" dirty="0" smtClean="0"/>
                        <a:t>Name</a:t>
                      </a:r>
                      <a:endParaRPr lang="zh-TW" alt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Before</a:t>
                      </a:r>
                      <a:endParaRPr lang="zh-TW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After</a:t>
                      </a:r>
                      <a:endParaRPr lang="zh-TW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Reduce FFs</a:t>
                      </a:r>
                      <a:endParaRPr lang="zh-TW" alt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FLEN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64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baseline="0" dirty="0" smtClean="0"/>
                        <a:t>32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64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32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64</a:t>
                      </a:r>
                      <a:endParaRPr lang="zh-TW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/>
                        <a:t>32</a:t>
                      </a:r>
                      <a:endParaRPr lang="zh-TW" altLang="en-US" sz="1600" b="1" dirty="0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Divisor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22</a:t>
                      </a:r>
                      <a:endParaRPr lang="zh-TW" altLang="en-US" sz="1600" dirty="0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Current_qr0/1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52</a:t>
                      </a:r>
                      <a:endParaRPr lang="zh-TW" altLang="en-US" sz="1600" dirty="0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ds_ctr_cs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ds_busy</a:t>
                      </a:r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33037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DSU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81553"/>
              </p:ext>
            </p:extLst>
          </p:nvPr>
        </p:nvGraphicFramePr>
        <p:xfrm>
          <a:off x="899593" y="1988841"/>
          <a:ext cx="676875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584"/>
                <a:gridCol w="1428959"/>
                <a:gridCol w="1353751"/>
                <a:gridCol w="1140659"/>
                <a:gridCol w="1190799"/>
              </a:tblGrid>
              <a:tr h="2127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27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5106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011"/>
            <a:ext cx="4536441" cy="55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VFP_FIV64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12" name="直線單箭頭接點 11"/>
          <p:cNvCxnSpPr>
            <a:stCxn id="5123" idx="1"/>
            <a:endCxn id="14" idx="6"/>
          </p:cNvCxnSpPr>
          <p:nvPr/>
        </p:nvCxnSpPr>
        <p:spPr>
          <a:xfrm flipH="1" flipV="1">
            <a:off x="2439207" y="2528900"/>
            <a:ext cx="3338445" cy="1675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979712" y="2312876"/>
            <a:ext cx="4594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>
            <a:stCxn id="5123" idx="1"/>
            <a:endCxn id="16" idx="6"/>
          </p:cNvCxnSpPr>
          <p:nvPr/>
        </p:nvCxnSpPr>
        <p:spPr>
          <a:xfrm flipH="1" flipV="1">
            <a:off x="1633395" y="2528900"/>
            <a:ext cx="4144257" cy="16753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1173900" y="2312876"/>
            <a:ext cx="4594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單箭頭接點 21"/>
          <p:cNvCxnSpPr>
            <a:stCxn id="5124" idx="1"/>
            <a:endCxn id="16" idx="5"/>
          </p:cNvCxnSpPr>
          <p:nvPr/>
        </p:nvCxnSpPr>
        <p:spPr>
          <a:xfrm flipH="1" flipV="1">
            <a:off x="1566104" y="2681652"/>
            <a:ext cx="4193292" cy="32931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124" idx="1"/>
            <a:endCxn id="14" idx="5"/>
          </p:cNvCxnSpPr>
          <p:nvPr/>
        </p:nvCxnSpPr>
        <p:spPr>
          <a:xfrm flipH="1" flipV="1">
            <a:off x="2371916" y="2681652"/>
            <a:ext cx="3387480" cy="329310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 descr="T:\users\klmn\larryzzr\FP_design_spec_Larry\FDIV\FDIV_Figs\All-vfp_fdiv64 v2-c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652" y="3331744"/>
            <a:ext cx="3159763" cy="174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:\users\klmn\larryzzr\FP_design_spec_Larry\FDIV\FDIV_Figs\All-vfp_fdiv64 v2-resul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396" y="5091516"/>
            <a:ext cx="3198768" cy="17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4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6011"/>
            <a:ext cx="4536441" cy="550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VFP_FIV64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3316" name="Picture 4" descr="T:\users\klmn\larryzzr\FP_design_spec_Larry\FDIV\FDIV_Figs\All-vfp_fdiv64 v1_vfp_fdiv64_rounding_ad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91" y="4212584"/>
            <a:ext cx="3477797" cy="202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橢圓 29"/>
          <p:cNvSpPr/>
          <p:nvPr/>
        </p:nvSpPr>
        <p:spPr>
          <a:xfrm>
            <a:off x="1187624" y="5862357"/>
            <a:ext cx="4594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13316" idx="1"/>
            <a:endCxn id="30" idx="6"/>
          </p:cNvCxnSpPr>
          <p:nvPr/>
        </p:nvCxnSpPr>
        <p:spPr>
          <a:xfrm flipH="1">
            <a:off x="1647119" y="5223148"/>
            <a:ext cx="3839572" cy="8552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/>
          <p:cNvSpPr/>
          <p:nvPr/>
        </p:nvSpPr>
        <p:spPr>
          <a:xfrm>
            <a:off x="1576375" y="3503748"/>
            <a:ext cx="459495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>
            <a:stCxn id="6146" idx="1"/>
            <a:endCxn id="21" idx="6"/>
          </p:cNvCxnSpPr>
          <p:nvPr/>
        </p:nvCxnSpPr>
        <p:spPr>
          <a:xfrm flipH="1">
            <a:off x="2035870" y="3093068"/>
            <a:ext cx="3450821" cy="62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T:\users\klmn\larryzzr\FP_design_spec_Larry\FDIV\FDIV_Figs\All-DSU64 datapath v2-remainder_add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91" y="2118962"/>
            <a:ext cx="3477798" cy="194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234710"/>
              </p:ext>
            </p:extLst>
          </p:nvPr>
        </p:nvGraphicFramePr>
        <p:xfrm>
          <a:off x="899592" y="1988840"/>
          <a:ext cx="576064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"/>
                <a:gridCol w="507361"/>
                <a:gridCol w="644767"/>
                <a:gridCol w="576064"/>
                <a:gridCol w="648072"/>
                <a:gridCol w="576064"/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CSA/Result(staging</a:t>
                      </a:r>
                      <a:r>
                        <a:rPr lang="en-US" altLang="zh-TW" sz="1400" baseline="0" dirty="0" smtClean="0"/>
                        <a:t> FFs</a:t>
                      </a:r>
                      <a:r>
                        <a:rPr lang="en-US" altLang="zh-TW" sz="1400" dirty="0" smtClean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238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  <a:tr h="12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ds_busy_d1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1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f2_scalar_fpu_instr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f2_frs_hp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f2_frs_sp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f2_frs_dp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f2_round_mode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f2_div_instr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f2_sqrt_instr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f2_vfrece7_instr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f2_vfrsqrte7_instr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52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476036"/>
              </p:ext>
            </p:extLst>
          </p:nvPr>
        </p:nvGraphicFramePr>
        <p:xfrm>
          <a:off x="899592" y="1988841"/>
          <a:ext cx="698477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90"/>
                <a:gridCol w="1474564"/>
                <a:gridCol w="1396955"/>
                <a:gridCol w="1177064"/>
                <a:gridCol w="1228803"/>
              </a:tblGrid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711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67-bit adder</a:t>
                      </a:r>
                      <a:endParaRPr lang="zh-TW" alt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  <a:tr h="711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031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Summary (9/)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01855"/>
              </p:ext>
            </p:extLst>
          </p:nvPr>
        </p:nvGraphicFramePr>
        <p:xfrm>
          <a:off x="899592" y="1988840"/>
          <a:ext cx="590465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"/>
                <a:gridCol w="507361"/>
                <a:gridCol w="644767"/>
                <a:gridCol w="576064"/>
                <a:gridCol w="648072"/>
                <a:gridCol w="720080"/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VFP_FDIV64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88</a:t>
                      </a:r>
                      <a:endParaRPr lang="zh-TW" altLang="en-US" sz="14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DSU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93</a:t>
                      </a:r>
                      <a:endParaRPr lang="zh-TW" altLang="en-US" sz="16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325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181</a:t>
                      </a:r>
                      <a:endParaRPr lang="zh-TW" altLang="en-US" sz="16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VLEN=512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2600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1448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Placement – </a:t>
            </a:r>
            <a:r>
              <a:rPr lang="en-US" altLang="zh-TW" dirty="0"/>
              <a:t>Summary </a:t>
            </a:r>
            <a:r>
              <a:rPr lang="en-US" altLang="zh-TW" dirty="0" smtClean="0"/>
              <a:t>(10/)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29071"/>
              </p:ext>
            </p:extLst>
          </p:nvPr>
        </p:nvGraphicFramePr>
        <p:xfrm>
          <a:off x="899592" y="2060848"/>
          <a:ext cx="698477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01"/>
                <a:gridCol w="1329287"/>
                <a:gridCol w="1368152"/>
                <a:gridCol w="648072"/>
                <a:gridCol w="558308"/>
                <a:gridCol w="953860"/>
                <a:gridCol w="864094"/>
              </a:tblGrid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 FAs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 FAs</a:t>
                      </a:r>
                      <a:endParaRPr lang="zh-TW" altLang="en-US" sz="1400" dirty="0"/>
                    </a:p>
                  </a:txBody>
                  <a:tcPr/>
                </a:tc>
              </a:tr>
              <a:tr h="7116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67-bit adder</a:t>
                      </a:r>
                      <a:endParaRPr lang="zh-TW" altLang="en-US" sz="1400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711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4958"/>
              </p:ext>
            </p:extLst>
          </p:nvPr>
        </p:nvGraphicFramePr>
        <p:xfrm>
          <a:off x="4603279" y="1412776"/>
          <a:ext cx="4104456" cy="52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" name="工作表" r:id="rId3" imgW="5714932" imgH="7362900" progId="Excel.Sheet.12">
                  <p:embed/>
                </p:oleObj>
              </mc:Choice>
              <mc:Fallback>
                <p:oleObj name="工作表" r:id="rId3" imgW="5714932" imgH="736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279" y="1412776"/>
                        <a:ext cx="4104456" cy="52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6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Interface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Module name is vc_vfp_fdiv64.v</a:t>
            </a:r>
          </a:p>
          <a:p>
            <a:r>
              <a:rPr lang="en-US" altLang="zh-TW" sz="2000" dirty="0"/>
              <a:t>Supported FLENs are </a:t>
            </a:r>
            <a:r>
              <a:rPr lang="en-US" altLang="zh-TW" sz="2000" dirty="0" smtClean="0"/>
              <a:t>32/64 </a:t>
            </a:r>
            <a:r>
              <a:rPr lang="en-US" altLang="zh-TW" sz="2000" dirty="0"/>
              <a:t>and XLEN is the same with FLEN</a:t>
            </a:r>
          </a:p>
          <a:p>
            <a:r>
              <a:rPr lang="en-US" altLang="zh-TW" sz="2000" dirty="0" smtClean="0"/>
              <a:t>Hierarchy diagram</a:t>
            </a:r>
            <a:endParaRPr lang="zh-TW" altLang="en-US" sz="2000" dirty="0"/>
          </a:p>
        </p:txBody>
      </p:sp>
      <p:pic>
        <p:nvPicPr>
          <p:cNvPr id="14338" name="Picture 2" descr="T:\users\klmn\larryzzr\FP_design_spec_Larry\FDIV\FDIV_Figs\All-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7407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4" y="4221088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055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95319"/>
              </p:ext>
            </p:extLst>
          </p:nvPr>
        </p:nvGraphicFramePr>
        <p:xfrm>
          <a:off x="467544" y="1628800"/>
          <a:ext cx="799288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72008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Valid signal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encoding.</a:t>
                      </a:r>
                      <a:r>
                        <a:rPr lang="en-US" altLang="zh-TW" sz="1600" baseline="0" dirty="0" smtClean="0"/>
                        <a:t> More info in instruction encoding slide.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mode. 3’b000: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RNE, 3’b001: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RTZ, 3’b010: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RDN, 3’b011: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RUP, 3’b100: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RMM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oprand1. The</a:t>
                      </a:r>
                      <a:r>
                        <a:rPr lang="en-US" altLang="zh-TW" sz="1600" baseline="0" dirty="0" smtClean="0"/>
                        <a:t> format is {DP}, {SP, SP} or {HP,HP,HP,HP}. DP, SP and HP width are 64-bit, 32-bit and 16bit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oprand2.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The</a:t>
                      </a:r>
                      <a:r>
                        <a:rPr lang="en-US" altLang="zh-TW" sz="1600" baseline="0" dirty="0" smtClean="0"/>
                        <a:t> format is {DP}, {SP, SP} or {HP,HP,HP,HP}. DP, SP and HP width are 64-bit, 32-bit and 16bit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</a:t>
            </a:r>
            <a:r>
              <a:rPr lang="en-US" altLang="zh-TW" dirty="0"/>
              <a:t>3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9022283"/>
              </p:ext>
            </p:extLst>
          </p:nvPr>
        </p:nvGraphicFramePr>
        <p:xfrm>
          <a:off x="467544" y="1628800"/>
          <a:ext cx="799288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8012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f2_result_type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Result data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type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2’b11  </a:t>
                      </a:r>
                      <a:r>
                        <a:rPr lang="en-US" altLang="zh-TW" sz="1600" dirty="0" smtClean="0"/>
                        <a:t>DP, scalar</a:t>
                      </a:r>
                      <a:r>
                        <a:rPr lang="en-US" altLang="zh-TW" sz="1600" baseline="0" dirty="0" smtClean="0"/>
                        <a:t> FPU</a:t>
                      </a:r>
                      <a:endParaRPr lang="en-US" altLang="zh-TW" sz="160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2’b01  SP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2’b00  HP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f2_wdata_en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Write</a:t>
                      </a:r>
                      <a:r>
                        <a:rPr lang="en-US" altLang="zh-TW" sz="1600" baseline="0" dirty="0" smtClean="0"/>
                        <a:t> enable.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f2_wdata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Result</a:t>
                      </a:r>
                      <a:r>
                        <a:rPr lang="en-US" altLang="zh-TW" sz="1600" baseline="0" dirty="0" smtClean="0"/>
                        <a:t> data. Result format is {DP}, {SP, SP} or {HP,HP,HP,HP}</a:t>
                      </a:r>
                    </a:p>
                    <a:p>
                      <a:r>
                        <a:rPr lang="en-US" altLang="zh-TW" sz="1600" baseline="0" dirty="0" smtClean="0"/>
                        <a:t>DP, SP and HP width are 64-bit, 32-bit and 16bit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f2_flag_set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/>
                        <a:t>Result flag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3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smtClean="0"/>
              <a:t>2-stage pipeline</a:t>
            </a:r>
            <a:endParaRPr lang="en-US" altLang="zh-TW" sz="2400" dirty="0" smtClean="0"/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have not forwarding path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23549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/>
                <a:gridCol w="812998"/>
                <a:gridCol w="842025"/>
                <a:gridCol w="696852"/>
                <a:gridCol w="871065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Interface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Module name is vc_vfp_fdiv64.v</a:t>
            </a:r>
          </a:p>
          <a:p>
            <a:r>
              <a:rPr lang="en-US" altLang="zh-TW" sz="2000" dirty="0"/>
              <a:t>Supported FLENs are </a:t>
            </a:r>
            <a:r>
              <a:rPr lang="en-US" altLang="zh-TW" sz="2000" dirty="0" smtClean="0"/>
              <a:t>32/64 </a:t>
            </a:r>
            <a:r>
              <a:rPr lang="en-US" altLang="zh-TW" sz="2000" dirty="0"/>
              <a:t>and XLEN is the same with FLEN</a:t>
            </a:r>
          </a:p>
          <a:p>
            <a:r>
              <a:rPr lang="en-US" altLang="zh-TW" sz="2000" dirty="0" smtClean="0"/>
              <a:t>Hierarchy diagram</a:t>
            </a:r>
            <a:endParaRPr lang="zh-TW" altLang="en-US" sz="2000" dirty="0"/>
          </a:p>
        </p:txBody>
      </p:sp>
      <p:pic>
        <p:nvPicPr>
          <p:cNvPr id="14338" name="Picture 2" descr="T:\users\klmn\larryzzr\FP_design_spec_Larry\FDIV\FDIV_Figs\All-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7407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4" y="4221088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46533</TotalTime>
  <Words>1186</Words>
  <Application>Microsoft Office PowerPoint</Application>
  <PresentationFormat>如螢幕大小 (4:3)</PresentationFormat>
  <Paragraphs>471</Paragraphs>
  <Slides>37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39" baseType="lpstr">
      <vt:lpstr>Office 佈景主題</vt:lpstr>
      <vt:lpstr>工作表</vt:lpstr>
      <vt:lpstr>FP SIMD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Interface</vt:lpstr>
      <vt:lpstr>Pipe Interface (1/)</vt:lpstr>
      <vt:lpstr>Pipe Interface (2/)</vt:lpstr>
      <vt:lpstr>Pipe Interface (3/)</vt:lpstr>
      <vt:lpstr>uArch overview</vt:lpstr>
      <vt:lpstr>FDIV uArch (1/)</vt:lpstr>
      <vt:lpstr>FDIV uArch (2/)</vt:lpstr>
      <vt:lpstr>FDIV uArch (3/)</vt:lpstr>
      <vt:lpstr>FDIV uArch (4/)</vt:lpstr>
      <vt:lpstr>FDIV uArch - Compare (5/)</vt:lpstr>
      <vt:lpstr>FDIV uArch - Compare (6/)</vt:lpstr>
      <vt:lpstr>FP DIV/SQRT/Estimation Instructions</vt:lpstr>
      <vt:lpstr>FP DIV/SQRT/Estimation Instructions</vt:lpstr>
      <vt:lpstr>Data placement</vt:lpstr>
      <vt:lpstr>Data Placement – DSU (1/)</vt:lpstr>
      <vt:lpstr>Data Placement – DSU (2/)</vt:lpstr>
      <vt:lpstr>Data Placement – DSU (3/)</vt:lpstr>
      <vt:lpstr>Data Placement – DSU (4/)</vt:lpstr>
      <vt:lpstr>Data Placement – VFP_FIV64 (5/)</vt:lpstr>
      <vt:lpstr>Data Placement – VFP_FIV64 (6/)</vt:lpstr>
      <vt:lpstr>Data Placement – VFP_FIV64 (7/)</vt:lpstr>
      <vt:lpstr>Data Placement – VFP_FIV64 (8/)</vt:lpstr>
      <vt:lpstr>Data Placement – Summary (9/)</vt:lpstr>
      <vt:lpstr>Data Placement – Summary (10/)</vt:lpstr>
      <vt:lpstr>Instruction list</vt:lpstr>
      <vt:lpstr>Instruction list</vt:lpstr>
      <vt:lpstr>Interface</vt:lpstr>
      <vt:lpstr>Pipe Interface (1/)</vt:lpstr>
      <vt:lpstr>Pipe Interface (2/)</vt:lpstr>
      <vt:lpstr>Pipe Interface (3/)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1781</cp:revision>
  <dcterms:created xsi:type="dcterms:W3CDTF">2020-11-20T05:54:43Z</dcterms:created>
  <dcterms:modified xsi:type="dcterms:W3CDTF">2021-04-08T09:16:25Z</dcterms:modified>
</cp:coreProperties>
</file>