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9" r:id="rId3"/>
    <p:sldId id="273" r:id="rId4"/>
    <p:sldId id="275" r:id="rId5"/>
    <p:sldId id="345" r:id="rId6"/>
    <p:sldId id="346" r:id="rId7"/>
    <p:sldId id="347" r:id="rId8"/>
    <p:sldId id="454" r:id="rId9"/>
    <p:sldId id="455" r:id="rId10"/>
    <p:sldId id="456" r:id="rId11"/>
    <p:sldId id="457" r:id="rId12"/>
    <p:sldId id="348" r:id="rId13"/>
    <p:sldId id="352" r:id="rId14"/>
    <p:sldId id="446" r:id="rId15"/>
    <p:sldId id="434" r:id="rId16"/>
    <p:sldId id="445" r:id="rId17"/>
    <p:sldId id="450" r:id="rId18"/>
    <p:sldId id="451" r:id="rId19"/>
    <p:sldId id="333" r:id="rId20"/>
    <p:sldId id="432" r:id="rId21"/>
    <p:sldId id="449" r:id="rId22"/>
    <p:sldId id="464" r:id="rId23"/>
    <p:sldId id="468" r:id="rId24"/>
    <p:sldId id="467" r:id="rId25"/>
    <p:sldId id="443" r:id="rId26"/>
    <p:sldId id="466" r:id="rId27"/>
    <p:sldId id="465" r:id="rId28"/>
    <p:sldId id="469" r:id="rId29"/>
    <p:sldId id="470" r:id="rId30"/>
    <p:sldId id="472" r:id="rId31"/>
    <p:sldId id="471" r:id="rId32"/>
    <p:sldId id="473" r:id="rId33"/>
    <p:sldId id="447" r:id="rId34"/>
    <p:sldId id="448" r:id="rId35"/>
    <p:sldId id="452" r:id="rId36"/>
    <p:sldId id="459" r:id="rId37"/>
    <p:sldId id="375" r:id="rId38"/>
    <p:sldId id="377" r:id="rId3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4" autoAdjust="0"/>
    <p:restoredTop sz="80792" autoAdjust="0"/>
  </p:normalViewPr>
  <p:slideViewPr>
    <p:cSldViewPr>
      <p:cViewPr>
        <p:scale>
          <a:sx n="75" d="100"/>
          <a:sy n="75" d="100"/>
        </p:scale>
        <p:origin x="-1566" y="-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69857-C96B-48D4-AB5B-42D9478C00A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4368-60BF-435C-ACE7-F9FB4CBD2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29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[5] = DP &amp; ~(|sig[63:32])</a:t>
            </a:r>
          </a:p>
          <a:p>
            <a:r>
              <a:rPr lang="en-US" altLang="zh-TW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</a:t>
            </a:r>
            <a:r>
              <a:rPr lang="en-US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[4] = (DP|SP) &amp; ~(|sig[63:48])</a:t>
            </a:r>
          </a:p>
          <a:p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e3_sa[3:0] = (sa[5:4] == 0) ? E3_LZC[3:0] :</a:t>
            </a:r>
            <a:r>
              <a:rPr lang="it-IT" altLang="zh-TW" dirty="0" smtClean="0"/>
              <a:t/>
            </a:r>
            <a:br>
              <a:rPr lang="it-IT" altLang="zh-TW" dirty="0" smtClean="0"/>
            </a:br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(sa[5:4] == 1) ? E2_LZC[3:0] :</a:t>
            </a:r>
            <a:b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(sa[5:4] == 2) ? E1_LZC[3:0] :</a:t>
            </a:r>
            <a:b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                          E0_LZC[3:0] ;</a:t>
            </a:r>
          </a:p>
          <a:p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e2_sa[3:0] = (sa[5:4] == 0) ? E2_LZC[3:0] :</a:t>
            </a:r>
            <a:r>
              <a:rPr lang="it-IT" altLang="zh-TW" dirty="0" smtClean="0"/>
              <a:t/>
            </a:r>
            <a:br>
              <a:rPr lang="it-IT" altLang="zh-TW" dirty="0" smtClean="0"/>
            </a:br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(sa[5:4] == 1) ? E1_LZC[3:0] :</a:t>
            </a:r>
            <a:b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(sa[5:4] == 2) ? E0_LZC[3:0] :</a:t>
            </a:r>
            <a:b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                          0;</a:t>
            </a:r>
          </a:p>
          <a:p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e1_sa[3:0] = (sa[5:4] == 0) ? E1_LZC[3:0] :</a:t>
            </a:r>
            <a:r>
              <a:rPr lang="it-IT" altLang="zh-TW" dirty="0" smtClean="0"/>
              <a:t/>
            </a:r>
            <a:br>
              <a:rPr lang="it-IT" altLang="zh-TW" dirty="0" smtClean="0"/>
            </a:br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(sa[5:4] == 1) ? E0_LZC[3:0] :</a:t>
            </a:r>
            <a:b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(sa[5:4] == 2) ? 0 :</a:t>
            </a:r>
            <a:b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                          0 ;</a:t>
            </a:r>
          </a:p>
          <a:p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e0_sa[3:0] = (sa[5:4] == 0) ? E0_LZC[3:0] :</a:t>
            </a:r>
            <a:r>
              <a:rPr lang="it-IT" altLang="zh-TW" dirty="0" smtClean="0"/>
              <a:t/>
            </a:r>
            <a:br>
              <a:rPr lang="it-IT" altLang="zh-TW" dirty="0" smtClean="0"/>
            </a:br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(sa[5:4] == 1) ? 0 :</a:t>
            </a:r>
            <a:b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(sa[5:4] == 2) ? 0 :</a:t>
            </a:r>
            <a:b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it-IT" altLang="zh-TW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                                       0 ;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6488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46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10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12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1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29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56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24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14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6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63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71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27F1-879E-4FBD-8EF7-D9093965C548}" type="datetimeFigureOut">
              <a:rPr lang="zh-TW" altLang="en-US" smtClean="0"/>
              <a:t>2021/4/14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96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FP SIMD</a:t>
            </a:r>
            <a:r>
              <a:rPr lang="zh-TW" altLang="en-US" dirty="0" smtClean="0"/>
              <a:t> </a:t>
            </a:r>
            <a:r>
              <a:rPr lang="en-US" altLang="zh-TW" dirty="0" smtClean="0"/>
              <a:t>DIV/SQRT </a:t>
            </a:r>
            <a:r>
              <a:rPr lang="en-US" altLang="zh-TW" dirty="0" err="1" smtClean="0"/>
              <a:t>uArch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76256" y="5739953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202104</a:t>
            </a:r>
          </a:p>
          <a:p>
            <a:r>
              <a:rPr lang="en-US" altLang="zh-TW" dirty="0" smtClean="0"/>
              <a:t>Larry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299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 </a:t>
            </a:r>
            <a:r>
              <a:rPr lang="en-US" altLang="zh-TW" dirty="0" smtClean="0"/>
              <a:t>Interface (2/)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769498"/>
              </p:ext>
            </p:extLst>
          </p:nvPr>
        </p:nvGraphicFramePr>
        <p:xfrm>
          <a:off x="467544" y="1628800"/>
          <a:ext cx="7992888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720080"/>
                <a:gridCol w="4824536"/>
              </a:tblGrid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Signal</a:t>
                      </a:r>
                      <a:r>
                        <a:rPr lang="en-US" altLang="zh-TW" sz="1600" baseline="0" dirty="0" smtClean="0"/>
                        <a:t> name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Type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Description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core_clk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Clock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/>
                        <a:t>core_reset_n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Input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Negative Edge Reset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f1_valid[3:0]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Valid signal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f1_ex_ctrl[4:0]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Control signal for encoding.</a:t>
                      </a:r>
                      <a:r>
                        <a:rPr lang="en-US" altLang="zh-TW" sz="1600" baseline="0" dirty="0" smtClean="0"/>
                        <a:t> More info in instruction encoding slide.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f1_sew[2:0]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Indicate</a:t>
                      </a:r>
                      <a:r>
                        <a:rPr lang="en-US" altLang="zh-TW" sz="1600" baseline="0" dirty="0" smtClean="0"/>
                        <a:t> element width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f1_ediv[1:0]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Un-used</a:t>
                      </a:r>
                      <a:endParaRPr lang="zh-TW" altLang="en-US" sz="1600" dirty="0" smtClean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f1_round_mode[2:0]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Round mode. 3’b000: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RNE, 3’b001: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RTZ, 3’b010: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RDN, 3’b011: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RUP, 3’b100: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RMM</a:t>
                      </a:r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f1_op1_data[63:0]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Source oprand1. The</a:t>
                      </a:r>
                      <a:r>
                        <a:rPr lang="en-US" altLang="zh-TW" sz="1600" baseline="0" dirty="0" smtClean="0"/>
                        <a:t> format is {DP}, {SP, SP} or {HP, HP, HP, HP}. DP, SP and HP width are 64-bit, 32-bit and 16-bit</a:t>
                      </a:r>
                      <a:endParaRPr lang="zh-TW" altLang="en-US" sz="1600" dirty="0" smtClean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f1_op2_data[63:0]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Input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Source oprand2.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The</a:t>
                      </a:r>
                      <a:r>
                        <a:rPr lang="en-US" altLang="zh-TW" sz="1600" baseline="0" dirty="0" smtClean="0"/>
                        <a:t> format is {DP}, {SP, SP} or {HP, HP, HP, HP}. DP, SP and HP width are 64-bit, 32-bit and 16-bit</a:t>
                      </a:r>
                      <a:endParaRPr lang="zh-TW" altLang="en-US" sz="160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736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Pipe </a:t>
            </a:r>
            <a:r>
              <a:rPr lang="en-US" altLang="zh-TW" dirty="0" smtClean="0"/>
              <a:t>Interface (</a:t>
            </a:r>
            <a:r>
              <a:rPr lang="en-US" altLang="zh-TW" dirty="0"/>
              <a:t>3</a:t>
            </a:r>
            <a:r>
              <a:rPr lang="en-US" altLang="zh-TW" dirty="0" smtClean="0"/>
              <a:t>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5465413"/>
              </p:ext>
            </p:extLst>
          </p:nvPr>
        </p:nvGraphicFramePr>
        <p:xfrm>
          <a:off x="467544" y="1628801"/>
          <a:ext cx="806489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645"/>
                <a:gridCol w="1194644"/>
                <a:gridCol w="4560607"/>
              </a:tblGrid>
              <a:tr h="210294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Signal</a:t>
                      </a:r>
                      <a:r>
                        <a:rPr lang="en-US" altLang="zh-TW" sz="1600" baseline="0" dirty="0" smtClean="0">
                          <a:solidFill>
                            <a:schemeClr val="bg1"/>
                          </a:solidFill>
                        </a:rPr>
                        <a:t> name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Type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zh-TW" altLang="en-US" sz="16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210294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f2_wdata_en[7:0]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Byte</a:t>
                      </a:r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write</a:t>
                      </a:r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 enable.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512322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f2_wdata[63:0]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Result</a:t>
                      </a:r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 data. Result format is {DP}, {SP, SP} or {HP, HP, HP, HP}. DP, SP and HP width are 64-bit, 32-bit and 16-bit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63235"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f2_flag_set[4:0]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>
                          <a:solidFill>
                            <a:schemeClr val="tx1"/>
                          </a:solidFill>
                        </a:rPr>
                        <a:t>Output</a:t>
                      </a:r>
                      <a:endParaRPr lang="zh-TW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Result flag {Invalid Operation (</a:t>
                      </a:r>
                      <a:r>
                        <a:rPr lang="en-US" altLang="zh-TW" sz="1600" baseline="0" dirty="0" err="1" smtClean="0">
                          <a:solidFill>
                            <a:schemeClr val="tx1"/>
                          </a:solidFill>
                        </a:rPr>
                        <a:t>nv</a:t>
                      </a:r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), Divide by zero (</a:t>
                      </a:r>
                      <a:r>
                        <a:rPr lang="en-US" altLang="zh-TW" sz="1600" baseline="0" dirty="0" err="1" smtClean="0">
                          <a:solidFill>
                            <a:schemeClr val="tx1"/>
                          </a:solidFill>
                        </a:rPr>
                        <a:t>dz</a:t>
                      </a:r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), overflow(of),  underflow(</a:t>
                      </a:r>
                      <a:r>
                        <a:rPr lang="en-US" altLang="zh-TW" sz="1600" baseline="0" dirty="0" err="1" smtClean="0">
                          <a:solidFill>
                            <a:schemeClr val="tx1"/>
                          </a:solidFill>
                        </a:rPr>
                        <a:t>uf</a:t>
                      </a:r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), Inexact(</a:t>
                      </a:r>
                      <a:r>
                        <a:rPr lang="en-US" altLang="zh-TW" sz="1600" baseline="0" dirty="0" err="1" smtClean="0">
                          <a:solidFill>
                            <a:schemeClr val="tx1"/>
                          </a:solidFill>
                        </a:rPr>
                        <a:t>nx</a:t>
                      </a:r>
                      <a:r>
                        <a:rPr lang="en-US" altLang="zh-TW" sz="1600" baseline="0" dirty="0" smtClean="0">
                          <a:solidFill>
                            <a:schemeClr val="tx1"/>
                          </a:solidFill>
                        </a:rPr>
                        <a:t>)}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22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uArch</a:t>
            </a:r>
            <a:r>
              <a:rPr lang="en-US" altLang="zh-TW" dirty="0"/>
              <a:t> overview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7521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/>
              <a:t>uArch</a:t>
            </a:r>
            <a:r>
              <a:rPr lang="en-US" altLang="zh-TW" dirty="0"/>
              <a:t>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Picture 2" descr="T:\users\klmn\larryzzr\FP_design_spec_Larry\FDIV\FDIV_Figs\All-vfp_fdiv64 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79740"/>
            <a:ext cx="4567170" cy="554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6516216" y="5860722"/>
            <a:ext cx="2555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 smtClean="0"/>
              <a:t>*Remainder and rounding adder blocks share 67-bit adder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7772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2" descr="T:\users\klmn\larryzzr\FP_design_spec_Larry\FDIV\FDIV_Figs\All-vfp_fdiv64 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328" y="1279741"/>
            <a:ext cx="4567170" cy="554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/>
              <a:t>uArch</a:t>
            </a:r>
            <a:r>
              <a:rPr lang="en-US" altLang="zh-TW" dirty="0"/>
              <a:t> </a:t>
            </a:r>
            <a:r>
              <a:rPr lang="en-US" altLang="zh-TW" dirty="0" smtClean="0"/>
              <a:t>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err="1"/>
              <a:t>Div</a:t>
            </a:r>
            <a:r>
              <a:rPr lang="en-US" altLang="zh-TW" sz="2000" dirty="0"/>
              <a:t> instruction </a:t>
            </a:r>
            <a:r>
              <a:rPr lang="en-US" altLang="zh-TW" sz="2000" dirty="0" err="1"/>
              <a:t>datapath</a:t>
            </a:r>
            <a:endParaRPr lang="en-US" altLang="zh-TW" sz="2000" dirty="0"/>
          </a:p>
          <a:p>
            <a:pPr lvl="1"/>
            <a:r>
              <a:rPr lang="en-US" altLang="zh-TW" sz="1600" dirty="0"/>
              <a:t>Step 1: Normalize source value</a:t>
            </a:r>
          </a:p>
          <a:p>
            <a:pPr lvl="1"/>
            <a:r>
              <a:rPr lang="en-US" altLang="zh-TW" sz="1600" dirty="0"/>
              <a:t>Step 2: Compute result by DSU</a:t>
            </a:r>
          </a:p>
          <a:p>
            <a:pPr lvl="1"/>
            <a:r>
              <a:rPr lang="en-US" altLang="zh-TW" sz="1600" dirty="0"/>
              <a:t>Step 3: Calculate sticky</a:t>
            </a:r>
          </a:p>
          <a:p>
            <a:pPr lvl="1"/>
            <a:r>
              <a:rPr lang="en-US" altLang="zh-TW" sz="1600" dirty="0"/>
              <a:t>Step 4: Shift right for subnormal</a:t>
            </a:r>
          </a:p>
          <a:p>
            <a:pPr lvl="1"/>
            <a:r>
              <a:rPr lang="en-US" altLang="zh-TW" sz="1600" dirty="0"/>
              <a:t>Step 5: Do rounding</a:t>
            </a:r>
          </a:p>
          <a:p>
            <a:r>
              <a:rPr lang="en-US" altLang="zh-TW" sz="2000" dirty="0" err="1"/>
              <a:t>Sqrt</a:t>
            </a:r>
            <a:r>
              <a:rPr lang="en-US" altLang="zh-TW" sz="2000" dirty="0"/>
              <a:t> instruction </a:t>
            </a:r>
            <a:r>
              <a:rPr lang="en-US" altLang="zh-TW" sz="2000" dirty="0" err="1"/>
              <a:t>datapath</a:t>
            </a:r>
            <a:endParaRPr lang="en-US" altLang="zh-TW" sz="2000" dirty="0"/>
          </a:p>
          <a:p>
            <a:pPr lvl="1"/>
            <a:r>
              <a:rPr lang="en-US" altLang="zh-TW" sz="1600" dirty="0"/>
              <a:t>Step 1: normalize source value</a:t>
            </a:r>
          </a:p>
          <a:p>
            <a:pPr lvl="1"/>
            <a:r>
              <a:rPr lang="en-US" altLang="zh-TW" sz="1600" dirty="0"/>
              <a:t>Step 2: Compute result by DSU</a:t>
            </a:r>
          </a:p>
          <a:p>
            <a:pPr lvl="1"/>
            <a:r>
              <a:rPr lang="en-US" altLang="zh-TW" sz="1600" dirty="0"/>
              <a:t>Step 3: Calculate sticky</a:t>
            </a:r>
          </a:p>
          <a:p>
            <a:pPr lvl="1"/>
            <a:r>
              <a:rPr lang="en-US" altLang="zh-TW" sz="1600" dirty="0"/>
              <a:t>Step 4: Shift right for subnormal</a:t>
            </a:r>
          </a:p>
          <a:p>
            <a:pPr lvl="1"/>
            <a:r>
              <a:rPr lang="en-US" altLang="zh-TW" sz="1600" dirty="0"/>
              <a:t>Step 5: Do rounding</a:t>
            </a:r>
          </a:p>
        </p:txBody>
      </p:sp>
      <p:cxnSp>
        <p:nvCxnSpPr>
          <p:cNvPr id="11" name="直線單箭頭接點 10"/>
          <p:cNvCxnSpPr/>
          <p:nvPr/>
        </p:nvCxnSpPr>
        <p:spPr>
          <a:xfrm>
            <a:off x="4917926" y="1412776"/>
            <a:ext cx="0" cy="3600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5040610" y="2107992"/>
            <a:ext cx="0" cy="25202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5804303" y="2107992"/>
            <a:ext cx="0" cy="42972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5230617" y="4175204"/>
            <a:ext cx="84584" cy="26533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5708154" y="5085184"/>
            <a:ext cx="30400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5889042" y="4307871"/>
            <a:ext cx="0" cy="48928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5958798" y="5517232"/>
            <a:ext cx="36755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5076056" y="5445224"/>
            <a:ext cx="0" cy="580429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 flipH="1">
            <a:off x="5399786" y="6165304"/>
            <a:ext cx="2796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/>
          <p:nvPr/>
        </p:nvCxnSpPr>
        <p:spPr>
          <a:xfrm flipH="1">
            <a:off x="5376296" y="6365960"/>
            <a:ext cx="606276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5076056" y="6415236"/>
            <a:ext cx="76200" cy="2880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 flipH="1">
            <a:off x="6732240" y="6145956"/>
            <a:ext cx="680317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8316416" y="1984159"/>
            <a:ext cx="0" cy="37586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7598072" y="1984159"/>
            <a:ext cx="0" cy="37586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8422530" y="3356992"/>
            <a:ext cx="28803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7186723" y="5013176"/>
            <a:ext cx="33760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 flipH="1">
            <a:off x="7524328" y="3356992"/>
            <a:ext cx="576064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5683185" y="1387264"/>
            <a:ext cx="0" cy="38555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 flipV="1">
            <a:off x="6618913" y="2934464"/>
            <a:ext cx="0" cy="165618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 flipH="1">
            <a:off x="5451057" y="4221088"/>
            <a:ext cx="201063" cy="239183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92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T:\users\klmn\larryzzr\FP_design_spec_Larry\FDIV\FDIV_Figs\All-vfp_fdiv64 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5328" y="1279741"/>
            <a:ext cx="4567170" cy="5546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/>
              <a:t>uArch</a:t>
            </a:r>
            <a:r>
              <a:rPr lang="en-US" altLang="zh-TW" dirty="0"/>
              <a:t> </a:t>
            </a:r>
            <a:r>
              <a:rPr lang="en-US" altLang="zh-TW" dirty="0" smtClean="0"/>
              <a:t>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Vector estimation </a:t>
            </a:r>
            <a:r>
              <a:rPr lang="en-US" altLang="zh-TW" sz="2000" dirty="0" smtClean="0"/>
              <a:t>instruction</a:t>
            </a:r>
          </a:p>
          <a:p>
            <a:endParaRPr lang="en-US" altLang="zh-TW" sz="1600" dirty="0"/>
          </a:p>
        </p:txBody>
      </p:sp>
      <p:cxnSp>
        <p:nvCxnSpPr>
          <p:cNvPr id="23" name="直線單箭頭接點 22"/>
          <p:cNvCxnSpPr/>
          <p:nvPr/>
        </p:nvCxnSpPr>
        <p:spPr>
          <a:xfrm>
            <a:off x="7668676" y="2132856"/>
            <a:ext cx="576064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8532440" y="3537012"/>
            <a:ext cx="0" cy="64807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7020272" y="3504240"/>
            <a:ext cx="89590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8244740" y="4797152"/>
            <a:ext cx="0" cy="216024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 flipH="1">
            <a:off x="5724128" y="6516538"/>
            <a:ext cx="1296144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644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 descr="T:\users\klmn\larryzzr\FP_design_spec_Larry\FDIV\FDIV_Figs\All-DSU64 datapath 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8216" y="1171572"/>
            <a:ext cx="6552525" cy="5686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/>
              <a:t>uArch</a:t>
            </a:r>
            <a:r>
              <a:rPr lang="en-US" altLang="zh-TW" dirty="0"/>
              <a:t> </a:t>
            </a:r>
            <a:r>
              <a:rPr lang="en-US" altLang="zh-TW" dirty="0" smtClean="0"/>
              <a:t>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DSU </a:t>
            </a:r>
            <a:r>
              <a:rPr lang="en-US" altLang="zh-TW" sz="2000" dirty="0" err="1" smtClean="0"/>
              <a:t>Datapath</a:t>
            </a:r>
            <a:endParaRPr lang="en-US" altLang="zh-TW" sz="2000" dirty="0" smtClean="0"/>
          </a:p>
          <a:p>
            <a:pPr lvl="1"/>
            <a:r>
              <a:rPr lang="en-US" altLang="zh-TW" sz="1600" dirty="0" smtClean="0">
                <a:solidFill>
                  <a:srgbClr val="00B0F0"/>
                </a:solidFill>
              </a:rPr>
              <a:t>Input</a:t>
            </a:r>
          </a:p>
          <a:p>
            <a:pPr lvl="1"/>
            <a:r>
              <a:rPr lang="en-US" altLang="zh-TW" sz="1600" dirty="0" smtClean="0">
                <a:solidFill>
                  <a:srgbClr val="FF0000"/>
                </a:solidFill>
              </a:rPr>
              <a:t>Output</a:t>
            </a:r>
          </a:p>
          <a:p>
            <a:pPr lvl="1"/>
            <a:endParaRPr lang="en-US" altLang="zh-TW" sz="1200" dirty="0" smtClean="0"/>
          </a:p>
          <a:p>
            <a:pPr lvl="1"/>
            <a:endParaRPr lang="en-US" altLang="zh-TW" sz="1200" dirty="0"/>
          </a:p>
          <a:p>
            <a:pPr lvl="1"/>
            <a:endParaRPr lang="en-US" altLang="zh-TW" sz="1600" dirty="0" smtClean="0"/>
          </a:p>
          <a:p>
            <a:endParaRPr lang="zh-TW" altLang="en-US" sz="1600" dirty="0">
              <a:solidFill>
                <a:schemeClr val="accent6"/>
              </a:solidFill>
            </a:endParaRPr>
          </a:p>
        </p:txBody>
      </p:sp>
      <p:cxnSp>
        <p:nvCxnSpPr>
          <p:cNvPr id="24" name="直線單箭頭接點 23"/>
          <p:cNvCxnSpPr>
            <a:stCxn id="26" idx="1"/>
          </p:cNvCxnSpPr>
          <p:nvPr/>
        </p:nvCxnSpPr>
        <p:spPr>
          <a:xfrm flipH="1">
            <a:off x="7382187" y="4690081"/>
            <a:ext cx="1158198" cy="305832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/>
          <p:cNvSpPr txBox="1"/>
          <p:nvPr/>
        </p:nvSpPr>
        <p:spPr>
          <a:xfrm>
            <a:off x="8540385" y="4566970"/>
            <a:ext cx="587020" cy="24622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For 2’sc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cxnSp>
        <p:nvCxnSpPr>
          <p:cNvPr id="27" name="直線單箭頭接點 26"/>
          <p:cNvCxnSpPr/>
          <p:nvPr/>
        </p:nvCxnSpPr>
        <p:spPr>
          <a:xfrm>
            <a:off x="5584304" y="6093296"/>
            <a:ext cx="0" cy="296908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6711054" y="2162991"/>
            <a:ext cx="0" cy="3600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5990586" y="3068960"/>
            <a:ext cx="4320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 flipH="1">
            <a:off x="5818493" y="2636912"/>
            <a:ext cx="42015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>
            <a:off x="6450639" y="3714006"/>
            <a:ext cx="1" cy="38525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5698362" y="3654604"/>
            <a:ext cx="0" cy="504056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6320795" y="5148316"/>
            <a:ext cx="368425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5143872" y="5148316"/>
            <a:ext cx="440432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 flipV="1">
            <a:off x="3635896" y="3348116"/>
            <a:ext cx="0" cy="3600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155031" y="2116534"/>
            <a:ext cx="0" cy="22647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4587079" y="2105753"/>
            <a:ext cx="0" cy="226477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 flipH="1">
            <a:off x="5444122" y="5301208"/>
            <a:ext cx="5844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 flipH="1">
            <a:off x="5858399" y="5445224"/>
            <a:ext cx="5844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 flipH="1">
            <a:off x="6158416" y="5589240"/>
            <a:ext cx="584448" cy="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 flipV="1">
            <a:off x="3419872" y="1936514"/>
            <a:ext cx="0" cy="360040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5364088" y="3708156"/>
            <a:ext cx="0" cy="535871"/>
          </a:xfrm>
          <a:prstGeom prst="straightConnector1">
            <a:avLst/>
          </a:prstGeom>
          <a:ln w="127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74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 smtClean="0"/>
              <a:t>uArch</a:t>
            </a:r>
            <a:r>
              <a:rPr lang="en-US" altLang="zh-TW" dirty="0" smtClean="0"/>
              <a:t> - Compare (5/)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Picture 2" descr="T:\users\klmn\larryzzr\FP_design_spec_Larry\FDIV\FDIV_Figs\All-vfp_fdiv64 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48966"/>
            <a:ext cx="4371584" cy="530903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T:\users\klmn\larryzzr\FP_design_spec_Larry\FDIV\FDIV_Figs\All-vfp_fdiv v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548970"/>
            <a:ext cx="4273506" cy="530903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橢圓 8"/>
          <p:cNvSpPr/>
          <p:nvPr/>
        </p:nvSpPr>
        <p:spPr>
          <a:xfrm>
            <a:off x="5107574" y="2652858"/>
            <a:ext cx="396044" cy="396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/>
          <p:cNvSpPr/>
          <p:nvPr/>
        </p:nvSpPr>
        <p:spPr>
          <a:xfrm>
            <a:off x="5868144" y="2638676"/>
            <a:ext cx="396044" cy="396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715086" y="2815190"/>
            <a:ext cx="396044" cy="396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526176" y="2793388"/>
            <a:ext cx="396044" cy="3960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/>
          <p:cNvSpPr/>
          <p:nvPr/>
        </p:nvSpPr>
        <p:spPr>
          <a:xfrm>
            <a:off x="1043608" y="4099286"/>
            <a:ext cx="576358" cy="5763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橢圓 13"/>
          <p:cNvSpPr/>
          <p:nvPr/>
        </p:nvSpPr>
        <p:spPr>
          <a:xfrm>
            <a:off x="5364088" y="3675328"/>
            <a:ext cx="576358" cy="5763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624929" y="5827478"/>
            <a:ext cx="576358" cy="5763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5017417" y="5979878"/>
            <a:ext cx="576358" cy="5763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/>
          <p:cNvSpPr txBox="1"/>
          <p:nvPr/>
        </p:nvSpPr>
        <p:spPr>
          <a:xfrm>
            <a:off x="102586" y="1124744"/>
            <a:ext cx="14922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 1 element</a:t>
            </a:r>
            <a:endParaRPr lang="zh-TW" altLang="en-US" dirty="0"/>
          </a:p>
        </p:txBody>
      </p:sp>
      <p:sp>
        <p:nvSpPr>
          <p:cNvPr id="26" name="文字方塊 25"/>
          <p:cNvSpPr txBox="1"/>
          <p:nvPr/>
        </p:nvSpPr>
        <p:spPr>
          <a:xfrm>
            <a:off x="4559462" y="1124744"/>
            <a:ext cx="15820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 4 elements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6756601" y="1170910"/>
            <a:ext cx="2282869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Red circles </a:t>
            </a:r>
            <a:r>
              <a:rPr lang="en-US" altLang="zh-TW" sz="1200" dirty="0" smtClean="0">
                <a:solidFill>
                  <a:srgbClr val="FF0000"/>
                </a:solidFill>
              </a:rPr>
              <a:t>indicates shared logics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140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FDIV </a:t>
            </a:r>
            <a:r>
              <a:rPr lang="en-US" altLang="zh-TW" dirty="0" err="1" smtClean="0"/>
              <a:t>uArch</a:t>
            </a:r>
            <a:r>
              <a:rPr lang="en-US" altLang="zh-TW" dirty="0" smtClean="0"/>
              <a:t> - Compare (6/)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6" name="Picture 6" descr="T:\users\klmn\larryzzr\FP_design_spec_Larry\FDIV\FDIV_Figs\All-DSU64 datapath v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619" y="2060848"/>
            <a:ext cx="4673474" cy="4055744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T:\users\klmn\larryzzr\FP_design_spec_Larry\FDIV\FDIV_Figs\All-DSU datapath v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7"/>
            <a:ext cx="4189637" cy="4085171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橢圓 8"/>
          <p:cNvSpPr/>
          <p:nvPr/>
        </p:nvSpPr>
        <p:spPr>
          <a:xfrm>
            <a:off x="251520" y="2341522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橢圓 10"/>
          <p:cNvSpPr/>
          <p:nvPr/>
        </p:nvSpPr>
        <p:spPr>
          <a:xfrm>
            <a:off x="949604" y="2431494"/>
            <a:ext cx="371832" cy="37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/>
        </p:nvSpPr>
        <p:spPr>
          <a:xfrm>
            <a:off x="1321436" y="2425442"/>
            <a:ext cx="371832" cy="37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604108" y="2300838"/>
            <a:ext cx="504056" cy="50405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/>
          <p:cNvSpPr/>
          <p:nvPr/>
        </p:nvSpPr>
        <p:spPr>
          <a:xfrm>
            <a:off x="5302192" y="2390810"/>
            <a:ext cx="371832" cy="37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橢圓 17"/>
          <p:cNvSpPr/>
          <p:nvPr/>
        </p:nvSpPr>
        <p:spPr>
          <a:xfrm>
            <a:off x="5674024" y="2384758"/>
            <a:ext cx="371832" cy="37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橢圓 18"/>
          <p:cNvSpPr/>
          <p:nvPr/>
        </p:nvSpPr>
        <p:spPr>
          <a:xfrm>
            <a:off x="2699792" y="2425442"/>
            <a:ext cx="371832" cy="37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橢圓 19"/>
          <p:cNvSpPr/>
          <p:nvPr/>
        </p:nvSpPr>
        <p:spPr>
          <a:xfrm>
            <a:off x="7164288" y="2366950"/>
            <a:ext cx="371832" cy="37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橢圓 20"/>
          <p:cNvSpPr/>
          <p:nvPr/>
        </p:nvSpPr>
        <p:spPr>
          <a:xfrm>
            <a:off x="6007696" y="5161626"/>
            <a:ext cx="765660" cy="37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橢圓 21"/>
          <p:cNvSpPr/>
          <p:nvPr/>
        </p:nvSpPr>
        <p:spPr>
          <a:xfrm>
            <a:off x="1347312" y="5081978"/>
            <a:ext cx="765660" cy="3718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/>
          <p:cNvSpPr txBox="1"/>
          <p:nvPr/>
        </p:nvSpPr>
        <p:spPr>
          <a:xfrm>
            <a:off x="83880" y="1624729"/>
            <a:ext cx="1492268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 1 element</a:t>
            </a:r>
            <a:endParaRPr lang="zh-TW" altLang="en-US" dirty="0"/>
          </a:p>
        </p:txBody>
      </p:sp>
      <p:sp>
        <p:nvSpPr>
          <p:cNvPr id="24" name="文字方塊 23"/>
          <p:cNvSpPr txBox="1"/>
          <p:nvPr/>
        </p:nvSpPr>
        <p:spPr>
          <a:xfrm>
            <a:off x="4425660" y="1624729"/>
            <a:ext cx="1582036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For 4 elements</a:t>
            </a:r>
            <a:endParaRPr lang="zh-TW" altLang="en-US" dirty="0"/>
          </a:p>
        </p:txBody>
      </p:sp>
      <p:sp>
        <p:nvSpPr>
          <p:cNvPr id="25" name="文字方塊 24"/>
          <p:cNvSpPr txBox="1"/>
          <p:nvPr/>
        </p:nvSpPr>
        <p:spPr>
          <a:xfrm>
            <a:off x="6773356" y="1624729"/>
            <a:ext cx="2282869" cy="2769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Red circles </a:t>
            </a:r>
            <a:r>
              <a:rPr lang="en-US" altLang="zh-TW" sz="1200" dirty="0" smtClean="0">
                <a:solidFill>
                  <a:srgbClr val="FF0000"/>
                </a:solidFill>
              </a:rPr>
              <a:t>indicates shared logics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42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FP DIV/SQRT/Estimation Instructions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78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List of abbreviation</a:t>
            </a:r>
          </a:p>
          <a:p>
            <a:r>
              <a:rPr lang="en-US" altLang="zh-TW" sz="2400" dirty="0" smtClean="0"/>
              <a:t>Overview</a:t>
            </a:r>
          </a:p>
          <a:p>
            <a:r>
              <a:rPr lang="en-US" altLang="zh-TW" sz="2400" dirty="0" smtClean="0"/>
              <a:t>Configuration</a:t>
            </a:r>
          </a:p>
          <a:p>
            <a:r>
              <a:rPr lang="en-US" altLang="zh-TW" sz="2400" dirty="0"/>
              <a:t>Interface</a:t>
            </a:r>
          </a:p>
          <a:p>
            <a:r>
              <a:rPr lang="en-US" altLang="zh-TW" sz="2400" dirty="0" err="1" smtClean="0"/>
              <a:t>uArch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O</a:t>
            </a:r>
            <a:r>
              <a:rPr lang="en-US" altLang="zh-TW" sz="2400" dirty="0" smtClean="0"/>
              <a:t>verview</a:t>
            </a:r>
          </a:p>
          <a:p>
            <a:r>
              <a:rPr lang="en-US" altLang="zh-TW" sz="2400" dirty="0" smtClean="0">
                <a:solidFill>
                  <a:schemeClr val="bg1">
                    <a:lumMod val="65000"/>
                  </a:schemeClr>
                </a:solidFill>
              </a:rPr>
              <a:t>FP DIV/SQRT/Estimation Instructions</a:t>
            </a:r>
          </a:p>
          <a:p>
            <a:r>
              <a:rPr lang="en-US" altLang="zh-TW" sz="2400" dirty="0" smtClean="0"/>
              <a:t>Data Placement</a:t>
            </a:r>
          </a:p>
          <a:p>
            <a:r>
              <a:rPr lang="en-US" altLang="zh-TW" sz="2400" dirty="0" smtClean="0"/>
              <a:t>Instruction </a:t>
            </a:r>
            <a:r>
              <a:rPr lang="en-US" altLang="zh-TW" sz="2400" dirty="0"/>
              <a:t>list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13021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FP DIV/SQRT/Estimation Instructions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The detail is </a:t>
            </a:r>
            <a:r>
              <a:rPr lang="en-US" altLang="zh-TW" sz="2000" dirty="0" err="1" smtClean="0">
                <a:solidFill>
                  <a:srgbClr val="FF0000"/>
                </a:solidFill>
              </a:rPr>
              <a:t>FDIV_design_spec</a:t>
            </a:r>
            <a:r>
              <a:rPr lang="en-US" altLang="zh-TW" sz="2000" dirty="0" smtClean="0"/>
              <a:t> in </a:t>
            </a:r>
            <a:r>
              <a:rPr lang="en-US" altLang="zh-TW" sz="2000" dirty="0"/>
              <a:t>T:\</a:t>
            </a:r>
            <a:r>
              <a:rPr lang="en-US" altLang="zh-TW" sz="2000" dirty="0" smtClean="0"/>
              <a:t>users\klmn\larryzzr\FP_design_spec_Larry\FDIV</a:t>
            </a:r>
            <a:endParaRPr lang="en-US" altLang="zh-TW" sz="1600" dirty="0"/>
          </a:p>
          <a:p>
            <a:pPr lvl="1"/>
            <a:endParaRPr lang="en-US" altLang="zh-TW" sz="1600" dirty="0" smtClean="0"/>
          </a:p>
          <a:p>
            <a:endParaRPr lang="zh-TW" altLang="en-US" sz="16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74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Data Alignment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74686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DSU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The </a:t>
            </a:r>
            <a:r>
              <a:rPr lang="en-US" altLang="zh-TW" sz="2000" b="1" dirty="0" smtClean="0"/>
              <a:t>shared divisor </a:t>
            </a:r>
            <a:r>
              <a:rPr lang="en-US" altLang="zh-TW" sz="2000" dirty="0" smtClean="0"/>
              <a:t>keep normalized significand. We tend to align LSB and </a:t>
            </a:r>
            <a:r>
              <a:rPr lang="en-US" altLang="zh-TW" sz="2000" dirty="0"/>
              <a:t>use masks to </a:t>
            </a:r>
            <a:r>
              <a:rPr lang="en-US" altLang="zh-TW" sz="2000" dirty="0" smtClean="0"/>
              <a:t>pick needed bits up then to generate the corresponding selected divisor/</a:t>
            </a:r>
            <a:r>
              <a:rPr lang="en-US" altLang="zh-TW" sz="2000" dirty="0" err="1" smtClean="0"/>
              <a:t>sqrt</a:t>
            </a:r>
            <a:r>
              <a:rPr lang="en-US" altLang="zh-TW" sz="2000" dirty="0" smtClean="0"/>
              <a:t> operand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654" y="3356992"/>
            <a:ext cx="268605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32040" y="2710924"/>
            <a:ext cx="2763072" cy="405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/>
          <p:cNvSpPr txBox="1"/>
          <p:nvPr/>
        </p:nvSpPr>
        <p:spPr>
          <a:xfrm>
            <a:off x="4514938" y="3717032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514327" y="4229601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e1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4514938" y="464676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e2</a:t>
            </a:r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4514938" y="5035904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e3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7355967" y="65764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e0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6938865" y="657647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e1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6444208" y="656920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e2</a:t>
            </a:r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105025" y="656920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324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DSU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The </a:t>
            </a:r>
            <a:r>
              <a:rPr lang="en-US" altLang="zh-TW" sz="2000" b="1" dirty="0" smtClean="0"/>
              <a:t>shared 3:2 CSA</a:t>
            </a:r>
            <a:r>
              <a:rPr lang="en-US" altLang="zh-TW" sz="2000" dirty="0" smtClean="0"/>
              <a:t> calculate sum and carry words and source data align MSB and just use masks to disable unneeded part of selected divisor/</a:t>
            </a:r>
            <a:r>
              <a:rPr lang="en-US" altLang="zh-TW" sz="2000" dirty="0" err="1" smtClean="0"/>
              <a:t>sqrt</a:t>
            </a:r>
            <a:r>
              <a:rPr lang="en-US" altLang="zh-TW" sz="2000" dirty="0" smtClean="0"/>
              <a:t> operand and then do logic-or to get final divisor/</a:t>
            </a:r>
            <a:r>
              <a:rPr lang="en-US" altLang="zh-TW" sz="2000" dirty="0" err="1" smtClean="0"/>
              <a:t>sqrt</a:t>
            </a:r>
            <a:r>
              <a:rPr lang="en-US" altLang="zh-TW" sz="2000" dirty="0" smtClean="0"/>
              <a:t> operand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576" y="3356992"/>
            <a:ext cx="3129428" cy="1728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6449" y="2799715"/>
            <a:ext cx="3705704" cy="4041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4283968" y="3775925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e0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4283357" y="4336328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e1</a:t>
            </a:r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4283968" y="470566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e2</a:t>
            </a:r>
            <a:endParaRPr lang="zh-TW" altLang="en-US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4283968" y="5094797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e3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9497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</a:t>
            </a:r>
            <a:r>
              <a:rPr lang="en-US" altLang="zh-TW" dirty="0"/>
              <a:t>VFP_FIV64 </a:t>
            </a:r>
            <a:r>
              <a:rPr lang="en-US" altLang="zh-TW" dirty="0" smtClean="0"/>
              <a:t>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The </a:t>
            </a:r>
            <a:r>
              <a:rPr lang="en-US" altLang="zh-TW" sz="2000" b="1" dirty="0"/>
              <a:t>shared staging </a:t>
            </a:r>
            <a:r>
              <a:rPr lang="en-US" altLang="zh-TW" sz="2000" b="1" dirty="0" smtClean="0"/>
              <a:t>flop </a:t>
            </a:r>
            <a:r>
              <a:rPr lang="en-US" altLang="zh-TW" sz="2000" dirty="0" smtClean="0"/>
              <a:t>keep data for remainder adder</a:t>
            </a:r>
            <a:r>
              <a:rPr lang="en-US" altLang="zh-TW" sz="2000" dirty="0"/>
              <a:t>, quotient/ </a:t>
            </a:r>
            <a:r>
              <a:rPr lang="en-US" altLang="zh-TW" sz="2000" dirty="0" smtClean="0"/>
              <a:t>quotient-1 from DSU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and rounding adder. We need to find data alignment for the following path to </a:t>
            </a:r>
            <a:r>
              <a:rPr lang="en-US" altLang="zh-TW" sz="2000" dirty="0"/>
              <a:t>get </a:t>
            </a:r>
            <a:r>
              <a:rPr lang="en-US" altLang="zh-TW" sz="2000" dirty="0" smtClean="0"/>
              <a:t>minimize area or highest freq.</a:t>
            </a:r>
            <a:endParaRPr lang="en-US" altLang="zh-TW" sz="2000" dirty="0"/>
          </a:p>
          <a:p>
            <a:pPr lvl="1"/>
            <a:r>
              <a:rPr lang="en-US" altLang="zh-TW" sz="1600" dirty="0">
                <a:sym typeface="Wingdings" panose="05000000000000000000" pitchFamily="2" charset="2"/>
              </a:rPr>
              <a:t>3:2 CSA  </a:t>
            </a:r>
            <a:r>
              <a:rPr lang="en-US" altLang="zh-TW" sz="1600" dirty="0"/>
              <a:t>Staging flop </a:t>
            </a:r>
            <a:r>
              <a:rPr lang="en-US" altLang="zh-TW" sz="1600" dirty="0">
                <a:sym typeface="Wingdings" panose="05000000000000000000" pitchFamily="2" charset="2"/>
              </a:rPr>
              <a:t>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3:2 CSA</a:t>
            </a:r>
          </a:p>
          <a:p>
            <a:pPr lvl="2"/>
            <a:r>
              <a:rPr lang="en-US" altLang="zh-TW" sz="1200" dirty="0" smtClean="0">
                <a:sym typeface="Wingdings" panose="05000000000000000000" pitchFamily="2" charset="2"/>
              </a:rPr>
              <a:t>Keep original data alignment</a:t>
            </a: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3:2 </a:t>
            </a:r>
            <a:r>
              <a:rPr lang="en-US" altLang="zh-TW" sz="1600" dirty="0">
                <a:sym typeface="Wingdings" panose="05000000000000000000" pitchFamily="2" charset="2"/>
              </a:rPr>
              <a:t>CSA  </a:t>
            </a:r>
            <a:r>
              <a:rPr lang="en-US" altLang="zh-TW" sz="1600" dirty="0"/>
              <a:t>Staging flop </a:t>
            </a:r>
            <a:r>
              <a:rPr lang="en-US" altLang="zh-TW" sz="1600" dirty="0">
                <a:sym typeface="Wingdings" panose="05000000000000000000" pitchFamily="2" charset="2"/>
              </a:rPr>
              <a:t></a:t>
            </a:r>
            <a:r>
              <a:rPr lang="en-US" altLang="zh-TW" sz="1600" dirty="0"/>
              <a:t> Remainder </a:t>
            </a:r>
            <a:r>
              <a:rPr lang="en-US" altLang="zh-TW" sz="1600" dirty="0" smtClean="0"/>
              <a:t>adder</a:t>
            </a:r>
          </a:p>
          <a:p>
            <a:pPr lvl="1"/>
            <a:r>
              <a:rPr lang="en-US" altLang="zh-TW" sz="1600" dirty="0" err="1" smtClean="0"/>
              <a:t>Current_qr</a:t>
            </a:r>
            <a:r>
              <a:rPr lang="en-US" altLang="zh-TW" sz="1600" dirty="0" smtClean="0"/>
              <a:t>(Quotient) </a:t>
            </a:r>
            <a:r>
              <a:rPr lang="en-US" altLang="zh-TW" sz="1600" dirty="0">
                <a:sym typeface="Wingdings" panose="05000000000000000000" pitchFamily="2" charset="2"/>
              </a:rPr>
              <a:t> </a:t>
            </a:r>
            <a:r>
              <a:rPr lang="en-US" altLang="zh-TW" sz="1600" dirty="0"/>
              <a:t>Staging flop </a:t>
            </a:r>
            <a:r>
              <a:rPr lang="en-US" altLang="zh-TW" sz="1600" dirty="0">
                <a:sym typeface="Wingdings" panose="05000000000000000000" pitchFamily="2" charset="2"/>
              </a:rPr>
              <a:t> </a:t>
            </a:r>
            <a:r>
              <a:rPr lang="en-US" altLang="zh-TW" sz="1600" dirty="0" smtClean="0">
                <a:sym typeface="Wingdings" panose="05000000000000000000" pitchFamily="2" charset="2"/>
              </a:rPr>
              <a:t>Subnormal</a:t>
            </a:r>
          </a:p>
          <a:p>
            <a:pPr lvl="1"/>
            <a:r>
              <a:rPr lang="en-US" altLang="zh-TW" sz="1600" dirty="0">
                <a:sym typeface="Wingdings" panose="05000000000000000000" pitchFamily="2" charset="2"/>
              </a:rPr>
              <a:t>Subnormal shifter  </a:t>
            </a:r>
            <a:r>
              <a:rPr lang="en-US" altLang="zh-TW" sz="1600" dirty="0"/>
              <a:t>Staging flop </a:t>
            </a:r>
            <a:r>
              <a:rPr lang="en-US" altLang="zh-TW" sz="1600" dirty="0">
                <a:sym typeface="Wingdings" panose="05000000000000000000" pitchFamily="2" charset="2"/>
              </a:rPr>
              <a:t></a:t>
            </a:r>
            <a:r>
              <a:rPr lang="en-US" altLang="zh-TW" sz="1600" dirty="0"/>
              <a:t> Rounding </a:t>
            </a:r>
            <a:r>
              <a:rPr lang="en-US" altLang="zh-TW" sz="1600" dirty="0" smtClean="0"/>
              <a:t>adder</a:t>
            </a:r>
            <a:endParaRPr lang="en-US" altLang="zh-TW" sz="2000" dirty="0"/>
          </a:p>
        </p:txBody>
      </p:sp>
      <p:pic>
        <p:nvPicPr>
          <p:cNvPr id="10243" name="Picture 3" descr="T:\users\klmn\larryzzr\FP_design_spec_Larry\FDIV\FDIV_Figs\All-Shared resource alignment-3cas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05064"/>
            <a:ext cx="4105275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697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VFP_FIV64 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>
                <a:sym typeface="Wingdings" panose="05000000000000000000" pitchFamily="2" charset="2"/>
              </a:rPr>
              <a:t>The data flow is 3:2 CSA  </a:t>
            </a:r>
            <a:r>
              <a:rPr lang="en-US" altLang="zh-TW" sz="2400" dirty="0" smtClean="0"/>
              <a:t>Staging flop </a:t>
            </a:r>
            <a:r>
              <a:rPr lang="en-US" altLang="zh-TW" sz="2400" dirty="0" smtClean="0">
                <a:sym typeface="Wingdings" panose="05000000000000000000" pitchFamily="2" charset="2"/>
              </a:rPr>
              <a:t></a:t>
            </a:r>
            <a:r>
              <a:rPr lang="en-US" altLang="zh-TW" sz="2400" dirty="0" smtClean="0"/>
              <a:t> Remainder adder</a:t>
            </a:r>
          </a:p>
          <a:p>
            <a:pPr lvl="1"/>
            <a:r>
              <a:rPr lang="en-US" altLang="zh-TW" sz="1800" b="1" dirty="0" smtClean="0"/>
              <a:t>TYPE1: Align data after staging flop</a:t>
            </a:r>
          </a:p>
          <a:p>
            <a:pPr lvl="2"/>
            <a:r>
              <a:rPr lang="en-US" altLang="zh-TW" sz="1400" dirty="0" smtClean="0">
                <a:solidFill>
                  <a:schemeClr val="bg1">
                    <a:lumMod val="65000"/>
                  </a:schemeClr>
                </a:solidFill>
              </a:rPr>
              <a:t>Extra multiplexer logics</a:t>
            </a:r>
          </a:p>
          <a:p>
            <a:pPr lvl="2"/>
            <a:r>
              <a:rPr lang="en-US" altLang="zh-TW" sz="1400" dirty="0" smtClean="0"/>
              <a:t>May affect timing (mux + 67-bit adder + sticky gen)</a:t>
            </a:r>
          </a:p>
          <a:p>
            <a:pPr lvl="1"/>
            <a:r>
              <a:rPr lang="en-US" altLang="zh-TW" sz="1800" strike="sngStrike" dirty="0" smtClean="0"/>
              <a:t>TYPE2: Align data before staging flop</a:t>
            </a:r>
          </a:p>
          <a:p>
            <a:pPr lvl="2"/>
            <a:r>
              <a:rPr lang="en-US" altLang="zh-TW" sz="1400" strike="sngStrike" dirty="0">
                <a:solidFill>
                  <a:schemeClr val="bg1">
                    <a:lumMod val="65000"/>
                  </a:schemeClr>
                </a:solidFill>
              </a:rPr>
              <a:t>Extra multiplexer logics</a:t>
            </a:r>
          </a:p>
          <a:p>
            <a:pPr lvl="2"/>
            <a:r>
              <a:rPr lang="en-US" altLang="zh-TW" sz="1400" strike="sngStrike" dirty="0" smtClean="0"/>
              <a:t>Use more 3 FFs to keep aligned data</a:t>
            </a:r>
          </a:p>
          <a:p>
            <a:pPr lvl="2"/>
            <a:endParaRPr lang="en-US" altLang="zh-TW" sz="1400" dirty="0" smtClean="0"/>
          </a:p>
          <a:p>
            <a:pPr lvl="2"/>
            <a:endParaRPr lang="en-US" altLang="zh-TW" sz="1400" dirty="0" smtClean="0"/>
          </a:p>
        </p:txBody>
      </p:sp>
      <p:sp>
        <p:nvSpPr>
          <p:cNvPr id="32" name="文字方塊 31"/>
          <p:cNvSpPr txBox="1"/>
          <p:nvPr/>
        </p:nvSpPr>
        <p:spPr>
          <a:xfrm>
            <a:off x="7918977" y="2137971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/>
              <a:t>TYPE2</a:t>
            </a:r>
            <a:endParaRPr lang="zh-TW" altLang="en-US" sz="1100" b="1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5123445" y="2137971"/>
            <a:ext cx="5453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100" b="1" dirty="0" smtClean="0"/>
              <a:t>TYPE1</a:t>
            </a:r>
            <a:endParaRPr lang="zh-TW" altLang="en-US" sz="1100" b="1" dirty="0"/>
          </a:p>
        </p:txBody>
      </p:sp>
      <p:cxnSp>
        <p:nvCxnSpPr>
          <p:cNvPr id="7168" name="直線單箭頭接點 7167"/>
          <p:cNvCxnSpPr/>
          <p:nvPr/>
        </p:nvCxnSpPr>
        <p:spPr>
          <a:xfrm>
            <a:off x="5396116" y="2399581"/>
            <a:ext cx="0" cy="41257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8191648" y="2420888"/>
            <a:ext cx="0" cy="4125763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7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57246" y="2420888"/>
            <a:ext cx="4893674" cy="4276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69" name="文字方塊 7168"/>
          <p:cNvSpPr txBox="1"/>
          <p:nvPr/>
        </p:nvSpPr>
        <p:spPr>
          <a:xfrm>
            <a:off x="8191648" y="3656528"/>
            <a:ext cx="631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align</a:t>
            </a:r>
            <a:endParaRPr lang="zh-TW" altLang="en-US" dirty="0"/>
          </a:p>
        </p:txBody>
      </p:sp>
      <p:sp>
        <p:nvSpPr>
          <p:cNvPr id="48" name="文字方塊 47"/>
          <p:cNvSpPr txBox="1"/>
          <p:nvPr/>
        </p:nvSpPr>
        <p:spPr>
          <a:xfrm>
            <a:off x="4768320" y="5266952"/>
            <a:ext cx="63190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align</a:t>
            </a:r>
            <a:endParaRPr lang="zh-TW" altLang="en-US" dirty="0"/>
          </a:p>
        </p:txBody>
      </p:sp>
      <p:sp>
        <p:nvSpPr>
          <p:cNvPr id="49" name="矩形 48"/>
          <p:cNvSpPr/>
          <p:nvPr/>
        </p:nvSpPr>
        <p:spPr>
          <a:xfrm>
            <a:off x="714356" y="6281033"/>
            <a:ext cx="122413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Remainder Adder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495656" y="6269150"/>
            <a:ext cx="122413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Remainder Adder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1" name="直線接點 50"/>
          <p:cNvCxnSpPr/>
          <p:nvPr/>
        </p:nvCxnSpPr>
        <p:spPr>
          <a:xfrm>
            <a:off x="968932" y="6086683"/>
            <a:ext cx="714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1349995" y="5763998"/>
            <a:ext cx="925" cy="3307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1507821" y="5763998"/>
            <a:ext cx="0" cy="3307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1226399" y="5763998"/>
            <a:ext cx="0" cy="3307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/>
          <p:nvPr/>
        </p:nvCxnSpPr>
        <p:spPr>
          <a:xfrm flipH="1">
            <a:off x="1349995" y="6086683"/>
            <a:ext cx="925" cy="19435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722343" y="5333165"/>
            <a:ext cx="122413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Staging FFs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7" name="直線單箭頭接點 56"/>
          <p:cNvCxnSpPr>
            <a:stCxn id="58" idx="2"/>
            <a:endCxn id="50" idx="0"/>
          </p:cNvCxnSpPr>
          <p:nvPr/>
        </p:nvCxnSpPr>
        <p:spPr>
          <a:xfrm>
            <a:off x="3093268" y="6075316"/>
            <a:ext cx="14456" cy="19383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2481200" y="5643268"/>
            <a:ext cx="122413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Staging FFs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9" name="直線接點 58"/>
          <p:cNvCxnSpPr/>
          <p:nvPr/>
        </p:nvCxnSpPr>
        <p:spPr>
          <a:xfrm>
            <a:off x="2735777" y="5451618"/>
            <a:ext cx="71498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單箭頭接點 59"/>
          <p:cNvCxnSpPr/>
          <p:nvPr/>
        </p:nvCxnSpPr>
        <p:spPr>
          <a:xfrm>
            <a:off x="3116840" y="5128933"/>
            <a:ext cx="925" cy="3307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/>
          <p:cNvCxnSpPr/>
          <p:nvPr/>
        </p:nvCxnSpPr>
        <p:spPr>
          <a:xfrm>
            <a:off x="3274666" y="5128933"/>
            <a:ext cx="0" cy="3307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2993244" y="5128933"/>
            <a:ext cx="0" cy="33072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3117765" y="5455586"/>
            <a:ext cx="0" cy="19429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/>
          <p:cNvSpPr/>
          <p:nvPr/>
        </p:nvSpPr>
        <p:spPr>
          <a:xfrm>
            <a:off x="722343" y="4686525"/>
            <a:ext cx="122413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3:2 CSA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2481200" y="4696885"/>
            <a:ext cx="1224136" cy="4320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3:2 CSA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線單箭頭接點 65"/>
          <p:cNvCxnSpPr>
            <a:stCxn id="64" idx="2"/>
            <a:endCxn id="56" idx="0"/>
          </p:cNvCxnSpPr>
          <p:nvPr/>
        </p:nvCxnSpPr>
        <p:spPr>
          <a:xfrm>
            <a:off x="1334411" y="5118573"/>
            <a:ext cx="0" cy="21459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字方塊 66"/>
          <p:cNvSpPr txBox="1"/>
          <p:nvPr/>
        </p:nvSpPr>
        <p:spPr>
          <a:xfrm>
            <a:off x="972451" y="417641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TYPE1</a:t>
            </a:r>
            <a:endParaRPr lang="zh-TW" altLang="en-US" dirty="0"/>
          </a:p>
        </p:txBody>
      </p:sp>
      <p:sp>
        <p:nvSpPr>
          <p:cNvPr id="68" name="文字方塊 67"/>
          <p:cNvSpPr txBox="1"/>
          <p:nvPr/>
        </p:nvSpPr>
        <p:spPr>
          <a:xfrm>
            <a:off x="2714799" y="4189732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TYPE2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605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VFP_FIV64 (5/)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The data flow is </a:t>
            </a:r>
            <a:r>
              <a:rPr lang="en-US" altLang="zh-TW" sz="2000" dirty="0" err="1" smtClean="0"/>
              <a:t>Current_qr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ym typeface="Wingdings" panose="05000000000000000000" pitchFamily="2" charset="2"/>
              </a:rPr>
              <a:t> </a:t>
            </a:r>
            <a:r>
              <a:rPr lang="en-US" altLang="zh-TW" sz="2000" dirty="0" smtClean="0"/>
              <a:t>Staging flop </a:t>
            </a:r>
            <a:r>
              <a:rPr lang="en-US" altLang="zh-TW" sz="2000" dirty="0" smtClean="0">
                <a:sym typeface="Wingdings" panose="05000000000000000000" pitchFamily="2" charset="2"/>
              </a:rPr>
              <a:t> Subnormal shifter</a:t>
            </a:r>
          </a:p>
          <a:p>
            <a:pPr lvl="1"/>
            <a:r>
              <a:rPr lang="en-US" altLang="zh-TW" sz="1600" dirty="0" smtClean="0">
                <a:sym typeface="Wingdings" panose="05000000000000000000" pitchFamily="2" charset="2"/>
              </a:rPr>
              <a:t>The data align to LSB and it is better for subnormal shifter because we can generate round and sticky bit easily.</a:t>
            </a:r>
            <a:endParaRPr lang="en-US" altLang="zh-TW" sz="1600" dirty="0" smtClean="0"/>
          </a:p>
          <a:p>
            <a:pPr lvl="1"/>
            <a:endParaRPr lang="en-US" altLang="zh-TW" sz="1800" dirty="0" smtClean="0"/>
          </a:p>
        </p:txBody>
      </p:sp>
      <p:pic>
        <p:nvPicPr>
          <p:cNvPr id="8197" name="Picture 5" descr="T:\users\klmn\larryzzr\FP_design_spec_Larry\FDIV\FDIV_Figs\All-vfp_fdiv64 v2-qr_flop_subn_shift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2636912"/>
            <a:ext cx="3850010" cy="3850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4712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單箭頭接點 7"/>
          <p:cNvCxnSpPr>
            <a:stCxn id="6" idx="0"/>
          </p:cNvCxnSpPr>
          <p:nvPr/>
        </p:nvCxnSpPr>
        <p:spPr>
          <a:xfrm>
            <a:off x="2730606" y="4973456"/>
            <a:ext cx="4869" cy="33272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VFP_FIV64 (6/)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626968" cy="4525963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sym typeface="Wingdings" panose="05000000000000000000" pitchFamily="2" charset="2"/>
              </a:rPr>
              <a:t>Subnormal shifter  </a:t>
            </a:r>
            <a:r>
              <a:rPr lang="en-US" altLang="zh-TW" sz="2400" dirty="0" smtClean="0"/>
              <a:t>Staging </a:t>
            </a:r>
            <a:r>
              <a:rPr lang="en-US" altLang="zh-TW" sz="2400" dirty="0"/>
              <a:t>f</a:t>
            </a:r>
            <a:r>
              <a:rPr lang="en-US" altLang="zh-TW" sz="2400" dirty="0" smtClean="0"/>
              <a:t>lop </a:t>
            </a:r>
            <a:r>
              <a:rPr lang="en-US" altLang="zh-TW" sz="2400" dirty="0" smtClean="0">
                <a:sym typeface="Wingdings" panose="05000000000000000000" pitchFamily="2" charset="2"/>
              </a:rPr>
              <a:t></a:t>
            </a:r>
            <a:r>
              <a:rPr lang="en-US" altLang="zh-TW" sz="2400" dirty="0" smtClean="0"/>
              <a:t> Rounding adder</a:t>
            </a:r>
          </a:p>
          <a:p>
            <a:pPr lvl="1"/>
            <a:r>
              <a:rPr lang="en-US" altLang="zh-TW" sz="1800" dirty="0" smtClean="0"/>
              <a:t>Align data before staging flop</a:t>
            </a:r>
          </a:p>
          <a:p>
            <a:pPr lvl="2"/>
            <a:r>
              <a:rPr lang="en-US" altLang="zh-TW" sz="1400" dirty="0" smtClean="0"/>
              <a:t>There is timing </a:t>
            </a:r>
            <a:r>
              <a:rPr lang="en-US" altLang="zh-TW" sz="1400" dirty="0"/>
              <a:t>gap </a:t>
            </a:r>
            <a:r>
              <a:rPr lang="en-US" altLang="zh-TW" sz="1400" dirty="0" smtClean="0"/>
              <a:t>between subnormal shifter and staging flop. The extra multiplexer can be added to there and haven’t timing </a:t>
            </a:r>
            <a:r>
              <a:rPr lang="en-US" altLang="zh-TW" sz="1400" dirty="0"/>
              <a:t>e</a:t>
            </a:r>
            <a:r>
              <a:rPr lang="en-US" altLang="zh-TW" sz="1400" dirty="0" smtClean="0"/>
              <a:t>ffect.</a:t>
            </a:r>
            <a:endParaRPr lang="en-US" altLang="zh-TW" sz="1400" dirty="0" smtClean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zh-TW" alt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4167" y="1676268"/>
            <a:ext cx="3059831" cy="4800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3815595" y="3689313"/>
            <a:ext cx="79208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Subnormal shifter HP/ SP/ DP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879491" y="3689313"/>
            <a:ext cx="79208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Subnormal shifter</a:t>
            </a:r>
          </a:p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HP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43387" y="3689313"/>
            <a:ext cx="79208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Subnormal shifter</a:t>
            </a:r>
          </a:p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HP/ SP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007283" y="3689313"/>
            <a:ext cx="792088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Subnormal shifter</a:t>
            </a:r>
          </a:p>
          <a:p>
            <a:pPr algn="ctr"/>
            <a:r>
              <a:rPr lang="en-US" altLang="zh-TW" sz="1000" dirty="0" smtClean="0">
                <a:solidFill>
                  <a:schemeClr val="tx1"/>
                </a:solidFill>
              </a:rPr>
              <a:t>HP</a:t>
            </a:r>
            <a:endParaRPr lang="zh-TW" altLang="en-US" sz="10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03327" y="5306179"/>
            <a:ext cx="29163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Staging Flop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梯形 5"/>
          <p:cNvSpPr/>
          <p:nvPr/>
        </p:nvSpPr>
        <p:spPr>
          <a:xfrm flipV="1">
            <a:off x="1902514" y="4757432"/>
            <a:ext cx="1656184" cy="216024"/>
          </a:xfrm>
          <a:prstGeom prst="trapezoi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/>
          <p:cNvCxnSpPr>
            <a:stCxn id="4" idx="2"/>
          </p:cNvCxnSpPr>
          <p:nvPr/>
        </p:nvCxnSpPr>
        <p:spPr>
          <a:xfrm flipH="1">
            <a:off x="3283373" y="4193369"/>
            <a:ext cx="928266" cy="564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13" idx="2"/>
          </p:cNvCxnSpPr>
          <p:nvPr/>
        </p:nvCxnSpPr>
        <p:spPr>
          <a:xfrm flipH="1">
            <a:off x="3023507" y="4193369"/>
            <a:ext cx="252028" cy="564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>
            <a:stCxn id="14" idx="2"/>
          </p:cNvCxnSpPr>
          <p:nvPr/>
        </p:nvCxnSpPr>
        <p:spPr>
          <a:xfrm>
            <a:off x="2339431" y="4193369"/>
            <a:ext cx="180020" cy="564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>
            <a:stCxn id="15" idx="2"/>
          </p:cNvCxnSpPr>
          <p:nvPr/>
        </p:nvCxnSpPr>
        <p:spPr>
          <a:xfrm>
            <a:off x="1403327" y="4193369"/>
            <a:ext cx="756084" cy="564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1403327" y="6170275"/>
            <a:ext cx="2916324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Rounding Adder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8" name="直線單箭頭接點 37"/>
          <p:cNvCxnSpPr>
            <a:stCxn id="5" idx="2"/>
            <a:endCxn id="37" idx="0"/>
          </p:cNvCxnSpPr>
          <p:nvPr/>
        </p:nvCxnSpPr>
        <p:spPr>
          <a:xfrm>
            <a:off x="2861489" y="5666219"/>
            <a:ext cx="0" cy="50405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2" name="文字方塊 7171"/>
          <p:cNvSpPr txBox="1"/>
          <p:nvPr/>
        </p:nvSpPr>
        <p:spPr>
          <a:xfrm>
            <a:off x="3558698" y="4680778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Mask and Logic-OR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132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VFP_FIV64 (7/)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sym typeface="Wingdings" panose="05000000000000000000" pitchFamily="2" charset="2"/>
              </a:rPr>
              <a:t>Shared OR network for LZC align to MSB for counting leading zero and use mask to pick needed bits up. The following right Fig. is shared OR-network and the </a:t>
            </a:r>
            <a:r>
              <a:rPr lang="en-US" altLang="zh-TW" sz="2400" dirty="0" smtClean="0">
                <a:solidFill>
                  <a:srgbClr val="FFC000"/>
                </a:solidFill>
                <a:sym typeface="Wingdings" panose="05000000000000000000" pitchFamily="2" charset="2"/>
              </a:rPr>
              <a:t>orange</a:t>
            </a:r>
            <a:r>
              <a:rPr lang="en-US" altLang="zh-TW" sz="2400" dirty="0" smtClean="0">
                <a:sym typeface="Wingdings" panose="05000000000000000000" pitchFamily="2" charset="2"/>
              </a:rPr>
              <a:t> rectangle is shared gates under FLEN32</a:t>
            </a:r>
            <a:endParaRPr lang="en-US" altLang="zh-TW" sz="1400" dirty="0" smtClean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3772162"/>
            <a:ext cx="3078461" cy="771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88558"/>
            <a:ext cx="4878363" cy="17712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>
          <a:xfrm>
            <a:off x="4067944" y="3573016"/>
            <a:ext cx="4878363" cy="93610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/>
          <p:cNvSpPr/>
          <p:nvPr/>
        </p:nvSpPr>
        <p:spPr>
          <a:xfrm>
            <a:off x="4572000" y="3680786"/>
            <a:ext cx="4374307" cy="828333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067944" y="5733256"/>
            <a:ext cx="4950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TW" dirty="0" smtClean="0"/>
              <a:t>Please </a:t>
            </a:r>
            <a:r>
              <a:rPr lang="en-US" altLang="zh-TW" dirty="0"/>
              <a:t>note the figure is an example for </a:t>
            </a:r>
            <a:r>
              <a:rPr lang="en-US" altLang="zh-TW" dirty="0" smtClean="0"/>
              <a:t>32-bit LZC</a:t>
            </a:r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0485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VFP_FIV64 (8/)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ym typeface="Wingdings" panose="05000000000000000000" pitchFamily="2" charset="2"/>
              </a:rPr>
              <a:t>Shared normalization </a:t>
            </a:r>
            <a:r>
              <a:rPr lang="en-US" altLang="zh-TW" sz="2400" dirty="0" smtClean="0">
                <a:sym typeface="Wingdings" panose="05000000000000000000" pitchFamily="2" charset="2"/>
              </a:rPr>
              <a:t>shifter structure is as below and use 4 16-bit normalizer and extra logics to support 1-DP, 2-SP, 4-HP normalization.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sz="2400" dirty="0" smtClean="0">
              <a:sym typeface="Wingdings" panose="05000000000000000000" pitchFamily="2" charset="2"/>
            </a:endParaRPr>
          </a:p>
        </p:txBody>
      </p:sp>
      <p:pic>
        <p:nvPicPr>
          <p:cNvPr id="3074" name="Picture 2" descr="T:\users\klmn\larryzzr\FP_design_spec_Larry\FDIV\FDIV_Figs\All-Shared resource alignment-shared_normaliz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68" y="2636912"/>
            <a:ext cx="6696075" cy="3714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569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of </a:t>
            </a:r>
            <a:r>
              <a:rPr lang="en-US" altLang="zh-TW" dirty="0" smtClean="0"/>
              <a:t>abbreviation (1/)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0627863"/>
              </p:ext>
            </p:extLst>
          </p:nvPr>
        </p:nvGraphicFramePr>
        <p:xfrm>
          <a:off x="457200" y="1600200"/>
          <a:ext cx="82296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626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Abbreviation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Definition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DSU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Divider and Square</a:t>
                      </a:r>
                      <a:r>
                        <a:rPr lang="en-US" altLang="zh-TW" baseline="0" dirty="0" smtClean="0"/>
                        <a:t> Root Unit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LZC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Leading</a:t>
                      </a:r>
                      <a:r>
                        <a:rPr lang="en-US" altLang="zh-TW" baseline="0" dirty="0" smtClean="0"/>
                        <a:t> zero count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52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VFP_FIV64 </a:t>
            </a:r>
            <a:r>
              <a:rPr lang="en-US" altLang="zh-TW" dirty="0" smtClean="0"/>
              <a:t>(9/)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sym typeface="Wingdings" panose="05000000000000000000" pitchFamily="2" charset="2"/>
              </a:rPr>
              <a:t>Use 1, 2 or 4 16-bit normalizer to shift HP, SP or DP</a:t>
            </a:r>
          </a:p>
          <a:p>
            <a:r>
              <a:rPr lang="en-US" altLang="zh-TW" sz="2400" dirty="0" smtClean="0">
                <a:sym typeface="Wingdings" panose="05000000000000000000" pitchFamily="2" charset="2"/>
              </a:rPr>
              <a:t>If the source data type is SP, we chain 2 16-bit normalizer to shift this data. Propagation path will propagate </a:t>
            </a:r>
            <a:r>
              <a:rPr lang="en-US" altLang="zh-TW" sz="2400" dirty="0">
                <a:sym typeface="Wingdings" panose="05000000000000000000" pitchFamily="2" charset="2"/>
              </a:rPr>
              <a:t>shifted </a:t>
            </a:r>
            <a:r>
              <a:rPr lang="en-US" altLang="zh-TW" sz="2400" dirty="0" smtClean="0">
                <a:sym typeface="Wingdings" panose="05000000000000000000" pitchFamily="2" charset="2"/>
              </a:rPr>
              <a:t> out data from low part normalizer</a:t>
            </a:r>
          </a:p>
          <a:p>
            <a:pPr lvl="1"/>
            <a:r>
              <a:rPr lang="en-US" altLang="zh-TW" sz="2000" dirty="0">
                <a:sym typeface="Wingdings" panose="05000000000000000000" pitchFamily="2" charset="2"/>
              </a:rPr>
              <a:t>For DP, E0  E1  E2  E3 </a:t>
            </a:r>
            <a:endParaRPr lang="en-US" altLang="zh-TW" sz="2000" dirty="0" smtClean="0">
              <a:sym typeface="Wingdings" panose="05000000000000000000" pitchFamily="2" charset="2"/>
            </a:endParaRPr>
          </a:p>
          <a:p>
            <a:pPr lvl="1"/>
            <a:r>
              <a:rPr lang="en-US" altLang="zh-TW" sz="2000" dirty="0">
                <a:sym typeface="Wingdings" panose="05000000000000000000" pitchFamily="2" charset="2"/>
              </a:rPr>
              <a:t>For SP, E2  E3, E0  </a:t>
            </a:r>
            <a:r>
              <a:rPr lang="en-US" altLang="zh-TW" sz="2000" dirty="0" smtClean="0">
                <a:sym typeface="Wingdings" panose="05000000000000000000" pitchFamily="2" charset="2"/>
              </a:rPr>
              <a:t>E1</a:t>
            </a:r>
            <a:endParaRPr lang="en-US" altLang="zh-TW" sz="1600" dirty="0" smtClean="0">
              <a:sym typeface="Wingdings" panose="05000000000000000000" pitchFamily="2" charset="2"/>
            </a:endParaRPr>
          </a:p>
        </p:txBody>
      </p:sp>
      <p:pic>
        <p:nvPicPr>
          <p:cNvPr id="9" name="Picture 2" descr="T:\users\klmn\larryzzr\FP_design_spec_Larry\FDIV\FDIV_Figs\All-Shared resource alignment-shared_normalizer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74" b="241"/>
          <a:stretch/>
        </p:blipFill>
        <p:spPr bwMode="auto">
          <a:xfrm>
            <a:off x="798240" y="4221088"/>
            <a:ext cx="6696075" cy="2380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/>
          <p:cNvCxnSpPr/>
          <p:nvPr/>
        </p:nvCxnSpPr>
        <p:spPr>
          <a:xfrm flipH="1" flipV="1">
            <a:off x="4470648" y="5992215"/>
            <a:ext cx="108012" cy="1440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4470648" y="5992215"/>
            <a:ext cx="108012" cy="1440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382416" y="6064223"/>
            <a:ext cx="929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propagate</a:t>
            </a:r>
            <a:endParaRPr lang="zh-TW" altLang="en-US" sz="1400" dirty="0"/>
          </a:p>
        </p:txBody>
      </p:sp>
      <p:sp>
        <p:nvSpPr>
          <p:cNvPr id="19" name="文字方塊 18"/>
          <p:cNvSpPr txBox="1"/>
          <p:nvPr/>
        </p:nvSpPr>
        <p:spPr>
          <a:xfrm>
            <a:off x="5838800" y="6055426"/>
            <a:ext cx="929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propagate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538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VFP_FIV64 </a:t>
            </a:r>
            <a:r>
              <a:rPr lang="en-US" altLang="zh-TW" dirty="0" smtClean="0"/>
              <a:t>(10/)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TW" sz="2400" dirty="0" smtClean="0">
                <a:sym typeface="Wingdings" panose="05000000000000000000" pitchFamily="2" charset="2"/>
              </a:rPr>
              <a:t>Shared subnormal </a:t>
            </a:r>
            <a:r>
              <a:rPr lang="en-US" altLang="zh-TW" sz="2400" dirty="0" smtClean="0">
                <a:sym typeface="Wingdings" panose="05000000000000000000" pitchFamily="2" charset="2"/>
              </a:rPr>
              <a:t>shifter structure is as </a:t>
            </a:r>
            <a:r>
              <a:rPr lang="en-US" altLang="zh-TW" sz="2400" dirty="0">
                <a:sym typeface="Wingdings" panose="05000000000000000000" pitchFamily="2" charset="2"/>
              </a:rPr>
              <a:t>below and use 4 16-bit </a:t>
            </a:r>
            <a:r>
              <a:rPr lang="en-US" altLang="zh-TW" sz="2400" dirty="0" smtClean="0">
                <a:sym typeface="Wingdings" panose="05000000000000000000" pitchFamily="2" charset="2"/>
              </a:rPr>
              <a:t>shifter and </a:t>
            </a:r>
            <a:r>
              <a:rPr lang="en-US" altLang="zh-TW" sz="2400" dirty="0">
                <a:sym typeface="Wingdings" panose="05000000000000000000" pitchFamily="2" charset="2"/>
              </a:rPr>
              <a:t>extra logics to support 1-DP, 2-SP, 4-HP </a:t>
            </a:r>
            <a:r>
              <a:rPr lang="en-US" altLang="zh-TW" sz="2400" dirty="0" smtClean="0">
                <a:sym typeface="Wingdings" panose="05000000000000000000" pitchFamily="2" charset="2"/>
              </a:rPr>
              <a:t>subnormal shift.</a:t>
            </a:r>
            <a:endParaRPr lang="en-US" altLang="zh-TW" sz="1400" dirty="0">
              <a:solidFill>
                <a:schemeClr val="bg1">
                  <a:lumMod val="75000"/>
                </a:schemeClr>
              </a:solidFill>
              <a:sym typeface="Wingdings" panose="05000000000000000000" pitchFamily="2" charset="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3568" y="2852936"/>
            <a:ext cx="7448550" cy="382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54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VFP_FIV64 </a:t>
            </a:r>
            <a:r>
              <a:rPr lang="en-US" altLang="zh-TW" dirty="0" smtClean="0"/>
              <a:t>(11/)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ym typeface="Wingdings" panose="05000000000000000000" pitchFamily="2" charset="2"/>
              </a:rPr>
              <a:t>Use 1, 2 or 4 16-bit </a:t>
            </a:r>
            <a:r>
              <a:rPr lang="en-US" altLang="zh-TW" sz="2400" dirty="0" smtClean="0">
                <a:sym typeface="Wingdings" panose="05000000000000000000" pitchFamily="2" charset="2"/>
              </a:rPr>
              <a:t>shifter </a:t>
            </a:r>
            <a:r>
              <a:rPr lang="en-US" altLang="zh-TW" sz="2400" dirty="0">
                <a:sym typeface="Wingdings" panose="05000000000000000000" pitchFamily="2" charset="2"/>
              </a:rPr>
              <a:t>to shift HP, SP or DP</a:t>
            </a:r>
          </a:p>
          <a:p>
            <a:r>
              <a:rPr lang="en-US" altLang="zh-TW" sz="2400" dirty="0">
                <a:sym typeface="Wingdings" panose="05000000000000000000" pitchFamily="2" charset="2"/>
              </a:rPr>
              <a:t>If the source data </a:t>
            </a:r>
            <a:r>
              <a:rPr lang="en-US" altLang="zh-TW" sz="2400" dirty="0" smtClean="0">
                <a:sym typeface="Wingdings" panose="05000000000000000000" pitchFamily="2" charset="2"/>
              </a:rPr>
              <a:t>type is </a:t>
            </a:r>
            <a:r>
              <a:rPr lang="en-US" altLang="zh-TW" sz="2400" dirty="0">
                <a:sym typeface="Wingdings" panose="05000000000000000000" pitchFamily="2" charset="2"/>
              </a:rPr>
              <a:t>SP, we chain 2 16-bit </a:t>
            </a:r>
            <a:r>
              <a:rPr lang="en-US" altLang="zh-TW" sz="2400" dirty="0" smtClean="0">
                <a:sym typeface="Wingdings" panose="05000000000000000000" pitchFamily="2" charset="2"/>
              </a:rPr>
              <a:t>shifter to </a:t>
            </a:r>
            <a:r>
              <a:rPr lang="en-US" altLang="zh-TW" sz="2400" dirty="0">
                <a:sym typeface="Wingdings" panose="05000000000000000000" pitchFamily="2" charset="2"/>
              </a:rPr>
              <a:t>shift </a:t>
            </a:r>
            <a:r>
              <a:rPr lang="en-US" altLang="zh-TW" sz="2400" dirty="0" smtClean="0">
                <a:sym typeface="Wingdings" panose="05000000000000000000" pitchFamily="2" charset="2"/>
              </a:rPr>
              <a:t>the corresponding </a:t>
            </a:r>
            <a:r>
              <a:rPr lang="en-US" altLang="zh-TW" sz="2400" dirty="0">
                <a:sym typeface="Wingdings" panose="05000000000000000000" pitchFamily="2" charset="2"/>
              </a:rPr>
              <a:t>data. Propagation path will propagate shifted </a:t>
            </a:r>
            <a:r>
              <a:rPr lang="en-US" altLang="zh-TW" sz="2400" dirty="0" smtClean="0">
                <a:sym typeface="Wingdings" panose="05000000000000000000" pitchFamily="2" charset="2"/>
              </a:rPr>
              <a:t>out </a:t>
            </a:r>
            <a:r>
              <a:rPr lang="en-US" altLang="zh-TW" sz="2400" dirty="0">
                <a:sym typeface="Wingdings" panose="05000000000000000000" pitchFamily="2" charset="2"/>
              </a:rPr>
              <a:t>data from </a:t>
            </a:r>
            <a:r>
              <a:rPr lang="en-US" altLang="zh-TW" sz="2400" dirty="0" smtClean="0">
                <a:sym typeface="Wingdings" panose="05000000000000000000" pitchFamily="2" charset="2"/>
              </a:rPr>
              <a:t>high </a:t>
            </a:r>
            <a:r>
              <a:rPr lang="en-US" altLang="zh-TW" sz="2400" dirty="0">
                <a:sym typeface="Wingdings" panose="05000000000000000000" pitchFamily="2" charset="2"/>
              </a:rPr>
              <a:t>part </a:t>
            </a:r>
            <a:r>
              <a:rPr lang="en-US" altLang="zh-TW" sz="2400" dirty="0" smtClean="0">
                <a:sym typeface="Wingdings" panose="05000000000000000000" pitchFamily="2" charset="2"/>
              </a:rPr>
              <a:t>shifter</a:t>
            </a:r>
            <a:endParaRPr lang="en-US" altLang="zh-TW" sz="2400" dirty="0">
              <a:sym typeface="Wingdings" panose="05000000000000000000" pitchFamily="2" charset="2"/>
            </a:endParaRPr>
          </a:p>
          <a:p>
            <a:pPr lvl="1"/>
            <a:r>
              <a:rPr lang="en-US" altLang="zh-TW" sz="2000" dirty="0">
                <a:sym typeface="Wingdings" panose="05000000000000000000" pitchFamily="2" charset="2"/>
              </a:rPr>
              <a:t>For DP, E3  E2  E1  </a:t>
            </a:r>
            <a:r>
              <a:rPr lang="en-US" altLang="zh-TW" sz="2000" dirty="0" smtClean="0">
                <a:sym typeface="Wingdings" panose="05000000000000000000" pitchFamily="2" charset="2"/>
              </a:rPr>
              <a:t>E0</a:t>
            </a:r>
          </a:p>
          <a:p>
            <a:pPr lvl="1"/>
            <a:r>
              <a:rPr lang="en-US" altLang="zh-TW" sz="2000" dirty="0">
                <a:sym typeface="Wingdings" panose="05000000000000000000" pitchFamily="2" charset="2"/>
              </a:rPr>
              <a:t>For SP, E3  E2, E1 </a:t>
            </a:r>
            <a:r>
              <a:rPr lang="en-US" altLang="zh-TW" sz="2000">
                <a:sym typeface="Wingdings" panose="05000000000000000000" pitchFamily="2" charset="2"/>
              </a:rPr>
              <a:t> </a:t>
            </a:r>
            <a:r>
              <a:rPr lang="en-US" altLang="zh-TW" sz="2000" smtClean="0">
                <a:sym typeface="Wingdings" panose="05000000000000000000" pitchFamily="2" charset="2"/>
              </a:rPr>
              <a:t>E0</a:t>
            </a:r>
            <a:endParaRPr lang="en-US" altLang="zh-TW" sz="2000" dirty="0">
              <a:sym typeface="Wingdings" panose="05000000000000000000" pitchFamily="2" charset="2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252"/>
          <a:stretch/>
        </p:blipFill>
        <p:spPr bwMode="auto">
          <a:xfrm>
            <a:off x="971600" y="4273865"/>
            <a:ext cx="7448550" cy="228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接點 4"/>
          <p:cNvCxnSpPr/>
          <p:nvPr/>
        </p:nvCxnSpPr>
        <p:spPr>
          <a:xfrm flipH="1" flipV="1">
            <a:off x="4572000" y="5835287"/>
            <a:ext cx="108012" cy="1440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接點 5"/>
          <p:cNvCxnSpPr/>
          <p:nvPr/>
        </p:nvCxnSpPr>
        <p:spPr>
          <a:xfrm flipV="1">
            <a:off x="4572000" y="5835287"/>
            <a:ext cx="108012" cy="14401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483768" y="5907295"/>
            <a:ext cx="929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propagate</a:t>
            </a:r>
            <a:endParaRPr lang="zh-TW" altLang="en-US" sz="14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5940152" y="5898498"/>
            <a:ext cx="929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propagate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53069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DSU </a:t>
            </a:r>
            <a:r>
              <a:rPr lang="en-US" altLang="zh-TW" dirty="0" smtClean="0"/>
              <a:t>(12/)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The  following table show reduced FFs and logics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0547711"/>
              </p:ext>
            </p:extLst>
          </p:nvPr>
        </p:nvGraphicFramePr>
        <p:xfrm>
          <a:off x="827584" y="1988840"/>
          <a:ext cx="6984776" cy="252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079"/>
                <a:gridCol w="855825"/>
                <a:gridCol w="796286"/>
                <a:gridCol w="872507"/>
                <a:gridCol w="841539"/>
                <a:gridCol w="925693"/>
                <a:gridCol w="1009847"/>
              </a:tblGrid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baseline="0" dirty="0" smtClean="0"/>
                        <a:t>Name</a:t>
                      </a:r>
                      <a:endParaRPr lang="zh-TW" alt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Before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After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Reduce FFs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FLEN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baseline="0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Divisor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99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70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22</a:t>
                      </a:r>
                      <a:endParaRPr lang="zh-TW" altLang="en-US" sz="1400" dirty="0"/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Current_qr0/1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214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156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114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52</a:t>
                      </a:r>
                      <a:endParaRPr lang="zh-TW" altLang="en-US" sz="1400" dirty="0"/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ym typeface="Wingdings" panose="05000000000000000000" pitchFamily="2" charset="2"/>
                        </a:rPr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ym typeface="Wingdings" panose="05000000000000000000" pitchFamily="2" charset="2"/>
                        </a:rPr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</a:t>
                      </a:r>
                      <a:endParaRPr lang="zh-TW" altLang="en-US" sz="1400" dirty="0"/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/>
                        <a:t>ds_ctr_cs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6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/>
                        <a:t>ds_busy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15035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340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252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171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159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179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93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6806279"/>
              </p:ext>
            </p:extLst>
          </p:nvPr>
        </p:nvGraphicFramePr>
        <p:xfrm>
          <a:off x="827584" y="4797152"/>
          <a:ext cx="6984776" cy="1351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6344"/>
                <a:gridCol w="1379960"/>
                <a:gridCol w="1440160"/>
                <a:gridCol w="720080"/>
                <a:gridCol w="576064"/>
                <a:gridCol w="720080"/>
                <a:gridCol w="792088"/>
              </a:tblGrid>
              <a:tr h="3101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baseline="0" dirty="0" smtClean="0"/>
                        <a:t>Name</a:t>
                      </a:r>
                      <a:endParaRPr lang="zh-TW" alt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Before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After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Reduced logics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/>
                </a:tc>
              </a:tr>
              <a:tr h="3101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FLEN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</a:tr>
              <a:tr h="38773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3:2 CSA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58-bit 3:2 CSA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29-bit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3:2 </a:t>
                      </a:r>
                      <a:r>
                        <a:rPr lang="en-US" altLang="zh-TW" sz="1400" baseline="0" dirty="0" smtClean="0"/>
                        <a:t>CSA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2x16-bit </a:t>
                      </a:r>
                      <a:r>
                        <a:rPr lang="en-US" altLang="zh-TW" sz="1400" dirty="0" smtClean="0"/>
                        <a:t>3:2 </a:t>
                      </a:r>
                      <a:r>
                        <a:rPr lang="en-US" altLang="zh-TW" sz="1400" baseline="0" dirty="0" smtClean="0"/>
                        <a:t>CSA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2x29-bit</a:t>
                      </a:r>
                      <a:r>
                        <a:rPr lang="en-US" altLang="zh-TW" sz="1400" baseline="0" dirty="0" smtClean="0"/>
                        <a:t> </a:t>
                      </a:r>
                      <a:r>
                        <a:rPr lang="en-US" altLang="zh-TW" sz="1400" dirty="0" smtClean="0"/>
                        <a:t>3:2 </a:t>
                      </a:r>
                      <a:r>
                        <a:rPr lang="en-US" altLang="zh-TW" sz="1400" baseline="0" dirty="0" smtClean="0"/>
                        <a:t>CSA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2x16-bit </a:t>
                      </a:r>
                      <a:r>
                        <a:rPr lang="en-US" altLang="zh-TW" sz="1400" dirty="0" smtClean="0"/>
                        <a:t>3:2 </a:t>
                      </a:r>
                      <a:r>
                        <a:rPr lang="en-US" altLang="zh-TW" sz="1400" baseline="0" dirty="0" smtClean="0"/>
                        <a:t>CSA</a:t>
                      </a:r>
                      <a:endParaRPr lang="zh-TW" altLang="en-US" sz="14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64-bit 3:2 CSA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55 FAs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26 FAs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006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</a:t>
            </a:r>
            <a:r>
              <a:rPr lang="en-US" altLang="zh-TW" dirty="0"/>
              <a:t>VFP_FIV64 </a:t>
            </a:r>
            <a:r>
              <a:rPr lang="en-US" altLang="zh-TW" dirty="0" smtClean="0"/>
              <a:t>(13/)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The  following table show reduced FFs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387629"/>
              </p:ext>
            </p:extLst>
          </p:nvPr>
        </p:nvGraphicFramePr>
        <p:xfrm>
          <a:off x="887827" y="1988840"/>
          <a:ext cx="6768752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576064"/>
                <a:gridCol w="507361"/>
                <a:gridCol w="932799"/>
                <a:gridCol w="864096"/>
                <a:gridCol w="936104"/>
                <a:gridCol w="720080"/>
              </a:tblGrid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baseline="0" dirty="0" smtClean="0"/>
                        <a:t>Name</a:t>
                      </a:r>
                      <a:endParaRPr lang="zh-TW" alt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Before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After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Reduce FFs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FLEN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Staging</a:t>
                      </a:r>
                      <a:r>
                        <a:rPr lang="en-US" altLang="zh-TW" sz="1400" baseline="0" dirty="0" smtClean="0"/>
                        <a:t> Flop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238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180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128/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134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128/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134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110/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104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52/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46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1215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ds_busy_d1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4628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ym typeface="Wingdings" panose="05000000000000000000" pitchFamily="2" charset="2"/>
                        </a:rPr>
                        <a:t>f2_scalar_fpu_instr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f2_frs_hp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f2_frs_sp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f2_frs_dp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f2_round_mode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12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9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f2_div_instr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f2_sqrt_instr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f2_vfrece7_instr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f2_vfrsqrte7_instr</a:t>
                      </a:r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42056"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286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228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140/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146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140/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146</a:t>
                      </a:r>
                      <a:endParaRPr lang="zh-TW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146/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140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88/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82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899592" y="6340678"/>
            <a:ext cx="562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highlight(</a:t>
            </a:r>
            <a:r>
              <a:rPr lang="en-US" altLang="zh-TW" dirty="0" smtClean="0">
                <a:solidFill>
                  <a:srgbClr val="FF0000"/>
                </a:solidFill>
              </a:rPr>
              <a:t>red</a:t>
            </a:r>
            <a:r>
              <a:rPr lang="en-US" altLang="zh-TW" dirty="0" smtClean="0"/>
              <a:t>) indicate that staging flop width is 67-bit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3520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</a:t>
            </a:r>
            <a:r>
              <a:rPr lang="en-US" altLang="zh-TW" dirty="0"/>
              <a:t>VFP_FIV64 </a:t>
            </a:r>
            <a:r>
              <a:rPr lang="en-US" altLang="zh-TW" dirty="0" smtClean="0"/>
              <a:t>(</a:t>
            </a:r>
            <a:r>
              <a:rPr lang="en-US" altLang="zh-TW" dirty="0" smtClean="0"/>
              <a:t>14/)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The  following table show reduced logics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454553"/>
              </p:ext>
            </p:extLst>
          </p:nvPr>
        </p:nvGraphicFramePr>
        <p:xfrm>
          <a:off x="899592" y="1988841"/>
          <a:ext cx="6624736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954"/>
                <a:gridCol w="1253960"/>
                <a:gridCol w="1326534"/>
                <a:gridCol w="1224136"/>
                <a:gridCol w="1368152"/>
              </a:tblGrid>
              <a:tr h="296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baseline="0" dirty="0" smtClean="0"/>
                        <a:t>Name</a:t>
                      </a:r>
                      <a:endParaRPr lang="zh-TW" alt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Before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After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/>
                </a:tc>
              </a:tr>
              <a:tr h="296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FLEN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 smtClean="0"/>
                    </a:p>
                  </a:txBody>
                  <a:tcPr/>
                </a:tc>
              </a:tr>
              <a:tr h="296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Remainder</a:t>
                      </a:r>
                      <a:r>
                        <a:rPr lang="en-US" altLang="zh-TW" sz="1400" baseline="0" dirty="0" smtClean="0"/>
                        <a:t> adder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58-bit adder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29-bit</a:t>
                      </a:r>
                      <a:r>
                        <a:rPr lang="en-US" altLang="zh-TW" sz="1400" baseline="0" dirty="0" smtClean="0"/>
                        <a:t> adder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2x16-bit adder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2x29-bit</a:t>
                      </a:r>
                      <a:r>
                        <a:rPr lang="en-US" altLang="zh-TW" sz="1400" baseline="0" dirty="0" smtClean="0"/>
                        <a:t> adder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2x16-bit adder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67-bit adder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2x33-bit adder</a:t>
                      </a:r>
                      <a:endParaRPr lang="zh-TW" altLang="en-US" sz="1400" dirty="0" smtClean="0"/>
                    </a:p>
                  </a:txBody>
                  <a:tcPr/>
                </a:tc>
              </a:tr>
              <a:tr h="7116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Rounding adder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54-bit adder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25-bit</a:t>
                      </a:r>
                      <a:r>
                        <a:rPr lang="en-US" altLang="zh-TW" sz="1400" baseline="0" dirty="0" smtClean="0"/>
                        <a:t> adder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2x12-bit adder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2x25-bit</a:t>
                      </a:r>
                      <a:r>
                        <a:rPr lang="en-US" altLang="zh-TW" sz="1400" baseline="0" dirty="0" smtClean="0"/>
                        <a:t> adder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2x12-bit adder</a:t>
                      </a:r>
                      <a:endParaRPr lang="zh-TW" altLang="en-US" sz="1400" dirty="0" smtClean="0"/>
                    </a:p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57-bit adder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2x26-bit adder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899592" y="4149080"/>
            <a:ext cx="7886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*if we reuse remainder adder, then we can reduce 57-bit adder or </a:t>
            </a:r>
            <a:r>
              <a:rPr lang="en-US" altLang="zh-TW" dirty="0"/>
              <a:t>2x26-bit adder</a:t>
            </a:r>
            <a:r>
              <a:rPr lang="en-US" altLang="zh-TW" dirty="0" smtClean="0"/>
              <a:t>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4145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Data </a:t>
            </a:r>
            <a:r>
              <a:rPr lang="en-US" altLang="zh-TW" dirty="0" smtClean="0"/>
              <a:t>Alignment – Summary (</a:t>
            </a:r>
            <a:r>
              <a:rPr lang="en-US" altLang="zh-TW" dirty="0" smtClean="0"/>
              <a:t>15/)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The  following table show reduced FFs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067964"/>
              </p:ext>
            </p:extLst>
          </p:nvPr>
        </p:nvGraphicFramePr>
        <p:xfrm>
          <a:off x="899592" y="1988840"/>
          <a:ext cx="7344816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248"/>
                <a:gridCol w="576064"/>
                <a:gridCol w="507361"/>
                <a:gridCol w="860791"/>
                <a:gridCol w="936104"/>
                <a:gridCol w="1008112"/>
                <a:gridCol w="1224136"/>
              </a:tblGrid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baseline="0" dirty="0" smtClean="0"/>
                        <a:t>Name</a:t>
                      </a:r>
                      <a:endParaRPr lang="zh-TW" alt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Before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After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Reduce FFs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FLEN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</a:tr>
              <a:tr h="26830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VFP_FDIV64+DSU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626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480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311/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317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299/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305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325/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329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181/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175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26830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SIMD_WIDTH=512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2600/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2552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1448/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1400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683568" y="3284984"/>
            <a:ext cx="562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The highlight(</a:t>
            </a:r>
            <a:r>
              <a:rPr lang="en-US" altLang="zh-TW" dirty="0" smtClean="0">
                <a:solidFill>
                  <a:srgbClr val="FF0000"/>
                </a:solidFill>
              </a:rPr>
              <a:t>red</a:t>
            </a:r>
            <a:r>
              <a:rPr lang="en-US" altLang="zh-TW" dirty="0" smtClean="0"/>
              <a:t>) indicate that staging flop width is 67-bit</a:t>
            </a:r>
            <a:endParaRPr lang="zh-TW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220675"/>
              </p:ext>
            </p:extLst>
          </p:nvPr>
        </p:nvGraphicFramePr>
        <p:xfrm>
          <a:off x="664798" y="3654316"/>
          <a:ext cx="8018950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296144"/>
                <a:gridCol w="1368152"/>
                <a:gridCol w="1152128"/>
                <a:gridCol w="116840"/>
                <a:gridCol w="1342090"/>
                <a:gridCol w="720080"/>
                <a:gridCol w="727372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baseline="0" dirty="0" smtClean="0"/>
                        <a:t>Name</a:t>
                      </a:r>
                      <a:endParaRPr lang="zh-TW" alt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Before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After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Reduced logics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b="1" dirty="0"/>
                    </a:p>
                  </a:txBody>
                  <a:tcPr/>
                </a:tc>
              </a:tr>
              <a:tr h="296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FLEN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64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1" dirty="0" smtClean="0"/>
                        <a:t>32</a:t>
                      </a:r>
                      <a:endParaRPr lang="zh-TW" altLang="en-US" sz="1400" b="1" dirty="0"/>
                    </a:p>
                  </a:txBody>
                  <a:tcPr/>
                </a:tc>
              </a:tr>
              <a:tr h="296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CSA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58-bit CSA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29-bit</a:t>
                      </a:r>
                      <a:r>
                        <a:rPr lang="en-US" altLang="zh-TW" sz="1400" baseline="0" dirty="0" smtClean="0"/>
                        <a:t> CSA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2x16-bit CSA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2x29-bit</a:t>
                      </a:r>
                      <a:r>
                        <a:rPr lang="en-US" altLang="zh-TW" sz="1400" baseline="0" dirty="0" smtClean="0"/>
                        <a:t> CSA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2x16-bit CSA</a:t>
                      </a:r>
                      <a:endParaRPr lang="zh-TW" altLang="en-US" sz="1400" dirty="0" smtClean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64-bit CSA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55 FAs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26 FAs</a:t>
                      </a:r>
                      <a:endParaRPr lang="zh-TW" altLang="en-US" sz="1400" dirty="0"/>
                    </a:p>
                  </a:txBody>
                  <a:tcPr/>
                </a:tc>
              </a:tr>
              <a:tr h="29650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Remainder</a:t>
                      </a:r>
                      <a:r>
                        <a:rPr lang="en-US" altLang="zh-TW" sz="1400" baseline="0" dirty="0" smtClean="0"/>
                        <a:t> adder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58-bit adder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29-bit</a:t>
                      </a:r>
                      <a:r>
                        <a:rPr lang="en-US" altLang="zh-TW" sz="1400" baseline="0" dirty="0" smtClean="0"/>
                        <a:t> adder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2x16-bit adder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2x29-bit</a:t>
                      </a:r>
                      <a:r>
                        <a:rPr lang="en-US" altLang="zh-TW" sz="1400" baseline="0" dirty="0" smtClean="0"/>
                        <a:t> adder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2x16-bit adder</a:t>
                      </a:r>
                      <a:endParaRPr lang="zh-TW" altLang="en-US" sz="14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/>
                        <a:t>67-bit</a:t>
                      </a:r>
                      <a:r>
                        <a:rPr lang="en-US" altLang="zh-TW" sz="1400" b="0" baseline="0" dirty="0" smtClean="0"/>
                        <a:t> adder</a:t>
                      </a:r>
                      <a:endParaRPr lang="zh-TW" altLang="en-US" sz="14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b="0" dirty="0" smtClean="0"/>
                        <a:t>2x33</a:t>
                      </a:r>
                      <a:r>
                        <a:rPr lang="en-US" altLang="zh-TW" sz="1400" b="0" baseline="0" dirty="0" smtClean="0"/>
                        <a:t>-bit adder</a:t>
                      </a:r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/>
                    </a:p>
                  </a:txBody>
                  <a:tcPr/>
                </a:tc>
              </a:tr>
              <a:tr h="29650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Rounding adder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54-bit adder</a:t>
                      </a:r>
                    </a:p>
                    <a:p>
                      <a:pPr algn="ctr"/>
                      <a:r>
                        <a:rPr lang="en-US" altLang="zh-TW" sz="1400" dirty="0" smtClean="0"/>
                        <a:t>25-bit</a:t>
                      </a:r>
                      <a:r>
                        <a:rPr lang="en-US" altLang="zh-TW" sz="1400" baseline="0" dirty="0" smtClean="0"/>
                        <a:t> adder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2x12-bit adder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2x25-bit</a:t>
                      </a:r>
                      <a:r>
                        <a:rPr lang="en-US" altLang="zh-TW" sz="1400" baseline="0" dirty="0" smtClean="0"/>
                        <a:t> adder</a:t>
                      </a:r>
                    </a:p>
                    <a:p>
                      <a:pPr algn="ctr"/>
                      <a:r>
                        <a:rPr lang="en-US" altLang="zh-TW" sz="1400" baseline="0" dirty="0" smtClean="0"/>
                        <a:t>2x12-bit adder</a:t>
                      </a:r>
                      <a:endParaRPr lang="zh-TW" altLang="en-US" sz="1400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57-bit adder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2x26-bit adder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*</a:t>
                      </a:r>
                      <a:endParaRPr lang="zh-TW" altLang="en-US" sz="14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655557" y="6488668"/>
            <a:ext cx="8007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*if remainder adder is reused, then we can reduce 57-bit adder or </a:t>
            </a:r>
            <a:r>
              <a:rPr lang="en-US" altLang="zh-TW" dirty="0"/>
              <a:t>2x26-bit </a:t>
            </a:r>
            <a:r>
              <a:rPr lang="en-US" altLang="zh-TW" dirty="0" smtClean="0"/>
              <a:t>adders.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333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list</a:t>
            </a:r>
            <a:endParaRPr lang="en-US" altLang="zh-TW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506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Instruction list</a:t>
            </a:r>
            <a:endParaRPr lang="zh-TW" altLang="en-US" dirty="0"/>
          </a:p>
        </p:txBody>
      </p:sp>
      <p:graphicFrame>
        <p:nvGraphicFramePr>
          <p:cNvPr id="6" name="內容版面配置區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24423"/>
              </p:ext>
            </p:extLst>
          </p:nvPr>
        </p:nvGraphicFramePr>
        <p:xfrm>
          <a:off x="4603279" y="1412776"/>
          <a:ext cx="4104456" cy="528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" name="工作表" r:id="rId3" imgW="5714932" imgH="7362900" progId="Excel.Sheet.12">
                  <p:embed/>
                </p:oleObj>
              </mc:Choice>
              <mc:Fallback>
                <p:oleObj name="工作表" r:id="rId3" imgW="5714932" imgH="73629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603279" y="1412776"/>
                        <a:ext cx="4104456" cy="5288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內容版面配置區 2"/>
          <p:cNvSpPr txBox="1">
            <a:spLocks/>
          </p:cNvSpPr>
          <p:nvPr/>
        </p:nvSpPr>
        <p:spPr>
          <a:xfrm>
            <a:off x="447725" y="1556792"/>
            <a:ext cx="829126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 smtClean="0"/>
              <a:t>The </a:t>
            </a:r>
            <a:r>
              <a:rPr lang="en-US" altLang="zh-TW" sz="2000" dirty="0" err="1" smtClean="0"/>
              <a:t>fdiv</a:t>
            </a:r>
            <a:r>
              <a:rPr lang="en-US" altLang="zh-TW" sz="2000" dirty="0" smtClean="0"/>
              <a:t> function unit encoding</a:t>
            </a:r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02167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of </a:t>
            </a:r>
            <a:r>
              <a:rPr lang="en-US" altLang="zh-TW" dirty="0" smtClean="0"/>
              <a:t>parameter (1/)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0447028"/>
              </p:ext>
            </p:extLst>
          </p:nvPr>
        </p:nvGraphicFramePr>
        <p:xfrm>
          <a:off x="457200" y="1600200"/>
          <a:ext cx="8229600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626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Abbreviation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Definition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The current width of an x register in bits </a:t>
                      </a:r>
                    </a:p>
                    <a:p>
                      <a:r>
                        <a:rPr lang="en-US" altLang="zh-TW" sz="1800" u="none" strike="noStrike" kern="1200" baseline="0" dirty="0" smtClean="0"/>
                        <a:t>(32 for RV32 or 64 for RV64)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current</a:t>
                      </a:r>
                      <a:r>
                        <a:rPr lang="en-US" altLang="zh-TW" baseline="0" dirty="0" smtClean="0"/>
                        <a:t> width of a f register in bits</a:t>
                      </a:r>
                    </a:p>
                    <a:p>
                      <a:r>
                        <a:rPr lang="en-US" altLang="zh-TW" baseline="0" dirty="0" smtClean="0"/>
                        <a:t>(32 for SP, 64 for DP)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99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smtClean="0"/>
              <a:t>2-stage pipeline</a:t>
            </a:r>
            <a:endParaRPr lang="en-US" altLang="zh-TW" sz="2400" dirty="0" smtClean="0"/>
          </a:p>
          <a:p>
            <a:r>
              <a:rPr lang="en-US" altLang="zh-TW" sz="2400" dirty="0" smtClean="0"/>
              <a:t>Supported data types</a:t>
            </a:r>
          </a:p>
          <a:p>
            <a:endParaRPr lang="en-US" altLang="zh-TW" sz="2400" dirty="0"/>
          </a:p>
          <a:p>
            <a:endParaRPr lang="en-US" altLang="zh-TW" sz="2400" dirty="0" smtClean="0"/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Instruction handling</a:t>
            </a:r>
          </a:p>
          <a:p>
            <a:pPr lvl="1"/>
            <a:r>
              <a:rPr lang="en-US" altLang="zh-TW" sz="2000" dirty="0" smtClean="0"/>
              <a:t>FP DIV/SQRT </a:t>
            </a:r>
            <a:r>
              <a:rPr lang="en-US" altLang="zh-TW" sz="2000" dirty="0"/>
              <a:t>instruction using </a:t>
            </a:r>
            <a:r>
              <a:rPr lang="en-US" altLang="zh-TW" sz="2000" dirty="0" smtClean="0"/>
              <a:t>radix-4 SRT algorithm</a:t>
            </a:r>
          </a:p>
          <a:p>
            <a:pPr lvl="1"/>
            <a:r>
              <a:rPr lang="en-US" altLang="zh-TW" sz="2000" dirty="0" smtClean="0"/>
              <a:t>FP estimation instruction using look-up table</a:t>
            </a:r>
          </a:p>
          <a:p>
            <a:endParaRPr lang="en-US" altLang="zh-TW" sz="2400" dirty="0" smtClean="0"/>
          </a:p>
          <a:p>
            <a:pPr lvl="1"/>
            <a:endParaRPr lang="zh-TW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074190"/>
              </p:ext>
            </p:extLst>
          </p:nvPr>
        </p:nvGraphicFramePr>
        <p:xfrm>
          <a:off x="899592" y="2564904"/>
          <a:ext cx="4392488" cy="121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99"/>
                <a:gridCol w="878495"/>
                <a:gridCol w="878498"/>
                <a:gridCol w="878498"/>
                <a:gridCol w="878498"/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Precision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Width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Sign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Expo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Mant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HP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32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23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DP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64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52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386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Instruction latency</a:t>
            </a:r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*DIV/SQRT instruction have not forwarding path</a:t>
            </a:r>
          </a:p>
          <a:p>
            <a:r>
              <a:rPr lang="en-US" altLang="zh-TW" sz="2000" dirty="0" smtClean="0"/>
              <a:t>x is not supported</a:t>
            </a:r>
            <a:endParaRPr lang="zh-TW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723549"/>
              </p:ext>
            </p:extLst>
          </p:nvPr>
        </p:nvGraphicFramePr>
        <p:xfrm>
          <a:off x="827584" y="2060848"/>
          <a:ext cx="5400601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7661"/>
                <a:gridCol w="812998"/>
                <a:gridCol w="842025"/>
                <a:gridCol w="696852"/>
                <a:gridCol w="871065"/>
              </a:tblGrid>
              <a:tr h="288032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Instruction </a:t>
                      </a:r>
                      <a:endParaRPr lang="zh-TW" altLang="en-US" sz="14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Latency</a:t>
                      </a:r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288032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Scalar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Vector</a:t>
                      </a:r>
                      <a:endParaRPr lang="zh-TW" altLang="en-US" sz="14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 smtClean="0"/>
                    </a:p>
                  </a:txBody>
                  <a:tcPr anchor="ctr"/>
                </a:tc>
              </a:tr>
              <a:tr h="288032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DIV/SQRT</a:t>
                      </a:r>
                      <a:endParaRPr lang="zh-TW" altLang="en-US" sz="140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HP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13*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HP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13*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SP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20*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SP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20*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288032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34*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DP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34*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VFRECE7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3*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</a:tr>
              <a:tr h="28803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VFRSQRTE7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x</a:t>
                      </a:r>
                      <a:endParaRPr lang="zh-TW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3*</a:t>
                      </a:r>
                      <a:endParaRPr lang="zh-TW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34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Configurability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9979865"/>
              </p:ext>
            </p:extLst>
          </p:nvPr>
        </p:nvGraphicFramePr>
        <p:xfrm>
          <a:off x="457200" y="1600200"/>
          <a:ext cx="8219256" cy="226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/>
                <a:gridCol w="4109628"/>
              </a:tblGrid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Options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64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FLEN*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</a:t>
                      </a:r>
                      <a:r>
                        <a:rPr lang="en-US" altLang="zh-TW" dirty="0" smtClean="0"/>
                        <a:t>/32/64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512/256/128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SIMD_WIDTH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512/256/128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ELEN*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32/64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95536" y="3861048"/>
            <a:ext cx="437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*If RVV = 0, FLEN can </a:t>
            </a:r>
            <a:r>
              <a:rPr lang="en-US" altLang="zh-TW" dirty="0"/>
              <a:t>be configured to </a:t>
            </a:r>
            <a:r>
              <a:rPr lang="en-US" altLang="zh-TW" dirty="0" smtClean="0"/>
              <a:t>32/64</a:t>
            </a:r>
          </a:p>
          <a:p>
            <a:r>
              <a:rPr lang="en-US" altLang="zh-TW" dirty="0" smtClean="0"/>
              <a:t>*If RVV = 1, </a:t>
            </a:r>
            <a:r>
              <a:rPr lang="en-US" altLang="zh-TW" dirty="0"/>
              <a:t>FLEN </a:t>
            </a:r>
            <a:r>
              <a:rPr lang="en-US" altLang="zh-TW" dirty="0" smtClean="0"/>
              <a:t>is </a:t>
            </a:r>
            <a:r>
              <a:rPr lang="en-US" altLang="zh-TW" dirty="0"/>
              <a:t>equivalent to ELEN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06598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4076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Pipe Interface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Module name is </a:t>
            </a:r>
            <a:r>
              <a:rPr lang="en-US" altLang="zh-TW" sz="2000" b="1" dirty="0" smtClean="0"/>
              <a:t>vc_vfp_fdiv_simd64.v</a:t>
            </a:r>
          </a:p>
          <a:p>
            <a:r>
              <a:rPr lang="en-US" altLang="zh-TW" sz="2000" dirty="0"/>
              <a:t>Supported FLENs are </a:t>
            </a:r>
            <a:r>
              <a:rPr lang="en-US" altLang="zh-TW" sz="2000" dirty="0" smtClean="0"/>
              <a:t>32/64 </a:t>
            </a:r>
            <a:r>
              <a:rPr lang="en-US" altLang="zh-TW" sz="2000" dirty="0"/>
              <a:t>and XLEN is the same with FLEN</a:t>
            </a:r>
          </a:p>
          <a:p>
            <a:r>
              <a:rPr lang="en-US" altLang="zh-TW" sz="2000" dirty="0" smtClean="0"/>
              <a:t>Hierarchy diagram</a:t>
            </a:r>
            <a:endParaRPr lang="zh-TW" altLang="en-US" sz="2000" dirty="0"/>
          </a:p>
        </p:txBody>
      </p:sp>
      <p:pic>
        <p:nvPicPr>
          <p:cNvPr id="14338" name="Picture 2" descr="T:\users\klmn\larryzzr\FP_design_spec_Larry\FDIV\FDIV_Figs\All-Lan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708920"/>
            <a:ext cx="4740798" cy="36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3347864" y="4221088"/>
            <a:ext cx="1656184" cy="9361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9136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52477</TotalTime>
  <Words>1669</Words>
  <Application>Microsoft Office PowerPoint</Application>
  <PresentationFormat>如螢幕大小 (4:3)</PresentationFormat>
  <Paragraphs>510</Paragraphs>
  <Slides>38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0" baseType="lpstr">
      <vt:lpstr>Office 佈景主題</vt:lpstr>
      <vt:lpstr>工作表</vt:lpstr>
      <vt:lpstr>FP SIMD DIV/SQRT uArch</vt:lpstr>
      <vt:lpstr>Agenda</vt:lpstr>
      <vt:lpstr>List of abbreviation (1/)</vt:lpstr>
      <vt:lpstr>List of parameter (1/)</vt:lpstr>
      <vt:lpstr>Overview (1/)</vt:lpstr>
      <vt:lpstr>Overview (2/)</vt:lpstr>
      <vt:lpstr>Configurability</vt:lpstr>
      <vt:lpstr>Interface</vt:lpstr>
      <vt:lpstr>Pipe Interface (1/)</vt:lpstr>
      <vt:lpstr>Pipe Interface (2/)</vt:lpstr>
      <vt:lpstr>Pipe Interface (3/)</vt:lpstr>
      <vt:lpstr>uArch overview</vt:lpstr>
      <vt:lpstr>FDIV uArch (1/)</vt:lpstr>
      <vt:lpstr>FDIV uArch (2/)</vt:lpstr>
      <vt:lpstr>FDIV uArch (3/)</vt:lpstr>
      <vt:lpstr>FDIV uArch (4/)</vt:lpstr>
      <vt:lpstr>FDIV uArch - Compare (5/)</vt:lpstr>
      <vt:lpstr>FDIV uArch - Compare (6/)</vt:lpstr>
      <vt:lpstr>FP DIV/SQRT/Estimation Instructions</vt:lpstr>
      <vt:lpstr>FP DIV/SQRT/Estimation Instructions</vt:lpstr>
      <vt:lpstr>Data Alignment</vt:lpstr>
      <vt:lpstr>Data Alignment – DSU (1/)</vt:lpstr>
      <vt:lpstr>Data Alignment – DSU (2/)</vt:lpstr>
      <vt:lpstr>Data Alignment – VFP_FIV64 (3/)</vt:lpstr>
      <vt:lpstr>Data Alignment – VFP_FIV64 (4/)</vt:lpstr>
      <vt:lpstr>Data Alignment – VFP_FIV64 (5/)</vt:lpstr>
      <vt:lpstr>Data Alignment – VFP_FIV64 (6/)</vt:lpstr>
      <vt:lpstr>Data Alignment – VFP_FIV64 (7/)</vt:lpstr>
      <vt:lpstr>Data Alignment – VFP_FIV64 (8/)</vt:lpstr>
      <vt:lpstr>Data Alignment – VFP_FIV64 (9/)</vt:lpstr>
      <vt:lpstr>Data Alignment – VFP_FIV64 (10/)</vt:lpstr>
      <vt:lpstr>Data Alignment – VFP_FIV64 (11/)</vt:lpstr>
      <vt:lpstr>Data Alignment – DSU (12/)</vt:lpstr>
      <vt:lpstr>Data Alignment – VFP_FIV64 (13/)</vt:lpstr>
      <vt:lpstr>Data Alignment – VFP_FIV64 (14/)</vt:lpstr>
      <vt:lpstr>Data Alignment – Summary (15/)</vt:lpstr>
      <vt:lpstr>Instruction list</vt:lpstr>
      <vt:lpstr>Instruction list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Larry Che-Jung Chang(張哲榮)</dc:creator>
  <cp:lastModifiedBy>Larry Che-Jung Chang(張哲榮)</cp:lastModifiedBy>
  <cp:revision>2028</cp:revision>
  <dcterms:created xsi:type="dcterms:W3CDTF">2020-11-20T05:54:43Z</dcterms:created>
  <dcterms:modified xsi:type="dcterms:W3CDTF">2021-04-14T05:21:57Z</dcterms:modified>
</cp:coreProperties>
</file>