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9" r:id="rId3"/>
    <p:sldId id="273" r:id="rId4"/>
    <p:sldId id="275" r:id="rId5"/>
    <p:sldId id="345" r:id="rId6"/>
    <p:sldId id="346" r:id="rId7"/>
    <p:sldId id="347" r:id="rId8"/>
    <p:sldId id="348" r:id="rId9"/>
    <p:sldId id="349" r:id="rId10"/>
    <p:sldId id="350" r:id="rId11"/>
    <p:sldId id="352" r:id="rId12"/>
    <p:sldId id="353" r:id="rId13"/>
    <p:sldId id="354" r:id="rId14"/>
    <p:sldId id="355" r:id="rId15"/>
    <p:sldId id="362" r:id="rId16"/>
    <p:sldId id="333" r:id="rId17"/>
    <p:sldId id="358" r:id="rId18"/>
    <p:sldId id="360" r:id="rId19"/>
    <p:sldId id="361" r:id="rId20"/>
    <p:sldId id="363" r:id="rId21"/>
    <p:sldId id="364" r:id="rId22"/>
    <p:sldId id="365" r:id="rId23"/>
    <p:sldId id="356" r:id="rId24"/>
    <p:sldId id="336" r:id="rId25"/>
    <p:sldId id="337" r:id="rId26"/>
    <p:sldId id="373" r:id="rId27"/>
    <p:sldId id="341" r:id="rId28"/>
    <p:sldId id="342" r:id="rId29"/>
    <p:sldId id="343" r:id="rId30"/>
    <p:sldId id="344" r:id="rId31"/>
    <p:sldId id="374" r:id="rId32"/>
    <p:sldId id="319" r:id="rId33"/>
    <p:sldId id="375" r:id="rId34"/>
    <p:sldId id="377" r:id="rId35"/>
    <p:sldId id="378" r:id="rId36"/>
    <p:sldId id="379" r:id="rId37"/>
    <p:sldId id="318" r:id="rId38"/>
    <p:sldId id="323" r:id="rId39"/>
    <p:sldId id="324" r:id="rId40"/>
    <p:sldId id="325" r:id="rId41"/>
    <p:sldId id="326" r:id="rId42"/>
    <p:sldId id="327" r:id="rId43"/>
    <p:sldId id="321" r:id="rId44"/>
    <p:sldId id="328" r:id="rId45"/>
    <p:sldId id="322" r:id="rId46"/>
    <p:sldId id="329" r:id="rId47"/>
    <p:sldId id="332" r:id="rId48"/>
    <p:sldId id="367" r:id="rId49"/>
    <p:sldId id="369" r:id="rId50"/>
    <p:sldId id="372" r:id="rId51"/>
    <p:sldId id="371" r:id="rId5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82039" autoAdjust="0"/>
  </p:normalViewPr>
  <p:slideViewPr>
    <p:cSldViewPr>
      <p:cViewPr varScale="1">
        <p:scale>
          <a:sx n="72" d="100"/>
          <a:sy n="72" d="100"/>
        </p:scale>
        <p:origin x="-4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69857-C96B-48D4-AB5B-42D9478C00A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D4368-60BF-435C-ACE7-F9FB4CBD2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29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Bit</a:t>
            </a:r>
            <a:r>
              <a:rPr lang="en-US" altLang="zh-TW" baseline="0" dirty="0" smtClean="0"/>
              <a:t> width is </a:t>
            </a:r>
            <a:r>
              <a:rPr lang="en-US" altLang="zh-TW" dirty="0" smtClean="0"/>
              <a:t>(1+FLEN_MAX) - (1+FLEN_MIN)  + XLEN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072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376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sqrt</a:t>
            </a:r>
            <a:r>
              <a:rPr lang="en-US" altLang="zh-TW" dirty="0" smtClean="0"/>
              <a:t> result of</a:t>
            </a:r>
            <a:r>
              <a:rPr lang="en-US" altLang="zh-TW" baseline="0" dirty="0" smtClean="0"/>
              <a:t> each values </a:t>
            </a:r>
          </a:p>
          <a:p>
            <a:r>
              <a:rPr lang="en-US" altLang="zh-TW" dirty="0" smtClean="0"/>
              <a:t>0.9375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0.9682458365518542212948163499456	0.1111</a:t>
            </a:r>
          </a:p>
          <a:p>
            <a:r>
              <a:rPr lang="en-US" altLang="zh-TW" dirty="0" smtClean="0"/>
              <a:t>0.875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0.93541434669348534639593718307914	0.1110</a:t>
            </a:r>
          </a:p>
          <a:p>
            <a:r>
              <a:rPr lang="en-US" altLang="zh-TW" dirty="0" smtClean="0"/>
              <a:t>0.8125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0.90138781886599732327980531686762	0.1110</a:t>
            </a:r>
          </a:p>
          <a:p>
            <a:r>
              <a:rPr lang="en-US" altLang="zh-TW" dirty="0" smtClean="0"/>
              <a:t>0.75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0.86602540378443864676372317075294	0.1101</a:t>
            </a:r>
          </a:p>
          <a:p>
            <a:r>
              <a:rPr lang="en-US" altLang="zh-TW" dirty="0" smtClean="0"/>
              <a:t>0.6875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0.82915619758884996227873318416767	0.1101</a:t>
            </a:r>
          </a:p>
          <a:p>
            <a:r>
              <a:rPr lang="en-US" altLang="zh-TW" dirty="0" smtClean="0"/>
              <a:t>0.625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0.79056941504209483299972338610818	0.1100</a:t>
            </a:r>
          </a:p>
          <a:p>
            <a:r>
              <a:rPr lang="en-US" altLang="zh-TW" dirty="0" smtClean="0"/>
              <a:t>0.5625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0.75			0.1100</a:t>
            </a:r>
          </a:p>
          <a:p>
            <a:r>
              <a:rPr lang="en-US" altLang="zh-TW" dirty="0" smtClean="0"/>
              <a:t>0.5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0.70710678118654752440084436210485	0.1011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505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Bit</a:t>
            </a:r>
            <a:r>
              <a:rPr lang="en-US" altLang="zh-TW" baseline="0" dirty="0" smtClean="0"/>
              <a:t> width is </a:t>
            </a:r>
            <a:r>
              <a:rPr lang="en-US" altLang="zh-TW" dirty="0" smtClean="0"/>
              <a:t>(1+FLEN_MAX) - (1+FLEN_MIN)  + XLEN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072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Bit</a:t>
            </a:r>
            <a:r>
              <a:rPr lang="en-US" altLang="zh-TW" baseline="0" dirty="0" smtClean="0"/>
              <a:t> width is </a:t>
            </a:r>
            <a:r>
              <a:rPr lang="en-US" altLang="zh-TW" dirty="0" smtClean="0"/>
              <a:t>(1+FLEN_MAX) - (1+FLEN_MIN)  + XLEN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072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Bit</a:t>
            </a:r>
            <a:r>
              <a:rPr lang="en-US" altLang="zh-TW" baseline="0" dirty="0" smtClean="0"/>
              <a:t> width is </a:t>
            </a:r>
            <a:r>
              <a:rPr lang="en-US" altLang="zh-TW" dirty="0" smtClean="0"/>
              <a:t>(1+FLEN_MAX) - (1+FLEN_MIN)  + XLEN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072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376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376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376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376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37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10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12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41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29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56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24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14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6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63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71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427F1-879E-4FBD-8EF7-D9093965C548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96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slide" Target="slide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slide" Target="slide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FP DIV/SQRT </a:t>
            </a:r>
            <a:r>
              <a:rPr lang="en-US" altLang="zh-TW" dirty="0" err="1" smtClean="0"/>
              <a:t>uArch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76256" y="5739953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202101</a:t>
            </a:r>
          </a:p>
          <a:p>
            <a:r>
              <a:rPr lang="en-US" altLang="zh-TW" dirty="0" smtClean="0"/>
              <a:t>Larry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2997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Function Unit Lane Hierarchy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b="1" dirty="0" err="1" smtClean="0"/>
              <a:t>src_gen</a:t>
            </a:r>
            <a:r>
              <a:rPr lang="en-US" altLang="zh-TW" sz="2000" b="1" dirty="0" smtClean="0"/>
              <a:t> </a:t>
            </a:r>
            <a:r>
              <a:rPr lang="en-US" altLang="zh-TW" sz="2000" dirty="0" smtClean="0"/>
              <a:t>is for source data selection</a:t>
            </a:r>
          </a:p>
          <a:p>
            <a:pPr lvl="1"/>
            <a:r>
              <a:rPr lang="en-US" altLang="zh-TW" sz="1600" dirty="0" smtClean="0"/>
              <a:t>Select data for read port 0/ 1/ 2/ 3 or scalar </a:t>
            </a:r>
            <a:r>
              <a:rPr lang="en-US" altLang="zh-TW" sz="1600" dirty="0" smtClean="0"/>
              <a:t>register</a:t>
            </a:r>
          </a:p>
          <a:p>
            <a:pPr lvl="1"/>
            <a:r>
              <a:rPr lang="en-US" altLang="zh-TW" sz="1600" dirty="0" smtClean="0">
                <a:solidFill>
                  <a:srgbClr val="FF0000"/>
                </a:solidFill>
              </a:rPr>
              <a:t>Describe detail according to Chevy’s latest spec or v0/v1 decode table</a:t>
            </a:r>
            <a:endParaRPr lang="en-US" altLang="zh-TW" sz="1600" dirty="0" smtClean="0">
              <a:solidFill>
                <a:srgbClr val="FF0000"/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6043333" y="3115658"/>
            <a:ext cx="3100667" cy="1721882"/>
            <a:chOff x="6043333" y="3115658"/>
            <a:chExt cx="3100667" cy="1721882"/>
          </a:xfrm>
        </p:grpSpPr>
        <p:pic>
          <p:nvPicPr>
            <p:cNvPr id="1027" name="Picture 3" descr="C:\Users\larryzzr\Desktop\FP\FMIS_Figs\vfmis_lane_v1_f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7425" y="3484990"/>
              <a:ext cx="3076575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字方塊 18"/>
            <p:cNvSpPr txBox="1"/>
            <p:nvPr/>
          </p:nvSpPr>
          <p:spPr>
            <a:xfrm>
              <a:off x="6043333" y="3115658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ELEN=32</a:t>
              </a:r>
              <a:endParaRPr lang="zh-TW" alt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067425" y="1163052"/>
            <a:ext cx="3076575" cy="2007632"/>
            <a:chOff x="6067425" y="1163052"/>
            <a:chExt cx="3076575" cy="2007632"/>
          </a:xfrm>
        </p:grpSpPr>
        <p:pic>
          <p:nvPicPr>
            <p:cNvPr id="1026" name="Picture 2" descr="C:\Users\larryzzr\Desktop\FP\FMIS_Figs\vfmis_lane_v1_f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7425" y="1532384"/>
              <a:ext cx="3076575" cy="163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文字方塊 19"/>
            <p:cNvSpPr txBox="1"/>
            <p:nvPr/>
          </p:nvSpPr>
          <p:spPr>
            <a:xfrm>
              <a:off x="6067425" y="1163052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ELEN=64</a:t>
              </a:r>
              <a:endParaRPr lang="zh-TW" altLang="en-US" dirty="0"/>
            </a:p>
          </p:txBody>
        </p:sp>
      </p:grpSp>
      <p:pic>
        <p:nvPicPr>
          <p:cNvPr id="5" name="Picture 2" descr="C:\Users\larryzzr\Desktop\FP_Larry\FDIV_Figs\All-Lane_t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3088"/>
            <a:ext cx="48672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單箭頭接點 8"/>
          <p:cNvCxnSpPr/>
          <p:nvPr/>
        </p:nvCxnSpPr>
        <p:spPr>
          <a:xfrm flipV="1">
            <a:off x="5364088" y="2204866"/>
            <a:ext cx="679245" cy="76101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5364088" y="2976209"/>
            <a:ext cx="679245" cy="102885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672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FDIV </a:t>
            </a:r>
            <a:r>
              <a:rPr lang="en-US" altLang="zh-TW" dirty="0" err="1"/>
              <a:t>uArch</a:t>
            </a:r>
            <a:r>
              <a:rPr lang="en-US" altLang="zh-TW" dirty="0"/>
              <a:t>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The original </a:t>
            </a:r>
            <a:r>
              <a:rPr lang="en-US" altLang="zh-TW" sz="2000" dirty="0" err="1" smtClean="0"/>
              <a:t>datapath</a:t>
            </a:r>
            <a:endParaRPr lang="en-US" altLang="zh-TW" sz="2000" dirty="0" smtClean="0"/>
          </a:p>
          <a:p>
            <a:pPr lvl="1"/>
            <a:r>
              <a:rPr lang="en-US" altLang="zh-TW" sz="1600" dirty="0" smtClean="0">
                <a:solidFill>
                  <a:srgbClr val="FF0000"/>
                </a:solidFill>
              </a:rPr>
              <a:t>Generate sticky 3 times</a:t>
            </a:r>
          </a:p>
          <a:p>
            <a:pPr lvl="1"/>
            <a:r>
              <a:rPr lang="en-US" altLang="zh-TW" sz="1600" dirty="0" smtClean="0">
                <a:solidFill>
                  <a:srgbClr val="00B0F0"/>
                </a:solidFill>
              </a:rPr>
              <a:t>Reduce staging FFs</a:t>
            </a:r>
          </a:p>
          <a:p>
            <a:pPr lvl="1"/>
            <a:r>
              <a:rPr lang="en-US" altLang="zh-TW" sz="1600" dirty="0" smtClean="0">
                <a:solidFill>
                  <a:schemeClr val="accent6"/>
                </a:solidFill>
              </a:rPr>
              <a:t>Rounding method</a:t>
            </a:r>
            <a:endParaRPr lang="zh-TW" altLang="en-US" sz="1600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C:\Users\larryzzr\Desktop\FP_Larry\FDIV_Figs\All-vfp_fdiv_v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196752"/>
            <a:ext cx="5112568" cy="566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5076056" y="4221088"/>
            <a:ext cx="57606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084168" y="5229200"/>
            <a:ext cx="57606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102696" y="5589240"/>
            <a:ext cx="57606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355976" y="2323216"/>
            <a:ext cx="1502804" cy="110578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720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FDIV </a:t>
            </a:r>
            <a:r>
              <a:rPr lang="en-US" altLang="zh-TW" dirty="0" err="1"/>
              <a:t>uArch</a:t>
            </a:r>
            <a:r>
              <a:rPr lang="en-US" altLang="zh-TW" dirty="0"/>
              <a:t> </a:t>
            </a:r>
            <a:r>
              <a:rPr lang="en-US" altLang="zh-TW" dirty="0" smtClean="0"/>
              <a:t>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The modified </a:t>
            </a:r>
            <a:r>
              <a:rPr lang="en-US" altLang="zh-TW" sz="2000" dirty="0" err="1" smtClean="0"/>
              <a:t>datapath</a:t>
            </a:r>
            <a:endParaRPr lang="en-US" altLang="zh-TW" sz="2000" dirty="0" smtClean="0"/>
          </a:p>
          <a:p>
            <a:pPr lvl="1"/>
            <a:r>
              <a:rPr lang="en-US" altLang="zh-TW" sz="1600" dirty="0" smtClean="0">
                <a:solidFill>
                  <a:srgbClr val="FF0000"/>
                </a:solidFill>
              </a:rPr>
              <a:t>Generate sticky 3 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2</a:t>
            </a:r>
            <a:r>
              <a:rPr lang="en-US" altLang="zh-TW" sz="1600" dirty="0" smtClean="0">
                <a:solidFill>
                  <a:srgbClr val="FF0000"/>
                </a:solidFill>
              </a:rPr>
              <a:t> times</a:t>
            </a:r>
          </a:p>
          <a:p>
            <a:pPr lvl="1"/>
            <a:r>
              <a:rPr lang="en-US" altLang="zh-TW" sz="1600" dirty="0" smtClean="0">
                <a:solidFill>
                  <a:schemeClr val="accent6"/>
                </a:solidFill>
              </a:rPr>
              <a:t>Rounding method</a:t>
            </a:r>
          </a:p>
        </p:txBody>
      </p:sp>
      <p:pic>
        <p:nvPicPr>
          <p:cNvPr id="7" name="Picture 3" descr="C:\Users\larryzzr\Desktop\FP_Larry\FDIV\FDIV_Figs\All-vfp_fdiv_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38" y="1237773"/>
            <a:ext cx="5258850" cy="562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811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C:\Users\larryzzr\Desktop\FP_Larry\FDIV\FDIV_Figs\All-vfp_fdiv_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38" y="1237773"/>
            <a:ext cx="5258850" cy="562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FDIV </a:t>
            </a:r>
            <a:r>
              <a:rPr lang="en-US" altLang="zh-TW" dirty="0" err="1"/>
              <a:t>uArch</a:t>
            </a:r>
            <a:r>
              <a:rPr lang="en-US" altLang="zh-TW" dirty="0"/>
              <a:t> </a:t>
            </a:r>
            <a:r>
              <a:rPr lang="en-US" altLang="zh-TW" dirty="0" smtClean="0"/>
              <a:t>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 smtClean="0"/>
              <a:t>Div</a:t>
            </a:r>
            <a:r>
              <a:rPr lang="en-US" altLang="zh-TW" sz="2000" dirty="0" smtClean="0"/>
              <a:t> instruction </a:t>
            </a:r>
            <a:r>
              <a:rPr lang="en-US" altLang="zh-TW" sz="2000" dirty="0" err="1" smtClean="0"/>
              <a:t>datapath</a:t>
            </a:r>
            <a:endParaRPr lang="en-US" altLang="zh-TW" sz="2000" dirty="0" smtClean="0"/>
          </a:p>
          <a:p>
            <a:pPr lvl="1"/>
            <a:r>
              <a:rPr lang="en-US" altLang="zh-TW" sz="1600" dirty="0" smtClean="0"/>
              <a:t>Step 1: Normalize source value</a:t>
            </a:r>
          </a:p>
          <a:p>
            <a:pPr lvl="1"/>
            <a:r>
              <a:rPr lang="en-US" altLang="zh-TW" sz="1600" dirty="0" smtClean="0"/>
              <a:t>Step 2: Compute result by DSU</a:t>
            </a:r>
          </a:p>
          <a:p>
            <a:pPr lvl="1"/>
            <a:r>
              <a:rPr lang="en-US" altLang="zh-TW" sz="1600" dirty="0" smtClean="0"/>
              <a:t>Step 3: Calculate sticky</a:t>
            </a:r>
          </a:p>
          <a:p>
            <a:pPr lvl="1"/>
            <a:r>
              <a:rPr lang="en-US" altLang="zh-TW" sz="1600" dirty="0" smtClean="0"/>
              <a:t>Step 4: Shift right for subnormal</a:t>
            </a:r>
          </a:p>
          <a:p>
            <a:pPr lvl="1"/>
            <a:r>
              <a:rPr lang="en-US" altLang="zh-TW" sz="1600" dirty="0" smtClean="0"/>
              <a:t>Step 5: Do rounding</a:t>
            </a:r>
          </a:p>
          <a:p>
            <a:r>
              <a:rPr lang="en-US" altLang="zh-TW" sz="2000" dirty="0" err="1" smtClean="0"/>
              <a:t>Sqrt</a:t>
            </a:r>
            <a:r>
              <a:rPr lang="en-US" altLang="zh-TW" sz="2000" dirty="0" smtClean="0"/>
              <a:t> instruction </a:t>
            </a:r>
            <a:r>
              <a:rPr lang="en-US" altLang="zh-TW" sz="2000" dirty="0" err="1" smtClean="0"/>
              <a:t>datapath</a:t>
            </a:r>
            <a:endParaRPr lang="en-US" altLang="zh-TW" sz="2000" dirty="0" smtClean="0"/>
          </a:p>
          <a:p>
            <a:pPr lvl="1"/>
            <a:r>
              <a:rPr lang="en-US" altLang="zh-TW" sz="1600" dirty="0"/>
              <a:t>Step 1: normalize source value</a:t>
            </a:r>
          </a:p>
          <a:p>
            <a:pPr lvl="1"/>
            <a:r>
              <a:rPr lang="en-US" altLang="zh-TW" sz="1600" dirty="0"/>
              <a:t>Step 2: Compute result by DSU</a:t>
            </a:r>
          </a:p>
          <a:p>
            <a:pPr lvl="1"/>
            <a:r>
              <a:rPr lang="en-US" altLang="zh-TW" sz="1600" dirty="0"/>
              <a:t>Step 3: Calculate sticky</a:t>
            </a:r>
          </a:p>
          <a:p>
            <a:pPr lvl="1"/>
            <a:r>
              <a:rPr lang="en-US" altLang="zh-TW" sz="1600" dirty="0"/>
              <a:t>Step 4: Shift right for subnormal</a:t>
            </a:r>
          </a:p>
          <a:p>
            <a:pPr lvl="1"/>
            <a:r>
              <a:rPr lang="en-US" altLang="zh-TW" sz="1600" dirty="0"/>
              <a:t>Step 5: Do rounding</a:t>
            </a:r>
          </a:p>
          <a:p>
            <a:pPr lvl="1"/>
            <a:endParaRPr lang="en-US" altLang="zh-TW" sz="1600" dirty="0" smtClean="0"/>
          </a:p>
          <a:p>
            <a:endParaRPr lang="zh-TW" altLang="en-US" sz="1600" dirty="0">
              <a:solidFill>
                <a:schemeClr val="accent6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4644008" y="1484784"/>
            <a:ext cx="0" cy="3600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5004048" y="2384884"/>
            <a:ext cx="0" cy="25202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508104" y="2066553"/>
            <a:ext cx="0" cy="57035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5220072" y="3933056"/>
            <a:ext cx="288032" cy="10403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716016" y="3861048"/>
            <a:ext cx="295548" cy="17603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261868" y="4365104"/>
            <a:ext cx="36090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5220072" y="4693332"/>
            <a:ext cx="222250" cy="17582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720642" y="4641794"/>
            <a:ext cx="295548" cy="17603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796136" y="5301208"/>
            <a:ext cx="36755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6084168" y="5373216"/>
            <a:ext cx="36755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4716016" y="5445224"/>
            <a:ext cx="0" cy="21602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5078859" y="5733256"/>
            <a:ext cx="27964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5653521" y="5732462"/>
            <a:ext cx="285229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6228184" y="5917641"/>
            <a:ext cx="0" cy="10421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5261868" y="6278475"/>
            <a:ext cx="60627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4716016" y="6237312"/>
            <a:ext cx="152400" cy="14401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>
            <a:off x="5028580" y="6453336"/>
            <a:ext cx="4626" cy="27964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8532440" y="2132856"/>
            <a:ext cx="0" cy="48748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7884368" y="2132856"/>
            <a:ext cx="0" cy="47090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8388424" y="3645024"/>
            <a:ext cx="50405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H="1">
            <a:off x="7812360" y="3356992"/>
            <a:ext cx="28803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8388424" y="4509120"/>
            <a:ext cx="216024" cy="34822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7956376" y="4509120"/>
            <a:ext cx="216024" cy="3416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H="1">
            <a:off x="7659960" y="5085184"/>
            <a:ext cx="44043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085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larryzzr\Desktop\FP_Larry\FDIV\FDIV_Figs\All-vfp_fdiv_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38" y="1237773"/>
            <a:ext cx="5258850" cy="562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FDIV </a:t>
            </a:r>
            <a:r>
              <a:rPr lang="en-US" altLang="zh-TW" dirty="0" err="1"/>
              <a:t>uArch</a:t>
            </a:r>
            <a:r>
              <a:rPr lang="en-US" altLang="zh-TW" dirty="0"/>
              <a:t> </a:t>
            </a:r>
            <a:r>
              <a:rPr lang="en-US" altLang="zh-TW" dirty="0" smtClean="0"/>
              <a:t>(4/)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Vector estimation instruction</a:t>
            </a:r>
            <a:endParaRPr lang="en-US" altLang="zh-TW" sz="1600" dirty="0"/>
          </a:p>
          <a:p>
            <a:pPr lvl="1"/>
            <a:endParaRPr lang="en-US" altLang="zh-TW" sz="1600" dirty="0" smtClean="0"/>
          </a:p>
          <a:p>
            <a:endParaRPr lang="zh-TW" altLang="en-US" sz="1600" dirty="0">
              <a:solidFill>
                <a:schemeClr val="accent6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>
            <a:off x="8244408" y="2492896"/>
            <a:ext cx="216024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7524328" y="2996952"/>
            <a:ext cx="0" cy="29641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6804248" y="2780928"/>
            <a:ext cx="35165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7308304" y="3092971"/>
            <a:ext cx="0" cy="27964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7159426" y="3933056"/>
            <a:ext cx="0" cy="28803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5148064" y="6525344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764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larryzzr\Desktop\FP_Larry\FDIV_Figs\All-DSU datapa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983" y="1677771"/>
            <a:ext cx="6593018" cy="518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FDIV </a:t>
            </a:r>
            <a:r>
              <a:rPr lang="en-US" altLang="zh-TW" dirty="0" err="1"/>
              <a:t>uArch</a:t>
            </a:r>
            <a:r>
              <a:rPr lang="en-US" altLang="zh-TW" dirty="0"/>
              <a:t> </a:t>
            </a:r>
            <a:r>
              <a:rPr lang="en-US" altLang="zh-TW" dirty="0" smtClean="0"/>
              <a:t>(5/)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DSU </a:t>
            </a:r>
            <a:r>
              <a:rPr lang="en-US" altLang="zh-TW" sz="2000" dirty="0" err="1" smtClean="0"/>
              <a:t>Datapath</a:t>
            </a:r>
            <a:endParaRPr lang="en-US" altLang="zh-TW" sz="2000" dirty="0" smtClean="0"/>
          </a:p>
          <a:p>
            <a:pPr lvl="1"/>
            <a:endParaRPr lang="en-US" altLang="zh-TW" sz="1200" dirty="0" smtClean="0"/>
          </a:p>
          <a:p>
            <a:pPr lvl="1"/>
            <a:endParaRPr lang="en-US" altLang="zh-TW" sz="1200" dirty="0"/>
          </a:p>
          <a:p>
            <a:pPr lvl="1"/>
            <a:endParaRPr lang="en-US" altLang="zh-TW" sz="1600" dirty="0" smtClean="0"/>
          </a:p>
          <a:p>
            <a:endParaRPr lang="zh-TW" altLang="en-US" sz="1600" dirty="0">
              <a:solidFill>
                <a:schemeClr val="accent6"/>
              </a:solidFill>
            </a:endParaRPr>
          </a:p>
        </p:txBody>
      </p:sp>
      <p:cxnSp>
        <p:nvCxnSpPr>
          <p:cNvPr id="5" name="直線單箭頭接點 4"/>
          <p:cNvCxnSpPr>
            <a:stCxn id="6" idx="1"/>
          </p:cNvCxnSpPr>
          <p:nvPr/>
        </p:nvCxnSpPr>
        <p:spPr>
          <a:xfrm flipH="1">
            <a:off x="7380312" y="5208295"/>
            <a:ext cx="173260" cy="6046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7553572" y="5085184"/>
            <a:ext cx="587020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For 2’sc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8465901" y="1793722"/>
            <a:ext cx="0" cy="452953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6516216" y="2066655"/>
            <a:ext cx="0" cy="36004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7313782" y="3665930"/>
            <a:ext cx="432048" cy="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6024053" y="3068960"/>
            <a:ext cx="420155" cy="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5940152" y="4365104"/>
            <a:ext cx="1" cy="385251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5436097" y="4267885"/>
            <a:ext cx="0" cy="249619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5940152" y="5268758"/>
            <a:ext cx="368425" cy="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4716016" y="5268758"/>
            <a:ext cx="440432" cy="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3491880" y="3356992"/>
            <a:ext cx="0" cy="36004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4067944" y="1969128"/>
            <a:ext cx="0" cy="226477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4499992" y="1981394"/>
            <a:ext cx="0" cy="226477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>
            <a:off x="5508104" y="5421158"/>
            <a:ext cx="584448" cy="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5660504" y="5573558"/>
            <a:ext cx="584448" cy="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>
            <a:off x="5812904" y="5725958"/>
            <a:ext cx="584448" cy="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2843808" y="2195605"/>
            <a:ext cx="0" cy="36004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66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</a:t>
            </a:r>
            <a:r>
              <a:rPr lang="en-US" altLang="zh-TW" dirty="0" err="1" smtClean="0"/>
              <a:t>Div</a:t>
            </a:r>
            <a:r>
              <a:rPr lang="en-US" altLang="zh-TW" dirty="0" smtClean="0"/>
              <a:t>/SQRT </a:t>
            </a:r>
            <a:r>
              <a:rPr lang="en-US" altLang="zh-TW" dirty="0"/>
              <a:t>Instructions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7871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 descr="C:\Users\larryzzr\Desktop\FP_Larry\FDIV_Figs\All-vfp_fdiv_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38" y="1216174"/>
            <a:ext cx="5278363" cy="564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FP </a:t>
            </a:r>
            <a:r>
              <a:rPr lang="en-US" altLang="zh-TW" dirty="0" err="1"/>
              <a:t>Div</a:t>
            </a:r>
            <a:r>
              <a:rPr lang="en-US" altLang="zh-TW" dirty="0"/>
              <a:t>/SQRT </a:t>
            </a:r>
            <a:r>
              <a:rPr lang="en-US" altLang="zh-TW" dirty="0" smtClean="0"/>
              <a:t>Instructions </a:t>
            </a:r>
            <a:r>
              <a:rPr lang="en-US" altLang="zh-TW" dirty="0" err="1" smtClean="0"/>
              <a:t>datapath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 smtClean="0"/>
              <a:t>Div</a:t>
            </a:r>
            <a:r>
              <a:rPr lang="en-US" altLang="zh-TW" sz="2000" dirty="0" smtClean="0"/>
              <a:t> instruction </a:t>
            </a:r>
            <a:r>
              <a:rPr lang="en-US" altLang="zh-TW" sz="2000" dirty="0" err="1" smtClean="0"/>
              <a:t>datapath</a:t>
            </a:r>
            <a:endParaRPr lang="en-US" altLang="zh-TW" sz="2000" dirty="0" smtClean="0"/>
          </a:p>
          <a:p>
            <a:pPr lvl="1"/>
            <a:r>
              <a:rPr lang="en-US" altLang="zh-TW" sz="1600" dirty="0" smtClean="0"/>
              <a:t>Step 1: Normalize source value</a:t>
            </a:r>
          </a:p>
          <a:p>
            <a:pPr lvl="1"/>
            <a:r>
              <a:rPr lang="en-US" altLang="zh-TW" sz="1600" dirty="0" smtClean="0"/>
              <a:t>Step 2: Compute result by DSU</a:t>
            </a:r>
          </a:p>
          <a:p>
            <a:pPr lvl="1"/>
            <a:r>
              <a:rPr lang="en-US" altLang="zh-TW" sz="1600" dirty="0" smtClean="0"/>
              <a:t>Step 3: Calculate sticky</a:t>
            </a:r>
          </a:p>
          <a:p>
            <a:pPr lvl="1"/>
            <a:r>
              <a:rPr lang="en-US" altLang="zh-TW" sz="1600" dirty="0" smtClean="0"/>
              <a:t>Step 4: Shift right for subnormal</a:t>
            </a:r>
          </a:p>
          <a:p>
            <a:pPr lvl="1"/>
            <a:r>
              <a:rPr lang="en-US" altLang="zh-TW" sz="1600" dirty="0" smtClean="0"/>
              <a:t>Step 5: Do rounding</a:t>
            </a:r>
          </a:p>
          <a:p>
            <a:r>
              <a:rPr lang="en-US" altLang="zh-TW" sz="2000" dirty="0" err="1" smtClean="0"/>
              <a:t>Sqrt</a:t>
            </a:r>
            <a:r>
              <a:rPr lang="en-US" altLang="zh-TW" sz="2000" dirty="0" smtClean="0"/>
              <a:t> instruction </a:t>
            </a:r>
            <a:r>
              <a:rPr lang="en-US" altLang="zh-TW" sz="2000" dirty="0" err="1" smtClean="0"/>
              <a:t>datapath</a:t>
            </a:r>
            <a:endParaRPr lang="en-US" altLang="zh-TW" sz="2000" dirty="0" smtClean="0"/>
          </a:p>
          <a:p>
            <a:pPr lvl="1"/>
            <a:r>
              <a:rPr lang="en-US" altLang="zh-TW" sz="1600" dirty="0"/>
              <a:t>Step 1: normalize source value</a:t>
            </a:r>
          </a:p>
          <a:p>
            <a:pPr lvl="1"/>
            <a:r>
              <a:rPr lang="en-US" altLang="zh-TW" sz="1600" dirty="0"/>
              <a:t>Step 2: Compute result by DSU</a:t>
            </a:r>
          </a:p>
          <a:p>
            <a:pPr lvl="1"/>
            <a:r>
              <a:rPr lang="en-US" altLang="zh-TW" sz="1600" dirty="0"/>
              <a:t>Step 3: Calculate sticky</a:t>
            </a:r>
          </a:p>
          <a:p>
            <a:pPr lvl="1"/>
            <a:r>
              <a:rPr lang="en-US" altLang="zh-TW" sz="1600" dirty="0"/>
              <a:t>Step 4: Shift right for subnormal</a:t>
            </a:r>
          </a:p>
          <a:p>
            <a:pPr lvl="1"/>
            <a:r>
              <a:rPr lang="en-US" altLang="zh-TW" sz="1600" dirty="0"/>
              <a:t>Step 5: Do rounding</a:t>
            </a:r>
          </a:p>
          <a:p>
            <a:pPr lvl="1"/>
            <a:endParaRPr lang="en-US" altLang="zh-TW" sz="1600" dirty="0" smtClean="0"/>
          </a:p>
          <a:p>
            <a:endParaRPr lang="zh-TW" altLang="en-US" sz="1600" dirty="0">
              <a:solidFill>
                <a:schemeClr val="accent6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4644008" y="1484784"/>
            <a:ext cx="0" cy="3600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5004048" y="2384884"/>
            <a:ext cx="0" cy="25202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508104" y="2066553"/>
            <a:ext cx="0" cy="57035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5220072" y="3933056"/>
            <a:ext cx="288032" cy="10403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716016" y="3861048"/>
            <a:ext cx="295548" cy="17603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261868" y="4365104"/>
            <a:ext cx="36090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5220072" y="4693332"/>
            <a:ext cx="222250" cy="17582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720642" y="4641794"/>
            <a:ext cx="295548" cy="17603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796136" y="5301208"/>
            <a:ext cx="36755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6084168" y="5373216"/>
            <a:ext cx="36755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4716016" y="5445224"/>
            <a:ext cx="0" cy="21602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5078859" y="5733256"/>
            <a:ext cx="27964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5653521" y="5732462"/>
            <a:ext cx="285229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6228184" y="5917641"/>
            <a:ext cx="0" cy="10421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5261868" y="6278475"/>
            <a:ext cx="60627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4716016" y="6237312"/>
            <a:ext cx="152400" cy="14401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>
            <a:off x="5028580" y="6453336"/>
            <a:ext cx="4626" cy="27964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8532440" y="2132856"/>
            <a:ext cx="0" cy="48748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7884368" y="2132856"/>
            <a:ext cx="0" cy="47090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8388424" y="3412424"/>
            <a:ext cx="50405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H="1">
            <a:off x="7812360" y="3356992"/>
            <a:ext cx="28803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8388424" y="4509120"/>
            <a:ext cx="216024" cy="34822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7956376" y="4509120"/>
            <a:ext cx="216024" cy="3416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H="1">
            <a:off x="7659960" y="5085184"/>
            <a:ext cx="44043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50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</a:t>
            </a:r>
            <a:r>
              <a:rPr lang="en-US" altLang="zh-TW" dirty="0" err="1"/>
              <a:t>Div</a:t>
            </a:r>
            <a:r>
              <a:rPr lang="en-US" altLang="zh-TW" dirty="0"/>
              <a:t>/SQRT </a:t>
            </a:r>
            <a:r>
              <a:rPr lang="en-US" altLang="zh-TW" dirty="0" smtClean="0"/>
              <a:t>Instructions (</a:t>
            </a:r>
            <a:r>
              <a:rPr lang="en-US" altLang="zh-TW" dirty="0"/>
              <a:t>1</a:t>
            </a:r>
            <a:r>
              <a:rPr lang="en-US" altLang="zh-TW" dirty="0" smtClean="0"/>
              <a:t>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z="2000" dirty="0" smtClean="0"/>
              <a:t>Integer </a:t>
            </a:r>
            <a:r>
              <a:rPr lang="en-US" altLang="zh-TW" sz="2000" dirty="0"/>
              <a:t>to floating-point </a:t>
            </a:r>
            <a:r>
              <a:rPr lang="en-US" altLang="zh-TW" sz="2000" dirty="0" smtClean="0"/>
              <a:t>dataflow</a:t>
            </a:r>
            <a:endParaRPr lang="en-US" altLang="zh-TW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Unpack source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Normalize significand and increase exponent</a:t>
            </a:r>
            <a:endParaRPr lang="en-US" altLang="zh-TW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Use DSU to compute result of div/</a:t>
            </a:r>
            <a:r>
              <a:rPr lang="en-US" altLang="zh-TW" sz="1800" dirty="0" err="1" smtClean="0"/>
              <a:t>sqrt</a:t>
            </a:r>
            <a:endParaRPr lang="en-US" altLang="zh-TW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Generate partial sticky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Shift right significand and generate partial sticky if exponent value is subnormal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Generate round digit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Do rounding</a:t>
            </a:r>
          </a:p>
          <a:p>
            <a:r>
              <a:rPr lang="en-US" altLang="zh-TW" sz="2000" dirty="0" smtClean="0"/>
              <a:t>Enhancements</a:t>
            </a:r>
            <a:endParaRPr lang="en-US" altLang="zh-TW" sz="2000" dirty="0"/>
          </a:p>
          <a:p>
            <a:pPr lvl="1"/>
            <a:r>
              <a:rPr lang="en-US" altLang="zh-TW" sz="1800" dirty="0"/>
              <a:t>Reducing look-up table</a:t>
            </a:r>
          </a:p>
          <a:p>
            <a:pPr lvl="1"/>
            <a:r>
              <a:rPr lang="en-US" altLang="zh-TW" sz="1800" dirty="0" smtClean="0"/>
              <a:t>Reduce instruction latency (1 cycle)</a:t>
            </a:r>
          </a:p>
          <a:p>
            <a:pPr lvl="1"/>
            <a:r>
              <a:rPr lang="en-US" altLang="zh-TW" sz="1800" dirty="0" smtClean="0"/>
              <a:t>Reduce sticky generation times</a:t>
            </a:r>
          </a:p>
          <a:p>
            <a:pPr lvl="1"/>
            <a:r>
              <a:rPr lang="en-US" altLang="zh-TW" sz="1800" dirty="0" smtClean="0"/>
              <a:t>Modified rounding method</a:t>
            </a:r>
          </a:p>
          <a:p>
            <a:pPr lvl="1"/>
            <a:r>
              <a:rPr lang="en-US" altLang="zh-TW" sz="1800" dirty="0" smtClean="0"/>
              <a:t>Reduce 2 level adder to 1 level</a:t>
            </a:r>
          </a:p>
          <a:p>
            <a:pPr lvl="1"/>
            <a:endParaRPr lang="en-US" altLang="zh-TW" sz="1800" dirty="0" smtClean="0"/>
          </a:p>
          <a:p>
            <a:pPr lvl="1"/>
            <a:endParaRPr lang="en-US" altLang="zh-TW" sz="1800" dirty="0" smtClean="0"/>
          </a:p>
          <a:p>
            <a:pPr lvl="1"/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3828092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</a:t>
            </a:r>
            <a:r>
              <a:rPr lang="en-US" altLang="zh-TW" dirty="0" err="1"/>
              <a:t>Div</a:t>
            </a:r>
            <a:r>
              <a:rPr lang="en-US" altLang="zh-TW" dirty="0"/>
              <a:t>/SQRT </a:t>
            </a:r>
            <a:r>
              <a:rPr lang="en-US" altLang="zh-TW" dirty="0" smtClean="0"/>
              <a:t>Instructions (2/)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sz="2000" dirty="0" smtClean="0"/>
                  <a:t>Algorithm</a:t>
                </a:r>
              </a:p>
              <a:p>
                <a:pPr marL="742950" lvl="2" indent="-342900"/>
                <a:r>
                  <a:rPr lang="en-US" altLang="zh-TW" sz="1800" dirty="0" smtClean="0">
                    <a:hlinkClick r:id="rId3" action="ppaction://hlinksldjump"/>
                  </a:rPr>
                  <a:t>SRT </a:t>
                </a:r>
                <a:r>
                  <a:rPr lang="en-US" altLang="zh-TW" sz="1800" dirty="0">
                    <a:hlinkClick r:id="rId3" action="ppaction://hlinksldjump"/>
                  </a:rPr>
                  <a:t>algorithm</a:t>
                </a:r>
                <a:endParaRPr lang="en-US" altLang="zh-TW" sz="1800" dirty="0"/>
              </a:p>
              <a:p>
                <a:pPr marL="742950" lvl="2" indent="-342900"/>
                <a:r>
                  <a:rPr lang="en-US" altLang="zh-TW" sz="1800" dirty="0" smtClean="0">
                    <a:hlinkClick r:id="rId4" action="ppaction://hlinksldjump"/>
                  </a:rPr>
                  <a:t>DIV/SQRT look-up table</a:t>
                </a:r>
                <a:endParaRPr lang="en-US" altLang="zh-TW" sz="1800" dirty="0" smtClean="0"/>
              </a:p>
              <a:p>
                <a:r>
                  <a:rPr lang="en-US" altLang="zh-TW" sz="2000" dirty="0" smtClean="0"/>
                  <a:t>Recursive equation </a:t>
                </a:r>
              </a:p>
              <a:p>
                <a:pPr lvl="1"/>
                <a:r>
                  <a:rPr lang="en-US" altLang="zh-TW" sz="1600" dirty="0" err="1" smtClean="0"/>
                  <a:t>Div</a:t>
                </a:r>
                <a:r>
                  <a:rPr lang="en-US" altLang="zh-TW" sz="1600" dirty="0" smtClean="0"/>
                  <a:t> </a:t>
                </a:r>
                <a:r>
                  <a:rPr lang="en-US" altLang="zh-TW" sz="16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=4</m:t>
                    </m:r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1600" i="1">
                        <a:latin typeface="Cambria Math"/>
                      </a:rPr>
                      <m:t>𝑑</m:t>
                    </m:r>
                  </m:oMath>
                </a14:m>
                <a:endParaRPr lang="en-US" altLang="zh-TW" sz="160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2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200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1200" dirty="0"/>
                  <a:t> is </a:t>
                </a:r>
                <a:r>
                  <a:rPr lang="en-US" altLang="zh-TW" sz="1200" dirty="0" smtClean="0"/>
                  <a:t>in the range [1.0, 2)</a:t>
                </a:r>
                <a:endParaRPr lang="en-US" altLang="zh-TW" sz="1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sz="12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TW" sz="1200" dirty="0"/>
                  <a:t> is normalize divisor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2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200" i="1">
                            <a:latin typeface="Cambria Math"/>
                          </a:rPr>
                          <m:t>𝑗</m:t>
                        </m:r>
                        <m:r>
                          <a:rPr lang="en-US" altLang="zh-TW" sz="12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1200" dirty="0"/>
                  <a:t> is in the range [-2/3d, 2/3d)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sz="12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TW" sz="1200" dirty="0"/>
                  <a:t> is in the range [1.0, 2</a:t>
                </a:r>
                <a:r>
                  <a:rPr lang="en-US" altLang="zh-TW" sz="1200" dirty="0" smtClean="0"/>
                  <a:t>)</a:t>
                </a:r>
              </a:p>
              <a:p>
                <a:pPr lvl="2"/>
                <a:r>
                  <a:rPr lang="en-US" altLang="zh-TW" sz="1200" dirty="0"/>
                  <a:t>Digit set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200" i="1">
                            <a:latin typeface="Cambria Math"/>
                          </a:rPr>
                          <m:t>−</m:t>
                        </m:r>
                        <m:r>
                          <a:rPr lang="en-US" altLang="zh-TW" sz="12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1200" dirty="0"/>
                  <a:t>) is [-2, -1, 0, 1, 2]</a:t>
                </a:r>
              </a:p>
              <a:p>
                <a:pPr lvl="1"/>
                <a:r>
                  <a:rPr lang="en-US" altLang="zh-TW" sz="1600" dirty="0" err="1" smtClean="0"/>
                  <a:t>Sqrt</a:t>
                </a:r>
                <a:r>
                  <a:rPr lang="en-US" altLang="zh-TW" sz="1600" dirty="0" smtClean="0"/>
                  <a:t> </a:t>
                </a:r>
                <a:r>
                  <a:rPr lang="en-US" altLang="zh-TW" sz="16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=4</m:t>
                    </m:r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16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sz="1600" b="0" i="1" smtClean="0">
                        <a:latin typeface="Cambria Math"/>
                      </a:rPr>
                      <m:t>=</m:t>
                    </m:r>
                    <m:r>
                      <a:rPr lang="en-US" altLang="zh-TW" sz="1600" i="1"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−2</m:t>
                    </m:r>
                    <m:sSub>
                      <m:sSub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16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sz="16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TW" sz="16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sz="1600" i="1">
                        <a:latin typeface="Cambria Math"/>
                      </a:rPr>
                      <m:t>)</m:t>
                    </m:r>
                  </m:oMath>
                </a14:m>
                <a:endParaRPr lang="en-US" altLang="zh-TW" sz="1600" i="1" dirty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2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200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1200" dirty="0"/>
                  <a:t> is </a:t>
                </a:r>
                <a:r>
                  <a:rPr lang="en-US" altLang="zh-TW" sz="1200" dirty="0" smtClean="0"/>
                  <a:t>in the range [0.25, 1)</a:t>
                </a:r>
                <a:endParaRPr lang="en-US" altLang="zh-TW" sz="120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2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200" i="1">
                            <a:latin typeface="Cambria Math"/>
                          </a:rPr>
                          <m:t>𝑗</m:t>
                        </m:r>
                        <m:r>
                          <a:rPr lang="en-US" altLang="zh-TW" sz="12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1200" dirty="0"/>
                  <a:t> is in the range </a:t>
                </a:r>
                <a:r>
                  <a:rPr lang="en-US" altLang="zh-TW" sz="1200" dirty="0" smtClean="0"/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1200" b="0" i="1" smtClean="0">
                            <a:latin typeface="Cambria Math"/>
                          </a:rPr>
                          <m:t>−2</m:t>
                        </m:r>
                      </m:num>
                      <m:den>
                        <m:r>
                          <a:rPr lang="en-US" altLang="zh-TW" sz="1200" b="0" i="1" smtClean="0">
                            <a:latin typeface="Cambria Math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TW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1200" i="1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TW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sz="12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12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2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2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1200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12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zh-TW" sz="1200" i="1">
                            <a:latin typeface="Cambria Math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TW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1200" i="1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TW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sz="12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12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2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2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1200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sz="12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2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zh-TW" sz="1200" i="1">
                            <a:latin typeface="Cambria Math"/>
                          </a:rPr>
                          <m:t>𝑗</m:t>
                        </m:r>
                        <m:r>
                          <a:rPr lang="en-US" altLang="zh-TW" sz="12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2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sz="12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2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2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TW" sz="12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sz="12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1200" dirty="0"/>
                  <a:t> is in the range [0.5, 1)</a:t>
                </a:r>
              </a:p>
              <a:p>
                <a:pPr lvl="2"/>
                <a:r>
                  <a:rPr lang="en-US" altLang="zh-TW" sz="1200" dirty="0" smtClean="0"/>
                  <a:t>Digit </a:t>
                </a:r>
                <a:r>
                  <a:rPr lang="en-US" altLang="zh-TW" sz="1200" dirty="0"/>
                  <a:t>set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200" i="1">
                            <a:latin typeface="Cambria Math"/>
                          </a:rPr>
                          <m:t>−</m:t>
                        </m:r>
                        <m:r>
                          <a:rPr lang="en-US" altLang="zh-TW" sz="12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1200" dirty="0"/>
                  <a:t>) is [-2, -1, 0, 1, 2</a:t>
                </a:r>
                <a:r>
                  <a:rPr lang="en-US" altLang="zh-TW" sz="1200" dirty="0" smtClean="0"/>
                  <a:t>]</a:t>
                </a:r>
              </a:p>
              <a:p>
                <a:pPr lvl="2"/>
                <a:r>
                  <a:rPr lang="en-US" altLang="zh-TW" sz="1200" dirty="0" smtClean="0"/>
                  <a:t>1</a:t>
                </a:r>
                <a:r>
                  <a:rPr lang="en-US" altLang="zh-TW" sz="1200" baseline="30000" dirty="0" smtClean="0"/>
                  <a:t>st</a:t>
                </a:r>
                <a:r>
                  <a:rPr lang="en-US" altLang="zh-TW" sz="1200" dirty="0" smtClean="0"/>
                  <a:t> round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2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zh-TW" sz="1200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1200" dirty="0" smtClean="0"/>
                  <a:t> </a:t>
                </a:r>
                <a:r>
                  <a:rPr lang="en-US" altLang="zh-TW" sz="1200" smtClean="0"/>
                  <a:t>is 1.0</a:t>
                </a:r>
                <a:endParaRPr lang="en-US" altLang="zh-TW" sz="1200" dirty="0" smtClean="0"/>
              </a:p>
              <a:p>
                <a:pPr lvl="2"/>
                <a:endParaRPr lang="en-US" altLang="zh-TW" sz="1200" dirty="0"/>
              </a:p>
              <a:p>
                <a:pPr lvl="2"/>
                <a:endParaRPr lang="en-US" altLang="zh-TW" sz="1200" dirty="0" smtClean="0"/>
              </a:p>
              <a:p>
                <a:pPr lvl="2"/>
                <a:endParaRPr lang="en-US" altLang="zh-TW" sz="1200" dirty="0" smtClean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l="-593" t="-1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996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 smtClean="0"/>
              <a:t>List of abbreviation</a:t>
            </a:r>
          </a:p>
          <a:p>
            <a:r>
              <a:rPr lang="en-US" altLang="zh-TW" sz="2400" dirty="0" smtClean="0"/>
              <a:t>Overview</a:t>
            </a:r>
          </a:p>
          <a:p>
            <a:r>
              <a:rPr lang="en-US" altLang="zh-TW" sz="2400" dirty="0" smtClean="0"/>
              <a:t>Configuration</a:t>
            </a:r>
          </a:p>
          <a:p>
            <a:r>
              <a:rPr lang="en-US" altLang="zh-TW" sz="2400" dirty="0" err="1"/>
              <a:t>uArch</a:t>
            </a:r>
            <a:r>
              <a:rPr lang="en-US" altLang="zh-TW" sz="2400" dirty="0"/>
              <a:t> O</a:t>
            </a:r>
            <a:r>
              <a:rPr lang="en-US" altLang="zh-TW" sz="2400" dirty="0" smtClean="0"/>
              <a:t>verview</a:t>
            </a:r>
          </a:p>
          <a:p>
            <a:r>
              <a:rPr lang="en-US" altLang="zh-TW" sz="2400" dirty="0" smtClean="0"/>
              <a:t>FP DIV/SQRT Instructions</a:t>
            </a:r>
          </a:p>
          <a:p>
            <a:r>
              <a:rPr lang="en-US" altLang="zh-TW" sz="2400" dirty="0" smtClean="0"/>
              <a:t>FP Estimation Instructions</a:t>
            </a:r>
          </a:p>
          <a:p>
            <a:r>
              <a:rPr lang="en-US" altLang="zh-TW" sz="2400" dirty="0"/>
              <a:t>Round digit </a:t>
            </a:r>
            <a:r>
              <a:rPr lang="en-US" altLang="zh-TW" sz="2400" dirty="0" smtClean="0"/>
              <a:t>generation</a:t>
            </a:r>
          </a:p>
          <a:p>
            <a:r>
              <a:rPr lang="en-US" altLang="zh-TW" sz="2400" dirty="0"/>
              <a:t>Twice Rounding Detection</a:t>
            </a:r>
            <a:endParaRPr lang="en-US" altLang="zh-TW" sz="2400" dirty="0" smtClean="0"/>
          </a:p>
          <a:p>
            <a:r>
              <a:rPr lang="en-US" altLang="zh-TW" sz="2400" dirty="0" smtClean="0"/>
              <a:t>Enhancements</a:t>
            </a:r>
            <a:endParaRPr lang="en-US" altLang="zh-TW" sz="2400" dirty="0"/>
          </a:p>
          <a:p>
            <a:r>
              <a:rPr lang="en-US" altLang="zh-TW" sz="2400" dirty="0" smtClean="0">
                <a:sym typeface="Wingdings" panose="05000000000000000000" pitchFamily="2" charset="2"/>
              </a:rPr>
              <a:t>Instruction list</a:t>
            </a:r>
          </a:p>
          <a:p>
            <a:r>
              <a:rPr lang="en-US" altLang="zh-TW" sz="2400" dirty="0" smtClean="0">
                <a:sym typeface="Wingdings" panose="05000000000000000000" pitchFamily="2" charset="2"/>
              </a:rPr>
              <a:t>Merge IDIV and FDIV methods</a:t>
            </a:r>
          </a:p>
        </p:txBody>
      </p:sp>
    </p:spTree>
    <p:extLst>
      <p:ext uri="{BB962C8B-B14F-4D97-AF65-F5344CB8AC3E}">
        <p14:creationId xmlns:p14="http://schemas.microsoft.com/office/powerpoint/2010/main" val="4130214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Estimation </a:t>
            </a:r>
            <a:r>
              <a:rPr lang="en-US" altLang="zh-TW" dirty="0"/>
              <a:t>Instructions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908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Estimation </a:t>
            </a:r>
            <a:r>
              <a:rPr lang="en-US" altLang="zh-TW" dirty="0" smtClean="0"/>
              <a:t>Instructions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dirty="0" smtClean="0"/>
              <a:t>Instruction dataflow</a:t>
            </a:r>
          </a:p>
          <a:p>
            <a:pPr lvl="1"/>
            <a:r>
              <a:rPr lang="en-US" altLang="zh-TW" sz="1600" dirty="0" smtClean="0"/>
              <a:t>Unpack input data</a:t>
            </a:r>
          </a:p>
          <a:p>
            <a:pPr lvl="1"/>
            <a:r>
              <a:rPr lang="en-US" altLang="zh-TW" sz="1600" dirty="0" smtClean="0"/>
              <a:t>Normalize data, compute exponent and detect special value in parallel</a:t>
            </a:r>
          </a:p>
          <a:p>
            <a:pPr lvl="1"/>
            <a:r>
              <a:rPr lang="en-US" altLang="zh-TW" sz="1600" dirty="0" smtClean="0"/>
              <a:t>Look-up vfrece7/vfesqrte7 table and do exception detection</a:t>
            </a:r>
          </a:p>
          <a:p>
            <a:pPr lvl="1"/>
            <a:r>
              <a:rPr lang="en-US" altLang="zh-TW" sz="1600" dirty="0" smtClean="0"/>
              <a:t>Calculate result exponent</a:t>
            </a:r>
          </a:p>
          <a:p>
            <a:pPr lvl="1"/>
            <a:r>
              <a:rPr lang="en-US" altLang="zh-TW" sz="1600" dirty="0" smtClean="0"/>
              <a:t>Shift right significand value if exponent is subnormal</a:t>
            </a:r>
          </a:p>
          <a:p>
            <a:pPr lvl="1"/>
            <a:r>
              <a:rPr lang="en-US" altLang="zh-TW" sz="1600" dirty="0" smtClean="0"/>
              <a:t>Produce special value according to the corresponding exception if detected</a:t>
            </a:r>
          </a:p>
          <a:p>
            <a:r>
              <a:rPr lang="en-US" altLang="zh-TW" sz="2000" dirty="0" smtClean="0"/>
              <a:t>F1 stage works</a:t>
            </a:r>
          </a:p>
          <a:p>
            <a:pPr lvl="1"/>
            <a:r>
              <a:rPr lang="en-US" altLang="zh-TW" sz="1600" dirty="0" smtClean="0"/>
              <a:t>Normalize data</a:t>
            </a:r>
          </a:p>
          <a:p>
            <a:pPr lvl="1"/>
            <a:r>
              <a:rPr lang="en-US" altLang="zh-TW" sz="1600" dirty="0" smtClean="0"/>
              <a:t>Compute exponent</a:t>
            </a:r>
          </a:p>
          <a:p>
            <a:pPr lvl="1"/>
            <a:r>
              <a:rPr lang="en-US" altLang="zh-TW" sz="1600" dirty="0" smtClean="0"/>
              <a:t>Detect special value</a:t>
            </a:r>
          </a:p>
          <a:p>
            <a:r>
              <a:rPr lang="en-US" altLang="zh-TW" sz="2000" dirty="0" smtClean="0"/>
              <a:t>F2 stage works</a:t>
            </a:r>
          </a:p>
          <a:p>
            <a:pPr lvl="1"/>
            <a:r>
              <a:rPr lang="en-US" altLang="zh-TW" sz="1600" dirty="0"/>
              <a:t>Look-up vfrece7/vfesqrte7 </a:t>
            </a:r>
            <a:r>
              <a:rPr lang="en-US" altLang="zh-TW" sz="1600" dirty="0" smtClean="0"/>
              <a:t>table</a:t>
            </a:r>
          </a:p>
          <a:p>
            <a:pPr lvl="1"/>
            <a:r>
              <a:rPr lang="en-US" altLang="zh-TW" sz="1600" dirty="0" smtClean="0"/>
              <a:t>Do </a:t>
            </a:r>
            <a:r>
              <a:rPr lang="en-US" altLang="zh-TW" sz="1600" dirty="0"/>
              <a:t>exception </a:t>
            </a:r>
            <a:r>
              <a:rPr lang="en-US" altLang="zh-TW" sz="1600" dirty="0" smtClean="0"/>
              <a:t>detection</a:t>
            </a:r>
          </a:p>
          <a:p>
            <a:pPr lvl="1"/>
            <a:r>
              <a:rPr lang="en-US" altLang="zh-TW" sz="1600" dirty="0"/>
              <a:t>Shift right significand value if exponent is </a:t>
            </a:r>
            <a:r>
              <a:rPr lang="en-US" altLang="zh-TW" sz="1600" dirty="0" smtClean="0"/>
              <a:t>subnormal</a:t>
            </a:r>
          </a:p>
          <a:p>
            <a:pPr lvl="1"/>
            <a:r>
              <a:rPr lang="en-US" altLang="zh-TW" sz="1600" dirty="0"/>
              <a:t>Produce special value according to the corresponding exception if detected</a:t>
            </a:r>
          </a:p>
          <a:p>
            <a:pPr lvl="2"/>
            <a:endParaRPr lang="en-US" altLang="zh-TW" sz="1600" dirty="0"/>
          </a:p>
          <a:p>
            <a:pPr lvl="2"/>
            <a:endParaRPr lang="en-US" altLang="zh-TW" sz="1600" dirty="0"/>
          </a:p>
          <a:p>
            <a:pPr lvl="2"/>
            <a:endParaRPr lang="en-US" altLang="zh-TW" sz="1600" dirty="0" smtClean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 smtClean="0"/>
          </a:p>
          <a:p>
            <a:pPr marL="457200" lvl="1" indent="0">
              <a:buNone/>
            </a:pPr>
            <a:endParaRPr lang="en-US" altLang="zh-TW" sz="1200" dirty="0" smtClean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871337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Estimation </a:t>
            </a:r>
            <a:r>
              <a:rPr lang="en-US" altLang="zh-TW" dirty="0" smtClean="0"/>
              <a:t>Instructions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Produce special value, exception flag according to the corresponding table in vector-spec</a:t>
            </a:r>
          </a:p>
          <a:p>
            <a:pPr lvl="1"/>
            <a:endParaRPr lang="en-US" altLang="zh-TW" sz="1600" dirty="0"/>
          </a:p>
          <a:p>
            <a:pPr lvl="2"/>
            <a:endParaRPr lang="en-US" altLang="zh-TW" sz="1600" dirty="0"/>
          </a:p>
          <a:p>
            <a:pPr lvl="2"/>
            <a:endParaRPr lang="en-US" altLang="zh-TW" sz="1600" dirty="0"/>
          </a:p>
          <a:p>
            <a:pPr lvl="2"/>
            <a:endParaRPr lang="en-US" altLang="zh-TW" sz="1600" dirty="0" smtClean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 smtClean="0"/>
          </a:p>
          <a:p>
            <a:pPr marL="457200" lvl="1" indent="0">
              <a:buNone/>
            </a:pPr>
            <a:endParaRPr lang="en-US" altLang="zh-TW" sz="1200" dirty="0" smtClean="0"/>
          </a:p>
          <a:p>
            <a:endParaRPr lang="en-US" altLang="zh-TW" sz="2000" dirty="0"/>
          </a:p>
        </p:txBody>
      </p:sp>
      <p:grpSp>
        <p:nvGrpSpPr>
          <p:cNvPr id="4" name="群組 3"/>
          <p:cNvGrpSpPr/>
          <p:nvPr/>
        </p:nvGrpSpPr>
        <p:grpSpPr>
          <a:xfrm>
            <a:off x="4644008" y="1340768"/>
            <a:ext cx="4343316" cy="5517232"/>
            <a:chOff x="5027088" y="1793125"/>
            <a:chExt cx="3987208" cy="506487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1793125"/>
              <a:ext cx="3938240" cy="4403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7088" y="6196419"/>
              <a:ext cx="3987208" cy="661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053826"/>
            <a:ext cx="2415681" cy="1617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83567" y="4675750"/>
            <a:ext cx="11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</a:t>
            </a:r>
            <a:r>
              <a:rPr lang="en-US" altLang="zh-TW" dirty="0" smtClean="0"/>
              <a:t>frsqrte7.v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97349" y="1052736"/>
            <a:ext cx="103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vfrece7.v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8520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Round digit generation &amp; Twice Rounding Detection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7217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Round digit </a:t>
            </a:r>
            <a:r>
              <a:rPr lang="en-US" altLang="zh-TW" dirty="0" smtClean="0"/>
              <a:t>generation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/>
          <a:lstStyle/>
          <a:p>
            <a:r>
              <a:rPr lang="en-US" altLang="zh-TW" sz="2000" dirty="0"/>
              <a:t>Generate rounding increment according to </a:t>
            </a:r>
            <a:r>
              <a:rPr lang="en-US" altLang="zh-TW" sz="2000" dirty="0" smtClean="0"/>
              <a:t>rounding modes</a:t>
            </a:r>
            <a:endParaRPr lang="en-US" altLang="zh-TW" sz="2000" dirty="0"/>
          </a:p>
          <a:p>
            <a:r>
              <a:rPr lang="en-US" altLang="zh-TW" sz="2000" dirty="0" smtClean="0"/>
              <a:t>Rounding modes</a:t>
            </a:r>
          </a:p>
          <a:p>
            <a:pPr lvl="1"/>
            <a:r>
              <a:rPr lang="en-US" altLang="zh-TW" sz="1600" dirty="0"/>
              <a:t>RNE (</a:t>
            </a:r>
            <a:r>
              <a:rPr lang="en-US" altLang="zh-TW" sz="1600" dirty="0">
                <a:solidFill>
                  <a:srgbClr val="FF0000"/>
                </a:solidFill>
              </a:rPr>
              <a:t>R</a:t>
            </a:r>
            <a:r>
              <a:rPr lang="en-US" altLang="zh-TW" sz="1600" dirty="0"/>
              <a:t>ound to </a:t>
            </a:r>
            <a:r>
              <a:rPr lang="en-US" altLang="zh-TW" sz="1600" dirty="0">
                <a:solidFill>
                  <a:srgbClr val="FF0000"/>
                </a:solidFill>
              </a:rPr>
              <a:t>N</a:t>
            </a:r>
            <a:r>
              <a:rPr lang="en-US" altLang="zh-TW" sz="1600" dirty="0"/>
              <a:t>earest, ties to </a:t>
            </a:r>
            <a:r>
              <a:rPr lang="en-US" altLang="zh-TW" sz="1600" dirty="0">
                <a:solidFill>
                  <a:srgbClr val="FF0000"/>
                </a:solidFill>
              </a:rPr>
              <a:t>E</a:t>
            </a:r>
            <a:r>
              <a:rPr lang="en-US" altLang="zh-TW" sz="1600" dirty="0"/>
              <a:t>ven)</a:t>
            </a:r>
          </a:p>
          <a:p>
            <a:pPr lvl="1"/>
            <a:r>
              <a:rPr lang="en-US" altLang="zh-TW" sz="1600" dirty="0"/>
              <a:t>RTZ (</a:t>
            </a:r>
            <a:r>
              <a:rPr lang="en-US" altLang="zh-TW" sz="1600" dirty="0">
                <a:solidFill>
                  <a:srgbClr val="FF0000"/>
                </a:solidFill>
              </a:rPr>
              <a:t>R</a:t>
            </a:r>
            <a:r>
              <a:rPr lang="en-US" altLang="zh-TW" sz="1600" dirty="0"/>
              <a:t>ound </a:t>
            </a:r>
            <a:r>
              <a:rPr lang="en-US" altLang="zh-TW" sz="1600" dirty="0">
                <a:solidFill>
                  <a:srgbClr val="FF0000"/>
                </a:solidFill>
              </a:rPr>
              <a:t>T</a:t>
            </a:r>
            <a:r>
              <a:rPr lang="en-US" altLang="zh-TW" sz="1600" dirty="0"/>
              <a:t>owards </a:t>
            </a:r>
            <a:r>
              <a:rPr lang="en-US" altLang="zh-TW" sz="1600" dirty="0">
                <a:solidFill>
                  <a:srgbClr val="FF0000"/>
                </a:solidFill>
              </a:rPr>
              <a:t>Z</a:t>
            </a:r>
            <a:r>
              <a:rPr lang="en-US" altLang="zh-TW" sz="1600" dirty="0"/>
              <a:t>ero)</a:t>
            </a:r>
          </a:p>
          <a:p>
            <a:pPr lvl="1"/>
            <a:r>
              <a:rPr lang="en-US" altLang="zh-TW" sz="1600" dirty="0"/>
              <a:t>RDN (</a:t>
            </a:r>
            <a:r>
              <a:rPr lang="en-US" altLang="zh-TW" sz="1600" dirty="0">
                <a:solidFill>
                  <a:srgbClr val="FF0000"/>
                </a:solidFill>
              </a:rPr>
              <a:t>R</a:t>
            </a:r>
            <a:r>
              <a:rPr lang="en-US" altLang="zh-TW" sz="1600" dirty="0"/>
              <a:t>ound </a:t>
            </a:r>
            <a:r>
              <a:rPr lang="en-US" altLang="zh-TW" sz="1600" dirty="0" err="1">
                <a:solidFill>
                  <a:srgbClr val="FF0000"/>
                </a:solidFill>
              </a:rPr>
              <a:t>D</a:t>
            </a:r>
            <a:r>
              <a:rPr lang="en-US" altLang="zh-TW" sz="1600" dirty="0" err="1"/>
              <a:t>ow</a:t>
            </a:r>
            <a:r>
              <a:rPr lang="en-US" altLang="zh-TW" sz="1600" dirty="0" err="1">
                <a:solidFill>
                  <a:srgbClr val="FF0000"/>
                </a:solidFill>
              </a:rPr>
              <a:t>N</a:t>
            </a:r>
            <a:r>
              <a:rPr lang="en-US" altLang="zh-TW" sz="1600" dirty="0"/>
              <a:t>)</a:t>
            </a:r>
          </a:p>
          <a:p>
            <a:pPr lvl="1"/>
            <a:r>
              <a:rPr lang="en-US" altLang="zh-TW" sz="1600" dirty="0"/>
              <a:t>RUP (</a:t>
            </a:r>
            <a:r>
              <a:rPr lang="en-US" altLang="zh-TW" sz="1600" dirty="0">
                <a:solidFill>
                  <a:srgbClr val="FF0000"/>
                </a:solidFill>
              </a:rPr>
              <a:t>R</a:t>
            </a:r>
            <a:r>
              <a:rPr lang="en-US" altLang="zh-TW" sz="1600" dirty="0"/>
              <a:t>ound </a:t>
            </a:r>
            <a:r>
              <a:rPr lang="en-US" altLang="zh-TW" sz="1600" dirty="0">
                <a:solidFill>
                  <a:srgbClr val="FF0000"/>
                </a:solidFill>
              </a:rPr>
              <a:t>UP</a:t>
            </a:r>
            <a:r>
              <a:rPr lang="en-US" altLang="zh-TW" sz="1600" dirty="0"/>
              <a:t>)</a:t>
            </a:r>
          </a:p>
          <a:p>
            <a:pPr lvl="1"/>
            <a:r>
              <a:rPr lang="en-US" altLang="zh-TW" sz="1600" dirty="0"/>
              <a:t>RMM (</a:t>
            </a:r>
            <a:r>
              <a:rPr lang="en-US" altLang="zh-TW" sz="1600" dirty="0">
                <a:solidFill>
                  <a:srgbClr val="FF0000"/>
                </a:solidFill>
              </a:rPr>
              <a:t>R</a:t>
            </a:r>
            <a:r>
              <a:rPr lang="en-US" altLang="zh-TW" sz="1600" dirty="0"/>
              <a:t>ound to nearest, ties to </a:t>
            </a:r>
            <a:r>
              <a:rPr lang="en-US" altLang="zh-TW" sz="1600" dirty="0">
                <a:solidFill>
                  <a:srgbClr val="FF0000"/>
                </a:solidFill>
              </a:rPr>
              <a:t>M</a:t>
            </a:r>
            <a:r>
              <a:rPr lang="en-US" altLang="zh-TW" sz="1600" dirty="0"/>
              <a:t>ax </a:t>
            </a:r>
            <a:r>
              <a:rPr lang="en-US" altLang="zh-TW" sz="1600" dirty="0">
                <a:solidFill>
                  <a:srgbClr val="FF0000"/>
                </a:solidFill>
              </a:rPr>
              <a:t>M</a:t>
            </a:r>
            <a:r>
              <a:rPr lang="en-US" altLang="zh-TW" sz="1600" dirty="0"/>
              <a:t>agnitude)</a:t>
            </a:r>
          </a:p>
          <a:p>
            <a:pPr lvl="1"/>
            <a:r>
              <a:rPr lang="en-US" altLang="zh-TW" sz="1600" dirty="0"/>
              <a:t>ROD (</a:t>
            </a:r>
            <a:r>
              <a:rPr lang="en-US" altLang="zh-TW" sz="1600" dirty="0">
                <a:solidFill>
                  <a:srgbClr val="FF0000"/>
                </a:solidFill>
              </a:rPr>
              <a:t>R</a:t>
            </a:r>
            <a:r>
              <a:rPr lang="en-US" altLang="zh-TW" sz="1600" dirty="0"/>
              <a:t>ound towards </a:t>
            </a:r>
            <a:r>
              <a:rPr lang="en-US" altLang="zh-TW" sz="1600" dirty="0" err="1">
                <a:solidFill>
                  <a:srgbClr val="FF0000"/>
                </a:solidFill>
              </a:rPr>
              <a:t>OD</a:t>
            </a:r>
            <a:r>
              <a:rPr lang="en-US" altLang="zh-TW" sz="1600" dirty="0" err="1"/>
              <a:t>d</a:t>
            </a:r>
            <a:r>
              <a:rPr lang="en-US" altLang="zh-TW" sz="1600" dirty="0"/>
              <a:t>)</a:t>
            </a:r>
          </a:p>
          <a:p>
            <a:r>
              <a:rPr lang="en-US" altLang="zh-TW" sz="2000" dirty="0" smtClean="0"/>
              <a:t>Rounding increment under different rounding mode</a:t>
            </a:r>
          </a:p>
          <a:p>
            <a:pPr lvl="1"/>
            <a:endParaRPr lang="en-US" altLang="zh-TW" sz="1600" dirty="0" smtClean="0"/>
          </a:p>
          <a:p>
            <a:endParaRPr lang="en-US" altLang="zh-TW" sz="2000" dirty="0" smtClean="0"/>
          </a:p>
          <a:p>
            <a:endParaRPr lang="en-US" altLang="zh-TW" sz="16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240583"/>
              </p:ext>
            </p:extLst>
          </p:nvPr>
        </p:nvGraphicFramePr>
        <p:xfrm>
          <a:off x="4283968" y="1700808"/>
          <a:ext cx="4680523" cy="4797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49"/>
                <a:gridCol w="242646"/>
                <a:gridCol w="236414"/>
                <a:gridCol w="236414"/>
                <a:gridCol w="236414"/>
                <a:gridCol w="472827"/>
                <a:gridCol w="551632"/>
                <a:gridCol w="551632"/>
                <a:gridCol w="472827"/>
                <a:gridCol w="630436"/>
                <a:gridCol w="551632"/>
              </a:tblGrid>
              <a:tr h="2821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Sign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L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RNE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RTZ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RDN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RUP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RMM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ROD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184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Round digit </a:t>
            </a:r>
            <a:r>
              <a:rPr lang="en-US" altLang="zh-TW" dirty="0" smtClean="0"/>
              <a:t>generation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1. Do rounding only</a:t>
            </a:r>
          </a:p>
          <a:p>
            <a:pPr lvl="1"/>
            <a:r>
              <a:rPr lang="en-US" altLang="zh-TW" sz="1600" dirty="0" smtClean="0"/>
              <a:t>A + increment (1 bit) (A has not round bit)</a:t>
            </a:r>
          </a:p>
          <a:p>
            <a:r>
              <a:rPr lang="en-US" altLang="zh-TW" sz="2000" dirty="0" smtClean="0"/>
              <a:t>Abbreviation</a:t>
            </a:r>
          </a:p>
          <a:p>
            <a:pPr lvl="1"/>
            <a:r>
              <a:rPr lang="en-US" altLang="zh-TW" sz="1600" dirty="0" smtClean="0"/>
              <a:t>L is LSB/ R is round bit / S is sticky bit / Tie is (R &amp; ~S)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276736"/>
              </p:ext>
            </p:extLst>
          </p:nvPr>
        </p:nvGraphicFramePr>
        <p:xfrm>
          <a:off x="467544" y="3140968"/>
          <a:ext cx="8352928" cy="3109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6489"/>
                <a:gridCol w="3486439"/>
              </a:tblGrid>
              <a:tr h="365878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Rounding</a:t>
                      </a:r>
                      <a:r>
                        <a:rPr lang="en-US" altLang="zh-TW" sz="1800" baseline="0" dirty="0" smtClean="0"/>
                        <a:t> mode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Rounding</a:t>
                      </a:r>
                      <a:r>
                        <a:rPr lang="en-US" altLang="zh-TW" sz="1800" baseline="0" dirty="0" smtClean="0"/>
                        <a:t> </a:t>
                      </a:r>
                      <a:r>
                        <a:rPr lang="en-US" altLang="zh-TW" sz="1800" baseline="0" dirty="0" err="1" smtClean="0"/>
                        <a:t>inc</a:t>
                      </a:r>
                      <a:endParaRPr lang="zh-TW" altLang="en-US" sz="1800" dirty="0"/>
                    </a:p>
                  </a:txBody>
                  <a:tcPr/>
                </a:tc>
              </a:tr>
              <a:tr h="64028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RNE (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 smtClean="0"/>
                        <a:t>ound to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TW" sz="1800" dirty="0" smtClean="0"/>
                        <a:t>earest, ties to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altLang="zh-TW" sz="1800" dirty="0" smtClean="0"/>
                        <a:t>ven)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1. R then clear</a:t>
                      </a:r>
                      <a:r>
                        <a:rPr lang="en-US" altLang="zh-TW" sz="1800" baseline="0" dirty="0" smtClean="0"/>
                        <a:t> sum LSB if tie/ 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2. R &amp; (L | S)</a:t>
                      </a:r>
                    </a:p>
                  </a:txBody>
                  <a:tcPr/>
                </a:tc>
              </a:tr>
              <a:tr h="36587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RTZ (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 smtClean="0"/>
                        <a:t>ound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altLang="zh-TW" sz="1800" dirty="0" smtClean="0"/>
                        <a:t>owards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Z</a:t>
                      </a:r>
                      <a:r>
                        <a:rPr lang="en-US" altLang="zh-TW" sz="1800" dirty="0" smtClean="0"/>
                        <a:t>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0</a:t>
                      </a:r>
                      <a:endParaRPr lang="zh-TW" altLang="en-US" sz="1800" dirty="0" smtClean="0"/>
                    </a:p>
                  </a:txBody>
                  <a:tcPr/>
                </a:tc>
              </a:tr>
              <a:tr h="36587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RDN (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 smtClean="0"/>
                        <a:t>ound </a:t>
                      </a:r>
                      <a:r>
                        <a:rPr lang="en-US" altLang="zh-TW" sz="1800" dirty="0" err="1" smtClean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altLang="zh-TW" sz="1800" dirty="0" err="1" smtClean="0"/>
                        <a:t>ow</a:t>
                      </a:r>
                      <a:r>
                        <a:rPr lang="en-US" altLang="zh-TW" sz="1800" dirty="0" err="1" smtClean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TW" sz="1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~sign &amp; (R | S)</a:t>
                      </a:r>
                    </a:p>
                  </a:txBody>
                  <a:tcPr/>
                </a:tc>
              </a:tr>
              <a:tr h="36587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RUP (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 smtClean="0"/>
                        <a:t>ound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UP</a:t>
                      </a:r>
                      <a:r>
                        <a:rPr lang="en-US" altLang="zh-TW" sz="1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sign &amp; (R | S)</a:t>
                      </a:r>
                    </a:p>
                  </a:txBody>
                  <a:tcPr/>
                </a:tc>
              </a:tr>
              <a:tr h="27246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RMM (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 smtClean="0"/>
                        <a:t>ound to nearest, ties to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altLang="zh-TW" sz="1800" dirty="0" smtClean="0"/>
                        <a:t>ax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altLang="zh-TW" sz="1800" dirty="0" smtClean="0"/>
                        <a:t>agnitude)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</a:t>
                      </a:r>
                      <a:endParaRPr lang="zh-TW" altLang="en-US" sz="1800" dirty="0"/>
                    </a:p>
                  </a:txBody>
                  <a:tcPr/>
                </a:tc>
              </a:tr>
              <a:tr h="12272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ROD (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 smtClean="0"/>
                        <a:t>ound towards </a:t>
                      </a:r>
                      <a:r>
                        <a:rPr lang="en-US" altLang="zh-TW" sz="1800" dirty="0" err="1" smtClean="0">
                          <a:solidFill>
                            <a:srgbClr val="FF0000"/>
                          </a:solidFill>
                        </a:rPr>
                        <a:t>OD</a:t>
                      </a:r>
                      <a:r>
                        <a:rPr lang="en-US" altLang="zh-TW" sz="1800" dirty="0" err="1" smtClean="0"/>
                        <a:t>d</a:t>
                      </a:r>
                      <a:r>
                        <a:rPr lang="en-US" altLang="zh-TW" sz="1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 smtClean="0"/>
                        <a:t>1. Set LSB</a:t>
                      </a:r>
                      <a:endParaRPr lang="en-US" altLang="zh-TW" sz="1800" dirty="0" smtClean="0"/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2. ~L</a:t>
                      </a:r>
                      <a:endParaRPr lang="en-US" altLang="zh-TW" sz="18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176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Twice Rounding Detection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1180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Twice Rounding Detection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dirty="0" smtClean="0"/>
              <a:t>Do 1</a:t>
            </a:r>
            <a:r>
              <a:rPr lang="en-US" altLang="zh-TW" sz="2000" baseline="30000" dirty="0" smtClean="0"/>
              <a:t>st</a:t>
            </a:r>
            <a:r>
              <a:rPr lang="en-US" altLang="zh-TW" sz="2000" dirty="0" smtClean="0"/>
              <a:t> rounding for normal format then the value should bound to subnormal format and do 2</a:t>
            </a:r>
            <a:r>
              <a:rPr lang="en-US" altLang="zh-TW" sz="2000" baseline="30000" dirty="0" smtClean="0"/>
              <a:t>nd</a:t>
            </a:r>
            <a:r>
              <a:rPr lang="en-US" altLang="zh-TW" sz="2000" dirty="0" smtClean="0"/>
              <a:t> rounding.</a:t>
            </a:r>
          </a:p>
          <a:p>
            <a:pPr lvl="1"/>
            <a:r>
              <a:rPr lang="en-US" altLang="zh-TW" sz="1600" dirty="0"/>
              <a:t>Normal format </a:t>
            </a:r>
            <a:r>
              <a:rPr lang="en-US" altLang="zh-TW" sz="1600" dirty="0">
                <a:sym typeface="Wingdings" panose="05000000000000000000" pitchFamily="2" charset="2"/>
              </a:rPr>
              <a:t> Subnormal format  Round to normal value</a:t>
            </a:r>
          </a:p>
          <a:p>
            <a:r>
              <a:rPr lang="en-US" altLang="zh-TW" sz="2000" dirty="0" smtClean="0"/>
              <a:t>The design just do rounding once and detect this case like as Fig.</a:t>
            </a:r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Example</a:t>
            </a:r>
          </a:p>
          <a:p>
            <a:pPr lvl="1"/>
            <a:r>
              <a:rPr lang="en-US" altLang="zh-TW" sz="1600" dirty="0" smtClean="0"/>
              <a:t>SP(0x387FE000, exponent = -15, sig = 1.11111111110000000000000) </a:t>
            </a:r>
            <a:r>
              <a:rPr lang="en-US" altLang="zh-TW" sz="1600" dirty="0" smtClean="0">
                <a:sym typeface="Wingdings" panose="05000000000000000000" pitchFamily="2" charset="2"/>
              </a:rPr>
              <a:t> HP</a:t>
            </a:r>
          </a:p>
          <a:p>
            <a:pPr lvl="1"/>
            <a:r>
              <a:rPr lang="en-US" altLang="zh-TW" sz="1600" dirty="0" smtClean="0">
                <a:sym typeface="Wingdings" panose="05000000000000000000" pitchFamily="2" charset="2"/>
              </a:rPr>
              <a:t>The result will be subnormal HP, so the function do round first and then bound to subnormal format.</a:t>
            </a:r>
          </a:p>
          <a:p>
            <a:pPr lvl="1"/>
            <a:r>
              <a:rPr lang="en-US" altLang="zh-TW" sz="1600" dirty="0" smtClean="0">
                <a:sym typeface="Wingdings" panose="05000000000000000000" pitchFamily="2" charset="2"/>
              </a:rPr>
              <a:t>Normal format </a:t>
            </a:r>
            <a:r>
              <a:rPr lang="en-US" altLang="zh-TW" sz="1600" dirty="0" smtClean="0"/>
              <a:t>1.1111111111 (do rounding)</a:t>
            </a:r>
          </a:p>
          <a:p>
            <a:pPr lvl="1"/>
            <a:r>
              <a:rPr lang="en-US" altLang="zh-TW" sz="1600" dirty="0" smtClean="0"/>
              <a:t>Bound to subnormal format 0.1111111111_1 </a:t>
            </a:r>
            <a:r>
              <a:rPr lang="en-US" altLang="zh-TW" sz="1600" dirty="0" smtClean="0">
                <a:sym typeface="Wingdings" panose="05000000000000000000" pitchFamily="2" charset="2"/>
              </a:rPr>
              <a:t> raise underflow flag</a:t>
            </a:r>
            <a:endParaRPr lang="en-US" altLang="zh-TW" sz="1600" dirty="0" smtClean="0"/>
          </a:p>
          <a:p>
            <a:pPr lvl="1"/>
            <a:r>
              <a:rPr lang="en-US" altLang="zh-TW" sz="1600" dirty="0" smtClean="0"/>
              <a:t>Bounded subnormal result should be round up to 1.0000000000_0</a:t>
            </a:r>
          </a:p>
          <a:p>
            <a:endParaRPr lang="en-US" altLang="zh-TW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99" y="2852936"/>
            <a:ext cx="7813898" cy="93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064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Twice Rounding Detection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In this condition f2_round_adder_src1 is subnormal format because of exponent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 lvl="1"/>
            <a:r>
              <a:rPr lang="en-US" altLang="zh-TW" sz="1600" dirty="0" smtClean="0"/>
              <a:t>Detect bit pattern like as</a:t>
            </a:r>
          </a:p>
          <a:p>
            <a:pPr lvl="2"/>
            <a:r>
              <a:rPr lang="en-US" altLang="zh-TW" sz="1200" dirty="0" smtClean="0"/>
              <a:t>HP </a:t>
            </a:r>
            <a:r>
              <a:rPr lang="en-US" altLang="zh-TW" sz="1200" dirty="0" smtClean="0">
                <a:sym typeface="Wingdings" panose="05000000000000000000" pitchFamily="2" charset="2"/>
              </a:rPr>
              <a:t></a:t>
            </a:r>
            <a:r>
              <a:rPr lang="en-US" altLang="zh-TW" sz="1200" dirty="0" smtClean="0"/>
              <a:t> 0.1111111111</a:t>
            </a:r>
          </a:p>
          <a:p>
            <a:pPr lvl="2"/>
            <a:r>
              <a:rPr lang="en-US" altLang="zh-TW" sz="1200" dirty="0" smtClean="0"/>
              <a:t>SP </a:t>
            </a:r>
            <a:r>
              <a:rPr lang="en-US" altLang="zh-TW" sz="1200" dirty="0" smtClean="0">
                <a:sym typeface="Wingdings" panose="05000000000000000000" pitchFamily="2" charset="2"/>
              </a:rPr>
              <a:t>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0.11111111111111111111111</a:t>
            </a:r>
            <a:endParaRPr lang="en-US" altLang="zh-TW" sz="120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TW" sz="1200" dirty="0" smtClean="0">
                <a:sym typeface="Wingdings" panose="05000000000000000000" pitchFamily="2" charset="2"/>
              </a:rPr>
              <a:t>DP  </a:t>
            </a:r>
            <a:r>
              <a:rPr lang="en-US" altLang="zh-TW" sz="1200" dirty="0" smtClean="0"/>
              <a:t>0.111111111111111111111111111111111111111111111111111</a:t>
            </a:r>
            <a:endParaRPr lang="en-US" altLang="zh-TW" sz="1200" dirty="0"/>
          </a:p>
          <a:p>
            <a:r>
              <a:rPr lang="en-US" altLang="zh-TW" sz="2000" dirty="0" smtClean="0"/>
              <a:t>To </a:t>
            </a:r>
            <a:r>
              <a:rPr lang="en-US" altLang="zh-TW" sz="2000" dirty="0"/>
              <a:t>find the </a:t>
            </a:r>
            <a:r>
              <a:rPr lang="en-US" altLang="zh-TW" sz="2000" dirty="0" smtClean="0"/>
              <a:t>all one bit </a:t>
            </a:r>
            <a:r>
              <a:rPr lang="en-US" altLang="zh-TW" sz="2000" dirty="0"/>
              <a:t>pattern </a:t>
            </a:r>
            <a:r>
              <a:rPr lang="en-US" altLang="zh-TW" sz="2000" dirty="0" smtClean="0"/>
              <a:t>(fraction and round bit) and other </a:t>
            </a:r>
            <a:r>
              <a:rPr lang="en-US" altLang="zh-TW" sz="2000" dirty="0"/>
              <a:t>condition according to </a:t>
            </a:r>
            <a:r>
              <a:rPr lang="en-US" altLang="zh-TW" sz="2000" dirty="0" smtClean="0"/>
              <a:t>rounding mode. The following slide will describe it.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741296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Twice Rounding Detection 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525963"/>
          </a:xfrm>
        </p:spPr>
        <p:txBody>
          <a:bodyPr>
            <a:normAutofit/>
          </a:bodyPr>
          <a:lstStyle/>
          <a:p>
            <a:endParaRPr lang="en-US" altLang="zh-TW" sz="2000" dirty="0" smtClean="0"/>
          </a:p>
          <a:p>
            <a:r>
              <a:rPr lang="en-US" altLang="zh-TW" sz="2000" dirty="0" smtClean="0"/>
              <a:t>The table show all cases of </a:t>
            </a:r>
            <a:r>
              <a:rPr lang="en-US" altLang="zh-TW" sz="2000" dirty="0"/>
              <a:t>asserting </a:t>
            </a:r>
            <a:r>
              <a:rPr lang="en-US" altLang="zh-TW" sz="2000" dirty="0" smtClean="0"/>
              <a:t>underflow under twice rounding case.</a:t>
            </a:r>
          </a:p>
          <a:p>
            <a:pPr lvl="1"/>
            <a:r>
              <a:rPr lang="en-US" altLang="zh-TW" sz="1600" dirty="0" smtClean="0">
                <a:solidFill>
                  <a:srgbClr val="FF0000"/>
                </a:solidFill>
              </a:rPr>
              <a:t>Left V </a:t>
            </a:r>
            <a:r>
              <a:rPr lang="en-US" altLang="zh-TW" sz="1600" dirty="0" smtClean="0">
                <a:sym typeface="Wingdings" panose="05000000000000000000" pitchFamily="2" charset="2"/>
              </a:rPr>
              <a:t> subnormal to normal</a:t>
            </a:r>
          </a:p>
          <a:p>
            <a:pPr lvl="1"/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Right V </a:t>
            </a:r>
            <a:r>
              <a:rPr lang="en-US" altLang="zh-TW" sz="1600" dirty="0" smtClean="0">
                <a:sym typeface="Wingdings" panose="05000000000000000000" pitchFamily="2" charset="2"/>
              </a:rPr>
              <a:t> Assert underflow flag</a:t>
            </a:r>
          </a:p>
          <a:p>
            <a:pPr lvl="1"/>
            <a:r>
              <a:rPr lang="en-US" altLang="zh-TW" sz="1600" dirty="0" smtClean="0">
                <a:sym typeface="Wingdings" panose="05000000000000000000" pitchFamily="2" charset="2"/>
              </a:rPr>
              <a:t>Assert special underflow flag if the condition have 2V.</a:t>
            </a:r>
          </a:p>
          <a:p>
            <a:pPr lvl="1"/>
            <a:r>
              <a:rPr lang="en-US" altLang="zh-TW" sz="1600" dirty="0" smtClean="0">
                <a:sym typeface="Wingdings" panose="05000000000000000000" pitchFamily="2" charset="2"/>
              </a:rPr>
              <a:t>R: round bit</a:t>
            </a:r>
          </a:p>
          <a:p>
            <a:pPr lvl="1"/>
            <a:r>
              <a:rPr lang="en-US" altLang="zh-TW" sz="1600" dirty="0" smtClean="0">
                <a:sym typeface="Wingdings" panose="05000000000000000000" pitchFamily="2" charset="2"/>
              </a:rPr>
              <a:t>Sm: MSB of sticky field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 lvl="1"/>
            <a:r>
              <a:rPr lang="en-US" altLang="zh-TW" sz="1600" dirty="0" smtClean="0">
                <a:sym typeface="Wingdings" panose="05000000000000000000" pitchFamily="2" charset="2"/>
              </a:rPr>
              <a:t>St: other sticky field</a:t>
            </a:r>
          </a:p>
          <a:p>
            <a:pPr lvl="1"/>
            <a:r>
              <a:rPr lang="en-US" altLang="zh-TW" sz="1600" dirty="0" smtClean="0">
                <a:sym typeface="Wingdings" panose="05000000000000000000" pitchFamily="2" charset="2"/>
              </a:rPr>
              <a:t>S = (Sm | St)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endParaRPr lang="en-US" altLang="zh-TW" sz="1800" dirty="0" smtClean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16439"/>
              </p:ext>
            </p:extLst>
          </p:nvPr>
        </p:nvGraphicFramePr>
        <p:xfrm>
          <a:off x="4023792" y="1628800"/>
          <a:ext cx="5112568" cy="4797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34"/>
                <a:gridCol w="241090"/>
                <a:gridCol w="432048"/>
                <a:gridCol w="357767"/>
                <a:gridCol w="208280"/>
                <a:gridCol w="253897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21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Sign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Sm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St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RNE</a:t>
                      </a:r>
                      <a:endParaRPr lang="zh-TW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RTZ</a:t>
                      </a:r>
                      <a:endParaRPr lang="zh-TW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RDN</a:t>
                      </a:r>
                      <a:endParaRPr lang="zh-TW" altLang="en-US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RUP</a:t>
                      </a:r>
                      <a:endParaRPr lang="zh-TW" altLang="en-US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RMM</a:t>
                      </a:r>
                      <a:endParaRPr lang="zh-TW" altLang="en-US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ROD</a:t>
                      </a:r>
                      <a:endParaRPr lang="zh-TW" altLang="en-US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477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 of </a:t>
            </a:r>
            <a:r>
              <a:rPr lang="en-US" altLang="zh-TW" dirty="0" smtClean="0"/>
              <a:t>abbreviation (1/)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160318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5626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Abbreviation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Definition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DSU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Divider and Square</a:t>
                      </a:r>
                      <a:r>
                        <a:rPr lang="en-US" altLang="zh-TW" baseline="0" dirty="0" smtClean="0"/>
                        <a:t> Root Unit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LZD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Leading</a:t>
                      </a:r>
                      <a:r>
                        <a:rPr lang="en-US" altLang="zh-TW" baseline="0" dirty="0" smtClean="0"/>
                        <a:t> zero detection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LZC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Leading</a:t>
                      </a:r>
                      <a:r>
                        <a:rPr lang="en-US" altLang="zh-TW" baseline="0" dirty="0" smtClean="0"/>
                        <a:t> zero count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527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Twice Rounding Detection (4/)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>
            <a:normAutofit/>
          </a:bodyPr>
          <a:lstStyle/>
          <a:p>
            <a:r>
              <a:rPr lang="en-US" altLang="zh-TW" sz="1600" dirty="0" smtClean="0"/>
              <a:t>A : Assert underflow flag.</a:t>
            </a:r>
          </a:p>
          <a:p>
            <a:endParaRPr lang="en-US" altLang="zh-TW" sz="1600" dirty="0" smtClean="0"/>
          </a:p>
          <a:p>
            <a:r>
              <a:rPr lang="en-US" altLang="zh-TW" sz="1600" smtClean="0"/>
              <a:t>The condition </a:t>
            </a:r>
            <a:r>
              <a:rPr lang="en-US" altLang="zh-TW" sz="1600" dirty="0" smtClean="0"/>
              <a:t>should qualify bit pattern and the following condition under different rounding mode</a:t>
            </a:r>
          </a:p>
          <a:p>
            <a:pPr lvl="1"/>
            <a:r>
              <a:rPr lang="en-US" altLang="zh-TW" sz="1200" dirty="0" smtClean="0"/>
              <a:t>RNE </a:t>
            </a:r>
            <a:r>
              <a:rPr lang="en-US" altLang="zh-TW" sz="1200" dirty="0" smtClean="0">
                <a:sym typeface="Wingdings" panose="05000000000000000000" pitchFamily="2" charset="2"/>
              </a:rPr>
              <a:t> R&amp;~Sm</a:t>
            </a:r>
          </a:p>
          <a:p>
            <a:pPr lvl="1"/>
            <a:r>
              <a:rPr lang="en-US" altLang="zh-TW" sz="1200" dirty="0" smtClean="0">
                <a:sym typeface="Wingdings" panose="05000000000000000000" pitchFamily="2" charset="2"/>
              </a:rPr>
              <a:t>RTZ  0</a:t>
            </a:r>
          </a:p>
          <a:p>
            <a:pPr lvl="1"/>
            <a:r>
              <a:rPr lang="en-US" altLang="zh-TW" sz="1200" dirty="0" smtClean="0">
                <a:sym typeface="Wingdings" panose="05000000000000000000" pitchFamily="2" charset="2"/>
              </a:rPr>
              <a:t>RDN sign&amp;(R^(</a:t>
            </a:r>
            <a:r>
              <a:rPr lang="en-US" altLang="zh-TW" sz="1200" dirty="0" err="1" smtClean="0">
                <a:sym typeface="Wingdings" panose="05000000000000000000" pitchFamily="2" charset="2"/>
              </a:rPr>
              <a:t>Sm|St</a:t>
            </a:r>
            <a:r>
              <a:rPr lang="en-US" altLang="zh-TW" sz="1200" dirty="0" smtClean="0">
                <a:sym typeface="Wingdings" panose="05000000000000000000" pitchFamily="2" charset="2"/>
              </a:rPr>
              <a:t>)) </a:t>
            </a:r>
            <a:r>
              <a:rPr lang="en-US" altLang="zh-TW" sz="1200" dirty="0">
                <a:sym typeface="Wingdings" panose="05000000000000000000" pitchFamily="2" charset="2"/>
              </a:rPr>
              <a:t> </a:t>
            </a:r>
            <a:r>
              <a:rPr lang="en-US" altLang="zh-TW" sz="1200" dirty="0" smtClean="0">
                <a:sym typeface="Wingdings" panose="05000000000000000000" pitchFamily="2" charset="2"/>
              </a:rPr>
              <a:t>sign&amp;(R^S)</a:t>
            </a:r>
          </a:p>
          <a:p>
            <a:pPr lvl="1"/>
            <a:r>
              <a:rPr lang="en-US" altLang="zh-TW" sz="1200" dirty="0" smtClean="0">
                <a:sym typeface="Wingdings" panose="05000000000000000000" pitchFamily="2" charset="2"/>
              </a:rPr>
              <a:t>RUP  ~sign&amp;(R^(</a:t>
            </a:r>
            <a:r>
              <a:rPr lang="en-US" altLang="zh-TW" sz="1200" dirty="0" err="1" smtClean="0">
                <a:sym typeface="Wingdings" panose="05000000000000000000" pitchFamily="2" charset="2"/>
              </a:rPr>
              <a:t>Sm|St</a:t>
            </a:r>
            <a:r>
              <a:rPr lang="en-US" altLang="zh-TW" sz="1200" dirty="0">
                <a:sym typeface="Wingdings" panose="05000000000000000000" pitchFamily="2" charset="2"/>
              </a:rPr>
              <a:t>))  ~</a:t>
            </a:r>
            <a:r>
              <a:rPr lang="en-US" altLang="zh-TW" sz="1200" dirty="0" smtClean="0">
                <a:sym typeface="Wingdings" panose="05000000000000000000" pitchFamily="2" charset="2"/>
              </a:rPr>
              <a:t>sign&amp;(R^S)</a:t>
            </a:r>
          </a:p>
          <a:p>
            <a:pPr lvl="1"/>
            <a:r>
              <a:rPr lang="en-US" altLang="zh-TW" sz="1200" dirty="0" smtClean="0">
                <a:sym typeface="Wingdings" panose="05000000000000000000" pitchFamily="2" charset="2"/>
              </a:rPr>
              <a:t>RMM  R&amp;~Sm</a:t>
            </a:r>
          </a:p>
          <a:p>
            <a:pPr lvl="1"/>
            <a:r>
              <a:rPr lang="en-US" altLang="zh-TW" sz="1200" dirty="0" smtClean="0">
                <a:sym typeface="Wingdings" panose="05000000000000000000" pitchFamily="2" charset="2"/>
              </a:rPr>
              <a:t>ROD 0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845751"/>
              </p:ext>
            </p:extLst>
          </p:nvPr>
        </p:nvGraphicFramePr>
        <p:xfrm>
          <a:off x="4139952" y="1628800"/>
          <a:ext cx="478447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76"/>
                <a:gridCol w="255635"/>
                <a:gridCol w="379365"/>
                <a:gridCol w="360040"/>
                <a:gridCol w="216024"/>
                <a:gridCol w="504056"/>
                <a:gridCol w="432048"/>
                <a:gridCol w="504056"/>
                <a:gridCol w="504056"/>
                <a:gridCol w="576064"/>
                <a:gridCol w="504056"/>
              </a:tblGrid>
              <a:tr h="1609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Sign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Sm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St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RNE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RTZ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RDN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RUP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RMM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ROD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228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Enhancements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6130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Enhancements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Reduce 2 gates delay</a:t>
            </a:r>
          </a:p>
          <a:p>
            <a:pPr lvl="1"/>
            <a:endParaRPr lang="en-US" altLang="zh-TW" sz="1600" dirty="0" smtClean="0"/>
          </a:p>
          <a:p>
            <a:pPr lvl="1"/>
            <a:r>
              <a:rPr lang="en-US" altLang="zh-TW" sz="1600" dirty="0" smtClean="0"/>
              <a:t>1-A </a:t>
            </a:r>
            <a:r>
              <a:rPr lang="en-US" altLang="zh-TW" sz="1600" dirty="0" smtClean="0">
                <a:sym typeface="Wingdings" panose="05000000000000000000" pitchFamily="2" charset="2"/>
              </a:rPr>
              <a:t> 1 + (~A+1)  2+~A</a:t>
            </a:r>
          </a:p>
          <a:p>
            <a:r>
              <a:rPr lang="en-US" altLang="zh-TW" sz="2000" dirty="0"/>
              <a:t>Reduce FFs</a:t>
            </a:r>
          </a:p>
          <a:p>
            <a:pPr lvl="1"/>
            <a:r>
              <a:rPr lang="en-US" altLang="zh-TW" sz="1600" dirty="0"/>
              <a:t>Keep divisor RF(</a:t>
            </a:r>
            <a:r>
              <a:rPr lang="en-US" altLang="zh-TW" sz="1600" dirty="0" err="1"/>
              <a:t>vc_vfp_dsu</a:t>
            </a:r>
            <a:r>
              <a:rPr lang="en-US" altLang="zh-TW" sz="1600" dirty="0"/>
              <a:t>) value at ds_fraction_2 RF(</a:t>
            </a:r>
            <a:r>
              <a:rPr lang="en-US" altLang="zh-TW" sz="1600" dirty="0" err="1"/>
              <a:t>vc_vfp_fdiv</a:t>
            </a:r>
            <a:r>
              <a:rPr lang="en-US" altLang="zh-TW" sz="1600" dirty="0"/>
              <a:t>)</a:t>
            </a:r>
          </a:p>
          <a:p>
            <a:pPr lvl="2"/>
            <a:r>
              <a:rPr lang="en-US" altLang="zh-TW" sz="1200" dirty="0"/>
              <a:t>Reduce 100-bit FFs per lane (2*(54(pipe0) +11(pipe1)+24(pipe2)+11(pipe3)))</a:t>
            </a:r>
          </a:p>
          <a:p>
            <a:r>
              <a:rPr lang="en-US" altLang="zh-TW" sz="2000" dirty="0"/>
              <a:t>Reduce 1 latency for div and </a:t>
            </a:r>
            <a:r>
              <a:rPr lang="en-US" altLang="zh-TW" sz="2000" dirty="0" err="1"/>
              <a:t>sqrt</a:t>
            </a:r>
            <a:endParaRPr lang="en-US" altLang="zh-TW" sz="2000" dirty="0"/>
          </a:p>
          <a:p>
            <a:pPr lvl="1"/>
            <a:r>
              <a:rPr lang="en-US" altLang="zh-TW" sz="1600" dirty="0"/>
              <a:t>Dispatch div/</a:t>
            </a:r>
            <a:r>
              <a:rPr lang="en-US" altLang="zh-TW" sz="1600" dirty="0" err="1"/>
              <a:t>sqrt</a:t>
            </a:r>
            <a:r>
              <a:rPr lang="en-US" altLang="zh-TW" sz="1600" dirty="0"/>
              <a:t> instruction 1 cycle early</a:t>
            </a:r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42814"/>
            <a:ext cx="54292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244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Instruction list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506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list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134958"/>
              </p:ext>
            </p:extLst>
          </p:nvPr>
        </p:nvGraphicFramePr>
        <p:xfrm>
          <a:off x="4603279" y="1412776"/>
          <a:ext cx="4104456" cy="528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工作表" r:id="rId3" imgW="5714932" imgH="7362900" progId="Excel.Sheet.12">
                  <p:embed/>
                </p:oleObj>
              </mc:Choice>
              <mc:Fallback>
                <p:oleObj name="工作表" r:id="rId3" imgW="5714932" imgH="7362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3279" y="1412776"/>
                        <a:ext cx="4104456" cy="5288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內容版面配置區 2"/>
          <p:cNvSpPr txBox="1">
            <a:spLocks/>
          </p:cNvSpPr>
          <p:nvPr/>
        </p:nvSpPr>
        <p:spPr>
          <a:xfrm>
            <a:off x="447725" y="1556792"/>
            <a:ext cx="82912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/>
              <a:t>The </a:t>
            </a:r>
            <a:r>
              <a:rPr lang="en-US" altLang="zh-TW" sz="2000" dirty="0" err="1" smtClean="0"/>
              <a:t>fdiv</a:t>
            </a:r>
            <a:r>
              <a:rPr lang="en-US" altLang="zh-TW" sz="2000" dirty="0" smtClean="0"/>
              <a:t> function unit encoding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21671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Merge IDIV and FDIV methods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4995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Merge IDIV and FDIV </a:t>
            </a:r>
            <a:r>
              <a:rPr lang="en-US" altLang="zh-TW" dirty="0" smtClean="0">
                <a:sym typeface="Wingdings" panose="05000000000000000000" pitchFamily="2" charset="2"/>
              </a:rPr>
              <a:t>methods (1/)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447725" y="1556792"/>
            <a:ext cx="82912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/>
              <a:t>Two methods to merge/fuse IDIV and FDIV function units.</a:t>
            </a:r>
          </a:p>
          <a:p>
            <a:pPr lvl="1"/>
            <a:r>
              <a:rPr lang="en-US" altLang="zh-TW" sz="1800" dirty="0" smtClean="0"/>
              <a:t>Merge two function units</a:t>
            </a:r>
          </a:p>
          <a:p>
            <a:pPr lvl="2"/>
            <a:r>
              <a:rPr lang="en-US" altLang="zh-TW" sz="1400" dirty="0" smtClean="0"/>
              <a:t>Reuse staging FFs and return result according to instruction type</a:t>
            </a:r>
          </a:p>
          <a:p>
            <a:pPr lvl="1"/>
            <a:r>
              <a:rPr lang="en-US" altLang="zh-TW" sz="1800" dirty="0" smtClean="0">
                <a:solidFill>
                  <a:schemeClr val="bg1">
                    <a:lumMod val="65000"/>
                  </a:schemeClr>
                </a:solidFill>
              </a:rPr>
              <a:t>Fuse two function units</a:t>
            </a:r>
          </a:p>
          <a:p>
            <a:pPr lvl="2"/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Do 2’sc for input and output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if </a:t>
            </a:r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negative</a:t>
            </a:r>
          </a:p>
          <a:p>
            <a:pPr lvl="2"/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Reuse radix-4 SRT look-up table</a:t>
            </a:r>
          </a:p>
          <a:p>
            <a:pPr lvl="2"/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Extend quotient handling logics</a:t>
            </a:r>
          </a:p>
          <a:p>
            <a:pPr lvl="2"/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Add Left shifting logic to handle integer result</a:t>
            </a:r>
          </a:p>
          <a:p>
            <a:pPr lvl="2"/>
            <a:r>
              <a:rPr lang="en-US" altLang="zh-TW" sz="1400" b="1" dirty="0">
                <a:solidFill>
                  <a:srgbClr val="FF0000"/>
                </a:solidFill>
              </a:rPr>
              <a:t>Hard to implement remainder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instruction using SRT</a:t>
            </a:r>
            <a:endParaRPr lang="en-US" altLang="zh-TW" sz="1200" b="1" dirty="0">
              <a:solidFill>
                <a:srgbClr val="FF0000"/>
              </a:solidFill>
            </a:endParaRPr>
          </a:p>
          <a:p>
            <a:pPr lvl="2"/>
            <a:endParaRPr lang="en-US" altLang="zh-TW" sz="1400" dirty="0" smtClean="0"/>
          </a:p>
          <a:p>
            <a:endParaRPr lang="zh-TW" altLang="en-US" sz="2000" dirty="0"/>
          </a:p>
        </p:txBody>
      </p:sp>
      <p:pic>
        <p:nvPicPr>
          <p:cNvPr id="3077" name="Picture 5" descr="C:\Users\larryzzr\Desktop\FP_Larry\FDIV\FDIV_Figs\All-Merge funcit_me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92153"/>
            <a:ext cx="37052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larryzzr\Desktop\FP_Larry\FDIV\FDIV_Figs\All-Merge funcit-fu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492153"/>
            <a:ext cx="37052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231557" y="5719228"/>
            <a:ext cx="232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Merge 2 function units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552037" y="5742506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Fuse 2 function unit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279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Backup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853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Radix-2 </a:t>
            </a:r>
            <a:r>
              <a:rPr lang="en-US" altLang="zh-TW" dirty="0"/>
              <a:t>divider using </a:t>
            </a:r>
            <a:r>
              <a:rPr lang="en-US" altLang="zh-TW" dirty="0" smtClean="0"/>
              <a:t>SRT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SRT named for its creators (Sweeney, Robertson, and </a:t>
            </a:r>
            <a:r>
              <a:rPr lang="en-US" altLang="zh-TW" sz="2000" dirty="0" err="1"/>
              <a:t>Tocher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/>
              <a:t>Generate </a:t>
            </a:r>
            <a:r>
              <a:rPr lang="en-US" altLang="zh-TW" sz="2000" dirty="0" smtClean="0"/>
              <a:t>1-bit </a:t>
            </a:r>
            <a:r>
              <a:rPr lang="en-US" altLang="zh-TW" sz="2000" dirty="0"/>
              <a:t>partial remainder in 1 </a:t>
            </a:r>
            <a:r>
              <a:rPr lang="en-US" altLang="zh-TW" sz="2000" dirty="0" smtClean="0"/>
              <a:t>iteration</a:t>
            </a:r>
          </a:p>
          <a:p>
            <a:endParaRPr lang="zh-TW" alt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052" y="3537365"/>
            <a:ext cx="45434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753519" y="2852936"/>
                <a:ext cx="19896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Quotient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…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519" y="2852936"/>
                <a:ext cx="19896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761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612195" y="4513201"/>
                <a:ext cx="4632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195" y="4513201"/>
                <a:ext cx="46326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>
            <a:off x="3923928" y="3222268"/>
            <a:ext cx="144016" cy="3150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252156" y="3225085"/>
            <a:ext cx="31812" cy="3150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968747" y="4077072"/>
            <a:ext cx="1235101" cy="6207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219475" y="3933056"/>
            <a:ext cx="161132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522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Radix-2 </a:t>
            </a:r>
            <a:r>
              <a:rPr lang="en-US" altLang="zh-TW" dirty="0"/>
              <a:t>divider using </a:t>
            </a:r>
            <a:r>
              <a:rPr lang="en-US" altLang="zh-TW" dirty="0" smtClean="0"/>
              <a:t>SRT (2/)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=</m:t>
                    </m:r>
                    <m:r>
                      <a:rPr lang="en-US" altLang="zh-TW" sz="2000" b="0" i="1" smtClean="0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  <m:r>
                          <a:rPr lang="en-US" altLang="zh-TW" sz="20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−</m:t>
                        </m:r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𝑑</m:t>
                    </m:r>
                    <m:r>
                      <a:rPr lang="en-US" altLang="zh-TW" sz="2000" i="1">
                        <a:latin typeface="Cambria Math"/>
                      </a:rPr>
                      <m:t>    </m:t>
                    </m:r>
                    <m:r>
                      <a:rPr lang="en-US" altLang="zh-TW" sz="2000" i="1">
                        <a:latin typeface="Cambria Math"/>
                      </a:rPr>
                      <m:t>𝑤𝑖𝑡h</m:t>
                    </m:r>
                    <m:r>
                      <a:rPr lang="en-US" altLang="zh-TW" sz="2000" i="1">
                        <a:latin typeface="Cambria Math"/>
                      </a:rPr>
                      <m:t>    </m:t>
                    </m:r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=</m:t>
                    </m:r>
                    <m:r>
                      <a:rPr lang="en-US" altLang="zh-TW" sz="2000" i="1">
                        <a:latin typeface="Cambria Math"/>
                      </a:rPr>
                      <m:t>𝑧</m:t>
                    </m:r>
                    <m:r>
                      <a:rPr lang="en-US" altLang="zh-TW" sz="2000" i="1">
                        <a:latin typeface="Cambria Math"/>
                      </a:rPr>
                      <m:t>    </m:t>
                    </m:r>
                    <m:r>
                      <a:rPr lang="en-US" altLang="zh-TW" sz="2000" i="1">
                        <a:latin typeface="Cambria Math"/>
                      </a:rPr>
                      <m:t>𝑎𝑛𝑑</m:t>
                    </m:r>
                    <m:r>
                      <a:rPr lang="en-US" altLang="zh-TW" sz="2000" i="1">
                        <a:latin typeface="Cambria Math"/>
                      </a:rPr>
                      <m:t>    </m:t>
                    </m:r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𝑠</m:t>
                    </m:r>
                  </m:oMath>
                </a14:m>
                <a:endParaRPr lang="en-US" altLang="zh-TW" sz="2000" dirty="0"/>
              </a:p>
              <a:p>
                <a:r>
                  <a:rPr lang="en-US" altLang="zh-TW" sz="2000" dirty="0" smtClean="0"/>
                  <a:t>Shifted partial remainder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000" dirty="0" smtClean="0"/>
                  <a:t>) is in the range [-2d, 2d)</a:t>
                </a:r>
              </a:p>
              <a:p>
                <a:r>
                  <a:rPr lang="en-US" altLang="zh-TW" sz="2000" dirty="0" smtClean="0"/>
                  <a:t>Digit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20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{−1, 0, 1}</m:t>
                    </m:r>
                  </m:oMath>
                </a14:m>
                <a:endParaRPr lang="en-US" altLang="zh-TW" sz="2000" dirty="0" smtClean="0"/>
              </a:p>
              <a:p>
                <a:pPr lvl="1"/>
                <a:r>
                  <a:rPr lang="en-US" altLang="zh-TW" sz="1600" dirty="0" smtClean="0"/>
                  <a:t>-1 </a:t>
                </a:r>
                <a:r>
                  <a:rPr lang="en-US" altLang="zh-TW" sz="16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zh-TW" sz="1600" dirty="0" smtClean="0"/>
                  <a:t>subtract -d</a:t>
                </a:r>
                <a:endParaRPr lang="en-US" altLang="zh-TW" sz="1600" dirty="0" smtClean="0"/>
              </a:p>
              <a:p>
                <a:pPr lvl="1"/>
                <a:r>
                  <a:rPr lang="en-US" altLang="zh-TW" sz="1600" dirty="0" smtClean="0"/>
                  <a:t>0 </a:t>
                </a:r>
                <a:r>
                  <a:rPr lang="en-US" altLang="zh-TW" sz="16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zh-TW" sz="1600" dirty="0" smtClean="0">
                    <a:sym typeface="Wingdings" panose="05000000000000000000" pitchFamily="2" charset="2"/>
                  </a:rPr>
                  <a:t>subtract 0</a:t>
                </a:r>
                <a:endParaRPr lang="en-US" altLang="zh-TW" sz="1600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zh-TW" sz="1600" dirty="0" smtClean="0">
                    <a:sym typeface="Wingdings" panose="05000000000000000000" pitchFamily="2" charset="2"/>
                  </a:rPr>
                  <a:t>1 </a:t>
                </a:r>
                <a:r>
                  <a:rPr lang="en-US" altLang="zh-TW" sz="1600" smtClean="0">
                    <a:sym typeface="Wingdings" panose="05000000000000000000" pitchFamily="2" charset="2"/>
                  </a:rPr>
                  <a:t> </a:t>
                </a:r>
                <a:r>
                  <a:rPr lang="en-US" altLang="zh-TW" sz="1600" smtClean="0">
                    <a:sym typeface="Wingdings" panose="05000000000000000000" pitchFamily="2" charset="2"/>
                  </a:rPr>
                  <a:t>subtract d</a:t>
                </a:r>
                <a:endParaRPr lang="en-US" altLang="zh-TW" sz="1600" dirty="0"/>
              </a:p>
              <a:p>
                <a:endParaRPr lang="zh-TW" altLang="en-US" sz="20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17" y="3717031"/>
            <a:ext cx="49530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445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 of </a:t>
            </a:r>
            <a:r>
              <a:rPr lang="en-US" altLang="zh-TW" dirty="0" smtClean="0"/>
              <a:t>parameter (1/)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447028"/>
              </p:ext>
            </p:extLst>
          </p:nvPr>
        </p:nvGraphicFramePr>
        <p:xfrm>
          <a:off x="457200" y="1600200"/>
          <a:ext cx="8229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5626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Abbreviation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Definition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smtClean="0"/>
                        <a:t>The current width of an x register in bits </a:t>
                      </a:r>
                    </a:p>
                    <a:p>
                      <a:r>
                        <a:rPr lang="en-US" altLang="zh-TW" sz="1800" u="none" strike="noStrike" kern="1200" baseline="0" dirty="0" smtClean="0"/>
                        <a:t>(32 for RV32 or 64 for RV64)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current</a:t>
                      </a:r>
                      <a:r>
                        <a:rPr lang="en-US" altLang="zh-TW" baseline="0" dirty="0" smtClean="0"/>
                        <a:t> width of a f register in bits</a:t>
                      </a:r>
                    </a:p>
                    <a:p>
                      <a:r>
                        <a:rPr lang="en-US" altLang="zh-TW" baseline="0" dirty="0" smtClean="0"/>
                        <a:t>(32 for SP, 64 for DP)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995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Radix-2 divider using SRT &amp;</a:t>
            </a:r>
            <a:r>
              <a:rPr lang="en-US" altLang="zh-TW" dirty="0" smtClean="0"/>
              <a:t> CSA(1</a:t>
            </a:r>
            <a:r>
              <a:rPr lang="en-US" altLang="zh-TW" dirty="0"/>
              <a:t>/)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=</m:t>
                    </m:r>
                    <m:r>
                      <a:rPr lang="en-US" altLang="zh-TW" sz="2000" b="0" i="1" smtClean="0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  <m:r>
                          <a:rPr lang="en-US" altLang="zh-TW" sz="20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−</m:t>
                        </m:r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𝑑</m:t>
                    </m:r>
                    <m:r>
                      <a:rPr lang="en-US" altLang="zh-TW" sz="2000" i="1">
                        <a:latin typeface="Cambria Math"/>
                      </a:rPr>
                      <m:t>    </m:t>
                    </m:r>
                    <m:r>
                      <a:rPr lang="en-US" altLang="zh-TW" sz="2000" i="1">
                        <a:latin typeface="Cambria Math"/>
                      </a:rPr>
                      <m:t>𝑤𝑖𝑡h</m:t>
                    </m:r>
                    <m:r>
                      <a:rPr lang="en-US" altLang="zh-TW" sz="2000" i="1">
                        <a:latin typeface="Cambria Math"/>
                      </a:rPr>
                      <m:t>    </m:t>
                    </m:r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=</m:t>
                    </m:r>
                    <m:r>
                      <a:rPr lang="en-US" altLang="zh-TW" sz="2000" i="1">
                        <a:latin typeface="Cambria Math"/>
                      </a:rPr>
                      <m:t>𝑧</m:t>
                    </m:r>
                    <m:r>
                      <a:rPr lang="en-US" altLang="zh-TW" sz="2000" i="1">
                        <a:latin typeface="Cambria Math"/>
                      </a:rPr>
                      <m:t>    </m:t>
                    </m:r>
                    <m:r>
                      <a:rPr lang="en-US" altLang="zh-TW" sz="2000" i="1">
                        <a:latin typeface="Cambria Math"/>
                      </a:rPr>
                      <m:t>𝑎𝑛𝑑</m:t>
                    </m:r>
                    <m:r>
                      <a:rPr lang="en-US" altLang="zh-TW" sz="2000" i="1">
                        <a:latin typeface="Cambria Math"/>
                      </a:rPr>
                      <m:t>    </m:t>
                    </m:r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𝑠</m:t>
                    </m:r>
                  </m:oMath>
                </a14:m>
                <a:endParaRPr lang="en-US" altLang="zh-TW" sz="2000" dirty="0"/>
              </a:p>
              <a:p>
                <a:r>
                  <a:rPr lang="en-US" altLang="zh-TW" sz="2000" dirty="0" smtClean="0"/>
                  <a:t>Shifted partial remainder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000" dirty="0" smtClean="0"/>
                  <a:t>) is in the range [-2d, 2d)</a:t>
                </a:r>
              </a:p>
              <a:p>
                <a:r>
                  <a:rPr lang="en-US" altLang="zh-TW" sz="2000" dirty="0" smtClean="0"/>
                  <a:t>Digit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20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{−1, 0, 1}</m:t>
                    </m:r>
                  </m:oMath>
                </a14:m>
                <a:endParaRPr lang="en-US" altLang="zh-TW" sz="2000" dirty="0" smtClean="0"/>
              </a:p>
              <a:p>
                <a:pPr lvl="1"/>
                <a:r>
                  <a:rPr lang="en-US" altLang="zh-TW" sz="1600" dirty="0" smtClean="0"/>
                  <a:t>-1 </a:t>
                </a:r>
                <a:r>
                  <a:rPr lang="en-US" altLang="zh-TW" sz="1600" dirty="0" smtClean="0">
                    <a:sym typeface="Wingdings" panose="05000000000000000000" pitchFamily="2" charset="2"/>
                  </a:rPr>
                  <a:t> [-2d, -1/2)</a:t>
                </a:r>
              </a:p>
              <a:p>
                <a:pPr lvl="1"/>
                <a:r>
                  <a:rPr lang="en-US" altLang="zh-TW" sz="1600" dirty="0" smtClean="0">
                    <a:sym typeface="Wingdings" panose="05000000000000000000" pitchFamily="2" charset="2"/>
                  </a:rPr>
                  <a:t>0  [-1/2, 0)</a:t>
                </a:r>
              </a:p>
              <a:p>
                <a:pPr lvl="1"/>
                <a:r>
                  <a:rPr lang="en-US" altLang="zh-TW" sz="1600" dirty="0" smtClean="0">
                    <a:sym typeface="Wingdings" panose="05000000000000000000" pitchFamily="2" charset="2"/>
                  </a:rPr>
                  <a:t>1  [0, 2d)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21199"/>
            <a:ext cx="4498046" cy="247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414" y="3669621"/>
            <a:ext cx="3863288" cy="252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4211960" y="4781441"/>
            <a:ext cx="720080" cy="298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864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Radix-2 divider using SRT &amp;</a:t>
            </a:r>
            <a:r>
              <a:rPr lang="en-US" altLang="zh-TW" dirty="0" smtClean="0"/>
              <a:t> CSA(2/)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000" b="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𝑢</m:t>
                    </m:r>
                    <m:r>
                      <a:rPr lang="en-US" altLang="zh-TW" sz="2000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−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…)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𝑢</m:t>
                    </m:r>
                    <m:r>
                      <a:rPr lang="en-US" altLang="zh-TW" sz="20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…)</m:t>
                    </m:r>
                  </m:oMath>
                </a14:m>
                <a:endParaRPr lang="en-US" altLang="zh-TW" sz="2000" dirty="0" smtClean="0"/>
              </a:p>
              <a:p>
                <a:r>
                  <a:rPr lang="en-US" altLang="zh-TW" sz="2000" dirty="0"/>
                  <a:t>Add the most significant 4 bits of </a:t>
                </a:r>
                <a:r>
                  <a:rPr lang="en-US" altLang="zh-TW" sz="2000" i="1" dirty="0"/>
                  <a:t>u </a:t>
                </a:r>
                <a:r>
                  <a:rPr lang="en-US" altLang="zh-TW" sz="2000" dirty="0"/>
                  <a:t>and </a:t>
                </a:r>
                <a:r>
                  <a:rPr lang="en-US" altLang="zh-TW" sz="2000" i="1" dirty="0" smtClean="0"/>
                  <a:t>v</a:t>
                </a:r>
                <a:r>
                  <a:rPr lang="en-US" altLang="zh-TW" sz="2000" dirty="0" smtClean="0"/>
                  <a:t>, </a:t>
                </a:r>
                <a:r>
                  <a:rPr lang="en-US" altLang="zh-TW" sz="2000" i="1" dirty="0" smtClean="0"/>
                  <a:t>t </a:t>
                </a:r>
                <a:r>
                  <a:rPr lang="en-US" altLang="zh-TW" sz="2000" dirty="0" smtClean="0"/>
                  <a:t>result may have 1 bit error (</a:t>
                </a:r>
                <a:r>
                  <a:rPr lang="en-US" altLang="zh-TW" sz="2000" dirty="0"/>
                  <a:t>’b0.01 = </a:t>
                </a:r>
                <a:r>
                  <a:rPr lang="en-US" altLang="zh-TW" sz="2000" dirty="0" smtClean="0"/>
                  <a:t>0.25) because of carry from low part. The </a:t>
                </a:r>
                <a:r>
                  <a:rPr lang="en-US" altLang="zh-TW" sz="2000" dirty="0"/>
                  <a:t>threshold gap is greater than 0.25.</a:t>
                </a:r>
                <a:endParaRPr lang="zh-TW" altLang="en-US" sz="2000" dirty="0"/>
              </a:p>
              <a:p>
                <a:endParaRPr lang="en-US" altLang="zh-TW" sz="2000" dirty="0" smtClean="0"/>
              </a:p>
              <a:p>
                <a:endParaRPr lang="en-US" altLang="zh-TW" sz="2000" dirty="0"/>
              </a:p>
              <a:p>
                <a:endParaRPr lang="en-US" altLang="zh-TW" sz="2000" dirty="0" smtClean="0"/>
              </a:p>
              <a:p>
                <a:endParaRPr lang="en-US" altLang="zh-TW" sz="2000" dirty="0"/>
              </a:p>
              <a:p>
                <a:endParaRPr lang="en-US" altLang="zh-TW" sz="2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32" y="3356992"/>
            <a:ext cx="1730052" cy="190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499992" y="3316342"/>
            <a:ext cx="1252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XXXX  </a:t>
            </a:r>
            <a:r>
              <a:rPr lang="en-US" altLang="zh-TW" dirty="0" err="1" smtClean="0"/>
              <a:t>XXXX</a:t>
            </a:r>
            <a:endParaRPr lang="en-US" altLang="zh-TW" dirty="0" smtClean="0"/>
          </a:p>
          <a:p>
            <a:r>
              <a:rPr lang="en-US" altLang="zh-TW" dirty="0" smtClean="0"/>
              <a:t>XXXX  </a:t>
            </a:r>
            <a:r>
              <a:rPr lang="en-US" altLang="zh-TW" dirty="0" err="1" smtClean="0"/>
              <a:t>XXXX</a:t>
            </a:r>
            <a:endParaRPr lang="en-US" altLang="zh-TW" dirty="0" smtClean="0"/>
          </a:p>
          <a:p>
            <a:r>
              <a:rPr lang="en-US" altLang="zh-TW" dirty="0" smtClean="0"/>
              <a:t>       X</a:t>
            </a:r>
          </a:p>
        </p:txBody>
      </p:sp>
      <p:sp>
        <p:nvSpPr>
          <p:cNvPr id="5" name="矩形 4"/>
          <p:cNvSpPr/>
          <p:nvPr/>
        </p:nvSpPr>
        <p:spPr>
          <a:xfrm>
            <a:off x="5126125" y="3356992"/>
            <a:ext cx="165955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5" idx="2"/>
          </p:cNvCxnSpPr>
          <p:nvPr/>
        </p:nvCxnSpPr>
        <p:spPr>
          <a:xfrm flipH="1">
            <a:off x="5076056" y="3933056"/>
            <a:ext cx="133047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106157" y="3872746"/>
            <a:ext cx="65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carry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0402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Radix-2 divider using SRT &amp;</a:t>
            </a:r>
            <a:r>
              <a:rPr lang="en-US" altLang="zh-TW" dirty="0" smtClean="0"/>
              <a:t> CSA(3/)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000" dirty="0" smtClean="0"/>
                  <a:t>The following Fig. is radix-2 divider </a:t>
                </a:r>
                <a:r>
                  <a:rPr lang="en-US" altLang="zh-TW" sz="2000" dirty="0" err="1" smtClean="0"/>
                  <a:t>datapath</a:t>
                </a:r>
                <a:endParaRPr lang="en-US" altLang="zh-TW" sz="2000" dirty="0" smtClean="0"/>
              </a:p>
              <a:p>
                <a:r>
                  <a:rPr lang="en-US" altLang="zh-TW" sz="2000" dirty="0" smtClean="0"/>
                  <a:t>Use sum of partial carry and sum string to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−</m:t>
                        </m:r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sz="2000" dirty="0" smtClean="0"/>
              </a:p>
              <a:p>
                <a:endParaRPr lang="en-US" altLang="zh-TW" sz="2000" dirty="0" smtClean="0"/>
              </a:p>
              <a:p>
                <a:endParaRPr lang="en-US" altLang="zh-TW" sz="2000" b="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708920"/>
            <a:ext cx="3888432" cy="361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>
            <a:hlinkClick r:id="rId4" action="ppaction://hlinksldjump"/>
          </p:cNvPr>
          <p:cNvSpPr txBox="1"/>
          <p:nvPr/>
        </p:nvSpPr>
        <p:spPr>
          <a:xfrm>
            <a:off x="8461505" y="6466815"/>
            <a:ext cx="68249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BACK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12" y="3276057"/>
            <a:ext cx="3424895" cy="188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914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Radix-4 divider using SRT (1/)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000" dirty="0" smtClean="0"/>
                  <a:t>SRT named for its creators (Sweeney</a:t>
                </a:r>
                <a:r>
                  <a:rPr lang="en-US" altLang="zh-TW" sz="2000" dirty="0"/>
                  <a:t>, Robertson, and </a:t>
                </a:r>
                <a:r>
                  <a:rPr lang="en-US" altLang="zh-TW" sz="2000" dirty="0" err="1"/>
                  <a:t>Tocher</a:t>
                </a:r>
                <a:r>
                  <a:rPr lang="en-US" altLang="zh-TW" sz="2000" dirty="0" smtClean="0"/>
                  <a:t>)</a:t>
                </a:r>
              </a:p>
              <a:p>
                <a:r>
                  <a:rPr lang="en-US" altLang="zh-TW" sz="2000" dirty="0" smtClean="0"/>
                  <a:t>Generate 2-bit partial remainder in </a:t>
                </a:r>
                <a:r>
                  <a:rPr lang="en-US" altLang="zh-TW" sz="2000" dirty="0"/>
                  <a:t>1 </a:t>
                </a:r>
                <a:r>
                  <a:rPr lang="en-US" altLang="zh-TW" sz="2000" dirty="0" smtClean="0"/>
                  <a:t>iteration</a:t>
                </a:r>
              </a:p>
              <a:p>
                <a:endParaRPr lang="en-US" altLang="zh-TW" sz="20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=</m:t>
                    </m:r>
                    <m:r>
                      <a:rPr lang="en-US" altLang="zh-TW" sz="2000" b="0" i="1" smtClean="0"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  <m:r>
                          <a:rPr lang="en-US" altLang="zh-TW" sz="20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−</m:t>
                        </m:r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𝑑</m:t>
                    </m:r>
                    <m:r>
                      <a:rPr lang="en-US" altLang="zh-TW" sz="2000" i="1">
                        <a:latin typeface="Cambria Math"/>
                      </a:rPr>
                      <m:t>    </m:t>
                    </m:r>
                    <m:r>
                      <a:rPr lang="en-US" altLang="zh-TW" sz="2000" i="1">
                        <a:latin typeface="Cambria Math"/>
                      </a:rPr>
                      <m:t>𝑤𝑖𝑡h</m:t>
                    </m:r>
                    <m:r>
                      <a:rPr lang="en-US" altLang="zh-TW" sz="2000" i="1">
                        <a:latin typeface="Cambria Math"/>
                      </a:rPr>
                      <m:t>    </m:t>
                    </m:r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=</m:t>
                    </m:r>
                    <m:r>
                      <a:rPr lang="en-US" altLang="zh-TW" sz="2000" i="1">
                        <a:latin typeface="Cambria Math"/>
                      </a:rPr>
                      <m:t>𝑧</m:t>
                    </m:r>
                  </m:oMath>
                </a14:m>
                <a:endParaRPr lang="en-US" altLang="zh-TW" sz="2000" dirty="0" smtClean="0"/>
              </a:p>
              <a:p>
                <a:r>
                  <a:rPr lang="en-US" altLang="zh-TW" sz="2000" dirty="0"/>
                  <a:t>Shifted partial remainder (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  <m:r>
                          <a:rPr lang="en-US" altLang="zh-TW" sz="20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000" dirty="0"/>
                  <a:t>) is in the range </a:t>
                </a:r>
                <a:r>
                  <a:rPr lang="en-US" altLang="zh-TW" sz="2000" dirty="0" smtClean="0"/>
                  <a:t>[-4d</a:t>
                </a:r>
                <a:r>
                  <a:rPr lang="en-US" altLang="zh-TW" sz="2000" dirty="0"/>
                  <a:t>, </a:t>
                </a:r>
                <a:r>
                  <a:rPr lang="en-US" altLang="zh-TW" sz="2000" dirty="0" smtClean="0"/>
                  <a:t>4d</a:t>
                </a:r>
                <a:r>
                  <a:rPr lang="en-US" altLang="zh-TW" sz="2000" dirty="0"/>
                  <a:t>)</a:t>
                </a:r>
                <a:endParaRPr lang="en-US" altLang="zh-TW" sz="2000" dirty="0" smtClean="0"/>
              </a:p>
              <a:p>
                <a:r>
                  <a:rPr lang="en-US" altLang="zh-TW" sz="2000" dirty="0" smtClean="0"/>
                  <a:t>Digit </a:t>
                </a:r>
                <a:r>
                  <a:rPr lang="en-US" altLang="zh-TW" sz="20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  <a:ea typeface="Cambria Math"/>
                      </a:rPr>
                      <m:t>∈{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−3,−2,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−1, 0, 1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,  2, 3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altLang="zh-TW" sz="2000" dirty="0"/>
              </a:p>
              <a:p>
                <a:endParaRPr lang="en-US" altLang="zh-TW" sz="2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221088"/>
            <a:ext cx="48291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893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Radix-4 divider using SRT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p is shifted partial remainder and d is divisor</a:t>
            </a:r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smtClean="0"/>
              <a:t>(3 * divisor) is hard to implement so we want to restrict </a:t>
            </a:r>
            <a:r>
              <a:rPr lang="en-US" altLang="zh-TW" sz="2000" dirty="0"/>
              <a:t>the quotient digits to [−2, 2</a:t>
            </a:r>
            <a:r>
              <a:rPr lang="en-US" altLang="zh-TW" sz="2000" dirty="0" smtClean="0"/>
              <a:t>] from [-3, 3] but we have some changes.</a:t>
            </a:r>
          </a:p>
          <a:p>
            <a:endParaRPr lang="en-US" altLang="zh-TW" sz="2000" dirty="0" smtClean="0"/>
          </a:p>
          <a:p>
            <a:endParaRPr lang="en-US" altLang="zh-TW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16832"/>
            <a:ext cx="4832745" cy="33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31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Radix-4 divider using SRT (3/)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000" dirty="0" smtClean="0"/>
                  <a:t>Restrict the quotient digits to [−2, 2] from [-3, 3]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1600" dirty="0"/>
                  <a:t> is in the range [-</a:t>
                </a:r>
                <a:r>
                  <a:rPr lang="en-US" altLang="zh-TW" sz="1600" dirty="0" err="1" smtClean="0"/>
                  <a:t>hd</a:t>
                </a:r>
                <a:r>
                  <a:rPr lang="en-US" altLang="zh-TW" sz="1600" dirty="0" smtClean="0"/>
                  <a:t>, </a:t>
                </a:r>
                <a:r>
                  <a:rPr lang="en-US" altLang="zh-TW" sz="1600" dirty="0" err="1"/>
                  <a:t>hd</a:t>
                </a:r>
                <a:r>
                  <a:rPr lang="en-US" altLang="zh-TW" sz="16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1600" dirty="0"/>
                  <a:t> is in the range [-4hd, 4hd)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altLang="zh-TW" sz="2000" dirty="0"/>
                  <a:t>We should be able to bring the worst-case values to within </a:t>
                </a:r>
                <a:r>
                  <a:rPr lang="en-US" altLang="zh-TW" sz="2000" dirty="0" smtClean="0"/>
                  <a:t>[-</a:t>
                </a:r>
                <a:r>
                  <a:rPr lang="en-US" altLang="zh-TW" sz="2000" dirty="0" err="1" smtClean="0"/>
                  <a:t>hd</a:t>
                </a:r>
                <a:r>
                  <a:rPr lang="en-US" altLang="zh-TW" sz="2000" dirty="0"/>
                  <a:t>, </a:t>
                </a:r>
                <a:r>
                  <a:rPr lang="en-US" altLang="zh-TW" sz="2000" dirty="0" err="1" smtClean="0"/>
                  <a:t>hd</a:t>
                </a:r>
                <a:r>
                  <a:rPr lang="en-US" altLang="zh-TW" sz="2000" dirty="0" smtClean="0"/>
                  <a:t>) by </a:t>
                </a:r>
                <a:r>
                  <a:rPr lang="en-US" altLang="zh-TW" sz="2000" dirty="0"/>
                  <a:t>adding </a:t>
                </a:r>
                <a:r>
                  <a:rPr lang="en-US" altLang="zh-TW" sz="2000" b="1" dirty="0"/>
                  <a:t>±2</a:t>
                </a:r>
                <a:r>
                  <a:rPr lang="en-US" altLang="zh-TW" sz="2000" b="1" i="1" dirty="0"/>
                  <a:t>d </a:t>
                </a:r>
                <a:r>
                  <a:rPr lang="en-US" altLang="zh-TW" sz="2000" dirty="0"/>
                  <a:t>to 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/>
                      </a:rPr>
                      <m:t>4</m:t>
                    </m:r>
                    <m:r>
                      <a:rPr lang="en-US" altLang="zh-TW" sz="1600" i="1">
                        <a:latin typeface="Cambria Math"/>
                      </a:rPr>
                      <m:t>h𝑑</m:t>
                    </m:r>
                    <m:r>
                      <a:rPr lang="en-US" altLang="zh-TW" sz="1600" i="1">
                        <a:latin typeface="Cambria Math"/>
                      </a:rPr>
                      <m:t>−2</m:t>
                    </m:r>
                    <m:r>
                      <a:rPr lang="en-US" altLang="zh-TW" sz="1600" i="1">
                        <a:latin typeface="Cambria Math"/>
                      </a:rPr>
                      <m:t>𝑑</m:t>
                    </m:r>
                    <m:r>
                      <a:rPr lang="en-US" altLang="zh-TW" sz="16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1600" i="1">
                        <a:latin typeface="Cambria Math"/>
                        <a:ea typeface="Cambria Math"/>
                      </a:rPr>
                      <m:t>h𝑑</m:t>
                    </m:r>
                  </m:oMath>
                </a14:m>
                <a:r>
                  <a:rPr lang="en-US" altLang="zh-TW" sz="1600" dirty="0"/>
                  <a:t> </a:t>
                </a:r>
                <a:r>
                  <a:rPr lang="en-US" altLang="zh-TW" sz="16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/>
                        <a:sym typeface="Wingdings" panose="05000000000000000000" pitchFamily="2" charset="2"/>
                      </a:rPr>
                      <m:t>3</m:t>
                    </m:r>
                    <m:r>
                      <a:rPr lang="en-US" altLang="zh-TW" sz="1600" i="1">
                        <a:latin typeface="Cambria Math"/>
                      </a:rPr>
                      <m:t>h𝑑</m:t>
                    </m:r>
                    <m:r>
                      <a:rPr lang="en-US" altLang="zh-TW" sz="1600" i="1">
                        <a:latin typeface="Cambria Math"/>
                      </a:rPr>
                      <m:t>≤2</m:t>
                    </m:r>
                    <m:r>
                      <a:rPr lang="en-US" altLang="zh-TW" sz="1600" i="1">
                        <a:latin typeface="Cambria Math"/>
                        <a:ea typeface="Cambria Math"/>
                      </a:rPr>
                      <m:t>𝑑</m:t>
                    </m:r>
                  </m:oMath>
                </a14:m>
                <a:r>
                  <a:rPr lang="en-US" altLang="zh-TW" sz="1600" dirty="0"/>
                  <a:t> </a:t>
                </a:r>
                <a:r>
                  <a:rPr lang="en-US" altLang="zh-TW" sz="16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/>
                      </a:rPr>
                      <m:t>h</m:t>
                    </m:r>
                    <m:r>
                      <a:rPr lang="en-US" altLang="zh-TW" sz="16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TW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16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zh-TW" sz="1600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TW" sz="1600" dirty="0"/>
                  <a:t> </a:t>
                </a:r>
              </a:p>
              <a:p>
                <a:endParaRPr lang="en-US" altLang="zh-TW" sz="2000" dirty="0"/>
              </a:p>
              <a:p>
                <a:endParaRPr lang="en-US" altLang="zh-TW" sz="2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548" y="3789040"/>
            <a:ext cx="4320480" cy="128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549362"/>
            <a:ext cx="4342581" cy="1281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向下箭號 4"/>
          <p:cNvSpPr/>
          <p:nvPr/>
        </p:nvSpPr>
        <p:spPr>
          <a:xfrm>
            <a:off x="4246364" y="5125062"/>
            <a:ext cx="368424" cy="320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728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Radix-4 divider using SRT (4/)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4016078" cy="4569371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altLang="zh-TW" sz="2000" dirty="0" smtClean="0"/>
                  <a:t>quotient </a:t>
                </a:r>
                <a:r>
                  <a:rPr lang="en-US" altLang="zh-TW" sz="2000" dirty="0"/>
                  <a:t>digits to [−2</a:t>
                </a:r>
                <a:r>
                  <a:rPr lang="en-US" altLang="zh-TW" sz="2000" dirty="0" smtClean="0"/>
                  <a:t>, -1, 0, 1, </a:t>
                </a:r>
                <a:r>
                  <a:rPr lang="en-US" altLang="zh-TW" sz="2000" dirty="0"/>
                  <a:t>2] from [-3</a:t>
                </a:r>
                <a:r>
                  <a:rPr lang="en-US" altLang="zh-TW" sz="2000" dirty="0" smtClean="0"/>
                  <a:t>, -2, -1, 0, 1, 2, </a:t>
                </a:r>
                <a:r>
                  <a:rPr lang="en-US" altLang="zh-TW" sz="2000" dirty="0"/>
                  <a:t>3</a:t>
                </a:r>
                <a:r>
                  <a:rPr lang="en-US" altLang="zh-TW" sz="2000" dirty="0" smtClean="0"/>
                  <a:t>]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  <m:r>
                          <a:rPr lang="en-US" altLang="zh-TW" sz="20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000" dirty="0"/>
                  <a:t> is in the range </a:t>
                </a:r>
                <a:r>
                  <a:rPr lang="en-US" altLang="zh-TW" sz="2000" dirty="0" smtClean="0"/>
                  <a:t>[-d</a:t>
                </a:r>
                <a:r>
                  <a:rPr lang="en-US" altLang="zh-TW" sz="2000" dirty="0"/>
                  <a:t>, </a:t>
                </a:r>
                <a:r>
                  <a:rPr lang="en-US" altLang="zh-TW" sz="2000" dirty="0" smtClean="0"/>
                  <a:t>d</a:t>
                </a:r>
                <a:r>
                  <a:rPr lang="en-US" altLang="zh-TW" sz="2000" dirty="0"/>
                  <a:t>)</a:t>
                </a:r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endParaRPr lang="en-US" altLang="zh-TW" sz="2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4016078" cy="4569371"/>
              </a:xfrm>
              <a:blipFill rotWithShape="1">
                <a:blip r:embed="rId2"/>
                <a:stretch>
                  <a:fillRect l="-1059" t="-5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557" y="3511737"/>
            <a:ext cx="3703406" cy="25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29000"/>
            <a:ext cx="3775586" cy="263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2"/>
              <p:cNvSpPr txBox="1">
                <a:spLocks/>
              </p:cNvSpPr>
              <p:nvPr/>
            </p:nvSpPr>
            <p:spPr>
              <a:xfrm>
                <a:off x="4604860" y="1570781"/>
                <a:ext cx="4114800" cy="455496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000" dirty="0" smtClean="0"/>
                  <a:t>quotient digits is </a:t>
                </a:r>
                <a:r>
                  <a:rPr lang="en-US" altLang="zh-TW" sz="2000" dirty="0"/>
                  <a:t>[−2</a:t>
                </a:r>
                <a:r>
                  <a:rPr lang="en-US" altLang="zh-TW" sz="2000" dirty="0" smtClean="0"/>
                  <a:t>, -1, 0, 1, </a:t>
                </a:r>
                <a:r>
                  <a:rPr lang="en-US" altLang="zh-TW" sz="2000" dirty="0"/>
                  <a:t>2</a:t>
                </a:r>
                <a:r>
                  <a:rPr lang="en-US" altLang="zh-TW" sz="2000" dirty="0" smtClean="0"/>
                  <a:t>]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  <m:r>
                          <a:rPr lang="en-US" altLang="zh-TW" sz="20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000" dirty="0"/>
                  <a:t> is in the range </a:t>
                </a:r>
                <a:r>
                  <a:rPr lang="en-US" altLang="zh-TW" sz="2000" dirty="0" smtClean="0"/>
                  <a:t>[-2/3d</a:t>
                </a:r>
                <a:r>
                  <a:rPr lang="en-US" altLang="zh-TW" sz="2000" dirty="0"/>
                  <a:t>, </a:t>
                </a:r>
                <a:r>
                  <a:rPr lang="en-US" altLang="zh-TW" sz="2000" dirty="0" smtClean="0"/>
                  <a:t>2/3d</a:t>
                </a:r>
                <a:r>
                  <a:rPr lang="en-US" altLang="zh-TW" sz="2000" dirty="0"/>
                  <a:t>)</a:t>
                </a:r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endParaRPr lang="en-US" altLang="zh-TW" sz="2000" dirty="0" smtClean="0"/>
              </a:p>
            </p:txBody>
          </p:sp>
        </mc:Choice>
        <mc:Fallback xmlns="">
          <p:sp>
            <p:nvSpPr>
              <p:cNvPr id="8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860" y="1570781"/>
                <a:ext cx="4114800" cy="4554960"/>
              </a:xfrm>
              <a:prstGeom prst="rect">
                <a:avLst/>
              </a:prstGeom>
              <a:blipFill rotWithShape="1">
                <a:blip r:embed="rId5"/>
                <a:stretch>
                  <a:fillRect l="-1034" t="-5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456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/>
              <a:t>Radix-4 </a:t>
            </a:r>
            <a:r>
              <a:rPr lang="en-US" altLang="zh-TW" sz="4000" dirty="0" smtClean="0"/>
              <a:t>SRT - Quotient Handling (1/)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000" dirty="0" smtClean="0"/>
                  <a:t>Generate 2-bit partial quotient in </a:t>
                </a:r>
                <a:r>
                  <a:rPr lang="en-US" altLang="zh-TW" sz="2000" dirty="0"/>
                  <a:t>each </a:t>
                </a:r>
                <a:r>
                  <a:rPr lang="en-US" altLang="zh-TW" sz="2000" dirty="0" smtClean="0"/>
                  <a:t>iteration and the corresponding value is {-2, -1, 0, 1, 2}. The final quotient like as 1. 1 -2 1 -1 1 2 but it can not use directly and the correct result is 1.020312.</a:t>
                </a:r>
              </a:p>
              <a:p>
                <a:endParaRPr lang="en-US" altLang="zh-TW" sz="2000" dirty="0" smtClean="0"/>
              </a:p>
              <a:p>
                <a:r>
                  <a:rPr lang="en-US" altLang="zh-TW" sz="2000" dirty="0" smtClean="0"/>
                  <a:t>The following will describe how to handle negative partial quotient.</a:t>
                </a:r>
              </a:p>
              <a:p>
                <a:pPr lvl="1"/>
                <a:r>
                  <a:rPr lang="en-US" altLang="zh-TW" sz="1600" dirty="0" smtClean="0"/>
                  <a:t>In each iteration, we should keep (partial quotient,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1600" dirty="0" smtClean="0"/>
                  <a:t>) and (partial </a:t>
                </a:r>
                <a:r>
                  <a:rPr lang="en-US" altLang="zh-TW" sz="1600" dirty="0"/>
                  <a:t>quotient </a:t>
                </a:r>
                <a:r>
                  <a:rPr lang="en-US" altLang="zh-TW" sz="1600" dirty="0" smtClean="0"/>
                  <a:t>-</a:t>
                </a:r>
                <a:r>
                  <a:rPr lang="en-US" altLang="zh-TW" sz="1600" dirty="0"/>
                  <a:t>1,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1600" dirty="0" smtClean="0"/>
                  <a:t>)</a:t>
                </a:r>
              </a:p>
              <a:p>
                <a:pPr lvl="1"/>
                <a:r>
                  <a:rPr lang="en-US" altLang="zh-TW" sz="1600" dirty="0" smtClean="0"/>
                  <a:t>The next round can select </a:t>
                </a:r>
                <a:r>
                  <a:rPr lang="en-US" altLang="zh-TW" sz="1600" dirty="0"/>
                  <a:t>(partial quotient -1</a:t>
                </a:r>
                <a:r>
                  <a:rPr lang="en-US" altLang="zh-TW" sz="1600" dirty="0" smtClean="0"/>
                  <a:t>) if the partial quotient is negative.</a:t>
                </a:r>
              </a:p>
              <a:p>
                <a:r>
                  <a:rPr lang="en-US" altLang="zh-TW" sz="2000" dirty="0" smtClean="0"/>
                  <a:t>Example:</a:t>
                </a:r>
              </a:p>
              <a:p>
                <a:pPr lvl="1"/>
                <a:endParaRPr lang="en-US" altLang="zh-TW" sz="1600" dirty="0" smtClean="0"/>
              </a:p>
              <a:p>
                <a:pPr lvl="2"/>
                <a:endParaRPr lang="en-US" altLang="zh-TW" sz="1200" dirty="0"/>
              </a:p>
              <a:p>
                <a:pPr lvl="1"/>
                <a:endParaRPr lang="en-US" altLang="zh-TW" sz="1600" dirty="0" smtClean="0"/>
              </a:p>
              <a:p>
                <a:endParaRPr lang="en-US" altLang="zh-TW" sz="2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r="-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hlinkClick r:id="rId3" action="ppaction://hlinksldjump"/>
          </p:cNvPr>
          <p:cNvSpPr txBox="1"/>
          <p:nvPr/>
        </p:nvSpPr>
        <p:spPr>
          <a:xfrm>
            <a:off x="8461505" y="6466815"/>
            <a:ext cx="68249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BACK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86646"/>
                  </p:ext>
                </p:extLst>
              </p:nvPr>
            </p:nvGraphicFramePr>
            <p:xfrm>
              <a:off x="1187624" y="4365104"/>
              <a:ext cx="7057860" cy="12376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6310"/>
                    <a:gridCol w="1176310"/>
                    <a:gridCol w="1176310"/>
                    <a:gridCol w="1176310"/>
                    <a:gridCol w="1176310"/>
                    <a:gridCol w="1176310"/>
                  </a:tblGrid>
                  <a:tr h="4221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sz="1800" b="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sz="1800" b="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0" dirty="0" smtClean="0"/>
                            <a:t>select</a:t>
                          </a:r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sz="1800" b="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sz="1800" b="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</a:tr>
                  <a:tr h="4077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1800" b="0" i="0" smtClean="0">
                                        <a:latin typeface="Cambria Math"/>
                                      </a:rPr>
                                      <m:t>1.01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1800" b="0" i="0" smtClean="0">
                                        <a:latin typeface="Cambria Math"/>
                                      </a:rPr>
                                      <m:t>1.00</m:t>
                                    </m:r>
                                  </m:e>
                                  <m:sub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>
                              <a:sym typeface="Wingdings" panose="05000000000000000000" pitchFamily="2" charset="2"/>
                            </a:rPr>
                            <a:t>-2(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1800" b="0" i="0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b>
                                  <m:r>
                                    <a:rPr lang="en-US" altLang="zh-TW" sz="1800" b="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1800" b="0" dirty="0" smtClean="0">
                              <a:sym typeface="Wingdings" panose="05000000000000000000" pitchFamily="2" charset="2"/>
                            </a:rPr>
                            <a:t>)</a:t>
                          </a:r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sz="1800" b="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1.00</m:t>
                                    </m:r>
                                    <m:r>
                                      <a:rPr lang="en-US" altLang="zh-TW" sz="18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10</m:t>
                                    </m:r>
                                  </m:e>
                                  <m:sub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1.00</m:t>
                                    </m:r>
                                    <m:r>
                                      <a:rPr lang="en-US" altLang="zh-TW" sz="18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01</m:t>
                                    </m:r>
                                  </m:e>
                                  <m:sub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</a:tr>
                  <a:tr h="4077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1800" b="0" i="0" smtClean="0">
                                        <a:latin typeface="Cambria Math"/>
                                      </a:rPr>
                                      <m:t>1.0</m:t>
                                    </m:r>
                                    <m:r>
                                      <a:rPr lang="en-US" altLang="zh-TW" sz="1800" b="0" i="1" dirty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010</m:t>
                                    </m:r>
                                  </m:e>
                                  <m:sub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1800" b="0" i="0" smtClean="0">
                                        <a:latin typeface="Cambria Math"/>
                                      </a:rPr>
                                      <m:t>1.0</m:t>
                                    </m:r>
                                    <m:r>
                                      <a:rPr lang="en-US" altLang="zh-TW" sz="1800" b="0" i="1" dirty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0</m:t>
                                    </m:r>
                                    <m:r>
                                      <a:rPr lang="en-US" altLang="zh-TW" sz="1800" b="0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01</m:t>
                                    </m:r>
                                  </m:e>
                                  <m:sub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0" dirty="0" smtClean="0"/>
                            <a:t>1(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1800" b="0" i="0" smtClean="0">
                                      <a:latin typeface="Cambria Math"/>
                                    </a:rPr>
                                    <m:t>01</m:t>
                                  </m:r>
                                </m:e>
                                <m:sub>
                                  <m:r>
                                    <a:rPr lang="en-US" altLang="zh-TW" sz="1800" b="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b="0" dirty="0" smtClean="0"/>
                            <a:t>)</a:t>
                          </a:r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sz="1800" b="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1.0</m:t>
                                    </m:r>
                                    <m:r>
                                      <a:rPr lang="en-US" altLang="zh-TW" sz="1800" b="0" i="1" dirty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010</m:t>
                                    </m:r>
                                    <m:r>
                                      <a:rPr lang="en-US" altLang="zh-TW" sz="18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01</m:t>
                                    </m:r>
                                  </m:e>
                                  <m:sub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1.0</m:t>
                                    </m:r>
                                    <m:r>
                                      <a:rPr lang="en-US" altLang="zh-TW" sz="1800" b="0" i="1" dirty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010</m:t>
                                    </m:r>
                                    <m:r>
                                      <a:rPr lang="en-US" altLang="zh-TW" sz="18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00</m:t>
                                    </m:r>
                                  </m:e>
                                  <m:sub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86646"/>
                  </p:ext>
                </p:extLst>
              </p:nvPr>
            </p:nvGraphicFramePr>
            <p:xfrm>
              <a:off x="1187624" y="4365104"/>
              <a:ext cx="7057860" cy="12376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6310"/>
                    <a:gridCol w="1176310"/>
                    <a:gridCol w="1176310"/>
                    <a:gridCol w="1176310"/>
                    <a:gridCol w="1176310"/>
                    <a:gridCol w="1176310"/>
                  </a:tblGrid>
                  <a:tr h="42216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18" t="-7246" r="-500000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518" t="-7246" r="-400000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518" t="-7246" r="-300000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0" dirty="0" smtClean="0"/>
                            <a:t>select</a:t>
                          </a:r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518" t="-7246" r="-100000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0518" t="-7246" b="-207246"/>
                          </a:stretch>
                        </a:blipFill>
                      </a:tcPr>
                    </a:tc>
                  </a:tr>
                  <a:tr h="40772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18" t="-110448" r="-500000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518" t="-110448" r="-400000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518" t="-110448" r="-300000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518" t="-110448" r="-200000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518" t="-110448" r="-100000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0518" t="-110448" b="-113433"/>
                          </a:stretch>
                        </a:blipFill>
                      </a:tcPr>
                    </a:tc>
                  </a:tr>
                  <a:tr h="40772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18" t="-210448" r="-500000" b="-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518" t="-210448" r="-400000" b="-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518" t="-210448" r="-300000" b="-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518" t="-210448" r="-200000" b="-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518" t="-210448" r="-100000" b="-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0518" t="-210448" b="-134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23296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Radix-4 </a:t>
            </a:r>
            <a:r>
              <a:rPr lang="en-US" altLang="zh-TW" dirty="0" smtClean="0"/>
              <a:t>DIV and SQRT –(1/)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000" dirty="0" smtClean="0"/>
                  <a:t>DIV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=4</m:t>
                    </m:r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1600" i="1">
                        <a:latin typeface="Cambria Math"/>
                      </a:rPr>
                      <m:t>𝑑</m:t>
                    </m:r>
                  </m:oMath>
                </a14:m>
                <a:endParaRPr lang="en-US" altLang="zh-TW" sz="160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1600" dirty="0" smtClean="0"/>
                  <a:t> is in the range [-2/3d, 2/3d)</a:t>
                </a:r>
              </a:p>
              <a:p>
                <a:pPr lvl="1"/>
                <a:r>
                  <a:rPr lang="en-US" altLang="zh-TW" sz="1600" dirty="0" smtClean="0"/>
                  <a:t>Digit set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) is [-2, -1, 0, 1, 2]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TW" sz="1600" dirty="0" smtClean="0"/>
                  <a:t> is in the range [1.0, 2)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1600" dirty="0" smtClean="0"/>
                  <a:t> is dividend</a:t>
                </a:r>
              </a:p>
              <a:p>
                <a:r>
                  <a:rPr lang="en-US" altLang="zh-TW" sz="2000" dirty="0"/>
                  <a:t>SQRT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=4</m:t>
                    </m:r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1600" i="1">
                        <a:latin typeface="Cambria Math"/>
                      </a:rPr>
                      <m:t>𝑟</m:t>
                    </m:r>
                    <m:r>
                      <a:rPr lang="en-US" altLang="zh-TW" sz="1600" i="1">
                        <a:latin typeface="Cambria Math"/>
                      </a:rPr>
                      <m:t>=4</m:t>
                    </m:r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16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sz="1600" i="1">
                        <a:latin typeface="Cambria Math"/>
                      </a:rPr>
                      <m:t>=4</m:t>
                    </m:r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−2</m:t>
                    </m:r>
                    <m:sSub>
                      <m:sSub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16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sz="16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TW" sz="16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sz="1600" i="1">
                        <a:latin typeface="Cambria Math"/>
                      </a:rPr>
                      <m:t>)</m:t>
                    </m:r>
                  </m:oMath>
                </a14:m>
                <a:endParaRPr lang="en-US" altLang="zh-TW" sz="160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1600" dirty="0"/>
                  <a:t> is in the range [-2/3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/>
                      </a:rPr>
                      <m:t>𝑟</m:t>
                    </m:r>
                  </m:oMath>
                </a14:m>
                <a:r>
                  <a:rPr lang="en-US" altLang="zh-TW" sz="1600" dirty="0"/>
                  <a:t>, 2/3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/>
                      </a:rPr>
                      <m:t>𝑟</m:t>
                    </m:r>
                  </m:oMath>
                </a14:m>
                <a:r>
                  <a:rPr lang="en-US" altLang="zh-TW" sz="1600" dirty="0"/>
                  <a:t>)</a:t>
                </a:r>
                <a:r>
                  <a:rPr lang="en-US" altLang="zh-TW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altLang="zh-TW" sz="1600" dirty="0"/>
                  <a:t> [-4/3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1600" dirty="0"/>
                  <a:t>, 4/3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1600" dirty="0"/>
                  <a:t>)</a:t>
                </a:r>
              </a:p>
              <a:p>
                <a:pPr lvl="1"/>
                <a:r>
                  <a:rPr lang="en-US" altLang="zh-TW" sz="1600" dirty="0" smtClean="0"/>
                  <a:t>Digit </a:t>
                </a:r>
                <a:r>
                  <a:rPr lang="en-US" altLang="zh-TW" sz="1600" dirty="0"/>
                  <a:t>set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1600" dirty="0"/>
                  <a:t>) is [-2, -1, 0, 1, 2]</a:t>
                </a:r>
                <a:endParaRPr lang="en-US" altLang="zh-TW" sz="1600" strike="sngStrike" dirty="0"/>
              </a:p>
              <a:p>
                <a:pPr lvl="2"/>
                <a:r>
                  <a:rPr lang="en-US" altLang="zh-TW" sz="1200" dirty="0"/>
                  <a:t>Digit set adjustment is for reducing look-up table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sz="16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TW" sz="16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1600" dirty="0"/>
                  <a:t> is in the range [</a:t>
                </a:r>
                <a:r>
                  <a:rPr lang="en-US" altLang="zh-TW" sz="1600" dirty="0" smtClean="0"/>
                  <a:t>0.5, </a:t>
                </a:r>
                <a:r>
                  <a:rPr lang="en-US" altLang="zh-TW" sz="1600" dirty="0"/>
                  <a:t>1</a:t>
                </a:r>
                <a:r>
                  <a:rPr lang="en-US" altLang="zh-TW" sz="1600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1600" dirty="0" smtClean="0"/>
                  <a:t> </a:t>
                </a:r>
                <a:r>
                  <a:rPr lang="en-US" altLang="zh-TW" sz="1600" dirty="0"/>
                  <a:t>is </a:t>
                </a:r>
                <a:r>
                  <a:rPr lang="en-US" altLang="zh-TW" sz="1600" dirty="0" smtClean="0"/>
                  <a:t>((radicand &gt;&gt; 1) – 1)</a:t>
                </a:r>
                <a:endParaRPr lang="en-US" altLang="zh-TW" sz="1600" dirty="0"/>
              </a:p>
              <a:p>
                <a:endParaRPr lang="en-US" altLang="zh-TW" sz="2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內容版面配置區 2"/>
          <p:cNvSpPr txBox="1">
            <a:spLocks/>
          </p:cNvSpPr>
          <p:nvPr/>
        </p:nvSpPr>
        <p:spPr>
          <a:xfrm>
            <a:off x="762000" y="1905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000" dirty="0"/>
          </a:p>
          <a:p>
            <a:endParaRPr lang="en-US" altLang="zh-TW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1886727"/>
                  </p:ext>
                </p:extLst>
              </p:nvPr>
            </p:nvGraphicFramePr>
            <p:xfrm>
              <a:off x="5436096" y="4797152"/>
              <a:ext cx="3411489" cy="18427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7163"/>
                    <a:gridCol w="1137163"/>
                    <a:gridCol w="1137163"/>
                  </a:tblGrid>
                  <a:tr h="3247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1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1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1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4</m:t>
                                        </m:r>
                                      </m:e>
                                      <m:sup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zh-TW" sz="11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TW" sz="11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1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TW" sz="11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1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4</m:t>
                                        </m:r>
                                      </m:e>
                                      <m:sup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zh-TW" sz="11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1100" dirty="0"/>
                        </a:p>
                      </a:txBody>
                      <a:tcPr/>
                    </a:tc>
                  </a:tr>
                  <a:tr h="208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2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3’b010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1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b="0" i="1" smtClean="0">
                                        <a:latin typeface="Cambria Math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en-US" altLang="zh-TW" sz="11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1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1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TW" sz="1100" b="0" i="1" smtClean="0">
                                    <a:latin typeface="Cambria Math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TW" sz="11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zh-TW" sz="11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sz="11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TW" sz="1100" b="0" i="1" smtClean="0">
                                    <a:latin typeface="Cambria Math"/>
                                  </a:rPr>
                                  <m:t>010}</m:t>
                                </m:r>
                              </m:oMath>
                            </m:oMathPara>
                          </a14:m>
                          <a:endParaRPr lang="zh-TW" altLang="en-US" sz="1100" dirty="0"/>
                        </a:p>
                      </a:txBody>
                      <a:tcPr/>
                    </a:tc>
                  </a:tr>
                  <a:tr h="208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1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3’b001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1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en-US" altLang="zh-TW" sz="11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1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1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TW" sz="11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001}</m:t>
                                </m:r>
                              </m:oMath>
                            </m:oMathPara>
                          </a14:m>
                          <a:endParaRPr lang="en-US" altLang="zh-TW" sz="1100" dirty="0">
                            <a:latin typeface="Cambria Math"/>
                          </a:endParaRPr>
                        </a:p>
                      </a:txBody>
                      <a:tcPr/>
                    </a:tc>
                  </a:tr>
                  <a:tr h="208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0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3’b000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1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en-US" altLang="zh-TW" sz="11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TW" sz="11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000}</m:t>
                                </m:r>
                              </m:oMath>
                            </m:oMathPara>
                          </a14:m>
                          <a:endParaRPr lang="en-US" altLang="zh-TW" sz="1100" dirty="0">
                            <a:latin typeface="Cambria Math"/>
                          </a:endParaRPr>
                        </a:p>
                      </a:txBody>
                      <a:tcPr/>
                    </a:tc>
                  </a:tr>
                  <a:tr h="208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-1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3’b111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1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en-US" altLang="zh-TW" sz="11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1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1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TW" sz="11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TW" sz="1100" b="0" i="1" smtClean="0">
                                    <a:latin typeface="Cambria Math"/>
                                  </a:rPr>
                                  <m:t>111</m:t>
                                </m:r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altLang="zh-TW" sz="1100" dirty="0">
                            <a:latin typeface="Cambria Math"/>
                          </a:endParaRPr>
                        </a:p>
                      </a:txBody>
                      <a:tcPr/>
                    </a:tc>
                  </a:tr>
                  <a:tr h="208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-2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3’b110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1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en-US" altLang="zh-TW" sz="11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1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1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TW" sz="11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TW" sz="1100" b="0" i="1" smtClean="0">
                                    <a:latin typeface="Cambria Math"/>
                                  </a:rPr>
                                  <m:t>110</m:t>
                                </m:r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altLang="zh-TW" sz="1100" dirty="0">
                            <a:latin typeface="Cambria Math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1886727"/>
                  </p:ext>
                </p:extLst>
              </p:nvPr>
            </p:nvGraphicFramePr>
            <p:xfrm>
              <a:off x="5436096" y="4797152"/>
              <a:ext cx="3411489" cy="18427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7163"/>
                    <a:gridCol w="1137163"/>
                    <a:gridCol w="1137163"/>
                  </a:tblGrid>
                  <a:tr h="43745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38" t="-1389" r="-201075" b="-3236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1389" r="-100000" b="-3236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075" t="-1389" r="-538" b="-323611"/>
                          </a:stretch>
                        </a:blipFill>
                      </a:tcPr>
                    </a:tc>
                  </a:tr>
                  <a:tr h="281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2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3’b010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075" t="-158696" r="-538" b="-406522"/>
                          </a:stretch>
                        </a:blipFill>
                      </a:tcPr>
                    </a:tc>
                  </a:tr>
                  <a:tr h="281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1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3’b001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075" t="-258696" r="-538" b="-306522"/>
                          </a:stretch>
                        </a:blipFill>
                      </a:tcPr>
                    </a:tc>
                  </a:tr>
                  <a:tr h="281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0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3’b000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075" t="-358696" r="-538" b="-206522"/>
                          </a:stretch>
                        </a:blipFill>
                      </a:tcPr>
                    </a:tc>
                  </a:tr>
                  <a:tr h="281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-1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3’b111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075" t="-458696" r="-538" b="-106522"/>
                          </a:stretch>
                        </a:blipFill>
                      </a:tcPr>
                    </a:tc>
                  </a:tr>
                  <a:tr h="281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-2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3’b110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075" t="-558696" r="-538" b="-652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196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Radix-4 SRT Look-up Table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553725"/>
            <a:ext cx="3960440" cy="528242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zh-TW" sz="1800" dirty="0" smtClean="0"/>
              <a:t>The Fig is DIV SRT look-up table. </a:t>
            </a:r>
          </a:p>
          <a:p>
            <a:r>
              <a:rPr lang="en-US" altLang="zh-TW" sz="1800" dirty="0"/>
              <a:t>Quotient of </a:t>
            </a:r>
            <a:r>
              <a:rPr lang="en-US" altLang="zh-TW" sz="1800" dirty="0" smtClean="0"/>
              <a:t>DIV </a:t>
            </a:r>
            <a:r>
              <a:rPr lang="en-US" altLang="zh-TW" sz="1800" dirty="0"/>
              <a:t>is in </a:t>
            </a:r>
            <a:r>
              <a:rPr lang="en-US" altLang="zh-TW" sz="1800" dirty="0" smtClean="0"/>
              <a:t>[1, 2)</a:t>
            </a:r>
            <a:endParaRPr lang="en-US" altLang="zh-TW" sz="1800" dirty="0"/>
          </a:p>
          <a:p>
            <a:endParaRPr lang="zh-TW" altLang="en-US" sz="2000" dirty="0"/>
          </a:p>
        </p:txBody>
      </p:sp>
      <p:sp>
        <p:nvSpPr>
          <p:cNvPr id="6" name="文字方塊 5">
            <a:hlinkClick r:id="rId2" action="ppaction://hlinksldjump"/>
          </p:cNvPr>
          <p:cNvSpPr txBox="1"/>
          <p:nvPr/>
        </p:nvSpPr>
        <p:spPr>
          <a:xfrm>
            <a:off x="8461505" y="6466815"/>
            <a:ext cx="68249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BACK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204864"/>
            <a:ext cx="3419674" cy="463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4460252" y="1553725"/>
            <a:ext cx="3898776" cy="52824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 smtClean="0"/>
              <a:t>The Fig is SQRT </a:t>
            </a:r>
            <a:r>
              <a:rPr lang="en-US" altLang="zh-TW" sz="1800" dirty="0"/>
              <a:t>SRT look-up table. </a:t>
            </a:r>
            <a:endParaRPr lang="zh-TW" altLang="en-US" sz="1800" dirty="0"/>
          </a:p>
          <a:p>
            <a:r>
              <a:rPr lang="en-US" altLang="zh-TW" sz="1800" dirty="0"/>
              <a:t>Quotient of SQRT is in [0.5, 1</a:t>
            </a:r>
            <a:r>
              <a:rPr lang="en-US" altLang="zh-TW" sz="1800" dirty="0" smtClean="0"/>
              <a:t>)</a:t>
            </a:r>
            <a:endParaRPr lang="en-US" altLang="zh-TW" sz="18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04864"/>
            <a:ext cx="3384376" cy="458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285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2-stage pipeline</a:t>
            </a:r>
          </a:p>
          <a:p>
            <a:r>
              <a:rPr lang="en-US" altLang="zh-TW" sz="2400" dirty="0" smtClean="0"/>
              <a:t>Supported data types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Instruction handling</a:t>
            </a:r>
          </a:p>
          <a:p>
            <a:pPr lvl="1"/>
            <a:r>
              <a:rPr lang="en-US" altLang="zh-TW" sz="2000" dirty="0" smtClean="0"/>
              <a:t>FP DIV/SQRT </a:t>
            </a:r>
            <a:r>
              <a:rPr lang="en-US" altLang="zh-TW" sz="2000" dirty="0"/>
              <a:t>instruction using </a:t>
            </a:r>
            <a:r>
              <a:rPr lang="en-US" altLang="zh-TW" sz="2000" dirty="0" smtClean="0"/>
              <a:t>radix-4 SRT algorithm</a:t>
            </a:r>
          </a:p>
          <a:p>
            <a:pPr lvl="1"/>
            <a:r>
              <a:rPr lang="en-US" altLang="zh-TW" sz="2000" dirty="0" smtClean="0"/>
              <a:t>FP estimation instruction using look-up table</a:t>
            </a:r>
          </a:p>
          <a:p>
            <a:endParaRPr lang="en-US" altLang="zh-TW" sz="2400" dirty="0" smtClean="0"/>
          </a:p>
          <a:p>
            <a:pPr lvl="1"/>
            <a:endParaRPr lang="zh-TW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074190"/>
              </p:ext>
            </p:extLst>
          </p:nvPr>
        </p:nvGraphicFramePr>
        <p:xfrm>
          <a:off x="899592" y="2564904"/>
          <a:ext cx="439248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99"/>
                <a:gridCol w="878495"/>
                <a:gridCol w="878498"/>
                <a:gridCol w="878498"/>
                <a:gridCol w="87849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Precision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Width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Sign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Expo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Mant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HP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32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23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DP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64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52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864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118" y="1412776"/>
            <a:ext cx="4585036" cy="54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Temporal Root selection for SQRT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4002210" cy="45259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TW" sz="2000" dirty="0" smtClean="0"/>
                  <a:t>SQRT instruction will use high-order root to take SRT look-up table then generate 2-bit quotient in each round. </a:t>
                </a:r>
                <a:r>
                  <a:rPr lang="en-US" altLang="zh-TW" sz="2000" dirty="0"/>
                  <a:t>But </a:t>
                </a:r>
                <a:r>
                  <a:rPr lang="en-US" altLang="zh-TW" sz="2000" dirty="0" smtClean="0"/>
                  <a:t>root </a:t>
                </a:r>
                <a:r>
                  <a:rPr lang="en-US" altLang="zh-TW" sz="2000" dirty="0"/>
                  <a:t>digit selection rule cannot be used for all </a:t>
                </a:r>
                <a:r>
                  <a:rPr lang="en-US" altLang="zh-TW" sz="2000" dirty="0" smtClean="0"/>
                  <a:t>iterations because root is unknown in early iterations.</a:t>
                </a:r>
              </a:p>
              <a:p>
                <a:r>
                  <a:rPr lang="en-US" altLang="zh-TW" sz="2000" dirty="0" smtClean="0">
                    <a:sym typeface="Wingdings" panose="05000000000000000000" pitchFamily="2" charset="2"/>
                  </a:rPr>
                  <a:t>The Fig. show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000" dirty="0" smtClean="0">
                    <a:sym typeface="Wingdings" panose="05000000000000000000" pitchFamily="2" charset="2"/>
                  </a:rPr>
                  <a:t> value according to digit set and the corresponding bounded value are (1 </a:t>
                </a:r>
                <a:r>
                  <a:rPr lang="en-US" altLang="zh-TW" sz="2000" dirty="0">
                    <a:sym typeface="Wingdings" panose="05000000000000000000" pitchFamily="2" charset="2"/>
                  </a:rPr>
                  <a:t>* 4/3) </a:t>
                </a:r>
                <a:r>
                  <a:rPr lang="en-US" altLang="zh-TW" sz="2000" dirty="0" smtClean="0">
                    <a:sym typeface="Wingdings" panose="05000000000000000000" pitchFamily="2" charset="2"/>
                  </a:rPr>
                  <a:t>, (0.75 * 4/3) and (0.5 * 4/3)</a:t>
                </a:r>
              </a:p>
              <a:p>
                <a:pPr lvl="1"/>
                <a:r>
                  <a:rPr lang="en-US" altLang="zh-TW" sz="1600" dirty="0" smtClean="0">
                    <a:sym typeface="Wingdings" panose="05000000000000000000" pitchFamily="2" charset="2"/>
                  </a:rPr>
                  <a:t>0 1.00</a:t>
                </a:r>
                <a:endParaRPr lang="en-US" altLang="zh-TW" sz="16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zh-TW" sz="1600" dirty="0" smtClean="0"/>
                  <a:t>-</a:t>
                </a:r>
                <a:r>
                  <a:rPr lang="en-US" altLang="zh-TW" sz="1600" dirty="0"/>
                  <a:t>1</a:t>
                </a:r>
                <a:r>
                  <a:rPr lang="en-US" altLang="zh-TW" sz="1600" dirty="0">
                    <a:sym typeface="Wingdings" panose="05000000000000000000" pitchFamily="2" charset="2"/>
                  </a:rPr>
                  <a:t>0.11</a:t>
                </a:r>
              </a:p>
              <a:p>
                <a:pPr lvl="1"/>
                <a:r>
                  <a:rPr lang="en-US" altLang="zh-TW" sz="1600" dirty="0">
                    <a:sym typeface="Wingdings" panose="05000000000000000000" pitchFamily="2" charset="2"/>
                  </a:rPr>
                  <a:t>-2</a:t>
                </a:r>
                <a:r>
                  <a:rPr lang="en-US" altLang="zh-TW" sz="1600" dirty="0" smtClean="0">
                    <a:sym typeface="Wingdings" panose="05000000000000000000" pitchFamily="2" charset="2"/>
                  </a:rPr>
                  <a:t>0.10</a:t>
                </a:r>
              </a:p>
              <a:p>
                <a:r>
                  <a:rPr lang="en-US" altLang="zh-TW" sz="2000" dirty="0" smtClean="0"/>
                  <a:t>The </a:t>
                </a:r>
                <a:r>
                  <a:rPr lang="en-US" altLang="zh-TW" sz="2000" dirty="0"/>
                  <a:t>first round root is </a:t>
                </a:r>
                <a:r>
                  <a:rPr lang="en-US" altLang="zh-TW" sz="2000" dirty="0" smtClean="0"/>
                  <a:t>0.1101</a:t>
                </a:r>
                <a:endParaRPr lang="en-US" altLang="zh-TW" sz="16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4002210" cy="4525963"/>
              </a:xfrm>
              <a:blipFill rotWithShape="1">
                <a:blip r:embed="rId4"/>
                <a:stretch>
                  <a:fillRect l="-1065" t="-674" r="-2283" b="-18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7271830" y="4135388"/>
            <a:ext cx="1010096" cy="2716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099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Look-up Table Adjustment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Merge div &amp; </a:t>
            </a:r>
            <a:r>
              <a:rPr lang="en-US" altLang="zh-TW" sz="2000" dirty="0" err="1" smtClean="0"/>
              <a:t>sqrt</a:t>
            </a:r>
            <a:r>
              <a:rPr lang="en-US" altLang="zh-TW" sz="2000" dirty="0" smtClean="0"/>
              <a:t> look-up</a:t>
            </a:r>
          </a:p>
          <a:p>
            <a:pPr lvl="1"/>
            <a:r>
              <a:rPr lang="en-US" altLang="zh-TW" sz="1600" dirty="0" smtClean="0"/>
              <a:t>Merge the look-up tables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440" y="1700808"/>
            <a:ext cx="5230342" cy="507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617467"/>
              </p:ext>
            </p:extLst>
          </p:nvPr>
        </p:nvGraphicFramePr>
        <p:xfrm>
          <a:off x="683568" y="2348880"/>
          <a:ext cx="3168352" cy="871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864096"/>
                <a:gridCol w="864096"/>
              </a:tblGrid>
              <a:tr h="3224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Lib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Feq</a:t>
                      </a:r>
                      <a:r>
                        <a:rPr lang="en-US" altLang="zh-TW" sz="1200" dirty="0" smtClean="0"/>
                        <a:t>.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Original 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Modified</a:t>
                      </a:r>
                      <a:endParaRPr lang="zh-TW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baseline="0" dirty="0" smtClean="0">
                          <a:sym typeface="Wingdings" panose="05000000000000000000" pitchFamily="2" charset="2"/>
                        </a:rPr>
                        <a:t>28HPC+</a:t>
                      </a:r>
                      <a:endParaRPr lang="zh-TW" altLang="en-US" sz="12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baseline="0" dirty="0" smtClean="0">
                          <a:sym typeface="Wingdings" panose="05000000000000000000" pitchFamily="2" charset="2"/>
                        </a:rPr>
                        <a:t>1Ghz</a:t>
                      </a:r>
                      <a:endParaRPr lang="zh-TW" altLang="en-US" sz="12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 smtClean="0">
                          <a:sym typeface="Wingdings" panose="05000000000000000000" pitchFamily="2" charset="2"/>
                        </a:rPr>
                        <a:t>21.3kgates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 smtClean="0">
                          <a:sym typeface="Wingdings" panose="05000000000000000000" pitchFamily="2" charset="2"/>
                        </a:rPr>
                        <a:t>21.2kgates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baseline="0" dirty="0" smtClean="0">
                          <a:sym typeface="Wingdings" panose="05000000000000000000" pitchFamily="2" charset="2"/>
                        </a:rPr>
                        <a:t>28HPC+</a:t>
                      </a:r>
                      <a:endParaRPr lang="zh-TW" altLang="en-US" sz="12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baseline="0" dirty="0" smtClean="0">
                          <a:sym typeface="Wingdings" panose="05000000000000000000" pitchFamily="2" charset="2"/>
                        </a:rPr>
                        <a:t>1.25Ghz</a:t>
                      </a:r>
                      <a:endParaRPr lang="zh-TW" altLang="en-US" sz="12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 smtClean="0">
                          <a:sym typeface="Wingdings" panose="05000000000000000000" pitchFamily="2" charset="2"/>
                        </a:rPr>
                        <a:t>22.7kgates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 smtClean="0">
                          <a:sym typeface="Wingdings" panose="05000000000000000000" pitchFamily="2" charset="2"/>
                        </a:rPr>
                        <a:t>22.5kgates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368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Instruction latency</a:t>
            </a:r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*DIV/SQRT instruction can not be dispatch to function unit back-to-back and the instructions </a:t>
            </a:r>
            <a:r>
              <a:rPr lang="en-US" altLang="zh-TW" sz="2000" dirty="0" smtClean="0">
                <a:solidFill>
                  <a:srgbClr val="FF0000"/>
                </a:solidFill>
              </a:rPr>
              <a:t>reduce 1 cycle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000" dirty="0" smtClean="0"/>
              <a:t>x is not supported</a:t>
            </a:r>
            <a:endParaRPr lang="zh-TW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875310"/>
              </p:ext>
            </p:extLst>
          </p:nvPr>
        </p:nvGraphicFramePr>
        <p:xfrm>
          <a:off x="827584" y="2060848"/>
          <a:ext cx="540060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661"/>
                <a:gridCol w="812998"/>
                <a:gridCol w="842025"/>
                <a:gridCol w="696852"/>
                <a:gridCol w="871065"/>
              </a:tblGrid>
              <a:tr h="28803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Instruction </a:t>
                      </a:r>
                      <a:endParaRPr lang="zh-TW" altLang="en-US" sz="14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Latency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Scalar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Vector</a:t>
                      </a:r>
                      <a:endParaRPr lang="zh-TW" altLang="en-US" sz="14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 smtClean="0"/>
                    </a:p>
                  </a:txBody>
                  <a:tcPr anchor="ctr"/>
                </a:tc>
              </a:tr>
              <a:tr h="288032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DIV/SQRT</a:t>
                      </a:r>
                      <a:endParaRPr lang="zh-TW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HP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13*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HP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13*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288032"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SP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20*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SP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20*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288032"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34*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34*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VFRECE7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VFRSQRTE7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346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Configurability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979865"/>
              </p:ext>
            </p:extLst>
          </p:nvPr>
        </p:nvGraphicFramePr>
        <p:xfrm>
          <a:off x="457200" y="1600200"/>
          <a:ext cx="8219256" cy="2260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28"/>
                <a:gridCol w="4109628"/>
              </a:tblGrid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Feature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Options</a:t>
                      </a:r>
                      <a:endParaRPr lang="zh-TW" altLang="en-US" dirty="0"/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64</a:t>
                      </a:r>
                      <a:endParaRPr lang="zh-TW" altLang="en-US" dirty="0"/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FLEN*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</a:t>
                      </a:r>
                      <a:r>
                        <a:rPr lang="en-US" altLang="zh-TW" dirty="0" smtClean="0"/>
                        <a:t>/32/64</a:t>
                      </a:r>
                      <a:endParaRPr lang="zh-TW" altLang="en-US" dirty="0"/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512/256/128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SIMD_WIDTH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512/256/128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ELEN*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32/64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395536" y="3861048"/>
            <a:ext cx="437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*If RVV = 0, FLEN can </a:t>
            </a:r>
            <a:r>
              <a:rPr lang="en-US" altLang="zh-TW" dirty="0"/>
              <a:t>be configured to </a:t>
            </a:r>
            <a:r>
              <a:rPr lang="en-US" altLang="zh-TW" dirty="0" smtClean="0"/>
              <a:t>32/64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*If RVV = 1, </a:t>
            </a:r>
            <a:r>
              <a:rPr lang="en-US" altLang="zh-TW" dirty="0">
                <a:solidFill>
                  <a:srgbClr val="FF0000"/>
                </a:solidFill>
              </a:rPr>
              <a:t>FLEN </a:t>
            </a:r>
            <a:r>
              <a:rPr lang="en-US" altLang="zh-TW" dirty="0" smtClean="0">
                <a:solidFill>
                  <a:srgbClr val="FF0000"/>
                </a:solidFill>
              </a:rPr>
              <a:t>is </a:t>
            </a:r>
            <a:r>
              <a:rPr lang="en-US" altLang="zh-TW" dirty="0">
                <a:solidFill>
                  <a:srgbClr val="FF0000"/>
                </a:solidFill>
              </a:rPr>
              <a:t>equivalent to ELEN 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980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uArch</a:t>
            </a:r>
            <a:r>
              <a:rPr lang="en-US" altLang="zh-TW" dirty="0"/>
              <a:t> overview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7521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VPU stage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400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dirty="0" smtClean="0">
              <a:sym typeface="Wingdings" panose="05000000000000000000" pitchFamily="2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92080" y="5157192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4" t="22542" r="53050" b="21402"/>
          <a:stretch/>
        </p:blipFill>
        <p:spPr bwMode="auto">
          <a:xfrm>
            <a:off x="123528" y="1889268"/>
            <a:ext cx="8827068" cy="42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5673799" y="4869160"/>
            <a:ext cx="165618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83768" y="2420888"/>
            <a:ext cx="3168352" cy="37210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473876" y="2927122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Frontend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423347" y="5149759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Function unit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668344" y="6381328"/>
            <a:ext cx="97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Replace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919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28673</TotalTime>
  <Words>3762</Words>
  <Application>Microsoft Office PowerPoint</Application>
  <PresentationFormat>如螢幕大小 (4:3)</PresentationFormat>
  <Paragraphs>960</Paragraphs>
  <Slides>51</Slides>
  <Notes>11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3" baseType="lpstr">
      <vt:lpstr>Office 佈景主題</vt:lpstr>
      <vt:lpstr>工作表</vt:lpstr>
      <vt:lpstr>FP DIV/SQRT uArch</vt:lpstr>
      <vt:lpstr>Agenda</vt:lpstr>
      <vt:lpstr>List of abbreviation (1/)</vt:lpstr>
      <vt:lpstr>List of parameter (1/)</vt:lpstr>
      <vt:lpstr>Overview (1/)</vt:lpstr>
      <vt:lpstr>Overview (2/)</vt:lpstr>
      <vt:lpstr>Configurability</vt:lpstr>
      <vt:lpstr>uArch overview</vt:lpstr>
      <vt:lpstr>VPU stage</vt:lpstr>
      <vt:lpstr>Function Unit Lane Hierarchy</vt:lpstr>
      <vt:lpstr>FDIV uArch (1/)</vt:lpstr>
      <vt:lpstr>FDIV uArch (2/)</vt:lpstr>
      <vt:lpstr>FDIV uArch (3/)</vt:lpstr>
      <vt:lpstr>FDIV uArch (4/)</vt:lpstr>
      <vt:lpstr>FDIV uArch (5/)</vt:lpstr>
      <vt:lpstr>FP Div/SQRT Instructions</vt:lpstr>
      <vt:lpstr>FP Div/SQRT Instructions datapath</vt:lpstr>
      <vt:lpstr>FP Div/SQRT Instructions (1/)</vt:lpstr>
      <vt:lpstr>FP Div/SQRT Instructions (2/)</vt:lpstr>
      <vt:lpstr>FP Estimation Instructions</vt:lpstr>
      <vt:lpstr>FP Estimation Instructions (1/)</vt:lpstr>
      <vt:lpstr>FP Estimation Instructions (2/)</vt:lpstr>
      <vt:lpstr>Round digit generation &amp; Twice Rounding Detection </vt:lpstr>
      <vt:lpstr>Round digit generation (1/)</vt:lpstr>
      <vt:lpstr>Round digit generation (2/)</vt:lpstr>
      <vt:lpstr>Twice Rounding Detection</vt:lpstr>
      <vt:lpstr>Twice Rounding Detection (1/)</vt:lpstr>
      <vt:lpstr>Twice Rounding Detection (2/)</vt:lpstr>
      <vt:lpstr>Twice Rounding Detection (3/)</vt:lpstr>
      <vt:lpstr>Twice Rounding Detection (4/)</vt:lpstr>
      <vt:lpstr>Enhancements</vt:lpstr>
      <vt:lpstr>Enhancements (1/)</vt:lpstr>
      <vt:lpstr>Instruction list</vt:lpstr>
      <vt:lpstr>Instruction list</vt:lpstr>
      <vt:lpstr>Merge IDIV and FDIV methods</vt:lpstr>
      <vt:lpstr>Merge IDIV and FDIV methods (1/)</vt:lpstr>
      <vt:lpstr>Backup</vt:lpstr>
      <vt:lpstr>Radix-2 divider using SRT (1/)</vt:lpstr>
      <vt:lpstr>Radix-2 divider using SRT (2/)</vt:lpstr>
      <vt:lpstr>Radix-2 divider using SRT &amp; CSA(1/)</vt:lpstr>
      <vt:lpstr>Radix-2 divider using SRT &amp; CSA(2/)</vt:lpstr>
      <vt:lpstr>Radix-2 divider using SRT &amp; CSA(3/)</vt:lpstr>
      <vt:lpstr>Radix-4 divider using SRT (1/)</vt:lpstr>
      <vt:lpstr>Radix-4 divider using SRT (2/)</vt:lpstr>
      <vt:lpstr>Radix-4 divider using SRT (3/)</vt:lpstr>
      <vt:lpstr>Radix-4 divider using SRT (4/)</vt:lpstr>
      <vt:lpstr>Radix-4 SRT - Quotient Handling (1/)</vt:lpstr>
      <vt:lpstr>Radix-4 DIV and SQRT –(1/)</vt:lpstr>
      <vt:lpstr>Radix-4 SRT Look-up Table (1/)</vt:lpstr>
      <vt:lpstr>Temporal Root selection for SQRT</vt:lpstr>
      <vt:lpstr>Look-up Table Adjustment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Larry Che-Jung Chang(張哲榮)</dc:creator>
  <cp:lastModifiedBy>Larry Che-Jung Chang(張哲榮)</cp:lastModifiedBy>
  <cp:revision>1285</cp:revision>
  <dcterms:created xsi:type="dcterms:W3CDTF">2020-11-20T05:54:43Z</dcterms:created>
  <dcterms:modified xsi:type="dcterms:W3CDTF">2021-01-19T02:51:47Z</dcterms:modified>
</cp:coreProperties>
</file>