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59" r:id="rId3"/>
    <p:sldId id="273" r:id="rId4"/>
    <p:sldId id="275" r:id="rId5"/>
    <p:sldId id="276" r:id="rId6"/>
    <p:sldId id="321" r:id="rId7"/>
    <p:sldId id="279" r:id="rId8"/>
    <p:sldId id="283" r:id="rId9"/>
    <p:sldId id="274" r:id="rId10"/>
    <p:sldId id="277" r:id="rId11"/>
    <p:sldId id="278" r:id="rId12"/>
    <p:sldId id="363" r:id="rId13"/>
    <p:sldId id="350" r:id="rId14"/>
    <p:sldId id="351" r:id="rId15"/>
    <p:sldId id="352" r:id="rId16"/>
    <p:sldId id="371" r:id="rId17"/>
    <p:sldId id="364" r:id="rId18"/>
    <p:sldId id="288" r:id="rId19"/>
    <p:sldId id="343" r:id="rId20"/>
    <p:sldId id="261" r:id="rId21"/>
    <p:sldId id="365" r:id="rId22"/>
    <p:sldId id="262" r:id="rId23"/>
    <p:sldId id="340" r:id="rId24"/>
    <p:sldId id="366" r:id="rId25"/>
    <p:sldId id="298" r:id="rId26"/>
    <p:sldId id="341" r:id="rId27"/>
    <p:sldId id="358" r:id="rId28"/>
    <p:sldId id="362" r:id="rId29"/>
    <p:sldId id="314" r:id="rId30"/>
    <p:sldId id="296" r:id="rId31"/>
    <p:sldId id="302" r:id="rId32"/>
    <p:sldId id="325" r:id="rId33"/>
    <p:sldId id="367" r:id="rId34"/>
    <p:sldId id="337" r:id="rId35"/>
    <p:sldId id="303" r:id="rId36"/>
    <p:sldId id="304" r:id="rId37"/>
    <p:sldId id="324" r:id="rId38"/>
    <p:sldId id="320" r:id="rId39"/>
    <p:sldId id="328" r:id="rId40"/>
    <p:sldId id="345" r:id="rId41"/>
    <p:sldId id="284" r:id="rId42"/>
    <p:sldId id="290" r:id="rId43"/>
    <p:sldId id="270" r:id="rId44"/>
    <p:sldId id="287" r:id="rId45"/>
    <p:sldId id="291" r:id="rId46"/>
    <p:sldId id="361" r:id="rId47"/>
    <p:sldId id="360" r:id="rId48"/>
    <p:sldId id="369" r:id="rId49"/>
    <p:sldId id="323" r:id="rId50"/>
    <p:sldId id="339" r:id="rId51"/>
    <p:sldId id="335" r:id="rId52"/>
    <p:sldId id="359" r:id="rId53"/>
    <p:sldId id="344" r:id="rId54"/>
    <p:sldId id="368" r:id="rId55"/>
    <p:sldId id="317" r:id="rId56"/>
    <p:sldId id="373" r:id="rId57"/>
    <p:sldId id="370" r:id="rId58"/>
    <p:sldId id="372" r:id="rId59"/>
    <p:sldId id="374" r:id="rId60"/>
    <p:sldId id="316" r:id="rId61"/>
    <p:sldId id="346" r:id="rId62"/>
    <p:sldId id="313" r:id="rId63"/>
    <p:sldId id="308" r:id="rId64"/>
    <p:sldId id="309" r:id="rId65"/>
    <p:sldId id="310" r:id="rId66"/>
    <p:sldId id="311" r:id="rId67"/>
    <p:sldId id="312" r:id="rId68"/>
    <p:sldId id="318" r:id="rId69"/>
    <p:sldId id="315" r:id="rId70"/>
    <p:sldId id="305" r:id="rId71"/>
    <p:sldId id="349" r:id="rId72"/>
    <p:sldId id="272" r:id="rId73"/>
    <p:sldId id="271" r:id="rId7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98" autoAdjust="0"/>
    <p:restoredTop sz="96987" autoAdjust="0"/>
  </p:normalViewPr>
  <p:slideViewPr>
    <p:cSldViewPr>
      <p:cViewPr varScale="1">
        <p:scale>
          <a:sx n="121" d="100"/>
          <a:sy n="121" d="100"/>
        </p:scale>
        <p:origin x="-16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69857-C96B-48D4-AB5B-42D9478C00A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D4368-60BF-435C-ACE7-F9FB4CBD2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29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Bit</a:t>
            </a:r>
            <a:r>
              <a:rPr lang="en-US" altLang="zh-TW" baseline="0" dirty="0" smtClean="0"/>
              <a:t> width is </a:t>
            </a:r>
            <a:r>
              <a:rPr lang="en-US" altLang="zh-TW" dirty="0" smtClean="0"/>
              <a:t>(1+FLEN_MAX) - (1+FLEN_MIN)  + XLEN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072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Bit</a:t>
            </a:r>
            <a:r>
              <a:rPr lang="en-US" altLang="zh-TW" baseline="0" dirty="0" smtClean="0"/>
              <a:t> width is </a:t>
            </a:r>
            <a:r>
              <a:rPr lang="en-US" altLang="zh-TW" dirty="0" smtClean="0"/>
              <a:t>(1+FLEN_MAX) - (1+FLEN_MIN)  + XLEN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072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846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</a:t>
            </a:r>
            <a:r>
              <a:rPr lang="en-US" altLang="zh-TW" baseline="0" dirty="0" smtClean="0"/>
              <a:t> is value after rounding</a:t>
            </a:r>
          </a:p>
          <a:p>
            <a:r>
              <a:rPr lang="en-US" altLang="zh-TW" baseline="0" dirty="0" smtClean="0"/>
              <a:t>R is rounding inclement</a:t>
            </a:r>
          </a:p>
          <a:p>
            <a:r>
              <a:rPr lang="en-US" altLang="zh-TW" baseline="0" dirty="0" smtClean="0"/>
              <a:t>B = A+R</a:t>
            </a:r>
          </a:p>
          <a:p>
            <a:r>
              <a:rPr lang="en-US" altLang="zh-TW" baseline="0" dirty="0" smtClean="0"/>
              <a:t>Result = B’+1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= (A+R)’+1</a:t>
            </a:r>
          </a:p>
          <a:p>
            <a:pPr marL="171450" indent="-171450">
              <a:buFont typeface="Symbol"/>
              <a:buChar char="Þ"/>
            </a:pPr>
            <a:r>
              <a:rPr lang="en-US" altLang="zh-TW" baseline="0" dirty="0" smtClean="0"/>
              <a:t>R = 0, Result = A’+1</a:t>
            </a:r>
          </a:p>
          <a:p>
            <a:pPr marL="171450" indent="-171450">
              <a:buFont typeface="Symbol"/>
              <a:buChar char="Þ"/>
            </a:pPr>
            <a:r>
              <a:rPr lang="en-US" altLang="zh-TW" baseline="0" dirty="0" smtClean="0"/>
              <a:t>R = 1, Result = A’-1+1 = A’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883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l5_sticky = 1’b0</a:t>
            </a:r>
          </a:p>
          <a:p>
            <a:r>
              <a:rPr lang="en-US" altLang="zh-TW" sz="1200" dirty="0" smtClean="0"/>
              <a:t>l4_sticky = (f1_s_lz_num[5] == 1’b1) ? l5_sticky :|bit[15:0]</a:t>
            </a:r>
          </a:p>
          <a:p>
            <a:r>
              <a:rPr lang="en-US" altLang="zh-TW" sz="1200" dirty="0" smtClean="0"/>
              <a:t>L3_sticky = (f1_s_lz_num[5:4] == 2’b11) ? l4_sticky : </a:t>
            </a:r>
          </a:p>
          <a:p>
            <a:r>
              <a:rPr lang="en-US" altLang="zh-TW" sz="1200" dirty="0" smtClean="0"/>
              <a:t>                     l4_sticky | (| bit[27:24])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763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l5_sticky = 1’b0</a:t>
            </a:r>
          </a:p>
          <a:p>
            <a:r>
              <a:rPr lang="en-US" altLang="zh-TW" sz="1200" dirty="0" smtClean="0"/>
              <a:t>l4_sticky = (f1_s_lz_num[5] == 1’b1) ? l5_sticky :|bit[15:0]</a:t>
            </a:r>
          </a:p>
          <a:p>
            <a:r>
              <a:rPr lang="en-US" altLang="zh-TW" sz="1200" dirty="0" smtClean="0"/>
              <a:t>L3_sticky = (f1_s_lz_num[5:4] == 2’b11) ? l4_sticky : </a:t>
            </a:r>
          </a:p>
          <a:p>
            <a:r>
              <a:rPr lang="en-US" altLang="zh-TW" sz="1200" dirty="0" smtClean="0"/>
              <a:t>                     l4_sticky | (| bit[27:24])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76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10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12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41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29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56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24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14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6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63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71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427F1-879E-4FBD-8EF7-D9093965C548}" type="datetimeFigureOut">
              <a:rPr lang="zh-TW" altLang="en-US" smtClean="0"/>
              <a:t>2020/12/23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96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9.xml"/><Relationship Id="rId4" Type="http://schemas.openxmlformats.org/officeDocument/2006/relationships/slide" Target="slide4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slide" Target="slide2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FP MISC </a:t>
            </a:r>
            <a:r>
              <a:rPr lang="en-US" altLang="zh-TW" dirty="0" err="1" smtClean="0"/>
              <a:t>uArch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76256" y="5739953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202012</a:t>
            </a:r>
          </a:p>
          <a:p>
            <a:r>
              <a:rPr lang="en-US" altLang="zh-TW" dirty="0" smtClean="0"/>
              <a:t>Larry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299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Function Unit Lane Hierarchy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b="1" dirty="0" err="1" smtClean="0"/>
              <a:t>src_gen</a:t>
            </a:r>
            <a:r>
              <a:rPr lang="en-US" altLang="zh-TW" sz="2000" b="1" dirty="0" smtClean="0"/>
              <a:t> </a:t>
            </a:r>
            <a:r>
              <a:rPr lang="en-US" altLang="zh-TW" sz="2000" dirty="0" smtClean="0"/>
              <a:t>is for source data selection</a:t>
            </a:r>
          </a:p>
          <a:p>
            <a:pPr lvl="1"/>
            <a:r>
              <a:rPr lang="en-US" altLang="zh-TW" sz="1600" dirty="0" smtClean="0"/>
              <a:t>Select data for read port 0/ 1/ 2/ 3 or scalar register</a:t>
            </a:r>
          </a:p>
          <a:p>
            <a:r>
              <a:rPr lang="en-US" altLang="zh-TW" sz="2000" b="1" dirty="0" smtClean="0"/>
              <a:t>FSM</a:t>
            </a:r>
            <a:r>
              <a:rPr lang="en-US" altLang="zh-TW" sz="2000" dirty="0" smtClean="0"/>
              <a:t> is for reduction instructions to generate control signals</a:t>
            </a:r>
          </a:p>
          <a:p>
            <a:r>
              <a:rPr lang="en-US" altLang="zh-TW" sz="2000" b="1" dirty="0" err="1" smtClean="0"/>
              <a:t>Lane_carry_control</a:t>
            </a:r>
            <a:r>
              <a:rPr lang="en-US" altLang="zh-TW" sz="2000" b="1" dirty="0" smtClean="0"/>
              <a:t> </a:t>
            </a:r>
            <a:r>
              <a:rPr lang="en-US" altLang="zh-TW" sz="2000" dirty="0" smtClean="0"/>
              <a:t>handle data forwarding between each lane</a:t>
            </a:r>
            <a:endParaRPr lang="zh-TW" altLang="en-US" sz="20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6043333" y="3115658"/>
            <a:ext cx="3100667" cy="1721882"/>
            <a:chOff x="6043333" y="3115658"/>
            <a:chExt cx="3100667" cy="1721882"/>
          </a:xfrm>
        </p:grpSpPr>
        <p:pic>
          <p:nvPicPr>
            <p:cNvPr id="1027" name="Picture 3" descr="C:\Users\larryzzr\Desktop\FP\FMIS_Figs\vfmis_lane_v1_f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7425" y="3484990"/>
              <a:ext cx="3076575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字方塊 18"/>
            <p:cNvSpPr txBox="1"/>
            <p:nvPr/>
          </p:nvSpPr>
          <p:spPr>
            <a:xfrm>
              <a:off x="6043333" y="3115658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ELEN=32</a:t>
              </a:r>
              <a:endParaRPr lang="zh-TW" alt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067425" y="1163052"/>
            <a:ext cx="3076575" cy="2007632"/>
            <a:chOff x="6067425" y="1163052"/>
            <a:chExt cx="3076575" cy="2007632"/>
          </a:xfrm>
        </p:grpSpPr>
        <p:pic>
          <p:nvPicPr>
            <p:cNvPr id="1026" name="Picture 2" descr="C:\Users\larryzzr\Desktop\FP\FMIS_Figs\vfmis_lane_v1_f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7425" y="1532384"/>
              <a:ext cx="3076575" cy="163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文字方塊 19"/>
            <p:cNvSpPr txBox="1"/>
            <p:nvPr/>
          </p:nvSpPr>
          <p:spPr>
            <a:xfrm>
              <a:off x="6067425" y="1163052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ELEN=64</a:t>
              </a:r>
              <a:endParaRPr lang="zh-TW" altLang="en-US" dirty="0"/>
            </a:p>
          </p:txBody>
        </p:sp>
      </p:grpSp>
      <p:pic>
        <p:nvPicPr>
          <p:cNvPr id="4" name="Picture 2" descr="C:\Users\larryzzr\Desktop\FP\FMIS_Figs\vfmis_lane_v1_f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5" y="1770490"/>
            <a:ext cx="48672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單箭頭接點 8"/>
          <p:cNvCxnSpPr/>
          <p:nvPr/>
        </p:nvCxnSpPr>
        <p:spPr>
          <a:xfrm flipV="1">
            <a:off x="5364088" y="2204866"/>
            <a:ext cx="679245" cy="76101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5364088" y="2976209"/>
            <a:ext cx="679245" cy="102885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25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FMIS </a:t>
            </a:r>
            <a:r>
              <a:rPr lang="en-US" altLang="zh-TW" dirty="0" err="1" smtClean="0"/>
              <a:t>uArch</a:t>
            </a:r>
            <a:r>
              <a:rPr lang="en-US" altLang="zh-TW" dirty="0" smtClean="0"/>
              <a:t>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1600" dirty="0" smtClean="0"/>
          </a:p>
        </p:txBody>
      </p:sp>
      <p:pic>
        <p:nvPicPr>
          <p:cNvPr id="12295" name="Picture 7" descr="C:\Users\larryzzr\Desktop\FP\FMIS_Figs\All-fmis 2stage pipe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60241"/>
            <a:ext cx="7884368" cy="557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18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7" descr="C:\Users\larryzzr\Desktop\FP\FMIS_Figs\All-fmis 2stage pipe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675" y="1772816"/>
            <a:ext cx="7195701" cy="50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FMIS </a:t>
            </a:r>
            <a:r>
              <a:rPr lang="en-US" altLang="zh-TW" dirty="0" err="1" smtClean="0"/>
              <a:t>uArch</a:t>
            </a:r>
            <a:r>
              <a:rPr lang="en-US" altLang="zh-TW" dirty="0" smtClean="0"/>
              <a:t>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/>
              <a:t>INT to FP</a:t>
            </a:r>
          </a:p>
          <a:p>
            <a:endParaRPr lang="en-US" altLang="zh-TW" sz="1600" dirty="0" smtClean="0"/>
          </a:p>
        </p:txBody>
      </p:sp>
      <p:sp>
        <p:nvSpPr>
          <p:cNvPr id="6" name="向下箭號 5"/>
          <p:cNvSpPr/>
          <p:nvPr/>
        </p:nvSpPr>
        <p:spPr>
          <a:xfrm>
            <a:off x="6934835" y="2241715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向下箭號 6"/>
          <p:cNvSpPr/>
          <p:nvPr/>
        </p:nvSpPr>
        <p:spPr>
          <a:xfrm>
            <a:off x="7668344" y="2708920"/>
            <a:ext cx="144016" cy="31483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向下箭號 7"/>
          <p:cNvSpPr/>
          <p:nvPr/>
        </p:nvSpPr>
        <p:spPr>
          <a:xfrm>
            <a:off x="8532440" y="2793219"/>
            <a:ext cx="144016" cy="74234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向下箭號 8"/>
          <p:cNvSpPr/>
          <p:nvPr/>
        </p:nvSpPr>
        <p:spPr>
          <a:xfrm rot="5400000">
            <a:off x="7218209" y="3116094"/>
            <a:ext cx="144016" cy="43204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 rot="5400000">
            <a:off x="7959703" y="3588857"/>
            <a:ext cx="144016" cy="58271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>
            <a:off x="6675804" y="4868742"/>
            <a:ext cx="144016" cy="40414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6262310" y="3952224"/>
            <a:ext cx="144016" cy="32636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>
            <a:off x="5836011" y="4885017"/>
            <a:ext cx="144016" cy="44008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 rot="5400000">
            <a:off x="7750992" y="3580848"/>
            <a:ext cx="144016" cy="103078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下箭號 15"/>
          <p:cNvSpPr/>
          <p:nvPr/>
        </p:nvSpPr>
        <p:spPr>
          <a:xfrm>
            <a:off x="3338349" y="4024232"/>
            <a:ext cx="144016" cy="32860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>
            <a:off x="6276176" y="5444864"/>
            <a:ext cx="144016" cy="936463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2843808" y="4033841"/>
            <a:ext cx="144016" cy="28665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 rot="5400000">
            <a:off x="5134738" y="4768932"/>
            <a:ext cx="144016" cy="148003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3289854" y="5805264"/>
            <a:ext cx="144016" cy="22207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2987824" y="5778847"/>
            <a:ext cx="144016" cy="24413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6782142" y="3850108"/>
            <a:ext cx="144016" cy="47038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415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C:\Users\larryzzr\Desktop\FP\FMIS_Figs\All-fmis 2stage pipe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675" y="1772816"/>
            <a:ext cx="7195701" cy="50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FMIS </a:t>
            </a:r>
            <a:r>
              <a:rPr lang="en-US" altLang="zh-TW" dirty="0" err="1" smtClean="0"/>
              <a:t>uArch</a:t>
            </a:r>
            <a:r>
              <a:rPr lang="en-US" altLang="zh-TW" dirty="0" smtClean="0"/>
              <a:t> 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 smtClean="0"/>
              <a:t>FP to INT</a:t>
            </a:r>
          </a:p>
        </p:txBody>
      </p:sp>
      <p:sp>
        <p:nvSpPr>
          <p:cNvPr id="5" name="向下箭號 4"/>
          <p:cNvSpPr/>
          <p:nvPr/>
        </p:nvSpPr>
        <p:spPr>
          <a:xfrm>
            <a:off x="4499992" y="2060848"/>
            <a:ext cx="144016" cy="122450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向下箭號 16"/>
          <p:cNvSpPr/>
          <p:nvPr/>
        </p:nvSpPr>
        <p:spPr>
          <a:xfrm>
            <a:off x="6660232" y="4869160"/>
            <a:ext cx="144016" cy="29889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940152" y="4869160"/>
            <a:ext cx="144016" cy="30541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6200000">
            <a:off x="4901007" y="3701044"/>
            <a:ext cx="144016" cy="152210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>
            <a:off x="6247422" y="5597602"/>
            <a:ext cx="144016" cy="79208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19821405">
            <a:off x="2889317" y="4237384"/>
            <a:ext cx="144016" cy="57251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下箭號 25"/>
          <p:cNvSpPr/>
          <p:nvPr/>
        </p:nvSpPr>
        <p:spPr>
          <a:xfrm>
            <a:off x="3995936" y="2564904"/>
            <a:ext cx="144016" cy="64948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向下箭號 26"/>
          <p:cNvSpPr/>
          <p:nvPr/>
        </p:nvSpPr>
        <p:spPr>
          <a:xfrm>
            <a:off x="4017268" y="3816129"/>
            <a:ext cx="144016" cy="52196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419872" y="417690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Zero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向下箭號 28"/>
          <p:cNvSpPr/>
          <p:nvPr/>
        </p:nvSpPr>
        <p:spPr>
          <a:xfrm>
            <a:off x="2669359" y="3645747"/>
            <a:ext cx="144016" cy="55456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 rot="746601">
            <a:off x="3217832" y="5742883"/>
            <a:ext cx="144016" cy="50152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下箭號 34"/>
          <p:cNvSpPr/>
          <p:nvPr/>
        </p:nvSpPr>
        <p:spPr>
          <a:xfrm rot="10800000">
            <a:off x="3114024" y="2492896"/>
            <a:ext cx="144016" cy="64948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向下箭號 35"/>
          <p:cNvSpPr/>
          <p:nvPr/>
        </p:nvSpPr>
        <p:spPr>
          <a:xfrm>
            <a:off x="4572000" y="3789040"/>
            <a:ext cx="144016" cy="52196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下箭號 36"/>
          <p:cNvSpPr/>
          <p:nvPr/>
        </p:nvSpPr>
        <p:spPr>
          <a:xfrm rot="16200000">
            <a:off x="5620766" y="3514647"/>
            <a:ext cx="144016" cy="164688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4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7" descr="C:\Users\larryzzr\Desktop\FP\FMIS_Figs\All-fmis 2stage pipe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668" y="1916832"/>
            <a:ext cx="6979648" cy="49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FMIS </a:t>
            </a:r>
            <a:r>
              <a:rPr lang="en-US" altLang="zh-TW" dirty="0" err="1" smtClean="0"/>
              <a:t>uArch</a:t>
            </a:r>
            <a:r>
              <a:rPr lang="en-US" altLang="zh-TW" dirty="0" smtClean="0"/>
              <a:t> (4/)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FP widening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FP </a:t>
            </a:r>
            <a:r>
              <a:rPr lang="en-US" altLang="zh-TW" sz="1600" dirty="0" smtClean="0">
                <a:solidFill>
                  <a:srgbClr val="0070C0"/>
                </a:solidFill>
              </a:rPr>
              <a:t>narrowing</a:t>
            </a:r>
          </a:p>
          <a:p>
            <a:r>
              <a:rPr lang="en-US" altLang="zh-TW" sz="1600" dirty="0">
                <a:solidFill>
                  <a:srgbClr val="00B050"/>
                </a:solidFill>
              </a:rPr>
              <a:t>Bfloat16 to </a:t>
            </a:r>
            <a:r>
              <a:rPr lang="en-US" altLang="zh-TW" sz="1600" dirty="0" smtClean="0">
                <a:solidFill>
                  <a:srgbClr val="00B050"/>
                </a:solidFill>
              </a:rPr>
              <a:t>SP</a:t>
            </a:r>
            <a:endParaRPr lang="en-US" altLang="zh-TW" sz="1600" dirty="0">
              <a:solidFill>
                <a:srgbClr val="00B050"/>
              </a:solidFill>
            </a:endParaRPr>
          </a:p>
        </p:txBody>
      </p:sp>
      <p:sp>
        <p:nvSpPr>
          <p:cNvPr id="5" name="向下箭號 4"/>
          <p:cNvSpPr/>
          <p:nvPr/>
        </p:nvSpPr>
        <p:spPr>
          <a:xfrm>
            <a:off x="6516218" y="2437193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向下箭號 9"/>
          <p:cNvSpPr/>
          <p:nvPr/>
        </p:nvSpPr>
        <p:spPr>
          <a:xfrm>
            <a:off x="7668344" y="2653218"/>
            <a:ext cx="144016" cy="72007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向下箭號 12"/>
          <p:cNvSpPr/>
          <p:nvPr/>
        </p:nvSpPr>
        <p:spPr>
          <a:xfrm rot="5400000">
            <a:off x="7284984" y="3238076"/>
            <a:ext cx="144016" cy="43204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6372200" y="3870640"/>
            <a:ext cx="144016" cy="467213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6074635" y="5085183"/>
            <a:ext cx="144016" cy="22632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3472211" y="4042325"/>
            <a:ext cx="144016" cy="36152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>
            <a:off x="6372200" y="5650269"/>
            <a:ext cx="144016" cy="77872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>
            <a:off x="2890510" y="3960492"/>
            <a:ext cx="144016" cy="55121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下箭號 26"/>
          <p:cNvSpPr/>
          <p:nvPr/>
        </p:nvSpPr>
        <p:spPr>
          <a:xfrm>
            <a:off x="3400203" y="5834131"/>
            <a:ext cx="144016" cy="23844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下箭號 25"/>
          <p:cNvSpPr/>
          <p:nvPr/>
        </p:nvSpPr>
        <p:spPr>
          <a:xfrm>
            <a:off x="4113344" y="2660580"/>
            <a:ext cx="144016" cy="50654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向下箭號 28"/>
          <p:cNvSpPr/>
          <p:nvPr/>
        </p:nvSpPr>
        <p:spPr>
          <a:xfrm>
            <a:off x="4662280" y="2276872"/>
            <a:ext cx="144016" cy="1249236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向下箭號 30"/>
          <p:cNvSpPr/>
          <p:nvPr/>
        </p:nvSpPr>
        <p:spPr>
          <a:xfrm rot="16200000">
            <a:off x="5523129" y="4352671"/>
            <a:ext cx="144016" cy="31807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向下箭號 33"/>
          <p:cNvSpPr/>
          <p:nvPr/>
        </p:nvSpPr>
        <p:spPr>
          <a:xfrm rot="16200000">
            <a:off x="6381934" y="4283114"/>
            <a:ext cx="144016" cy="268568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向下箭號 34"/>
          <p:cNvSpPr/>
          <p:nvPr/>
        </p:nvSpPr>
        <p:spPr>
          <a:xfrm>
            <a:off x="6707677" y="4936615"/>
            <a:ext cx="144016" cy="297135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向下箭號 35"/>
          <p:cNvSpPr/>
          <p:nvPr/>
        </p:nvSpPr>
        <p:spPr>
          <a:xfrm>
            <a:off x="6009891" y="5085183"/>
            <a:ext cx="144016" cy="237096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向下箭號 37"/>
          <p:cNvSpPr/>
          <p:nvPr/>
        </p:nvSpPr>
        <p:spPr>
          <a:xfrm>
            <a:off x="6319658" y="5650270"/>
            <a:ext cx="144016" cy="77872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向下箭號 38"/>
          <p:cNvSpPr/>
          <p:nvPr/>
        </p:nvSpPr>
        <p:spPr>
          <a:xfrm rot="5400000">
            <a:off x="4590272" y="5123243"/>
            <a:ext cx="144016" cy="855358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向下箭號 39"/>
          <p:cNvSpPr/>
          <p:nvPr/>
        </p:nvSpPr>
        <p:spPr>
          <a:xfrm>
            <a:off x="3134304" y="5804428"/>
            <a:ext cx="144016" cy="26814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向下箭號 40"/>
          <p:cNvSpPr/>
          <p:nvPr/>
        </p:nvSpPr>
        <p:spPr>
          <a:xfrm>
            <a:off x="3437899" y="5834131"/>
            <a:ext cx="144016" cy="245139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向下箭號 41"/>
          <p:cNvSpPr/>
          <p:nvPr/>
        </p:nvSpPr>
        <p:spPr>
          <a:xfrm>
            <a:off x="3506079" y="4042325"/>
            <a:ext cx="144016" cy="362866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向下箭號 42"/>
          <p:cNvSpPr/>
          <p:nvPr/>
        </p:nvSpPr>
        <p:spPr>
          <a:xfrm>
            <a:off x="2853154" y="3960491"/>
            <a:ext cx="144016" cy="551218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向下箭號 51"/>
          <p:cNvSpPr/>
          <p:nvPr/>
        </p:nvSpPr>
        <p:spPr>
          <a:xfrm>
            <a:off x="5793970" y="3798729"/>
            <a:ext cx="134388" cy="272622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向下箭號 53"/>
          <p:cNvSpPr/>
          <p:nvPr/>
        </p:nvSpPr>
        <p:spPr>
          <a:xfrm>
            <a:off x="6262178" y="5650270"/>
            <a:ext cx="129488" cy="781513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3665067" y="4201513"/>
            <a:ext cx="452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00B050"/>
                </a:solidFill>
              </a:rPr>
              <a:t>Zero</a:t>
            </a:r>
            <a:endParaRPr lang="zh-TW" altLang="en-US" sz="1000" dirty="0">
              <a:solidFill>
                <a:srgbClr val="00B050"/>
              </a:solidFill>
            </a:endParaRPr>
          </a:p>
        </p:txBody>
      </p:sp>
      <p:sp>
        <p:nvSpPr>
          <p:cNvPr id="57" name="向下箭號 56"/>
          <p:cNvSpPr/>
          <p:nvPr/>
        </p:nvSpPr>
        <p:spPr>
          <a:xfrm>
            <a:off x="3487457" y="5834132"/>
            <a:ext cx="133740" cy="23919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8" name="向下箭號 57"/>
          <p:cNvSpPr/>
          <p:nvPr/>
        </p:nvSpPr>
        <p:spPr>
          <a:xfrm>
            <a:off x="2821131" y="3960490"/>
            <a:ext cx="144016" cy="555976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9" name="向下箭號 58"/>
          <p:cNvSpPr/>
          <p:nvPr/>
        </p:nvSpPr>
        <p:spPr>
          <a:xfrm>
            <a:off x="5928358" y="5085183"/>
            <a:ext cx="129488" cy="229679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向下箭號 60"/>
          <p:cNvSpPr/>
          <p:nvPr/>
        </p:nvSpPr>
        <p:spPr>
          <a:xfrm rot="10800000">
            <a:off x="3509907" y="2955366"/>
            <a:ext cx="144016" cy="50654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566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7" descr="C:\Users\larryzzr\Desktop\FP\FMIS_Figs\All-fmis 2stage pipe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242" y="2204864"/>
            <a:ext cx="6572073" cy="464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FMIS </a:t>
            </a:r>
            <a:r>
              <a:rPr lang="en-US" altLang="zh-TW" dirty="0" err="1" smtClean="0"/>
              <a:t>uArch</a:t>
            </a:r>
            <a:r>
              <a:rPr lang="en-US" altLang="zh-TW" dirty="0" smtClean="0"/>
              <a:t> (5/)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Comparing </a:t>
            </a:r>
            <a:r>
              <a:rPr lang="en-US" altLang="zh-TW" sz="1600" dirty="0" smtClean="0">
                <a:solidFill>
                  <a:srgbClr val="FF0000"/>
                </a:solidFill>
              </a:rPr>
              <a:t>instructions</a:t>
            </a:r>
          </a:p>
          <a:p>
            <a:r>
              <a:rPr lang="en-US" altLang="zh-TW" sz="1600" dirty="0" smtClean="0">
                <a:solidFill>
                  <a:schemeClr val="accent1"/>
                </a:solidFill>
              </a:rPr>
              <a:t>Others instructions</a:t>
            </a:r>
          </a:p>
          <a:p>
            <a:r>
              <a:rPr lang="en-US" altLang="zh-TW" sz="1600" dirty="0">
                <a:solidFill>
                  <a:srgbClr val="FFC000"/>
                </a:solidFill>
              </a:rPr>
              <a:t>Scalar </a:t>
            </a:r>
            <a:r>
              <a:rPr lang="en-US" altLang="zh-TW" sz="1600" dirty="0" err="1">
                <a:solidFill>
                  <a:srgbClr val="FFC000"/>
                </a:solidFill>
              </a:rPr>
              <a:t>fp</a:t>
            </a:r>
            <a:r>
              <a:rPr lang="en-US" altLang="zh-TW" sz="1600" dirty="0">
                <a:solidFill>
                  <a:srgbClr val="FFC000"/>
                </a:solidFill>
              </a:rPr>
              <a:t> result (XRF)</a:t>
            </a:r>
            <a:endParaRPr lang="en-US" altLang="zh-TW" sz="1600" dirty="0">
              <a:solidFill>
                <a:schemeClr val="accent1"/>
              </a:solidFill>
            </a:endParaRPr>
          </a:p>
        </p:txBody>
      </p:sp>
      <p:sp>
        <p:nvSpPr>
          <p:cNvPr id="28" name="向下箭號 27"/>
          <p:cNvSpPr/>
          <p:nvPr/>
        </p:nvSpPr>
        <p:spPr>
          <a:xfrm>
            <a:off x="6012160" y="3356991"/>
            <a:ext cx="72008" cy="553963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向下箭號 32"/>
          <p:cNvSpPr/>
          <p:nvPr/>
        </p:nvSpPr>
        <p:spPr>
          <a:xfrm>
            <a:off x="6100851" y="3140968"/>
            <a:ext cx="61330" cy="792088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向下箭號 36"/>
          <p:cNvSpPr/>
          <p:nvPr/>
        </p:nvSpPr>
        <p:spPr>
          <a:xfrm>
            <a:off x="6517070" y="5661248"/>
            <a:ext cx="72008" cy="79306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向下箭號 47"/>
          <p:cNvSpPr/>
          <p:nvPr/>
        </p:nvSpPr>
        <p:spPr>
          <a:xfrm>
            <a:off x="6560569" y="5661248"/>
            <a:ext cx="61330" cy="793069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向下箭號 48"/>
          <p:cNvSpPr/>
          <p:nvPr/>
        </p:nvSpPr>
        <p:spPr>
          <a:xfrm>
            <a:off x="6014443" y="4199885"/>
            <a:ext cx="72008" cy="298633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8" name="向下箭號 57"/>
          <p:cNvSpPr/>
          <p:nvPr/>
        </p:nvSpPr>
        <p:spPr>
          <a:xfrm>
            <a:off x="6226369" y="5085184"/>
            <a:ext cx="72008" cy="25251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9" name="向下箭號 58"/>
          <p:cNvSpPr/>
          <p:nvPr/>
        </p:nvSpPr>
        <p:spPr>
          <a:xfrm>
            <a:off x="6269868" y="5085184"/>
            <a:ext cx="61330" cy="252519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向下箭號 59"/>
          <p:cNvSpPr/>
          <p:nvPr/>
        </p:nvSpPr>
        <p:spPr>
          <a:xfrm>
            <a:off x="6133351" y="4372258"/>
            <a:ext cx="72008" cy="25251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向下箭號 60"/>
          <p:cNvSpPr/>
          <p:nvPr/>
        </p:nvSpPr>
        <p:spPr>
          <a:xfrm>
            <a:off x="6176850" y="4372258"/>
            <a:ext cx="61330" cy="252519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626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Conversion instructions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60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7" descr="C:\Users\larryzzr\Desktop\FP\FMIS_Figs\All-fmis 2stage pipe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675" y="1772816"/>
            <a:ext cx="7195701" cy="50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Integer to FP </a:t>
            </a:r>
            <a:r>
              <a:rPr lang="en-US" altLang="zh-TW" dirty="0" err="1"/>
              <a:t>Datapath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/>
              <a:t>INT to FP</a:t>
            </a:r>
          </a:p>
          <a:p>
            <a:endParaRPr lang="en-US" altLang="zh-TW" sz="1600" dirty="0" smtClean="0"/>
          </a:p>
        </p:txBody>
      </p:sp>
      <p:sp>
        <p:nvSpPr>
          <p:cNvPr id="6" name="向下箭號 5"/>
          <p:cNvSpPr/>
          <p:nvPr/>
        </p:nvSpPr>
        <p:spPr>
          <a:xfrm>
            <a:off x="7002185" y="2231669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向下箭號 6"/>
          <p:cNvSpPr/>
          <p:nvPr/>
        </p:nvSpPr>
        <p:spPr>
          <a:xfrm>
            <a:off x="7596336" y="2519701"/>
            <a:ext cx="144016" cy="72007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向下箭號 7"/>
          <p:cNvSpPr/>
          <p:nvPr/>
        </p:nvSpPr>
        <p:spPr>
          <a:xfrm>
            <a:off x="8532440" y="2793219"/>
            <a:ext cx="144016" cy="74234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向下箭號 8"/>
          <p:cNvSpPr/>
          <p:nvPr/>
        </p:nvSpPr>
        <p:spPr>
          <a:xfrm rot="5400000">
            <a:off x="7218209" y="3116094"/>
            <a:ext cx="144016" cy="43204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下箭號 9"/>
          <p:cNvSpPr/>
          <p:nvPr/>
        </p:nvSpPr>
        <p:spPr>
          <a:xfrm rot="5400000">
            <a:off x="7959703" y="3588857"/>
            <a:ext cx="144016" cy="58271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>
            <a:off x="6675804" y="4868742"/>
            <a:ext cx="144016" cy="40414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 rot="1488563">
            <a:off x="6124147" y="4235427"/>
            <a:ext cx="144016" cy="52805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>
            <a:off x="5836011" y="4885017"/>
            <a:ext cx="144016" cy="44008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 rot="5400000">
            <a:off x="7750992" y="3580848"/>
            <a:ext cx="144016" cy="103078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>
            <a:off x="6300192" y="3023756"/>
            <a:ext cx="144016" cy="78445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下箭號 15"/>
          <p:cNvSpPr/>
          <p:nvPr/>
        </p:nvSpPr>
        <p:spPr>
          <a:xfrm rot="984078">
            <a:off x="3266341" y="4103916"/>
            <a:ext cx="144016" cy="66180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>
            <a:off x="6276176" y="5444864"/>
            <a:ext cx="144016" cy="936463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 rot="20492751">
            <a:off x="2946410" y="4066850"/>
            <a:ext cx="144016" cy="73593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 rot="5400000">
            <a:off x="5134738" y="4768932"/>
            <a:ext cx="144016" cy="148003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746601">
            <a:off x="3233841" y="5766051"/>
            <a:ext cx="144016" cy="29408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20837227">
            <a:off x="2946410" y="5755315"/>
            <a:ext cx="144016" cy="29408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6782142" y="3850108"/>
            <a:ext cx="144016" cy="47038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90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Integer to FP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Integer </a:t>
            </a:r>
            <a:r>
              <a:rPr lang="en-US" altLang="zh-TW" sz="2000" dirty="0"/>
              <a:t>to floating-point </a:t>
            </a:r>
            <a:r>
              <a:rPr lang="en-US" altLang="zh-TW" sz="2000" dirty="0" smtClean="0"/>
              <a:t>dataflow</a:t>
            </a:r>
            <a:endParaRPr lang="en-US" altLang="zh-TW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/>
              <a:t>Data packing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/>
              <a:t>Do 3 things in parallel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zh-TW" sz="1400" dirty="0"/>
              <a:t>Do 2’sc for negative integer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zh-TW" sz="1400" dirty="0"/>
              <a:t>Generate LZC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zh-TW" sz="1400" dirty="0"/>
              <a:t>Find bit pattern for correction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/>
              <a:t>Normalize data and generate sticky bit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/>
              <a:t>Pack to significand format according destination precision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/>
              <a:t>Do </a:t>
            </a:r>
            <a:r>
              <a:rPr lang="en-US" altLang="zh-TW" sz="1800" dirty="0" smtClean="0"/>
              <a:t>rounding</a:t>
            </a:r>
          </a:p>
          <a:p>
            <a:r>
              <a:rPr lang="en-US" altLang="zh-TW" sz="2000" dirty="0"/>
              <a:t>Enhancements</a:t>
            </a:r>
          </a:p>
          <a:p>
            <a:pPr lvl="1"/>
            <a:r>
              <a:rPr lang="en-US" altLang="zh-TW" sz="1800" dirty="0">
                <a:hlinkClick r:id="rId3" action="ppaction://hlinksldjump"/>
              </a:rPr>
              <a:t>Detect Leading zero before 2’sc</a:t>
            </a:r>
            <a:endParaRPr lang="en-US" altLang="zh-TW" sz="1800" dirty="0"/>
          </a:p>
          <a:p>
            <a:pPr lvl="1"/>
            <a:r>
              <a:rPr lang="en-US" altLang="zh-TW" sz="1800" dirty="0">
                <a:hlinkClick r:id="rId4" action="ppaction://hlinksldjump"/>
              </a:rPr>
              <a:t>Structuralized </a:t>
            </a:r>
            <a:r>
              <a:rPr lang="en-US" altLang="zh-TW" sz="1800" dirty="0" smtClean="0">
                <a:hlinkClick r:id="rId4" action="ppaction://hlinksldjump"/>
              </a:rPr>
              <a:t>OR </a:t>
            </a:r>
            <a:r>
              <a:rPr lang="en-US" altLang="zh-TW" sz="1800" dirty="0">
                <a:hlinkClick r:id="rId4" action="ppaction://hlinksldjump"/>
              </a:rPr>
              <a:t>network</a:t>
            </a:r>
            <a:endParaRPr lang="en-US" altLang="zh-TW" sz="1800" dirty="0"/>
          </a:p>
          <a:p>
            <a:pPr lvl="1"/>
            <a:r>
              <a:rPr lang="en-US" altLang="zh-TW" sz="1800" dirty="0">
                <a:hlinkClick r:id="rId5" action="ppaction://hlinksldjump"/>
              </a:rPr>
              <a:t>Rearrange data alignment for </a:t>
            </a:r>
            <a:r>
              <a:rPr lang="en-US" altLang="zh-TW" sz="1800" dirty="0" smtClean="0">
                <a:hlinkClick r:id="rId5" action="ppaction://hlinksldjump"/>
              </a:rPr>
              <a:t>I2F</a:t>
            </a:r>
            <a:endParaRPr lang="en-US" altLang="zh-TW" sz="1800" dirty="0" smtClean="0"/>
          </a:p>
          <a:p>
            <a:pPr lvl="2"/>
            <a:r>
              <a:rPr lang="en-US" altLang="zh-TW" sz="1400" dirty="0"/>
              <a:t>Reduce selection multiplexers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45048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Integer to FP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Data packing</a:t>
            </a:r>
          </a:p>
          <a:p>
            <a:pPr lvl="1"/>
            <a:r>
              <a:rPr lang="en-US" altLang="zh-TW" sz="1800" dirty="0" smtClean="0"/>
              <a:t>Reduce selection mux</a:t>
            </a:r>
            <a:endParaRPr lang="en-US" altLang="zh-TW" sz="1800" dirty="0" smtClean="0"/>
          </a:p>
        </p:txBody>
      </p:sp>
      <p:pic>
        <p:nvPicPr>
          <p:cNvPr id="1027" name="Picture 3" descr="C:\Users\larryzzr\Desktop\FP\FMIS_Figs\All-alignment_i2f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431" y="2420888"/>
            <a:ext cx="52292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51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dirty="0" smtClean="0"/>
              <a:t>List of abbreviation/parameter</a:t>
            </a:r>
          </a:p>
          <a:p>
            <a:r>
              <a:rPr lang="en-US" altLang="zh-TW" sz="2400" dirty="0" smtClean="0"/>
              <a:t>Overview</a:t>
            </a:r>
          </a:p>
          <a:p>
            <a:r>
              <a:rPr lang="en-US" altLang="zh-TW" sz="2400" dirty="0" smtClean="0"/>
              <a:t>Configuration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Interface (TODO)</a:t>
            </a:r>
          </a:p>
          <a:p>
            <a:r>
              <a:rPr lang="en-US" altLang="zh-TW" sz="2400" dirty="0" err="1" smtClean="0"/>
              <a:t>uArch</a:t>
            </a:r>
            <a:r>
              <a:rPr lang="en-US" altLang="zh-TW" sz="2400" dirty="0" smtClean="0"/>
              <a:t> overview</a:t>
            </a:r>
          </a:p>
          <a:p>
            <a:r>
              <a:rPr lang="en-US" altLang="zh-TW" sz="2400" dirty="0" smtClean="0"/>
              <a:t>Conversion Instructions</a:t>
            </a:r>
          </a:p>
          <a:p>
            <a:r>
              <a:rPr lang="en-US" altLang="zh-TW" sz="2400" dirty="0"/>
              <a:t>Round digit/2’sc </a:t>
            </a:r>
            <a:r>
              <a:rPr lang="en-US" altLang="zh-TW" sz="2400" dirty="0" err="1"/>
              <a:t>inc</a:t>
            </a:r>
            <a:r>
              <a:rPr lang="en-US" altLang="zh-TW" sz="2400" dirty="0"/>
              <a:t> generation</a:t>
            </a:r>
          </a:p>
          <a:p>
            <a:r>
              <a:rPr lang="en-US" altLang="zh-TW" sz="2400" dirty="0" smtClean="0"/>
              <a:t>Comparing </a:t>
            </a:r>
            <a:r>
              <a:rPr lang="en-US" altLang="zh-TW" sz="2400" dirty="0"/>
              <a:t>&amp; </a:t>
            </a:r>
            <a:r>
              <a:rPr lang="en-US" altLang="zh-TW" sz="2400" dirty="0" smtClean="0"/>
              <a:t>Others instructions</a:t>
            </a:r>
          </a:p>
          <a:p>
            <a:r>
              <a:rPr lang="en-US" altLang="zh-TW" sz="2400" dirty="0" smtClean="0"/>
              <a:t>Cross </a:t>
            </a:r>
            <a:r>
              <a:rPr lang="en-US" altLang="zh-TW" sz="2400" dirty="0"/>
              <a:t>Lane </a:t>
            </a:r>
            <a:r>
              <a:rPr lang="en-US" altLang="zh-TW" sz="2400" dirty="0" smtClean="0"/>
              <a:t>Forwarding Path</a:t>
            </a:r>
          </a:p>
          <a:p>
            <a:r>
              <a:rPr lang="en-US" altLang="zh-TW" sz="2400" dirty="0" smtClean="0"/>
              <a:t>Enhancements</a:t>
            </a:r>
          </a:p>
          <a:p>
            <a:r>
              <a:rPr lang="en-US" altLang="zh-TW" sz="2400" dirty="0"/>
              <a:t>Data </a:t>
            </a:r>
            <a:r>
              <a:rPr lang="en-US" altLang="zh-TW" sz="2400" dirty="0" smtClean="0"/>
              <a:t>Alignment</a:t>
            </a:r>
            <a:endParaRPr lang="en-US" altLang="zh-TW" sz="2400" dirty="0"/>
          </a:p>
          <a:p>
            <a:r>
              <a:rPr lang="en-US" altLang="zh-TW" sz="2400" dirty="0" smtClean="0">
                <a:sym typeface="Wingdings" panose="05000000000000000000" pitchFamily="2" charset="2"/>
              </a:rPr>
              <a:t>Instruction list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Instruction encoding (TODO)</a:t>
            </a:r>
          </a:p>
          <a:p>
            <a:endParaRPr lang="en-US" altLang="zh-TW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3021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Integer to FP 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Normalization</a:t>
            </a:r>
          </a:p>
          <a:p>
            <a:pPr lvl="1"/>
            <a:r>
              <a:rPr lang="en-US" altLang="zh-TW" sz="1800" dirty="0" smtClean="0"/>
              <a:t>Calculate leading zero number</a:t>
            </a:r>
          </a:p>
          <a:p>
            <a:pPr lvl="2"/>
            <a:r>
              <a:rPr lang="en-US" altLang="zh-TW" sz="1400" dirty="0" smtClean="0"/>
              <a:t>Generate string for LZC (Detect Leading zero before 2’sc)</a:t>
            </a:r>
          </a:p>
          <a:p>
            <a:pPr lvl="1"/>
            <a:r>
              <a:rPr lang="en-US" altLang="zh-TW" sz="1800" dirty="0" smtClean="0"/>
              <a:t>Exponent calculation</a:t>
            </a:r>
          </a:p>
          <a:p>
            <a:pPr lvl="2"/>
            <a:r>
              <a:rPr lang="en-US" altLang="zh-TW" sz="1500" dirty="0" smtClean="0"/>
              <a:t>Rearrange data alignment for reducing selection mux</a:t>
            </a:r>
          </a:p>
          <a:p>
            <a:pPr lvl="2"/>
            <a:r>
              <a:rPr lang="en-US" altLang="zh-TW" sz="1400" dirty="0" smtClean="0"/>
              <a:t>Result expo = (XLEN – 1) – LZC (expo hasn’t bias)</a:t>
            </a:r>
          </a:p>
          <a:p>
            <a:pPr lvl="1"/>
            <a:r>
              <a:rPr lang="en-US" altLang="zh-TW" sz="1800" dirty="0" smtClean="0"/>
              <a:t>Apply structuralized OR network to calculate LZC</a:t>
            </a:r>
          </a:p>
          <a:p>
            <a:pPr lvl="1"/>
            <a:r>
              <a:rPr lang="en-US" altLang="zh-TW" sz="1800" dirty="0" smtClean="0"/>
              <a:t>Apply barrel shift to normalize source data</a:t>
            </a:r>
          </a:p>
          <a:p>
            <a:pPr lvl="1"/>
            <a:r>
              <a:rPr lang="en-US" altLang="zh-TW" sz="1800" dirty="0" smtClean="0">
                <a:sym typeface="Wingdings" pitchFamily="2" charset="2"/>
              </a:rPr>
              <a:t>Apply </a:t>
            </a:r>
            <a:r>
              <a:rPr lang="en-US" altLang="zh-TW" sz="1800" dirty="0" smtClean="0"/>
              <a:t>structuralized OR network to generate sticky bit</a:t>
            </a:r>
          </a:p>
          <a:p>
            <a:r>
              <a:rPr lang="en-US" altLang="zh-TW" sz="2400" dirty="0" smtClean="0"/>
              <a:t>Rounding</a:t>
            </a:r>
          </a:p>
          <a:p>
            <a:pPr lvl="1"/>
            <a:r>
              <a:rPr lang="en-US" altLang="zh-TW" sz="1800" dirty="0" smtClean="0">
                <a:sym typeface="Wingdings" pitchFamily="2" charset="2"/>
              </a:rPr>
              <a:t>Generate round digit according to round mode and sticky</a:t>
            </a:r>
          </a:p>
          <a:p>
            <a:pPr lvl="1"/>
            <a:r>
              <a:rPr lang="en-US" altLang="zh-TW" sz="1800" dirty="0" smtClean="0">
                <a:sym typeface="Wingdings" pitchFamily="2" charset="2"/>
              </a:rPr>
              <a:t>Select (exponent) or (exponent+1) according to carry bit</a:t>
            </a:r>
            <a:endParaRPr lang="en-US" altLang="zh-TW" sz="1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5055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7" descr="C:\Users\larryzzr\Desktop\FP\FMIS_Figs\All-fmis 2stage pipe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675" y="1772816"/>
            <a:ext cx="7195701" cy="50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FP to Integer </a:t>
            </a:r>
            <a:r>
              <a:rPr lang="en-US" altLang="zh-TW" dirty="0" err="1"/>
              <a:t>Datapath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 smtClean="0"/>
              <a:t>FP to INT</a:t>
            </a:r>
          </a:p>
        </p:txBody>
      </p:sp>
      <p:sp>
        <p:nvSpPr>
          <p:cNvPr id="5" name="向下箭號 4"/>
          <p:cNvSpPr/>
          <p:nvPr/>
        </p:nvSpPr>
        <p:spPr>
          <a:xfrm>
            <a:off x="4499992" y="2060848"/>
            <a:ext cx="144016" cy="122450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向下箭號 16"/>
          <p:cNvSpPr/>
          <p:nvPr/>
        </p:nvSpPr>
        <p:spPr>
          <a:xfrm>
            <a:off x="6660232" y="4869160"/>
            <a:ext cx="144016" cy="29889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5940152" y="4869160"/>
            <a:ext cx="144016" cy="30541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6200000">
            <a:off x="4901007" y="3701044"/>
            <a:ext cx="144016" cy="152210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>
            <a:off x="6247422" y="5597602"/>
            <a:ext cx="144016" cy="79208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 rot="19821405">
            <a:off x="2889317" y="4237384"/>
            <a:ext cx="144016" cy="57251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下箭號 25"/>
          <p:cNvSpPr/>
          <p:nvPr/>
        </p:nvSpPr>
        <p:spPr>
          <a:xfrm>
            <a:off x="3995936" y="2564904"/>
            <a:ext cx="144016" cy="64948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向下箭號 26"/>
          <p:cNvSpPr/>
          <p:nvPr/>
        </p:nvSpPr>
        <p:spPr>
          <a:xfrm>
            <a:off x="4017268" y="3816129"/>
            <a:ext cx="144016" cy="52196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419872" y="417690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Zero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29" name="向下箭號 28"/>
          <p:cNvSpPr/>
          <p:nvPr/>
        </p:nvSpPr>
        <p:spPr>
          <a:xfrm>
            <a:off x="2669359" y="3645747"/>
            <a:ext cx="144016" cy="55456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 rot="746601">
            <a:off x="3217832" y="5742883"/>
            <a:ext cx="144016" cy="50152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下箭號 34"/>
          <p:cNvSpPr/>
          <p:nvPr/>
        </p:nvSpPr>
        <p:spPr>
          <a:xfrm rot="10800000">
            <a:off x="3114024" y="2492896"/>
            <a:ext cx="144016" cy="64948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向下箭號 35"/>
          <p:cNvSpPr/>
          <p:nvPr/>
        </p:nvSpPr>
        <p:spPr>
          <a:xfrm>
            <a:off x="4572000" y="3789040"/>
            <a:ext cx="144016" cy="52196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下箭號 36"/>
          <p:cNvSpPr/>
          <p:nvPr/>
        </p:nvSpPr>
        <p:spPr>
          <a:xfrm rot="16200000">
            <a:off x="5620766" y="3514647"/>
            <a:ext cx="144016" cy="164688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02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integer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Floating to integer dataflow</a:t>
            </a:r>
            <a:endParaRPr lang="en-US" altLang="zh-TW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Data packing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Right shift packed data according to difference of exponent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Generate round digit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Do rounding  and 2’sc at the same time</a:t>
            </a:r>
          </a:p>
          <a:p>
            <a:pPr marL="400050"/>
            <a:r>
              <a:rPr lang="en-US" altLang="zh-TW" sz="2200" dirty="0" smtClean="0"/>
              <a:t>Enhancements</a:t>
            </a:r>
          </a:p>
          <a:p>
            <a:pPr marL="800100" lvl="1"/>
            <a:r>
              <a:rPr lang="en-US" altLang="zh-TW" sz="1800" dirty="0" smtClean="0">
                <a:hlinkClick r:id="rId2" action="ppaction://hlinksldjump"/>
              </a:rPr>
              <a:t>Rearrange data alignment for F2I</a:t>
            </a:r>
            <a:endParaRPr lang="en-US" altLang="zh-TW" sz="1800" dirty="0" smtClean="0"/>
          </a:p>
          <a:p>
            <a:pPr marL="800100" lvl="1"/>
            <a:r>
              <a:rPr lang="en-US" altLang="zh-TW" sz="1800" dirty="0" smtClean="0">
                <a:hlinkClick r:id="rId3" action="ppaction://hlinksldjump"/>
              </a:rPr>
              <a:t>Merge </a:t>
            </a:r>
            <a:r>
              <a:rPr lang="en-US" altLang="zh-TW" sz="1800" dirty="0">
                <a:hlinkClick r:id="rId3" action="ppaction://hlinksldjump"/>
              </a:rPr>
              <a:t>64bit and 54bit </a:t>
            </a:r>
            <a:r>
              <a:rPr lang="en-US" altLang="zh-TW" sz="1800" dirty="0" smtClean="0">
                <a:hlinkClick r:id="rId3" action="ppaction://hlinksldjump"/>
              </a:rPr>
              <a:t>adder</a:t>
            </a: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149384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integer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Unpack and align data</a:t>
            </a:r>
          </a:p>
          <a:p>
            <a:pPr lvl="1"/>
            <a:r>
              <a:rPr lang="en-US" altLang="zh-TW" sz="1800" dirty="0" smtClean="0"/>
              <a:t>Align all precision source value at (XLEN - 1) bit like as following fig</a:t>
            </a:r>
            <a:endParaRPr lang="en-US" altLang="zh-TW" sz="1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Shift </a:t>
            </a:r>
            <a:r>
              <a:rPr lang="en-US" altLang="zh-TW" sz="2000" dirty="0"/>
              <a:t>amount (exponent hasn’t bias</a:t>
            </a:r>
            <a:r>
              <a:rPr lang="en-US" altLang="zh-TW" sz="2000" dirty="0" smtClean="0"/>
              <a:t>)</a:t>
            </a:r>
            <a:endParaRPr lang="en-US" altLang="zh-TW" sz="1600" dirty="0" smtClean="0"/>
          </a:p>
          <a:p>
            <a:pPr lvl="1"/>
            <a:r>
              <a:rPr lang="en-US" altLang="zh-TW" sz="1800" dirty="0" smtClean="0">
                <a:solidFill>
                  <a:srgbClr val="FF0000"/>
                </a:solidFill>
              </a:rPr>
              <a:t>ABS should support 65 </a:t>
            </a:r>
            <a:r>
              <a:rPr lang="en-US" altLang="zh-TW" sz="1800" dirty="0">
                <a:solidFill>
                  <a:srgbClr val="FF0000"/>
                </a:solidFill>
              </a:rPr>
              <a:t>shift amount </a:t>
            </a:r>
            <a:r>
              <a:rPr lang="en-US" altLang="zh-TW" sz="1800" dirty="0" smtClean="0">
                <a:solidFill>
                  <a:srgbClr val="FF0000"/>
                </a:solidFill>
              </a:rPr>
              <a:t>value when XLEN is 64`</a:t>
            </a:r>
          </a:p>
          <a:p>
            <a:pPr lvl="2"/>
            <a:r>
              <a:rPr lang="en-US" altLang="zh-TW" sz="1600" dirty="0" smtClean="0"/>
              <a:t>Shift all significand to sticky field </a:t>
            </a:r>
          </a:p>
          <a:p>
            <a:pPr lvl="2"/>
            <a:r>
              <a:rPr lang="en-US" altLang="zh-TW" sz="1600" dirty="0" smtClean="0">
                <a:solidFill>
                  <a:srgbClr val="FF0000"/>
                </a:solidFill>
              </a:rPr>
              <a:t>Add logic to detect shift 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amout</a:t>
            </a:r>
            <a:r>
              <a:rPr lang="en-US" altLang="zh-TW" sz="1600" dirty="0" smtClean="0">
                <a:solidFill>
                  <a:srgbClr val="FF0000"/>
                </a:solidFill>
              </a:rPr>
              <a:t> == 64, 65</a:t>
            </a:r>
          </a:p>
          <a:p>
            <a:pPr lvl="1"/>
            <a:r>
              <a:rPr lang="en-US" altLang="zh-TW" sz="1800" dirty="0" smtClean="0"/>
              <a:t>Apply </a:t>
            </a:r>
            <a:r>
              <a:rPr lang="en-US" altLang="zh-TW" sz="1800" dirty="0" smtClean="0">
                <a:solidFill>
                  <a:srgbClr val="FF0000"/>
                </a:solidFill>
              </a:rPr>
              <a:t>65-bit adder </a:t>
            </a:r>
            <a:r>
              <a:rPr lang="en-US" altLang="zh-TW" sz="1800" dirty="0" smtClean="0"/>
              <a:t>to handle (exponent &lt; 64) </a:t>
            </a:r>
          </a:p>
          <a:p>
            <a:pPr lvl="2"/>
            <a:r>
              <a:rPr lang="en-US" altLang="zh-TW" sz="1600" dirty="0" smtClean="0"/>
              <a:t>Shift </a:t>
            </a:r>
            <a:r>
              <a:rPr lang="en-US" altLang="zh-TW" sz="1600" dirty="0"/>
              <a:t>amount: (XLEN – 1) – exponent </a:t>
            </a:r>
            <a:r>
              <a:rPr lang="en-US" altLang="zh-TW" sz="1600" dirty="0" smtClean="0"/>
              <a:t>(exponent hasn’t bias)</a:t>
            </a:r>
            <a:endParaRPr lang="en-US" altLang="zh-TW" sz="1600" dirty="0"/>
          </a:p>
          <a:p>
            <a:r>
              <a:rPr lang="en-US" altLang="zh-TW" sz="2000" dirty="0"/>
              <a:t>Round digit/2’sc </a:t>
            </a:r>
            <a:r>
              <a:rPr lang="en-US" altLang="zh-TW" sz="2000" dirty="0" err="1"/>
              <a:t>inc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generation merge </a:t>
            </a:r>
            <a:r>
              <a:rPr lang="en-US" altLang="zh-TW" sz="2000" dirty="0"/>
              <a:t>rounding and 2’sc </a:t>
            </a:r>
            <a:r>
              <a:rPr lang="en-US" altLang="zh-TW" sz="2000" dirty="0" smtClean="0"/>
              <a:t>steps</a:t>
            </a:r>
          </a:p>
          <a:p>
            <a:endParaRPr lang="en-US" altLang="zh-TW" sz="2000" dirty="0"/>
          </a:p>
          <a:p>
            <a:pPr lvl="1"/>
            <a:endParaRPr lang="en-US" altLang="zh-TW" sz="1600" dirty="0" smtClean="0"/>
          </a:p>
        </p:txBody>
      </p:sp>
      <p:pic>
        <p:nvPicPr>
          <p:cNvPr id="3074" name="Picture 2" descr="C:\Users\larryzzr\Desktop\FP\FMIS_Figs\All-alignment_f2i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48880"/>
            <a:ext cx="3457972" cy="87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12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7" descr="C:\Users\larryzzr\Desktop\FP\FMIS_Figs\All-fmis 2stage pipe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668" y="1916832"/>
            <a:ext cx="6979648" cy="49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FP to FP </a:t>
            </a:r>
            <a:r>
              <a:rPr lang="en-US" altLang="zh-TW" dirty="0" err="1"/>
              <a:t>Datapath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FP widening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FP </a:t>
            </a:r>
            <a:r>
              <a:rPr lang="en-US" altLang="zh-TW" sz="1600" dirty="0" smtClean="0">
                <a:solidFill>
                  <a:srgbClr val="0070C0"/>
                </a:solidFill>
              </a:rPr>
              <a:t>narrowing</a:t>
            </a:r>
          </a:p>
          <a:p>
            <a:r>
              <a:rPr lang="en-US" altLang="zh-TW" sz="1600" dirty="0">
                <a:solidFill>
                  <a:srgbClr val="00B050"/>
                </a:solidFill>
              </a:rPr>
              <a:t>Bfloat16 to </a:t>
            </a:r>
            <a:r>
              <a:rPr lang="en-US" altLang="zh-TW" sz="1600" dirty="0" smtClean="0">
                <a:solidFill>
                  <a:srgbClr val="00B050"/>
                </a:solidFill>
              </a:rPr>
              <a:t>SP</a:t>
            </a:r>
          </a:p>
          <a:p>
            <a:r>
              <a:rPr lang="en-US" altLang="zh-TW" sz="1600" dirty="0" smtClean="0">
                <a:solidFill>
                  <a:srgbClr val="FFC000"/>
                </a:solidFill>
              </a:rPr>
              <a:t>SP to </a:t>
            </a:r>
            <a:r>
              <a:rPr lang="en-US" altLang="zh-TW" sz="1600" dirty="0">
                <a:solidFill>
                  <a:srgbClr val="FFC000"/>
                </a:solidFill>
              </a:rPr>
              <a:t>Bfloat16</a:t>
            </a:r>
          </a:p>
        </p:txBody>
      </p:sp>
      <p:sp>
        <p:nvSpPr>
          <p:cNvPr id="5" name="向下箭號 4"/>
          <p:cNvSpPr/>
          <p:nvPr/>
        </p:nvSpPr>
        <p:spPr>
          <a:xfrm>
            <a:off x="6516218" y="2437193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向下箭號 9"/>
          <p:cNvSpPr/>
          <p:nvPr/>
        </p:nvSpPr>
        <p:spPr>
          <a:xfrm>
            <a:off x="7668344" y="2653218"/>
            <a:ext cx="144016" cy="72007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向下箭號 12"/>
          <p:cNvSpPr/>
          <p:nvPr/>
        </p:nvSpPr>
        <p:spPr>
          <a:xfrm rot="5400000">
            <a:off x="7284984" y="3238076"/>
            <a:ext cx="144016" cy="43204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>
            <a:off x="6372200" y="3870640"/>
            <a:ext cx="144016" cy="467213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6074635" y="5085183"/>
            <a:ext cx="144016" cy="22632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3472211" y="4042325"/>
            <a:ext cx="144016" cy="36152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>
            <a:off x="6372200" y="5650269"/>
            <a:ext cx="144016" cy="77872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>
            <a:off x="2890510" y="3960492"/>
            <a:ext cx="144016" cy="55121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下箭號 26"/>
          <p:cNvSpPr/>
          <p:nvPr/>
        </p:nvSpPr>
        <p:spPr>
          <a:xfrm>
            <a:off x="3400203" y="5834131"/>
            <a:ext cx="144016" cy="23844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下箭號 25"/>
          <p:cNvSpPr/>
          <p:nvPr/>
        </p:nvSpPr>
        <p:spPr>
          <a:xfrm>
            <a:off x="4053187" y="2522767"/>
            <a:ext cx="144016" cy="50654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向下箭號 28"/>
          <p:cNvSpPr/>
          <p:nvPr/>
        </p:nvSpPr>
        <p:spPr>
          <a:xfrm>
            <a:off x="4662280" y="2276872"/>
            <a:ext cx="144016" cy="1249236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向下箭號 30"/>
          <p:cNvSpPr/>
          <p:nvPr/>
        </p:nvSpPr>
        <p:spPr>
          <a:xfrm rot="16200000">
            <a:off x="5523129" y="4352671"/>
            <a:ext cx="144016" cy="31807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向下箭號 33"/>
          <p:cNvSpPr/>
          <p:nvPr/>
        </p:nvSpPr>
        <p:spPr>
          <a:xfrm rot="16200000">
            <a:off x="6381934" y="4283114"/>
            <a:ext cx="144016" cy="268568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向下箭號 34"/>
          <p:cNvSpPr/>
          <p:nvPr/>
        </p:nvSpPr>
        <p:spPr>
          <a:xfrm>
            <a:off x="6707677" y="4936615"/>
            <a:ext cx="144016" cy="297135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向下箭號 35"/>
          <p:cNvSpPr/>
          <p:nvPr/>
        </p:nvSpPr>
        <p:spPr>
          <a:xfrm>
            <a:off x="6009891" y="5085183"/>
            <a:ext cx="144016" cy="237096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向下箭號 37"/>
          <p:cNvSpPr/>
          <p:nvPr/>
        </p:nvSpPr>
        <p:spPr>
          <a:xfrm>
            <a:off x="6319658" y="5650270"/>
            <a:ext cx="144016" cy="77872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向下箭號 38"/>
          <p:cNvSpPr/>
          <p:nvPr/>
        </p:nvSpPr>
        <p:spPr>
          <a:xfrm rot="5400000">
            <a:off x="4590272" y="5123243"/>
            <a:ext cx="144016" cy="855358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向下箭號 39"/>
          <p:cNvSpPr/>
          <p:nvPr/>
        </p:nvSpPr>
        <p:spPr>
          <a:xfrm>
            <a:off x="3134304" y="5804428"/>
            <a:ext cx="144016" cy="26814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向下箭號 40"/>
          <p:cNvSpPr/>
          <p:nvPr/>
        </p:nvSpPr>
        <p:spPr>
          <a:xfrm>
            <a:off x="3437899" y="5834131"/>
            <a:ext cx="144016" cy="245139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向下箭號 41"/>
          <p:cNvSpPr/>
          <p:nvPr/>
        </p:nvSpPr>
        <p:spPr>
          <a:xfrm>
            <a:off x="3506079" y="4042325"/>
            <a:ext cx="144016" cy="362866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向下箭號 42"/>
          <p:cNvSpPr/>
          <p:nvPr/>
        </p:nvSpPr>
        <p:spPr>
          <a:xfrm>
            <a:off x="2853154" y="3960491"/>
            <a:ext cx="144016" cy="551218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向下箭號 51"/>
          <p:cNvSpPr/>
          <p:nvPr/>
        </p:nvSpPr>
        <p:spPr>
          <a:xfrm>
            <a:off x="5793970" y="3798729"/>
            <a:ext cx="134388" cy="272622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向下箭號 53"/>
          <p:cNvSpPr/>
          <p:nvPr/>
        </p:nvSpPr>
        <p:spPr>
          <a:xfrm>
            <a:off x="6262178" y="5650270"/>
            <a:ext cx="129488" cy="781513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7" name="向下箭號 56"/>
          <p:cNvSpPr/>
          <p:nvPr/>
        </p:nvSpPr>
        <p:spPr>
          <a:xfrm>
            <a:off x="3487457" y="5834132"/>
            <a:ext cx="133740" cy="23919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8" name="向下箭號 57"/>
          <p:cNvSpPr/>
          <p:nvPr/>
        </p:nvSpPr>
        <p:spPr>
          <a:xfrm>
            <a:off x="2821131" y="3960490"/>
            <a:ext cx="144016" cy="555976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9" name="向下箭號 58"/>
          <p:cNvSpPr/>
          <p:nvPr/>
        </p:nvSpPr>
        <p:spPr>
          <a:xfrm>
            <a:off x="5928358" y="5085183"/>
            <a:ext cx="129488" cy="229679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向下箭號 60"/>
          <p:cNvSpPr/>
          <p:nvPr/>
        </p:nvSpPr>
        <p:spPr>
          <a:xfrm rot="10800000">
            <a:off x="3509907" y="2955366"/>
            <a:ext cx="144016" cy="50654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向下箭號 32"/>
          <p:cNvSpPr/>
          <p:nvPr/>
        </p:nvSpPr>
        <p:spPr>
          <a:xfrm>
            <a:off x="3088858" y="5804428"/>
            <a:ext cx="144016" cy="268144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向下箭號 36"/>
          <p:cNvSpPr/>
          <p:nvPr/>
        </p:nvSpPr>
        <p:spPr>
          <a:xfrm>
            <a:off x="3516355" y="5834698"/>
            <a:ext cx="133740" cy="239190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向下箭號 43"/>
          <p:cNvSpPr/>
          <p:nvPr/>
        </p:nvSpPr>
        <p:spPr>
          <a:xfrm>
            <a:off x="5880403" y="5085183"/>
            <a:ext cx="129488" cy="229679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向下箭號 44"/>
          <p:cNvSpPr/>
          <p:nvPr/>
        </p:nvSpPr>
        <p:spPr>
          <a:xfrm>
            <a:off x="6213419" y="5647483"/>
            <a:ext cx="129488" cy="781513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向下箭號 45"/>
          <p:cNvSpPr/>
          <p:nvPr/>
        </p:nvSpPr>
        <p:spPr>
          <a:xfrm>
            <a:off x="4265744" y="2522767"/>
            <a:ext cx="144016" cy="506547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向下箭號 46"/>
          <p:cNvSpPr/>
          <p:nvPr/>
        </p:nvSpPr>
        <p:spPr>
          <a:xfrm>
            <a:off x="4734288" y="2276872"/>
            <a:ext cx="144016" cy="1249236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向下箭號 48"/>
          <p:cNvSpPr/>
          <p:nvPr/>
        </p:nvSpPr>
        <p:spPr>
          <a:xfrm>
            <a:off x="3679806" y="4161713"/>
            <a:ext cx="144016" cy="277988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向下箭號 49"/>
          <p:cNvSpPr/>
          <p:nvPr/>
        </p:nvSpPr>
        <p:spPr>
          <a:xfrm>
            <a:off x="3707904" y="4161713"/>
            <a:ext cx="144016" cy="277988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向下箭號 50"/>
          <p:cNvSpPr/>
          <p:nvPr/>
        </p:nvSpPr>
        <p:spPr>
          <a:xfrm>
            <a:off x="2786285" y="3960492"/>
            <a:ext cx="144016" cy="555976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向下箭號 52"/>
          <p:cNvSpPr/>
          <p:nvPr/>
        </p:nvSpPr>
        <p:spPr>
          <a:xfrm rot="5400000">
            <a:off x="4590272" y="5051235"/>
            <a:ext cx="144016" cy="855358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5" name="向下箭號 54"/>
          <p:cNvSpPr/>
          <p:nvPr/>
        </p:nvSpPr>
        <p:spPr>
          <a:xfrm rot="16200000">
            <a:off x="6381934" y="4311785"/>
            <a:ext cx="144016" cy="268568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向下箭號 61"/>
          <p:cNvSpPr/>
          <p:nvPr/>
        </p:nvSpPr>
        <p:spPr>
          <a:xfrm rot="16200000">
            <a:off x="5523130" y="4383007"/>
            <a:ext cx="144016" cy="318077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向下箭號 62"/>
          <p:cNvSpPr/>
          <p:nvPr/>
        </p:nvSpPr>
        <p:spPr>
          <a:xfrm>
            <a:off x="6660234" y="4940447"/>
            <a:ext cx="144016" cy="297135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82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</a:t>
            </a:r>
            <a:r>
              <a:rPr lang="en-US" altLang="zh-TW" dirty="0"/>
              <a:t>FP </a:t>
            </a:r>
            <a:r>
              <a:rPr lang="en-US" altLang="zh-TW" dirty="0" smtClean="0"/>
              <a:t>– Widening FP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Widening instruction dataflow</a:t>
            </a:r>
          </a:p>
          <a:p>
            <a:pPr lvl="1"/>
            <a:r>
              <a:rPr lang="en-US" altLang="zh-TW" sz="1800" dirty="0" smtClean="0"/>
              <a:t>Calculate LZC for subnormal value and do normalization</a:t>
            </a:r>
          </a:p>
          <a:p>
            <a:pPr lvl="1"/>
            <a:r>
              <a:rPr lang="en-US" altLang="zh-TW" sz="1800" dirty="0" smtClean="0"/>
              <a:t>No </a:t>
            </a:r>
            <a:r>
              <a:rPr lang="en-US" altLang="zh-TW" sz="1800" dirty="0"/>
              <a:t>Rounding is </a:t>
            </a:r>
            <a:r>
              <a:rPr lang="en-US" altLang="zh-TW" sz="1800" dirty="0" smtClean="0"/>
              <a:t>needed</a:t>
            </a:r>
          </a:p>
          <a:p>
            <a:pPr lvl="1"/>
            <a:r>
              <a:rPr lang="en-US" altLang="zh-TW" sz="1800" dirty="0" smtClean="0"/>
              <a:t>No subnormal result</a:t>
            </a:r>
          </a:p>
          <a:p>
            <a:r>
              <a:rPr lang="en-US" altLang="zh-TW" sz="2000" dirty="0"/>
              <a:t>Data packing</a:t>
            </a:r>
          </a:p>
          <a:p>
            <a:pPr lvl="1"/>
            <a:r>
              <a:rPr lang="en-US" altLang="zh-TW" sz="1600" dirty="0"/>
              <a:t>Align hidden one and calculate LZC</a:t>
            </a:r>
          </a:p>
          <a:p>
            <a:pPr lvl="2"/>
            <a:r>
              <a:rPr lang="en-US" altLang="zh-TW" sz="1200" dirty="0" smtClean="0"/>
              <a:t>Subnormal input will be shifted to normal </a:t>
            </a:r>
            <a:r>
              <a:rPr lang="en-US" altLang="zh-TW" sz="1200" dirty="0" err="1" smtClean="0"/>
              <a:t>fp</a:t>
            </a:r>
            <a:r>
              <a:rPr lang="en-US" altLang="zh-TW" sz="1200" dirty="0" smtClean="0"/>
              <a:t> format</a:t>
            </a:r>
            <a:endParaRPr lang="en-US" altLang="zh-TW" sz="12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r>
              <a:rPr lang="en-US" altLang="zh-TW" sz="1600" dirty="0" smtClean="0"/>
              <a:t>Packing </a:t>
            </a:r>
            <a:r>
              <a:rPr lang="en-US" altLang="zh-TW" sz="1600" dirty="0"/>
              <a:t>data according to destination precision</a:t>
            </a:r>
          </a:p>
          <a:p>
            <a:endParaRPr lang="zh-TW" altLang="en-US" sz="2200" dirty="0"/>
          </a:p>
        </p:txBody>
      </p:sp>
      <p:pic>
        <p:nvPicPr>
          <p:cNvPr id="8" name="Picture 2" descr="C:\Users\larryzzr\Desktop\FP\FMIS_Figs\fmis_fig_f4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428" y="3933056"/>
            <a:ext cx="192405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larryzzr\Desktop\FP\FMIS_Figs\fmis_fig_f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428" y="4725144"/>
            <a:ext cx="284797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99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FP – Narrowing FP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 smtClean="0"/>
              <a:t>Narrowing instruction dataflow</a:t>
            </a:r>
          </a:p>
          <a:p>
            <a:pPr lvl="1"/>
            <a:r>
              <a:rPr lang="en-US" altLang="zh-TW" sz="1800" dirty="0" smtClean="0"/>
              <a:t>Calculate subnormal result flag</a:t>
            </a:r>
          </a:p>
          <a:p>
            <a:pPr lvl="1"/>
            <a:r>
              <a:rPr lang="en-US" altLang="zh-TW" sz="1800" dirty="0" smtClean="0"/>
              <a:t>Use subnormal result flag to select shift amount (shift to normal/subnormal)</a:t>
            </a:r>
          </a:p>
          <a:p>
            <a:pPr lvl="1"/>
            <a:r>
              <a:rPr lang="en-US" altLang="zh-TW" sz="1800" dirty="0" smtClean="0"/>
              <a:t>Calculate exponent without bias</a:t>
            </a:r>
          </a:p>
          <a:p>
            <a:pPr lvl="1"/>
            <a:r>
              <a:rPr lang="en-US" altLang="zh-TW" sz="1800" dirty="0" smtClean="0"/>
              <a:t>Generate shifted value and round digit</a:t>
            </a:r>
          </a:p>
          <a:p>
            <a:pPr lvl="1"/>
            <a:r>
              <a:rPr lang="en-US" altLang="zh-TW" sz="1800" dirty="0" smtClean="0"/>
              <a:t>Do rounding</a:t>
            </a:r>
          </a:p>
          <a:p>
            <a:r>
              <a:rPr lang="en-US" altLang="zh-TW" sz="2400" dirty="0" smtClean="0"/>
              <a:t>Enhancement</a:t>
            </a:r>
          </a:p>
          <a:p>
            <a:pPr lvl="1"/>
            <a:r>
              <a:rPr lang="en-US" altLang="zh-TW" sz="2000" dirty="0" smtClean="0">
                <a:hlinkClick r:id="rId2" action="ppaction://hlinksldjump"/>
              </a:rPr>
              <a:t>Rearrangement data alignment for narrowing FP</a:t>
            </a:r>
            <a:endParaRPr lang="en-US" altLang="zh-TW" sz="2000" dirty="0" smtClean="0"/>
          </a:p>
          <a:p>
            <a:pPr lvl="2"/>
            <a:r>
              <a:rPr lang="en-US" altLang="zh-TW" sz="1600" dirty="0" smtClean="0"/>
              <a:t>Because 64-bit and 54-bit adders are merged.</a:t>
            </a:r>
          </a:p>
        </p:txBody>
      </p:sp>
    </p:spTree>
    <p:extLst>
      <p:ext uri="{BB962C8B-B14F-4D97-AF65-F5344CB8AC3E}">
        <p14:creationId xmlns:p14="http://schemas.microsoft.com/office/powerpoint/2010/main" val="198426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FP – Narrowing FP 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Calculate subnormal result flag</a:t>
            </a:r>
            <a:endParaRPr lang="en-US" altLang="zh-TW" sz="2100" dirty="0" smtClean="0"/>
          </a:p>
          <a:p>
            <a:pPr lvl="1"/>
            <a:r>
              <a:rPr lang="en-US" altLang="zh-TW" sz="1800" dirty="0" smtClean="0"/>
              <a:t>Use exponent to detect that result may be subnormal value (exponent has bias)</a:t>
            </a:r>
          </a:p>
          <a:p>
            <a:pPr lvl="2"/>
            <a:r>
              <a:rPr lang="en-US" altLang="zh-TW" sz="1400" dirty="0" smtClean="0"/>
              <a:t>DP to SP subnormal (exponent - 1023 &lt;= -127, exponent &lt; 897)</a:t>
            </a:r>
          </a:p>
          <a:p>
            <a:pPr lvl="2"/>
            <a:r>
              <a:rPr lang="en-US" altLang="zh-TW" sz="1400" dirty="0" smtClean="0"/>
              <a:t>DP to HP subnormal (exponent - 1023 &lt;= -15, exponent &lt; 1009)</a:t>
            </a:r>
          </a:p>
          <a:p>
            <a:pPr lvl="2"/>
            <a:r>
              <a:rPr lang="en-US" altLang="zh-TW" sz="1400" dirty="0" smtClean="0"/>
              <a:t>SP to HP subnormal (exponent - 127  &lt;= -15, exponent &lt; 113)</a:t>
            </a:r>
          </a:p>
        </p:txBody>
      </p:sp>
    </p:spTree>
    <p:extLst>
      <p:ext uri="{BB962C8B-B14F-4D97-AF65-F5344CB8AC3E}">
        <p14:creationId xmlns:p14="http://schemas.microsoft.com/office/powerpoint/2010/main" val="657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FP – Narrowing FP (4/)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Shift amount</a:t>
            </a:r>
          </a:p>
          <a:p>
            <a:pPr lvl="1"/>
            <a:r>
              <a:rPr lang="en-US" altLang="zh-TW" sz="1800" dirty="0" smtClean="0"/>
              <a:t>If normal result, ABS shift input </a:t>
            </a:r>
            <a:r>
              <a:rPr lang="en-US" altLang="zh-TW" sz="1800" dirty="0"/>
              <a:t>value to </a:t>
            </a:r>
            <a:r>
              <a:rPr lang="en-US" altLang="zh-TW" sz="1800" dirty="0" smtClean="0"/>
              <a:t>normal format</a:t>
            </a:r>
          </a:p>
          <a:p>
            <a:pPr lvl="2"/>
            <a:r>
              <a:rPr lang="en-US" altLang="zh-TW" sz="1400" dirty="0" smtClean="0"/>
              <a:t>DP to SP: 40</a:t>
            </a:r>
          </a:p>
          <a:p>
            <a:pPr lvl="2"/>
            <a:r>
              <a:rPr lang="en-US" altLang="zh-TW" sz="1400" dirty="0" smtClean="0"/>
              <a:t>DP to HP: 53</a:t>
            </a:r>
          </a:p>
          <a:p>
            <a:pPr lvl="2"/>
            <a:r>
              <a:rPr lang="en-US" altLang="zh-TW" sz="1400" dirty="0" smtClean="0"/>
              <a:t>SP to HP: 53</a:t>
            </a:r>
          </a:p>
          <a:p>
            <a:pPr lvl="2"/>
            <a:r>
              <a:rPr lang="en-US" altLang="zh-TW" sz="1400" dirty="0" smtClean="0"/>
              <a:t>SP to Bfloat16: 56</a:t>
            </a:r>
          </a:p>
          <a:p>
            <a:pPr lvl="1"/>
            <a:r>
              <a:rPr lang="en-US" altLang="zh-TW" sz="1800" dirty="0" smtClean="0"/>
              <a:t>If subnormal result, ABS shift input value to subnormal format</a:t>
            </a:r>
          </a:p>
          <a:p>
            <a:pPr lvl="2"/>
            <a:r>
              <a:rPr lang="en-US" altLang="zh-TW" sz="1400" dirty="0" smtClean="0"/>
              <a:t>DP to SP: – exponent – 127 + 40 + 1 =  ~exponent + 1 – 86 = </a:t>
            </a:r>
            <a:r>
              <a:rPr lang="en-US" altLang="zh-TW" sz="1400" dirty="0" smtClean="0">
                <a:solidFill>
                  <a:srgbClr val="FF0000"/>
                </a:solidFill>
              </a:rPr>
              <a:t>~exponent – 85 (use +)</a:t>
            </a:r>
          </a:p>
          <a:p>
            <a:pPr lvl="2"/>
            <a:r>
              <a:rPr lang="en-US" altLang="zh-TW" sz="1400" dirty="0"/>
              <a:t>DP to </a:t>
            </a:r>
            <a:r>
              <a:rPr lang="en-US" altLang="zh-TW" sz="1400" dirty="0" smtClean="0"/>
              <a:t>HP: </a:t>
            </a:r>
            <a:r>
              <a:rPr lang="en-US" altLang="zh-TW" sz="1400" dirty="0"/>
              <a:t>– exponent – </a:t>
            </a:r>
            <a:r>
              <a:rPr lang="en-US" altLang="zh-TW" sz="1400" dirty="0" smtClean="0"/>
              <a:t>15 </a:t>
            </a:r>
            <a:r>
              <a:rPr lang="en-US" altLang="zh-TW" sz="1400" dirty="0"/>
              <a:t>+ </a:t>
            </a:r>
            <a:r>
              <a:rPr lang="en-US" altLang="zh-TW" sz="1400" dirty="0" smtClean="0"/>
              <a:t>53 </a:t>
            </a:r>
            <a:r>
              <a:rPr lang="en-US" altLang="zh-TW" sz="1400" dirty="0"/>
              <a:t>+ 1 =  ~exponent + 1 </a:t>
            </a:r>
            <a:r>
              <a:rPr lang="en-US" altLang="zh-TW" sz="1400" dirty="0" smtClean="0"/>
              <a:t>+ 39 </a:t>
            </a:r>
            <a:r>
              <a:rPr lang="en-US" altLang="zh-TW" sz="1400" dirty="0"/>
              <a:t>= ~exponent </a:t>
            </a:r>
            <a:r>
              <a:rPr lang="en-US" altLang="zh-TW" sz="1400" dirty="0" smtClean="0"/>
              <a:t>+ 40</a:t>
            </a:r>
          </a:p>
          <a:p>
            <a:pPr lvl="2"/>
            <a:r>
              <a:rPr lang="en-US" altLang="zh-TW" sz="1400" dirty="0" smtClean="0"/>
              <a:t>SP </a:t>
            </a:r>
            <a:r>
              <a:rPr lang="en-US" altLang="zh-TW" sz="1400" dirty="0"/>
              <a:t>to HP: – exponent – 15 + 53 + 1 =  ~exponent + 1 + 39 = ~exponent + </a:t>
            </a:r>
            <a:r>
              <a:rPr lang="en-US" altLang="zh-TW" sz="1400" dirty="0" smtClean="0"/>
              <a:t>40</a:t>
            </a:r>
          </a:p>
          <a:p>
            <a:pPr lvl="2"/>
            <a:endParaRPr lang="en-US" altLang="zh-TW" sz="1400" dirty="0"/>
          </a:p>
        </p:txBody>
      </p:sp>
      <p:pic>
        <p:nvPicPr>
          <p:cNvPr id="19458" name="Picture 2" descr="C:\Users\larryzzr\Desktop\FP\FMIS_Figs\All-alignment_narrowing_fp_f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12776"/>
            <a:ext cx="49720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233092" y="5301208"/>
            <a:ext cx="191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exponent hasn’t bias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4186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Round digit/2’sc </a:t>
            </a:r>
            <a:r>
              <a:rPr lang="en-US" altLang="zh-TW" dirty="0" err="1"/>
              <a:t>inc</a:t>
            </a:r>
            <a:r>
              <a:rPr lang="en-US" altLang="zh-TW" dirty="0"/>
              <a:t> generation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593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 of </a:t>
            </a:r>
            <a:r>
              <a:rPr lang="en-US" altLang="zh-TW" dirty="0" smtClean="0"/>
              <a:t>abbreviation (1/)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210938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5626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Abbreviation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Definition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F2I/F2F/I2F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F: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Floating-point,</a:t>
                      </a:r>
                      <a:r>
                        <a:rPr lang="en-US" altLang="zh-TW" baseline="0" dirty="0" smtClean="0"/>
                        <a:t> I: integer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Alignment</a:t>
                      </a:r>
                      <a:r>
                        <a:rPr lang="en-US" altLang="zh-TW" baseline="0" dirty="0" smtClean="0"/>
                        <a:t> barrel shift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NBS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Normalization</a:t>
                      </a:r>
                      <a:r>
                        <a:rPr lang="en-US" altLang="zh-TW" baseline="0" dirty="0" smtClean="0"/>
                        <a:t> barrel shift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2’s</a:t>
                      </a:r>
                      <a:r>
                        <a:rPr lang="en-US" altLang="zh-TW" baseline="0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2’s complement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LZD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Leading</a:t>
                      </a:r>
                      <a:r>
                        <a:rPr lang="en-US" altLang="zh-TW" baseline="0" dirty="0" smtClean="0"/>
                        <a:t> zero detection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LZC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Leading</a:t>
                      </a:r>
                      <a:r>
                        <a:rPr lang="en-US" altLang="zh-TW" baseline="0" dirty="0" smtClean="0"/>
                        <a:t> zero count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52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Round digit/2’sc </a:t>
            </a:r>
            <a:r>
              <a:rPr lang="en-US" altLang="zh-TW" dirty="0" err="1"/>
              <a:t>inc</a:t>
            </a:r>
            <a:r>
              <a:rPr lang="en-US" altLang="zh-TW" dirty="0"/>
              <a:t> </a:t>
            </a:r>
            <a:r>
              <a:rPr lang="en-US" altLang="zh-TW" dirty="0" smtClean="0"/>
              <a:t>generation (1/)</a:t>
            </a:r>
            <a:endParaRPr lang="zh-TW" altLang="en-US" dirty="0"/>
          </a:p>
        </p:txBody>
      </p:sp>
      <p:pic>
        <p:nvPicPr>
          <p:cNvPr id="6" name="Picture 4" descr="C:\Users\larryzzr\Desktop\FP\FMIS_Figs\All-fmis 2stage pipe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1"/>
            <a:ext cx="6840760" cy="488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205538" y="4149080"/>
            <a:ext cx="95875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97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Round digit/2’sc </a:t>
            </a:r>
            <a:r>
              <a:rPr lang="en-US" altLang="zh-TW" dirty="0" err="1"/>
              <a:t>inc</a:t>
            </a:r>
            <a:r>
              <a:rPr lang="en-US" altLang="zh-TW" dirty="0"/>
              <a:t> </a:t>
            </a:r>
            <a:r>
              <a:rPr lang="en-US" altLang="zh-TW" dirty="0" smtClean="0"/>
              <a:t>generation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Do </a:t>
            </a:r>
            <a:r>
              <a:rPr lang="en-US" altLang="zh-TW" dirty="0">
                <a:solidFill>
                  <a:srgbClr val="FF0000"/>
                </a:solidFill>
              </a:rPr>
              <a:t>rounding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2’sc</a:t>
            </a:r>
            <a:r>
              <a:rPr lang="en-US" altLang="zh-TW" dirty="0"/>
              <a:t> </a:t>
            </a:r>
            <a:r>
              <a:rPr lang="en-US" altLang="zh-TW" dirty="0" smtClean="0"/>
              <a:t>at the same time or one of those</a:t>
            </a:r>
            <a:endParaRPr lang="en-US" altLang="zh-TW" dirty="0"/>
          </a:p>
          <a:p>
            <a:r>
              <a:rPr lang="en-US" altLang="zh-TW" dirty="0"/>
              <a:t>Merge rounding and 2’sc steps to improve critical path</a:t>
            </a:r>
          </a:p>
          <a:p>
            <a:r>
              <a:rPr lang="en-US" altLang="zh-TW" dirty="0" smtClean="0"/>
              <a:t>No inclement LSB Inclement LSB0 Inclement LSB1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If </a:t>
            </a:r>
            <a:r>
              <a:rPr lang="en-US" altLang="zh-TW" dirty="0"/>
              <a:t>rounding no inclement LSB =&gt; set </a:t>
            </a:r>
            <a:r>
              <a:rPr lang="en-US" altLang="zh-TW" dirty="0" err="1"/>
              <a:t>inc</a:t>
            </a:r>
            <a:r>
              <a:rPr lang="en-US" altLang="zh-TW" dirty="0"/>
              <a:t>=1</a:t>
            </a:r>
          </a:p>
          <a:p>
            <a:r>
              <a:rPr lang="en-US" altLang="zh-TW" dirty="0"/>
              <a:t>If rounding inclement LSB =&gt; set </a:t>
            </a:r>
            <a:r>
              <a:rPr lang="en-US" altLang="zh-TW" dirty="0" err="1"/>
              <a:t>inc</a:t>
            </a:r>
            <a:r>
              <a:rPr lang="en-US" altLang="zh-TW" dirty="0"/>
              <a:t>=0</a:t>
            </a:r>
          </a:p>
          <a:p>
            <a:r>
              <a:rPr lang="en-US" altLang="zh-TW" dirty="0"/>
              <a:t>If RNE tie clear LSB and LSB was 1 =&gt; set </a:t>
            </a:r>
            <a:r>
              <a:rPr lang="en-US" altLang="zh-TW" dirty="0" err="1"/>
              <a:t>inc</a:t>
            </a:r>
            <a:r>
              <a:rPr lang="en-US" altLang="zh-TW" dirty="0"/>
              <a:t>=1</a:t>
            </a:r>
          </a:p>
          <a:p>
            <a:pPr lvl="1"/>
            <a:r>
              <a:rPr lang="en-US" altLang="zh-TW" dirty="0"/>
              <a:t>Round-bit=1 &amp; </a:t>
            </a:r>
            <a:r>
              <a:rPr lang="en-US" altLang="zh-TW" dirty="0" err="1"/>
              <a:t>round_digit</a:t>
            </a:r>
            <a:r>
              <a:rPr lang="en-US" altLang="zh-TW" dirty="0"/>
              <a:t>=01 &amp; LSB = 1</a:t>
            </a:r>
          </a:p>
          <a:p>
            <a:pPr lvl="2"/>
            <a:r>
              <a:rPr lang="en-US" altLang="zh-TW" dirty="0"/>
              <a:t>should inclement LSB, but LSB will be cleared, so set </a:t>
            </a:r>
            <a:r>
              <a:rPr lang="en-US" altLang="zh-TW" dirty="0" err="1"/>
              <a:t>inc</a:t>
            </a:r>
            <a:r>
              <a:rPr lang="en-US" altLang="zh-TW" dirty="0"/>
              <a:t>=1</a:t>
            </a:r>
          </a:p>
          <a:p>
            <a:pPr lvl="1"/>
            <a:r>
              <a:rPr lang="en-US" altLang="zh-TW" dirty="0"/>
              <a:t>No Round-to-odd in </a:t>
            </a:r>
            <a:r>
              <a:rPr lang="en-US" altLang="zh-TW" dirty="0" smtClean="0"/>
              <a:t>F2I instruction</a:t>
            </a:r>
          </a:p>
          <a:p>
            <a:pPr lvl="1"/>
            <a:endParaRPr lang="en-US" altLang="zh-TW" dirty="0"/>
          </a:p>
          <a:p>
            <a:endParaRPr lang="en-US" altLang="zh-TW" sz="2000" dirty="0" smtClean="0">
              <a:latin typeface="+mj-lt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115616" y="2436011"/>
            <a:ext cx="1738992" cy="2308324"/>
            <a:chOff x="701648" y="2708855"/>
            <a:chExt cx="1738992" cy="2308324"/>
          </a:xfrm>
        </p:grpSpPr>
        <p:sp>
          <p:nvSpPr>
            <p:cNvPr id="8" name="文字方塊 7"/>
            <p:cNvSpPr txBox="1"/>
            <p:nvPr/>
          </p:nvSpPr>
          <p:spPr>
            <a:xfrm>
              <a:off x="701648" y="2708855"/>
              <a:ext cx="173899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</a:t>
              </a:r>
              <a:r>
                <a:rPr lang="en-US" altLang="zh-TW" dirty="0" smtClean="0"/>
                <a:t>3 round to 3</a:t>
              </a:r>
            </a:p>
            <a:p>
              <a:r>
                <a:rPr lang="en-US" altLang="zh-TW" dirty="0" smtClean="0"/>
                <a:t>0011 -&gt; 0011</a:t>
              </a:r>
            </a:p>
            <a:p>
              <a:r>
                <a:rPr lang="en-US" altLang="zh-TW" dirty="0" smtClean="0"/>
                <a:t>2’s c: inv+1(</a:t>
              </a:r>
              <a:r>
                <a:rPr lang="en-US" altLang="zh-TW" dirty="0" err="1" smtClean="0"/>
                <a:t>inc</a:t>
              </a:r>
              <a:r>
                <a:rPr lang="en-US" altLang="zh-TW" dirty="0" smtClean="0"/>
                <a:t>)</a:t>
              </a:r>
            </a:p>
            <a:p>
              <a:r>
                <a:rPr lang="en-US" altLang="zh-TW" dirty="0" smtClean="0"/>
                <a:t>1100     </a:t>
              </a:r>
            </a:p>
            <a:p>
              <a:r>
                <a:rPr lang="en-US" altLang="zh-TW" dirty="0" smtClean="0"/>
                <a:t>+    1    </a:t>
              </a:r>
            </a:p>
            <a:p>
              <a:r>
                <a:rPr lang="en-US" altLang="zh-TW" dirty="0" smtClean="0"/>
                <a:t>--------   ---------</a:t>
              </a:r>
            </a:p>
            <a:p>
              <a:r>
                <a:rPr lang="en-US" altLang="zh-TW" dirty="0" smtClean="0"/>
                <a:t>1101       1101</a:t>
              </a:r>
            </a:p>
            <a:p>
              <a:r>
                <a:rPr lang="en-US" altLang="zh-TW" dirty="0" smtClean="0"/>
                <a:t>   -3            -3</a:t>
              </a:r>
              <a:endParaRPr lang="zh-TW" altLang="en-US" dirty="0"/>
            </a:p>
          </p:txBody>
        </p:sp>
        <p:cxnSp>
          <p:nvCxnSpPr>
            <p:cNvPr id="9" name="直線單箭頭接點 8"/>
            <p:cNvCxnSpPr/>
            <p:nvPr/>
          </p:nvCxnSpPr>
          <p:spPr bwMode="auto">
            <a:xfrm flipV="1">
              <a:off x="1257237" y="4531684"/>
              <a:ext cx="391886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3" name="群組 12"/>
          <p:cNvGrpSpPr/>
          <p:nvPr/>
        </p:nvGrpSpPr>
        <p:grpSpPr>
          <a:xfrm>
            <a:off x="3743278" y="2436011"/>
            <a:ext cx="1738995" cy="2308324"/>
            <a:chOff x="2724077" y="2440856"/>
            <a:chExt cx="1738995" cy="2308324"/>
          </a:xfrm>
        </p:grpSpPr>
        <p:grpSp>
          <p:nvGrpSpPr>
            <p:cNvPr id="14" name="群組 13"/>
            <p:cNvGrpSpPr/>
            <p:nvPr/>
          </p:nvGrpSpPr>
          <p:grpSpPr>
            <a:xfrm>
              <a:off x="2724080" y="2440856"/>
              <a:ext cx="1738992" cy="2308324"/>
              <a:chOff x="547008" y="2149668"/>
              <a:chExt cx="1738992" cy="2308324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547008" y="2149668"/>
                <a:ext cx="17389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 4</a:t>
                </a:r>
                <a:r>
                  <a:rPr lang="en-US" altLang="zh-TW" dirty="0" smtClean="0"/>
                  <a:t> round to 5</a:t>
                </a:r>
              </a:p>
              <a:p>
                <a:r>
                  <a:rPr lang="en-US" altLang="zh-TW" dirty="0" smtClean="0"/>
                  <a:t>0100 -&gt; 0101</a:t>
                </a:r>
              </a:p>
              <a:p>
                <a:r>
                  <a:rPr lang="en-US" altLang="zh-TW" dirty="0" smtClean="0"/>
                  <a:t>2’s c: inv+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0(</a:t>
                </a:r>
                <a:r>
                  <a:rPr lang="en-US" altLang="zh-TW" dirty="0" err="1" smtClean="0">
                    <a:solidFill>
                      <a:srgbClr val="FF0000"/>
                    </a:solidFill>
                  </a:rPr>
                  <a:t>inc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altLang="zh-TW" dirty="0" smtClean="0"/>
                  <a:t>1011      1010</a:t>
                </a:r>
              </a:p>
              <a:p>
                <a:r>
                  <a:rPr lang="en-US" altLang="zh-TW" dirty="0" smtClean="0"/>
                  <a:t>+    1    +      1</a:t>
                </a:r>
              </a:p>
              <a:p>
                <a:r>
                  <a:rPr lang="en-US" altLang="zh-TW" dirty="0" smtClean="0"/>
                  <a:t>--------   ---------</a:t>
                </a:r>
              </a:p>
              <a:p>
                <a:r>
                  <a:rPr lang="en-US" altLang="zh-TW" dirty="0" smtClean="0"/>
                  <a:t>1100       1011</a:t>
                </a:r>
              </a:p>
              <a:p>
                <a:r>
                  <a:rPr lang="en-US" altLang="zh-TW" dirty="0" smtClean="0"/>
                  <a:t>   -4            -5</a:t>
                </a:r>
                <a:endParaRPr lang="zh-TW" altLang="en-US" dirty="0"/>
              </a:p>
            </p:txBody>
          </p:sp>
          <p:cxnSp>
            <p:nvCxnSpPr>
              <p:cNvPr id="18" name="直線單箭頭接點 17"/>
              <p:cNvCxnSpPr/>
              <p:nvPr/>
            </p:nvCxnSpPr>
            <p:spPr bwMode="auto">
              <a:xfrm>
                <a:off x="1031492" y="3261575"/>
                <a:ext cx="391886" cy="62048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5" name="矩形 14"/>
            <p:cNvSpPr/>
            <p:nvPr/>
          </p:nvSpPr>
          <p:spPr bwMode="auto">
            <a:xfrm>
              <a:off x="2724078" y="3580004"/>
              <a:ext cx="680427" cy="783771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乘號 15"/>
            <p:cNvSpPr/>
            <p:nvPr/>
          </p:nvSpPr>
          <p:spPr bwMode="auto">
            <a:xfrm>
              <a:off x="2724077" y="3544060"/>
              <a:ext cx="680427" cy="855658"/>
            </a:xfrm>
            <a:prstGeom prst="mathMultiply">
              <a:avLst/>
            </a:prstGeom>
            <a:solidFill>
              <a:srgbClr val="C0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802353" y="2385053"/>
            <a:ext cx="1745866" cy="2308324"/>
            <a:chOff x="2717206" y="2435408"/>
            <a:chExt cx="1745866" cy="2308324"/>
          </a:xfrm>
        </p:grpSpPr>
        <p:grpSp>
          <p:nvGrpSpPr>
            <p:cNvPr id="20" name="群組 19"/>
            <p:cNvGrpSpPr/>
            <p:nvPr/>
          </p:nvGrpSpPr>
          <p:grpSpPr>
            <a:xfrm>
              <a:off x="2724080" y="2435408"/>
              <a:ext cx="1738992" cy="2308324"/>
              <a:chOff x="547008" y="2144220"/>
              <a:chExt cx="1738992" cy="2308324"/>
            </a:xfrm>
          </p:grpSpPr>
          <p:sp>
            <p:nvSpPr>
              <p:cNvPr id="23" name="文字方塊 22"/>
              <p:cNvSpPr txBox="1"/>
              <p:nvPr/>
            </p:nvSpPr>
            <p:spPr>
              <a:xfrm>
                <a:off x="547008" y="2144220"/>
                <a:ext cx="17389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 </a:t>
                </a:r>
                <a:r>
                  <a:rPr lang="en-US" altLang="zh-TW" dirty="0" smtClean="0"/>
                  <a:t>3 round to 4</a:t>
                </a:r>
              </a:p>
              <a:p>
                <a:r>
                  <a:rPr lang="en-US" altLang="zh-TW" dirty="0" smtClean="0"/>
                  <a:t>0011 -&gt; 0100</a:t>
                </a:r>
              </a:p>
              <a:p>
                <a:r>
                  <a:rPr lang="en-US" altLang="zh-TW" dirty="0" smtClean="0"/>
                  <a:t>2’s c: inv+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0(</a:t>
                </a:r>
                <a:r>
                  <a:rPr lang="en-US" altLang="zh-TW" dirty="0" err="1" smtClean="0">
                    <a:solidFill>
                      <a:srgbClr val="FF0000"/>
                    </a:solidFill>
                  </a:rPr>
                  <a:t>inc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altLang="zh-TW" dirty="0" smtClean="0"/>
                  <a:t>1100     1011</a:t>
                </a:r>
              </a:p>
              <a:p>
                <a:r>
                  <a:rPr lang="en-US" altLang="zh-TW" dirty="0" smtClean="0"/>
                  <a:t>+    1    +     1</a:t>
                </a:r>
              </a:p>
              <a:p>
                <a:r>
                  <a:rPr lang="en-US" altLang="zh-TW" dirty="0" smtClean="0"/>
                  <a:t>--------   ---------</a:t>
                </a:r>
              </a:p>
              <a:p>
                <a:r>
                  <a:rPr lang="en-US" altLang="zh-TW" dirty="0" smtClean="0"/>
                  <a:t>1101       1100</a:t>
                </a:r>
              </a:p>
              <a:p>
                <a:r>
                  <a:rPr lang="en-US" altLang="zh-TW" dirty="0" smtClean="0"/>
                  <a:t>   -3            -4</a:t>
                </a:r>
                <a:endParaRPr lang="zh-TW" altLang="en-US" dirty="0"/>
              </a:p>
            </p:txBody>
          </p:sp>
          <p:cxnSp>
            <p:nvCxnSpPr>
              <p:cNvPr id="24" name="直線單箭頭接點 23"/>
              <p:cNvCxnSpPr/>
              <p:nvPr/>
            </p:nvCxnSpPr>
            <p:spPr bwMode="auto">
              <a:xfrm>
                <a:off x="1024618" y="3283368"/>
                <a:ext cx="391886" cy="62048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21" name="矩形 20"/>
            <p:cNvSpPr/>
            <p:nvPr/>
          </p:nvSpPr>
          <p:spPr bwMode="auto">
            <a:xfrm>
              <a:off x="2717206" y="3589570"/>
              <a:ext cx="680427" cy="783771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乘號 21"/>
            <p:cNvSpPr/>
            <p:nvPr/>
          </p:nvSpPr>
          <p:spPr bwMode="auto">
            <a:xfrm>
              <a:off x="2724080" y="3456970"/>
              <a:ext cx="680427" cy="855658"/>
            </a:xfrm>
            <a:prstGeom prst="mathMultiply">
              <a:avLst/>
            </a:prstGeom>
            <a:solidFill>
              <a:srgbClr val="C0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7480083" y="5273080"/>
            <a:ext cx="166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Add Proof steps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771800" y="33569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539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comparing &amp; others instructions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750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7" descr="C:\Users\larryzzr\Desktop\FP\FMIS_Figs\All-fmis 2stage pipe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242" y="2204864"/>
            <a:ext cx="6572073" cy="464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Comparing &amp; </a:t>
            </a:r>
            <a:r>
              <a:rPr lang="en-US" altLang="zh-TW" sz="3600" dirty="0" smtClean="0"/>
              <a:t>Others instructions </a:t>
            </a:r>
            <a:r>
              <a:rPr lang="en-US" altLang="zh-TW" sz="3600" dirty="0" err="1" smtClean="0"/>
              <a:t>datapath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Comparing </a:t>
            </a:r>
            <a:r>
              <a:rPr lang="en-US" altLang="zh-TW" sz="1600" dirty="0" smtClean="0">
                <a:solidFill>
                  <a:srgbClr val="FF0000"/>
                </a:solidFill>
              </a:rPr>
              <a:t>instructions</a:t>
            </a:r>
          </a:p>
          <a:p>
            <a:r>
              <a:rPr lang="en-US" altLang="zh-TW" sz="1600" dirty="0" smtClean="0">
                <a:solidFill>
                  <a:schemeClr val="accent1"/>
                </a:solidFill>
              </a:rPr>
              <a:t>Others instructions</a:t>
            </a:r>
          </a:p>
          <a:p>
            <a:r>
              <a:rPr lang="en-US" altLang="zh-TW" sz="1600" dirty="0">
                <a:solidFill>
                  <a:srgbClr val="FFC000"/>
                </a:solidFill>
              </a:rPr>
              <a:t>Scalar </a:t>
            </a:r>
            <a:r>
              <a:rPr lang="en-US" altLang="zh-TW" sz="1600" dirty="0" err="1" smtClean="0">
                <a:solidFill>
                  <a:srgbClr val="FFC000"/>
                </a:solidFill>
              </a:rPr>
              <a:t>fp</a:t>
            </a:r>
            <a:r>
              <a:rPr lang="en-US" altLang="zh-TW" sz="1600" dirty="0" smtClean="0">
                <a:solidFill>
                  <a:srgbClr val="FFC000"/>
                </a:solidFill>
              </a:rPr>
              <a:t> result (XRF)</a:t>
            </a:r>
            <a:endParaRPr lang="en-US" altLang="zh-TW" sz="1600" dirty="0" smtClean="0">
              <a:solidFill>
                <a:schemeClr val="accent1"/>
              </a:solidFill>
            </a:endParaRPr>
          </a:p>
        </p:txBody>
      </p:sp>
      <p:sp>
        <p:nvSpPr>
          <p:cNvPr id="28" name="向下箭號 27"/>
          <p:cNvSpPr/>
          <p:nvPr/>
        </p:nvSpPr>
        <p:spPr>
          <a:xfrm>
            <a:off x="6012160" y="3356991"/>
            <a:ext cx="72008" cy="553963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向下箭號 32"/>
          <p:cNvSpPr/>
          <p:nvPr/>
        </p:nvSpPr>
        <p:spPr>
          <a:xfrm>
            <a:off x="6100851" y="3140968"/>
            <a:ext cx="61330" cy="792088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向下箭號 36"/>
          <p:cNvSpPr/>
          <p:nvPr/>
        </p:nvSpPr>
        <p:spPr>
          <a:xfrm>
            <a:off x="6517070" y="5661248"/>
            <a:ext cx="72008" cy="79306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向下箭號 47"/>
          <p:cNvSpPr/>
          <p:nvPr/>
        </p:nvSpPr>
        <p:spPr>
          <a:xfrm>
            <a:off x="6560569" y="5661248"/>
            <a:ext cx="61330" cy="793069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向下箭號 48"/>
          <p:cNvSpPr/>
          <p:nvPr/>
        </p:nvSpPr>
        <p:spPr>
          <a:xfrm>
            <a:off x="6014443" y="4199885"/>
            <a:ext cx="72008" cy="298633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8" name="向下箭號 57"/>
          <p:cNvSpPr/>
          <p:nvPr/>
        </p:nvSpPr>
        <p:spPr>
          <a:xfrm>
            <a:off x="6226369" y="5085184"/>
            <a:ext cx="72008" cy="25251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9" name="向下箭號 58"/>
          <p:cNvSpPr/>
          <p:nvPr/>
        </p:nvSpPr>
        <p:spPr>
          <a:xfrm>
            <a:off x="6269868" y="5085184"/>
            <a:ext cx="61330" cy="252519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向下箭號 59"/>
          <p:cNvSpPr/>
          <p:nvPr/>
        </p:nvSpPr>
        <p:spPr>
          <a:xfrm>
            <a:off x="6133351" y="4372258"/>
            <a:ext cx="72008" cy="25251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向下箭號 60"/>
          <p:cNvSpPr/>
          <p:nvPr/>
        </p:nvSpPr>
        <p:spPr>
          <a:xfrm>
            <a:off x="6176850" y="4372258"/>
            <a:ext cx="61330" cy="252519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300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Comparing </a:t>
            </a:r>
            <a:r>
              <a:rPr lang="en-US" altLang="zh-TW" dirty="0"/>
              <a:t>&amp; </a:t>
            </a:r>
            <a:r>
              <a:rPr lang="en-US" altLang="zh-TW" dirty="0" smtClean="0"/>
              <a:t>Others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Comparing &amp; others instruction block diagram detail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bf2s: bfloat16 to single</a:t>
            </a:r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</p:txBody>
      </p:sp>
      <p:pic>
        <p:nvPicPr>
          <p:cNvPr id="3076" name="Picture 4" descr="C:\Users\larryzzr\Desktop\FP\FMIS_Figs\others_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4848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65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Comparing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Comparing instructions</a:t>
            </a:r>
          </a:p>
          <a:p>
            <a:pPr lvl="1"/>
            <a:r>
              <a:rPr lang="en-US" altLang="zh-TW" sz="2000" dirty="0" smtClean="0"/>
              <a:t>Scalar: return 0/1</a:t>
            </a:r>
          </a:p>
          <a:p>
            <a:pPr lvl="1"/>
            <a:r>
              <a:rPr lang="en-US" altLang="zh-TW" sz="2000" dirty="0" smtClean="0"/>
              <a:t>Vector: Write the comparison result to a mask register</a:t>
            </a:r>
          </a:p>
          <a:p>
            <a:r>
              <a:rPr lang="en-US" altLang="zh-TW" sz="2400" dirty="0"/>
              <a:t>Min/Max instructions</a:t>
            </a:r>
            <a:endParaRPr lang="en-US" altLang="zh-TW" dirty="0"/>
          </a:p>
          <a:p>
            <a:pPr lvl="1"/>
            <a:r>
              <a:rPr lang="en-US" altLang="zh-TW" sz="2000" dirty="0"/>
              <a:t>The </a:t>
            </a:r>
            <a:r>
              <a:rPr lang="en-US" altLang="zh-TW" sz="2000" dirty="0" err="1"/>
              <a:t>rm</a:t>
            </a:r>
            <a:r>
              <a:rPr lang="en-US" altLang="zh-TW" sz="2000" dirty="0"/>
              <a:t> field indicates MIN/MAX</a:t>
            </a:r>
          </a:p>
          <a:p>
            <a:pPr lvl="1"/>
            <a:r>
              <a:rPr lang="en-US" altLang="zh-TW" sz="2000" dirty="0"/>
              <a:t>FMIN: W</a:t>
            </a:r>
            <a:r>
              <a:rPr lang="en-US" altLang="zh-TW" sz="1800" dirty="0"/>
              <a:t>rite the smaller of rs1 and rs2 to </a:t>
            </a:r>
            <a:r>
              <a:rPr lang="en-US" altLang="zh-TW" sz="1800" dirty="0" err="1"/>
              <a:t>rd</a:t>
            </a:r>
            <a:endParaRPr lang="en-US" altLang="zh-TW" sz="1800" dirty="0"/>
          </a:p>
          <a:p>
            <a:pPr lvl="1"/>
            <a:r>
              <a:rPr lang="en-US" altLang="zh-TW" sz="2000" dirty="0"/>
              <a:t>FMAX: </a:t>
            </a:r>
            <a:r>
              <a:rPr lang="en-US" altLang="zh-TW" sz="1800" dirty="0"/>
              <a:t>Write the larger of rs2 and rs2 to </a:t>
            </a:r>
            <a:r>
              <a:rPr lang="en-US" altLang="zh-TW" sz="1800" dirty="0" err="1"/>
              <a:t>rd</a:t>
            </a:r>
            <a:endParaRPr lang="en-US" altLang="zh-TW" sz="1800" dirty="0"/>
          </a:p>
          <a:p>
            <a:pPr lvl="1"/>
            <a:r>
              <a:rPr lang="en-US" altLang="zh-TW" sz="2000" dirty="0"/>
              <a:t>The value −0.0 is considered to be </a:t>
            </a:r>
            <a:r>
              <a:rPr lang="en-US" altLang="zh-TW" sz="2000" b="1" dirty="0"/>
              <a:t>less</a:t>
            </a:r>
            <a:r>
              <a:rPr lang="en-US" altLang="zh-TW" sz="2000" dirty="0"/>
              <a:t> than the value +0.0.</a:t>
            </a:r>
          </a:p>
          <a:p>
            <a:pPr lvl="1"/>
            <a:r>
              <a:rPr lang="en-US" altLang="zh-TW" sz="2000" dirty="0"/>
              <a:t>Both inputs are </a:t>
            </a:r>
            <a:r>
              <a:rPr lang="en-US" altLang="zh-TW" sz="2000" dirty="0" err="1"/>
              <a:t>NaNs</a:t>
            </a:r>
            <a:r>
              <a:rPr lang="en-US" altLang="zh-TW" sz="2000" dirty="0"/>
              <a:t>, the result is the canonical 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2000" dirty="0"/>
              <a:t>Only one operand is a 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, the result is the non-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 operand.</a:t>
            </a:r>
          </a:p>
          <a:p>
            <a:pPr lvl="1"/>
            <a:r>
              <a:rPr lang="en-US" altLang="zh-TW" sz="2000" dirty="0"/>
              <a:t>Signaling 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 inputs raise the </a:t>
            </a:r>
            <a:r>
              <a:rPr lang="en-US" altLang="zh-TW" sz="2000" b="1" dirty="0"/>
              <a:t>invalid operation </a:t>
            </a:r>
            <a:r>
              <a:rPr lang="en-US" altLang="zh-TW" sz="2000" dirty="0"/>
              <a:t>exception, even when the result is not 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.</a:t>
            </a:r>
            <a:endParaRPr lang="zh-TW" altLang="en-US" sz="2000" dirty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14427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Others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Sign-injection instructions</a:t>
            </a:r>
          </a:p>
          <a:p>
            <a:pPr lvl="1"/>
            <a:r>
              <a:rPr lang="en-US" altLang="zh-TW" sz="2000" dirty="0"/>
              <a:t>The result takes all bits except the sign bit form the vector vs2 operands.</a:t>
            </a:r>
          </a:p>
          <a:p>
            <a:pPr lvl="1"/>
            <a:r>
              <a:rPr lang="en-US" altLang="zh-TW" sz="2000" dirty="0"/>
              <a:t>The </a:t>
            </a:r>
            <a:r>
              <a:rPr lang="en-US" altLang="zh-TW" sz="2000" dirty="0" err="1"/>
              <a:t>rm</a:t>
            </a:r>
            <a:r>
              <a:rPr lang="en-US" altLang="zh-TW" sz="2000" dirty="0"/>
              <a:t> (rounding mode) field indicates J[N]/JX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Classify instructions</a:t>
            </a:r>
            <a:endParaRPr lang="en-US" altLang="zh-TW" dirty="0" smtClean="0"/>
          </a:p>
          <a:p>
            <a:pPr lvl="1"/>
            <a:r>
              <a:rPr lang="en-US" altLang="zh-TW" sz="2000" dirty="0"/>
              <a:t>The 10-bit mask produced by this instruction is placed in the LSB of the result elements.</a:t>
            </a:r>
          </a:p>
          <a:p>
            <a:pPr lvl="1"/>
            <a:r>
              <a:rPr lang="en-US" altLang="zh-TW" sz="2000" dirty="0"/>
              <a:t>This instruction is only defined for SEW=16b above, so the result will always fit in the destination elements.</a:t>
            </a:r>
          </a:p>
          <a:p>
            <a:pPr lvl="1"/>
            <a:endParaRPr lang="en-US" altLang="zh-TW" sz="20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66873"/>
              </p:ext>
            </p:extLst>
          </p:nvPr>
        </p:nvGraphicFramePr>
        <p:xfrm>
          <a:off x="5508104" y="3717032"/>
          <a:ext cx="345638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296"/>
                <a:gridCol w="2152088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Rd bit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Meaning</a:t>
                      </a:r>
                      <a:endParaRPr lang="zh-TW" altLang="en-US" sz="1200" dirty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rs1 is -</a:t>
                      </a:r>
                      <a:r>
                        <a:rPr lang="en-US" altLang="zh-TW" sz="1200" dirty="0" err="1" smtClean="0"/>
                        <a:t>inf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rs1 is a -normal number</a:t>
                      </a:r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rs1 is a -subnormal</a:t>
                      </a:r>
                      <a:r>
                        <a:rPr lang="en-US" altLang="zh-TW" sz="1200" baseline="0" dirty="0" smtClean="0"/>
                        <a:t> number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rs1 is -0</a:t>
                      </a:r>
                      <a:endParaRPr lang="zh-TW" altLang="en-US" sz="1200" dirty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rs1 is +0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rs1 is a +subnormal number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rs1 is a +normal number</a:t>
                      </a:r>
                      <a:endParaRPr lang="zh-TW" altLang="en-US" sz="1200" dirty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rs</a:t>
                      </a:r>
                      <a:r>
                        <a:rPr lang="en-US" altLang="zh-TW" sz="1200" baseline="0" dirty="0" smtClean="0"/>
                        <a:t>1 is +</a:t>
                      </a:r>
                      <a:r>
                        <a:rPr lang="en-US" altLang="zh-TW" sz="1200" baseline="0" dirty="0" err="1" smtClean="0"/>
                        <a:t>inf</a:t>
                      </a:r>
                      <a:endParaRPr lang="zh-TW" altLang="en-US" sz="1200" dirty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rs1 is a signaling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baseline="0" dirty="0" err="1" smtClean="0"/>
                        <a:t>NaN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rs1 is a quiet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baseline="0" dirty="0" err="1" smtClean="0"/>
                        <a:t>NaN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29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Cross Lane </a:t>
            </a:r>
            <a:r>
              <a:rPr lang="en-US" altLang="zh-TW" dirty="0" err="1" smtClean="0"/>
              <a:t>datapath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85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Narrowing &amp; Mask Instruction </a:t>
            </a:r>
            <a:r>
              <a:rPr lang="en-US" altLang="zh-TW" sz="3600" dirty="0" err="1" smtClean="0"/>
              <a:t>Datapath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Narrowing and mask </a:t>
            </a:r>
            <a:r>
              <a:rPr lang="en-US" altLang="zh-TW" sz="2400" dirty="0"/>
              <a:t>instruction </a:t>
            </a:r>
            <a:r>
              <a:rPr lang="en-US" altLang="zh-TW" sz="2400" dirty="0" smtClean="0"/>
              <a:t>format is special and </a:t>
            </a:r>
            <a:r>
              <a:rPr lang="en-US" altLang="zh-TW" sz="2400" dirty="0"/>
              <a:t>those instruction result </a:t>
            </a:r>
            <a:r>
              <a:rPr lang="en-US" altLang="zh-TW" sz="2400" dirty="0" smtClean="0"/>
              <a:t>will go through to lower lane. (e.g. Lane 1</a:t>
            </a:r>
            <a:r>
              <a:rPr lang="en-US" altLang="zh-TW" sz="2400" dirty="0" smtClean="0">
                <a:sym typeface="Wingdings" panose="05000000000000000000" pitchFamily="2" charset="2"/>
              </a:rPr>
              <a:t> Lane 0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r>
              <a:rPr lang="en-US" altLang="zh-TW" sz="2400" dirty="0" smtClean="0"/>
              <a:t>The following instruction need to shift to narrowing format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smtClean="0"/>
              <a:t>Lane produce result and pack result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err="1" smtClean="0"/>
              <a:t>Lane_Carry_control</a:t>
            </a:r>
            <a:r>
              <a:rPr lang="en-US" altLang="zh-TW" sz="2000" dirty="0" smtClean="0"/>
              <a:t> pack result and duplicated</a:t>
            </a:r>
          </a:p>
          <a:p>
            <a:pPr lvl="1"/>
            <a:endParaRPr lang="zh-TW" altLang="en-US" sz="2000" dirty="0"/>
          </a:p>
        </p:txBody>
      </p:sp>
      <p:pic>
        <p:nvPicPr>
          <p:cNvPr id="1027" name="Picture 3" descr="C:\Users\larryzzr\Desktop\FP\FMIS_Figs\narrowing_data_packing_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933056"/>
            <a:ext cx="4918348" cy="28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10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Reduction </a:t>
            </a:r>
            <a:r>
              <a:rPr lang="en-US" altLang="zh-TW" sz="3600" dirty="0" smtClean="0"/>
              <a:t>Instructions </a:t>
            </a:r>
            <a:r>
              <a:rPr lang="en-US" altLang="zh-TW" sz="3600" dirty="0" err="1" smtClean="0"/>
              <a:t>Datapath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Reduction instruction data flow</a:t>
            </a:r>
          </a:p>
          <a:p>
            <a:pPr lvl="1"/>
            <a:r>
              <a:rPr lang="en-US" altLang="zh-TW" sz="1600" dirty="0" smtClean="0"/>
              <a:t>Do the </a:t>
            </a:r>
            <a:r>
              <a:rPr lang="en-US" altLang="zh-TW" sz="1600" dirty="0"/>
              <a:t>corresponding operator </a:t>
            </a:r>
            <a:r>
              <a:rPr lang="en-US" altLang="zh-TW" sz="1600" dirty="0" smtClean="0"/>
              <a:t>to deal with each vector data</a:t>
            </a:r>
          </a:p>
          <a:p>
            <a:pPr lvl="1"/>
            <a:r>
              <a:rPr lang="en-US" altLang="zh-TW" sz="1600" dirty="0" smtClean="0"/>
              <a:t>Merge elements in lane first</a:t>
            </a:r>
            <a:r>
              <a:rPr lang="zh-TW" altLang="en-US" sz="1600" dirty="0"/>
              <a:t> </a:t>
            </a:r>
            <a:r>
              <a:rPr lang="en-US" altLang="zh-TW" sz="1600" dirty="0" smtClean="0"/>
              <a:t>then merge remain results</a:t>
            </a:r>
          </a:p>
        </p:txBody>
      </p:sp>
      <p:pic>
        <p:nvPicPr>
          <p:cNvPr id="2050" name="Picture 2" descr="C:\Users\larryzzr\Desktop\FP\FMIS_Figs\vfmis_lane_v1_f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764" y="3212976"/>
            <a:ext cx="61150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99592" y="2788801"/>
            <a:ext cx="4025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VLEN=256, SIMD=256, LMUL=2, SEW=16, VL=VLMAX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596336" y="2348880"/>
            <a:ext cx="1467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Add FSM </a:t>
            </a:r>
            <a:r>
              <a:rPr lang="en-US" altLang="zh-TW" dirty="0" err="1" smtClean="0">
                <a:solidFill>
                  <a:srgbClr val="FF0000"/>
                </a:solidFill>
              </a:rPr>
              <a:t>diag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Time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5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 of </a:t>
            </a:r>
            <a:r>
              <a:rPr lang="en-US" altLang="zh-TW" dirty="0" smtClean="0"/>
              <a:t>parameter (1/)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329202"/>
              </p:ext>
            </p:extLst>
          </p:nvPr>
        </p:nvGraphicFramePr>
        <p:xfrm>
          <a:off x="457200" y="16002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5626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Abbreviation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Definition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smtClean="0"/>
                        <a:t>The current width of an x register in bits </a:t>
                      </a:r>
                    </a:p>
                    <a:p>
                      <a:r>
                        <a:rPr lang="en-US" altLang="zh-TW" sz="1800" u="none" strike="noStrike" kern="1200" baseline="0" dirty="0" smtClean="0"/>
                        <a:t>(32 for RV32 or 64 for RV64)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current</a:t>
                      </a:r>
                      <a:r>
                        <a:rPr lang="en-US" altLang="zh-TW" baseline="0" dirty="0" smtClean="0"/>
                        <a:t> width of a f register in bits</a:t>
                      </a:r>
                    </a:p>
                    <a:p>
                      <a:r>
                        <a:rPr lang="en-US" altLang="zh-TW" baseline="0" dirty="0" smtClean="0"/>
                        <a:t>(32 for SP, 64 for DP)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Vector length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Element</a:t>
                      </a:r>
                      <a:r>
                        <a:rPr lang="en-US" altLang="zh-TW" baseline="0" dirty="0" smtClean="0"/>
                        <a:t> width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99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Enhancements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512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Enhancement list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Enhance sticky generation path (st1)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Detect Leading </a:t>
            </a:r>
            <a:r>
              <a:rPr lang="en-US" altLang="zh-TW" sz="2400" dirty="0"/>
              <a:t>zero </a:t>
            </a:r>
            <a:r>
              <a:rPr lang="en-US" altLang="zh-TW" sz="2400" dirty="0" smtClean="0"/>
              <a:t>before </a:t>
            </a:r>
            <a:r>
              <a:rPr lang="en-US" altLang="zh-TW" sz="2400" dirty="0"/>
              <a:t>2’sc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Rearrange data alignment for </a:t>
            </a:r>
            <a:r>
              <a:rPr lang="en-US" altLang="zh-TW" sz="2400" dirty="0" smtClean="0"/>
              <a:t>I2F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Rearrange data alignment </a:t>
            </a:r>
            <a:r>
              <a:rPr lang="en-US" altLang="zh-TW" sz="2400" dirty="0" smtClean="0"/>
              <a:t>for F2I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Rearrange data alignment </a:t>
            </a:r>
            <a:r>
              <a:rPr lang="en-US" altLang="zh-TW" sz="2400" dirty="0" smtClean="0"/>
              <a:t>for </a:t>
            </a:r>
            <a:r>
              <a:rPr lang="en-US" altLang="zh-TW" sz="2400" dirty="0"/>
              <a:t>narrowing FP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Merge 64bit and 54bit adder and non-conversion data path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MISC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53311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Structuralized OR </a:t>
            </a:r>
            <a:r>
              <a:rPr lang="en-US" altLang="zh-TW" dirty="0" smtClean="0"/>
              <a:t>network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LZC logic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28800"/>
            <a:ext cx="6614138" cy="475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47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Structuralized OR </a:t>
            </a:r>
            <a:r>
              <a:rPr lang="en-US" altLang="zh-TW" dirty="0" smtClean="0"/>
              <a:t>network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80387"/>
            <a:ext cx="8229600" cy="4525963"/>
          </a:xfrm>
        </p:spPr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sz="1200" dirty="0"/>
          </a:p>
          <a:p>
            <a:endParaRPr lang="en-US" altLang="zh-TW" sz="1200" dirty="0" smtClean="0"/>
          </a:p>
          <a:p>
            <a:endParaRPr lang="en-US" altLang="zh-TW" sz="1200" dirty="0"/>
          </a:p>
          <a:p>
            <a:r>
              <a:rPr lang="en-US" altLang="zh-TW" sz="1200" dirty="0" smtClean="0"/>
              <a:t>LZC = 5d’13 = 5’b01101</a:t>
            </a:r>
            <a:endParaRPr lang="en-US" altLang="zh-TW" sz="1200" dirty="0"/>
          </a:p>
          <a:p>
            <a:r>
              <a:rPr lang="en-US" altLang="zh-TW" sz="1200" dirty="0" smtClean="0"/>
              <a:t>LZC[4</a:t>
            </a:r>
            <a:r>
              <a:rPr lang="en-US" altLang="zh-TW" sz="1200" dirty="0"/>
              <a:t>] </a:t>
            </a:r>
            <a:r>
              <a:rPr lang="en-US" altLang="zh-TW" sz="1200" dirty="0" smtClean="0"/>
              <a:t> = 0, L4_sticky = |</a:t>
            </a:r>
            <a:r>
              <a:rPr lang="en-US" altLang="zh-TW" sz="1200" dirty="0"/>
              <a:t>bit[15:0</a:t>
            </a:r>
            <a:r>
              <a:rPr lang="en-US" altLang="zh-TW" sz="1200" dirty="0" smtClean="0"/>
              <a:t>]</a:t>
            </a:r>
          </a:p>
          <a:p>
            <a:r>
              <a:rPr lang="en-US" altLang="zh-TW" sz="1200" dirty="0" smtClean="0"/>
              <a:t>LZC[3]  </a:t>
            </a:r>
            <a:r>
              <a:rPr lang="en-US" altLang="zh-TW" sz="1200" dirty="0"/>
              <a:t>= </a:t>
            </a:r>
            <a:r>
              <a:rPr lang="en-US" altLang="zh-TW" sz="1200" dirty="0" smtClean="0"/>
              <a:t>1, L3_sticky </a:t>
            </a:r>
            <a:r>
              <a:rPr lang="en-US" altLang="zh-TW" sz="1200" dirty="0"/>
              <a:t>= L4_sticky </a:t>
            </a:r>
            <a:r>
              <a:rPr lang="en-US" altLang="zh-TW" sz="1200" dirty="0" smtClean="0"/>
              <a:t>| 1’b0</a:t>
            </a:r>
          </a:p>
          <a:p>
            <a:r>
              <a:rPr lang="en-US" altLang="zh-TW" sz="1200" dirty="0" smtClean="0"/>
              <a:t>LZC[2]  </a:t>
            </a:r>
            <a:r>
              <a:rPr lang="en-US" altLang="zh-TW" sz="1200" dirty="0"/>
              <a:t>= 1, </a:t>
            </a:r>
            <a:r>
              <a:rPr lang="en-US" altLang="zh-TW" sz="1200" dirty="0" smtClean="0"/>
              <a:t>L2_sticky </a:t>
            </a:r>
            <a:r>
              <a:rPr lang="en-US" altLang="zh-TW" sz="1200" dirty="0"/>
              <a:t>= </a:t>
            </a:r>
            <a:r>
              <a:rPr lang="en-US" altLang="zh-TW" sz="1200" dirty="0" smtClean="0"/>
              <a:t>L3_sticky </a:t>
            </a:r>
            <a:r>
              <a:rPr lang="en-US" altLang="zh-TW" sz="1200" dirty="0"/>
              <a:t>| </a:t>
            </a:r>
            <a:r>
              <a:rPr lang="en-US" altLang="zh-TW" sz="1200" dirty="0" smtClean="0"/>
              <a:t>1’b0</a:t>
            </a:r>
          </a:p>
          <a:p>
            <a:r>
              <a:rPr lang="en-US" altLang="zh-TW" sz="1200" dirty="0" smtClean="0"/>
              <a:t>LZC[1]  </a:t>
            </a:r>
            <a:r>
              <a:rPr lang="en-US" altLang="zh-TW" sz="1200" dirty="0"/>
              <a:t>= </a:t>
            </a:r>
            <a:r>
              <a:rPr lang="en-US" altLang="zh-TW" sz="1200" dirty="0" smtClean="0"/>
              <a:t>0, L1_sticky </a:t>
            </a:r>
            <a:r>
              <a:rPr lang="en-US" altLang="zh-TW" sz="1200" dirty="0"/>
              <a:t>= </a:t>
            </a:r>
            <a:r>
              <a:rPr lang="en-US" altLang="zh-TW" sz="1200" dirty="0" smtClean="0"/>
              <a:t>L2_sticky </a:t>
            </a:r>
            <a:r>
              <a:rPr lang="en-US" altLang="zh-TW" sz="1200" dirty="0"/>
              <a:t>| </a:t>
            </a:r>
            <a:r>
              <a:rPr lang="en-US" altLang="zh-TW" sz="1200" dirty="0" smtClean="0"/>
              <a:t>bit[17:16]</a:t>
            </a:r>
            <a:endParaRPr lang="en-US" altLang="zh-TW" sz="1200" dirty="0"/>
          </a:p>
          <a:p>
            <a:r>
              <a:rPr lang="en-US" altLang="zh-TW" sz="1200" dirty="0" smtClean="0"/>
              <a:t>LZC[0]  </a:t>
            </a:r>
            <a:r>
              <a:rPr lang="en-US" altLang="zh-TW" sz="1200" dirty="0"/>
              <a:t>= 1, </a:t>
            </a:r>
            <a:r>
              <a:rPr lang="en-US" altLang="zh-TW" sz="1200" dirty="0" smtClean="0"/>
              <a:t>L0_sticky </a:t>
            </a:r>
            <a:r>
              <a:rPr lang="en-US" altLang="zh-TW" sz="1200" dirty="0"/>
              <a:t>= </a:t>
            </a:r>
            <a:r>
              <a:rPr lang="en-US" altLang="zh-TW" sz="1200" dirty="0" smtClean="0"/>
              <a:t>L1_sticky </a:t>
            </a:r>
            <a:r>
              <a:rPr lang="en-US" altLang="zh-TW" sz="1200" dirty="0"/>
              <a:t>| </a:t>
            </a:r>
            <a:r>
              <a:rPr lang="en-US" altLang="zh-TW" sz="1200" dirty="0" smtClean="0"/>
              <a:t>(</a:t>
            </a:r>
            <a:r>
              <a:rPr lang="en-US" altLang="zh-TW" sz="1200" dirty="0"/>
              <a:t>LZC[0</a:t>
            </a:r>
            <a:r>
              <a:rPr lang="en-US" altLang="zh-TW" sz="1200" dirty="0" smtClean="0"/>
              <a:t>]) ? bit[18] : |bit[19:18];</a:t>
            </a:r>
            <a:endParaRPr lang="en-US" altLang="zh-TW" sz="1200" dirty="0"/>
          </a:p>
          <a:p>
            <a:endParaRPr lang="en-US" altLang="zh-TW" sz="1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87825"/>
              </p:ext>
            </p:extLst>
          </p:nvPr>
        </p:nvGraphicFramePr>
        <p:xfrm>
          <a:off x="878191" y="2679277"/>
          <a:ext cx="7099585" cy="2424025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8122"/>
                <a:gridCol w="225603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</a:tblGrid>
              <a:tr h="253886"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2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4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5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6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7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8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11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12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TW" altLang="en-US" sz="800" b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14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15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16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17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18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19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20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22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23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24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zh-TW" altLang="en-US" sz="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27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28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zh-TW" altLang="en-US" sz="800" b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30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31</a:t>
                      </a:r>
                      <a:endParaRPr lang="zh-TW" altLang="en-US" sz="800" dirty="0"/>
                    </a:p>
                  </a:txBody>
                  <a:tcPr/>
                </a:tc>
              </a:tr>
              <a:tr h="168776"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077"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077"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077"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077"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077"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>
          <a:xfrm>
            <a:off x="4478591" y="3417849"/>
            <a:ext cx="3384376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750399" y="3795401"/>
            <a:ext cx="158417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614495" y="4155441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1814295" y="4155441"/>
            <a:ext cx="7920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7144230" y="4155441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413520" y="4164780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275554" y="3797125"/>
            <a:ext cx="158417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1346243" y="4551485"/>
            <a:ext cx="3960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2246343" y="4561580"/>
            <a:ext cx="3960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3110439" y="4561580"/>
            <a:ext cx="3960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4046543" y="4561580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4910639" y="4561580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5810739" y="4551485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6707602" y="4551485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7574935" y="4551485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1102599" y="4911525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1544265" y="4911525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2012317" y="4911525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2444365" y="4911525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2884797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3326463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3794515" y="4911773"/>
            <a:ext cx="19802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4226563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4648993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5090659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5558711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5990759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6423533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6865199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7333251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7765299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文字方塊 1027"/>
          <p:cNvSpPr txBox="1"/>
          <p:nvPr/>
        </p:nvSpPr>
        <p:spPr>
          <a:xfrm>
            <a:off x="652276" y="3287617"/>
            <a:ext cx="2632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0</a:t>
            </a:r>
          </a:p>
          <a:p>
            <a:endParaRPr lang="en-US" altLang="zh-TW" sz="1200" b="1" dirty="0" smtClean="0">
              <a:solidFill>
                <a:srgbClr val="FF0000"/>
              </a:solidFill>
            </a:endParaRPr>
          </a:p>
          <a:p>
            <a:r>
              <a:rPr lang="en-US" altLang="zh-TW" sz="1200" b="1" dirty="0" smtClean="0">
                <a:solidFill>
                  <a:srgbClr val="FF0000"/>
                </a:solidFill>
              </a:rPr>
              <a:t>1</a:t>
            </a:r>
          </a:p>
          <a:p>
            <a:endParaRPr lang="en-US" altLang="zh-TW" sz="1200" b="1" dirty="0" smtClean="0">
              <a:solidFill>
                <a:srgbClr val="FF0000"/>
              </a:solidFill>
            </a:endParaRPr>
          </a:p>
          <a:p>
            <a:r>
              <a:rPr lang="en-US" altLang="zh-TW" sz="1200" b="1" dirty="0" smtClean="0">
                <a:solidFill>
                  <a:srgbClr val="FF0000"/>
                </a:solidFill>
              </a:rPr>
              <a:t>1</a:t>
            </a:r>
          </a:p>
          <a:p>
            <a:endParaRPr lang="en-US" altLang="zh-TW" sz="1200" b="1" dirty="0" smtClean="0">
              <a:solidFill>
                <a:srgbClr val="FF0000"/>
              </a:solidFill>
            </a:endParaRPr>
          </a:p>
          <a:p>
            <a:r>
              <a:rPr lang="en-US" altLang="zh-TW" sz="1200" b="1" dirty="0" smtClean="0">
                <a:solidFill>
                  <a:srgbClr val="FF0000"/>
                </a:solidFill>
              </a:rPr>
              <a:t>0</a:t>
            </a:r>
          </a:p>
          <a:p>
            <a:endParaRPr lang="en-US" altLang="zh-TW" sz="1200" b="1" dirty="0" smtClean="0">
              <a:solidFill>
                <a:srgbClr val="FF0000"/>
              </a:solidFill>
            </a:endParaRPr>
          </a:p>
          <a:p>
            <a:r>
              <a:rPr lang="en-US" altLang="zh-TW" sz="1200" b="1" dirty="0">
                <a:solidFill>
                  <a:srgbClr val="FF0000"/>
                </a:solidFill>
              </a:rPr>
              <a:t>1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39" name="Picture 4" descr="C:\Users\larryzzr\Desktop\FP\Figs\fmis_fig_f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15"/>
          <a:stretch/>
        </p:blipFill>
        <p:spPr bwMode="auto">
          <a:xfrm>
            <a:off x="2246343" y="1174801"/>
            <a:ext cx="4623277" cy="135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4847015" y="2276872"/>
            <a:ext cx="202260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133600" y="314096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019939" y="421279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3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Structuralized OR </a:t>
            </a:r>
            <a:r>
              <a:rPr lang="en-US" altLang="zh-TW" dirty="0" smtClean="0"/>
              <a:t>network 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3076" name="Picture 4" descr="C:\Users\larryzzr\Desktop\FP\level_sticky_v2_or_netw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79839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larryzzr\Desktop\FP\level_sticky_v2_st_gene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7072"/>
            <a:ext cx="7820025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hlinkClick r:id="rId5" action="ppaction://hlinksldjump"/>
          </p:cNvPr>
          <p:cNvSpPr txBox="1"/>
          <p:nvPr/>
        </p:nvSpPr>
        <p:spPr>
          <a:xfrm>
            <a:off x="8426009" y="6453336"/>
            <a:ext cx="68249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u="sng" dirty="0" smtClean="0">
                <a:solidFill>
                  <a:srgbClr val="FF0000"/>
                </a:solidFill>
              </a:rPr>
              <a:t>BACK</a:t>
            </a:r>
            <a:endParaRPr lang="zh-TW" alt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01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Leading zero detection </a:t>
            </a:r>
            <a:r>
              <a:rPr lang="en-US" altLang="zh-TW" dirty="0"/>
              <a:t>before </a:t>
            </a:r>
            <a:r>
              <a:rPr lang="en-US" altLang="zh-TW" dirty="0" smtClean="0"/>
              <a:t>2’sc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 smtClean="0"/>
              <a:t>Generate LZC early</a:t>
            </a:r>
          </a:p>
          <a:p>
            <a:pPr lvl="1"/>
            <a:r>
              <a:rPr lang="en-US" altLang="zh-TW" sz="2000" dirty="0" smtClean="0"/>
              <a:t>What’s input string?</a:t>
            </a:r>
          </a:p>
          <a:p>
            <a:pPr lvl="1"/>
            <a:endParaRPr lang="en-US" altLang="zh-TW" sz="1600" dirty="0" smtClean="0"/>
          </a:p>
        </p:txBody>
      </p:sp>
      <p:pic>
        <p:nvPicPr>
          <p:cNvPr id="17410" name="Picture 2" descr="C:\Users\larryzzr\Desktop\FP\FMIS_Figs\LZD_enhancement_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116" y="2780928"/>
            <a:ext cx="55530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60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Leading zero detection </a:t>
            </a:r>
            <a:r>
              <a:rPr lang="en-US" altLang="zh-TW" dirty="0"/>
              <a:t>before </a:t>
            </a:r>
            <a:r>
              <a:rPr lang="en-US" altLang="zh-TW" dirty="0" smtClean="0"/>
              <a:t>2’sc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String for LZD is </a:t>
            </a:r>
            <a:r>
              <a:rPr lang="en-US" altLang="zh-TW" sz="2400" dirty="0" smtClean="0">
                <a:solidFill>
                  <a:srgbClr val="FF0000"/>
                </a:solidFill>
              </a:rPr>
              <a:t>invert</a:t>
            </a:r>
            <a:r>
              <a:rPr lang="en-US" altLang="zh-TW" sz="2400" dirty="0" smtClean="0"/>
              <a:t> negative integer value</a:t>
            </a:r>
            <a:endParaRPr lang="en-US" altLang="zh-TW" sz="2000" dirty="0"/>
          </a:p>
          <a:p>
            <a:r>
              <a:rPr lang="en-US" altLang="zh-TW" sz="2400" dirty="0" smtClean="0"/>
              <a:t>LZD 1-bit error</a:t>
            </a:r>
            <a:endParaRPr lang="en-US" altLang="zh-TW" sz="2400" dirty="0"/>
          </a:p>
          <a:p>
            <a:pPr lvl="1"/>
            <a:r>
              <a:rPr lang="en-US" altLang="zh-TW" sz="2000" dirty="0" smtClean="0"/>
              <a:t>Example</a:t>
            </a:r>
            <a:endParaRPr lang="en-US" altLang="zh-TW" sz="2000" dirty="0"/>
          </a:p>
          <a:p>
            <a:pPr lvl="2"/>
            <a:r>
              <a:rPr lang="en-US" altLang="zh-TW" sz="1800" dirty="0"/>
              <a:t>A         </a:t>
            </a:r>
            <a:r>
              <a:rPr lang="en-US" altLang="zh-TW" sz="1800" dirty="0">
                <a:sym typeface="Wingdings" panose="05000000000000000000" pitchFamily="2" charset="2"/>
              </a:rPr>
              <a:t></a:t>
            </a:r>
            <a:r>
              <a:rPr lang="en-US" altLang="zh-TW" sz="1800" dirty="0"/>
              <a:t> 8’b11110000 (</a:t>
            </a:r>
            <a:r>
              <a:rPr lang="en-US" altLang="zh-TW" sz="1800" dirty="0" err="1"/>
              <a:t>neg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integer) (1+0*)</a:t>
            </a:r>
            <a:endParaRPr lang="en-US" altLang="zh-TW" sz="1800" dirty="0"/>
          </a:p>
          <a:p>
            <a:pPr lvl="2"/>
            <a:r>
              <a:rPr lang="en-US" altLang="zh-TW" sz="1800" dirty="0"/>
              <a:t>A 1’sc </a:t>
            </a:r>
            <a:r>
              <a:rPr lang="en-US" altLang="zh-TW" sz="1800" dirty="0">
                <a:sym typeface="Wingdings" panose="05000000000000000000" pitchFamily="2" charset="2"/>
              </a:rPr>
              <a:t> </a:t>
            </a:r>
            <a:r>
              <a:rPr lang="en-US" altLang="zh-TW" sz="1800" dirty="0"/>
              <a:t>8’b00001111 </a:t>
            </a:r>
            <a:r>
              <a:rPr lang="en-US" altLang="zh-TW" sz="1800" dirty="0">
                <a:sym typeface="Wingdings" panose="05000000000000000000" pitchFamily="2" charset="2"/>
              </a:rPr>
              <a:t> LZC = 4, sticky = </a:t>
            </a:r>
            <a:r>
              <a:rPr lang="en-US" altLang="zh-TW" sz="1800" dirty="0" smtClean="0">
                <a:sym typeface="Wingdings" panose="05000000000000000000" pitchFamily="2" charset="2"/>
              </a:rPr>
              <a:t>0, </a:t>
            </a:r>
            <a:r>
              <a:rPr lang="en-US" altLang="zh-TW" sz="1800" dirty="0" err="1">
                <a:sym typeface="Wingdings" panose="05000000000000000000" pitchFamily="2" charset="2"/>
              </a:rPr>
              <a:t>nds_dat</a:t>
            </a:r>
            <a:r>
              <a:rPr lang="en-US" altLang="zh-TW" sz="1800" dirty="0">
                <a:sym typeface="Wingdings" panose="05000000000000000000" pitchFamily="2" charset="2"/>
              </a:rPr>
              <a:t> = 8’b00000000</a:t>
            </a:r>
            <a:endParaRPr lang="en-US" altLang="zh-TW" sz="1800" dirty="0"/>
          </a:p>
          <a:p>
            <a:pPr lvl="2"/>
            <a:r>
              <a:rPr lang="en-US" altLang="zh-TW" sz="1800" dirty="0"/>
              <a:t>A 2’sc </a:t>
            </a:r>
            <a:r>
              <a:rPr lang="en-US" altLang="zh-TW" sz="1800" dirty="0">
                <a:sym typeface="Wingdings" panose="05000000000000000000" pitchFamily="2" charset="2"/>
              </a:rPr>
              <a:t></a:t>
            </a:r>
            <a:r>
              <a:rPr lang="en-US" altLang="zh-TW" sz="1800" dirty="0"/>
              <a:t> 8’b00010000 </a:t>
            </a:r>
            <a:r>
              <a:rPr lang="en-US" altLang="zh-TW" sz="1800" dirty="0">
                <a:sym typeface="Wingdings" panose="05000000000000000000" pitchFamily="2" charset="2"/>
              </a:rPr>
              <a:t> LZC = 3, sticky = 0, </a:t>
            </a:r>
            <a:r>
              <a:rPr lang="en-US" altLang="zh-TW" sz="1800" dirty="0" err="1">
                <a:sym typeface="Wingdings" panose="05000000000000000000" pitchFamily="2" charset="2"/>
              </a:rPr>
              <a:t>nds_dat</a:t>
            </a:r>
            <a:r>
              <a:rPr lang="en-US" altLang="zh-TW" sz="1800" dirty="0">
                <a:sym typeface="Wingdings" panose="05000000000000000000" pitchFamily="2" charset="2"/>
              </a:rPr>
              <a:t> = 8’b10000000</a:t>
            </a:r>
          </a:p>
          <a:p>
            <a:pPr lvl="1"/>
            <a:r>
              <a:rPr lang="en-US" altLang="zh-TW" sz="2000" dirty="0" smtClean="0">
                <a:sym typeface="Wingdings" panose="05000000000000000000" pitchFamily="2" charset="2"/>
              </a:rPr>
              <a:t>Correction</a:t>
            </a:r>
            <a:endParaRPr lang="en-US" altLang="zh-TW" sz="2000" dirty="0">
              <a:sym typeface="Wingdings" panose="05000000000000000000" pitchFamily="2" charset="2"/>
            </a:endParaRPr>
          </a:p>
          <a:p>
            <a:pPr lvl="2"/>
            <a:r>
              <a:rPr lang="en-US" altLang="zh-TW" sz="1800" dirty="0" smtClean="0">
                <a:sym typeface="Wingdings" panose="05000000000000000000" pitchFamily="2" charset="2"/>
              </a:rPr>
              <a:t>LZC minus 1</a:t>
            </a:r>
          </a:p>
          <a:p>
            <a:pPr lvl="3"/>
            <a:r>
              <a:rPr lang="en-US" altLang="zh-TW" sz="1400" dirty="0" smtClean="0">
                <a:sym typeface="Wingdings" panose="05000000000000000000" pitchFamily="2" charset="2"/>
              </a:rPr>
              <a:t>LZC </a:t>
            </a:r>
            <a:r>
              <a:rPr lang="en-US" altLang="zh-TW" sz="1400" dirty="0">
                <a:sym typeface="Wingdings" panose="05000000000000000000" pitchFamily="2" charset="2"/>
              </a:rPr>
              <a:t>= LZC </a:t>
            </a:r>
            <a:r>
              <a:rPr lang="en-US" altLang="zh-TW" sz="1400" dirty="0" smtClean="0">
                <a:sym typeface="Wingdings" panose="05000000000000000000" pitchFamily="2" charset="2"/>
              </a:rPr>
              <a:t>– 1 (4 – 1 = 3)</a:t>
            </a:r>
            <a:endParaRPr lang="en-US" altLang="zh-TW" sz="1400" dirty="0">
              <a:sym typeface="Wingdings" panose="05000000000000000000" pitchFamily="2" charset="2"/>
            </a:endParaRPr>
          </a:p>
          <a:p>
            <a:pPr lvl="2"/>
            <a:r>
              <a:rPr lang="en-US" altLang="zh-TW" sz="1800" dirty="0" smtClean="0">
                <a:sym typeface="Wingdings" panose="05000000000000000000" pitchFamily="2" charset="2"/>
              </a:rPr>
              <a:t>Sticky is zero because all source is shifted out</a:t>
            </a:r>
          </a:p>
          <a:p>
            <a:pPr lvl="3"/>
            <a:r>
              <a:rPr lang="en-US" altLang="zh-TW" sz="1400" dirty="0" smtClean="0">
                <a:sym typeface="Wingdings" panose="05000000000000000000" pitchFamily="2" charset="2"/>
              </a:rPr>
              <a:t>Sticky </a:t>
            </a:r>
            <a:r>
              <a:rPr lang="en-US" altLang="zh-TW" sz="1400" dirty="0">
                <a:sym typeface="Wingdings" panose="05000000000000000000" pitchFamily="2" charset="2"/>
              </a:rPr>
              <a:t>= </a:t>
            </a:r>
            <a:r>
              <a:rPr lang="en-US" altLang="zh-TW" sz="1400" dirty="0" smtClean="0">
                <a:sym typeface="Wingdings" panose="05000000000000000000" pitchFamily="2" charset="2"/>
              </a:rPr>
              <a:t>0 </a:t>
            </a:r>
            <a:endParaRPr lang="en-US" altLang="zh-TW" sz="1400" dirty="0">
              <a:sym typeface="Wingdings" panose="05000000000000000000" pitchFamily="2" charset="2"/>
            </a:endParaRPr>
          </a:p>
          <a:p>
            <a:pPr lvl="2"/>
            <a:r>
              <a:rPr lang="en-US" altLang="zh-TW" sz="1800" dirty="0" smtClean="0">
                <a:sym typeface="Wingdings" panose="05000000000000000000" pitchFamily="2" charset="2"/>
              </a:rPr>
              <a:t>Set MSB of normalization data</a:t>
            </a:r>
          </a:p>
          <a:p>
            <a:pPr lvl="3"/>
            <a:r>
              <a:rPr lang="en-US" altLang="zh-TW" sz="1400" dirty="0" err="1" smtClean="0">
                <a:sym typeface="Wingdings" panose="05000000000000000000" pitchFamily="2" charset="2"/>
              </a:rPr>
              <a:t>Nor_data</a:t>
            </a:r>
            <a:r>
              <a:rPr lang="en-US" altLang="zh-TW" sz="1400" dirty="0" smtClean="0">
                <a:sym typeface="Wingdings" panose="05000000000000000000" pitchFamily="2" charset="2"/>
              </a:rPr>
              <a:t> = 8’b10000000 (8’b00000000 | </a:t>
            </a:r>
            <a:r>
              <a:rPr lang="en-US" altLang="zh-TW" sz="1400" dirty="0">
                <a:sym typeface="Wingdings" panose="05000000000000000000" pitchFamily="2" charset="2"/>
              </a:rPr>
              <a:t>8’b</a:t>
            </a:r>
            <a:r>
              <a:rPr lang="en-US" altLang="zh-TW" sz="1400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altLang="zh-TW" sz="1400" dirty="0">
                <a:sym typeface="Wingdings" panose="05000000000000000000" pitchFamily="2" charset="2"/>
              </a:rPr>
              <a:t>0000000</a:t>
            </a:r>
            <a:r>
              <a:rPr lang="en-US" altLang="zh-TW" sz="1400" dirty="0" smtClean="0">
                <a:sym typeface="Wingdings" panose="05000000000000000000" pitchFamily="2" charset="2"/>
              </a:rPr>
              <a:t>)</a:t>
            </a:r>
          </a:p>
          <a:p>
            <a:pPr lvl="1"/>
            <a:endParaRPr lang="en-US" altLang="zh-TW" sz="2200" dirty="0" smtClean="0"/>
          </a:p>
          <a:p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pPr lvl="1"/>
            <a:endParaRPr lang="en-US" altLang="zh-TW" sz="1600" dirty="0" smtClean="0"/>
          </a:p>
        </p:txBody>
      </p:sp>
      <p:sp>
        <p:nvSpPr>
          <p:cNvPr id="4" name="矩形 3"/>
          <p:cNvSpPr/>
          <p:nvPr/>
        </p:nvSpPr>
        <p:spPr>
          <a:xfrm>
            <a:off x="3203847" y="3212976"/>
            <a:ext cx="220613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89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Leading zero detection </a:t>
            </a:r>
            <a:r>
              <a:rPr lang="en-US" altLang="zh-TW" dirty="0"/>
              <a:t>before </a:t>
            </a:r>
            <a:r>
              <a:rPr lang="en-US" altLang="zh-TW" dirty="0" smtClean="0"/>
              <a:t>2’sc 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Bit pattern detection</a:t>
            </a:r>
            <a:endParaRPr lang="en-US" altLang="zh-TW" sz="1600" dirty="0" smtClean="0"/>
          </a:p>
        </p:txBody>
      </p:sp>
      <p:pic>
        <p:nvPicPr>
          <p:cNvPr id="2050" name="Picture 2" descr="C:\Users\larryzzr\Desktop\FP\FMIS_Figs\LZD_enhancement_f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08" y="1988840"/>
            <a:ext cx="5036244" cy="2031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91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Leading zero detection </a:t>
            </a:r>
            <a:r>
              <a:rPr lang="en-US" altLang="zh-TW" dirty="0"/>
              <a:t>before </a:t>
            </a:r>
            <a:r>
              <a:rPr lang="en-US" altLang="zh-TW" dirty="0" smtClean="0"/>
              <a:t>2’sc (4/)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Plan A: </a:t>
            </a:r>
          </a:p>
          <a:p>
            <a:pPr lvl="1"/>
            <a:r>
              <a:rPr lang="en-US" altLang="zh-TW" sz="1600" dirty="0" smtClean="0"/>
              <a:t>Timing is better than Plan B</a:t>
            </a:r>
          </a:p>
          <a:p>
            <a:pPr lvl="1"/>
            <a:r>
              <a:rPr lang="en-US" altLang="zh-TW" sz="1600" dirty="0" smtClean="0"/>
              <a:t>Extra logics</a:t>
            </a:r>
          </a:p>
          <a:p>
            <a:pPr lvl="2"/>
            <a:r>
              <a:rPr lang="en-US" altLang="zh-TW" sz="1400" dirty="0" smtClean="0"/>
              <a:t>6-bit </a:t>
            </a:r>
            <a:r>
              <a:rPr lang="en-US" altLang="zh-TW" sz="1400" dirty="0" err="1" smtClean="0"/>
              <a:t>subtractor</a:t>
            </a:r>
            <a:endParaRPr lang="en-US" altLang="zh-TW" sz="1400" dirty="0" smtClean="0"/>
          </a:p>
          <a:p>
            <a:pPr lvl="2"/>
            <a:r>
              <a:rPr lang="en-US" altLang="zh-TW" sz="1400" dirty="0" smtClean="0"/>
              <a:t>1-bit or gate</a:t>
            </a:r>
          </a:p>
          <a:p>
            <a:endParaRPr lang="en-US" altLang="zh-TW" sz="2200" dirty="0" smtClean="0"/>
          </a:p>
          <a:p>
            <a:endParaRPr lang="en-US" altLang="zh-TW" sz="2200" dirty="0"/>
          </a:p>
          <a:p>
            <a:endParaRPr lang="en-US" altLang="zh-TW" sz="2200" dirty="0" smtClean="0"/>
          </a:p>
          <a:p>
            <a:r>
              <a:rPr lang="en-US" altLang="zh-TW" sz="2200" dirty="0" smtClean="0"/>
              <a:t>Plan B:</a:t>
            </a:r>
          </a:p>
          <a:p>
            <a:pPr lvl="1"/>
            <a:r>
              <a:rPr lang="en-US" altLang="zh-TW" sz="1800" dirty="0" smtClean="0"/>
              <a:t>Extra logic</a:t>
            </a:r>
          </a:p>
          <a:p>
            <a:pPr lvl="2"/>
            <a:r>
              <a:rPr lang="en-US" altLang="zh-TW" sz="1400" dirty="0"/>
              <a:t>6-bit </a:t>
            </a:r>
            <a:r>
              <a:rPr lang="en-US" altLang="zh-TW" sz="1400" dirty="0" err="1" smtClean="0"/>
              <a:t>subtractor</a:t>
            </a:r>
            <a:endParaRPr lang="en-US" altLang="zh-TW" sz="2400" dirty="0" smtClean="0"/>
          </a:p>
          <a:p>
            <a:pPr marL="0" indent="0">
              <a:buNone/>
            </a:pPr>
            <a:endParaRPr lang="en-US" altLang="zh-TW" sz="2400" dirty="0" smtClean="0"/>
          </a:p>
          <a:p>
            <a:pPr lvl="1"/>
            <a:endParaRPr lang="en-US" altLang="zh-TW" sz="1600" dirty="0" smtClean="0"/>
          </a:p>
        </p:txBody>
      </p:sp>
      <p:pic>
        <p:nvPicPr>
          <p:cNvPr id="16388" name="Picture 4" descr="C:\Users\larryzzr\Desktop\FP\FMIS_Figs\LZD_enhancement_f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381" y="1374170"/>
            <a:ext cx="5159436" cy="278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9" name="Picture 5" descr="C:\Users\larryzzr\Desktop\FP\FMIS_Figs\LZD_enhancement_f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238" y="4207484"/>
            <a:ext cx="5029722" cy="253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hlinkClick r:id="rId4" action="ppaction://hlinksldjump"/>
          </p:cNvPr>
          <p:cNvSpPr txBox="1"/>
          <p:nvPr/>
        </p:nvSpPr>
        <p:spPr>
          <a:xfrm>
            <a:off x="8426009" y="6453336"/>
            <a:ext cx="68249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hlinkClick r:id="rId4" action="ppaction://hlinksldjump"/>
              </a:rPr>
              <a:t>BACK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68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Rearrange data alignment for </a:t>
            </a:r>
            <a:r>
              <a:rPr lang="en-US" altLang="zh-TW" dirty="0" smtClean="0"/>
              <a:t>I2F (</a:t>
            </a:r>
            <a:r>
              <a:rPr lang="en-US" altLang="zh-TW" dirty="0"/>
              <a:t>1</a:t>
            </a:r>
            <a:r>
              <a:rPr lang="en-US" altLang="zh-TW" dirty="0" smtClean="0"/>
              <a:t>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Modify integer value alignment from 63-bit to 0-bit</a:t>
            </a:r>
          </a:p>
          <a:p>
            <a:pPr lvl="1"/>
            <a:r>
              <a:rPr lang="en-US" altLang="zh-TW" sz="1600" dirty="0" smtClean="0"/>
              <a:t>Reduce data type selection</a:t>
            </a:r>
          </a:p>
          <a:p>
            <a:r>
              <a:rPr lang="en-US" altLang="zh-TW" sz="2000" dirty="0" smtClean="0"/>
              <a:t>For FLEN 32 (pipe0, pipe2)</a:t>
            </a:r>
          </a:p>
          <a:p>
            <a:pPr lvl="1"/>
            <a:r>
              <a:rPr lang="en-US" altLang="zh-TW" sz="1600" dirty="0" smtClean="0"/>
              <a:t>Just force </a:t>
            </a:r>
            <a:r>
              <a:rPr lang="en-US" altLang="zh-TW" sz="1600" dirty="0" err="1" smtClean="0"/>
              <a:t>lz_num</a:t>
            </a:r>
            <a:r>
              <a:rPr lang="en-US" altLang="zh-TW" sz="1600" dirty="0" smtClean="0"/>
              <a:t>[5] to 1’b1</a:t>
            </a:r>
          </a:p>
          <a:p>
            <a:r>
              <a:rPr lang="en-US" altLang="zh-TW" sz="2000" dirty="0" smtClean="0"/>
              <a:t>For FLEN 16 (pipe1, pipe3)</a:t>
            </a:r>
          </a:p>
          <a:p>
            <a:pPr lvl="1"/>
            <a:r>
              <a:rPr lang="en-US" altLang="zh-TW" sz="1600" dirty="0" smtClean="0"/>
              <a:t>Just force </a:t>
            </a:r>
            <a:r>
              <a:rPr lang="en-US" altLang="zh-TW" sz="1600" dirty="0" err="1" smtClean="0"/>
              <a:t>lz_num</a:t>
            </a:r>
            <a:r>
              <a:rPr lang="en-US" altLang="zh-TW" sz="1600" dirty="0" smtClean="0"/>
              <a:t>[5:4] to 2’b11</a:t>
            </a:r>
          </a:p>
          <a:p>
            <a:endParaRPr lang="zh-TW" altLang="en-US" sz="2000" dirty="0"/>
          </a:p>
        </p:txBody>
      </p:sp>
      <p:pic>
        <p:nvPicPr>
          <p:cNvPr id="4098" name="Picture 2" descr="C:\Users\larryzzr\Desktop\FP\FMIS_Figs\fmis_fig_f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079219"/>
            <a:ext cx="4920010" cy="457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/>
          <p:nvPr/>
        </p:nvCxnSpPr>
        <p:spPr>
          <a:xfrm>
            <a:off x="5675586" y="3284984"/>
            <a:ext cx="3168352" cy="18722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683568" y="6381328"/>
            <a:ext cx="284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lz_num</a:t>
            </a:r>
            <a:r>
              <a:rPr lang="en-US" altLang="zh-TW" dirty="0" smtClean="0"/>
              <a:t> is leading zero count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20272" y="4901803"/>
            <a:ext cx="699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After 2’sc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0112" y="5157192"/>
            <a:ext cx="326382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90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2-stage pipeline</a:t>
            </a:r>
          </a:p>
          <a:p>
            <a:r>
              <a:rPr lang="en-US" altLang="zh-TW" sz="2400" dirty="0" smtClean="0"/>
              <a:t>Supported data types</a:t>
            </a:r>
          </a:p>
          <a:p>
            <a:pPr lvl="1"/>
            <a:r>
              <a:rPr lang="en-US" altLang="zh-TW" sz="2000" dirty="0" smtClean="0"/>
              <a:t>BFloat16/HP/SP/DP</a:t>
            </a:r>
          </a:p>
          <a:p>
            <a:pPr lvl="1"/>
            <a:r>
              <a:rPr lang="en-US" altLang="zh-TW" sz="2000" dirty="0" smtClean="0"/>
              <a:t>Int8/Int16/Int32/Int64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The followings are supported instructions and the corresponding latency</a:t>
            </a:r>
          </a:p>
          <a:p>
            <a:pPr lvl="1"/>
            <a:r>
              <a:rPr lang="en-US" altLang="zh-TW" sz="2000" dirty="0" smtClean="0"/>
              <a:t>Conversion (I2F, F2F, F2I)</a:t>
            </a:r>
            <a:endParaRPr lang="en-US" altLang="zh-TW" sz="2000" dirty="0"/>
          </a:p>
          <a:p>
            <a:pPr lvl="1"/>
            <a:r>
              <a:rPr lang="en-US" altLang="zh-TW" sz="2000" dirty="0" smtClean="0">
                <a:sym typeface="Wingdings" panose="05000000000000000000" pitchFamily="2" charset="2"/>
              </a:rPr>
              <a:t>Comparing/min/max</a:t>
            </a:r>
            <a:endParaRPr lang="en-US" altLang="zh-TW" sz="2000" dirty="0">
              <a:sym typeface="Wingdings" panose="05000000000000000000" pitchFamily="2" charset="2"/>
            </a:endParaRPr>
          </a:p>
          <a:p>
            <a:pPr lvl="1"/>
            <a:r>
              <a:rPr lang="en-US" altLang="zh-TW" sz="2000" dirty="0" smtClean="0">
                <a:sym typeface="Wingdings" panose="05000000000000000000" pitchFamily="2" charset="2"/>
              </a:rPr>
              <a:t>Sign injection/classify/move</a:t>
            </a:r>
          </a:p>
          <a:p>
            <a:pPr lvl="1"/>
            <a:endParaRPr lang="zh-TW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61714"/>
              </p:ext>
            </p:extLst>
          </p:nvPr>
        </p:nvGraphicFramePr>
        <p:xfrm>
          <a:off x="4499992" y="2132856"/>
          <a:ext cx="439248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99"/>
                <a:gridCol w="878495"/>
                <a:gridCol w="878498"/>
                <a:gridCol w="878498"/>
                <a:gridCol w="878498"/>
              </a:tblGrid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Precision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Width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Sign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Expo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Mant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HP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Bfloat16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7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32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23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DP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64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52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62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Rearrange data alignment for </a:t>
            </a:r>
            <a:r>
              <a:rPr lang="en-US" altLang="zh-TW" dirty="0" smtClean="0"/>
              <a:t>I2F (</a:t>
            </a:r>
            <a:r>
              <a:rPr lang="en-US" altLang="zh-TW" dirty="0"/>
              <a:t>2</a:t>
            </a:r>
            <a:r>
              <a:rPr lang="en-US" altLang="zh-TW" dirty="0" smtClean="0"/>
              <a:t>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The following show reduced multiplexers</a:t>
            </a:r>
          </a:p>
        </p:txBody>
      </p:sp>
      <p:sp>
        <p:nvSpPr>
          <p:cNvPr id="4" name="文字方塊 3">
            <a:hlinkClick r:id="rId2" action="ppaction://hlinksldjump"/>
          </p:cNvPr>
          <p:cNvSpPr txBox="1"/>
          <p:nvPr/>
        </p:nvSpPr>
        <p:spPr>
          <a:xfrm>
            <a:off x="8426009" y="6453336"/>
            <a:ext cx="68249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hlinkClick r:id="rId3" action="ppaction://hlinksldjump"/>
              </a:rPr>
              <a:t>BACK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777405" y="2204864"/>
            <a:ext cx="4432895" cy="2939348"/>
            <a:chOff x="1777405" y="2047875"/>
            <a:chExt cx="4432895" cy="2939348"/>
          </a:xfrm>
        </p:grpSpPr>
        <p:pic>
          <p:nvPicPr>
            <p:cNvPr id="2050" name="Picture 2" descr="C:\Users\larryzzr\Desktop\FP\FMIS_Figs\All-fmis 2stage pipe_v3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8" t="-268" r="27872" b="39549"/>
            <a:stretch/>
          </p:blipFill>
          <p:spPr bwMode="auto">
            <a:xfrm>
              <a:off x="1777405" y="2047875"/>
              <a:ext cx="4432895" cy="2939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2339752" y="3861048"/>
              <a:ext cx="504056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551264" y="2852936"/>
              <a:ext cx="504056" cy="2520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矩形 8"/>
          <p:cNvSpPr/>
          <p:nvPr/>
        </p:nvSpPr>
        <p:spPr>
          <a:xfrm>
            <a:off x="5551264" y="2628016"/>
            <a:ext cx="504056" cy="1260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7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Rearrange data </a:t>
            </a:r>
            <a:r>
              <a:rPr lang="en-US" altLang="zh-TW" dirty="0"/>
              <a:t>alignment for </a:t>
            </a:r>
            <a:r>
              <a:rPr lang="en-US" altLang="zh-TW" dirty="0" smtClean="0"/>
              <a:t>F2I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Apply a 65-bit adder and keep round bit at [-1]</a:t>
            </a:r>
          </a:p>
          <a:p>
            <a:endParaRPr lang="en-US" altLang="zh-TW" sz="2000" dirty="0" smtClean="0"/>
          </a:p>
        </p:txBody>
      </p:sp>
      <p:pic>
        <p:nvPicPr>
          <p:cNvPr id="5122" name="Picture 2" descr="C:\Users\larryzzr\Desktop\FP\FMIS_Figs\All-alignment_f2i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577" y="2204864"/>
            <a:ext cx="56388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arryzzr\Desktop\FP\FMIS_Figs\All-alignment_f2i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811" y="4536389"/>
            <a:ext cx="46101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237811" y="5698439"/>
            <a:ext cx="3630333" cy="180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65-bit adder</a:t>
            </a:r>
            <a:endParaRPr lang="zh-TW" altLang="en-US" dirty="0"/>
          </a:p>
        </p:txBody>
      </p:sp>
      <p:sp>
        <p:nvSpPr>
          <p:cNvPr id="5" name="向下箭號 4"/>
          <p:cNvSpPr/>
          <p:nvPr/>
        </p:nvSpPr>
        <p:spPr>
          <a:xfrm>
            <a:off x="3937481" y="4161681"/>
            <a:ext cx="230991" cy="3747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hlinkClick r:id="rId4" action="ppaction://hlinksldjump"/>
          </p:cNvPr>
          <p:cNvSpPr txBox="1"/>
          <p:nvPr/>
        </p:nvSpPr>
        <p:spPr>
          <a:xfrm>
            <a:off x="8426009" y="6453336"/>
            <a:ext cx="68249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hlinkClick r:id="rId4" action="ppaction://hlinksldjump"/>
              </a:rPr>
              <a:t>BACK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5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 smtClean="0"/>
              <a:t>Rearrange data alignment for narrowing FP (1/)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This rearrangement is </a:t>
            </a:r>
            <a:r>
              <a:rPr lang="en-US" altLang="zh-TW" sz="2000" dirty="0" smtClean="0"/>
              <a:t>for merging two adders</a:t>
            </a:r>
          </a:p>
          <a:p>
            <a:r>
              <a:rPr lang="en-US" altLang="zh-TW" sz="2000" dirty="0" smtClean="0"/>
              <a:t>All destination result types are aligned at LSB</a:t>
            </a:r>
          </a:p>
          <a:p>
            <a:pPr lvl="1"/>
            <a:r>
              <a:rPr lang="en-US" altLang="zh-TW" sz="1600" dirty="0" smtClean="0"/>
              <a:t>ABS should support 65-bit right shift</a:t>
            </a:r>
          </a:p>
        </p:txBody>
      </p:sp>
      <p:sp>
        <p:nvSpPr>
          <p:cNvPr id="6" name="向下箭號 5"/>
          <p:cNvSpPr/>
          <p:nvPr/>
        </p:nvSpPr>
        <p:spPr>
          <a:xfrm>
            <a:off x="3491880" y="4509120"/>
            <a:ext cx="315044" cy="52159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365" name="Picture 5" descr="C:\Users\larryzzr\Desktop\FP\FMIS_Figs\All-alignment_narrowing_fp_f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39" y="5030713"/>
            <a:ext cx="49720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C:\Users\larryzzr\Desktop\FP\FMIS_Figs\All-alignment_narrowing_fp_f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07" y="2852936"/>
            <a:ext cx="4867276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>
            <a:hlinkClick r:id="rId4" action="ppaction://hlinksldjump"/>
          </p:cNvPr>
          <p:cNvSpPr txBox="1"/>
          <p:nvPr/>
        </p:nvSpPr>
        <p:spPr>
          <a:xfrm>
            <a:off x="8426009" y="6453336"/>
            <a:ext cx="68249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hlinkClick r:id="rId5" action="ppaction://hlinksldjump"/>
              </a:rPr>
              <a:t>BACK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62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Merge 64bit and 54bit adder </a:t>
            </a:r>
            <a:r>
              <a:rPr lang="en-US" altLang="zh-TW" dirty="0" smtClean="0"/>
              <a:t>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Use </a:t>
            </a:r>
            <a:r>
              <a:rPr lang="en-US" altLang="zh-TW" sz="2000" dirty="0" smtClean="0">
                <a:solidFill>
                  <a:srgbClr val="FF0000"/>
                </a:solidFill>
              </a:rPr>
              <a:t>65-bit adder </a:t>
            </a:r>
            <a:r>
              <a:rPr lang="en-US" altLang="zh-TW" sz="2000" dirty="0" smtClean="0"/>
              <a:t>to do 64-bit 2’sc and 54-bit rounding</a:t>
            </a:r>
          </a:p>
          <a:p>
            <a:pPr lvl="1"/>
            <a:r>
              <a:rPr lang="en-US" altLang="zh-TW" sz="1800" dirty="0" smtClean="0"/>
              <a:t>LSB of 65-bit is for round bit</a:t>
            </a:r>
          </a:p>
          <a:p>
            <a:r>
              <a:rPr lang="en-US" altLang="zh-TW" sz="2000" dirty="0" smtClean="0"/>
              <a:t>Rearrange data </a:t>
            </a:r>
            <a:r>
              <a:rPr lang="en-US" altLang="zh-TW" sz="2000" dirty="0"/>
              <a:t>alignment </a:t>
            </a:r>
            <a:r>
              <a:rPr lang="en-US" altLang="zh-TW" sz="2000" dirty="0" smtClean="0"/>
              <a:t>for all conversion instructions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Adjust shift amount according to changing alignment</a:t>
            </a:r>
          </a:p>
          <a:p>
            <a:endParaRPr lang="en-US" altLang="zh-TW" sz="2000" dirty="0" smtClean="0"/>
          </a:p>
        </p:txBody>
      </p:sp>
      <p:sp>
        <p:nvSpPr>
          <p:cNvPr id="5" name="文字方塊 4">
            <a:hlinkClick r:id="rId2" action="ppaction://hlinksldjump"/>
          </p:cNvPr>
          <p:cNvSpPr txBox="1"/>
          <p:nvPr/>
        </p:nvSpPr>
        <p:spPr>
          <a:xfrm>
            <a:off x="8426009" y="6453336"/>
            <a:ext cx="68249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hlinkClick r:id="rId3" action="ppaction://hlinksldjump"/>
              </a:rPr>
              <a:t>BACK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Picture 3" descr="C:\Users\larryzzr\Desktop\FP\FMIS_Figs\All-alignment_x64_f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20039"/>
            <a:ext cx="5881125" cy="279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64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MISC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Move</a:t>
            </a:r>
            <a:r>
              <a:rPr lang="en-US" altLang="zh-TW" sz="2000" dirty="0" smtClean="0"/>
              <a:t> logics before 65-bit adder to F1 stage if meet target timing</a:t>
            </a:r>
          </a:p>
          <a:p>
            <a:r>
              <a:rPr lang="en-US" altLang="zh-TW" sz="2000" dirty="0" smtClean="0">
                <a:solidFill>
                  <a:srgbClr val="00B050"/>
                </a:solidFill>
              </a:rPr>
              <a:t>Generate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exp_inc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before 65-bit </a:t>
            </a:r>
            <a:r>
              <a:rPr lang="en-US" altLang="zh-TW" sz="2000" dirty="0" smtClean="0"/>
              <a:t>adder</a:t>
            </a:r>
          </a:p>
          <a:p>
            <a:pPr lvl="1"/>
            <a:r>
              <a:rPr lang="en-US" altLang="zh-TW" sz="1600" dirty="0" smtClean="0"/>
              <a:t>Bit pattern detection</a:t>
            </a:r>
          </a:p>
        </p:txBody>
      </p:sp>
      <p:pic>
        <p:nvPicPr>
          <p:cNvPr id="20482" name="Picture 2" descr="C:\Users\larryzzr\Desktop\FP\FMIS_Figs\All-fmis 2stage pipe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470" y="2996952"/>
            <a:ext cx="5124063" cy="362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5220072" y="5229200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427984" y="5494156"/>
            <a:ext cx="792088" cy="2160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37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128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Back-End Hierarchy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08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Unit 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77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VFP_FMIS Interface (1/)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21715"/>
              </p:ext>
            </p:extLst>
          </p:nvPr>
        </p:nvGraphicFramePr>
        <p:xfrm>
          <a:off x="467544" y="1628800"/>
          <a:ext cx="7992888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720080"/>
                <a:gridCol w="4824536"/>
              </a:tblGrid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Signal</a:t>
                      </a:r>
                      <a:r>
                        <a:rPr lang="en-US" altLang="zh-TW" sz="1600" baseline="0" dirty="0" smtClean="0"/>
                        <a:t> name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Type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Description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core_clk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Clock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/>
                        <a:t>core_reset_n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Input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Negative Edge Reset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lane_pipe_id_0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ID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f1_valid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f1_fmis_scalar_valid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Input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Indicate scalar</a:t>
                      </a:r>
                      <a:r>
                        <a:rPr lang="en-US" altLang="zh-TW" sz="1600" baseline="0" dirty="0" smtClean="0"/>
                        <a:t> type instruction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f1_ex_ctrl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Control signal for encoding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f1_sew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Indicate</a:t>
                      </a:r>
                      <a:r>
                        <a:rPr lang="en-US" altLang="zh-TW" sz="1600" baseline="0" dirty="0" smtClean="0"/>
                        <a:t> element width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f1_ediv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Un-used</a:t>
                      </a:r>
                      <a:endParaRPr lang="zh-TW" altLang="en-US" sz="1600" dirty="0" smtClean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f1_round_mode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Round mode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f1_widen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Input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Widening</a:t>
                      </a:r>
                      <a:r>
                        <a:rPr lang="en-US" altLang="zh-TW" sz="1600" baseline="0" dirty="0" smtClean="0"/>
                        <a:t> instruction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f1_narrow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Input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Narrowing instruction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f1_sign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Signed</a:t>
                      </a:r>
                      <a:r>
                        <a:rPr lang="en-US" altLang="zh-TW" sz="1600" baseline="0" dirty="0" smtClean="0"/>
                        <a:t> integer source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f1_vmask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Mask</a:t>
                      </a:r>
                      <a:r>
                        <a:rPr lang="en-US" altLang="zh-TW" sz="1600" baseline="0" dirty="0" smtClean="0"/>
                        <a:t> 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56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VFMIS_64 Interface (2/)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8721568"/>
              </p:ext>
            </p:extLst>
          </p:nvPr>
        </p:nvGraphicFramePr>
        <p:xfrm>
          <a:off x="467544" y="1628800"/>
          <a:ext cx="7992888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1080120"/>
                <a:gridCol w="4824536"/>
              </a:tblGrid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Signal</a:t>
                      </a:r>
                      <a:r>
                        <a:rPr lang="en-US" altLang="zh-TW" sz="1600" baseline="0" dirty="0" smtClean="0"/>
                        <a:t> name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Type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Description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f1_op1_invalid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Input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f1_op2_invalid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f1_op1_data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f1_op2_data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Input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f1_cmp_inv_op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Output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f1_wdata_en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Output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f1_wdata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Output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f2_result_type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Output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f2_cmp_result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Output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f2_narr_wdata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Output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f2_wdata_en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Output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f2_wdata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Output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f2_flag_set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Output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70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Instruction latency</a:t>
            </a:r>
            <a:endParaRPr lang="zh-TW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13507"/>
              </p:ext>
            </p:extLst>
          </p:nvPr>
        </p:nvGraphicFramePr>
        <p:xfrm>
          <a:off x="899592" y="2132856"/>
          <a:ext cx="7416826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370"/>
                <a:gridCol w="1483364"/>
                <a:gridCol w="1483364"/>
                <a:gridCol w="1483364"/>
                <a:gridCol w="1483364"/>
              </a:tblGrid>
              <a:tr h="31182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Instruction </a:t>
                      </a:r>
                      <a:endParaRPr lang="zh-TW" altLang="en-US" sz="20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Latency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311823">
                <a:tc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Scalar</a:t>
                      </a:r>
                      <a:endParaRPr lang="zh-TW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Vector</a:t>
                      </a:r>
                      <a:endParaRPr lang="zh-TW" altLang="en-US" sz="2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 smtClean="0"/>
                    </a:p>
                  </a:txBody>
                  <a:tcPr/>
                </a:tc>
              </a:tr>
              <a:tr h="31182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Conversion</a:t>
                      </a:r>
                      <a:endParaRPr lang="zh-TW" altLang="en-US" sz="20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Widening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311823"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Narrowing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5059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Sign injection</a:t>
                      </a:r>
                      <a:endParaRPr lang="zh-TW" alt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3118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Min/max</a:t>
                      </a:r>
                      <a:endParaRPr lang="zh-TW" alt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3118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Comparing</a:t>
                      </a:r>
                      <a:endParaRPr lang="zh-TW" alt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3118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Classify</a:t>
                      </a:r>
                      <a:endParaRPr lang="zh-TW" alt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31182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Move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>
                          <a:solidFill>
                            <a:schemeClr val="tx1"/>
                          </a:solidFill>
                        </a:rPr>
                        <a:t>toFRF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311823"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>
                          <a:solidFill>
                            <a:schemeClr val="tx1"/>
                          </a:solidFill>
                        </a:rPr>
                        <a:t>toXRF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36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Instruction List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55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Supported scalar </a:t>
            </a:r>
            <a:r>
              <a:rPr lang="en-US" altLang="zh-TW" dirty="0" err="1" smtClean="0"/>
              <a:t>fp</a:t>
            </a:r>
            <a:r>
              <a:rPr lang="en-US" altLang="zh-TW" dirty="0" smtClean="0"/>
              <a:t> instruction list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400" dirty="0" smtClean="0"/>
              <a:t>Sign-injection instruction</a:t>
            </a:r>
          </a:p>
          <a:p>
            <a:pPr lvl="1"/>
            <a:r>
              <a:rPr lang="en-US" altLang="zh-TW" sz="2000" dirty="0" err="1" smtClean="0"/>
              <a:t>fsgnj</a:t>
            </a:r>
            <a:r>
              <a:rPr lang="en-US" altLang="zh-TW" sz="2000" dirty="0" smtClean="0"/>
              <a:t>.[</a:t>
            </a:r>
            <a:r>
              <a:rPr lang="en-US" altLang="zh-TW" sz="2000" dirty="0" err="1" smtClean="0"/>
              <a:t>hsd</a:t>
            </a:r>
            <a:r>
              <a:rPr lang="en-US" altLang="zh-TW" sz="2000" dirty="0" smtClean="0"/>
              <a:t>]</a:t>
            </a:r>
          </a:p>
          <a:p>
            <a:pPr lvl="1"/>
            <a:r>
              <a:rPr lang="en-US" altLang="zh-TW" sz="2000" dirty="0" err="1" smtClean="0"/>
              <a:t>fsgnjn</a:t>
            </a:r>
            <a:r>
              <a:rPr lang="en-US" altLang="zh-TW" sz="2000" dirty="0" smtClean="0"/>
              <a:t>.[</a:t>
            </a:r>
            <a:r>
              <a:rPr lang="en-US" altLang="zh-TW" sz="2000" dirty="0" err="1" smtClean="0"/>
              <a:t>hsd</a:t>
            </a:r>
            <a:r>
              <a:rPr lang="en-US" altLang="zh-TW" sz="2000" dirty="0" smtClean="0"/>
              <a:t>]</a:t>
            </a:r>
          </a:p>
          <a:p>
            <a:pPr lvl="1"/>
            <a:r>
              <a:rPr lang="en-US" altLang="zh-TW" sz="2000" dirty="0" err="1" smtClean="0"/>
              <a:t>fsgnjx</a:t>
            </a:r>
            <a:r>
              <a:rPr lang="en-US" altLang="zh-TW" sz="2000" dirty="0" smtClean="0"/>
              <a:t>.[</a:t>
            </a:r>
            <a:r>
              <a:rPr lang="en-US" altLang="zh-TW" sz="2000" dirty="0" err="1" smtClean="0"/>
              <a:t>hsd</a:t>
            </a:r>
            <a:r>
              <a:rPr lang="en-US" altLang="zh-TW" sz="2000" dirty="0" smtClean="0"/>
              <a:t>]</a:t>
            </a:r>
          </a:p>
          <a:p>
            <a:r>
              <a:rPr lang="en-US" altLang="zh-TW" sz="2400" dirty="0" smtClean="0"/>
              <a:t>Compare instruction</a:t>
            </a:r>
          </a:p>
          <a:p>
            <a:pPr lvl="1"/>
            <a:r>
              <a:rPr lang="en-US" altLang="zh-TW" sz="2000" dirty="0" err="1" smtClean="0"/>
              <a:t>feq</a:t>
            </a:r>
            <a:r>
              <a:rPr lang="en-US" altLang="zh-TW" sz="2000" dirty="0" smtClean="0"/>
              <a:t>.[</a:t>
            </a:r>
            <a:r>
              <a:rPr lang="en-US" altLang="zh-TW" sz="2000" dirty="0" err="1" smtClean="0"/>
              <a:t>hsd</a:t>
            </a:r>
            <a:r>
              <a:rPr lang="en-US" altLang="zh-TW" sz="2000" dirty="0" smtClean="0"/>
              <a:t>]</a:t>
            </a:r>
          </a:p>
          <a:p>
            <a:pPr lvl="1"/>
            <a:r>
              <a:rPr lang="en-US" altLang="zh-TW" sz="2000" dirty="0" err="1" smtClean="0"/>
              <a:t>flt</a:t>
            </a:r>
            <a:r>
              <a:rPr lang="en-US" altLang="zh-TW" sz="2000" dirty="0" smtClean="0"/>
              <a:t>.[</a:t>
            </a:r>
            <a:r>
              <a:rPr lang="en-US" altLang="zh-TW" sz="2000" dirty="0" err="1" smtClean="0"/>
              <a:t>hsd</a:t>
            </a:r>
            <a:r>
              <a:rPr lang="en-US" altLang="zh-TW" sz="2000" dirty="0" smtClean="0"/>
              <a:t>]</a:t>
            </a:r>
          </a:p>
          <a:p>
            <a:pPr lvl="1"/>
            <a:r>
              <a:rPr lang="en-US" altLang="zh-TW" sz="2000" dirty="0" err="1" smtClean="0"/>
              <a:t>fle</a:t>
            </a:r>
            <a:r>
              <a:rPr lang="en-US" altLang="zh-TW" sz="2000" dirty="0" smtClean="0"/>
              <a:t>.[</a:t>
            </a:r>
            <a:r>
              <a:rPr lang="en-US" altLang="zh-TW" sz="2000" dirty="0" err="1" smtClean="0"/>
              <a:t>hsd</a:t>
            </a:r>
            <a:r>
              <a:rPr lang="en-US" altLang="zh-TW" sz="2000" dirty="0" smtClean="0"/>
              <a:t>]</a:t>
            </a:r>
          </a:p>
          <a:p>
            <a:r>
              <a:rPr lang="en-US" altLang="zh-TW" sz="2400" dirty="0" smtClean="0"/>
              <a:t>Classify instruction</a:t>
            </a:r>
          </a:p>
          <a:p>
            <a:pPr lvl="1"/>
            <a:r>
              <a:rPr lang="en-US" altLang="zh-TW" sz="2000" dirty="0" err="1"/>
              <a:t>f</a:t>
            </a:r>
            <a:r>
              <a:rPr lang="en-US" altLang="zh-TW" sz="2000" dirty="0" err="1" smtClean="0"/>
              <a:t>class</a:t>
            </a:r>
            <a:r>
              <a:rPr lang="en-US" altLang="zh-TW" sz="2000" dirty="0" smtClean="0"/>
              <a:t>.[</a:t>
            </a:r>
            <a:r>
              <a:rPr lang="en-US" altLang="zh-TW" sz="2000" dirty="0" err="1" smtClean="0"/>
              <a:t>hsd</a:t>
            </a:r>
            <a:r>
              <a:rPr lang="en-US" altLang="zh-TW" sz="2000" dirty="0" smtClean="0"/>
              <a:t>]</a:t>
            </a:r>
          </a:p>
          <a:p>
            <a:r>
              <a:rPr lang="en-US" altLang="zh-TW" sz="2400" dirty="0" smtClean="0"/>
              <a:t>Move instruction</a:t>
            </a:r>
          </a:p>
          <a:p>
            <a:pPr lvl="1"/>
            <a:r>
              <a:rPr lang="en-US" altLang="zh-TW" sz="2000" dirty="0" err="1" smtClean="0"/>
              <a:t>fmv.x</a:t>
            </a:r>
            <a:r>
              <a:rPr lang="en-US" altLang="zh-TW" sz="2000" dirty="0" smtClean="0"/>
              <a:t>.[</a:t>
            </a:r>
            <a:r>
              <a:rPr lang="en-US" altLang="zh-TW" sz="2000" dirty="0" err="1" smtClean="0"/>
              <a:t>hwd</a:t>
            </a:r>
            <a:r>
              <a:rPr lang="en-US" altLang="zh-TW" sz="2000" dirty="0" smtClean="0"/>
              <a:t>]</a:t>
            </a:r>
          </a:p>
          <a:p>
            <a:pPr lvl="1"/>
            <a:r>
              <a:rPr lang="en-US" altLang="zh-TW" sz="2000" dirty="0" err="1"/>
              <a:t>fmv</a:t>
            </a:r>
            <a:r>
              <a:rPr lang="en-US" altLang="zh-TW" sz="2000" dirty="0" smtClean="0"/>
              <a:t>.[</a:t>
            </a:r>
            <a:r>
              <a:rPr lang="en-US" altLang="zh-TW" sz="2000" dirty="0" err="1" smtClean="0"/>
              <a:t>hwd</a:t>
            </a:r>
            <a:r>
              <a:rPr lang="en-US" altLang="zh-TW" sz="2000" dirty="0" smtClean="0"/>
              <a:t>].x</a:t>
            </a:r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13065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Supported scalar </a:t>
            </a:r>
            <a:r>
              <a:rPr lang="en-US" altLang="zh-TW" dirty="0" err="1" smtClean="0"/>
              <a:t>fp</a:t>
            </a:r>
            <a:r>
              <a:rPr lang="en-US" altLang="zh-TW" dirty="0" smtClean="0"/>
              <a:t> instruction list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Conversion between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and </a:t>
            </a:r>
            <a:r>
              <a:rPr lang="en-US" altLang="zh-TW" sz="2400" dirty="0" err="1" smtClean="0"/>
              <a:t>fp</a:t>
            </a:r>
            <a:endParaRPr lang="en-US" altLang="zh-TW" sz="1600" dirty="0" smtClean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Conversion </a:t>
            </a:r>
            <a:r>
              <a:rPr lang="en-US" altLang="zh-TW" sz="2400" dirty="0"/>
              <a:t>between </a:t>
            </a:r>
            <a:r>
              <a:rPr lang="en-US" altLang="zh-TW" sz="2400" dirty="0" err="1" smtClean="0"/>
              <a:t>fp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and </a:t>
            </a:r>
            <a:r>
              <a:rPr lang="en-US" altLang="zh-TW" sz="2400" dirty="0" err="1"/>
              <a:t>fp</a:t>
            </a:r>
            <a:endParaRPr lang="en-US" altLang="zh-TW" sz="1600" dirty="0"/>
          </a:p>
          <a:p>
            <a:endParaRPr lang="en-US" altLang="zh-TW" sz="24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327178"/>
              </p:ext>
            </p:extLst>
          </p:nvPr>
        </p:nvGraphicFramePr>
        <p:xfrm>
          <a:off x="899592" y="2060848"/>
          <a:ext cx="4392488" cy="2209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723"/>
                <a:gridCol w="910255"/>
                <a:gridCol w="910255"/>
                <a:gridCol w="910255"/>
              </a:tblGrid>
              <a:tr h="319969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Int</a:t>
                      </a:r>
                      <a:r>
                        <a:rPr lang="en-US" altLang="zh-TW" sz="1400" baseline="0" dirty="0" smtClean="0"/>
                        <a:t> width\</a:t>
                      </a:r>
                      <a:r>
                        <a:rPr lang="en-US" altLang="zh-TW" sz="1400" baseline="0" dirty="0" err="1" smtClean="0"/>
                        <a:t>fp_width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F16(HP)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F32(SP)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F64(DP)</a:t>
                      </a:r>
                      <a:endParaRPr lang="zh-TW" altLang="en-US" sz="1400" dirty="0"/>
                    </a:p>
                  </a:txBody>
                  <a:tcPr/>
                </a:tc>
              </a:tr>
              <a:tr h="704111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I32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fcvt.w.h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fcvt.wu.h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fcvt.h.w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fcvt.h.wu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fcvt.w.s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fcvt.wu.s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fcvt.s.w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fcvt.s.wu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fcvt.w.d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fcvt.wu.d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fcvt.d.w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fcvt.d.wu</a:t>
                      </a:r>
                      <a:endParaRPr lang="zh-TW" altLang="en-US" sz="1400" dirty="0"/>
                    </a:p>
                  </a:txBody>
                  <a:tcPr/>
                </a:tc>
              </a:tr>
              <a:tr h="704111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I64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fcvt.l.h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fcvt.lu.h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fcvt.h.l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fcvt.h.lu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fcvt.l.s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fcvt.lu.s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fcvt.s.l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fcvt.s.lu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fcvt.l.d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fcvt.lu.d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fcvt.d.l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fcvt.d.lu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550784"/>
              </p:ext>
            </p:extLst>
          </p:nvPr>
        </p:nvGraphicFramePr>
        <p:xfrm>
          <a:off x="899592" y="4725144"/>
          <a:ext cx="482453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907"/>
                <a:gridCol w="964907"/>
                <a:gridCol w="964907"/>
                <a:gridCol w="964907"/>
                <a:gridCol w="964907"/>
              </a:tblGrid>
              <a:tr h="196419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SRC</a:t>
                      </a:r>
                      <a:r>
                        <a:rPr lang="en-US" altLang="zh-TW" sz="1400" baseline="0" dirty="0" smtClean="0"/>
                        <a:t>  \ DST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F16(HP)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Bfloat16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F32(SP)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F64(DP)</a:t>
                      </a:r>
                      <a:endParaRPr lang="zh-TW" altLang="en-US" sz="1400" dirty="0"/>
                    </a:p>
                  </a:txBody>
                  <a:tcPr/>
                </a:tc>
              </a:tr>
              <a:tr h="1964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F16(HP)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fcvt.s.h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fcvt.d.h</a:t>
                      </a:r>
                      <a:endParaRPr lang="zh-TW" altLang="en-US" sz="1400" dirty="0"/>
                    </a:p>
                  </a:txBody>
                  <a:tcPr/>
                </a:tc>
              </a:tr>
              <a:tr h="2299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Bfloat16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fcvt.s.bf16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</a:tr>
              <a:tr h="2299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F32(SP)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fcvt.h.s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fcvt.bf16.s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fcvt.d.s</a:t>
                      </a:r>
                      <a:endParaRPr lang="zh-TW" altLang="en-US" sz="1400" dirty="0"/>
                    </a:p>
                  </a:txBody>
                  <a:tcPr/>
                </a:tc>
              </a:tr>
              <a:tr h="1964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F64(DP)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fcvt.h.d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fcvt.s.d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Supported vector </a:t>
            </a:r>
            <a:r>
              <a:rPr lang="en-US" altLang="zh-TW" dirty="0" err="1" smtClean="0"/>
              <a:t>fp</a:t>
            </a:r>
            <a:r>
              <a:rPr lang="en-US" altLang="zh-TW" dirty="0" smtClean="0"/>
              <a:t> instruction list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dirty="0"/>
              <a:t>14.11. Vector Floating-Point MIN/MAX </a:t>
            </a:r>
            <a:r>
              <a:rPr lang="en-US" altLang="zh-TW" sz="2400" dirty="0" smtClean="0"/>
              <a:t>Instructions</a:t>
            </a:r>
          </a:p>
          <a:p>
            <a:pPr lvl="1"/>
            <a:r>
              <a:rPr lang="en-US" altLang="zh-TW" sz="2000" dirty="0" smtClean="0"/>
              <a:t>Floating-point </a:t>
            </a:r>
            <a:r>
              <a:rPr lang="en-US" altLang="zh-TW" sz="2000" dirty="0"/>
              <a:t>minimum</a:t>
            </a:r>
          </a:p>
          <a:p>
            <a:pPr lvl="2"/>
            <a:r>
              <a:rPr lang="en-US" altLang="zh-TW" sz="1600" dirty="0" err="1" smtClean="0"/>
              <a:t>vfmin.vv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 smtClean="0"/>
              <a:t>vfmin.vf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</a:t>
            </a:r>
            <a:r>
              <a:rPr lang="en-US" altLang="zh-TW" sz="1600" dirty="0" smtClean="0"/>
              <a:t>ector-scalar</a:t>
            </a:r>
            <a:endParaRPr lang="en-US" altLang="zh-TW" sz="1600" dirty="0"/>
          </a:p>
          <a:p>
            <a:pPr lvl="1"/>
            <a:r>
              <a:rPr lang="en-US" altLang="zh-TW" sz="2000" dirty="0" smtClean="0"/>
              <a:t>Floating-point </a:t>
            </a:r>
            <a:r>
              <a:rPr lang="en-US" altLang="zh-TW" sz="2000" dirty="0"/>
              <a:t>maximum</a:t>
            </a:r>
          </a:p>
          <a:p>
            <a:pPr lvl="2"/>
            <a:r>
              <a:rPr lang="en-US" altLang="zh-TW" sz="1600" dirty="0" err="1" smtClean="0"/>
              <a:t>vfmax.vv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 smtClean="0"/>
              <a:t>vfmax.vf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 smtClean="0"/>
              <a:t>vm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# </a:t>
            </a:r>
            <a:r>
              <a:rPr lang="en-US" altLang="zh-TW" sz="1600" dirty="0" smtClean="0"/>
              <a:t>Vector-scalar</a:t>
            </a:r>
          </a:p>
          <a:p>
            <a:r>
              <a:rPr lang="en-US" altLang="zh-TW" sz="2400" dirty="0"/>
              <a:t>14.12. Vector Floating-Point Sign-Injection </a:t>
            </a:r>
            <a:r>
              <a:rPr lang="en-US" altLang="zh-TW" sz="2400" dirty="0" smtClean="0"/>
              <a:t>Instructions</a:t>
            </a:r>
          </a:p>
          <a:p>
            <a:pPr lvl="1"/>
            <a:r>
              <a:rPr lang="en-US" altLang="zh-TW" sz="2000" dirty="0"/>
              <a:t>For </a:t>
            </a:r>
            <a:r>
              <a:rPr lang="en-US" altLang="zh-TW" sz="2000" dirty="0" err="1"/>
              <a:t>vfsgnj</a:t>
            </a:r>
            <a:r>
              <a:rPr lang="en-US" altLang="zh-TW" sz="2000" dirty="0"/>
              <a:t>, the result’s sign bit is v/rs1’s sign bit.</a:t>
            </a:r>
          </a:p>
          <a:p>
            <a:pPr lvl="2"/>
            <a:r>
              <a:rPr lang="en-US" altLang="zh-TW" sz="1600" dirty="0" err="1" smtClean="0"/>
              <a:t>vfsgnj.vv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 smtClean="0"/>
              <a:t>vfsgnj.vf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</a:t>
            </a:r>
            <a:r>
              <a:rPr lang="en-US" altLang="zh-TW" sz="1600" dirty="0" smtClean="0"/>
              <a:t>Vector-scalar</a:t>
            </a:r>
            <a:endParaRPr lang="en-US" altLang="zh-TW" sz="1600" dirty="0"/>
          </a:p>
          <a:p>
            <a:pPr lvl="1"/>
            <a:r>
              <a:rPr lang="en-US" altLang="zh-TW" sz="2000" dirty="0"/>
              <a:t>For </a:t>
            </a:r>
            <a:r>
              <a:rPr lang="en-US" altLang="zh-TW" sz="2000" dirty="0" err="1"/>
              <a:t>vfsgjn</a:t>
            </a:r>
            <a:r>
              <a:rPr lang="en-US" altLang="zh-TW" sz="2000" dirty="0"/>
              <a:t>, the result’s sign bit is the opposite of v/rs1’s sign bit.</a:t>
            </a:r>
          </a:p>
          <a:p>
            <a:pPr lvl="2"/>
            <a:r>
              <a:rPr lang="en-US" altLang="zh-TW" sz="1600" dirty="0" err="1" smtClean="0"/>
              <a:t>vfsgnjn.vv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 smtClean="0"/>
              <a:t>vfsgnjn.vf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</a:t>
            </a:r>
            <a:r>
              <a:rPr lang="en-US" altLang="zh-TW" sz="1600" dirty="0" smtClean="0"/>
              <a:t>Vector-scalar</a:t>
            </a:r>
            <a:endParaRPr lang="en-US" altLang="zh-TW" sz="1600" dirty="0"/>
          </a:p>
          <a:p>
            <a:pPr lvl="1"/>
            <a:r>
              <a:rPr lang="en-US" altLang="zh-TW" sz="2000" dirty="0"/>
              <a:t>For </a:t>
            </a:r>
            <a:r>
              <a:rPr lang="en-US" altLang="zh-TW" sz="2000" dirty="0" err="1"/>
              <a:t>vfsgnjx</a:t>
            </a:r>
            <a:r>
              <a:rPr lang="en-US" altLang="zh-TW" sz="2000" dirty="0"/>
              <a:t>, the sign bit is the XOR of the sign bits of v/rs1 and vs2.</a:t>
            </a:r>
          </a:p>
          <a:p>
            <a:pPr lvl="2"/>
            <a:r>
              <a:rPr lang="en-US" altLang="zh-TW" sz="1600" dirty="0" err="1" smtClean="0"/>
              <a:t>vfsgnjx.vv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 smtClean="0"/>
              <a:t>vfsgnjx.vf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</a:t>
            </a:r>
            <a:r>
              <a:rPr lang="en-US" altLang="zh-TW" sz="1600" dirty="0" smtClean="0"/>
              <a:t>Vector-scalar</a:t>
            </a:r>
          </a:p>
        </p:txBody>
      </p:sp>
    </p:spTree>
    <p:extLst>
      <p:ext uri="{BB962C8B-B14F-4D97-AF65-F5344CB8AC3E}">
        <p14:creationId xmlns:p14="http://schemas.microsoft.com/office/powerpoint/2010/main" val="340534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Supported vector </a:t>
            </a:r>
            <a:r>
              <a:rPr lang="en-US" altLang="zh-TW" dirty="0" err="1" smtClean="0"/>
              <a:t>fp</a:t>
            </a:r>
            <a:r>
              <a:rPr lang="en-US" altLang="zh-TW" dirty="0" smtClean="0"/>
              <a:t> instruction list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dirty="0"/>
              <a:t>14.13. Vector Floating-Point Compare </a:t>
            </a:r>
            <a:r>
              <a:rPr lang="en-US" altLang="zh-TW" sz="2400" dirty="0" smtClean="0"/>
              <a:t>Instructions</a:t>
            </a:r>
          </a:p>
          <a:p>
            <a:pPr lvl="1"/>
            <a:r>
              <a:rPr lang="en-US" altLang="zh-TW" sz="2000" dirty="0" smtClean="0"/>
              <a:t>Compare </a:t>
            </a:r>
            <a:r>
              <a:rPr lang="en-US" altLang="zh-TW" sz="2000" dirty="0"/>
              <a:t>equal</a:t>
            </a:r>
          </a:p>
          <a:p>
            <a:pPr lvl="2"/>
            <a:r>
              <a:rPr lang="en-US" altLang="zh-TW" sz="1600" dirty="0" err="1" smtClean="0"/>
              <a:t>vmfeq.vv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 smtClean="0"/>
              <a:t>vmfeq.vf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</a:t>
            </a:r>
            <a:r>
              <a:rPr lang="en-US" altLang="zh-TW" sz="1600" dirty="0" smtClean="0"/>
              <a:t>Vector-scalar</a:t>
            </a:r>
            <a:endParaRPr lang="en-US" altLang="zh-TW" sz="1600" dirty="0"/>
          </a:p>
          <a:p>
            <a:pPr lvl="1"/>
            <a:r>
              <a:rPr lang="en-US" altLang="zh-TW" sz="2000" dirty="0" smtClean="0"/>
              <a:t>Compare </a:t>
            </a:r>
            <a:r>
              <a:rPr lang="en-US" altLang="zh-TW" sz="2000" dirty="0"/>
              <a:t>not equal</a:t>
            </a:r>
          </a:p>
          <a:p>
            <a:pPr lvl="2"/>
            <a:r>
              <a:rPr lang="en-US" altLang="zh-TW" sz="1600" dirty="0" err="1" smtClean="0"/>
              <a:t>vmfne.vv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 smtClean="0"/>
              <a:t>vmfne.vf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</a:t>
            </a:r>
            <a:r>
              <a:rPr lang="en-US" altLang="zh-TW" sz="1600" dirty="0" smtClean="0"/>
              <a:t>Vector-scalar</a:t>
            </a:r>
            <a:endParaRPr lang="en-US" altLang="zh-TW" sz="1600" dirty="0"/>
          </a:p>
          <a:p>
            <a:pPr lvl="1"/>
            <a:r>
              <a:rPr lang="en-US" altLang="zh-TW" sz="2000" dirty="0" smtClean="0"/>
              <a:t>Compare </a:t>
            </a:r>
            <a:r>
              <a:rPr lang="en-US" altLang="zh-TW" sz="2000" dirty="0"/>
              <a:t>less than</a:t>
            </a:r>
          </a:p>
          <a:p>
            <a:pPr lvl="2"/>
            <a:r>
              <a:rPr lang="en-US" altLang="zh-TW" sz="1600" dirty="0" err="1" smtClean="0"/>
              <a:t>vmflt.vv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 smtClean="0"/>
              <a:t>vmflt.vf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</a:t>
            </a:r>
            <a:r>
              <a:rPr lang="en-US" altLang="zh-TW" sz="1600" dirty="0" smtClean="0"/>
              <a:t>Vector-scalar</a:t>
            </a:r>
            <a:endParaRPr lang="en-US" altLang="zh-TW" sz="1600" dirty="0"/>
          </a:p>
          <a:p>
            <a:pPr lvl="1"/>
            <a:r>
              <a:rPr lang="en-US" altLang="zh-TW" sz="2000" dirty="0" smtClean="0"/>
              <a:t>Compare </a:t>
            </a:r>
            <a:r>
              <a:rPr lang="en-US" altLang="zh-TW" sz="2000" dirty="0"/>
              <a:t>less than or equal</a:t>
            </a:r>
          </a:p>
          <a:p>
            <a:pPr lvl="2"/>
            <a:r>
              <a:rPr lang="en-US" altLang="zh-TW" sz="1600" dirty="0" err="1" smtClean="0"/>
              <a:t>vmfle.vv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 smtClean="0"/>
              <a:t>vmfle.vf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</a:t>
            </a:r>
            <a:r>
              <a:rPr lang="en-US" altLang="zh-TW" sz="1600" dirty="0" smtClean="0"/>
              <a:t>Vector-scalar</a:t>
            </a:r>
            <a:endParaRPr lang="en-US" altLang="zh-TW" sz="1600" dirty="0"/>
          </a:p>
          <a:p>
            <a:pPr lvl="1"/>
            <a:r>
              <a:rPr lang="en-US" altLang="zh-TW" sz="2000" dirty="0" smtClean="0"/>
              <a:t>Compare </a:t>
            </a:r>
            <a:r>
              <a:rPr lang="en-US" altLang="zh-TW" sz="2000" dirty="0"/>
              <a:t>greater than</a:t>
            </a:r>
          </a:p>
          <a:p>
            <a:pPr lvl="2"/>
            <a:r>
              <a:rPr lang="en-US" altLang="zh-TW" sz="1600" dirty="0" err="1" smtClean="0"/>
              <a:t>vmfgt.vf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</a:t>
            </a:r>
            <a:r>
              <a:rPr lang="en-US" altLang="zh-TW" sz="1600" dirty="0" smtClean="0"/>
              <a:t>Vector-scalar</a:t>
            </a:r>
            <a:endParaRPr lang="en-US" altLang="zh-TW" sz="1600" dirty="0"/>
          </a:p>
          <a:p>
            <a:pPr lvl="1"/>
            <a:r>
              <a:rPr lang="en-US" altLang="zh-TW" sz="2000" dirty="0" smtClean="0"/>
              <a:t>Compare </a:t>
            </a:r>
            <a:r>
              <a:rPr lang="en-US" altLang="zh-TW" sz="2000" dirty="0"/>
              <a:t>greater than or equal</a:t>
            </a:r>
          </a:p>
          <a:p>
            <a:pPr lvl="2"/>
            <a:r>
              <a:rPr lang="en-US" altLang="zh-TW" sz="1600" dirty="0" err="1" smtClean="0"/>
              <a:t>vmfge.vf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</a:t>
            </a:r>
            <a:r>
              <a:rPr lang="en-US" altLang="zh-TW" sz="1600" dirty="0" smtClean="0"/>
              <a:t>Vector-scalar</a:t>
            </a:r>
          </a:p>
        </p:txBody>
      </p:sp>
    </p:spTree>
    <p:extLst>
      <p:ext uri="{BB962C8B-B14F-4D97-AF65-F5344CB8AC3E}">
        <p14:creationId xmlns:p14="http://schemas.microsoft.com/office/powerpoint/2010/main" val="259679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Supported vector </a:t>
            </a:r>
            <a:r>
              <a:rPr lang="en-US" altLang="zh-TW" dirty="0" err="1" smtClean="0"/>
              <a:t>fp</a:t>
            </a:r>
            <a:r>
              <a:rPr lang="en-US" altLang="zh-TW" dirty="0" smtClean="0"/>
              <a:t> instruction list 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dirty="0"/>
              <a:t>14.14. Vector Floating-Point Classify </a:t>
            </a:r>
            <a:r>
              <a:rPr lang="en-US" altLang="zh-TW" sz="2400" dirty="0" smtClean="0"/>
              <a:t>Instruction</a:t>
            </a:r>
          </a:p>
          <a:p>
            <a:pPr lvl="1"/>
            <a:r>
              <a:rPr lang="en-US" altLang="zh-TW" sz="2000" dirty="0" err="1" smtClean="0"/>
              <a:t>vfclass.v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 # Vector-vector</a:t>
            </a:r>
          </a:p>
          <a:p>
            <a:r>
              <a:rPr lang="en-US" altLang="zh-TW" sz="2400" dirty="0"/>
              <a:t>14.15. Vector Floating-Point Merge </a:t>
            </a:r>
            <a:r>
              <a:rPr lang="en-US" altLang="zh-TW" sz="2400" dirty="0" smtClean="0"/>
              <a:t>Instruction</a:t>
            </a:r>
          </a:p>
          <a:p>
            <a:pPr lvl="1"/>
            <a:r>
              <a:rPr lang="en-US" altLang="zh-TW" sz="2000" dirty="0" err="1" smtClean="0"/>
              <a:t>vfmerge.vfm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rs1, v0 #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= v0.mask[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? f[rs1] : vs2[</a:t>
            </a:r>
            <a:r>
              <a:rPr lang="en-US" altLang="zh-TW" sz="2000" dirty="0" err="1"/>
              <a:t>i</a:t>
            </a:r>
            <a:r>
              <a:rPr lang="en-US" altLang="zh-TW" sz="2000" dirty="0" smtClean="0"/>
              <a:t>]</a:t>
            </a:r>
          </a:p>
          <a:p>
            <a:r>
              <a:rPr lang="en-US" altLang="zh-TW" sz="2400" dirty="0"/>
              <a:t>14.16. Vector Floating-Point Move </a:t>
            </a:r>
            <a:r>
              <a:rPr lang="en-US" altLang="zh-TW" sz="2400" dirty="0" smtClean="0"/>
              <a:t>Instruction</a:t>
            </a:r>
          </a:p>
          <a:p>
            <a:pPr lvl="1"/>
            <a:r>
              <a:rPr lang="en-US" altLang="zh-TW" sz="2000" dirty="0" err="1" smtClean="0"/>
              <a:t>vfmv.v.f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rs1 #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= f[rs1</a:t>
            </a:r>
            <a:r>
              <a:rPr lang="en-US" altLang="zh-TW" sz="2000" dirty="0" smtClean="0"/>
              <a:t>]</a:t>
            </a:r>
          </a:p>
          <a:p>
            <a:r>
              <a:rPr lang="en-US" altLang="zh-TW" sz="2400" dirty="0"/>
              <a:t>14.17. Single-Width Floating-Point/Integer Type-Convert Instructions</a:t>
            </a:r>
          </a:p>
          <a:p>
            <a:pPr lvl="1"/>
            <a:r>
              <a:rPr lang="en-US" altLang="zh-TW" sz="2000" dirty="0" err="1"/>
              <a:t>vfcvt.xu.f.v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float to unsigned integer.</a:t>
            </a:r>
          </a:p>
          <a:p>
            <a:pPr lvl="1"/>
            <a:r>
              <a:rPr lang="en-US" altLang="zh-TW" sz="2000" dirty="0" err="1"/>
              <a:t>vfcvt.x.f.v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float to signed integer.</a:t>
            </a:r>
          </a:p>
          <a:p>
            <a:pPr lvl="1"/>
            <a:r>
              <a:rPr lang="en-US" altLang="zh-TW" sz="2000" dirty="0" err="1"/>
              <a:t>vfcvt.rtz.xu.f.v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float to unsigned integer, truncating.</a:t>
            </a:r>
          </a:p>
          <a:p>
            <a:pPr lvl="1"/>
            <a:r>
              <a:rPr lang="en-US" altLang="zh-TW" sz="2000" dirty="0" err="1"/>
              <a:t>vfcvt.rtz.x.f.v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float to signed integer, truncating.</a:t>
            </a:r>
          </a:p>
          <a:p>
            <a:pPr lvl="1"/>
            <a:r>
              <a:rPr lang="en-US" altLang="zh-TW" sz="2000" dirty="0" err="1"/>
              <a:t>vfcvt.f.xu.v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unsigned integer to float.</a:t>
            </a:r>
          </a:p>
          <a:p>
            <a:pPr lvl="1"/>
            <a:r>
              <a:rPr lang="en-US" altLang="zh-TW" sz="2000" dirty="0" err="1"/>
              <a:t>vfcvt.f.x.v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signed integer to float.</a:t>
            </a:r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01396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Supported vector </a:t>
            </a:r>
            <a:r>
              <a:rPr lang="en-US" altLang="zh-TW" dirty="0" err="1" smtClean="0"/>
              <a:t>fp</a:t>
            </a:r>
            <a:r>
              <a:rPr lang="en-US" altLang="zh-TW" dirty="0" smtClean="0"/>
              <a:t> instruction list (4/)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2400" dirty="0" smtClean="0"/>
              <a:t>14.18</a:t>
            </a:r>
            <a:r>
              <a:rPr lang="en-US" altLang="zh-TW" sz="2400" dirty="0"/>
              <a:t>. Widening Floating-Point/Integer </a:t>
            </a:r>
            <a:r>
              <a:rPr lang="en-US" altLang="zh-TW" sz="2400" dirty="0" smtClean="0"/>
              <a:t>Type-Convert Instructions</a:t>
            </a:r>
          </a:p>
          <a:p>
            <a:pPr lvl="1"/>
            <a:r>
              <a:rPr lang="en-US" altLang="zh-TW" sz="2000" dirty="0" err="1"/>
              <a:t>vfwcvt.xu.f.v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float to double-width unsigned integer.</a:t>
            </a:r>
          </a:p>
          <a:p>
            <a:pPr lvl="1"/>
            <a:r>
              <a:rPr lang="en-US" altLang="zh-TW" sz="2000" dirty="0" err="1"/>
              <a:t>vfwcvt.x.f.v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float to double-width signed integer.</a:t>
            </a:r>
          </a:p>
          <a:p>
            <a:pPr lvl="1"/>
            <a:r>
              <a:rPr lang="en-US" altLang="zh-TW" sz="2000" dirty="0" err="1"/>
              <a:t>vfwcvt.rtz.xu.f.v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float to double-width unsigned </a:t>
            </a:r>
            <a:r>
              <a:rPr lang="en-US" altLang="zh-TW" sz="2000" dirty="0" smtClean="0"/>
              <a:t>integer truncating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2000" dirty="0" err="1"/>
              <a:t>vfwcvt.rtz.x.f.v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float to double-width signed </a:t>
            </a:r>
            <a:r>
              <a:rPr lang="en-US" altLang="zh-TW" sz="2000" dirty="0" smtClean="0"/>
              <a:t>integer truncating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2000" dirty="0" err="1"/>
              <a:t>vfwcvt.f.xu.v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unsigned integer to double-width float.</a:t>
            </a:r>
          </a:p>
          <a:p>
            <a:pPr lvl="1"/>
            <a:r>
              <a:rPr lang="en-US" altLang="zh-TW" sz="2000" dirty="0" err="1"/>
              <a:t>vfwcvt.f.x.v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signed integer to double-width float.</a:t>
            </a:r>
          </a:p>
          <a:p>
            <a:pPr lvl="1"/>
            <a:r>
              <a:rPr lang="en-US" altLang="zh-TW" sz="2000" dirty="0" err="1"/>
              <a:t>vfwcvt.f.f.v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single-width float to double-width float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400" dirty="0"/>
              <a:t>14.19. </a:t>
            </a:r>
            <a:r>
              <a:rPr lang="en-US" altLang="zh-TW" sz="2400" dirty="0" smtClean="0"/>
              <a:t>Narrowing </a:t>
            </a:r>
            <a:r>
              <a:rPr lang="en-US" altLang="zh-TW" sz="2400" dirty="0"/>
              <a:t>Floating-Point/Integer </a:t>
            </a:r>
            <a:r>
              <a:rPr lang="en-US" altLang="zh-TW" sz="2400" dirty="0" smtClean="0"/>
              <a:t>Type-Convert Instructions</a:t>
            </a:r>
          </a:p>
          <a:p>
            <a:pPr lvl="1"/>
            <a:r>
              <a:rPr lang="en-US" altLang="zh-TW" sz="2000" dirty="0" err="1"/>
              <a:t>vfncvt.xu.f.w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double-width float to unsigned integer.</a:t>
            </a:r>
          </a:p>
          <a:p>
            <a:pPr lvl="1"/>
            <a:r>
              <a:rPr lang="en-US" altLang="zh-TW" sz="2000" dirty="0" err="1"/>
              <a:t>vfncvt.x.f.w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double-width float to signed integer.</a:t>
            </a:r>
          </a:p>
          <a:p>
            <a:pPr lvl="1"/>
            <a:r>
              <a:rPr lang="en-US" altLang="zh-TW" sz="2000" dirty="0" err="1"/>
              <a:t>vfncvt.rtz.xu.f.w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double-width float to unsigned </a:t>
            </a:r>
            <a:r>
              <a:rPr lang="en-US" altLang="zh-TW" sz="2000" dirty="0" smtClean="0"/>
              <a:t>integer truncating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2000" dirty="0" err="1"/>
              <a:t>vfncvt.rtz.x.f.w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double-width float to signed </a:t>
            </a:r>
            <a:r>
              <a:rPr lang="en-US" altLang="zh-TW" sz="2000" dirty="0" smtClean="0"/>
              <a:t>integer truncating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2000" dirty="0" err="1"/>
              <a:t>vfncvt.f.xu.w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double-width unsigned integer to float.</a:t>
            </a:r>
          </a:p>
          <a:p>
            <a:pPr lvl="1"/>
            <a:r>
              <a:rPr lang="en-US" altLang="zh-TW" sz="2000" dirty="0" err="1"/>
              <a:t>vfncvt.f.x.w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double-width signed integer to float.</a:t>
            </a:r>
          </a:p>
          <a:p>
            <a:pPr lvl="1"/>
            <a:r>
              <a:rPr lang="en-US" altLang="zh-TW" sz="2000" dirty="0" err="1"/>
              <a:t>vfncvt.f.f.w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double-width float to single-width float.</a:t>
            </a:r>
          </a:p>
          <a:p>
            <a:pPr lvl="1"/>
            <a:r>
              <a:rPr lang="en-US" altLang="zh-TW" sz="2000" dirty="0" err="1"/>
              <a:t>vfncvt.rod.f.f.w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double-width float to single-width </a:t>
            </a:r>
            <a:r>
              <a:rPr lang="en-US" altLang="zh-TW" sz="2000" dirty="0" smtClean="0"/>
              <a:t>float rounding </a:t>
            </a:r>
            <a:r>
              <a:rPr lang="en-US" altLang="zh-TW" sz="2000" dirty="0"/>
              <a:t>towards odd.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44799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Supported vector </a:t>
            </a:r>
            <a:r>
              <a:rPr lang="en-US" altLang="zh-TW" dirty="0" err="1" smtClean="0"/>
              <a:t>fp</a:t>
            </a:r>
            <a:r>
              <a:rPr lang="en-US" altLang="zh-TW" dirty="0" smtClean="0"/>
              <a:t> instruction list (5/)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15.3. Vector Single-Width Floating-Point </a:t>
            </a:r>
            <a:r>
              <a:rPr lang="en-US" altLang="zh-TW" sz="2400" dirty="0" smtClean="0"/>
              <a:t>Reduction Instructions</a:t>
            </a:r>
          </a:p>
          <a:p>
            <a:pPr lvl="1"/>
            <a:r>
              <a:rPr lang="en-US" altLang="zh-TW" sz="1600" dirty="0" err="1" smtClean="0"/>
              <a:t>vfredmax.vs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Maximum value</a:t>
            </a:r>
          </a:p>
          <a:p>
            <a:pPr lvl="1"/>
            <a:r>
              <a:rPr lang="en-US" altLang="zh-TW" sz="1600" dirty="0" err="1" smtClean="0"/>
              <a:t>vfredmin.vs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Minimum </a:t>
            </a:r>
            <a:r>
              <a:rPr lang="en-US" altLang="zh-TW" sz="1600" dirty="0" smtClean="0"/>
              <a:t>value</a:t>
            </a:r>
          </a:p>
          <a:p>
            <a:r>
              <a:rPr lang="en-US" altLang="zh-TW" sz="2000" dirty="0" smtClean="0"/>
              <a:t>Custom instruction</a:t>
            </a:r>
          </a:p>
          <a:p>
            <a:pPr lvl="1"/>
            <a:r>
              <a:rPr lang="en-US" altLang="zh-TW" sz="1600" dirty="0" smtClean="0"/>
              <a:t>vfwcvt.s.bf16 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</a:t>
            </a:r>
            <a:r>
              <a:rPr lang="en-US" altLang="zh-TW" sz="1600" dirty="0" err="1" smtClean="0"/>
              <a:t>vm</a:t>
            </a:r>
            <a:endParaRPr lang="en-US" altLang="zh-TW" sz="1600" dirty="0" smtClean="0"/>
          </a:p>
          <a:p>
            <a:pPr lvl="1"/>
            <a:r>
              <a:rPr lang="en-US" altLang="zh-TW" sz="1600" dirty="0" smtClean="0"/>
              <a:t>vfncvt.bf16.s 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</a:t>
            </a:r>
            <a:r>
              <a:rPr lang="en-US" altLang="zh-TW" sz="1600" dirty="0" err="1" smtClean="0"/>
              <a:t>vm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387187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Backup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85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866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Configurability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290833"/>
              </p:ext>
            </p:extLst>
          </p:nvPr>
        </p:nvGraphicFramePr>
        <p:xfrm>
          <a:off x="457200" y="1600200"/>
          <a:ext cx="8219256" cy="2260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28"/>
                <a:gridCol w="4109628"/>
              </a:tblGrid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Feature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Options</a:t>
                      </a:r>
                      <a:endParaRPr lang="zh-TW" altLang="en-US" dirty="0"/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64</a:t>
                      </a:r>
                      <a:endParaRPr lang="zh-TW" altLang="en-US" dirty="0"/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FLEN*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</a:t>
                      </a:r>
                      <a:r>
                        <a:rPr lang="en-US" altLang="zh-TW" dirty="0" smtClean="0"/>
                        <a:t>/32/64</a:t>
                      </a:r>
                      <a:endParaRPr lang="zh-TW" altLang="en-US" dirty="0"/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512/256/128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SIMD_WIDTH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512/256/128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ELEN*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32/64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395536" y="3861048"/>
            <a:ext cx="437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*If RVV = 0, FLEN can </a:t>
            </a:r>
            <a:r>
              <a:rPr lang="en-US" altLang="zh-TW" dirty="0"/>
              <a:t>be configured to </a:t>
            </a:r>
            <a:r>
              <a:rPr lang="en-US" altLang="zh-TW" dirty="0" smtClean="0"/>
              <a:t>32/64</a:t>
            </a:r>
          </a:p>
          <a:p>
            <a:r>
              <a:rPr lang="en-US" altLang="zh-TW" dirty="0" smtClean="0"/>
              <a:t>*If RVV = 1, </a:t>
            </a:r>
            <a:r>
              <a:rPr lang="en-US" altLang="zh-TW" dirty="0"/>
              <a:t>FLEN </a:t>
            </a:r>
            <a:r>
              <a:rPr lang="en-US" altLang="zh-TW" dirty="0" smtClean="0"/>
              <a:t>is </a:t>
            </a:r>
            <a:r>
              <a:rPr lang="en-US" altLang="zh-TW" dirty="0"/>
              <a:t>equivalent to ELEN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008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XLEN = 64 and FLEN = </a:t>
            </a:r>
            <a:r>
              <a:rPr lang="en-US" altLang="zh-TW" sz="2400" dirty="0" smtClean="0"/>
              <a:t>64 (For pipe0)</a:t>
            </a:r>
          </a:p>
        </p:txBody>
      </p:sp>
      <p:pic>
        <p:nvPicPr>
          <p:cNvPr id="6147" name="Picture 3" descr="C:\Users\larryzzr\Desktop\FP\FMIS_Figs\All-alignment_x64_f6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3" y="1988840"/>
            <a:ext cx="6486525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55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XLEN = </a:t>
            </a:r>
            <a:r>
              <a:rPr lang="en-US" altLang="zh-TW" sz="2400" dirty="0" smtClean="0"/>
              <a:t>32 </a:t>
            </a:r>
            <a:r>
              <a:rPr lang="en-US" altLang="zh-TW" sz="2400" dirty="0"/>
              <a:t>and FLEN = </a:t>
            </a:r>
            <a:r>
              <a:rPr lang="en-US" altLang="zh-TW" sz="2400" dirty="0" smtClean="0"/>
              <a:t>32 (For pipe0, pipe2)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/>
              <a:t>XLEN = 16 and FLEN = 16 (For pipe1, pipe3 )</a:t>
            </a:r>
          </a:p>
          <a:p>
            <a:endParaRPr lang="en-US" altLang="zh-TW" sz="2400" dirty="0" smtClean="0"/>
          </a:p>
        </p:txBody>
      </p:sp>
      <p:pic>
        <p:nvPicPr>
          <p:cNvPr id="8194" name="Picture 2" descr="C:\Users\larryzzr\Desktop\FP\FMIS_Figs\All-alignment_x32_f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55816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larryzzr\Desktop\FP\FMIS_Figs\All-alignment_x16_f1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97152"/>
            <a:ext cx="33528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93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Rounding mode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Alternative rounding options are also available. IEEE 754 specifies the following rounding modes:</a:t>
            </a:r>
          </a:p>
          <a:p>
            <a:pPr lvl="1"/>
            <a:r>
              <a:rPr lang="en-US" altLang="zh-TW" dirty="0"/>
              <a:t>round to </a:t>
            </a:r>
            <a:r>
              <a:rPr lang="en-US" altLang="zh-TW" dirty="0" smtClean="0"/>
              <a:t>nearest</a:t>
            </a:r>
          </a:p>
          <a:p>
            <a:pPr lvl="2"/>
            <a:r>
              <a:rPr lang="en-US" altLang="zh-TW" dirty="0" smtClean="0"/>
              <a:t>where </a:t>
            </a:r>
            <a:r>
              <a:rPr lang="en-US" altLang="zh-TW" dirty="0"/>
              <a:t>ties round to the nearest even digit in the required position (the default and by far the most common mode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/>
              <a:t>round to </a:t>
            </a:r>
            <a:r>
              <a:rPr lang="en-US" altLang="zh-TW" dirty="0" smtClean="0"/>
              <a:t>nearest</a:t>
            </a:r>
          </a:p>
          <a:p>
            <a:pPr lvl="2"/>
            <a:r>
              <a:rPr lang="en-US" altLang="zh-TW" dirty="0" smtClean="0"/>
              <a:t>where </a:t>
            </a:r>
            <a:r>
              <a:rPr lang="en-US" altLang="zh-TW" dirty="0"/>
              <a:t>ties round away from zero (optional for binary floating-point and commonly used in decimal)</a:t>
            </a:r>
          </a:p>
          <a:p>
            <a:pPr lvl="1"/>
            <a:r>
              <a:rPr lang="en-US" altLang="zh-TW" dirty="0"/>
              <a:t>round up (toward +∞</a:t>
            </a:r>
            <a:r>
              <a:rPr lang="en-US" altLang="zh-TW" dirty="0" smtClean="0"/>
              <a:t>;)</a:t>
            </a:r>
          </a:p>
          <a:p>
            <a:pPr lvl="2"/>
            <a:r>
              <a:rPr lang="en-US" altLang="zh-TW" dirty="0"/>
              <a:t>negative results thus round toward zero</a:t>
            </a:r>
          </a:p>
          <a:p>
            <a:pPr lvl="1"/>
            <a:r>
              <a:rPr lang="en-US" altLang="zh-TW" dirty="0"/>
              <a:t>round down (toward </a:t>
            </a:r>
            <a:r>
              <a:rPr lang="en-US" altLang="zh-TW" dirty="0" smtClean="0"/>
              <a:t>−∞)</a:t>
            </a:r>
          </a:p>
          <a:p>
            <a:pPr lvl="2"/>
            <a:r>
              <a:rPr lang="en-US" altLang="zh-TW" dirty="0"/>
              <a:t>negative results thus round away from zero</a:t>
            </a:r>
          </a:p>
          <a:p>
            <a:pPr lvl="1"/>
            <a:r>
              <a:rPr lang="en-US" altLang="zh-TW" dirty="0"/>
              <a:t>round toward zero (</a:t>
            </a:r>
            <a:r>
              <a:rPr lang="en-US" altLang="zh-TW" dirty="0" smtClean="0"/>
              <a:t>truncation)</a:t>
            </a:r>
          </a:p>
          <a:p>
            <a:pPr lvl="2"/>
            <a:r>
              <a:rPr lang="en-US" altLang="zh-TW" dirty="0" smtClean="0"/>
              <a:t>it </a:t>
            </a:r>
            <a:r>
              <a:rPr lang="en-US" altLang="zh-TW" dirty="0"/>
              <a:t>is similar to the common behavior of float-to-integer conversions, which convert −3.9 to −3 and 3.9 to 3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326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Rounding mode (2/)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863604"/>
              </p:ext>
            </p:extLst>
          </p:nvPr>
        </p:nvGraphicFramePr>
        <p:xfrm>
          <a:off x="1043608" y="1484784"/>
          <a:ext cx="6779097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917"/>
                <a:gridCol w="1005236"/>
                <a:gridCol w="1005236"/>
                <a:gridCol w="1005236"/>
                <a:gridCol w="1005236"/>
                <a:gridCol w="1005236"/>
              </a:tblGrid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/>
                        <a:t>Sign,LSB,</a:t>
                      </a:r>
                      <a:r>
                        <a:rPr lang="en-US" altLang="zh-TW" sz="1400" baseline="0" dirty="0" err="1" smtClean="0"/>
                        <a:t>round,stick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RNE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RTZ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RDN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RUP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RMM</a:t>
                      </a:r>
                      <a:endParaRPr lang="zh-TW" altLang="en-US" sz="1400" dirty="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0_000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0_001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+0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0_010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0_011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+0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0_100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0_101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+0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0_110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0_111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+0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1_000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1_001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+0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1_010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1_011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+0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1_100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1_101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+0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1_110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1_111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+0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61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uArch</a:t>
            </a:r>
            <a:r>
              <a:rPr lang="en-US" altLang="zh-TW" dirty="0"/>
              <a:t> overview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42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VPU stage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400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dirty="0" smtClean="0">
              <a:sym typeface="Wingdings" panose="05000000000000000000" pitchFamily="2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92080" y="5157192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4" t="22542" r="53050" b="21402"/>
          <a:stretch/>
        </p:blipFill>
        <p:spPr bwMode="auto">
          <a:xfrm>
            <a:off x="123528" y="1889268"/>
            <a:ext cx="8827068" cy="42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5724128" y="5293816"/>
            <a:ext cx="165618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83768" y="2420888"/>
            <a:ext cx="3168352" cy="37210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473876" y="2927122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Frontend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385421" y="5277091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Function unit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6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25295</TotalTime>
  <Words>3485</Words>
  <Application>Microsoft Office PowerPoint</Application>
  <PresentationFormat>如螢幕大小 (4:3)</PresentationFormat>
  <Paragraphs>892</Paragraphs>
  <Slides>73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73</vt:i4>
      </vt:variant>
    </vt:vector>
  </HeadingPairs>
  <TitlesOfParts>
    <vt:vector size="74" baseType="lpstr">
      <vt:lpstr>Office 佈景主題</vt:lpstr>
      <vt:lpstr>FP MISC uArch</vt:lpstr>
      <vt:lpstr>Agenda</vt:lpstr>
      <vt:lpstr>List of abbreviation (1/)</vt:lpstr>
      <vt:lpstr>List of parameter (1/)</vt:lpstr>
      <vt:lpstr>Overview (1/)</vt:lpstr>
      <vt:lpstr>Overview (2/)</vt:lpstr>
      <vt:lpstr>Configurability</vt:lpstr>
      <vt:lpstr>uArch overview</vt:lpstr>
      <vt:lpstr>VPU stage</vt:lpstr>
      <vt:lpstr>Function Unit Lane Hierarchy</vt:lpstr>
      <vt:lpstr>FMIS uArch (1/)</vt:lpstr>
      <vt:lpstr>FMIS uArch (2/)</vt:lpstr>
      <vt:lpstr>FMIS uArch (3/)</vt:lpstr>
      <vt:lpstr>FMIS uArch (4/)</vt:lpstr>
      <vt:lpstr>FMIS uArch (5/)</vt:lpstr>
      <vt:lpstr>Conversion instructions</vt:lpstr>
      <vt:lpstr>Integer to FP Datapath</vt:lpstr>
      <vt:lpstr>Integer to FP (1/)</vt:lpstr>
      <vt:lpstr>Integer to FP (2/)</vt:lpstr>
      <vt:lpstr>Integer to FP (3/)</vt:lpstr>
      <vt:lpstr>FP to Integer Datapath</vt:lpstr>
      <vt:lpstr>FP to integer (1/)</vt:lpstr>
      <vt:lpstr>FP to integer (2/)</vt:lpstr>
      <vt:lpstr>FP to FP Datapath</vt:lpstr>
      <vt:lpstr>FP to FP – Widening FP (1/)</vt:lpstr>
      <vt:lpstr>FP to FP – Narrowing FP (2/)</vt:lpstr>
      <vt:lpstr>FP to FP – Narrowing FP (3/)</vt:lpstr>
      <vt:lpstr>FP to FP – Narrowing FP (4/)</vt:lpstr>
      <vt:lpstr>Round digit/2’sc inc generation</vt:lpstr>
      <vt:lpstr>Round digit/2’sc inc generation (1/)</vt:lpstr>
      <vt:lpstr>Round digit/2’sc inc generation (2/)</vt:lpstr>
      <vt:lpstr>comparing &amp; others instructions</vt:lpstr>
      <vt:lpstr>Comparing &amp; Others instructions datapath</vt:lpstr>
      <vt:lpstr>Comparing &amp; Others Instructions</vt:lpstr>
      <vt:lpstr>Comparing Instructions</vt:lpstr>
      <vt:lpstr>Others Instructions</vt:lpstr>
      <vt:lpstr>Cross Lane datapath</vt:lpstr>
      <vt:lpstr>Narrowing &amp; Mask Instruction Datapath</vt:lpstr>
      <vt:lpstr>Reduction Instructions Datapath</vt:lpstr>
      <vt:lpstr>Enhancements</vt:lpstr>
      <vt:lpstr>Enhancement list (1/)</vt:lpstr>
      <vt:lpstr>Structuralized OR network (1/)</vt:lpstr>
      <vt:lpstr>Structuralized OR network (2/)</vt:lpstr>
      <vt:lpstr>Structuralized OR network (3/)</vt:lpstr>
      <vt:lpstr>Leading zero detection before 2’sc (1/)</vt:lpstr>
      <vt:lpstr>Leading zero detection before 2’sc (2/)</vt:lpstr>
      <vt:lpstr>Leading zero detection before 2’sc (3/)</vt:lpstr>
      <vt:lpstr>Leading zero detection before 2’sc (4/)</vt:lpstr>
      <vt:lpstr>Rearrange data alignment for I2F (1/)</vt:lpstr>
      <vt:lpstr>Rearrange data alignment for I2F (2/)</vt:lpstr>
      <vt:lpstr>Rearrange data alignment for F2I (1/)</vt:lpstr>
      <vt:lpstr>Rearrange data alignment for narrowing FP (1/)</vt:lpstr>
      <vt:lpstr>Merge 64bit and 54bit adder (1/)</vt:lpstr>
      <vt:lpstr>MISC (1/)</vt:lpstr>
      <vt:lpstr>Interface</vt:lpstr>
      <vt:lpstr>Back-End Hierarchy</vt:lpstr>
      <vt:lpstr>Function Unit Interface</vt:lpstr>
      <vt:lpstr>VFP_FMIS Interface (1/)</vt:lpstr>
      <vt:lpstr>VFMIS_64 Interface (2/)</vt:lpstr>
      <vt:lpstr>Instruction List</vt:lpstr>
      <vt:lpstr>Supported scalar fp instruction list (1/)</vt:lpstr>
      <vt:lpstr>Supported scalar fp instruction list (2/)</vt:lpstr>
      <vt:lpstr>Supported vector fp instruction list (1/)</vt:lpstr>
      <vt:lpstr>Supported vector fp instruction list (2/)</vt:lpstr>
      <vt:lpstr>Supported vector fp instruction list (3/)</vt:lpstr>
      <vt:lpstr>Supported vector fp instruction list (4/)</vt:lpstr>
      <vt:lpstr>Supported vector fp instruction list (5/)</vt:lpstr>
      <vt:lpstr>Backup</vt:lpstr>
      <vt:lpstr>Data alignment</vt:lpstr>
      <vt:lpstr>Data Alignment (1/)</vt:lpstr>
      <vt:lpstr>Data Alignment (2/)</vt:lpstr>
      <vt:lpstr>Rounding mode (1/)</vt:lpstr>
      <vt:lpstr>Rounding mode (2/)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Larry Che-Jung Chang(張哲榮)</dc:creator>
  <cp:lastModifiedBy>Larry Che-Jung Chang(張哲榮)</cp:lastModifiedBy>
  <cp:revision>1886</cp:revision>
  <dcterms:created xsi:type="dcterms:W3CDTF">2020-11-20T05:54:43Z</dcterms:created>
  <dcterms:modified xsi:type="dcterms:W3CDTF">2020-12-23T08:24:58Z</dcterms:modified>
</cp:coreProperties>
</file>