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2"/>
  </p:notesMasterIdLst>
  <p:sldIdLst>
    <p:sldId id="256" r:id="rId2"/>
    <p:sldId id="259" r:id="rId3"/>
    <p:sldId id="273" r:id="rId4"/>
    <p:sldId id="275" r:id="rId5"/>
    <p:sldId id="276" r:id="rId6"/>
    <p:sldId id="321" r:id="rId7"/>
    <p:sldId id="279" r:id="rId8"/>
    <p:sldId id="283" r:id="rId9"/>
    <p:sldId id="274" r:id="rId10"/>
    <p:sldId id="277" r:id="rId11"/>
    <p:sldId id="278" r:id="rId12"/>
    <p:sldId id="390" r:id="rId13"/>
    <p:sldId id="391" r:id="rId14"/>
    <p:sldId id="396" r:id="rId15"/>
    <p:sldId id="393" r:id="rId16"/>
    <p:sldId id="371" r:id="rId17"/>
    <p:sldId id="402" r:id="rId18"/>
    <p:sldId id="288" r:id="rId19"/>
    <p:sldId id="343" r:id="rId20"/>
    <p:sldId id="261" r:id="rId21"/>
    <p:sldId id="403" r:id="rId22"/>
    <p:sldId id="262" r:id="rId23"/>
    <p:sldId id="340" r:id="rId24"/>
    <p:sldId id="404" r:id="rId25"/>
    <p:sldId id="298" r:id="rId26"/>
    <p:sldId id="341" r:id="rId27"/>
    <p:sldId id="358" r:id="rId28"/>
    <p:sldId id="362" r:id="rId29"/>
    <p:sldId id="314" r:id="rId30"/>
    <p:sldId id="389" r:id="rId31"/>
    <p:sldId id="376" r:id="rId32"/>
    <p:sldId id="378" r:id="rId33"/>
    <p:sldId id="398" r:id="rId34"/>
    <p:sldId id="383" r:id="rId35"/>
    <p:sldId id="377" r:id="rId36"/>
    <p:sldId id="385" r:id="rId37"/>
    <p:sldId id="325" r:id="rId38"/>
    <p:sldId id="405" r:id="rId39"/>
    <p:sldId id="337" r:id="rId40"/>
    <p:sldId id="303" r:id="rId41"/>
    <p:sldId id="304" r:id="rId42"/>
    <p:sldId id="324" r:id="rId43"/>
    <p:sldId id="320" r:id="rId44"/>
    <p:sldId id="328" r:id="rId45"/>
    <p:sldId id="345" r:id="rId46"/>
    <p:sldId id="284" r:id="rId47"/>
    <p:sldId id="290" r:id="rId48"/>
    <p:sldId id="270" r:id="rId49"/>
    <p:sldId id="287" r:id="rId50"/>
    <p:sldId id="399" r:id="rId51"/>
    <p:sldId id="401" r:id="rId52"/>
    <p:sldId id="400" r:id="rId53"/>
    <p:sldId id="380" r:id="rId54"/>
    <p:sldId id="381" r:id="rId55"/>
    <p:sldId id="291" r:id="rId56"/>
    <p:sldId id="382" r:id="rId57"/>
    <p:sldId id="323" r:id="rId58"/>
    <p:sldId id="339" r:id="rId59"/>
    <p:sldId id="335" r:id="rId60"/>
    <p:sldId id="359" r:id="rId61"/>
    <p:sldId id="344" r:id="rId62"/>
    <p:sldId id="368" r:id="rId63"/>
    <p:sldId id="317" r:id="rId64"/>
    <p:sldId id="373" r:id="rId65"/>
    <p:sldId id="370" r:id="rId66"/>
    <p:sldId id="372" r:id="rId67"/>
    <p:sldId id="374" r:id="rId68"/>
    <p:sldId id="406" r:id="rId69"/>
    <p:sldId id="316" r:id="rId70"/>
    <p:sldId id="346" r:id="rId71"/>
  </p:sldIdLst>
  <p:sldSz cx="9144000" cy="6858000" type="screen4x3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227" autoAdjust="0"/>
    <p:restoredTop sz="99713" autoAdjust="0"/>
  </p:normalViewPr>
  <p:slideViewPr>
    <p:cSldViewPr>
      <p:cViewPr>
        <p:scale>
          <a:sx n="100" d="100"/>
          <a:sy n="100" d="100"/>
        </p:scale>
        <p:origin x="-546" y="-1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8769857-C96B-48D4-AB5B-42D9478C00A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3D4368-60BF-435C-ACE7-F9FB4CBD2AF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112924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l4_sticky</a:t>
            </a:r>
            <a:r>
              <a:rPr lang="en-US" altLang="zh-TW" sz="1200" baseline="0" dirty="0" smtClean="0"/>
              <a:t> = </a:t>
            </a:r>
            <a:r>
              <a:rPr lang="en-US" altLang="zh-TW" sz="1200" dirty="0" smtClean="0"/>
              <a:t>LZC[4] &amp; (|bit[16:31])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L3_mux_sticky</a:t>
            </a:r>
            <a:r>
              <a:rPr lang="en-US" altLang="zh-TW" sz="1200" baseline="0" dirty="0" smtClean="0"/>
              <a:t> = (</a:t>
            </a:r>
            <a:r>
              <a:rPr lang="en-US" altLang="zh-TW" sz="1200" dirty="0" smtClean="0"/>
              <a:t>LZC[4:3]</a:t>
            </a:r>
            <a:r>
              <a:rPr lang="en-US" altLang="zh-TW" sz="1200" baseline="0" dirty="0" smtClean="0"/>
              <a:t> == 2’b00) ? </a:t>
            </a:r>
            <a:r>
              <a:rPr lang="en-US" altLang="zh-TW" sz="1200" dirty="0" smtClean="0"/>
              <a:t>(|bit[16:31])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l4_sticky</a:t>
            </a:r>
            <a:r>
              <a:rPr lang="en-US" altLang="zh-TW" sz="1200" baseline="0" dirty="0" smtClean="0"/>
              <a:t> = </a:t>
            </a:r>
            <a:r>
              <a:rPr lang="en-US" altLang="zh-TW" sz="1200" dirty="0" smtClean="0"/>
              <a:t>LZC[4] &amp; (|bit[16:31])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L3_mux_sticky</a:t>
            </a:r>
            <a:r>
              <a:rPr lang="en-US" altLang="zh-TW" sz="1200" baseline="0" dirty="0" smtClean="0"/>
              <a:t> = (</a:t>
            </a:r>
            <a:r>
              <a:rPr lang="en-US" altLang="zh-TW" sz="1200" dirty="0" smtClean="0"/>
              <a:t>LZC[4:3]</a:t>
            </a:r>
            <a:r>
              <a:rPr lang="en-US" altLang="zh-TW" sz="1200" baseline="0" dirty="0" smtClean="0"/>
              <a:t> == 2’b00) ? </a:t>
            </a:r>
            <a:r>
              <a:rPr lang="en-US" altLang="zh-TW" sz="1200" dirty="0" smtClean="0"/>
              <a:t>(|bit[16:31])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l4_sticky</a:t>
            </a:r>
            <a:r>
              <a:rPr lang="en-US" altLang="zh-TW" sz="1200" baseline="0" dirty="0" smtClean="0"/>
              <a:t> = </a:t>
            </a:r>
            <a:r>
              <a:rPr lang="en-US" altLang="zh-TW" sz="1200" dirty="0" smtClean="0"/>
              <a:t>LZC[4] &amp; (|bit[16:31])</a:t>
            </a:r>
            <a:endParaRPr lang="en-US" altLang="zh-TW" sz="120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TW" sz="1200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sz="1200" dirty="0" smtClean="0"/>
              <a:t>L3_mux_sticky</a:t>
            </a:r>
            <a:r>
              <a:rPr lang="en-US" altLang="zh-TW" sz="1200" baseline="0" dirty="0" smtClean="0"/>
              <a:t> = (</a:t>
            </a:r>
            <a:r>
              <a:rPr lang="en-US" altLang="zh-TW" sz="1200" dirty="0" smtClean="0"/>
              <a:t>LZC[4:3]</a:t>
            </a:r>
            <a:r>
              <a:rPr lang="en-US" altLang="zh-TW" sz="1200" baseline="0" dirty="0" smtClean="0"/>
              <a:t> == 2’b00) ? </a:t>
            </a:r>
            <a:r>
              <a:rPr lang="en-US" altLang="zh-TW" sz="1200" dirty="0" smtClean="0"/>
              <a:t>(|bit[16:31])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54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TW" dirty="0" smtClean="0"/>
              <a:t>Bit</a:t>
            </a:r>
            <a:r>
              <a:rPr lang="en-US" altLang="zh-TW" baseline="0" dirty="0" smtClean="0"/>
              <a:t> width is </a:t>
            </a:r>
            <a:r>
              <a:rPr lang="en-US" altLang="zh-TW" dirty="0" smtClean="0"/>
              <a:t>(1+FLEN_MAX) - (1+FLEN_MIN)  + XLEN</a:t>
            </a:r>
            <a:endParaRPr lang="zh-TW" altLang="en-US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19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9072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98463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923767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en-US" altLang="zh-TW" baseline="0" dirty="0" smtClean="0"/>
              <a:t> is value after rounding</a:t>
            </a:r>
          </a:p>
          <a:p>
            <a:r>
              <a:rPr lang="en-US" altLang="zh-TW" baseline="0" dirty="0" smtClean="0"/>
              <a:t>R is rounding inclement</a:t>
            </a:r>
          </a:p>
          <a:p>
            <a:r>
              <a:rPr lang="en-US" altLang="zh-TW" baseline="0" dirty="0" smtClean="0"/>
              <a:t>B = A+R</a:t>
            </a:r>
          </a:p>
          <a:p>
            <a:r>
              <a:rPr lang="en-US" altLang="zh-TW" baseline="0" dirty="0" smtClean="0"/>
              <a:t>Result = B’+1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 (A+R)’+1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0, Result = A’+1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1, Result = A’-1+1 = A’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8343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dirty="0" smtClean="0"/>
              <a:t>A</a:t>
            </a:r>
            <a:r>
              <a:rPr lang="en-US" altLang="zh-TW" baseline="0" dirty="0" smtClean="0"/>
              <a:t> is value after rounding</a:t>
            </a:r>
          </a:p>
          <a:p>
            <a:r>
              <a:rPr lang="en-US" altLang="zh-TW" baseline="0" dirty="0" smtClean="0"/>
              <a:t>R is rounding inclement</a:t>
            </a:r>
          </a:p>
          <a:p>
            <a:r>
              <a:rPr lang="en-US" altLang="zh-TW" baseline="0" dirty="0" smtClean="0"/>
              <a:t>B = A+R</a:t>
            </a:r>
          </a:p>
          <a:p>
            <a:r>
              <a:rPr lang="en-US" altLang="zh-TW" baseline="0" dirty="0" smtClean="0"/>
              <a:t>Result = B’+1</a:t>
            </a:r>
            <a:r>
              <a:rPr lang="zh-TW" altLang="en-US" baseline="0" dirty="0" smtClean="0"/>
              <a:t> </a:t>
            </a:r>
            <a:r>
              <a:rPr lang="en-US" altLang="zh-TW" baseline="0" dirty="0" smtClean="0"/>
              <a:t>= (A+R)’+1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0, Result = A’+1</a:t>
            </a:r>
          </a:p>
          <a:p>
            <a:pPr marL="171450" indent="-171450">
              <a:buFont typeface="Symbol"/>
              <a:buChar char="Þ"/>
            </a:pPr>
            <a:r>
              <a:rPr lang="en-US" altLang="zh-TW" baseline="0" dirty="0" smtClean="0"/>
              <a:t>R = 1, Result = A’-1+1 = A’</a:t>
            </a: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028834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48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TW" sz="1200" dirty="0" smtClean="0"/>
              <a:t>l5_sticky = 1’b0</a:t>
            </a:r>
          </a:p>
          <a:p>
            <a:r>
              <a:rPr lang="en-US" altLang="zh-TW" sz="1200" dirty="0" smtClean="0"/>
              <a:t>l4_sticky = (f1_s_lz_num[5] == 1’b1) ? l5_sticky :|bit[15:0]</a:t>
            </a:r>
          </a:p>
          <a:p>
            <a:r>
              <a:rPr lang="en-US" altLang="zh-TW" sz="1200" dirty="0" smtClean="0"/>
              <a:t>L3_sticky = (f1_s_lz_num[5:4] == 2’b11) ? l4_sticky : </a:t>
            </a:r>
          </a:p>
          <a:p>
            <a:r>
              <a:rPr lang="en-US" altLang="zh-TW" sz="1200" dirty="0" smtClean="0"/>
              <a:t>                     l4_sticky | (| bit[27:24])</a:t>
            </a:r>
            <a:endParaRPr lang="zh-TW" altLang="en-US" sz="1200" dirty="0" smtClean="0"/>
          </a:p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73D4368-60BF-435C-ACE7-F9FB4CBD2AF2}" type="slidenum">
              <a:rPr lang="zh-TW" altLang="en-US" smtClean="0"/>
              <a:t>49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877632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 smtClean="0"/>
              <a:t>按一下以編輯母片副標題樣式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381032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431243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52412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442904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8562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5240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61486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20773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8961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27630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 smtClean="0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719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smtClean="0"/>
              <a:t>按一下以編輯母片標題樣式</a:t>
            </a:r>
            <a:endParaRPr lang="zh-TW" altLang="en-US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smtClean="0"/>
              <a:t>按一下以編輯母片文字樣式</a:t>
            </a:r>
          </a:p>
          <a:p>
            <a:pPr lvl="1"/>
            <a:r>
              <a:rPr lang="zh-TW" altLang="en-US" smtClean="0"/>
              <a:t>第二層</a:t>
            </a:r>
          </a:p>
          <a:p>
            <a:pPr lvl="2"/>
            <a:r>
              <a:rPr lang="zh-TW" altLang="en-US" smtClean="0"/>
              <a:t>第三層</a:t>
            </a:r>
          </a:p>
          <a:p>
            <a:pPr lvl="3"/>
            <a:r>
              <a:rPr lang="zh-TW" altLang="en-US" smtClean="0"/>
              <a:t>第四層</a:t>
            </a:r>
          </a:p>
          <a:p>
            <a:pPr lvl="4"/>
            <a:r>
              <a:rPr lang="zh-TW" altLang="en-US" smtClean="0"/>
              <a:t>第五層</a:t>
            </a:r>
            <a:endParaRPr lang="zh-TW" altLang="en-US"/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1427F1-879E-4FBD-8EF7-D9093965C548}" type="datetimeFigureOut">
              <a:rPr lang="zh-TW" altLang="en-US" smtClean="0"/>
              <a:t>2020/12/30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2225AB-B7F7-4A1F-8DF1-A40E15609073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64966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5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slide" Target="slide57.xml"/><Relationship Id="rId5" Type="http://schemas.openxmlformats.org/officeDocument/2006/relationships/slide" Target="slide53.xml"/><Relationship Id="rId4" Type="http://schemas.openxmlformats.org/officeDocument/2006/relationships/slide" Target="slide4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" Target="slide61.xml"/><Relationship Id="rId2" Type="http://schemas.openxmlformats.org/officeDocument/2006/relationships/slide" Target="slide5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" Target="slide6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slide" Target="slide18.xml"/><Relationship Id="rId4" Type="http://schemas.openxmlformats.org/officeDocument/2006/relationships/image" Target="../media/image1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" Target="slide18.xml"/><Relationship Id="rId2" Type="http://schemas.openxmlformats.org/officeDocument/2006/relationships/slide" Target="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4" Type="http://schemas.openxmlformats.org/officeDocument/2006/relationships/slide" Target="slide2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9.xml"/><Relationship Id="rId4" Type="http://schemas.openxmlformats.org/officeDocument/2006/relationships/slide" Target="slide2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22.xml"/><Relationship Id="rId2" Type="http://schemas.openxmlformats.org/officeDocument/2006/relationships/slide" Target="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29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 smtClean="0"/>
              <a:t>FP MISC </a:t>
            </a:r>
            <a:r>
              <a:rPr lang="en-US" altLang="zh-TW" dirty="0" err="1" smtClean="0"/>
              <a:t>uArch</a:t>
            </a:r>
            <a:endParaRPr lang="zh-TW" altLang="en-US" dirty="0"/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endParaRPr lang="zh-TW" altLang="en-US" dirty="0"/>
          </a:p>
        </p:txBody>
      </p:sp>
      <p:sp>
        <p:nvSpPr>
          <p:cNvPr id="4" name="文字方塊 3"/>
          <p:cNvSpPr txBox="1"/>
          <p:nvPr/>
        </p:nvSpPr>
        <p:spPr>
          <a:xfrm>
            <a:off x="6876256" y="573995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202012</a:t>
            </a:r>
          </a:p>
          <a:p>
            <a:r>
              <a:rPr lang="en-US" altLang="zh-TW" dirty="0" smtClean="0"/>
              <a:t>Larry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2342997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Function Unit Lane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r>
              <a:rPr lang="en-US" altLang="zh-TW" sz="2000" b="1" dirty="0" err="1" smtClean="0"/>
              <a:t>src_gen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is for source data selection</a:t>
            </a:r>
          </a:p>
          <a:p>
            <a:pPr lvl="1"/>
            <a:r>
              <a:rPr lang="en-US" altLang="zh-TW" sz="1600" dirty="0" smtClean="0"/>
              <a:t>Select data for read port 0/ 1/ 2/ 3 or scalar register</a:t>
            </a:r>
          </a:p>
          <a:p>
            <a:r>
              <a:rPr lang="en-US" altLang="zh-TW" sz="2000" b="1" dirty="0" smtClean="0"/>
              <a:t>FSM</a:t>
            </a:r>
            <a:r>
              <a:rPr lang="en-US" altLang="zh-TW" sz="2000" dirty="0" smtClean="0"/>
              <a:t> is for reduction instructions to generate control signals</a:t>
            </a:r>
          </a:p>
          <a:p>
            <a:r>
              <a:rPr lang="en-US" altLang="zh-TW" sz="2000" b="1" dirty="0" err="1" smtClean="0"/>
              <a:t>Lane_carry_control</a:t>
            </a:r>
            <a:r>
              <a:rPr lang="en-US" altLang="zh-TW" sz="2000" b="1" dirty="0" smtClean="0"/>
              <a:t> </a:t>
            </a:r>
            <a:r>
              <a:rPr lang="en-US" altLang="zh-TW" sz="2000" dirty="0" smtClean="0"/>
              <a:t>handle data forwarding between each lane</a:t>
            </a:r>
            <a:endParaRPr lang="zh-TW" altLang="en-US" sz="2000" dirty="0"/>
          </a:p>
        </p:txBody>
      </p:sp>
      <p:grpSp>
        <p:nvGrpSpPr>
          <p:cNvPr id="13" name="群組 12"/>
          <p:cNvGrpSpPr/>
          <p:nvPr/>
        </p:nvGrpSpPr>
        <p:grpSpPr>
          <a:xfrm>
            <a:off x="6043333" y="3115658"/>
            <a:ext cx="3100667" cy="1721882"/>
            <a:chOff x="6043333" y="3115658"/>
            <a:chExt cx="3100667" cy="1721882"/>
          </a:xfrm>
        </p:grpSpPr>
        <p:pic>
          <p:nvPicPr>
            <p:cNvPr id="1027" name="Picture 3" descr="C:\Users\larryzzr\Desktop\FP\FMIS_Figs\vfmis_lane_v1_f2.pn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3484990"/>
              <a:ext cx="3076575" cy="13525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文字方塊 18"/>
            <p:cNvSpPr txBox="1"/>
            <p:nvPr/>
          </p:nvSpPr>
          <p:spPr>
            <a:xfrm>
              <a:off x="6043333" y="3115658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ELEN=32</a:t>
              </a:r>
              <a:endParaRPr lang="zh-TW" altLang="en-US" dirty="0"/>
            </a:p>
          </p:txBody>
        </p:sp>
      </p:grpSp>
      <p:grpSp>
        <p:nvGrpSpPr>
          <p:cNvPr id="14" name="群組 13"/>
          <p:cNvGrpSpPr/>
          <p:nvPr/>
        </p:nvGrpSpPr>
        <p:grpSpPr>
          <a:xfrm>
            <a:off x="6067425" y="1163052"/>
            <a:ext cx="3076575" cy="2007632"/>
            <a:chOff x="6067425" y="1163052"/>
            <a:chExt cx="3076575" cy="2007632"/>
          </a:xfrm>
        </p:grpSpPr>
        <p:pic>
          <p:nvPicPr>
            <p:cNvPr id="1026" name="Picture 2" descr="C:\Users\larryzzr\Desktop\FP\FMIS_Figs\vfmis_lane_v1_f1.p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067425" y="1532384"/>
              <a:ext cx="3076575" cy="16383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0" name="文字方塊 19"/>
            <p:cNvSpPr txBox="1"/>
            <p:nvPr/>
          </p:nvSpPr>
          <p:spPr>
            <a:xfrm>
              <a:off x="6067425" y="1163052"/>
              <a:ext cx="10054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dirty="0" smtClean="0"/>
                <a:t>ELEN=64</a:t>
              </a:r>
              <a:endParaRPr lang="zh-TW" altLang="en-US" dirty="0"/>
            </a:p>
          </p:txBody>
        </p:sp>
      </p:grpSp>
      <p:pic>
        <p:nvPicPr>
          <p:cNvPr id="4" name="Picture 2" descr="C:\Users\larryzzr\Desktop\FP\FMIS_Figs\vfmis_lane_v1_f3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45" y="1770490"/>
            <a:ext cx="4867275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9" name="直線單箭頭接點 8"/>
          <p:cNvCxnSpPr/>
          <p:nvPr/>
        </p:nvCxnSpPr>
        <p:spPr>
          <a:xfrm flipV="1">
            <a:off x="5364088" y="2204866"/>
            <a:ext cx="679245" cy="761011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線單箭頭接點 14"/>
          <p:cNvCxnSpPr/>
          <p:nvPr/>
        </p:nvCxnSpPr>
        <p:spPr>
          <a:xfrm>
            <a:off x="5364088" y="2976209"/>
            <a:ext cx="679245" cy="1028855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12506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600" dirty="0" smtClean="0"/>
          </a:p>
        </p:txBody>
      </p:sp>
      <p:pic>
        <p:nvPicPr>
          <p:cNvPr id="1031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81200"/>
            <a:ext cx="6761609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918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INT to FP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  <p:pic>
        <p:nvPicPr>
          <p:cNvPr id="23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72" y="1573064"/>
            <a:ext cx="6761608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下箭號 5"/>
          <p:cNvSpPr/>
          <p:nvPr/>
        </p:nvSpPr>
        <p:spPr>
          <a:xfrm rot="16200000">
            <a:off x="6486682" y="2492896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6046462" y="2394083"/>
            <a:ext cx="144016" cy="31483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5400000">
            <a:off x="6558690" y="3090079"/>
            <a:ext cx="144016" cy="4320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7281034" y="4624227"/>
            <a:ext cx="144016" cy="40414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947979" y="3553850"/>
            <a:ext cx="144016" cy="77645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6558690" y="4630726"/>
            <a:ext cx="144016" cy="4400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3851920" y="4001695"/>
            <a:ext cx="144016" cy="32860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6926158" y="5399598"/>
            <a:ext cx="144016" cy="93646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3361862" y="4003883"/>
            <a:ext cx="144016" cy="28665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5436661" y="5077589"/>
            <a:ext cx="144016" cy="7987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3779912" y="5766790"/>
            <a:ext cx="144016" cy="2220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3433870" y="5747767"/>
            <a:ext cx="144016" cy="24413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6200000">
            <a:off x="6926158" y="3592314"/>
            <a:ext cx="144016" cy="47038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33755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FP to INT</a:t>
            </a:r>
            <a:endParaRPr lang="en-US" altLang="zh-TW" sz="2000" dirty="0"/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  <p:pic>
        <p:nvPicPr>
          <p:cNvPr id="53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72" y="1573064"/>
            <a:ext cx="6761608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向下箭號 36"/>
          <p:cNvSpPr/>
          <p:nvPr/>
        </p:nvSpPr>
        <p:spPr>
          <a:xfrm>
            <a:off x="5065013" y="1873821"/>
            <a:ext cx="144016" cy="122450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向下箭號 37"/>
          <p:cNvSpPr/>
          <p:nvPr/>
        </p:nvSpPr>
        <p:spPr>
          <a:xfrm>
            <a:off x="7236296" y="4723254"/>
            <a:ext cx="144016" cy="29889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下箭號 38"/>
          <p:cNvSpPr/>
          <p:nvPr/>
        </p:nvSpPr>
        <p:spPr>
          <a:xfrm>
            <a:off x="6542484" y="4716454"/>
            <a:ext cx="144016" cy="3054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下箭號 39"/>
          <p:cNvSpPr/>
          <p:nvPr/>
        </p:nvSpPr>
        <p:spPr>
          <a:xfrm rot="16200000">
            <a:off x="6629200" y="3993928"/>
            <a:ext cx="144016" cy="36998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40"/>
          <p:cNvSpPr/>
          <p:nvPr/>
        </p:nvSpPr>
        <p:spPr>
          <a:xfrm>
            <a:off x="6876256" y="5461948"/>
            <a:ext cx="144016" cy="79208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4552201" y="2348880"/>
            <a:ext cx="144016" cy="6494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>
            <a:off x="4589532" y="3717271"/>
            <a:ext cx="144016" cy="52196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下箭號 45"/>
          <p:cNvSpPr/>
          <p:nvPr/>
        </p:nvSpPr>
        <p:spPr>
          <a:xfrm>
            <a:off x="3165491" y="3552348"/>
            <a:ext cx="144016" cy="55456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下箭號 46"/>
          <p:cNvSpPr/>
          <p:nvPr/>
        </p:nvSpPr>
        <p:spPr>
          <a:xfrm>
            <a:off x="3779912" y="5661248"/>
            <a:ext cx="144016" cy="37549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下箭號 47"/>
          <p:cNvSpPr/>
          <p:nvPr/>
        </p:nvSpPr>
        <p:spPr>
          <a:xfrm rot="10800000">
            <a:off x="3563888" y="2492897"/>
            <a:ext cx="144016" cy="6494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5076056" y="3640656"/>
            <a:ext cx="144016" cy="52196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下箭號 50"/>
          <p:cNvSpPr/>
          <p:nvPr/>
        </p:nvSpPr>
        <p:spPr>
          <a:xfrm rot="16200000">
            <a:off x="5310287" y="3828153"/>
            <a:ext cx="144016" cy="90315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4039667" y="3934625"/>
            <a:ext cx="144016" cy="17228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68002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/>
              <a:t>uArch</a:t>
            </a:r>
            <a:r>
              <a:rPr lang="en-US" altLang="zh-TW" dirty="0"/>
              <a:t>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FP widening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FP narrowing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Bfloat16 to SP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SP to Bfloat16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  <p:pic>
        <p:nvPicPr>
          <p:cNvPr id="52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72" y="1573064"/>
            <a:ext cx="6761608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5859406" y="2084920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 rot="5400000">
            <a:off x="6510281" y="3085265"/>
            <a:ext cx="144016" cy="4320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937883" y="3585439"/>
            <a:ext cx="144016" cy="46721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6637352" y="4823449"/>
            <a:ext cx="144016" cy="22632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3857455" y="3861047"/>
            <a:ext cx="144016" cy="29920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6949771" y="5622930"/>
            <a:ext cx="144016" cy="77872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3200478" y="3585439"/>
            <a:ext cx="144016" cy="55121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3732275" y="5742467"/>
            <a:ext cx="144016" cy="23844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4478703" y="2225611"/>
            <a:ext cx="144016" cy="24091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5089959" y="1812575"/>
            <a:ext cx="144016" cy="124923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16200000">
            <a:off x="5675314" y="4121633"/>
            <a:ext cx="144016" cy="31807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 rot="16200000">
            <a:off x="6871230" y="4074380"/>
            <a:ext cx="144016" cy="26856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>
            <a:off x="7236296" y="4788047"/>
            <a:ext cx="144016" cy="29713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>
            <a:off x="6572608" y="4823449"/>
            <a:ext cx="144016" cy="23709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897229" y="5622931"/>
            <a:ext cx="144016" cy="77872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 rot="5400000">
            <a:off x="5359719" y="5051235"/>
            <a:ext cx="144016" cy="85535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>
            <a:off x="3466376" y="5742468"/>
            <a:ext cx="144016" cy="23844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>
            <a:off x="3769971" y="5742467"/>
            <a:ext cx="144016" cy="24513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3891323" y="3861047"/>
            <a:ext cx="144016" cy="300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>
            <a:off x="3163122" y="3585438"/>
            <a:ext cx="144016" cy="5512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向下箭號 49"/>
          <p:cNvSpPr/>
          <p:nvPr/>
        </p:nvSpPr>
        <p:spPr>
          <a:xfrm>
            <a:off x="8210244" y="3105083"/>
            <a:ext cx="134388" cy="272622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向下箭號 52"/>
          <p:cNvSpPr/>
          <p:nvPr/>
        </p:nvSpPr>
        <p:spPr>
          <a:xfrm>
            <a:off x="6839749" y="5622931"/>
            <a:ext cx="129488" cy="781513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向下箭號 54"/>
          <p:cNvSpPr/>
          <p:nvPr/>
        </p:nvSpPr>
        <p:spPr>
          <a:xfrm>
            <a:off x="3819529" y="5742468"/>
            <a:ext cx="133740" cy="23919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向下箭號 55"/>
          <p:cNvSpPr/>
          <p:nvPr/>
        </p:nvSpPr>
        <p:spPr>
          <a:xfrm>
            <a:off x="3131099" y="3585437"/>
            <a:ext cx="144016" cy="555976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向下箭號 56"/>
          <p:cNvSpPr/>
          <p:nvPr/>
        </p:nvSpPr>
        <p:spPr>
          <a:xfrm>
            <a:off x="6491075" y="4823449"/>
            <a:ext cx="129488" cy="229679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向下箭號 57"/>
          <p:cNvSpPr/>
          <p:nvPr/>
        </p:nvSpPr>
        <p:spPr>
          <a:xfrm rot="10800000">
            <a:off x="3851920" y="2702092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向下箭號 59"/>
          <p:cNvSpPr/>
          <p:nvPr/>
        </p:nvSpPr>
        <p:spPr>
          <a:xfrm>
            <a:off x="4068112" y="3935039"/>
            <a:ext cx="144016" cy="206885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>
            <a:off x="4656096" y="2193797"/>
            <a:ext cx="144016" cy="253274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向下箭號 37"/>
          <p:cNvSpPr/>
          <p:nvPr/>
        </p:nvSpPr>
        <p:spPr>
          <a:xfrm>
            <a:off x="5161967" y="1816754"/>
            <a:ext cx="144016" cy="1249236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4047001" y="3937000"/>
            <a:ext cx="144016" cy="213314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>
            <a:off x="3094094" y="3580679"/>
            <a:ext cx="144016" cy="555976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3422416" y="5746750"/>
            <a:ext cx="144016" cy="233592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>
            <a:off x="3849913" y="5742468"/>
            <a:ext cx="133740" cy="239190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 rot="5400000">
            <a:off x="5359719" y="5081849"/>
            <a:ext cx="144016" cy="855358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 rot="16200000">
            <a:off x="6861373" y="4099318"/>
            <a:ext cx="144016" cy="268568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下箭號 46"/>
          <p:cNvSpPr/>
          <p:nvPr/>
        </p:nvSpPr>
        <p:spPr>
          <a:xfrm rot="16200000">
            <a:off x="5675314" y="4171638"/>
            <a:ext cx="144016" cy="318077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>
            <a:off x="6461256" y="4820488"/>
            <a:ext cx="129488" cy="229679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6803893" y="5620144"/>
            <a:ext cx="129488" cy="781513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向下箭號 50"/>
          <p:cNvSpPr/>
          <p:nvPr/>
        </p:nvSpPr>
        <p:spPr>
          <a:xfrm>
            <a:off x="7205587" y="4793429"/>
            <a:ext cx="144016" cy="297135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9278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FMIS </a:t>
            </a:r>
            <a:r>
              <a:rPr lang="en-US" altLang="zh-TW" dirty="0" err="1" smtClean="0"/>
              <a:t>uArch</a:t>
            </a:r>
            <a:r>
              <a:rPr lang="en-US" altLang="zh-TW" dirty="0" smtClean="0"/>
              <a:t>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Comparing instructions</a:t>
            </a:r>
          </a:p>
          <a:p>
            <a:r>
              <a:rPr lang="en-US" altLang="zh-TW" sz="1600" dirty="0">
                <a:solidFill>
                  <a:schemeClr val="accent1"/>
                </a:solidFill>
              </a:rPr>
              <a:t>Others instructions</a:t>
            </a:r>
          </a:p>
          <a:p>
            <a:r>
              <a:rPr lang="en-US" altLang="zh-TW" sz="1600" dirty="0">
                <a:solidFill>
                  <a:srgbClr val="FFC000"/>
                </a:solidFill>
              </a:rPr>
              <a:t>Scalar </a:t>
            </a:r>
            <a:r>
              <a:rPr lang="en-US" altLang="zh-TW" sz="1600" dirty="0" err="1">
                <a:solidFill>
                  <a:srgbClr val="FFC000"/>
                </a:solidFill>
              </a:rPr>
              <a:t>fp</a:t>
            </a:r>
            <a:r>
              <a:rPr lang="en-US" altLang="zh-TW" sz="1600" dirty="0">
                <a:solidFill>
                  <a:srgbClr val="FFC000"/>
                </a:solidFill>
              </a:rPr>
              <a:t> result (XRF</a:t>
            </a:r>
            <a:endParaRPr lang="en-US" altLang="zh-TW" sz="1200" dirty="0" smtClean="0"/>
          </a:p>
        </p:txBody>
      </p:sp>
      <p:pic>
        <p:nvPicPr>
          <p:cNvPr id="51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72" y="1573064"/>
            <a:ext cx="6761608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向下箭號 36"/>
          <p:cNvSpPr/>
          <p:nvPr/>
        </p:nvSpPr>
        <p:spPr>
          <a:xfrm>
            <a:off x="8108829" y="2852936"/>
            <a:ext cx="101548" cy="55396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向下箭號 37"/>
          <p:cNvSpPr/>
          <p:nvPr/>
        </p:nvSpPr>
        <p:spPr>
          <a:xfrm>
            <a:off x="8025970" y="2614811"/>
            <a:ext cx="101679" cy="79208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6888814" y="5517232"/>
            <a:ext cx="154676" cy="79306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>
            <a:off x="6932312" y="5517232"/>
            <a:ext cx="131739" cy="79306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 rot="16200000">
            <a:off x="8753765" y="3769187"/>
            <a:ext cx="144016" cy="298633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>
            <a:off x="6561494" y="4797152"/>
            <a:ext cx="109268" cy="25251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>
            <a:off x="6604992" y="4797152"/>
            <a:ext cx="93065" cy="25251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>
            <a:off x="6084168" y="4149080"/>
            <a:ext cx="109268" cy="25251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6127666" y="4149080"/>
            <a:ext cx="93065" cy="25251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403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Conversion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660852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Integer to 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INT to FP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  <p:pic>
        <p:nvPicPr>
          <p:cNvPr id="23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72" y="1573064"/>
            <a:ext cx="6761608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向下箭號 5"/>
          <p:cNvSpPr/>
          <p:nvPr/>
        </p:nvSpPr>
        <p:spPr>
          <a:xfrm rot="16200000">
            <a:off x="6486682" y="2492896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7" name="向下箭號 6"/>
          <p:cNvSpPr/>
          <p:nvPr/>
        </p:nvSpPr>
        <p:spPr>
          <a:xfrm>
            <a:off x="6046462" y="2394083"/>
            <a:ext cx="144016" cy="314836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向下箭號 8"/>
          <p:cNvSpPr/>
          <p:nvPr/>
        </p:nvSpPr>
        <p:spPr>
          <a:xfrm rot="5400000">
            <a:off x="6558690" y="3090079"/>
            <a:ext cx="144016" cy="4320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向下箭號 10"/>
          <p:cNvSpPr/>
          <p:nvPr/>
        </p:nvSpPr>
        <p:spPr>
          <a:xfrm>
            <a:off x="7281034" y="4624227"/>
            <a:ext cx="144016" cy="40414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向下箭號 11"/>
          <p:cNvSpPr/>
          <p:nvPr/>
        </p:nvSpPr>
        <p:spPr>
          <a:xfrm>
            <a:off x="5947979" y="3553850"/>
            <a:ext cx="144016" cy="77645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向下箭號 12"/>
          <p:cNvSpPr/>
          <p:nvPr/>
        </p:nvSpPr>
        <p:spPr>
          <a:xfrm>
            <a:off x="6558690" y="4630726"/>
            <a:ext cx="144016" cy="44008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5" name="向下箭號 14"/>
          <p:cNvSpPr/>
          <p:nvPr/>
        </p:nvSpPr>
        <p:spPr>
          <a:xfrm>
            <a:off x="3851920" y="4001695"/>
            <a:ext cx="144016" cy="32860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向下箭號 15"/>
          <p:cNvSpPr/>
          <p:nvPr/>
        </p:nvSpPr>
        <p:spPr>
          <a:xfrm>
            <a:off x="6926158" y="5399598"/>
            <a:ext cx="144016" cy="93646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向下箭號 16"/>
          <p:cNvSpPr/>
          <p:nvPr/>
        </p:nvSpPr>
        <p:spPr>
          <a:xfrm>
            <a:off x="3361862" y="4003883"/>
            <a:ext cx="144016" cy="28665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向下箭號 17"/>
          <p:cNvSpPr/>
          <p:nvPr/>
        </p:nvSpPr>
        <p:spPr>
          <a:xfrm rot="5400000">
            <a:off x="5436661" y="5077589"/>
            <a:ext cx="144016" cy="79870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向下箭號 18"/>
          <p:cNvSpPr/>
          <p:nvPr/>
        </p:nvSpPr>
        <p:spPr>
          <a:xfrm>
            <a:off x="3779912" y="5766790"/>
            <a:ext cx="144016" cy="22207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向下箭號 19"/>
          <p:cNvSpPr/>
          <p:nvPr/>
        </p:nvSpPr>
        <p:spPr>
          <a:xfrm>
            <a:off x="3433870" y="5747767"/>
            <a:ext cx="144016" cy="24413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 rot="16200000">
            <a:off x="6926158" y="3592314"/>
            <a:ext cx="144016" cy="47038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14349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000" dirty="0" smtClean="0"/>
              <a:t>Integer </a:t>
            </a:r>
            <a:r>
              <a:rPr lang="en-US" altLang="zh-TW" sz="2000" dirty="0"/>
              <a:t>to floating-point </a:t>
            </a:r>
            <a:r>
              <a:rPr lang="en-US" altLang="zh-TW" sz="2000" dirty="0" smtClean="0"/>
              <a:t>dataflow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Data packing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Do 3 things in parallel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400" dirty="0"/>
              <a:t>Do 2’sc for negative integer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400" dirty="0"/>
              <a:t>Generate LZC</a:t>
            </a:r>
          </a:p>
          <a:p>
            <a:pPr marL="1200150" lvl="2" indent="-342900">
              <a:buFont typeface="+mj-lt"/>
              <a:buAutoNum type="arabicPeriod"/>
            </a:pPr>
            <a:r>
              <a:rPr lang="en-US" altLang="zh-TW" sz="1400" dirty="0"/>
              <a:t>Find bit pattern for correction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Normalize data and generate sticky bit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Pack to significand format according destination precision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/>
              <a:t>Do </a:t>
            </a:r>
            <a:r>
              <a:rPr lang="en-US" altLang="zh-TW" sz="1800" dirty="0" smtClean="0"/>
              <a:t>rounding</a:t>
            </a:r>
          </a:p>
          <a:p>
            <a:r>
              <a:rPr lang="en-US" altLang="zh-TW" sz="2000" dirty="0"/>
              <a:t>Enhancements</a:t>
            </a:r>
          </a:p>
          <a:p>
            <a:pPr lvl="1"/>
            <a:r>
              <a:rPr lang="en-US" altLang="zh-TW" sz="1800" dirty="0">
                <a:hlinkClick r:id="rId3" action="ppaction://hlinksldjump"/>
              </a:rPr>
              <a:t>Detect Leading zero before 2’sc</a:t>
            </a:r>
            <a:endParaRPr lang="en-US" altLang="zh-TW" sz="1800" dirty="0"/>
          </a:p>
          <a:p>
            <a:pPr lvl="1"/>
            <a:r>
              <a:rPr lang="en-US" altLang="zh-TW" sz="1800" dirty="0">
                <a:hlinkClick r:id="rId4" action="ppaction://hlinksldjump"/>
              </a:rPr>
              <a:t>Structuralized </a:t>
            </a:r>
            <a:r>
              <a:rPr lang="en-US" altLang="zh-TW" sz="1800" dirty="0" smtClean="0">
                <a:hlinkClick r:id="rId4" action="ppaction://hlinksldjump"/>
              </a:rPr>
              <a:t>OR network</a:t>
            </a:r>
            <a:endParaRPr lang="en-US" altLang="zh-TW" sz="1800" dirty="0" smtClean="0"/>
          </a:p>
          <a:p>
            <a:pPr lvl="1"/>
            <a:r>
              <a:rPr lang="en-US" altLang="zh-TW" sz="1800" dirty="0">
                <a:hlinkClick r:id="rId5" action="ppaction://hlinksldjump"/>
              </a:rPr>
              <a:t>Structuralized AND network</a:t>
            </a:r>
            <a:endParaRPr lang="en-US" altLang="zh-TW" sz="1800" dirty="0"/>
          </a:p>
          <a:p>
            <a:pPr lvl="1"/>
            <a:r>
              <a:rPr lang="en-US" altLang="zh-TW" sz="1800" dirty="0">
                <a:hlinkClick r:id="rId6" action="ppaction://hlinksldjump"/>
              </a:rPr>
              <a:t>Rearrange data alignment for </a:t>
            </a:r>
            <a:r>
              <a:rPr lang="en-US" altLang="zh-TW" sz="1800" dirty="0" smtClean="0">
                <a:hlinkClick r:id="rId6" action="ppaction://hlinksldjump"/>
              </a:rPr>
              <a:t>I2F</a:t>
            </a:r>
            <a:endParaRPr lang="en-US" altLang="zh-TW" sz="1800" dirty="0" smtClean="0"/>
          </a:p>
          <a:p>
            <a:pPr lvl="2"/>
            <a:r>
              <a:rPr lang="en-US" altLang="zh-TW" sz="1400" dirty="0"/>
              <a:t>Reduce selection multiplexers</a:t>
            </a:r>
            <a:endParaRPr lang="en-US" altLang="zh-TW" sz="1800" dirty="0"/>
          </a:p>
        </p:txBody>
      </p:sp>
    </p:spTree>
    <p:extLst>
      <p:ext uri="{BB962C8B-B14F-4D97-AF65-F5344CB8AC3E}">
        <p14:creationId xmlns:p14="http://schemas.microsoft.com/office/powerpoint/2010/main" val="450480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Data packing</a:t>
            </a:r>
          </a:p>
          <a:p>
            <a:pPr lvl="1"/>
            <a:r>
              <a:rPr lang="en-US" altLang="zh-TW" sz="1800" dirty="0" smtClean="0"/>
              <a:t>Reduce selection mux</a:t>
            </a:r>
          </a:p>
        </p:txBody>
      </p:sp>
      <p:pic>
        <p:nvPicPr>
          <p:cNvPr id="1027" name="Picture 3" descr="C:\Users\larryzzr\Desktop\FP\FMIS_Figs\All-alignment_i2f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2431" y="2420888"/>
            <a:ext cx="5229225" cy="2114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8510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Agenda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TW" sz="2400" dirty="0" smtClean="0"/>
              <a:t>List of abbreviation/parameter</a:t>
            </a:r>
          </a:p>
          <a:p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Configuration</a:t>
            </a:r>
          </a:p>
          <a:p>
            <a:r>
              <a:rPr lang="en-US" altLang="zh-TW" sz="2400" dirty="0" err="1" smtClean="0"/>
              <a:t>uArch</a:t>
            </a:r>
            <a:r>
              <a:rPr lang="en-US" altLang="zh-TW" sz="2400" dirty="0" smtClean="0"/>
              <a:t> </a:t>
            </a:r>
            <a:r>
              <a:rPr lang="en-US" altLang="zh-TW" sz="2400" dirty="0" smtClean="0"/>
              <a:t>overview</a:t>
            </a:r>
          </a:p>
          <a:p>
            <a:r>
              <a:rPr lang="en-US" altLang="zh-TW" sz="2400" dirty="0" smtClean="0"/>
              <a:t>Conversion Instructions</a:t>
            </a:r>
          </a:p>
          <a:p>
            <a:r>
              <a:rPr lang="en-US" altLang="zh-TW" sz="2400" dirty="0"/>
              <a:t>Round digit/2’sc </a:t>
            </a:r>
            <a:r>
              <a:rPr lang="en-US" altLang="zh-TW" sz="2400" dirty="0" err="1"/>
              <a:t>inc</a:t>
            </a:r>
            <a:r>
              <a:rPr lang="en-US" altLang="zh-TW" sz="2400" dirty="0"/>
              <a:t> generation</a:t>
            </a:r>
          </a:p>
          <a:p>
            <a:r>
              <a:rPr lang="en-US" altLang="zh-TW" sz="2400" dirty="0" smtClean="0"/>
              <a:t>Comparing </a:t>
            </a:r>
            <a:r>
              <a:rPr lang="en-US" altLang="zh-TW" sz="2400" dirty="0"/>
              <a:t>&amp; </a:t>
            </a:r>
            <a:r>
              <a:rPr lang="en-US" altLang="zh-TW" sz="2400" dirty="0" smtClean="0"/>
              <a:t>Others instructions</a:t>
            </a:r>
          </a:p>
          <a:p>
            <a:r>
              <a:rPr lang="en-US" altLang="zh-TW" sz="2400" dirty="0" smtClean="0"/>
              <a:t>Cross </a:t>
            </a:r>
            <a:r>
              <a:rPr lang="en-US" altLang="zh-TW" sz="2400" dirty="0"/>
              <a:t>Lane </a:t>
            </a:r>
            <a:r>
              <a:rPr lang="en-US" altLang="zh-TW" sz="2400" dirty="0" smtClean="0"/>
              <a:t>Forwarding Path</a:t>
            </a:r>
          </a:p>
          <a:p>
            <a:r>
              <a:rPr lang="en-US" altLang="zh-TW" sz="2400" dirty="0" smtClean="0"/>
              <a:t>Enhancements</a:t>
            </a:r>
          </a:p>
          <a:p>
            <a:r>
              <a:rPr lang="en-US" altLang="zh-TW" sz="2400" dirty="0" smtClean="0">
                <a:solidFill>
                  <a:srgbClr val="FF0000"/>
                </a:solidFill>
              </a:rPr>
              <a:t>Interface </a:t>
            </a:r>
            <a:r>
              <a:rPr lang="en-US" altLang="zh-TW" sz="2400" dirty="0">
                <a:solidFill>
                  <a:srgbClr val="FF0000"/>
                </a:solidFill>
              </a:rPr>
              <a:t>(TODO</a:t>
            </a:r>
            <a:r>
              <a:rPr lang="en-US" altLang="zh-TW" sz="2400" dirty="0" smtClean="0">
                <a:solidFill>
                  <a:srgbClr val="FF0000"/>
                </a:solidFill>
              </a:rPr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Instruction encoding</a:t>
            </a:r>
            <a:endParaRPr lang="en-US" altLang="zh-TW" sz="2400" dirty="0" smtClean="0"/>
          </a:p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4130214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Integer to FP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Normalization</a:t>
            </a:r>
          </a:p>
          <a:p>
            <a:pPr lvl="1"/>
            <a:r>
              <a:rPr lang="en-US" altLang="zh-TW" sz="1800" dirty="0" smtClean="0"/>
              <a:t>Calculate leading zero number</a:t>
            </a:r>
          </a:p>
          <a:p>
            <a:pPr lvl="2"/>
            <a:r>
              <a:rPr lang="en-US" altLang="zh-TW" sz="1400" dirty="0" smtClean="0"/>
              <a:t>Generate string for LZC</a:t>
            </a:r>
          </a:p>
          <a:p>
            <a:pPr lvl="1"/>
            <a:r>
              <a:rPr lang="en-US" altLang="zh-TW" sz="1800" dirty="0" smtClean="0"/>
              <a:t>Exponent calculation</a:t>
            </a:r>
          </a:p>
          <a:p>
            <a:pPr lvl="2"/>
            <a:r>
              <a:rPr lang="en-US" altLang="zh-TW" sz="1500" dirty="0" smtClean="0"/>
              <a:t>Rearrange data alignment for reducing selection mux</a:t>
            </a:r>
          </a:p>
          <a:p>
            <a:pPr lvl="2"/>
            <a:r>
              <a:rPr lang="en-US" altLang="zh-TW" sz="1400" dirty="0" smtClean="0"/>
              <a:t>Result expo = (XLEN – 1) – LZC (expo hasn’t bias)</a:t>
            </a:r>
          </a:p>
          <a:p>
            <a:pPr lvl="1"/>
            <a:r>
              <a:rPr lang="en-US" altLang="zh-TW" sz="1800" dirty="0" smtClean="0"/>
              <a:t>Apply structuralized OR network to calculate LZC, sticky bit and propagation bit</a:t>
            </a:r>
          </a:p>
          <a:p>
            <a:pPr lvl="1"/>
            <a:r>
              <a:rPr lang="en-US" altLang="zh-TW" sz="1800" dirty="0" smtClean="0"/>
              <a:t>Apply barrel shift to normalize source data</a:t>
            </a:r>
          </a:p>
          <a:p>
            <a:r>
              <a:rPr lang="en-US" altLang="zh-TW" sz="2400" dirty="0" smtClean="0"/>
              <a:t>Rounding</a:t>
            </a: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Generate round digit according to round mode, sticky bit and propagation bit</a:t>
            </a:r>
          </a:p>
          <a:p>
            <a:pPr lvl="1"/>
            <a:r>
              <a:rPr lang="en-US" altLang="zh-TW" sz="1800" dirty="0" smtClean="0">
                <a:sym typeface="Wingdings" pitchFamily="2" charset="2"/>
              </a:rPr>
              <a:t>Select (exponent) or (exponent+1) according to carry bit</a:t>
            </a:r>
            <a:endParaRPr lang="en-US" altLang="zh-TW" sz="1800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650559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Integer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FP to INT</a:t>
            </a:r>
            <a:endParaRPr lang="en-US" altLang="zh-TW" sz="2000" dirty="0"/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  <p:pic>
        <p:nvPicPr>
          <p:cNvPr id="53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72" y="1573064"/>
            <a:ext cx="6761608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向下箭號 36"/>
          <p:cNvSpPr/>
          <p:nvPr/>
        </p:nvSpPr>
        <p:spPr>
          <a:xfrm>
            <a:off x="5065013" y="1873821"/>
            <a:ext cx="144016" cy="122450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向下箭號 37"/>
          <p:cNvSpPr/>
          <p:nvPr/>
        </p:nvSpPr>
        <p:spPr>
          <a:xfrm>
            <a:off x="7236296" y="4723254"/>
            <a:ext cx="144016" cy="29889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9" name="向下箭號 38"/>
          <p:cNvSpPr/>
          <p:nvPr/>
        </p:nvSpPr>
        <p:spPr>
          <a:xfrm>
            <a:off x="6542484" y="4716454"/>
            <a:ext cx="144016" cy="30541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0" name="向下箭號 39"/>
          <p:cNvSpPr/>
          <p:nvPr/>
        </p:nvSpPr>
        <p:spPr>
          <a:xfrm rot="16200000">
            <a:off x="6629200" y="3993928"/>
            <a:ext cx="144016" cy="369980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1" name="向下箭號 40"/>
          <p:cNvSpPr/>
          <p:nvPr/>
        </p:nvSpPr>
        <p:spPr>
          <a:xfrm>
            <a:off x="6876256" y="5461948"/>
            <a:ext cx="144016" cy="79208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3" name="向下箭號 42"/>
          <p:cNvSpPr/>
          <p:nvPr/>
        </p:nvSpPr>
        <p:spPr>
          <a:xfrm>
            <a:off x="4552201" y="2348880"/>
            <a:ext cx="144016" cy="6494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>
            <a:off x="4589532" y="3717271"/>
            <a:ext cx="144016" cy="52196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6" name="向下箭號 45"/>
          <p:cNvSpPr/>
          <p:nvPr/>
        </p:nvSpPr>
        <p:spPr>
          <a:xfrm>
            <a:off x="3165491" y="3552348"/>
            <a:ext cx="144016" cy="55456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向下箭號 46"/>
          <p:cNvSpPr/>
          <p:nvPr/>
        </p:nvSpPr>
        <p:spPr>
          <a:xfrm>
            <a:off x="3779912" y="5661248"/>
            <a:ext cx="144016" cy="37549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8" name="向下箭號 47"/>
          <p:cNvSpPr/>
          <p:nvPr/>
        </p:nvSpPr>
        <p:spPr>
          <a:xfrm rot="10800000">
            <a:off x="3563888" y="2492897"/>
            <a:ext cx="144016" cy="649485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5076056" y="3640656"/>
            <a:ext cx="144016" cy="521962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向下箭號 50"/>
          <p:cNvSpPr/>
          <p:nvPr/>
        </p:nvSpPr>
        <p:spPr>
          <a:xfrm rot="16200000">
            <a:off x="5310287" y="3828153"/>
            <a:ext cx="144016" cy="90315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向下箭號 51"/>
          <p:cNvSpPr/>
          <p:nvPr/>
        </p:nvSpPr>
        <p:spPr>
          <a:xfrm>
            <a:off x="4039667" y="3934625"/>
            <a:ext cx="144016" cy="17228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265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Floating to integer dataflow</a:t>
            </a:r>
            <a:endParaRPr lang="en-US" altLang="zh-TW" sz="2000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Data packing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Right shift packed data according to difference of exponent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Generate round digit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800" dirty="0" smtClean="0"/>
              <a:t>Do rounding  and 2’sc at the same time</a:t>
            </a:r>
          </a:p>
          <a:p>
            <a:pPr marL="400050"/>
            <a:r>
              <a:rPr lang="en-US" altLang="zh-TW" sz="2200" dirty="0" smtClean="0"/>
              <a:t>Enhancements</a:t>
            </a:r>
          </a:p>
          <a:p>
            <a:pPr marL="800100" lvl="1"/>
            <a:r>
              <a:rPr lang="en-US" altLang="zh-TW" sz="1800" dirty="0" smtClean="0">
                <a:hlinkClick r:id="rId2" action="ppaction://hlinksldjump"/>
              </a:rPr>
              <a:t>Rearrange data alignment for F2I</a:t>
            </a:r>
            <a:endParaRPr lang="en-US" altLang="zh-TW" sz="1800" dirty="0" smtClean="0"/>
          </a:p>
          <a:p>
            <a:pPr marL="800100" lvl="1"/>
            <a:r>
              <a:rPr lang="en-US" altLang="zh-TW" sz="1800" dirty="0" smtClean="0">
                <a:hlinkClick r:id="rId3" action="ppaction://hlinksldjump"/>
              </a:rPr>
              <a:t>Merge </a:t>
            </a:r>
            <a:r>
              <a:rPr lang="en-US" altLang="zh-TW" sz="1800" dirty="0">
                <a:hlinkClick r:id="rId3" action="ppaction://hlinksldjump"/>
              </a:rPr>
              <a:t>64bit and 54bit </a:t>
            </a:r>
            <a:r>
              <a:rPr lang="en-US" altLang="zh-TW" sz="1800" dirty="0" smtClean="0">
                <a:hlinkClick r:id="rId3" action="ppaction://hlinksldjump"/>
              </a:rPr>
              <a:t>adder</a:t>
            </a:r>
            <a:endParaRPr lang="en-US" altLang="zh-TW" sz="1800" dirty="0" smtClean="0"/>
          </a:p>
        </p:txBody>
      </p:sp>
    </p:spTree>
    <p:extLst>
      <p:ext uri="{BB962C8B-B14F-4D97-AF65-F5344CB8AC3E}">
        <p14:creationId xmlns:p14="http://schemas.microsoft.com/office/powerpoint/2010/main" val="14938438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integer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 smtClean="0"/>
              <a:t>Unpack and align data</a:t>
            </a:r>
          </a:p>
          <a:p>
            <a:pPr lvl="1"/>
            <a:r>
              <a:rPr lang="en-US" altLang="zh-TW" sz="1800" dirty="0" smtClean="0"/>
              <a:t>Align all precision source value at (XLEN - 1) bit like as following fig</a:t>
            </a:r>
            <a:endParaRPr lang="en-US" altLang="zh-TW" sz="1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Shift </a:t>
            </a:r>
            <a:r>
              <a:rPr lang="en-US" altLang="zh-TW" sz="2000" dirty="0"/>
              <a:t>amount (exponent hasn’t bias</a:t>
            </a:r>
            <a:r>
              <a:rPr lang="en-US" altLang="zh-TW" sz="2000" dirty="0" smtClean="0"/>
              <a:t>)</a:t>
            </a:r>
            <a:endParaRPr lang="en-US" altLang="zh-TW" sz="1600" dirty="0" smtClean="0"/>
          </a:p>
          <a:p>
            <a:pPr lvl="1"/>
            <a:r>
              <a:rPr lang="en-US" altLang="zh-TW" sz="1800" dirty="0" smtClean="0"/>
              <a:t>ABS should support 65 </a:t>
            </a:r>
            <a:r>
              <a:rPr lang="en-US" altLang="zh-TW" sz="1800" dirty="0"/>
              <a:t>shift amount </a:t>
            </a:r>
            <a:r>
              <a:rPr lang="en-US" altLang="zh-TW" sz="1800" dirty="0" smtClean="0"/>
              <a:t>value when XLEN is 64</a:t>
            </a:r>
          </a:p>
          <a:p>
            <a:pPr lvl="2"/>
            <a:r>
              <a:rPr lang="en-US" altLang="zh-TW" sz="1600" dirty="0" err="1" smtClean="0"/>
              <a:t>ABS_amount</a:t>
            </a:r>
            <a:r>
              <a:rPr lang="en-US" altLang="zh-TW" sz="1600" dirty="0" smtClean="0"/>
              <a:t> == 64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sz="1200" dirty="0">
                <a:sym typeface="Wingdings" panose="05000000000000000000" pitchFamily="2" charset="2"/>
              </a:rPr>
              <a:t>aligned </a:t>
            </a:r>
            <a:r>
              <a:rPr lang="en-US" altLang="zh-TW" sz="1200" dirty="0" smtClean="0">
                <a:sym typeface="Wingdings" panose="05000000000000000000" pitchFamily="2" charset="2"/>
              </a:rPr>
              <a:t>data LSB is </a:t>
            </a:r>
            <a:r>
              <a:rPr lang="en-US" altLang="zh-TW" sz="1200" dirty="0">
                <a:sym typeface="Wingdings" panose="05000000000000000000" pitchFamily="2" charset="2"/>
              </a:rPr>
              <a:t>hidden one</a:t>
            </a:r>
          </a:p>
          <a:p>
            <a:pPr lvl="3"/>
            <a:r>
              <a:rPr lang="en-US" altLang="zh-TW" sz="1200" dirty="0" smtClean="0">
                <a:sym typeface="Wingdings" panose="05000000000000000000" pitchFamily="2" charset="2"/>
              </a:rPr>
              <a:t>Sticky is (</a:t>
            </a:r>
            <a:r>
              <a:rPr lang="en-US" altLang="zh-TW" sz="1200" dirty="0" smtClean="0"/>
              <a:t>|</a:t>
            </a:r>
            <a:r>
              <a:rPr lang="en-US" altLang="zh-TW" sz="1200" dirty="0" err="1" smtClean="0"/>
              <a:t>abs_in</a:t>
            </a:r>
            <a:r>
              <a:rPr lang="en-US" altLang="zh-TW" sz="1200" dirty="0" smtClean="0"/>
              <a:t>[62:11]) / </a:t>
            </a:r>
            <a:r>
              <a:rPr lang="en-US" altLang="zh-TW" sz="1200" dirty="0">
                <a:sym typeface="Wingdings" panose="05000000000000000000" pitchFamily="2" charset="2"/>
              </a:rPr>
              <a:t>(</a:t>
            </a:r>
            <a:r>
              <a:rPr lang="en-US" altLang="zh-TW" sz="1200" dirty="0"/>
              <a:t>|</a:t>
            </a:r>
            <a:r>
              <a:rPr lang="en-US" altLang="zh-TW" sz="1200" dirty="0" err="1" smtClean="0"/>
              <a:t>abs_in</a:t>
            </a:r>
            <a:r>
              <a:rPr lang="en-US" altLang="zh-TW" sz="1200" dirty="0" smtClean="0"/>
              <a:t>[62:0])</a:t>
            </a:r>
            <a:endParaRPr lang="en-US" altLang="zh-TW" sz="12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sz="1600" dirty="0" err="1" smtClean="0"/>
              <a:t>ABS_amount</a:t>
            </a:r>
            <a:r>
              <a:rPr lang="en-US" altLang="zh-TW" sz="1600" dirty="0" smtClean="0"/>
              <a:t> &gt;= 65</a:t>
            </a:r>
            <a:endParaRPr lang="en-US" altLang="zh-TW" sz="1600" dirty="0" smtClean="0">
              <a:sym typeface="Wingdings" panose="05000000000000000000" pitchFamily="2" charset="2"/>
            </a:endParaRPr>
          </a:p>
          <a:p>
            <a:pPr lvl="3"/>
            <a:r>
              <a:rPr lang="en-US" altLang="zh-TW" sz="1200" dirty="0" smtClean="0">
                <a:sym typeface="Wingdings" panose="05000000000000000000" pitchFamily="2" charset="2"/>
              </a:rPr>
              <a:t>aligned data LSB is zero</a:t>
            </a:r>
          </a:p>
          <a:p>
            <a:pPr lvl="3"/>
            <a:r>
              <a:rPr lang="en-US" altLang="zh-TW" sz="1200" dirty="0" smtClean="0"/>
              <a:t>Sticky is set</a:t>
            </a:r>
          </a:p>
          <a:p>
            <a:pPr lvl="2"/>
            <a:r>
              <a:rPr lang="en-US" altLang="zh-TW" sz="1600" dirty="0" smtClean="0"/>
              <a:t>Shift all significand to sticky field </a:t>
            </a:r>
          </a:p>
          <a:p>
            <a:pPr lvl="1"/>
            <a:r>
              <a:rPr lang="en-US" altLang="zh-TW" sz="1800" dirty="0" smtClean="0"/>
              <a:t>Apply 64-bit adder to handle (exponent &lt; 64) </a:t>
            </a:r>
          </a:p>
          <a:p>
            <a:pPr lvl="2"/>
            <a:r>
              <a:rPr lang="en-US" altLang="zh-TW" sz="1600" dirty="0" smtClean="0"/>
              <a:t>Shift </a:t>
            </a:r>
            <a:r>
              <a:rPr lang="en-US" altLang="zh-TW" sz="1600" dirty="0"/>
              <a:t>amount: (XLEN – 1) – exponent </a:t>
            </a:r>
            <a:r>
              <a:rPr lang="en-US" altLang="zh-TW" sz="1600" dirty="0" smtClean="0"/>
              <a:t>(exponent hasn’t bias)</a:t>
            </a:r>
          </a:p>
          <a:p>
            <a:pPr lvl="3"/>
            <a:r>
              <a:rPr lang="en-US" altLang="zh-TW" sz="1200" dirty="0" smtClean="0"/>
              <a:t>XLEN=64 </a:t>
            </a:r>
            <a:r>
              <a:rPr lang="en-US" altLang="zh-TW" sz="1200" dirty="0" smtClean="0">
                <a:sym typeface="Wingdings" panose="05000000000000000000" pitchFamily="2" charset="2"/>
              </a:rPr>
              <a:t> </a:t>
            </a:r>
            <a:r>
              <a:rPr lang="en-US" altLang="zh-TW" sz="1200" dirty="0" smtClean="0"/>
              <a:t>63–exponent </a:t>
            </a:r>
            <a:r>
              <a:rPr lang="en-US" altLang="zh-TW" sz="1200" dirty="0" smtClean="0">
                <a:sym typeface="Wingdings" panose="05000000000000000000" pitchFamily="2" charset="2"/>
              </a:rPr>
              <a:t> ~</a:t>
            </a:r>
            <a:r>
              <a:rPr lang="en-US" altLang="zh-TW" sz="1200" dirty="0" smtClean="0"/>
              <a:t>exponent &amp; ‘d63</a:t>
            </a:r>
          </a:p>
          <a:p>
            <a:pPr lvl="3"/>
            <a:r>
              <a:rPr lang="en-US" altLang="zh-TW" sz="1200" dirty="0" smtClean="0"/>
              <a:t>XLEN=32 </a:t>
            </a:r>
            <a:r>
              <a:rPr lang="en-US" altLang="zh-TW" sz="1200" dirty="0">
                <a:sym typeface="Wingdings" panose="05000000000000000000" pitchFamily="2" charset="2"/>
              </a:rPr>
              <a:t> </a:t>
            </a:r>
            <a:r>
              <a:rPr lang="en-US" altLang="zh-TW" sz="1200" dirty="0" smtClean="0">
                <a:sym typeface="Wingdings" panose="05000000000000000000" pitchFamily="2" charset="2"/>
              </a:rPr>
              <a:t>31</a:t>
            </a:r>
            <a:r>
              <a:rPr lang="en-US" altLang="zh-TW" sz="1200" dirty="0" smtClean="0"/>
              <a:t>–exponent </a:t>
            </a:r>
            <a:r>
              <a:rPr lang="en-US" altLang="zh-TW" sz="1200" dirty="0">
                <a:sym typeface="Wingdings" panose="05000000000000000000" pitchFamily="2" charset="2"/>
              </a:rPr>
              <a:t> ~</a:t>
            </a:r>
            <a:r>
              <a:rPr lang="en-US" altLang="zh-TW" sz="1200" dirty="0"/>
              <a:t>exponent &amp; ‘</a:t>
            </a:r>
            <a:r>
              <a:rPr lang="en-US" altLang="zh-TW" sz="1200" dirty="0" smtClean="0"/>
              <a:t>d31</a:t>
            </a:r>
            <a:endParaRPr lang="en-US" altLang="zh-TW" sz="1200" dirty="0"/>
          </a:p>
          <a:p>
            <a:r>
              <a:rPr lang="en-US" altLang="zh-TW" sz="2000" dirty="0" smtClean="0"/>
              <a:t>Round </a:t>
            </a:r>
            <a:r>
              <a:rPr lang="en-US" altLang="zh-TW" sz="2000" dirty="0"/>
              <a:t>digit/2’sc </a:t>
            </a:r>
            <a:r>
              <a:rPr lang="en-US" altLang="zh-TW" sz="2000" dirty="0" err="1"/>
              <a:t>inc</a:t>
            </a:r>
            <a:r>
              <a:rPr lang="en-US" altLang="zh-TW" sz="2000" dirty="0"/>
              <a:t> </a:t>
            </a:r>
            <a:r>
              <a:rPr lang="en-US" altLang="zh-TW" sz="2000" dirty="0" smtClean="0"/>
              <a:t>generation merge </a:t>
            </a:r>
            <a:r>
              <a:rPr lang="en-US" altLang="zh-TW" sz="2000" dirty="0"/>
              <a:t>rounding and 2’sc </a:t>
            </a:r>
            <a:r>
              <a:rPr lang="en-US" altLang="zh-TW" sz="2000" dirty="0" smtClean="0"/>
              <a:t>steps</a:t>
            </a:r>
          </a:p>
          <a:p>
            <a:endParaRPr lang="en-US" altLang="zh-TW" sz="2000" dirty="0"/>
          </a:p>
          <a:p>
            <a:pPr lvl="1"/>
            <a:endParaRPr lang="en-US" altLang="zh-TW" sz="1600" dirty="0" smtClean="0"/>
          </a:p>
        </p:txBody>
      </p:sp>
      <p:pic>
        <p:nvPicPr>
          <p:cNvPr id="3074" name="Picture 2" descr="C:\Users\larryzzr\Desktop\FP\FMIS_Figs\All-alignment_f2i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348880"/>
            <a:ext cx="3457972" cy="87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21125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FP to FP </a:t>
            </a:r>
            <a:r>
              <a:rPr lang="en-US" altLang="zh-TW" dirty="0" err="1"/>
              <a:t>Datapath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FF0000"/>
                </a:solidFill>
              </a:rPr>
              <a:t>FP widening</a:t>
            </a:r>
          </a:p>
          <a:p>
            <a:r>
              <a:rPr lang="en-US" altLang="zh-TW" sz="2000" dirty="0">
                <a:solidFill>
                  <a:srgbClr val="0070C0"/>
                </a:solidFill>
              </a:rPr>
              <a:t>FP narrowing</a:t>
            </a:r>
          </a:p>
          <a:p>
            <a:r>
              <a:rPr lang="en-US" altLang="zh-TW" sz="2000" dirty="0">
                <a:solidFill>
                  <a:srgbClr val="00B050"/>
                </a:solidFill>
              </a:rPr>
              <a:t>Bfloat16 to SP</a:t>
            </a:r>
          </a:p>
          <a:p>
            <a:r>
              <a:rPr lang="en-US" altLang="zh-TW" sz="2000" dirty="0">
                <a:solidFill>
                  <a:srgbClr val="FFC000"/>
                </a:solidFill>
              </a:rPr>
              <a:t>SP to Bfloat16</a:t>
            </a:r>
          </a:p>
          <a:p>
            <a:endParaRPr lang="en-US" altLang="zh-TW" sz="1600" dirty="0"/>
          </a:p>
          <a:p>
            <a:endParaRPr lang="en-US" altLang="zh-TW" sz="1600" dirty="0" smtClean="0"/>
          </a:p>
        </p:txBody>
      </p:sp>
      <p:pic>
        <p:nvPicPr>
          <p:cNvPr id="52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72" y="1573064"/>
            <a:ext cx="6761608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向下箭號 17"/>
          <p:cNvSpPr/>
          <p:nvPr/>
        </p:nvSpPr>
        <p:spPr>
          <a:xfrm>
            <a:off x="5859406" y="2084920"/>
            <a:ext cx="144016" cy="57606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0" name="向下箭號 19"/>
          <p:cNvSpPr/>
          <p:nvPr/>
        </p:nvSpPr>
        <p:spPr>
          <a:xfrm rot="5400000">
            <a:off x="6510281" y="3085265"/>
            <a:ext cx="144016" cy="43204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向下箭號 20"/>
          <p:cNvSpPr/>
          <p:nvPr/>
        </p:nvSpPr>
        <p:spPr>
          <a:xfrm>
            <a:off x="5937883" y="3585439"/>
            <a:ext cx="144016" cy="46721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向下箭號 21"/>
          <p:cNvSpPr/>
          <p:nvPr/>
        </p:nvSpPr>
        <p:spPr>
          <a:xfrm>
            <a:off x="6637352" y="4823449"/>
            <a:ext cx="144016" cy="22632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向下箭號 22"/>
          <p:cNvSpPr/>
          <p:nvPr/>
        </p:nvSpPr>
        <p:spPr>
          <a:xfrm>
            <a:off x="3857455" y="3861047"/>
            <a:ext cx="144016" cy="299204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4" name="向下箭號 23"/>
          <p:cNvSpPr/>
          <p:nvPr/>
        </p:nvSpPr>
        <p:spPr>
          <a:xfrm>
            <a:off x="6949771" y="5622930"/>
            <a:ext cx="144016" cy="778727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向下箭號 24"/>
          <p:cNvSpPr/>
          <p:nvPr/>
        </p:nvSpPr>
        <p:spPr>
          <a:xfrm>
            <a:off x="3200478" y="3585439"/>
            <a:ext cx="144016" cy="551218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6" name="向下箭號 25"/>
          <p:cNvSpPr/>
          <p:nvPr/>
        </p:nvSpPr>
        <p:spPr>
          <a:xfrm>
            <a:off x="3732275" y="5742467"/>
            <a:ext cx="144016" cy="238441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7" name="向下箭號 26"/>
          <p:cNvSpPr/>
          <p:nvPr/>
        </p:nvSpPr>
        <p:spPr>
          <a:xfrm>
            <a:off x="4478703" y="2225611"/>
            <a:ext cx="144016" cy="24091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8" name="向下箭號 27"/>
          <p:cNvSpPr/>
          <p:nvPr/>
        </p:nvSpPr>
        <p:spPr>
          <a:xfrm>
            <a:off x="5089959" y="1812575"/>
            <a:ext cx="144016" cy="124923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29" name="向下箭號 28"/>
          <p:cNvSpPr/>
          <p:nvPr/>
        </p:nvSpPr>
        <p:spPr>
          <a:xfrm rot="16200000">
            <a:off x="5675314" y="4121633"/>
            <a:ext cx="144016" cy="31807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0" name="向下箭號 29"/>
          <p:cNvSpPr/>
          <p:nvPr/>
        </p:nvSpPr>
        <p:spPr>
          <a:xfrm rot="16200000">
            <a:off x="6871230" y="4074380"/>
            <a:ext cx="144016" cy="26856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1" name="向下箭號 30"/>
          <p:cNvSpPr/>
          <p:nvPr/>
        </p:nvSpPr>
        <p:spPr>
          <a:xfrm>
            <a:off x="7236296" y="4788047"/>
            <a:ext cx="144016" cy="297135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2" name="向下箭號 31"/>
          <p:cNvSpPr/>
          <p:nvPr/>
        </p:nvSpPr>
        <p:spPr>
          <a:xfrm>
            <a:off x="6572608" y="4823449"/>
            <a:ext cx="144016" cy="237096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3" name="向下箭號 32"/>
          <p:cNvSpPr/>
          <p:nvPr/>
        </p:nvSpPr>
        <p:spPr>
          <a:xfrm>
            <a:off x="6897229" y="5622931"/>
            <a:ext cx="144016" cy="77872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4" name="向下箭號 33"/>
          <p:cNvSpPr/>
          <p:nvPr/>
        </p:nvSpPr>
        <p:spPr>
          <a:xfrm rot="5400000">
            <a:off x="5359719" y="5051235"/>
            <a:ext cx="144016" cy="85535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5" name="向下箭號 34"/>
          <p:cNvSpPr/>
          <p:nvPr/>
        </p:nvSpPr>
        <p:spPr>
          <a:xfrm>
            <a:off x="3466376" y="5742468"/>
            <a:ext cx="144016" cy="238440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6" name="向下箭號 35"/>
          <p:cNvSpPr/>
          <p:nvPr/>
        </p:nvSpPr>
        <p:spPr>
          <a:xfrm>
            <a:off x="3769971" y="5742467"/>
            <a:ext cx="144016" cy="24513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2" name="向下箭號 41"/>
          <p:cNvSpPr/>
          <p:nvPr/>
        </p:nvSpPr>
        <p:spPr>
          <a:xfrm>
            <a:off x="3891323" y="3861047"/>
            <a:ext cx="144016" cy="300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5" name="向下箭號 44"/>
          <p:cNvSpPr/>
          <p:nvPr/>
        </p:nvSpPr>
        <p:spPr>
          <a:xfrm>
            <a:off x="3163122" y="3585438"/>
            <a:ext cx="144016" cy="55121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0" name="向下箭號 49"/>
          <p:cNvSpPr/>
          <p:nvPr/>
        </p:nvSpPr>
        <p:spPr>
          <a:xfrm>
            <a:off x="8210244" y="3105083"/>
            <a:ext cx="134388" cy="272622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3" name="向下箭號 52"/>
          <p:cNvSpPr/>
          <p:nvPr/>
        </p:nvSpPr>
        <p:spPr>
          <a:xfrm>
            <a:off x="6839749" y="5622931"/>
            <a:ext cx="129488" cy="781513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5" name="向下箭號 54"/>
          <p:cNvSpPr/>
          <p:nvPr/>
        </p:nvSpPr>
        <p:spPr>
          <a:xfrm>
            <a:off x="3819529" y="5742468"/>
            <a:ext cx="133740" cy="239190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6" name="向下箭號 55"/>
          <p:cNvSpPr/>
          <p:nvPr/>
        </p:nvSpPr>
        <p:spPr>
          <a:xfrm>
            <a:off x="3131099" y="3585437"/>
            <a:ext cx="144016" cy="555976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7" name="向下箭號 56"/>
          <p:cNvSpPr/>
          <p:nvPr/>
        </p:nvSpPr>
        <p:spPr>
          <a:xfrm>
            <a:off x="6491075" y="4823449"/>
            <a:ext cx="129488" cy="229679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8" name="向下箭號 57"/>
          <p:cNvSpPr/>
          <p:nvPr/>
        </p:nvSpPr>
        <p:spPr>
          <a:xfrm rot="10800000">
            <a:off x="3851920" y="2702092"/>
            <a:ext cx="144016" cy="506547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60" name="向下箭號 59"/>
          <p:cNvSpPr/>
          <p:nvPr/>
        </p:nvSpPr>
        <p:spPr>
          <a:xfrm>
            <a:off x="4068112" y="3935039"/>
            <a:ext cx="144016" cy="206885"/>
          </a:xfrm>
          <a:prstGeom prst="downArrow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7" name="向下箭號 36"/>
          <p:cNvSpPr/>
          <p:nvPr/>
        </p:nvSpPr>
        <p:spPr>
          <a:xfrm>
            <a:off x="4656096" y="2193797"/>
            <a:ext cx="144016" cy="253274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向下箭號 37"/>
          <p:cNvSpPr/>
          <p:nvPr/>
        </p:nvSpPr>
        <p:spPr>
          <a:xfrm>
            <a:off x="5161967" y="1816754"/>
            <a:ext cx="144016" cy="1249236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4047001" y="3937000"/>
            <a:ext cx="144016" cy="213314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>
            <a:off x="3094094" y="3580679"/>
            <a:ext cx="144016" cy="555976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>
            <a:off x="3422416" y="5746750"/>
            <a:ext cx="144016" cy="233592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>
            <a:off x="3849913" y="5742468"/>
            <a:ext cx="133740" cy="239190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 rot="5400000">
            <a:off x="5359719" y="5081849"/>
            <a:ext cx="144016" cy="855358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6" name="向下箭號 45"/>
          <p:cNvSpPr/>
          <p:nvPr/>
        </p:nvSpPr>
        <p:spPr>
          <a:xfrm rot="16200000">
            <a:off x="6861373" y="4099318"/>
            <a:ext cx="144016" cy="268568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7" name="向下箭號 46"/>
          <p:cNvSpPr/>
          <p:nvPr/>
        </p:nvSpPr>
        <p:spPr>
          <a:xfrm rot="16200000">
            <a:off x="5675314" y="4171638"/>
            <a:ext cx="144016" cy="318077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>
            <a:off x="6461256" y="4820488"/>
            <a:ext cx="129488" cy="229679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6803893" y="5620144"/>
            <a:ext cx="129488" cy="781513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51" name="向下箭號 50"/>
          <p:cNvSpPr/>
          <p:nvPr/>
        </p:nvSpPr>
        <p:spPr>
          <a:xfrm>
            <a:off x="7205587" y="4793429"/>
            <a:ext cx="144016" cy="297135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2523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</a:t>
            </a:r>
            <a:r>
              <a:rPr lang="en-US" altLang="zh-TW" dirty="0"/>
              <a:t>FP </a:t>
            </a:r>
            <a:r>
              <a:rPr lang="en-US" altLang="zh-TW" dirty="0" smtClean="0"/>
              <a:t>– Widening FP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Widening instruction dataflow</a:t>
            </a:r>
          </a:p>
          <a:p>
            <a:pPr lvl="1"/>
            <a:r>
              <a:rPr lang="en-US" altLang="zh-TW" sz="1800" dirty="0" smtClean="0"/>
              <a:t>Calculate LZC for subnormal value and do normalization</a:t>
            </a:r>
          </a:p>
          <a:p>
            <a:pPr lvl="1"/>
            <a:r>
              <a:rPr lang="en-US" altLang="zh-TW" sz="1800" dirty="0" smtClean="0"/>
              <a:t>No </a:t>
            </a:r>
            <a:r>
              <a:rPr lang="en-US" altLang="zh-TW" sz="1800" dirty="0"/>
              <a:t>Rounding is </a:t>
            </a:r>
            <a:r>
              <a:rPr lang="en-US" altLang="zh-TW" sz="1800" dirty="0" smtClean="0"/>
              <a:t>needed</a:t>
            </a:r>
          </a:p>
          <a:p>
            <a:pPr lvl="1"/>
            <a:r>
              <a:rPr lang="en-US" altLang="zh-TW" sz="1800" dirty="0" smtClean="0"/>
              <a:t>No subnormal result</a:t>
            </a:r>
          </a:p>
          <a:p>
            <a:r>
              <a:rPr lang="en-US" altLang="zh-TW" sz="2000" dirty="0"/>
              <a:t>Data packing</a:t>
            </a:r>
          </a:p>
          <a:p>
            <a:pPr lvl="1"/>
            <a:r>
              <a:rPr lang="en-US" altLang="zh-TW" sz="1600" dirty="0"/>
              <a:t>Align hidden one and calculate LZC</a:t>
            </a:r>
          </a:p>
          <a:p>
            <a:pPr lvl="2"/>
            <a:r>
              <a:rPr lang="en-US" altLang="zh-TW" sz="1200" dirty="0" smtClean="0"/>
              <a:t>Subnormal input will be shifted to normal </a:t>
            </a:r>
            <a:r>
              <a:rPr lang="en-US" altLang="zh-TW" sz="1200" dirty="0" err="1" smtClean="0"/>
              <a:t>fp</a:t>
            </a:r>
            <a:r>
              <a:rPr lang="en-US" altLang="zh-TW" sz="1200" dirty="0" smtClean="0"/>
              <a:t> format</a:t>
            </a:r>
            <a:endParaRPr lang="en-US" altLang="zh-TW" sz="12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/>
          </a:p>
          <a:p>
            <a:pPr lvl="1"/>
            <a:r>
              <a:rPr lang="en-US" altLang="zh-TW" sz="1600" dirty="0" smtClean="0"/>
              <a:t>Packing </a:t>
            </a:r>
            <a:r>
              <a:rPr lang="en-US" altLang="zh-TW" sz="1600" dirty="0"/>
              <a:t>data according to destination precision</a:t>
            </a:r>
          </a:p>
          <a:p>
            <a:endParaRPr lang="zh-TW" altLang="en-US" sz="2200" dirty="0"/>
          </a:p>
        </p:txBody>
      </p:sp>
      <p:pic>
        <p:nvPicPr>
          <p:cNvPr id="8" name="Picture 2" descr="C:\Users\larryzzr\Desktop\FP\FMIS_Figs\fmis_fig_f4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8" y="3933056"/>
            <a:ext cx="1924050" cy="39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3" descr="C:\Users\larryzzr\Desktop\FP\FMIS_Figs\fmis_fig_f4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8428" y="4725144"/>
            <a:ext cx="2847975" cy="192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1997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FP – Narrowing FP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200" dirty="0" smtClean="0"/>
              <a:t>Narrowing instruction dataflow</a:t>
            </a:r>
          </a:p>
          <a:p>
            <a:pPr lvl="1"/>
            <a:r>
              <a:rPr lang="en-US" altLang="zh-TW" sz="1800" dirty="0" smtClean="0"/>
              <a:t>Calculate subnormal result flag</a:t>
            </a:r>
          </a:p>
          <a:p>
            <a:pPr lvl="1"/>
            <a:r>
              <a:rPr lang="en-US" altLang="zh-TW" sz="1800" dirty="0" smtClean="0"/>
              <a:t>Use subnormal result flag to select shift amount (shift to normal/subnormal)</a:t>
            </a:r>
          </a:p>
          <a:p>
            <a:pPr lvl="1"/>
            <a:r>
              <a:rPr lang="en-US" altLang="zh-TW" sz="1800" dirty="0" smtClean="0"/>
              <a:t>Calculate exponent without bias</a:t>
            </a:r>
          </a:p>
          <a:p>
            <a:pPr lvl="1"/>
            <a:r>
              <a:rPr lang="en-US" altLang="zh-TW" sz="1800" dirty="0" smtClean="0"/>
              <a:t>Generate shifted value and round digit</a:t>
            </a:r>
          </a:p>
          <a:p>
            <a:pPr lvl="1"/>
            <a:r>
              <a:rPr lang="en-US" altLang="zh-TW" sz="1800" dirty="0" smtClean="0"/>
              <a:t>Do rounding</a:t>
            </a:r>
          </a:p>
          <a:p>
            <a:r>
              <a:rPr lang="en-US" altLang="zh-TW" sz="2400" dirty="0" smtClean="0"/>
              <a:t>Enhancement</a:t>
            </a:r>
          </a:p>
          <a:p>
            <a:pPr lvl="1"/>
            <a:r>
              <a:rPr lang="en-US" altLang="zh-TW" sz="2000" dirty="0" smtClean="0">
                <a:hlinkClick r:id="rId2" action="ppaction://hlinksldjump"/>
              </a:rPr>
              <a:t>Rearrangement data alignment for narrowing FP</a:t>
            </a:r>
            <a:endParaRPr lang="en-US" altLang="zh-TW" sz="2000" dirty="0" smtClean="0"/>
          </a:p>
          <a:p>
            <a:pPr lvl="2"/>
            <a:r>
              <a:rPr lang="en-US" altLang="zh-TW" sz="1600" dirty="0" smtClean="0"/>
              <a:t>Because 64-bit and 54-bit adders are merged.</a:t>
            </a:r>
          </a:p>
        </p:txBody>
      </p:sp>
    </p:spTree>
    <p:extLst>
      <p:ext uri="{BB962C8B-B14F-4D97-AF65-F5344CB8AC3E}">
        <p14:creationId xmlns:p14="http://schemas.microsoft.com/office/powerpoint/2010/main" val="1984261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FP – Narrowing FP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Calculate subnormal result flag</a:t>
            </a:r>
            <a:endParaRPr lang="en-US" altLang="zh-TW" sz="2100" dirty="0" smtClean="0"/>
          </a:p>
          <a:p>
            <a:pPr lvl="1"/>
            <a:r>
              <a:rPr lang="en-US" altLang="zh-TW" sz="1800" dirty="0" smtClean="0"/>
              <a:t>Use exponent to detect that result may be subnormal value (exponent has bias)</a:t>
            </a:r>
          </a:p>
          <a:p>
            <a:pPr lvl="2"/>
            <a:r>
              <a:rPr lang="en-US" altLang="zh-TW" sz="1400" dirty="0" smtClean="0"/>
              <a:t>DP to SP subnormal (exponent - 1023 &lt;= -127, exponent &lt; 897)</a:t>
            </a:r>
          </a:p>
          <a:p>
            <a:pPr lvl="2"/>
            <a:r>
              <a:rPr lang="en-US" altLang="zh-TW" sz="1400" dirty="0" smtClean="0"/>
              <a:t>DP to HP subnormal (exponent - 1023 &lt;= -15, exponent &lt; 1009)</a:t>
            </a:r>
          </a:p>
          <a:p>
            <a:pPr lvl="2"/>
            <a:r>
              <a:rPr lang="en-US" altLang="zh-TW" sz="1400" dirty="0" smtClean="0"/>
              <a:t>SP to HP subnormal (exponent - 127  &lt;= -15, exponent &lt; 113)</a:t>
            </a:r>
          </a:p>
        </p:txBody>
      </p:sp>
    </p:spTree>
    <p:extLst>
      <p:ext uri="{BB962C8B-B14F-4D97-AF65-F5344CB8AC3E}">
        <p14:creationId xmlns:p14="http://schemas.microsoft.com/office/powerpoint/2010/main" val="6570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FP to FP – Narrowing FP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Shift amount</a:t>
            </a:r>
          </a:p>
          <a:p>
            <a:pPr lvl="1"/>
            <a:r>
              <a:rPr lang="en-US" altLang="zh-TW" sz="1800" dirty="0" smtClean="0"/>
              <a:t>If normal result, ABS shift input </a:t>
            </a:r>
            <a:r>
              <a:rPr lang="en-US" altLang="zh-TW" sz="1800" dirty="0"/>
              <a:t>value to </a:t>
            </a:r>
            <a:r>
              <a:rPr lang="en-US" altLang="zh-TW" sz="1800" dirty="0" smtClean="0"/>
              <a:t>normal format</a:t>
            </a:r>
          </a:p>
          <a:p>
            <a:pPr lvl="2"/>
            <a:r>
              <a:rPr lang="en-US" altLang="zh-TW" sz="1400" dirty="0" smtClean="0"/>
              <a:t>DP to SP: 40</a:t>
            </a:r>
          </a:p>
          <a:p>
            <a:pPr lvl="2"/>
            <a:r>
              <a:rPr lang="en-US" altLang="zh-TW" sz="1400" dirty="0" smtClean="0"/>
              <a:t>DP to HP: 53</a:t>
            </a:r>
          </a:p>
          <a:p>
            <a:pPr lvl="2"/>
            <a:r>
              <a:rPr lang="en-US" altLang="zh-TW" sz="1400" dirty="0" smtClean="0"/>
              <a:t>SP to HP: 53</a:t>
            </a:r>
          </a:p>
          <a:p>
            <a:pPr lvl="2"/>
            <a:r>
              <a:rPr lang="en-US" altLang="zh-TW" sz="1400" dirty="0" smtClean="0"/>
              <a:t>SP to Bfloat16: 56</a:t>
            </a:r>
          </a:p>
          <a:p>
            <a:pPr lvl="1"/>
            <a:r>
              <a:rPr lang="en-US" altLang="zh-TW" sz="1800" dirty="0" smtClean="0"/>
              <a:t>If subnormal result, ABS shift input value to subnormal format</a:t>
            </a:r>
          </a:p>
          <a:p>
            <a:pPr lvl="2"/>
            <a:r>
              <a:rPr lang="en-US" altLang="zh-TW" sz="1400" dirty="0" smtClean="0"/>
              <a:t>DP to SP: – exponent – 127 + 40 + 1 =  ~exponent + 1 – 86 = </a:t>
            </a:r>
            <a:r>
              <a:rPr lang="en-US" altLang="zh-TW" sz="1400" dirty="0" smtClean="0">
                <a:solidFill>
                  <a:srgbClr val="FF0000"/>
                </a:solidFill>
              </a:rPr>
              <a:t>~exponent – 85 (use +)</a:t>
            </a:r>
          </a:p>
          <a:p>
            <a:pPr lvl="2"/>
            <a:r>
              <a:rPr lang="en-US" altLang="zh-TW" sz="1400" dirty="0"/>
              <a:t>DP to </a:t>
            </a:r>
            <a:r>
              <a:rPr lang="en-US" altLang="zh-TW" sz="1400" dirty="0" smtClean="0"/>
              <a:t>HP: </a:t>
            </a:r>
            <a:r>
              <a:rPr lang="en-US" altLang="zh-TW" sz="1400" dirty="0"/>
              <a:t>– exponent – </a:t>
            </a:r>
            <a:r>
              <a:rPr lang="en-US" altLang="zh-TW" sz="1400" dirty="0" smtClean="0"/>
              <a:t>15 </a:t>
            </a:r>
            <a:r>
              <a:rPr lang="en-US" altLang="zh-TW" sz="1400" dirty="0"/>
              <a:t>+ </a:t>
            </a:r>
            <a:r>
              <a:rPr lang="en-US" altLang="zh-TW" sz="1400" dirty="0" smtClean="0"/>
              <a:t>53 </a:t>
            </a:r>
            <a:r>
              <a:rPr lang="en-US" altLang="zh-TW" sz="1400" dirty="0"/>
              <a:t>+ 1 =  ~exponent + 1 </a:t>
            </a:r>
            <a:r>
              <a:rPr lang="en-US" altLang="zh-TW" sz="1400" dirty="0" smtClean="0"/>
              <a:t>+ 39 </a:t>
            </a:r>
            <a:r>
              <a:rPr lang="en-US" altLang="zh-TW" sz="1400" dirty="0"/>
              <a:t>= ~exponent </a:t>
            </a:r>
            <a:r>
              <a:rPr lang="en-US" altLang="zh-TW" sz="1400" dirty="0" smtClean="0"/>
              <a:t>+ 40</a:t>
            </a:r>
          </a:p>
          <a:p>
            <a:pPr lvl="2"/>
            <a:r>
              <a:rPr lang="en-US" altLang="zh-TW" sz="1400" dirty="0" smtClean="0"/>
              <a:t>SP </a:t>
            </a:r>
            <a:r>
              <a:rPr lang="en-US" altLang="zh-TW" sz="1400" dirty="0"/>
              <a:t>to HP: – exponent – 15 + 53 + 1 =  ~exponent + 1 + 39 = ~exponent + </a:t>
            </a:r>
            <a:r>
              <a:rPr lang="en-US" altLang="zh-TW" sz="1400" dirty="0" smtClean="0"/>
              <a:t>40</a:t>
            </a:r>
          </a:p>
          <a:p>
            <a:pPr lvl="2"/>
            <a:endParaRPr lang="en-US" altLang="zh-TW" sz="1400" dirty="0"/>
          </a:p>
        </p:txBody>
      </p:sp>
      <p:pic>
        <p:nvPicPr>
          <p:cNvPr id="19458" name="Picture 2" descr="C:\Users\larryzzr\Desktop\FP\FMIS_Figs\All-alignment_narrowing_fp_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412776"/>
            <a:ext cx="49720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文字方塊 4"/>
          <p:cNvSpPr txBox="1"/>
          <p:nvPr/>
        </p:nvSpPr>
        <p:spPr>
          <a:xfrm>
            <a:off x="7233092" y="5301208"/>
            <a:ext cx="19109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exponent hasn’t bias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141869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generation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959386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abbreviation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6210938"/>
              </p:ext>
            </p:extLst>
          </p:nvPr>
        </p:nvGraphicFramePr>
        <p:xfrm>
          <a:off x="457200" y="1600200"/>
          <a:ext cx="8229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F2I/F2F/I2F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F:</a:t>
                      </a:r>
                      <a:r>
                        <a:rPr lang="en-US" altLang="zh-TW" baseline="0" dirty="0" smtClean="0"/>
                        <a:t> </a:t>
                      </a:r>
                      <a:r>
                        <a:rPr lang="en-US" altLang="zh-TW" dirty="0" smtClean="0"/>
                        <a:t>Floating-point,</a:t>
                      </a:r>
                      <a:r>
                        <a:rPr lang="en-US" altLang="zh-TW" baseline="0" dirty="0" smtClean="0"/>
                        <a:t> I: integer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Alignment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NBS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Normalization</a:t>
                      </a:r>
                      <a:r>
                        <a:rPr lang="en-US" altLang="zh-TW" baseline="0" dirty="0" smtClean="0"/>
                        <a:t> barrel shift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</a:t>
                      </a:r>
                      <a:r>
                        <a:rPr lang="en-US" altLang="zh-TW" baseline="0" dirty="0" smtClean="0"/>
                        <a:t>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2’s complement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LZD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detection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LZC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Leading</a:t>
                      </a:r>
                      <a:r>
                        <a:rPr lang="en-US" altLang="zh-TW" baseline="0" dirty="0" smtClean="0"/>
                        <a:t> zero count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935279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generation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1600" dirty="0" smtClean="0"/>
          </a:p>
        </p:txBody>
      </p:sp>
      <p:pic>
        <p:nvPicPr>
          <p:cNvPr id="7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581200"/>
            <a:ext cx="6761609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矩形 4"/>
          <p:cNvSpPr/>
          <p:nvPr/>
        </p:nvSpPr>
        <p:spPr>
          <a:xfrm>
            <a:off x="5580112" y="4224100"/>
            <a:ext cx="792088" cy="35702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613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Merge the following steps to reduce dummy adder</a:t>
            </a:r>
          </a:p>
          <a:p>
            <a:pPr lvl="1"/>
            <a:r>
              <a:rPr lang="en-US" altLang="zh-TW" sz="1600" dirty="0" smtClean="0"/>
              <a:t>increment 1 of 2’sc</a:t>
            </a:r>
          </a:p>
          <a:p>
            <a:pPr lvl="1"/>
            <a:r>
              <a:rPr lang="en-US" altLang="zh-TW" sz="1600" dirty="0" smtClean="0"/>
              <a:t>rounding</a:t>
            </a:r>
          </a:p>
          <a:p>
            <a:r>
              <a:rPr lang="en-US" altLang="zh-TW" sz="2000" dirty="0" smtClean="0"/>
              <a:t>The round digit support the following features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Rounding</a:t>
            </a:r>
          </a:p>
          <a:p>
            <a:pPr lvl="2"/>
            <a:r>
              <a:rPr lang="en-US" altLang="zh-TW" sz="1200" dirty="0" smtClean="0"/>
              <a:t>Positive integer to floating-point</a:t>
            </a:r>
          </a:p>
          <a:p>
            <a:pPr lvl="2"/>
            <a:r>
              <a:rPr lang="en-US" altLang="zh-TW" sz="1200" dirty="0" smtClean="0"/>
              <a:t>Floating-point to floating-point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Increment 1 then rounding</a:t>
            </a:r>
          </a:p>
          <a:p>
            <a:pPr lvl="2"/>
            <a:r>
              <a:rPr lang="en-US" altLang="zh-TW" sz="1200" dirty="0" smtClean="0"/>
              <a:t>Negative integer to floating-point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zh-TW" sz="1600" dirty="0" smtClean="0"/>
              <a:t>Rounding then increment 1</a:t>
            </a:r>
          </a:p>
          <a:p>
            <a:pPr lvl="2"/>
            <a:r>
              <a:rPr lang="en-US" altLang="zh-TW" sz="1200" dirty="0" smtClean="0"/>
              <a:t>Floating-point to negative integer</a:t>
            </a:r>
          </a:p>
        </p:txBody>
      </p:sp>
    </p:spTree>
    <p:extLst>
      <p:ext uri="{BB962C8B-B14F-4D97-AF65-F5344CB8AC3E}">
        <p14:creationId xmlns:p14="http://schemas.microsoft.com/office/powerpoint/2010/main" val="191545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Rounding increment under different rounding mode</a:t>
            </a:r>
          </a:p>
          <a:p>
            <a:endParaRPr lang="en-US" altLang="zh-TW" sz="2000" dirty="0" smtClean="0"/>
          </a:p>
          <a:p>
            <a:endParaRPr lang="en-US" altLang="zh-TW" sz="1600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4734711"/>
              </p:ext>
            </p:extLst>
          </p:nvPr>
        </p:nvGraphicFramePr>
        <p:xfrm>
          <a:off x="2267744" y="2055795"/>
          <a:ext cx="4680523" cy="4797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7649"/>
                <a:gridCol w="242646"/>
                <a:gridCol w="236414"/>
                <a:gridCol w="236414"/>
                <a:gridCol w="236414"/>
                <a:gridCol w="472827"/>
                <a:gridCol w="551632"/>
                <a:gridCol w="551632"/>
                <a:gridCol w="472827"/>
                <a:gridCol w="630436"/>
                <a:gridCol w="551632"/>
              </a:tblGrid>
              <a:tr h="28218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Sign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L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S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RNE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RTZ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RDN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RUP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RMM</a:t>
                      </a:r>
                      <a:endParaRPr lang="zh-TW" altLang="en-US" sz="12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ROD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zh-TW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  <a:endParaRPr lang="zh-TW" altLang="en-US" sz="12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  <a:tr h="28218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2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0553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(4/)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sz="2000" dirty="0" smtClean="0"/>
              <a:t>1. Do rounding only</a:t>
            </a:r>
          </a:p>
          <a:p>
            <a:pPr lvl="1"/>
            <a:r>
              <a:rPr lang="en-US" altLang="zh-TW" sz="1600" dirty="0" smtClean="0"/>
              <a:t>A + increment (1 bit) (A has not round bit)</a:t>
            </a:r>
          </a:p>
          <a:p>
            <a:r>
              <a:rPr lang="en-US" altLang="zh-TW" sz="2000" dirty="0" smtClean="0"/>
              <a:t>Abbreviation</a:t>
            </a:r>
          </a:p>
          <a:p>
            <a:pPr lvl="1"/>
            <a:r>
              <a:rPr lang="en-US" altLang="zh-TW" sz="1600" dirty="0" smtClean="0"/>
              <a:t>L is LSB/ R is round bit / S is sticky bit / Tie is (R &amp; ~S)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5883142"/>
              </p:ext>
            </p:extLst>
          </p:nvPr>
        </p:nvGraphicFramePr>
        <p:xfrm>
          <a:off x="467544" y="3140968"/>
          <a:ext cx="8352928" cy="3109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66489"/>
                <a:gridCol w="3486439"/>
              </a:tblGrid>
              <a:tr h="365878"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Rounding</a:t>
                      </a:r>
                      <a:r>
                        <a:rPr lang="en-US" altLang="zh-TW" sz="1800" baseline="0" dirty="0" smtClean="0"/>
                        <a:t> mode</a:t>
                      </a:r>
                      <a:endParaRPr lang="zh-TW" altLang="en-US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Rounding</a:t>
                      </a:r>
                      <a:r>
                        <a:rPr lang="en-US" altLang="zh-TW" sz="1800" baseline="0" dirty="0" smtClean="0"/>
                        <a:t> </a:t>
                      </a:r>
                      <a:r>
                        <a:rPr lang="en-US" altLang="zh-TW" sz="1800" baseline="0" dirty="0" err="1" smtClean="0"/>
                        <a:t>inc</a:t>
                      </a:r>
                      <a:endParaRPr lang="zh-TW" altLang="en-US" sz="1800" dirty="0"/>
                    </a:p>
                  </a:txBody>
                  <a:tcPr/>
                </a:tc>
              </a:tr>
              <a:tr h="640287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RNE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800" dirty="0" smtClean="0"/>
                        <a:t>earest, ties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E</a:t>
                      </a:r>
                      <a:r>
                        <a:rPr lang="en-US" altLang="zh-TW" sz="1800" dirty="0" smtClean="0"/>
                        <a:t>ven)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1. R then clear</a:t>
                      </a:r>
                      <a:r>
                        <a:rPr lang="en-US" altLang="zh-TW" sz="1800" baseline="0" dirty="0" smtClean="0"/>
                        <a:t> sum LSB if tie/ </a:t>
                      </a:r>
                      <a:endParaRPr lang="en-US" altLang="zh-TW" sz="1800" dirty="0" smtClean="0"/>
                    </a:p>
                    <a:p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2. R &amp; (L | S)</a:t>
                      </a:r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RTZ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T</a:t>
                      </a:r>
                      <a:r>
                        <a:rPr lang="en-US" altLang="zh-TW" sz="1800" dirty="0" smtClean="0"/>
                        <a:t>owards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Z</a:t>
                      </a:r>
                      <a:r>
                        <a:rPr lang="en-US" altLang="zh-TW" sz="1800" dirty="0" smtClean="0"/>
                        <a:t>ero)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0</a:t>
                      </a:r>
                      <a:endParaRPr lang="zh-TW" altLang="en-US" sz="1800" dirty="0" smtClean="0"/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RDN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D</a:t>
                      </a:r>
                      <a:r>
                        <a:rPr lang="en-US" altLang="zh-TW" sz="1800" dirty="0" err="1" smtClean="0"/>
                        <a:t>ow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N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~sign &amp; (R | S)</a:t>
                      </a:r>
                    </a:p>
                  </a:txBody>
                  <a:tcPr/>
                </a:tc>
              </a:tr>
              <a:tr h="365878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RUP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UP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sign &amp; (R | S)</a:t>
                      </a:r>
                    </a:p>
                  </a:txBody>
                  <a:tcPr/>
                </a:tc>
              </a:tr>
              <a:tr h="272465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RMM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 nearest, ties to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TW" sz="1800" dirty="0" smtClean="0"/>
                        <a:t>ax 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M</a:t>
                      </a:r>
                      <a:r>
                        <a:rPr lang="en-US" altLang="zh-TW" sz="1800" dirty="0" smtClean="0"/>
                        <a:t>agnitude)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dirty="0" smtClean="0"/>
                        <a:t>R</a:t>
                      </a:r>
                      <a:endParaRPr lang="zh-TW" altLang="en-US" sz="1800" dirty="0"/>
                    </a:p>
                  </a:txBody>
                  <a:tcPr/>
                </a:tc>
              </a:tr>
              <a:tr h="122729">
                <a:tc>
                  <a:txBody>
                    <a:bodyPr/>
                    <a:lstStyle/>
                    <a:p>
                      <a:pPr marL="0" marR="0" lvl="1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/>
                        <a:t>ROD (</a:t>
                      </a: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R</a:t>
                      </a:r>
                      <a:r>
                        <a:rPr lang="en-US" altLang="zh-TW" sz="1800" dirty="0" smtClean="0"/>
                        <a:t>ound towards </a:t>
                      </a:r>
                      <a:r>
                        <a:rPr lang="en-US" altLang="zh-TW" sz="1800" dirty="0" err="1" smtClean="0">
                          <a:solidFill>
                            <a:srgbClr val="FF0000"/>
                          </a:solidFill>
                        </a:rPr>
                        <a:t>OD</a:t>
                      </a:r>
                      <a:r>
                        <a:rPr lang="en-US" altLang="zh-TW" sz="1800" dirty="0" err="1" smtClean="0"/>
                        <a:t>d</a:t>
                      </a:r>
                      <a:r>
                        <a:rPr lang="en-US" altLang="zh-TW" sz="1800" dirty="0" smtClean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baseline="0" dirty="0" smtClean="0"/>
                        <a:t>1. Set LSB</a:t>
                      </a:r>
                      <a:endParaRPr lang="en-US" altLang="zh-TW" sz="1800" dirty="0" smtClean="0"/>
                    </a:p>
                    <a:p>
                      <a:pPr marL="0" marR="0" lvl="2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800" dirty="0" smtClean="0">
                          <a:solidFill>
                            <a:srgbClr val="FF0000"/>
                          </a:solidFill>
                        </a:rPr>
                        <a:t>2. ~L</a:t>
                      </a:r>
                      <a:endParaRPr lang="en-US" altLang="zh-TW" sz="1800" baseline="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1224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(5/)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5045507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000" dirty="0" smtClean="0"/>
              <a:t>2. Increment </a:t>
            </a:r>
            <a:r>
              <a:rPr lang="en-US" altLang="zh-TW" sz="2000" dirty="0"/>
              <a:t>1 then rounding</a:t>
            </a:r>
          </a:p>
          <a:p>
            <a:r>
              <a:rPr lang="en-US" altLang="zh-TW" sz="2000" dirty="0"/>
              <a:t>Abbreviation</a:t>
            </a:r>
            <a:endParaRPr lang="en-US" altLang="zh-TW" sz="1600" dirty="0"/>
          </a:p>
          <a:p>
            <a:pPr lvl="1"/>
            <a:r>
              <a:rPr lang="en-US" altLang="zh-TW" sz="1800" dirty="0"/>
              <a:t>L is </a:t>
            </a:r>
            <a:r>
              <a:rPr lang="en-US" altLang="zh-TW" sz="1800" dirty="0" smtClean="0"/>
              <a:t>LSB</a:t>
            </a:r>
          </a:p>
          <a:p>
            <a:pPr lvl="1"/>
            <a:r>
              <a:rPr lang="en-US" altLang="zh-TW" sz="1800" dirty="0" smtClean="0"/>
              <a:t>R </a:t>
            </a:r>
            <a:r>
              <a:rPr lang="en-US" altLang="zh-TW" sz="1800" dirty="0"/>
              <a:t>is round </a:t>
            </a:r>
            <a:r>
              <a:rPr lang="en-US" altLang="zh-TW" sz="1800" dirty="0" smtClean="0"/>
              <a:t>bit</a:t>
            </a:r>
          </a:p>
          <a:p>
            <a:pPr lvl="1"/>
            <a:r>
              <a:rPr lang="en-US" altLang="zh-TW" sz="1800" dirty="0" smtClean="0"/>
              <a:t>S </a:t>
            </a:r>
            <a:r>
              <a:rPr lang="en-US" altLang="zh-TW" sz="1800" dirty="0"/>
              <a:t>is sticky </a:t>
            </a:r>
            <a:r>
              <a:rPr lang="en-US" altLang="zh-TW" sz="1800" dirty="0" smtClean="0"/>
              <a:t>bit</a:t>
            </a:r>
          </a:p>
          <a:p>
            <a:pPr lvl="2"/>
            <a:r>
              <a:rPr lang="en-US" altLang="zh-TW" sz="1400" dirty="0" smtClean="0"/>
              <a:t>Do </a:t>
            </a:r>
            <a:r>
              <a:rPr lang="en-US" altLang="zh-TW" sz="1400" dirty="0"/>
              <a:t>OR operand with </a:t>
            </a:r>
            <a:r>
              <a:rPr lang="en-US" altLang="zh-TW" sz="1400" dirty="0" smtClean="0"/>
              <a:t>sticky field</a:t>
            </a:r>
          </a:p>
          <a:p>
            <a:pPr lvl="1"/>
            <a:r>
              <a:rPr lang="en-US" altLang="zh-TW" sz="1800" dirty="0" smtClean="0"/>
              <a:t>P </a:t>
            </a:r>
            <a:r>
              <a:rPr lang="en-US" altLang="zh-TW" sz="1800" dirty="0"/>
              <a:t>is propagation </a:t>
            </a:r>
            <a:r>
              <a:rPr lang="en-US" altLang="zh-TW" sz="1800" dirty="0" smtClean="0"/>
              <a:t>bit</a:t>
            </a:r>
          </a:p>
          <a:p>
            <a:pPr lvl="2"/>
            <a:r>
              <a:rPr lang="en-US" altLang="zh-TW" sz="1400" dirty="0"/>
              <a:t>Do AND operand with sticky </a:t>
            </a:r>
            <a:r>
              <a:rPr lang="en-US" altLang="zh-TW" sz="1400" dirty="0" smtClean="0"/>
              <a:t>field</a:t>
            </a:r>
          </a:p>
          <a:p>
            <a:pPr lvl="1"/>
            <a:r>
              <a:rPr lang="en-US" altLang="zh-TW" sz="1800" dirty="0" smtClean="0"/>
              <a:t>L</a:t>
            </a:r>
            <a:r>
              <a:rPr lang="en-US" altLang="zh-TW" sz="1800" dirty="0"/>
              <a:t>, R, S is from 1’sc source value</a:t>
            </a:r>
          </a:p>
          <a:p>
            <a:r>
              <a:rPr lang="en-US" altLang="zh-TW" sz="2000" dirty="0" smtClean="0"/>
              <a:t>Summary</a:t>
            </a:r>
            <a:endParaRPr lang="en-US" altLang="zh-TW" sz="2000" dirty="0"/>
          </a:p>
          <a:p>
            <a:pPr lvl="1"/>
            <a:r>
              <a:rPr lang="en-US" altLang="zh-TW" sz="1800" dirty="0"/>
              <a:t>Round digit is 64’b1 or 64’b2</a:t>
            </a:r>
          </a:p>
          <a:p>
            <a:pPr lvl="2"/>
            <a:r>
              <a:rPr lang="en-US" altLang="zh-TW" sz="1400" dirty="0"/>
              <a:t>+1: Do 2’sc </a:t>
            </a:r>
            <a:r>
              <a:rPr lang="en-US" altLang="zh-TW" sz="1400" dirty="0" err="1"/>
              <a:t>inc</a:t>
            </a:r>
            <a:r>
              <a:rPr lang="en-US" altLang="zh-TW" sz="1400" dirty="0"/>
              <a:t> or rounding</a:t>
            </a:r>
          </a:p>
          <a:p>
            <a:pPr lvl="2"/>
            <a:r>
              <a:rPr lang="en-US" altLang="zh-TW" sz="1400" dirty="0"/>
              <a:t>+2: Do 2’sc </a:t>
            </a:r>
            <a:r>
              <a:rPr lang="en-US" altLang="zh-TW" sz="1400" dirty="0" err="1"/>
              <a:t>inc</a:t>
            </a:r>
            <a:r>
              <a:rPr lang="en-US" altLang="zh-TW" sz="1400" dirty="0"/>
              <a:t> and rounding</a:t>
            </a:r>
          </a:p>
          <a:p>
            <a:r>
              <a:rPr lang="en-US" altLang="zh-TW" sz="2000" dirty="0" smtClean="0"/>
              <a:t>Correction logic</a:t>
            </a:r>
          </a:p>
          <a:p>
            <a:pPr lvl="1"/>
            <a:r>
              <a:rPr lang="en-US" altLang="zh-TW" sz="1800" dirty="0" err="1"/>
              <a:t>Correction_S</a:t>
            </a:r>
            <a:r>
              <a:rPr lang="en-US" altLang="zh-TW" sz="1800" dirty="0"/>
              <a:t> = S&amp;~P</a:t>
            </a:r>
          </a:p>
          <a:p>
            <a:pPr lvl="1"/>
            <a:r>
              <a:rPr lang="en-US" altLang="zh-TW" sz="1800" dirty="0" smtClean="0"/>
              <a:t>{</a:t>
            </a:r>
            <a:r>
              <a:rPr lang="en-US" altLang="zh-TW" sz="1800" dirty="0" err="1"/>
              <a:t>Correction_L</a:t>
            </a:r>
            <a:r>
              <a:rPr lang="en-US" altLang="zh-TW" sz="1800" dirty="0"/>
              <a:t> </a:t>
            </a:r>
            <a:r>
              <a:rPr lang="en-US" altLang="zh-TW" sz="1800" dirty="0" smtClean="0"/>
              <a:t>, </a:t>
            </a:r>
            <a:r>
              <a:rPr lang="en-US" altLang="zh-TW" sz="1800" dirty="0" err="1" smtClean="0"/>
              <a:t>Correction_R</a:t>
            </a:r>
            <a:r>
              <a:rPr lang="en-US" altLang="zh-TW" sz="1800" dirty="0" smtClean="0"/>
              <a:t>}</a:t>
            </a:r>
          </a:p>
          <a:p>
            <a:pPr lvl="2"/>
            <a:r>
              <a:rPr lang="en-US" altLang="zh-TW" sz="1400" dirty="0" smtClean="0"/>
              <a:t>{L,R} + S&amp;P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506952"/>
              </p:ext>
            </p:extLst>
          </p:nvPr>
        </p:nvGraphicFramePr>
        <p:xfrm>
          <a:off x="4247456" y="1340768"/>
          <a:ext cx="4896544" cy="440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24"/>
                <a:gridCol w="216024"/>
                <a:gridCol w="216024"/>
                <a:gridCol w="208280"/>
                <a:gridCol w="223768"/>
                <a:gridCol w="720080"/>
                <a:gridCol w="720080"/>
                <a:gridCol w="720080"/>
                <a:gridCol w="648072"/>
                <a:gridCol w="1008112"/>
              </a:tblGrid>
              <a:tr h="194845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L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R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S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P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Correct L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Correct R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Correct S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2’sc </a:t>
                      </a:r>
                      <a:r>
                        <a:rPr lang="en-US" altLang="zh-TW" sz="1100" dirty="0" err="1" smtClean="0"/>
                        <a:t>inc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Rounding </a:t>
                      </a:r>
                      <a:r>
                        <a:rPr lang="en-US" altLang="zh-TW" sz="1100" dirty="0" err="1" smtClean="0"/>
                        <a:t>inc</a:t>
                      </a:r>
                      <a:endParaRPr lang="zh-TW" altLang="en-US" sz="1100" dirty="0" smtClean="0"/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</a:p>
                  </a:txBody>
                  <a:tcPr/>
                </a:tc>
              </a:tr>
              <a:tr h="230872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1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  <a:endParaRPr lang="zh-TW" altLang="en-US" sz="11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zh-TW" altLang="en-US" sz="1100" dirty="0" smtClean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0</a:t>
                      </a:r>
                      <a:endParaRPr lang="zh-TW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  <a:endParaRPr lang="zh-TW" altLang="en-US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*</a:t>
                      </a:r>
                      <a:endParaRPr lang="zh-TW" altLang="en-US" sz="11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*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chemeClr val="tx1"/>
                          </a:solidFill>
                        </a:rPr>
                        <a:t>+0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  <a:tr h="194845"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1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TW" sz="11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2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>
                          <a:solidFill>
                            <a:srgbClr val="FF0000"/>
                          </a:solidFill>
                        </a:rPr>
                        <a:t>+1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100" dirty="0" smtClean="0"/>
                        <a:t>+0/+1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4" name="文字方塊 3"/>
          <p:cNvSpPr txBox="1"/>
          <p:nvPr/>
        </p:nvSpPr>
        <p:spPr>
          <a:xfrm>
            <a:off x="7706875" y="6287531"/>
            <a:ext cx="14371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 smtClean="0"/>
              <a:t>* Unreachable 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1728377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(6/)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sz="2200" dirty="0" smtClean="0"/>
              <a:t>3.Rounding then increment </a:t>
            </a:r>
            <a:r>
              <a:rPr lang="en-US" altLang="zh-TW" sz="2200" dirty="0"/>
              <a:t>1</a:t>
            </a:r>
          </a:p>
          <a:p>
            <a:r>
              <a:rPr lang="en-US" altLang="zh-TW" sz="2200" dirty="0" smtClean="0"/>
              <a:t>Proof</a:t>
            </a:r>
          </a:p>
          <a:p>
            <a:pPr lvl="1"/>
            <a:r>
              <a:rPr lang="en-US" altLang="zh-TW" sz="1900" dirty="0" smtClean="0"/>
              <a:t>B = A + </a:t>
            </a:r>
            <a:r>
              <a:rPr lang="en-US" altLang="zh-TW" sz="1900" dirty="0"/>
              <a:t>r </a:t>
            </a:r>
            <a:r>
              <a:rPr lang="en-US" altLang="zh-TW" sz="1900" dirty="0" smtClean="0"/>
              <a:t>(A is before rounding, B </a:t>
            </a:r>
            <a:r>
              <a:rPr lang="en-US" altLang="zh-TW" sz="1900" dirty="0"/>
              <a:t>is </a:t>
            </a:r>
            <a:r>
              <a:rPr lang="en-US" altLang="zh-TW" sz="1900" dirty="0" smtClean="0"/>
              <a:t>after rounding)</a:t>
            </a:r>
          </a:p>
          <a:p>
            <a:pPr lvl="1"/>
            <a:r>
              <a:rPr lang="en-US" altLang="zh-TW" sz="1900" dirty="0" smtClean="0"/>
              <a:t>~A </a:t>
            </a:r>
            <a:r>
              <a:rPr lang="en-US" altLang="zh-TW" sz="1900" dirty="0"/>
              <a:t>+ </a:t>
            </a:r>
            <a:r>
              <a:rPr lang="en-US" altLang="zh-TW" sz="1900" dirty="0" err="1"/>
              <a:t>inc</a:t>
            </a:r>
            <a:r>
              <a:rPr lang="en-US" altLang="zh-TW" sz="1900" dirty="0"/>
              <a:t> </a:t>
            </a:r>
            <a:r>
              <a:rPr lang="en-US" altLang="zh-TW" sz="1900" dirty="0" smtClean="0"/>
              <a:t> = ~B + 1 = ~(A + r) + 1</a:t>
            </a:r>
          </a:p>
          <a:p>
            <a:pPr lvl="1"/>
            <a:r>
              <a:rPr lang="en-US" altLang="zh-TW" sz="1900" dirty="0" smtClean="0"/>
              <a:t>R = 0 </a:t>
            </a:r>
            <a:r>
              <a:rPr lang="en-US" altLang="zh-TW" sz="1900" dirty="0" smtClean="0">
                <a:sym typeface="Wingdings" panose="05000000000000000000" pitchFamily="2" charset="2"/>
              </a:rPr>
              <a:t> </a:t>
            </a:r>
            <a:r>
              <a:rPr lang="en-US" altLang="zh-TW" sz="1900" dirty="0"/>
              <a:t>~A + </a:t>
            </a:r>
            <a:r>
              <a:rPr lang="en-US" altLang="zh-TW" sz="1900" dirty="0" err="1"/>
              <a:t>inc</a:t>
            </a:r>
            <a:r>
              <a:rPr lang="en-US" altLang="zh-TW" sz="1900" dirty="0"/>
              <a:t> </a:t>
            </a:r>
            <a:r>
              <a:rPr lang="en-US" altLang="zh-TW" sz="1900" dirty="0" smtClean="0"/>
              <a:t> = ~(</a:t>
            </a:r>
            <a:r>
              <a:rPr lang="en-US" altLang="zh-TW" sz="1900" dirty="0"/>
              <a:t>A + </a:t>
            </a:r>
            <a:r>
              <a:rPr lang="en-US" altLang="zh-TW" sz="1900" dirty="0" smtClean="0"/>
              <a:t>0) </a:t>
            </a:r>
            <a:r>
              <a:rPr lang="en-US" altLang="zh-TW" sz="1900" dirty="0"/>
              <a:t>+ </a:t>
            </a:r>
            <a:r>
              <a:rPr lang="en-US" altLang="zh-TW" sz="1900" dirty="0" smtClean="0"/>
              <a:t>1 </a:t>
            </a:r>
            <a:r>
              <a:rPr lang="en-US" altLang="zh-TW" sz="1900" dirty="0" smtClean="0">
                <a:sym typeface="Wingdings" panose="05000000000000000000" pitchFamily="2" charset="2"/>
              </a:rPr>
              <a:t> </a:t>
            </a:r>
            <a:r>
              <a:rPr lang="en-US" altLang="zh-TW" sz="1900" dirty="0" err="1" smtClean="0">
                <a:sym typeface="Wingdings" panose="05000000000000000000" pitchFamily="2" charset="2"/>
              </a:rPr>
              <a:t>inc</a:t>
            </a:r>
            <a:r>
              <a:rPr lang="en-US" altLang="zh-TW" sz="1900" dirty="0" smtClean="0">
                <a:sym typeface="Wingdings" panose="05000000000000000000" pitchFamily="2" charset="2"/>
              </a:rPr>
              <a:t> = 1</a:t>
            </a:r>
            <a:endParaRPr lang="en-US" altLang="zh-TW" sz="1900" dirty="0"/>
          </a:p>
          <a:p>
            <a:pPr lvl="1"/>
            <a:r>
              <a:rPr lang="en-US" altLang="zh-TW" sz="1900" dirty="0" smtClean="0"/>
              <a:t>R = 1 </a:t>
            </a:r>
            <a:r>
              <a:rPr lang="en-US" altLang="zh-TW" sz="1900" dirty="0" smtClean="0">
                <a:sym typeface="Wingdings" panose="05000000000000000000" pitchFamily="2" charset="2"/>
              </a:rPr>
              <a:t> </a:t>
            </a:r>
            <a:r>
              <a:rPr lang="en-US" altLang="zh-TW" sz="1900" dirty="0"/>
              <a:t>~A + </a:t>
            </a:r>
            <a:r>
              <a:rPr lang="en-US" altLang="zh-TW" sz="1900" dirty="0" err="1"/>
              <a:t>inc</a:t>
            </a:r>
            <a:r>
              <a:rPr lang="en-US" altLang="zh-TW" sz="1900" dirty="0"/>
              <a:t> </a:t>
            </a:r>
            <a:r>
              <a:rPr lang="en-US" altLang="zh-TW" sz="1900" dirty="0" smtClean="0"/>
              <a:t> = </a:t>
            </a:r>
            <a:r>
              <a:rPr lang="en-US" altLang="zh-TW" sz="1900" dirty="0" smtClean="0">
                <a:sym typeface="Wingdings" panose="05000000000000000000" pitchFamily="2" charset="2"/>
              </a:rPr>
              <a:t>~(A + 1) + 1 = ~A – 1 + 1  </a:t>
            </a:r>
            <a:r>
              <a:rPr lang="en-US" altLang="zh-TW" sz="1900" dirty="0" err="1" smtClean="0">
                <a:sym typeface="Wingdings" panose="05000000000000000000" pitchFamily="2" charset="2"/>
              </a:rPr>
              <a:t>inc</a:t>
            </a:r>
            <a:r>
              <a:rPr lang="en-US" altLang="zh-TW" sz="1900" dirty="0" smtClean="0">
                <a:sym typeface="Wingdings" panose="05000000000000000000" pitchFamily="2" charset="2"/>
              </a:rPr>
              <a:t> = 0</a:t>
            </a:r>
          </a:p>
          <a:p>
            <a:pPr lvl="2"/>
            <a:r>
              <a:rPr lang="en-US" altLang="zh-TW" sz="1700" dirty="0" smtClean="0">
                <a:sym typeface="Wingdings" panose="05000000000000000000" pitchFamily="2" charset="2"/>
              </a:rPr>
              <a:t>-1  A = 8’b11111111 </a:t>
            </a:r>
          </a:p>
          <a:p>
            <a:pPr lvl="3"/>
            <a:r>
              <a:rPr lang="en-US" altLang="zh-TW" sz="1500" dirty="0" smtClean="0">
                <a:sym typeface="Wingdings" panose="05000000000000000000" pitchFamily="2" charset="2"/>
              </a:rPr>
              <a:t>~ (A + 1) = 8’b11111111 </a:t>
            </a:r>
          </a:p>
          <a:p>
            <a:pPr lvl="3"/>
            <a:r>
              <a:rPr lang="en-US" altLang="zh-TW" sz="1500" dirty="0" smtClean="0">
                <a:sym typeface="Wingdings" panose="05000000000000000000" pitchFamily="2" charset="2"/>
              </a:rPr>
              <a:t>~A = 8’b00000000, ~A – 1 = </a:t>
            </a:r>
            <a:r>
              <a:rPr lang="en-US" altLang="zh-TW" sz="1500" dirty="0">
                <a:sym typeface="Wingdings" panose="05000000000000000000" pitchFamily="2" charset="2"/>
              </a:rPr>
              <a:t>8’b11111111</a:t>
            </a:r>
            <a:endParaRPr lang="en-US" altLang="zh-TW" sz="1500" dirty="0" smtClean="0">
              <a:sym typeface="Wingdings" panose="05000000000000000000" pitchFamily="2" charset="2"/>
            </a:endParaRPr>
          </a:p>
          <a:p>
            <a:pPr lvl="2"/>
            <a:r>
              <a:rPr lang="en-US" altLang="zh-TW" sz="1700" dirty="0" smtClean="0">
                <a:sym typeface="Wingdings" panose="05000000000000000000" pitchFamily="2" charset="2"/>
              </a:rPr>
              <a:t>-128  </a:t>
            </a:r>
            <a:r>
              <a:rPr lang="en-US" altLang="zh-TW" sz="1700" dirty="0">
                <a:sym typeface="Wingdings" panose="05000000000000000000" pitchFamily="2" charset="2"/>
              </a:rPr>
              <a:t>A = </a:t>
            </a:r>
            <a:r>
              <a:rPr lang="en-US" altLang="zh-TW" sz="1700" dirty="0" smtClean="0">
                <a:sym typeface="Wingdings" panose="05000000000000000000" pitchFamily="2" charset="2"/>
              </a:rPr>
              <a:t>8’b10000000</a:t>
            </a:r>
          </a:p>
          <a:p>
            <a:pPr lvl="3"/>
            <a:r>
              <a:rPr lang="en-US" altLang="zh-TW" sz="1500" dirty="0">
                <a:sym typeface="Wingdings" panose="05000000000000000000" pitchFamily="2" charset="2"/>
              </a:rPr>
              <a:t>~ (A + 1) = </a:t>
            </a:r>
            <a:r>
              <a:rPr lang="en-US" altLang="zh-TW" sz="1500" dirty="0" smtClean="0">
                <a:sym typeface="Wingdings" panose="05000000000000000000" pitchFamily="2" charset="2"/>
              </a:rPr>
              <a:t>8’b01111110</a:t>
            </a:r>
          </a:p>
          <a:p>
            <a:pPr lvl="3"/>
            <a:r>
              <a:rPr lang="en-US" altLang="zh-TW" sz="1500" dirty="0" smtClean="0">
                <a:sym typeface="Wingdings" panose="05000000000000000000" pitchFamily="2" charset="2"/>
              </a:rPr>
              <a:t>~A = 8’b01111111, ~A – 1 = 8’b01111110</a:t>
            </a:r>
            <a:endParaRPr lang="en-US" altLang="zh-TW" sz="1500" dirty="0">
              <a:sym typeface="Wingdings" panose="05000000000000000000" pitchFamily="2" charset="2"/>
            </a:endParaRPr>
          </a:p>
          <a:p>
            <a:r>
              <a:rPr lang="en-US" altLang="zh-TW" sz="2200" dirty="0" smtClean="0">
                <a:sym typeface="Wingdings" panose="05000000000000000000" pitchFamily="2" charset="2"/>
              </a:rPr>
              <a:t>Summary</a:t>
            </a:r>
          </a:p>
          <a:p>
            <a:pPr lvl="1"/>
            <a:r>
              <a:rPr lang="en-US" altLang="zh-TW" sz="1900" dirty="0" err="1" smtClean="0">
                <a:sym typeface="Wingdings" panose="05000000000000000000" pitchFamily="2" charset="2"/>
              </a:rPr>
              <a:t>inc</a:t>
            </a:r>
            <a:r>
              <a:rPr lang="en-US" altLang="zh-TW" sz="1900" dirty="0" smtClean="0">
                <a:sym typeface="Wingdings" panose="05000000000000000000" pitchFamily="2" charset="2"/>
              </a:rPr>
              <a:t> is 0 if rounding increment is 1</a:t>
            </a:r>
          </a:p>
          <a:p>
            <a:pPr lvl="1"/>
            <a:r>
              <a:rPr lang="en-US" altLang="zh-TW" sz="1900" dirty="0" err="1">
                <a:sym typeface="Wingdings" panose="05000000000000000000" pitchFamily="2" charset="2"/>
              </a:rPr>
              <a:t>inc</a:t>
            </a:r>
            <a:r>
              <a:rPr lang="en-US" altLang="zh-TW" sz="1900" dirty="0">
                <a:sym typeface="Wingdings" panose="05000000000000000000" pitchFamily="2" charset="2"/>
              </a:rPr>
              <a:t> is </a:t>
            </a:r>
            <a:r>
              <a:rPr lang="en-US" altLang="zh-TW" sz="1900" dirty="0" smtClean="0">
                <a:sym typeface="Wingdings" panose="05000000000000000000" pitchFamily="2" charset="2"/>
              </a:rPr>
              <a:t>1 </a:t>
            </a:r>
            <a:r>
              <a:rPr lang="en-US" altLang="zh-TW" sz="1900" dirty="0">
                <a:sym typeface="Wingdings" panose="05000000000000000000" pitchFamily="2" charset="2"/>
              </a:rPr>
              <a:t>if rounding increment is </a:t>
            </a:r>
            <a:r>
              <a:rPr lang="en-US" altLang="zh-TW" sz="1900" dirty="0" smtClean="0">
                <a:sym typeface="Wingdings" panose="05000000000000000000" pitchFamily="2" charset="2"/>
              </a:rPr>
              <a:t>0</a:t>
            </a:r>
          </a:p>
          <a:p>
            <a:r>
              <a:rPr lang="en-US" altLang="zh-TW" sz="2200" dirty="0" smtClean="0">
                <a:sym typeface="Wingdings" panose="05000000000000000000" pitchFamily="2" charset="2"/>
              </a:rPr>
              <a:t>Correction logic</a:t>
            </a:r>
            <a:endParaRPr lang="en-US" altLang="zh-TW" sz="2200" dirty="0"/>
          </a:p>
          <a:p>
            <a:pPr lvl="1"/>
            <a:r>
              <a:rPr lang="en-US" altLang="zh-TW" sz="1600" dirty="0" err="1" smtClean="0">
                <a:latin typeface="+mj-lt"/>
              </a:rPr>
              <a:t>neg_int_result</a:t>
            </a:r>
            <a:r>
              <a:rPr lang="en-US" altLang="zh-TW" sz="1600" dirty="0" smtClean="0">
                <a:latin typeface="+mj-lt"/>
              </a:rPr>
              <a:t> ^ rounding </a:t>
            </a:r>
            <a:r>
              <a:rPr lang="en-US" altLang="zh-TW" sz="1600" dirty="0" err="1" smtClean="0">
                <a:latin typeface="+mj-lt"/>
              </a:rPr>
              <a:t>inc</a:t>
            </a:r>
            <a:endParaRPr lang="en-US" altLang="zh-TW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62253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Round digit/2’sc </a:t>
            </a:r>
            <a:r>
              <a:rPr lang="en-US" altLang="zh-TW" dirty="0" err="1"/>
              <a:t>inc</a:t>
            </a:r>
            <a:r>
              <a:rPr lang="en-US" altLang="zh-TW" dirty="0"/>
              <a:t> </a:t>
            </a:r>
            <a:r>
              <a:rPr lang="en-US" altLang="zh-TW" dirty="0" smtClean="0"/>
              <a:t>generation (7/)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25144"/>
          </a:xfrm>
        </p:spPr>
        <p:txBody>
          <a:bodyPr>
            <a:normAutofit/>
          </a:bodyPr>
          <a:lstStyle/>
          <a:p>
            <a:r>
              <a:rPr lang="en-US" altLang="zh-TW" sz="2000" dirty="0"/>
              <a:t>Abbreviation</a:t>
            </a:r>
          </a:p>
          <a:p>
            <a:pPr lvl="1"/>
            <a:r>
              <a:rPr lang="en-US" altLang="zh-TW" sz="1600" dirty="0" err="1" smtClean="0">
                <a:latin typeface="+mj-lt"/>
              </a:rPr>
              <a:t>r_inc</a:t>
            </a:r>
            <a:r>
              <a:rPr lang="en-US" altLang="zh-TW" sz="1600" dirty="0" smtClean="0">
                <a:latin typeface="+mj-lt"/>
              </a:rPr>
              <a:t> is </a:t>
            </a:r>
            <a:r>
              <a:rPr lang="en-US" altLang="zh-TW" sz="1600" dirty="0">
                <a:latin typeface="+mj-lt"/>
              </a:rPr>
              <a:t>r</a:t>
            </a:r>
            <a:r>
              <a:rPr lang="en-US" altLang="zh-TW" sz="1600" dirty="0" smtClean="0">
                <a:latin typeface="+mj-lt"/>
              </a:rPr>
              <a:t>ounding increment</a:t>
            </a:r>
          </a:p>
          <a:p>
            <a:pPr lvl="1"/>
            <a:r>
              <a:rPr lang="en-US" altLang="zh-TW" sz="1600" dirty="0" err="1" smtClean="0">
                <a:latin typeface="+mj-lt"/>
              </a:rPr>
              <a:t>c_inc</a:t>
            </a:r>
            <a:r>
              <a:rPr lang="en-US" altLang="zh-TW" sz="1600" dirty="0" smtClean="0">
                <a:latin typeface="+mj-lt"/>
              </a:rPr>
              <a:t> is 2’sc increment</a:t>
            </a:r>
          </a:p>
          <a:p>
            <a:pPr lvl="1"/>
            <a:r>
              <a:rPr lang="en-US" altLang="zh-TW" sz="1600" dirty="0" err="1" smtClean="0"/>
              <a:t>neg_int_src</a:t>
            </a:r>
            <a:r>
              <a:rPr lang="en-US" altLang="zh-TW" sz="1600" dirty="0" smtClean="0"/>
              <a:t> </a:t>
            </a:r>
            <a:r>
              <a:rPr lang="en-US" altLang="zh-TW" sz="1600" dirty="0"/>
              <a:t>is negative integer </a:t>
            </a:r>
            <a:r>
              <a:rPr lang="en-US" altLang="zh-TW" sz="1600" dirty="0" smtClean="0"/>
              <a:t>source</a:t>
            </a:r>
            <a:endParaRPr lang="en-US" altLang="zh-TW" sz="1600" dirty="0" smtClean="0">
              <a:latin typeface="+mj-lt"/>
            </a:endParaRPr>
          </a:p>
          <a:p>
            <a:pPr lvl="1"/>
            <a:r>
              <a:rPr lang="en-US" altLang="zh-TW" sz="1600" dirty="0" err="1" smtClean="0">
                <a:latin typeface="+mj-lt"/>
              </a:rPr>
              <a:t>neg_int_res</a:t>
            </a:r>
            <a:r>
              <a:rPr lang="en-US" altLang="zh-TW" sz="1600" dirty="0" smtClean="0">
                <a:latin typeface="+mj-lt"/>
              </a:rPr>
              <a:t> is negative integer result</a:t>
            </a:r>
          </a:p>
          <a:p>
            <a:r>
              <a:rPr lang="en-US" altLang="zh-TW" sz="2000" dirty="0" smtClean="0">
                <a:latin typeface="+mj-lt"/>
              </a:rPr>
              <a:t>Round digit</a:t>
            </a:r>
          </a:p>
          <a:p>
            <a:pPr lvl="1"/>
            <a:r>
              <a:rPr lang="en-US" altLang="zh-TW" sz="1600" dirty="0" smtClean="0"/>
              <a:t>Round digit[1] is </a:t>
            </a:r>
            <a:r>
              <a:rPr lang="en-US" altLang="zh-TW" sz="1600" dirty="0" err="1" smtClean="0"/>
              <a:t>neg_int_src</a:t>
            </a:r>
            <a:r>
              <a:rPr lang="en-US" altLang="zh-TW" sz="1600" dirty="0" smtClean="0"/>
              <a:t> &amp; </a:t>
            </a:r>
            <a:r>
              <a:rPr lang="en-US" altLang="zh-TW" sz="1600" dirty="0" err="1" smtClean="0"/>
              <a:t>c_inc</a:t>
            </a:r>
            <a:r>
              <a:rPr lang="en-US" altLang="zh-TW" sz="1600" dirty="0" smtClean="0"/>
              <a:t> </a:t>
            </a:r>
          </a:p>
          <a:p>
            <a:pPr lvl="1"/>
            <a:r>
              <a:rPr lang="en-US" altLang="zh-TW" sz="1600" dirty="0" smtClean="0"/>
              <a:t>Round digit[0] </a:t>
            </a:r>
            <a:r>
              <a:rPr lang="en-US" altLang="zh-TW" sz="1600" dirty="0"/>
              <a:t>is </a:t>
            </a:r>
            <a:r>
              <a:rPr lang="en-US" altLang="zh-TW" sz="1600" dirty="0" err="1"/>
              <a:t>neg_int_res</a:t>
            </a:r>
            <a:r>
              <a:rPr lang="en-US" altLang="zh-TW" sz="1600" dirty="0"/>
              <a:t> ^ </a:t>
            </a:r>
            <a:r>
              <a:rPr lang="en-US" altLang="zh-TW" sz="1600" dirty="0" err="1"/>
              <a:t>r_inc</a:t>
            </a:r>
            <a:r>
              <a:rPr lang="en-US" altLang="zh-TW" sz="1600" dirty="0"/>
              <a:t> </a:t>
            </a:r>
            <a:endParaRPr lang="en-US" altLang="zh-TW" sz="1600" dirty="0" smtClean="0"/>
          </a:p>
          <a:p>
            <a:pPr lvl="1"/>
            <a:r>
              <a:rPr lang="en-US" altLang="zh-TW" sz="1600" dirty="0" smtClean="0">
                <a:latin typeface="+mj-lt"/>
              </a:rPr>
              <a:t>Then the sum of </a:t>
            </a:r>
            <a:r>
              <a:rPr lang="en-US" altLang="zh-TW" sz="1600" dirty="0" err="1" smtClean="0"/>
              <a:t>Round_digit</a:t>
            </a:r>
            <a:r>
              <a:rPr lang="en-US" altLang="zh-TW" sz="1600" dirty="0" smtClean="0"/>
              <a:t>[1], </a:t>
            </a:r>
            <a:r>
              <a:rPr lang="en-US" altLang="zh-TW" sz="1600" dirty="0"/>
              <a:t>Round </a:t>
            </a:r>
            <a:r>
              <a:rPr lang="en-US" altLang="zh-TW" sz="1600" dirty="0" smtClean="0"/>
              <a:t>digit[0] and shifted data is the result</a:t>
            </a:r>
            <a:endParaRPr lang="en-US" altLang="zh-TW" sz="1600" dirty="0"/>
          </a:p>
          <a:p>
            <a:pPr lvl="1"/>
            <a:endParaRPr lang="en-US" altLang="zh-TW" sz="1600" dirty="0"/>
          </a:p>
          <a:p>
            <a:pPr lvl="1"/>
            <a:endParaRPr lang="en-US" altLang="zh-TW" sz="1600" dirty="0" smtClean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78026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comparing &amp; others instructions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37503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Comparing &amp; Others </a:t>
            </a:r>
            <a:r>
              <a:rPr lang="en-US" altLang="zh-TW" sz="3600" dirty="0" smtClean="0"/>
              <a:t>Instructions </a:t>
            </a:r>
            <a:r>
              <a:rPr lang="en-US" altLang="zh-TW" sz="3600" dirty="0" err="1" smtClean="0"/>
              <a:t>Datapath</a:t>
            </a:r>
            <a:endParaRPr lang="zh-TW" altLang="en-US" sz="3600" dirty="0"/>
          </a:p>
        </p:txBody>
      </p:sp>
      <p:pic>
        <p:nvPicPr>
          <p:cNvPr id="51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1572" y="1573064"/>
            <a:ext cx="6761608" cy="528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7" name="向下箭號 36"/>
          <p:cNvSpPr/>
          <p:nvPr/>
        </p:nvSpPr>
        <p:spPr>
          <a:xfrm>
            <a:off x="8108829" y="2852936"/>
            <a:ext cx="101548" cy="553963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8" name="向下箭號 37"/>
          <p:cNvSpPr/>
          <p:nvPr/>
        </p:nvSpPr>
        <p:spPr>
          <a:xfrm>
            <a:off x="8025970" y="2614811"/>
            <a:ext cx="101679" cy="792088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9" name="向下箭號 38"/>
          <p:cNvSpPr/>
          <p:nvPr/>
        </p:nvSpPr>
        <p:spPr>
          <a:xfrm>
            <a:off x="6888814" y="5517232"/>
            <a:ext cx="154676" cy="79306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0" name="向下箭號 39"/>
          <p:cNvSpPr/>
          <p:nvPr/>
        </p:nvSpPr>
        <p:spPr>
          <a:xfrm>
            <a:off x="6932312" y="5517232"/>
            <a:ext cx="131739" cy="79306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1" name="向下箭號 40"/>
          <p:cNvSpPr/>
          <p:nvPr/>
        </p:nvSpPr>
        <p:spPr>
          <a:xfrm rot="16200000">
            <a:off x="8753765" y="3769187"/>
            <a:ext cx="144016" cy="298633"/>
          </a:xfrm>
          <a:prstGeom prst="downArrow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3" name="向下箭號 42"/>
          <p:cNvSpPr/>
          <p:nvPr/>
        </p:nvSpPr>
        <p:spPr>
          <a:xfrm>
            <a:off x="6561494" y="4797152"/>
            <a:ext cx="109268" cy="25251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4" name="向下箭號 43"/>
          <p:cNvSpPr/>
          <p:nvPr/>
        </p:nvSpPr>
        <p:spPr>
          <a:xfrm>
            <a:off x="6604992" y="4797152"/>
            <a:ext cx="93065" cy="25251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8" name="向下箭號 47"/>
          <p:cNvSpPr/>
          <p:nvPr/>
        </p:nvSpPr>
        <p:spPr>
          <a:xfrm>
            <a:off x="6084168" y="4149080"/>
            <a:ext cx="109268" cy="252519"/>
          </a:xfrm>
          <a:prstGeom prst="down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49" name="向下箭號 48"/>
          <p:cNvSpPr/>
          <p:nvPr/>
        </p:nvSpPr>
        <p:spPr>
          <a:xfrm>
            <a:off x="6127666" y="4149080"/>
            <a:ext cx="93065" cy="252519"/>
          </a:xfrm>
          <a:prstGeom prst="downArrow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1600" dirty="0">
                <a:solidFill>
                  <a:srgbClr val="FF0000"/>
                </a:solidFill>
              </a:rPr>
              <a:t>Comparing instructions</a:t>
            </a:r>
          </a:p>
          <a:p>
            <a:r>
              <a:rPr lang="en-US" altLang="zh-TW" sz="1600" dirty="0">
                <a:solidFill>
                  <a:schemeClr val="accent1"/>
                </a:solidFill>
              </a:rPr>
              <a:t>Others instructions</a:t>
            </a:r>
          </a:p>
          <a:p>
            <a:r>
              <a:rPr lang="en-US" altLang="zh-TW" sz="1600" dirty="0">
                <a:solidFill>
                  <a:srgbClr val="FFC000"/>
                </a:solidFill>
              </a:rPr>
              <a:t>Scalar </a:t>
            </a:r>
            <a:r>
              <a:rPr lang="en-US" altLang="zh-TW" sz="1600" dirty="0" err="1">
                <a:solidFill>
                  <a:srgbClr val="FFC000"/>
                </a:solidFill>
              </a:rPr>
              <a:t>fp</a:t>
            </a:r>
            <a:r>
              <a:rPr lang="en-US" altLang="zh-TW" sz="1600" dirty="0">
                <a:solidFill>
                  <a:srgbClr val="FFC000"/>
                </a:solidFill>
              </a:rPr>
              <a:t> result (XRF</a:t>
            </a:r>
            <a:endParaRPr lang="en-US" altLang="zh-TW" sz="1200" dirty="0" smtClean="0"/>
          </a:p>
        </p:txBody>
      </p:sp>
    </p:spTree>
    <p:extLst>
      <p:ext uri="{BB962C8B-B14F-4D97-AF65-F5344CB8AC3E}">
        <p14:creationId xmlns:p14="http://schemas.microsoft.com/office/powerpoint/2010/main" val="41834339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</a:t>
            </a:r>
            <a:r>
              <a:rPr lang="en-US" altLang="zh-TW" dirty="0"/>
              <a:t>&amp; </a:t>
            </a:r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Comparing &amp; others instruction block diagram detail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bf2s: bfloat16 to single</a:t>
            </a:r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 smtClean="0"/>
          </a:p>
        </p:txBody>
      </p:sp>
      <p:pic>
        <p:nvPicPr>
          <p:cNvPr id="3076" name="Picture 4" descr="C:\Users\larryzzr\Desktop\FP\FMIS_Figs\others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132856"/>
            <a:ext cx="4848225" cy="2686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7658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List of </a:t>
            </a:r>
            <a:r>
              <a:rPr lang="en-US" altLang="zh-TW" dirty="0" smtClean="0"/>
              <a:t>parameter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15329202"/>
              </p:ext>
            </p:extLst>
          </p:nvPr>
        </p:nvGraphicFramePr>
        <p:xfrm>
          <a:off x="457200" y="1600200"/>
          <a:ext cx="8229600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02632"/>
                <a:gridCol w="5626968"/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Abbreviation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Definition</a:t>
                      </a:r>
                      <a:endParaRPr lang="zh-TW" alt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800" u="none" strike="noStrike" kern="1200" baseline="0" dirty="0" smtClean="0"/>
                        <a:t>The current width of an x register in bits </a:t>
                      </a:r>
                    </a:p>
                    <a:p>
                      <a:r>
                        <a:rPr lang="en-US" altLang="zh-TW" sz="1800" u="none" strike="noStrike" kern="1200" baseline="0" dirty="0" smtClean="0"/>
                        <a:t>(32 for RV32 or 64 for RV64)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The current</a:t>
                      </a:r>
                      <a:r>
                        <a:rPr lang="en-US" altLang="zh-TW" baseline="0" dirty="0" smtClean="0"/>
                        <a:t> width of a f register in bits</a:t>
                      </a:r>
                    </a:p>
                    <a:p>
                      <a:r>
                        <a:rPr lang="en-US" altLang="zh-TW" baseline="0" dirty="0" smtClean="0"/>
                        <a:t>(32 for SP, 64 for DP)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mtClean="0"/>
                        <a:t>Vector length</a:t>
                      </a:r>
                      <a:endParaRPr lang="zh-TW" altLang="en-US" dirty="0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Element</a:t>
                      </a:r>
                      <a:r>
                        <a:rPr lang="en-US" altLang="zh-TW" baseline="0" dirty="0" smtClean="0"/>
                        <a:t> width</a:t>
                      </a:r>
                      <a:endParaRPr lang="zh-TW" altLang="en-US" dirty="0" smtClean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59951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Comparing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Comparing instructions</a:t>
            </a:r>
          </a:p>
          <a:p>
            <a:pPr lvl="1"/>
            <a:r>
              <a:rPr lang="en-US" altLang="zh-TW" sz="2000" dirty="0" smtClean="0"/>
              <a:t>Scalar: return 0/1</a:t>
            </a:r>
          </a:p>
          <a:p>
            <a:pPr lvl="1"/>
            <a:r>
              <a:rPr lang="en-US" altLang="zh-TW" sz="2000" dirty="0" smtClean="0"/>
              <a:t>Vector: Write the comparison result to a mask register</a:t>
            </a:r>
          </a:p>
          <a:p>
            <a:r>
              <a:rPr lang="en-US" altLang="zh-TW" sz="2400" dirty="0"/>
              <a:t>Min/Max instructions</a:t>
            </a:r>
            <a:endParaRPr lang="en-US" altLang="zh-TW" dirty="0"/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field indicates MIN/MAX</a:t>
            </a:r>
          </a:p>
          <a:p>
            <a:pPr lvl="1"/>
            <a:r>
              <a:rPr lang="en-US" altLang="zh-TW" sz="2000" dirty="0"/>
              <a:t>FMIN: W</a:t>
            </a:r>
            <a:r>
              <a:rPr lang="en-US" altLang="zh-TW" sz="1800" dirty="0"/>
              <a:t>rite the smaller of rs1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FMAX: </a:t>
            </a:r>
            <a:r>
              <a:rPr lang="en-US" altLang="zh-TW" sz="1800" dirty="0"/>
              <a:t>Write the larger of rs2 and rs2 to </a:t>
            </a:r>
            <a:r>
              <a:rPr lang="en-US" altLang="zh-TW" sz="1800" dirty="0" err="1"/>
              <a:t>rd</a:t>
            </a:r>
            <a:endParaRPr lang="en-US" altLang="zh-TW" sz="1800" dirty="0"/>
          </a:p>
          <a:p>
            <a:pPr lvl="1"/>
            <a:r>
              <a:rPr lang="en-US" altLang="zh-TW" sz="2000" dirty="0"/>
              <a:t>The value −0.0 is considered to be </a:t>
            </a:r>
            <a:r>
              <a:rPr lang="en-US" altLang="zh-TW" sz="2000" b="1" dirty="0"/>
              <a:t>less</a:t>
            </a:r>
            <a:r>
              <a:rPr lang="en-US" altLang="zh-TW" sz="2000" dirty="0"/>
              <a:t> than the value +0.0.</a:t>
            </a:r>
          </a:p>
          <a:p>
            <a:pPr lvl="1"/>
            <a:r>
              <a:rPr lang="en-US" altLang="zh-TW" sz="2000" dirty="0"/>
              <a:t>Both inputs are </a:t>
            </a:r>
            <a:r>
              <a:rPr lang="en-US" altLang="zh-TW" sz="2000" dirty="0" err="1"/>
              <a:t>NaNs</a:t>
            </a:r>
            <a:r>
              <a:rPr lang="en-US" altLang="zh-TW" sz="2000" dirty="0"/>
              <a:t>, the result is the canonical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</a:p>
          <a:p>
            <a:pPr lvl="1"/>
            <a:r>
              <a:rPr lang="en-US" altLang="zh-TW" sz="2000" dirty="0"/>
              <a:t>Only one operand is a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, the result is the non-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operand.</a:t>
            </a:r>
          </a:p>
          <a:p>
            <a:pPr lvl="1"/>
            <a:r>
              <a:rPr lang="en-US" altLang="zh-TW" sz="2000" dirty="0"/>
              <a:t>Signaling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 inputs raise the </a:t>
            </a:r>
            <a:r>
              <a:rPr lang="en-US" altLang="zh-TW" sz="2000" b="1" dirty="0"/>
              <a:t>invalid operation </a:t>
            </a:r>
            <a:r>
              <a:rPr lang="en-US" altLang="zh-TW" sz="2000" dirty="0"/>
              <a:t>exception, even when the result is not </a:t>
            </a:r>
            <a:r>
              <a:rPr lang="en-US" altLang="zh-TW" sz="2000" dirty="0" err="1"/>
              <a:t>NaN</a:t>
            </a:r>
            <a:r>
              <a:rPr lang="en-US" altLang="zh-TW" sz="2000" dirty="0"/>
              <a:t>.</a:t>
            </a:r>
            <a:endParaRPr lang="zh-TW" altLang="en-US" sz="2000" dirty="0"/>
          </a:p>
          <a:p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41442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Others Instructions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600200"/>
            <a:ext cx="5050904" cy="4525963"/>
          </a:xfrm>
        </p:spPr>
        <p:txBody>
          <a:bodyPr>
            <a:normAutofit lnSpcReduction="10000"/>
          </a:bodyPr>
          <a:lstStyle/>
          <a:p>
            <a:r>
              <a:rPr lang="en-US" altLang="zh-TW" sz="2400" dirty="0"/>
              <a:t>Sign-injection instructions</a:t>
            </a:r>
          </a:p>
          <a:p>
            <a:pPr lvl="1"/>
            <a:r>
              <a:rPr lang="en-US" altLang="zh-TW" sz="2000" dirty="0"/>
              <a:t>The result takes all bits except the sign bit form the vector vs2 operands.</a:t>
            </a:r>
          </a:p>
          <a:p>
            <a:pPr lvl="1"/>
            <a:r>
              <a:rPr lang="en-US" altLang="zh-TW" sz="2000" dirty="0"/>
              <a:t>The </a:t>
            </a:r>
            <a:r>
              <a:rPr lang="en-US" altLang="zh-TW" sz="2000" dirty="0" err="1"/>
              <a:t>rm</a:t>
            </a:r>
            <a:r>
              <a:rPr lang="en-US" altLang="zh-TW" sz="2000" dirty="0"/>
              <a:t> (rounding mode) field indicates J[N]/JX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Classify instructions</a:t>
            </a:r>
            <a:endParaRPr lang="en-US" altLang="zh-TW" dirty="0" smtClean="0"/>
          </a:p>
          <a:p>
            <a:pPr lvl="1"/>
            <a:r>
              <a:rPr lang="en-US" altLang="zh-TW" sz="2000" dirty="0"/>
              <a:t>The 10-bit mask produced by this instruction is placed in the LSB of the result elements.</a:t>
            </a:r>
          </a:p>
          <a:p>
            <a:pPr lvl="1"/>
            <a:r>
              <a:rPr lang="en-US" altLang="zh-TW" sz="2000" dirty="0"/>
              <a:t>This instruction is only defined for SEW=16b above, so the result will always fit in the destination elements.</a:t>
            </a:r>
          </a:p>
          <a:p>
            <a:pPr lvl="1"/>
            <a:endParaRPr lang="en-US" altLang="zh-TW" sz="2000" dirty="0" smtClean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0866873"/>
              </p:ext>
            </p:extLst>
          </p:nvPr>
        </p:nvGraphicFramePr>
        <p:xfrm>
          <a:off x="5508104" y="3717032"/>
          <a:ext cx="3456384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4296"/>
                <a:gridCol w="2152088"/>
              </a:tblGrid>
              <a:tr h="274320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Rd bit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Meaning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0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-</a:t>
                      </a:r>
                      <a:r>
                        <a:rPr lang="en-US" altLang="zh-TW" sz="1200" dirty="0" err="1" smtClean="0"/>
                        <a:t>inf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1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-normal number</a:t>
                      </a:r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2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-subnormal</a:t>
                      </a:r>
                      <a:r>
                        <a:rPr lang="en-US" altLang="zh-TW" sz="1200" baseline="0" dirty="0" smtClean="0"/>
                        <a:t> number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3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-0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4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+0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5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+subnormal number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6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a +normal number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7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</a:t>
                      </a:r>
                      <a:r>
                        <a:rPr lang="en-US" altLang="zh-TW" sz="1200" baseline="0" dirty="0" smtClean="0"/>
                        <a:t>1 is +</a:t>
                      </a:r>
                      <a:r>
                        <a:rPr lang="en-US" altLang="zh-TW" sz="1200" baseline="0" dirty="0" err="1" smtClean="0"/>
                        <a:t>inf</a:t>
                      </a:r>
                      <a:endParaRPr lang="zh-TW" altLang="en-US" sz="1200" dirty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8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200" dirty="0" smtClean="0"/>
                        <a:t>rs1 is a signaling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NaN</a:t>
                      </a:r>
                      <a:endParaRPr lang="zh-TW" altLang="en-US" sz="1200" dirty="0" smtClean="0"/>
                    </a:p>
                  </a:txBody>
                  <a:tcPr/>
                </a:tc>
              </a:tr>
              <a:tr h="239916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1200" dirty="0" smtClean="0"/>
                        <a:t>9</a:t>
                      </a:r>
                      <a:endParaRPr lang="zh-TW" alt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200" dirty="0" smtClean="0"/>
                        <a:t>rs1 is a quiet</a:t>
                      </a:r>
                      <a:r>
                        <a:rPr lang="en-US" altLang="zh-TW" sz="1200" baseline="0" dirty="0" smtClean="0"/>
                        <a:t> </a:t>
                      </a:r>
                      <a:r>
                        <a:rPr lang="en-US" altLang="zh-TW" sz="1200" baseline="0" dirty="0" err="1" smtClean="0"/>
                        <a:t>NaN</a:t>
                      </a:r>
                      <a:endParaRPr lang="zh-TW" altLang="en-US" sz="12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297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Cross Lane </a:t>
            </a:r>
            <a:r>
              <a:rPr lang="en-US" altLang="zh-TW" dirty="0" err="1" smtClean="0"/>
              <a:t>datapath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8851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 smtClean="0"/>
              <a:t>Narrowing &amp; Mask Instruction </a:t>
            </a:r>
            <a:r>
              <a:rPr lang="en-US" altLang="zh-TW" sz="3600" dirty="0" err="1" smtClean="0"/>
              <a:t>Datapath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Narrowing and mask </a:t>
            </a:r>
            <a:r>
              <a:rPr lang="en-US" altLang="zh-TW" sz="2400" dirty="0"/>
              <a:t>instruction </a:t>
            </a:r>
            <a:r>
              <a:rPr lang="en-US" altLang="zh-TW" sz="2400" dirty="0" smtClean="0"/>
              <a:t>format is special and </a:t>
            </a:r>
            <a:r>
              <a:rPr lang="en-US" altLang="zh-TW" sz="2400" dirty="0"/>
              <a:t>those instruction result </a:t>
            </a:r>
            <a:r>
              <a:rPr lang="en-US" altLang="zh-TW" sz="2400" dirty="0" smtClean="0"/>
              <a:t>will go through to lower lane. (e.g. Lane 1</a:t>
            </a:r>
            <a:r>
              <a:rPr lang="en-US" altLang="zh-TW" sz="2400" dirty="0" smtClean="0">
                <a:sym typeface="Wingdings" panose="05000000000000000000" pitchFamily="2" charset="2"/>
              </a:rPr>
              <a:t> Lane 0</a:t>
            </a:r>
            <a:r>
              <a:rPr lang="en-US" altLang="zh-TW" sz="2400" dirty="0" smtClean="0"/>
              <a:t>)</a:t>
            </a:r>
            <a:endParaRPr lang="en-US" altLang="zh-TW" sz="2400" dirty="0"/>
          </a:p>
          <a:p>
            <a:r>
              <a:rPr lang="en-US" altLang="zh-TW" sz="2400" dirty="0" smtClean="0"/>
              <a:t>The following instruction need to shift to narrowing format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smtClean="0"/>
              <a:t>Lane produce result and pack result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sz="2000" dirty="0" err="1" smtClean="0"/>
              <a:t>Lane_Carry_control</a:t>
            </a:r>
            <a:r>
              <a:rPr lang="en-US" altLang="zh-TW" sz="2000" dirty="0" smtClean="0"/>
              <a:t> pack result and duplicated</a:t>
            </a:r>
          </a:p>
          <a:p>
            <a:pPr lvl="1"/>
            <a:endParaRPr lang="zh-TW" altLang="en-US" sz="2000" dirty="0"/>
          </a:p>
        </p:txBody>
      </p:sp>
      <p:pic>
        <p:nvPicPr>
          <p:cNvPr id="1027" name="Picture 3" descr="C:\Users\larryzzr\Desktop\FP\FMIS_Figs\narrowing_data_packing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933056"/>
            <a:ext cx="4918348" cy="28094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7042076" y="4365104"/>
            <a:ext cx="8924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Redraw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09101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3600" dirty="0"/>
              <a:t>Reduction </a:t>
            </a:r>
            <a:r>
              <a:rPr lang="en-US" altLang="zh-TW" sz="3600" dirty="0" smtClean="0"/>
              <a:t>Instructions </a:t>
            </a:r>
            <a:r>
              <a:rPr lang="en-US" altLang="zh-TW" sz="3600" dirty="0" err="1" smtClean="0"/>
              <a:t>Datapath</a:t>
            </a:r>
            <a:endParaRPr lang="zh-TW" altLang="en-US" sz="36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Reduction instruction data flow</a:t>
            </a:r>
          </a:p>
          <a:p>
            <a:pPr lvl="1"/>
            <a:r>
              <a:rPr lang="en-US" altLang="zh-TW" sz="1600" dirty="0" smtClean="0"/>
              <a:t>Do the </a:t>
            </a:r>
            <a:r>
              <a:rPr lang="en-US" altLang="zh-TW" sz="1600" dirty="0"/>
              <a:t>corresponding operator </a:t>
            </a:r>
            <a:r>
              <a:rPr lang="en-US" altLang="zh-TW" sz="1600" dirty="0" smtClean="0"/>
              <a:t>to deal with each vector data</a:t>
            </a:r>
          </a:p>
          <a:p>
            <a:pPr lvl="1"/>
            <a:r>
              <a:rPr lang="en-US" altLang="zh-TW" sz="1600" dirty="0" smtClean="0"/>
              <a:t>Merge elements in lane first</a:t>
            </a:r>
            <a:r>
              <a:rPr lang="zh-TW" altLang="en-US" sz="1600" dirty="0"/>
              <a:t> </a:t>
            </a:r>
            <a:r>
              <a:rPr lang="en-US" altLang="zh-TW" sz="1600" dirty="0" smtClean="0"/>
              <a:t>then merge remain results</a:t>
            </a:r>
          </a:p>
        </p:txBody>
      </p:sp>
      <p:pic>
        <p:nvPicPr>
          <p:cNvPr id="2050" name="Picture 2" descr="C:\Users\larryzzr\Desktop\FP\FMIS_Figs\vfmis_lane_v1_f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23764" y="3212976"/>
            <a:ext cx="6115050" cy="334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文字方塊 3"/>
          <p:cNvSpPr txBox="1"/>
          <p:nvPr/>
        </p:nvSpPr>
        <p:spPr>
          <a:xfrm>
            <a:off x="899592" y="2788801"/>
            <a:ext cx="40254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 dirty="0" smtClean="0"/>
              <a:t>VLEN=256, SIMD=256, LMUL=2, SEW=16, VL=VLMAX</a:t>
            </a:r>
            <a:endParaRPr lang="zh-TW" altLang="en-US" sz="1400" dirty="0"/>
          </a:p>
        </p:txBody>
      </p:sp>
      <p:sp>
        <p:nvSpPr>
          <p:cNvPr id="6" name="文字方塊 5"/>
          <p:cNvSpPr txBox="1"/>
          <p:nvPr/>
        </p:nvSpPr>
        <p:spPr>
          <a:xfrm>
            <a:off x="7596336" y="2348880"/>
            <a:ext cx="14670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Add FSM </a:t>
            </a:r>
            <a:r>
              <a:rPr lang="en-US" altLang="zh-TW" dirty="0" err="1" smtClean="0">
                <a:solidFill>
                  <a:srgbClr val="FF0000"/>
                </a:solidFill>
              </a:rPr>
              <a:t>diag</a:t>
            </a:r>
            <a:endParaRPr lang="en-US" altLang="zh-TW" dirty="0" smtClean="0">
              <a:solidFill>
                <a:srgbClr val="FF0000"/>
              </a:solidFill>
            </a:endParaRPr>
          </a:p>
          <a:p>
            <a:r>
              <a:rPr lang="en-US" altLang="zh-TW" dirty="0" smtClean="0">
                <a:solidFill>
                  <a:srgbClr val="FF0000"/>
                </a:solidFill>
              </a:rPr>
              <a:t>Time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1651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Enhancements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075125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Enhancement list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Enhance sticky generation path (st1)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Detect Leading </a:t>
            </a:r>
            <a:r>
              <a:rPr lang="en-US" altLang="zh-TW" sz="2400" dirty="0"/>
              <a:t>zero </a:t>
            </a:r>
            <a:r>
              <a:rPr lang="en-US" altLang="zh-TW" sz="2400" dirty="0" smtClean="0"/>
              <a:t>before </a:t>
            </a:r>
            <a:r>
              <a:rPr lang="en-US" altLang="zh-TW" sz="2400" dirty="0"/>
              <a:t>2’sc</a:t>
            </a:r>
            <a:endParaRPr lang="en-US" altLang="zh-TW" sz="2400" dirty="0" smtClean="0"/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Rearrange data alignment for </a:t>
            </a:r>
            <a:r>
              <a:rPr lang="en-US" altLang="zh-TW" sz="2400" dirty="0" smtClean="0"/>
              <a:t>I2F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Rearrange data alignment </a:t>
            </a:r>
            <a:r>
              <a:rPr lang="en-US" altLang="zh-TW" sz="2400" dirty="0" smtClean="0"/>
              <a:t>for F2I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/>
              <a:t>Rearrange data alignment </a:t>
            </a:r>
            <a:r>
              <a:rPr lang="en-US" altLang="zh-TW" sz="2400" dirty="0" smtClean="0"/>
              <a:t>for </a:t>
            </a:r>
            <a:r>
              <a:rPr lang="en-US" altLang="zh-TW" sz="2400" dirty="0"/>
              <a:t>narrowing </a:t>
            </a:r>
            <a:r>
              <a:rPr lang="en-US" altLang="zh-TW" sz="2400" dirty="0" smtClean="0"/>
              <a:t>FP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Merge 64bit and 54bit adder and non-conversion data path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/>
              <a:t>MISC</a:t>
            </a: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Move Bfloat16 to SP to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fmv</a:t>
            </a:r>
            <a:r>
              <a:rPr lang="en-US" altLang="zh-TW" sz="2400" dirty="0" smtClean="0">
                <a:solidFill>
                  <a:srgbClr val="FF0000"/>
                </a:solidFill>
              </a:rPr>
              <a:t> </a:t>
            </a:r>
            <a:r>
              <a:rPr lang="en-US" altLang="zh-TW" sz="2400" dirty="0" err="1" smtClean="0">
                <a:solidFill>
                  <a:srgbClr val="FF0000"/>
                </a:solidFill>
              </a:rPr>
              <a:t>datapath</a:t>
            </a:r>
            <a:endParaRPr lang="en-US" altLang="zh-TW" sz="2400" dirty="0" smtClean="0">
              <a:solidFill>
                <a:srgbClr val="FF0000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TW" sz="2400" dirty="0" smtClean="0">
                <a:solidFill>
                  <a:srgbClr val="FF0000"/>
                </a:solidFill>
              </a:rPr>
              <a:t>Reduce 65-bit adder to 64-bit</a:t>
            </a:r>
          </a:p>
          <a:p>
            <a:pPr marL="457200" indent="-457200">
              <a:buFont typeface="+mj-lt"/>
              <a:buAutoNum type="arabicPeriod"/>
            </a:pPr>
            <a:endParaRPr lang="en-US" altLang="zh-TW" sz="2400" dirty="0" smtClean="0"/>
          </a:p>
        </p:txBody>
      </p:sp>
    </p:spTree>
    <p:extLst>
      <p:ext uri="{BB962C8B-B14F-4D97-AF65-F5344CB8AC3E}">
        <p14:creationId xmlns:p14="http://schemas.microsoft.com/office/powerpoint/2010/main" val="3533112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OR </a:t>
            </a:r>
            <a:r>
              <a:rPr lang="en-US" altLang="zh-TW" dirty="0" smtClean="0"/>
              <a:t>network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smtClean="0"/>
              <a:t>LZC logic</a:t>
            </a: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1628800"/>
            <a:ext cx="6614138" cy="4757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52477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OR </a:t>
            </a:r>
            <a:r>
              <a:rPr lang="en-US" altLang="zh-TW" dirty="0" smtClean="0"/>
              <a:t>network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0387"/>
            <a:ext cx="8229600" cy="4525963"/>
          </a:xfrm>
        </p:spPr>
        <p:txBody>
          <a:bodyPr>
            <a:normAutofit lnSpcReduction="10000"/>
          </a:bodyPr>
          <a:lstStyle/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endParaRPr lang="en-US" altLang="zh-TW" sz="1200" dirty="0" smtClean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endParaRPr lang="en-US" altLang="zh-TW" sz="1200" dirty="0" smtClean="0"/>
          </a:p>
          <a:p>
            <a:endParaRPr lang="en-US" altLang="zh-TW" sz="1200" dirty="0"/>
          </a:p>
          <a:p>
            <a:r>
              <a:rPr lang="en-US" altLang="zh-TW" sz="1200" dirty="0" smtClean="0"/>
              <a:t>LZC = 5d’13 = 5’b01101</a:t>
            </a:r>
            <a:endParaRPr lang="en-US" altLang="zh-TW" sz="1200" dirty="0"/>
          </a:p>
          <a:p>
            <a:r>
              <a:rPr lang="en-US" altLang="zh-TW" sz="1200" dirty="0" smtClean="0"/>
              <a:t>LZC[4</a:t>
            </a:r>
            <a:r>
              <a:rPr lang="en-US" altLang="zh-TW" sz="1200" dirty="0"/>
              <a:t>] </a:t>
            </a:r>
            <a:r>
              <a:rPr lang="en-US" altLang="zh-TW" sz="1200" dirty="0" smtClean="0"/>
              <a:t> = 0, L4_sticky = |</a:t>
            </a:r>
            <a:r>
              <a:rPr lang="en-US" altLang="zh-TW" sz="1200" dirty="0"/>
              <a:t>bit[15:0</a:t>
            </a:r>
            <a:r>
              <a:rPr lang="en-US" altLang="zh-TW" sz="1200" dirty="0" smtClean="0"/>
              <a:t>]</a:t>
            </a:r>
          </a:p>
          <a:p>
            <a:r>
              <a:rPr lang="en-US" altLang="zh-TW" sz="1200" dirty="0" smtClean="0"/>
              <a:t>LZC[3] 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1, L3_sticky </a:t>
            </a:r>
            <a:r>
              <a:rPr lang="en-US" altLang="zh-TW" sz="1200" dirty="0"/>
              <a:t>= L4_sticky </a:t>
            </a:r>
            <a:r>
              <a:rPr lang="en-US" altLang="zh-TW" sz="1200" dirty="0" smtClean="0"/>
              <a:t>| 1’b0</a:t>
            </a:r>
          </a:p>
          <a:p>
            <a:r>
              <a:rPr lang="en-US" altLang="zh-TW" sz="1200" dirty="0" smtClean="0"/>
              <a:t>LZC[2]  </a:t>
            </a:r>
            <a:r>
              <a:rPr lang="en-US" altLang="zh-TW" sz="1200" dirty="0"/>
              <a:t>= 1, </a:t>
            </a:r>
            <a:r>
              <a:rPr lang="en-US" altLang="zh-TW" sz="1200" dirty="0" smtClean="0"/>
              <a:t>L2_sticky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L3_sticky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1’b0</a:t>
            </a:r>
          </a:p>
          <a:p>
            <a:r>
              <a:rPr lang="en-US" altLang="zh-TW" sz="1200" dirty="0" smtClean="0"/>
              <a:t>LZC[1] 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0, L1_sticky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L2_sticky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bit[17:16]</a:t>
            </a:r>
            <a:endParaRPr lang="en-US" altLang="zh-TW" sz="1200" dirty="0"/>
          </a:p>
          <a:p>
            <a:r>
              <a:rPr lang="en-US" altLang="zh-TW" sz="1200" dirty="0" smtClean="0"/>
              <a:t>LZC[0]  </a:t>
            </a:r>
            <a:r>
              <a:rPr lang="en-US" altLang="zh-TW" sz="1200" dirty="0"/>
              <a:t>= 1, </a:t>
            </a:r>
            <a:r>
              <a:rPr lang="en-US" altLang="zh-TW" sz="1200" dirty="0" smtClean="0"/>
              <a:t>L0_sticky </a:t>
            </a:r>
            <a:r>
              <a:rPr lang="en-US" altLang="zh-TW" sz="1200" dirty="0"/>
              <a:t>= </a:t>
            </a:r>
            <a:r>
              <a:rPr lang="en-US" altLang="zh-TW" sz="1200" dirty="0" smtClean="0"/>
              <a:t>L1_sticky </a:t>
            </a:r>
            <a:r>
              <a:rPr lang="en-US" altLang="zh-TW" sz="1200" dirty="0"/>
              <a:t>| </a:t>
            </a:r>
            <a:r>
              <a:rPr lang="en-US" altLang="zh-TW" sz="1200" dirty="0" smtClean="0"/>
              <a:t>(</a:t>
            </a:r>
            <a:r>
              <a:rPr lang="en-US" altLang="zh-TW" sz="1200" dirty="0"/>
              <a:t>LZC[0</a:t>
            </a:r>
            <a:r>
              <a:rPr lang="en-US" altLang="zh-TW" sz="1200" dirty="0" smtClean="0"/>
              <a:t>]) ? bit[18] : |bit[19:18];</a:t>
            </a:r>
            <a:endParaRPr lang="en-US" altLang="zh-TW" sz="1200" dirty="0"/>
          </a:p>
          <a:p>
            <a:endParaRPr lang="en-US" altLang="zh-TW" sz="12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4087825"/>
              </p:ext>
            </p:extLst>
          </p:nvPr>
        </p:nvGraphicFramePr>
        <p:xfrm>
          <a:off x="878191" y="2679277"/>
          <a:ext cx="7099585" cy="24240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8122"/>
                <a:gridCol w="225603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</a:tblGrid>
              <a:tr h="253886"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6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11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16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17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18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23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30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31</a:t>
                      </a:r>
                      <a:endParaRPr lang="zh-TW" altLang="en-US" sz="800" dirty="0"/>
                    </a:p>
                  </a:txBody>
                  <a:tcPr/>
                </a:tc>
              </a:tr>
              <a:tr h="168776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478591" y="3417849"/>
            <a:ext cx="338437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750399" y="3795401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614495" y="4155441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814295" y="4155441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144230" y="4155441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413520" y="4164780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275554" y="3797125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346243" y="4551485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246343" y="4561580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110439" y="4561580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4046543" y="4561580"/>
            <a:ext cx="36004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910639" y="456158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810739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707602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574935" y="455148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102599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544265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2012317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444365" y="4911525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884797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32646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794515" y="4911773"/>
            <a:ext cx="1980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22656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64899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09065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558711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99075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423533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86519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333251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765299" y="4911773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文字方塊 1027"/>
          <p:cNvSpPr txBox="1"/>
          <p:nvPr/>
        </p:nvSpPr>
        <p:spPr>
          <a:xfrm>
            <a:off x="652276" y="3287617"/>
            <a:ext cx="26321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1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0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pic>
        <p:nvPicPr>
          <p:cNvPr id="39" name="Picture 4" descr="C:\Users\larryzzr\Desktop\FP\Figs\fmis_fig_f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5"/>
          <a:stretch/>
        </p:blipFill>
        <p:spPr bwMode="auto">
          <a:xfrm>
            <a:off x="2246343" y="1174801"/>
            <a:ext cx="4623277" cy="135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4847015" y="2276872"/>
            <a:ext cx="202260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" name="文字方塊 3"/>
          <p:cNvSpPr txBox="1"/>
          <p:nvPr/>
        </p:nvSpPr>
        <p:spPr>
          <a:xfrm>
            <a:off x="6133600" y="3140968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4019939" y="421279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8432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OR </a:t>
            </a:r>
            <a:r>
              <a:rPr lang="en-US" altLang="zh-TW" dirty="0" smtClean="0"/>
              <a:t>network (3/)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pic>
        <p:nvPicPr>
          <p:cNvPr id="3076" name="Picture 4" descr="C:\Users\larryzzr\Desktop\FP\level_sticky_v2_or_network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556792"/>
            <a:ext cx="779839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C:\Users\larryzzr\Desktop\FP\level_sticky_v2_st_generation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4077072"/>
            <a:ext cx="7820025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字方塊 5">
            <a:hlinkClick r:id="rId5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rgbClr val="FF0000"/>
                </a:solidFill>
              </a:rPr>
              <a:t>BACK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3013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2-stage pipeline</a:t>
            </a:r>
          </a:p>
          <a:p>
            <a:r>
              <a:rPr lang="en-US" altLang="zh-TW" sz="2400" dirty="0" smtClean="0"/>
              <a:t>Supported data types</a:t>
            </a:r>
          </a:p>
          <a:p>
            <a:pPr lvl="1"/>
            <a:r>
              <a:rPr lang="en-US" altLang="zh-TW" sz="2000" dirty="0" smtClean="0"/>
              <a:t>BFloat16/HP/SP/DP</a:t>
            </a:r>
          </a:p>
          <a:p>
            <a:pPr lvl="1"/>
            <a:r>
              <a:rPr lang="en-US" altLang="zh-TW" sz="2000" dirty="0" smtClean="0"/>
              <a:t>Int8/Int16/Int32/Int64</a:t>
            </a:r>
          </a:p>
          <a:p>
            <a:endParaRPr lang="en-US" altLang="zh-TW" sz="2400" dirty="0" smtClean="0"/>
          </a:p>
          <a:p>
            <a:r>
              <a:rPr lang="en-US" altLang="zh-TW" sz="2400" dirty="0" smtClean="0"/>
              <a:t>The followings are supported instructions and the corresponding latency</a:t>
            </a:r>
          </a:p>
          <a:p>
            <a:pPr lvl="1"/>
            <a:r>
              <a:rPr lang="en-US" altLang="zh-TW" sz="2000" dirty="0" smtClean="0"/>
              <a:t>Conversion (I2F, F2F, F2I)</a:t>
            </a:r>
            <a:endParaRPr lang="en-US" altLang="zh-TW" sz="2000" dirty="0"/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Comparing/min/max</a:t>
            </a:r>
            <a:endParaRPr lang="en-US" altLang="zh-TW" sz="2000" dirty="0">
              <a:sym typeface="Wingdings" panose="05000000000000000000" pitchFamily="2" charset="2"/>
            </a:endParaRPr>
          </a:p>
          <a:p>
            <a:pPr lvl="1"/>
            <a:r>
              <a:rPr lang="en-US" altLang="zh-TW" sz="2000" dirty="0" smtClean="0">
                <a:sym typeface="Wingdings" panose="05000000000000000000" pitchFamily="2" charset="2"/>
              </a:rPr>
              <a:t>Sign injection/classify/move</a:t>
            </a:r>
          </a:p>
          <a:p>
            <a:pPr lvl="1"/>
            <a:endParaRPr lang="zh-TW" altLang="en-US" sz="2000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8561714"/>
              </p:ext>
            </p:extLst>
          </p:nvPr>
        </p:nvGraphicFramePr>
        <p:xfrm>
          <a:off x="4499992" y="2132856"/>
          <a:ext cx="4392488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8499"/>
                <a:gridCol w="878495"/>
                <a:gridCol w="878498"/>
                <a:gridCol w="878498"/>
                <a:gridCol w="878498"/>
              </a:tblGrid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Precision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Width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Sign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Expo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err="1" smtClean="0"/>
                        <a:t>Mant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HP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10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Bfloat16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16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7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SP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32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8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23</a:t>
                      </a:r>
                      <a:endParaRPr lang="zh-TW" altLang="en-US" sz="1400" dirty="0"/>
                    </a:p>
                  </a:txBody>
                  <a:tcPr/>
                </a:tc>
              </a:tr>
              <a:tr h="261595"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DP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64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 smtClean="0"/>
                        <a:t>52</a:t>
                      </a:r>
                      <a:endParaRPr lang="zh-TW" altLang="en-US" sz="1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17621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OR </a:t>
            </a:r>
            <a:r>
              <a:rPr lang="en-US" altLang="zh-TW" dirty="0" smtClean="0"/>
              <a:t>network - ABS(1/)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0387"/>
            <a:ext cx="8229600" cy="4525963"/>
          </a:xfrm>
        </p:spPr>
        <p:txBody>
          <a:bodyPr>
            <a:normAutofit/>
          </a:bodyPr>
          <a:lstStyle/>
          <a:p>
            <a:r>
              <a:rPr lang="en-US" altLang="zh-TW" sz="2000" dirty="0" smtClean="0"/>
              <a:t>Generate sticky</a:t>
            </a:r>
          </a:p>
          <a:p>
            <a:pPr lvl="1"/>
            <a:r>
              <a:rPr lang="en-US" altLang="zh-TW" sz="1600" dirty="0" smtClean="0"/>
              <a:t>Do OR with the </a:t>
            </a:r>
            <a:r>
              <a:rPr lang="en-US" altLang="zh-TW" sz="1600" dirty="0"/>
              <a:t>shifted </a:t>
            </a:r>
            <a:r>
              <a:rPr lang="en-US" altLang="zh-TW" sz="1600" dirty="0" smtClean="0"/>
              <a:t>sticky field</a:t>
            </a:r>
          </a:p>
        </p:txBody>
      </p:sp>
      <p:pic>
        <p:nvPicPr>
          <p:cNvPr id="4098" name="Picture 2" descr="C:\Users\larryzzr\Desktop\FP_Larry\FMIS_Figs\All-Alignment_format-abs_stic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2370" y="2690967"/>
            <a:ext cx="4443257" cy="150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2553232" y="3245169"/>
            <a:ext cx="2826931" cy="199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4840103" y="3173161"/>
            <a:ext cx="105624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955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OR </a:t>
            </a:r>
            <a:r>
              <a:rPr lang="en-US" altLang="zh-TW" dirty="0" smtClean="0"/>
              <a:t>network - ABS(2/)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457200" y="1980387"/>
            <a:ext cx="8229600" cy="4760981"/>
          </a:xfrm>
        </p:spPr>
        <p:txBody>
          <a:bodyPr>
            <a:normAutofit/>
          </a:bodyPr>
          <a:lstStyle/>
          <a:p>
            <a:r>
              <a:rPr lang="en-US" altLang="zh-TW" sz="1600" dirty="0" smtClean="0"/>
              <a:t>LZC = 5d’13 = 5’b01101</a:t>
            </a:r>
            <a:endParaRPr lang="en-US" altLang="zh-TW" sz="1600" dirty="0"/>
          </a:p>
          <a:p>
            <a:r>
              <a:rPr lang="en-US" altLang="zh-TW" sz="1600" dirty="0" smtClean="0"/>
              <a:t>LZC[4</a:t>
            </a:r>
            <a:r>
              <a:rPr lang="en-US" altLang="zh-TW" sz="1600" dirty="0"/>
              <a:t>] </a:t>
            </a:r>
            <a:r>
              <a:rPr lang="en-US" altLang="zh-TW" sz="1600" dirty="0" smtClean="0"/>
              <a:t> = 0, L4_sticky = </a:t>
            </a:r>
            <a:r>
              <a:rPr lang="en-US" altLang="zh-TW" sz="1600" dirty="0"/>
              <a:t>LZC[4] </a:t>
            </a:r>
            <a:r>
              <a:rPr lang="en-US" altLang="zh-TW" sz="1600" dirty="0" smtClean="0"/>
              <a:t>&amp; (|bit[16:31])</a:t>
            </a:r>
          </a:p>
          <a:p>
            <a:r>
              <a:rPr lang="en-US" altLang="zh-TW" sz="1600" dirty="0" smtClean="0"/>
              <a:t>LZC[3] 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1, L3_sticky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LZC[3] &amp; (|bit[24:31])</a:t>
            </a:r>
          </a:p>
          <a:p>
            <a:r>
              <a:rPr lang="en-US" altLang="zh-TW" sz="1600" dirty="0" smtClean="0"/>
              <a:t>LZC[2]  </a:t>
            </a:r>
            <a:r>
              <a:rPr lang="en-US" altLang="zh-TW" sz="1600" dirty="0"/>
              <a:t>= 1, </a:t>
            </a:r>
            <a:r>
              <a:rPr lang="en-US" altLang="zh-TW" sz="1600" dirty="0" smtClean="0"/>
              <a:t>L2_sticky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LZC[2] &amp; (|bit[20:23])</a:t>
            </a:r>
          </a:p>
          <a:p>
            <a:r>
              <a:rPr lang="en-US" altLang="zh-TW" sz="1600" dirty="0" smtClean="0"/>
              <a:t>LZC[1]  = 0, L1_sticky = LZC[1] &amp; (|bit[18:19])</a:t>
            </a:r>
          </a:p>
          <a:p>
            <a:r>
              <a:rPr lang="en-US" altLang="zh-TW" sz="1600" dirty="0" smtClean="0"/>
              <a:t>LZC[0]  </a:t>
            </a:r>
            <a:r>
              <a:rPr lang="en-US" altLang="zh-TW" sz="1600" dirty="0"/>
              <a:t>= 1, </a:t>
            </a:r>
            <a:r>
              <a:rPr lang="en-US" altLang="zh-TW" sz="1600" dirty="0" smtClean="0"/>
              <a:t>L0_sticky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LZC[0] &amp; bit[19]</a:t>
            </a:r>
          </a:p>
          <a:p>
            <a:r>
              <a:rPr lang="en-US" altLang="zh-TW" sz="1600" dirty="0" smtClean="0"/>
              <a:t>Sticky </a:t>
            </a:r>
            <a:r>
              <a:rPr lang="en-US" altLang="zh-TW" sz="1600" dirty="0"/>
              <a:t>= </a:t>
            </a:r>
            <a:r>
              <a:rPr lang="en-US" altLang="zh-TW" sz="1600" dirty="0" smtClean="0"/>
              <a:t>L4_sticky | </a:t>
            </a:r>
            <a:r>
              <a:rPr lang="en-US" altLang="zh-TW" sz="1600" dirty="0"/>
              <a:t>L3_sticky </a:t>
            </a:r>
            <a:r>
              <a:rPr lang="en-US" altLang="zh-TW" sz="1600" dirty="0" smtClean="0"/>
              <a:t>| L2_sticky |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L1_sticky |</a:t>
            </a:r>
            <a:r>
              <a:rPr lang="en-US" altLang="zh-TW" sz="1600" dirty="0"/>
              <a:t> </a:t>
            </a:r>
            <a:r>
              <a:rPr lang="en-US" altLang="zh-TW" sz="1600" dirty="0" smtClean="0"/>
              <a:t>L0_sticky;</a:t>
            </a:r>
            <a:endParaRPr lang="en-US" altLang="zh-TW" sz="16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3379280"/>
              </p:ext>
            </p:extLst>
          </p:nvPr>
        </p:nvGraphicFramePr>
        <p:xfrm>
          <a:off x="800702" y="4195642"/>
          <a:ext cx="7099585" cy="2424025"/>
        </p:xfrm>
        <a:graphic>
          <a:graphicData uri="http://schemas.openxmlformats.org/drawingml/2006/table">
            <a:tbl>
              <a:tblPr firstRow="1">
                <a:tableStyleId>{073A0DAA-6AF3-43AB-8588-CEC1D06C72B9}</a:tableStyleId>
              </a:tblPr>
              <a:tblGrid>
                <a:gridCol w="218122"/>
                <a:gridCol w="225603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  <a:gridCol w="221862"/>
              </a:tblGrid>
              <a:tr h="253886"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3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4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6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10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11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13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14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15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16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17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18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19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20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solidFill>
                            <a:schemeClr val="bg1"/>
                          </a:solidFill>
                          <a:latin typeface="+mj-lt"/>
                        </a:rPr>
                        <a:t>21</a:t>
                      </a:r>
                      <a:endParaRPr lang="zh-TW" altLang="en-US" sz="800" b="0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22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23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24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25</a:t>
                      </a:r>
                      <a:endParaRPr lang="zh-TW" altLang="en-US" sz="800" b="0" kern="1200" dirty="0" smtClean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26</a:t>
                      </a:r>
                      <a:endParaRPr lang="zh-TW" altLang="en-US" sz="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27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28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800" b="0" kern="1200" dirty="0" smtClean="0"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29</a:t>
                      </a:r>
                      <a:endParaRPr lang="zh-TW" altLang="en-US" sz="800" b="0" kern="1200" dirty="0" smtClean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b="0" dirty="0" smtClean="0">
                          <a:latin typeface="+mj-lt"/>
                        </a:rPr>
                        <a:t>30</a:t>
                      </a:r>
                      <a:endParaRPr lang="zh-TW" altLang="en-US" sz="8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/>
                        <a:t>31</a:t>
                      </a:r>
                      <a:endParaRPr lang="zh-TW" altLang="en-US" sz="800" dirty="0"/>
                    </a:p>
                  </a:txBody>
                  <a:tcPr/>
                </a:tc>
              </a:tr>
              <a:tr h="168776"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1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TW" sz="800" dirty="0" smtClean="0">
                          <a:solidFill>
                            <a:schemeClr val="tx1"/>
                          </a:solidFill>
                          <a:latin typeface="+mj-lt"/>
                        </a:rPr>
                        <a:t>0</a:t>
                      </a:r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  <a:tr h="375077"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zh-TW" altLang="en-US" sz="800" dirty="0">
                        <a:solidFill>
                          <a:schemeClr val="tx1"/>
                        </a:solidFill>
                        <a:latin typeface="+mj-lt"/>
                      </a:endParaRP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6" name="直線單箭頭接點 5"/>
          <p:cNvCxnSpPr/>
          <p:nvPr/>
        </p:nvCxnSpPr>
        <p:spPr>
          <a:xfrm>
            <a:off x="4401102" y="4934214"/>
            <a:ext cx="3384376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單箭頭接點 15"/>
          <p:cNvCxnSpPr/>
          <p:nvPr/>
        </p:nvCxnSpPr>
        <p:spPr>
          <a:xfrm>
            <a:off x="2672910" y="5311766"/>
            <a:ext cx="158417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線單箭頭接點 17"/>
          <p:cNvCxnSpPr/>
          <p:nvPr/>
        </p:nvCxnSpPr>
        <p:spPr>
          <a:xfrm>
            <a:off x="3537006" y="567180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單箭頭接點 19"/>
          <p:cNvCxnSpPr/>
          <p:nvPr/>
        </p:nvCxnSpPr>
        <p:spPr>
          <a:xfrm>
            <a:off x="1736806" y="5671806"/>
            <a:ext cx="79208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單箭頭接點 20"/>
          <p:cNvCxnSpPr/>
          <p:nvPr/>
        </p:nvCxnSpPr>
        <p:spPr>
          <a:xfrm>
            <a:off x="7066741" y="5671806"/>
            <a:ext cx="72008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/>
          <p:cNvCxnSpPr/>
          <p:nvPr/>
        </p:nvCxnSpPr>
        <p:spPr>
          <a:xfrm>
            <a:off x="5336031" y="5681145"/>
            <a:ext cx="720080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/>
          <p:cNvCxnSpPr/>
          <p:nvPr/>
        </p:nvCxnSpPr>
        <p:spPr>
          <a:xfrm>
            <a:off x="6198065" y="5313490"/>
            <a:ext cx="1584176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單箭頭接點 25"/>
          <p:cNvCxnSpPr/>
          <p:nvPr/>
        </p:nvCxnSpPr>
        <p:spPr>
          <a:xfrm>
            <a:off x="1268754" y="6067850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單箭頭接點 27"/>
          <p:cNvCxnSpPr/>
          <p:nvPr/>
        </p:nvCxnSpPr>
        <p:spPr>
          <a:xfrm>
            <a:off x="2168854" y="6077945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單箭頭接點 28"/>
          <p:cNvCxnSpPr/>
          <p:nvPr/>
        </p:nvCxnSpPr>
        <p:spPr>
          <a:xfrm>
            <a:off x="3032950" y="6077945"/>
            <a:ext cx="396044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直線單箭頭接點 29"/>
          <p:cNvCxnSpPr/>
          <p:nvPr/>
        </p:nvCxnSpPr>
        <p:spPr>
          <a:xfrm>
            <a:off x="3969054" y="6077945"/>
            <a:ext cx="360040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單箭頭接點 33"/>
          <p:cNvCxnSpPr/>
          <p:nvPr/>
        </p:nvCxnSpPr>
        <p:spPr>
          <a:xfrm>
            <a:off x="4833150" y="6077945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單箭頭接點 34"/>
          <p:cNvCxnSpPr/>
          <p:nvPr/>
        </p:nvCxnSpPr>
        <p:spPr>
          <a:xfrm>
            <a:off x="5733250" y="606785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直線單箭頭接點 35"/>
          <p:cNvCxnSpPr/>
          <p:nvPr/>
        </p:nvCxnSpPr>
        <p:spPr>
          <a:xfrm>
            <a:off x="6630113" y="606785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/>
          <p:cNvCxnSpPr/>
          <p:nvPr/>
        </p:nvCxnSpPr>
        <p:spPr>
          <a:xfrm>
            <a:off x="7497446" y="6067850"/>
            <a:ext cx="360040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單箭頭接點 37"/>
          <p:cNvCxnSpPr/>
          <p:nvPr/>
        </p:nvCxnSpPr>
        <p:spPr>
          <a:xfrm>
            <a:off x="1025110" y="6427890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/>
          <p:cNvCxnSpPr/>
          <p:nvPr/>
        </p:nvCxnSpPr>
        <p:spPr>
          <a:xfrm>
            <a:off x="1466776" y="6427890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單箭頭接點 40"/>
          <p:cNvCxnSpPr/>
          <p:nvPr/>
        </p:nvCxnSpPr>
        <p:spPr>
          <a:xfrm>
            <a:off x="1934828" y="6427890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單箭頭接點 41"/>
          <p:cNvCxnSpPr/>
          <p:nvPr/>
        </p:nvCxnSpPr>
        <p:spPr>
          <a:xfrm>
            <a:off x="2366876" y="6427890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單箭頭接點 42"/>
          <p:cNvCxnSpPr/>
          <p:nvPr/>
        </p:nvCxnSpPr>
        <p:spPr>
          <a:xfrm>
            <a:off x="2807308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直線單箭頭接點 43"/>
          <p:cNvCxnSpPr/>
          <p:nvPr/>
        </p:nvCxnSpPr>
        <p:spPr>
          <a:xfrm>
            <a:off x="3248974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單箭頭接點 44"/>
          <p:cNvCxnSpPr/>
          <p:nvPr/>
        </p:nvCxnSpPr>
        <p:spPr>
          <a:xfrm>
            <a:off x="3717026" y="6428138"/>
            <a:ext cx="198022" cy="0"/>
          </a:xfrm>
          <a:prstGeom prst="straightConnector1">
            <a:avLst/>
          </a:prstGeom>
          <a:ln>
            <a:solidFill>
              <a:schemeClr val="accent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直線單箭頭接點 45"/>
          <p:cNvCxnSpPr/>
          <p:nvPr/>
        </p:nvCxnSpPr>
        <p:spPr>
          <a:xfrm>
            <a:off x="4149074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直線單箭頭接點 46"/>
          <p:cNvCxnSpPr/>
          <p:nvPr/>
        </p:nvCxnSpPr>
        <p:spPr>
          <a:xfrm>
            <a:off x="4571504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單箭頭接點 47"/>
          <p:cNvCxnSpPr/>
          <p:nvPr/>
        </p:nvCxnSpPr>
        <p:spPr>
          <a:xfrm>
            <a:off x="5013170" y="6428138"/>
            <a:ext cx="198022" cy="0"/>
          </a:xfrm>
          <a:prstGeom prst="straightConnector1">
            <a:avLst/>
          </a:prstGeom>
          <a:ln>
            <a:solidFill>
              <a:srgbClr val="FF0000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單箭頭接點 48"/>
          <p:cNvCxnSpPr/>
          <p:nvPr/>
        </p:nvCxnSpPr>
        <p:spPr>
          <a:xfrm>
            <a:off x="5481222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單箭頭接點 49"/>
          <p:cNvCxnSpPr/>
          <p:nvPr/>
        </p:nvCxnSpPr>
        <p:spPr>
          <a:xfrm>
            <a:off x="5913270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單箭頭接點 50"/>
          <p:cNvCxnSpPr/>
          <p:nvPr/>
        </p:nvCxnSpPr>
        <p:spPr>
          <a:xfrm>
            <a:off x="6346044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單箭頭接點 51"/>
          <p:cNvCxnSpPr/>
          <p:nvPr/>
        </p:nvCxnSpPr>
        <p:spPr>
          <a:xfrm>
            <a:off x="6787710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/>
          <p:cNvCxnSpPr/>
          <p:nvPr/>
        </p:nvCxnSpPr>
        <p:spPr>
          <a:xfrm>
            <a:off x="7255762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單箭頭接點 53"/>
          <p:cNvCxnSpPr/>
          <p:nvPr/>
        </p:nvCxnSpPr>
        <p:spPr>
          <a:xfrm>
            <a:off x="7687810" y="6428138"/>
            <a:ext cx="198022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8" name="文字方塊 1027"/>
          <p:cNvSpPr txBox="1"/>
          <p:nvPr/>
        </p:nvSpPr>
        <p:spPr>
          <a:xfrm>
            <a:off x="99028" y="4794643"/>
            <a:ext cx="79508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b="1" dirty="0" smtClean="0">
                <a:solidFill>
                  <a:srgbClr val="FF0000"/>
                </a:solidFill>
              </a:rPr>
              <a:t>LZC[4]=0</a:t>
            </a: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LZC[3]= </a:t>
            </a:r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  <a:endParaRPr lang="en-US" altLang="zh-TW" sz="1200" b="1" dirty="0" smtClean="0">
              <a:solidFill>
                <a:srgbClr val="FF0000"/>
              </a:solidFill>
            </a:endParaRP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LZC[2]= </a:t>
            </a:r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  <a:endParaRPr lang="en-US" altLang="zh-TW" sz="1200" b="1" dirty="0" smtClean="0">
              <a:solidFill>
                <a:srgbClr val="FF0000"/>
              </a:solidFill>
            </a:endParaRP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LZC[1]= </a:t>
            </a:r>
            <a:r>
              <a:rPr lang="en-US" altLang="zh-TW" sz="1200" b="1" dirty="0">
                <a:solidFill>
                  <a:srgbClr val="FF0000"/>
                </a:solidFill>
              </a:rPr>
              <a:t>0</a:t>
            </a:r>
            <a:endParaRPr lang="en-US" altLang="zh-TW" sz="1200" b="1" dirty="0" smtClean="0">
              <a:solidFill>
                <a:srgbClr val="FF0000"/>
              </a:solidFill>
            </a:endParaRPr>
          </a:p>
          <a:p>
            <a:endParaRPr lang="en-US" altLang="zh-TW" sz="1200" b="1" dirty="0" smtClean="0">
              <a:solidFill>
                <a:srgbClr val="FF0000"/>
              </a:solidFill>
            </a:endParaRPr>
          </a:p>
          <a:p>
            <a:r>
              <a:rPr lang="en-US" altLang="zh-TW" sz="1200" b="1" dirty="0" smtClean="0">
                <a:solidFill>
                  <a:srgbClr val="FF0000"/>
                </a:solidFill>
              </a:rPr>
              <a:t>LZC[0]= </a:t>
            </a:r>
            <a:r>
              <a:rPr lang="en-US" altLang="zh-TW" sz="1200" b="1" dirty="0">
                <a:solidFill>
                  <a:srgbClr val="FF0000"/>
                </a:solidFill>
              </a:rPr>
              <a:t>1</a:t>
            </a:r>
            <a:endParaRPr lang="zh-TW" altLang="en-US" sz="1200" b="1" dirty="0">
              <a:solidFill>
                <a:srgbClr val="FF0000"/>
              </a:solidFill>
            </a:endParaRPr>
          </a:p>
        </p:txBody>
      </p:sp>
      <p:sp>
        <p:nvSpPr>
          <p:cNvPr id="55" name="文字方塊 54"/>
          <p:cNvSpPr txBox="1"/>
          <p:nvPr/>
        </p:nvSpPr>
        <p:spPr>
          <a:xfrm>
            <a:off x="5502749" y="531181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4098" name="Picture 2" descr="C:\Users\larryzzr\Desktop\FP_Larry\FMIS_Figs\All-Alignment_format-abs_stic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2273" y="1412776"/>
            <a:ext cx="4443257" cy="15081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矩形 6"/>
          <p:cNvSpPr/>
          <p:nvPr/>
        </p:nvSpPr>
        <p:spPr>
          <a:xfrm>
            <a:off x="5563135" y="1966978"/>
            <a:ext cx="2826931" cy="19989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0" name="直線單箭頭接點 9"/>
          <p:cNvCxnSpPr/>
          <p:nvPr/>
        </p:nvCxnSpPr>
        <p:spPr>
          <a:xfrm>
            <a:off x="7850006" y="1894970"/>
            <a:ext cx="1056243" cy="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/>
          <p:cNvSpPr txBox="1"/>
          <p:nvPr/>
        </p:nvSpPr>
        <p:spPr>
          <a:xfrm>
            <a:off x="6810133" y="5017373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or</a:t>
            </a:r>
            <a:endParaRPr lang="zh-TW" altLang="en-US" dirty="0">
              <a:solidFill>
                <a:srgbClr val="FF0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6198065" y="5063539"/>
            <a:ext cx="7278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LZC[4]=0</a:t>
            </a:r>
            <a:endParaRPr lang="zh-TW" altLang="en-US" sz="1200" dirty="0"/>
          </a:p>
        </p:txBody>
      </p:sp>
      <p:sp>
        <p:nvSpPr>
          <p:cNvPr id="57" name="文字方塊 56"/>
          <p:cNvSpPr txBox="1"/>
          <p:nvPr/>
        </p:nvSpPr>
        <p:spPr>
          <a:xfrm>
            <a:off x="4646414" y="5386705"/>
            <a:ext cx="92660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LZC[4:3]=01</a:t>
            </a:r>
            <a:endParaRPr lang="zh-TW" altLang="en-US" sz="1200" dirty="0"/>
          </a:p>
        </p:txBody>
      </p:sp>
      <p:sp>
        <p:nvSpPr>
          <p:cNvPr id="58" name="文字方塊 57"/>
          <p:cNvSpPr txBox="1"/>
          <p:nvPr/>
        </p:nvSpPr>
        <p:spPr>
          <a:xfrm>
            <a:off x="4149074" y="6155899"/>
            <a:ext cx="10836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200" dirty="0" smtClean="0"/>
              <a:t>LZC[4:1]=0110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98873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OR </a:t>
            </a:r>
            <a:r>
              <a:rPr lang="en-US" altLang="zh-TW" dirty="0" smtClean="0"/>
              <a:t>network - ABS(3/)</a:t>
            </a:r>
            <a:endParaRPr lang="zh-TW" altLang="en-US" dirty="0"/>
          </a:p>
        </p:txBody>
      </p:sp>
      <p:sp>
        <p:nvSpPr>
          <p:cNvPr id="4" name="內容版面配置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5123" name="Picture 3" descr="C:\Users\larryzzr\Desktop\FP_Larry\FMIS_Figs\All-Enhancements_abs_sticky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34" y="2132856"/>
            <a:ext cx="8244408" cy="24360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42729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AND </a:t>
            </a:r>
            <a:r>
              <a:rPr lang="en-US" altLang="zh-TW" dirty="0" smtClean="0"/>
              <a:t>network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sz="2000" dirty="0"/>
              <a:t>Structuralized AND </a:t>
            </a:r>
            <a:r>
              <a:rPr lang="en-US" altLang="zh-TW" sz="2000" dirty="0" smtClean="0"/>
              <a:t>network </a:t>
            </a:r>
            <a:r>
              <a:rPr lang="en-US" altLang="zh-TW" sz="2000" dirty="0"/>
              <a:t>is similar to </a:t>
            </a:r>
            <a:r>
              <a:rPr lang="en-US" altLang="zh-TW" sz="2000" dirty="0" smtClean="0"/>
              <a:t>OR network</a:t>
            </a:r>
          </a:p>
          <a:p>
            <a:r>
              <a:rPr lang="en-US" altLang="zh-TW" sz="2000" dirty="0" smtClean="0"/>
              <a:t>Do </a:t>
            </a:r>
            <a:r>
              <a:rPr lang="en-US" altLang="zh-TW" sz="2000" dirty="0" smtClean="0">
                <a:solidFill>
                  <a:srgbClr val="FF0000"/>
                </a:solidFill>
              </a:rPr>
              <a:t>AND(&amp;)</a:t>
            </a:r>
            <a:r>
              <a:rPr lang="en-US" altLang="zh-TW" sz="2000" dirty="0" smtClean="0"/>
              <a:t> </a:t>
            </a:r>
            <a:r>
              <a:rPr lang="en-US" altLang="zh-TW" sz="2000" dirty="0"/>
              <a:t>operation </a:t>
            </a:r>
            <a:r>
              <a:rPr lang="en-US" altLang="zh-TW" sz="2000" dirty="0" smtClean="0"/>
              <a:t>on field </a:t>
            </a:r>
            <a:r>
              <a:rPr lang="en-US" altLang="zh-TW" sz="2000" dirty="0"/>
              <a:t>and </a:t>
            </a:r>
            <a:r>
              <a:rPr lang="en-US" altLang="zh-TW" sz="2000" dirty="0" smtClean="0"/>
              <a:t>increase </a:t>
            </a:r>
            <a:r>
              <a:rPr lang="en-US" altLang="zh-TW" sz="2000" dirty="0"/>
              <a:t>normalized value for increasing of </a:t>
            </a:r>
            <a:r>
              <a:rPr lang="en-US" altLang="zh-TW" sz="2000" dirty="0" smtClean="0"/>
              <a:t>2’sc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pPr lvl="1"/>
            <a:endParaRPr lang="en-US" altLang="zh-TW" sz="1600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  <a:p>
            <a:endParaRPr lang="en-US" altLang="zh-TW" dirty="0"/>
          </a:p>
          <a:p>
            <a:endParaRPr lang="en-US" altLang="zh-TW" dirty="0" smtClean="0"/>
          </a:p>
          <a:p>
            <a:endParaRPr lang="zh-TW" altLang="en-US" dirty="0"/>
          </a:p>
        </p:txBody>
      </p:sp>
      <p:pic>
        <p:nvPicPr>
          <p:cNvPr id="8" name="Picture 4" descr="C:\Users\larryzzr\Desktop\FP\Figs\fmis_fig_f1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7515"/>
          <a:stretch/>
        </p:blipFill>
        <p:spPr bwMode="auto">
          <a:xfrm>
            <a:off x="1979712" y="2780928"/>
            <a:ext cx="4623277" cy="13575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矩形 8"/>
          <p:cNvSpPr/>
          <p:nvPr/>
        </p:nvSpPr>
        <p:spPr>
          <a:xfrm>
            <a:off x="4580384" y="3882999"/>
            <a:ext cx="2022606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98094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Structuralized </a:t>
            </a:r>
            <a:r>
              <a:rPr lang="en-US" altLang="zh-TW" dirty="0" smtClean="0"/>
              <a:t>AND network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zh-TW" dirty="0" smtClean="0"/>
          </a:p>
          <a:p>
            <a:endParaRPr lang="en-US" altLang="zh-TW" dirty="0"/>
          </a:p>
          <a:p>
            <a:pPr marL="0" indent="0">
              <a:buNone/>
            </a:pPr>
            <a:endParaRPr lang="en-US" altLang="zh-TW" dirty="0" smtClean="0"/>
          </a:p>
        </p:txBody>
      </p:sp>
      <p:sp>
        <p:nvSpPr>
          <p:cNvPr id="6" name="文字方塊 5">
            <a:hlinkClick r:id="rId3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u="sng" dirty="0" smtClean="0">
                <a:solidFill>
                  <a:srgbClr val="FF0000"/>
                </a:solidFill>
              </a:rPr>
              <a:t>BACK</a:t>
            </a:r>
            <a:endParaRPr lang="zh-TW" altLang="en-US" u="sng" dirty="0">
              <a:solidFill>
                <a:srgbClr val="FF0000"/>
              </a:solidFill>
            </a:endParaRPr>
          </a:p>
        </p:txBody>
      </p:sp>
      <p:pic>
        <p:nvPicPr>
          <p:cNvPr id="1026" name="Picture 2" descr="C:\Users\larryzzr\Desktop\FP_Larry\FMIS_Figs\level_sticky_v2_and_network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8" y="1628800"/>
            <a:ext cx="8352928" cy="2468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Picture 3" descr="C:\Users\larryzzr\Desktop\FP_Larry\FMIS_Figs\level_sticky_v2_prop_generation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4328" y="4205436"/>
            <a:ext cx="7820026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6049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Leading zero detection </a:t>
            </a:r>
            <a:r>
              <a:rPr lang="en-US" altLang="zh-TW" dirty="0"/>
              <a:t>before </a:t>
            </a:r>
            <a:r>
              <a:rPr lang="en-US" altLang="zh-TW" dirty="0" smtClean="0"/>
              <a:t>2’sc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600" dirty="0" smtClean="0"/>
              <a:t>Generate LZC early</a:t>
            </a:r>
          </a:p>
          <a:p>
            <a:pPr lvl="1"/>
            <a:r>
              <a:rPr lang="en-US" altLang="zh-TW" sz="2000" dirty="0" smtClean="0"/>
              <a:t>What’s input string?</a:t>
            </a:r>
          </a:p>
          <a:p>
            <a:pPr lvl="1"/>
            <a:endParaRPr lang="en-US" altLang="zh-TW" sz="1600" dirty="0" smtClean="0"/>
          </a:p>
        </p:txBody>
      </p:sp>
      <p:pic>
        <p:nvPicPr>
          <p:cNvPr id="17410" name="Picture 2" descr="C:\Users\larryzzr\Desktop\FP\FMIS_Figs\LZD_enhancement_f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7116" y="2780928"/>
            <a:ext cx="5553075" cy="2867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9609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Leading zero detection </a:t>
            </a:r>
            <a:r>
              <a:rPr lang="en-US" altLang="zh-TW" dirty="0"/>
              <a:t>before </a:t>
            </a:r>
            <a:r>
              <a:rPr lang="en-US" altLang="zh-TW" dirty="0" smtClean="0"/>
              <a:t>2’sc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Merge increment </a:t>
            </a:r>
            <a:r>
              <a:rPr lang="en-US" altLang="zh-TW" sz="2000" dirty="0" smtClean="0"/>
              <a:t>of 2’sc (for negative integer source) to round digit generation</a:t>
            </a:r>
          </a:p>
          <a:p>
            <a:r>
              <a:rPr lang="en-US" altLang="zh-TW" sz="2000" dirty="0"/>
              <a:t>Add structuralized AND network to deal with carry (from sticky part) because of </a:t>
            </a:r>
            <a:r>
              <a:rPr lang="en-US" altLang="zh-TW" sz="2000" dirty="0"/>
              <a:t>2’sc increment</a:t>
            </a:r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If (1’sc </a:t>
            </a:r>
            <a:r>
              <a:rPr lang="en-US" altLang="zh-TW" sz="2000" dirty="0"/>
              <a:t>+ 1</a:t>
            </a:r>
            <a:r>
              <a:rPr lang="en-US" altLang="zh-TW" sz="2000" dirty="0" smtClean="0"/>
              <a:t>) raise carry bit then </a:t>
            </a:r>
            <a:r>
              <a:rPr lang="en-US" altLang="zh-TW" sz="2000" dirty="0" err="1" smtClean="0"/>
              <a:t>exp_inc</a:t>
            </a:r>
            <a:r>
              <a:rPr lang="en-US" altLang="zh-TW" sz="2000" dirty="0" smtClean="0"/>
              <a:t> can select correct exponent</a:t>
            </a:r>
          </a:p>
          <a:p>
            <a:pPr lvl="1"/>
            <a:r>
              <a:rPr lang="en-US" altLang="zh-TW" sz="1600" dirty="0" smtClean="0"/>
              <a:t>Negative integer is 16’b1111_1000_0000_0000</a:t>
            </a:r>
          </a:p>
          <a:p>
            <a:pPr lvl="1"/>
            <a:r>
              <a:rPr lang="en-US" altLang="zh-TW" sz="1600" dirty="0" smtClean="0"/>
              <a:t>1’sc </a:t>
            </a:r>
            <a:r>
              <a:rPr lang="en-US" altLang="zh-TW" sz="1600" dirty="0" smtClean="0">
                <a:sym typeface="Wingdings" panose="05000000000000000000" pitchFamily="2" charset="2"/>
              </a:rPr>
              <a:t></a:t>
            </a:r>
            <a:r>
              <a:rPr lang="en-US" altLang="zh-TW" sz="1600" dirty="0" smtClean="0"/>
              <a:t>16’b0000_0111_1111_1111</a:t>
            </a:r>
          </a:p>
          <a:p>
            <a:pPr lvl="1"/>
            <a:r>
              <a:rPr lang="en-US" altLang="zh-TW" sz="1600" dirty="0" smtClean="0"/>
              <a:t>Pack to HP format </a:t>
            </a:r>
            <a:r>
              <a:rPr lang="en-US" altLang="zh-TW" sz="1600" dirty="0" smtClean="0">
                <a:sym typeface="Wingdings" panose="05000000000000000000" pitchFamily="2" charset="2"/>
              </a:rPr>
              <a:t> 01.1111_1111_11 and increment 1 for 2’sc</a:t>
            </a:r>
          </a:p>
          <a:p>
            <a:pPr lvl="1"/>
            <a:r>
              <a:rPr lang="en-US" altLang="zh-TW" sz="1600" dirty="0" smtClean="0"/>
              <a:t>Result </a:t>
            </a:r>
            <a:r>
              <a:rPr lang="en-US" altLang="zh-TW" sz="1600" dirty="0" smtClean="0">
                <a:sym typeface="Wingdings" panose="05000000000000000000" pitchFamily="2" charset="2"/>
              </a:rPr>
              <a:t> 10.0000_0000_00 and carry is set then exponent increase 1</a:t>
            </a:r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pPr lvl="1"/>
            <a:endParaRPr lang="en-US" altLang="zh-TW" sz="16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</p:txBody>
      </p:sp>
      <p:pic>
        <p:nvPicPr>
          <p:cNvPr id="2050" name="Picture 2" descr="C:\Users\larryzzr\Desktop\FP_Larry\FMIS_Figs\All-Round_digit_carry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47864" y="2996952"/>
            <a:ext cx="1584176" cy="12926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2123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Rearrange data alignment for </a:t>
            </a:r>
            <a:r>
              <a:rPr lang="en-US" altLang="zh-TW" dirty="0" smtClean="0"/>
              <a:t>I2F (</a:t>
            </a:r>
            <a:r>
              <a:rPr lang="en-US" altLang="zh-TW" dirty="0"/>
              <a:t>1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Modify integer value alignment from 63-bit to 0-bit</a:t>
            </a:r>
          </a:p>
          <a:p>
            <a:pPr lvl="1"/>
            <a:r>
              <a:rPr lang="en-US" altLang="zh-TW" sz="1600" dirty="0" smtClean="0"/>
              <a:t>Reduce data type selection</a:t>
            </a:r>
          </a:p>
          <a:p>
            <a:r>
              <a:rPr lang="en-US" altLang="zh-TW" sz="2000" dirty="0" smtClean="0"/>
              <a:t>For FLEN 32 (pipe0, pipe2)</a:t>
            </a:r>
          </a:p>
          <a:p>
            <a:pPr lvl="1"/>
            <a:r>
              <a:rPr lang="en-US" altLang="zh-TW" sz="1600" dirty="0" smtClean="0"/>
              <a:t>Just force </a:t>
            </a:r>
            <a:r>
              <a:rPr lang="en-US" altLang="zh-TW" sz="1600" dirty="0" err="1" smtClean="0"/>
              <a:t>lz_num</a:t>
            </a:r>
            <a:r>
              <a:rPr lang="en-US" altLang="zh-TW" sz="1600" dirty="0" smtClean="0"/>
              <a:t>[5] to 1’b1</a:t>
            </a:r>
          </a:p>
          <a:p>
            <a:r>
              <a:rPr lang="en-US" altLang="zh-TW" sz="2000" dirty="0" smtClean="0"/>
              <a:t>For FLEN 16 (pipe1, pipe3)</a:t>
            </a:r>
          </a:p>
          <a:p>
            <a:pPr lvl="1"/>
            <a:r>
              <a:rPr lang="en-US" altLang="zh-TW" sz="1600" dirty="0" smtClean="0"/>
              <a:t>Just force </a:t>
            </a:r>
            <a:r>
              <a:rPr lang="en-US" altLang="zh-TW" sz="1600" dirty="0" err="1" smtClean="0"/>
              <a:t>lz_num</a:t>
            </a:r>
            <a:r>
              <a:rPr lang="en-US" altLang="zh-TW" sz="1600" dirty="0" smtClean="0"/>
              <a:t>[5:4] to 2’b11</a:t>
            </a:r>
          </a:p>
          <a:p>
            <a:endParaRPr lang="zh-TW" altLang="en-US" sz="2000" dirty="0"/>
          </a:p>
        </p:txBody>
      </p:sp>
      <p:pic>
        <p:nvPicPr>
          <p:cNvPr id="4098" name="Picture 2" descr="C:\Users\larryzzr\Desktop\FP\FMIS_Figs\fmis_fig_f5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2079219"/>
            <a:ext cx="4920010" cy="45717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5" name="直線單箭頭接點 4"/>
          <p:cNvCxnSpPr/>
          <p:nvPr/>
        </p:nvCxnSpPr>
        <p:spPr>
          <a:xfrm>
            <a:off x="5675586" y="3284984"/>
            <a:ext cx="3168352" cy="1872208"/>
          </a:xfrm>
          <a:prstGeom prst="straightConnector1">
            <a:avLst/>
          </a:prstGeom>
          <a:ln w="2857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文字方塊 3"/>
          <p:cNvSpPr txBox="1"/>
          <p:nvPr/>
        </p:nvSpPr>
        <p:spPr>
          <a:xfrm>
            <a:off x="683568" y="6381328"/>
            <a:ext cx="28471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err="1" smtClean="0"/>
              <a:t>lz_num</a:t>
            </a:r>
            <a:r>
              <a:rPr lang="en-US" altLang="zh-TW" dirty="0" smtClean="0"/>
              <a:t> is leading zero count</a:t>
            </a:r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7020272" y="4901803"/>
            <a:ext cx="69928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000" dirty="0" smtClean="0">
                <a:solidFill>
                  <a:srgbClr val="FF0000"/>
                </a:solidFill>
              </a:rPr>
              <a:t>After 2’sc</a:t>
            </a:r>
            <a:endParaRPr lang="zh-TW" altLang="en-US" sz="1000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5580112" y="5157192"/>
            <a:ext cx="3263826" cy="79208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75900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Rearrange data alignment for </a:t>
            </a:r>
            <a:r>
              <a:rPr lang="en-US" altLang="zh-TW" dirty="0" smtClean="0"/>
              <a:t>I2F (</a:t>
            </a:r>
            <a:r>
              <a:rPr lang="en-US" altLang="zh-TW" dirty="0"/>
              <a:t>2</a:t>
            </a:r>
            <a:r>
              <a:rPr lang="en-US" altLang="zh-TW" dirty="0" smtClean="0"/>
              <a:t>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The following show reduced multiplexers</a:t>
            </a:r>
          </a:p>
        </p:txBody>
      </p:sp>
      <p:sp>
        <p:nvSpPr>
          <p:cNvPr id="4" name="文字方塊 3">
            <a:hlinkClick r:id="rId2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hlinkClick r:id="rId3" action="ppaction://hlinksldjump"/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grpSp>
        <p:nvGrpSpPr>
          <p:cNvPr id="6" name="群組 5"/>
          <p:cNvGrpSpPr/>
          <p:nvPr/>
        </p:nvGrpSpPr>
        <p:grpSpPr>
          <a:xfrm>
            <a:off x="1777405" y="2204864"/>
            <a:ext cx="4432895" cy="2939348"/>
            <a:chOff x="1777405" y="2047875"/>
            <a:chExt cx="4432895" cy="2939348"/>
          </a:xfrm>
        </p:grpSpPr>
        <p:pic>
          <p:nvPicPr>
            <p:cNvPr id="2050" name="Picture 2" descr="C:\Users\larryzzr\Desktop\FP\FMIS_Figs\All-fmis 2stage pipe_v3.png"/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68" t="-268" r="27872" b="39549"/>
            <a:stretch/>
          </p:blipFill>
          <p:spPr bwMode="auto">
            <a:xfrm>
              <a:off x="1777405" y="2047875"/>
              <a:ext cx="4432895" cy="2939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矩形 4"/>
            <p:cNvSpPr/>
            <p:nvPr/>
          </p:nvSpPr>
          <p:spPr>
            <a:xfrm>
              <a:off x="2339752" y="3861048"/>
              <a:ext cx="504056" cy="504056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551264" y="2852936"/>
              <a:ext cx="504056" cy="2520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43778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 smtClean="0"/>
              <a:t>Rearrange data </a:t>
            </a:r>
            <a:r>
              <a:rPr lang="en-US" altLang="zh-TW" dirty="0"/>
              <a:t>alignment for </a:t>
            </a:r>
            <a:r>
              <a:rPr lang="en-US" altLang="zh-TW" dirty="0" smtClean="0"/>
              <a:t>F2I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Apply a 64-bit adder</a:t>
            </a:r>
          </a:p>
        </p:txBody>
      </p:sp>
      <p:pic>
        <p:nvPicPr>
          <p:cNvPr id="5122" name="Picture 2" descr="C:\Users\larryzzr\Desktop\FP\FMIS_Figs\All-alignment_f2i_1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7" y="2204864"/>
            <a:ext cx="5638800" cy="2028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3" name="Picture 3" descr="C:\Users\larryzzr\Desktop\FP\FMIS_Figs\All-alignment_f2i_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7811" y="4536389"/>
            <a:ext cx="4610100" cy="1162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向下箭號 4"/>
          <p:cNvSpPr/>
          <p:nvPr/>
        </p:nvSpPr>
        <p:spPr>
          <a:xfrm>
            <a:off x="3937481" y="4161681"/>
            <a:ext cx="230991" cy="374708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文字方塊 8">
            <a:hlinkClick r:id="rId4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hlinkClick r:id="rId4" action="ppaction://hlinksldjump"/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0854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Overview (2/)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 smtClean="0"/>
              <a:t>Instruction latency</a:t>
            </a:r>
            <a:endParaRPr lang="zh-TW" altLang="en-US" sz="2400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7713507"/>
              </p:ext>
            </p:extLst>
          </p:nvPr>
        </p:nvGraphicFramePr>
        <p:xfrm>
          <a:off x="899592" y="2132856"/>
          <a:ext cx="7416826" cy="426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83370"/>
                <a:gridCol w="1483364"/>
                <a:gridCol w="1483364"/>
                <a:gridCol w="1483364"/>
                <a:gridCol w="1483364"/>
              </a:tblGrid>
              <a:tr h="31182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Instruction </a:t>
                      </a:r>
                      <a:endParaRPr lang="zh-TW" altLang="en-US" sz="2000" dirty="0"/>
                    </a:p>
                  </a:txBody>
                  <a:tcPr anchor="ctr"/>
                </a:tc>
                <a:tc gridSpan="4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Latency</a:t>
                      </a:r>
                      <a:endParaRPr lang="zh-TW" altLang="en-US" sz="20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 vMerge="1">
                  <a:txBody>
                    <a:bodyPr/>
                    <a:lstStyle/>
                    <a:p>
                      <a:endParaRPr lang="zh-TW" altLang="en-US" sz="14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Scalar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2000" dirty="0" smtClean="0"/>
                        <a:t>Vector</a:t>
                      </a:r>
                      <a:endParaRPr lang="zh-TW" altLang="en-US" sz="2000" dirty="0" smtClean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zh-TW" altLang="en-US" sz="2000" dirty="0" smtClean="0"/>
                    </a:p>
                  </a:txBody>
                  <a:tcPr/>
                </a:tc>
              </a:tr>
              <a:tr h="31182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Conversion</a:t>
                      </a:r>
                      <a:endParaRPr lang="zh-TW" altLang="en-US" sz="2000" dirty="0"/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Widening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311823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Narrowing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3</a:t>
                      </a:r>
                      <a:endParaRPr lang="zh-TW" altLang="en-US" sz="2000" dirty="0"/>
                    </a:p>
                  </a:txBody>
                  <a:tcPr anchor="ctr"/>
                </a:tc>
              </a:tr>
              <a:tr h="50596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Sign injection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Min/max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Comparing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Classify</a:t>
                      </a:r>
                      <a:endParaRPr lang="zh-TW" altLang="en-US" sz="20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1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 row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Move</a:t>
                      </a:r>
                      <a:endParaRPr lang="zh-TW" alt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toFRF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/>
                        <a:t>2</a:t>
                      </a:r>
                      <a:endParaRPr lang="zh-TW" altLang="en-US" sz="2000" dirty="0"/>
                    </a:p>
                  </a:txBody>
                  <a:tcPr anchor="ctr"/>
                </a:tc>
                <a:tc rowSpan="2" h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</a:tr>
              <a:tr h="311823">
                <a:tc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err="1" smtClean="0">
                          <a:solidFill>
                            <a:schemeClr val="tx1"/>
                          </a:solidFill>
                        </a:rPr>
                        <a:t>toXRF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sz="2000" dirty="0" smtClean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zh-TW" altLang="en-US" sz="2000" dirty="0">
                        <a:solidFill>
                          <a:schemeClr val="tx1"/>
                        </a:solidFill>
                      </a:endParaRPr>
                    </a:p>
                  </a:txBody>
                  <a:tcPr anchor="ctr"/>
                </a:tc>
                <a:tc gridSpan="2" vMerge="1">
                  <a:txBody>
                    <a:bodyPr/>
                    <a:lstStyle/>
                    <a:p>
                      <a:pPr algn="ctr"/>
                      <a:endParaRPr lang="zh-TW" altLang="en-US" sz="2000" dirty="0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81363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TW" sz="3200" dirty="0" smtClean="0"/>
              <a:t>Rearrange data alignment for narrowing FP (1/)</a:t>
            </a:r>
            <a:endParaRPr lang="zh-TW" altLang="en-US" sz="3200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/>
              <a:t>This rearrangement is </a:t>
            </a:r>
            <a:r>
              <a:rPr lang="en-US" altLang="zh-TW" sz="2000" dirty="0" smtClean="0"/>
              <a:t>for merging two adders</a:t>
            </a:r>
          </a:p>
          <a:p>
            <a:r>
              <a:rPr lang="en-US" altLang="zh-TW" sz="2000" dirty="0" smtClean="0"/>
              <a:t>All destination result types are aligned at LSB</a:t>
            </a:r>
          </a:p>
          <a:p>
            <a:pPr lvl="1"/>
            <a:r>
              <a:rPr lang="en-US" altLang="zh-TW" sz="1600" dirty="0" smtClean="0"/>
              <a:t>ABS should support 65-bit right shift</a:t>
            </a:r>
          </a:p>
        </p:txBody>
      </p:sp>
      <p:sp>
        <p:nvSpPr>
          <p:cNvPr id="6" name="向下箭號 5"/>
          <p:cNvSpPr/>
          <p:nvPr/>
        </p:nvSpPr>
        <p:spPr>
          <a:xfrm>
            <a:off x="3491880" y="4509120"/>
            <a:ext cx="315044" cy="521593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5365" name="Picture 5" descr="C:\Users\larryzzr\Desktop\FP\FMIS_Figs\All-alignment_narrowing_fp_f2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39" y="5030713"/>
            <a:ext cx="4972050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366" name="Picture 6" descr="C:\Users\larryzzr\Desktop\FP\FMIS_Figs\All-alignment_narrowing_fp_f1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907" y="2852936"/>
            <a:ext cx="4867276" cy="161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文字方塊 13">
            <a:hlinkClick r:id="rId4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hlinkClick r:id="rId5" action="ppaction://hlinksldjump"/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5628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Merge 64bit and 54bit adder </a:t>
            </a:r>
            <a:r>
              <a:rPr lang="en-US" altLang="zh-TW" dirty="0" smtClean="0"/>
              <a:t>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 smtClean="0"/>
              <a:t>Use 64-bit adder to do 64-bit 2’sc and 54-bit rounding</a:t>
            </a:r>
          </a:p>
          <a:p>
            <a:pPr lvl="1"/>
            <a:r>
              <a:rPr lang="en-US" altLang="zh-TW" sz="1800" dirty="0" smtClean="0"/>
              <a:t>LSB of 64-bit is for round bit</a:t>
            </a:r>
          </a:p>
          <a:p>
            <a:r>
              <a:rPr lang="en-US" altLang="zh-TW" sz="2000" dirty="0" smtClean="0"/>
              <a:t>Rearrange data </a:t>
            </a:r>
            <a:r>
              <a:rPr lang="en-US" altLang="zh-TW" sz="2000" dirty="0"/>
              <a:t>alignment </a:t>
            </a:r>
            <a:r>
              <a:rPr lang="en-US" altLang="zh-TW" sz="2000" dirty="0" smtClean="0"/>
              <a:t>for all conversion instructions</a:t>
            </a:r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endParaRPr lang="en-US" altLang="zh-TW" sz="2000" dirty="0"/>
          </a:p>
          <a:p>
            <a:endParaRPr lang="en-US" altLang="zh-TW" sz="2000" dirty="0" smtClean="0"/>
          </a:p>
          <a:p>
            <a:r>
              <a:rPr lang="en-US" altLang="zh-TW" sz="2000" dirty="0" smtClean="0"/>
              <a:t>Adjust shift amount according to changing alignment</a:t>
            </a:r>
          </a:p>
          <a:p>
            <a:endParaRPr lang="en-US" altLang="zh-TW" sz="2000" dirty="0" smtClean="0"/>
          </a:p>
        </p:txBody>
      </p:sp>
      <p:sp>
        <p:nvSpPr>
          <p:cNvPr id="5" name="文字方塊 4">
            <a:hlinkClick r:id="rId2" action="ppaction://hlinksldjump"/>
          </p:cNvPr>
          <p:cNvSpPr txBox="1"/>
          <p:nvPr/>
        </p:nvSpPr>
        <p:spPr>
          <a:xfrm>
            <a:off x="8426009" y="6453336"/>
            <a:ext cx="68249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  <a:hlinkClick r:id="rId3" action="ppaction://hlinksldjump"/>
              </a:rPr>
              <a:t>BACK</a:t>
            </a:r>
            <a:endParaRPr lang="zh-TW" altLang="en-US" dirty="0">
              <a:solidFill>
                <a:srgbClr val="FF0000"/>
              </a:solidFill>
            </a:endParaRPr>
          </a:p>
        </p:txBody>
      </p:sp>
      <p:pic>
        <p:nvPicPr>
          <p:cNvPr id="6" name="Picture 3" descr="C:\Users\larryzzr\Desktop\FP\FMIS_Figs\All-alignment_x64_f64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720039"/>
            <a:ext cx="5881125" cy="27980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164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MISC (1/)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sz="2000" dirty="0">
                <a:solidFill>
                  <a:srgbClr val="00B050"/>
                </a:solidFill>
              </a:rPr>
              <a:t>Generate</a:t>
            </a:r>
            <a:r>
              <a:rPr lang="en-US" altLang="zh-TW" sz="2000" dirty="0"/>
              <a:t> </a:t>
            </a:r>
            <a:r>
              <a:rPr lang="en-US" altLang="zh-TW" sz="2000" dirty="0" err="1"/>
              <a:t>exp_inc</a:t>
            </a:r>
            <a:r>
              <a:rPr lang="en-US" altLang="zh-TW" sz="2000" dirty="0"/>
              <a:t> in F1 stage</a:t>
            </a:r>
          </a:p>
          <a:p>
            <a:pPr lvl="1"/>
            <a:r>
              <a:rPr lang="en-US" altLang="zh-TW" sz="1600" dirty="0"/>
              <a:t>Bit pattern detection</a:t>
            </a:r>
          </a:p>
          <a:p>
            <a:r>
              <a:rPr lang="en-US" altLang="zh-TW" sz="2000" dirty="0" smtClean="0">
                <a:solidFill>
                  <a:srgbClr val="FF0000"/>
                </a:solidFill>
              </a:rPr>
              <a:t>Move</a:t>
            </a:r>
            <a:r>
              <a:rPr lang="en-US" altLang="zh-TW" sz="2000" dirty="0" smtClean="0"/>
              <a:t> exponent computation to F1 stage</a:t>
            </a:r>
          </a:p>
          <a:p>
            <a:endParaRPr lang="en-US" altLang="zh-TW" sz="2000" dirty="0" smtClean="0"/>
          </a:p>
        </p:txBody>
      </p:sp>
      <p:pic>
        <p:nvPicPr>
          <p:cNvPr id="7" name="Picture 7" descr="C:\Users\larryzzr\Desktop\FP_Larry\FMIS_Figs\All-fmis 2stage pipe_v4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14142" y="2529860"/>
            <a:ext cx="5537473" cy="4328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/>
          <p:cNvSpPr/>
          <p:nvPr/>
        </p:nvSpPr>
        <p:spPr>
          <a:xfrm>
            <a:off x="6156175" y="5517232"/>
            <a:ext cx="730759" cy="300960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" name="矩形 8"/>
          <p:cNvSpPr/>
          <p:nvPr/>
        </p:nvSpPr>
        <p:spPr>
          <a:xfrm>
            <a:off x="4139952" y="5216272"/>
            <a:ext cx="1224136" cy="105800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583763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Interface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01128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Back-End Hierarchy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2086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Function Unit Interface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337706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VFP_FMIS Interface (1/)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26497131"/>
              </p:ext>
            </p:extLst>
          </p:nvPr>
        </p:nvGraphicFramePr>
        <p:xfrm>
          <a:off x="467544" y="1628800"/>
          <a:ext cx="7992888" cy="4937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8272"/>
                <a:gridCol w="72008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err="1" smtClean="0"/>
                        <a:t>core_clk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Clock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err="1" smtClean="0"/>
                        <a:t>core_reset_n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Negative Edge Reset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lane_pipe_id_0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ID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f1_valid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f1_fmis_scalar_valid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Indicate scalar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instruction</a:t>
                      </a:r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f1_ex_ctrl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Control signal for encoding.</a:t>
                      </a:r>
                      <a:r>
                        <a:rPr lang="en-US" altLang="zh-TW" sz="1600" baseline="0" dirty="0" smtClean="0"/>
                        <a:t> More info in instruction encoding slide.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f1_sew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Indicate</a:t>
                      </a:r>
                      <a:r>
                        <a:rPr lang="en-US" altLang="zh-TW" sz="1600" baseline="0" dirty="0" smtClean="0"/>
                        <a:t> element width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f1_ediv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Un-used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f1_round_mode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Round mode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f1_widen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Widening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baseline="0" dirty="0" smtClean="0"/>
                        <a:t>instruction for vector instruction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f1_narrow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Narrowing </a:t>
                      </a:r>
                      <a:r>
                        <a:rPr lang="en-US" altLang="zh-TW" sz="1600" dirty="0" smtClean="0"/>
                        <a:t>instruction for vector instruction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f1_sign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/>
                        <a:t>Indicate signed integer source or decode instruction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f1_vmask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The corresponding</a:t>
                      </a:r>
                      <a:r>
                        <a:rPr lang="en-US" altLang="zh-TW" sz="1600" baseline="0" dirty="0" smtClean="0"/>
                        <a:t> element v</a:t>
                      </a:r>
                      <a:r>
                        <a:rPr lang="en-US" altLang="zh-TW" sz="1600" dirty="0" smtClean="0"/>
                        <a:t>0.t value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1564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VFMIS_64 Interface (2/)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31170900"/>
              </p:ext>
            </p:extLst>
          </p:nvPr>
        </p:nvGraphicFramePr>
        <p:xfrm>
          <a:off x="539552" y="1268760"/>
          <a:ext cx="7992888" cy="341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08012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f1_op1_invalid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Invalid</a:t>
                      </a:r>
                      <a:r>
                        <a:rPr lang="en-US" altLang="zh-TW" sz="1600" baseline="0" dirty="0" smtClean="0"/>
                        <a:t> oprand1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f1_op2_invalid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Invalid</a:t>
                      </a:r>
                      <a:r>
                        <a:rPr lang="en-US" altLang="zh-TW" sz="1600" baseline="0" dirty="0" smtClean="0"/>
                        <a:t> oprand2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f1_op1_data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Input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Source oprand1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f1_op2_data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Input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Source oprand2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f1_cmp_inv_op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Set</a:t>
                      </a:r>
                      <a:r>
                        <a:rPr lang="en-US" altLang="zh-TW" sz="1600" baseline="0" dirty="0" smtClean="0"/>
                        <a:t> invalid operation exception flag for </a:t>
                      </a:r>
                      <a:r>
                        <a:rPr lang="en-US" altLang="zh-TW" sz="1600" dirty="0" smtClean="0"/>
                        <a:t>scalar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baseline="0" dirty="0" err="1" smtClean="0"/>
                        <a:t>fp</a:t>
                      </a:r>
                      <a:r>
                        <a:rPr lang="en-US" altLang="zh-TW" sz="1600" baseline="0" dirty="0" smtClean="0"/>
                        <a:t> instruction (destination is XRF)</a:t>
                      </a:r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f1_wdata_en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Write</a:t>
                      </a:r>
                      <a:r>
                        <a:rPr lang="en-US" altLang="zh-TW" sz="1600" baseline="0" dirty="0" smtClean="0"/>
                        <a:t> enable for F1 retired instruction (Instruction latency is 1)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f1_wdata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Result</a:t>
                      </a:r>
                      <a:r>
                        <a:rPr lang="en-US" altLang="zh-TW" sz="1600" baseline="0" dirty="0" smtClean="0"/>
                        <a:t> data for F1 retired instruction (Instruction latency is 1)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5709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VFMIS_64 Interface </a:t>
            </a:r>
            <a:r>
              <a:rPr lang="en-US" altLang="zh-TW" dirty="0" smtClean="0"/>
              <a:t>(3/)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3113938"/>
              </p:ext>
            </p:extLst>
          </p:nvPr>
        </p:nvGraphicFramePr>
        <p:xfrm>
          <a:off x="539552" y="1412776"/>
          <a:ext cx="7992888" cy="527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88232"/>
                <a:gridCol w="1080120"/>
                <a:gridCol w="4824536"/>
              </a:tblGrid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Signal</a:t>
                      </a:r>
                      <a:r>
                        <a:rPr lang="en-US" altLang="zh-TW" sz="1600" baseline="0" dirty="0" smtClean="0"/>
                        <a:t> name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Type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Description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f2_result_type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Result data</a:t>
                      </a:r>
                      <a:r>
                        <a:rPr lang="en-US" altLang="zh-TW" sz="1600" baseline="0" dirty="0" smtClean="0"/>
                        <a:t> </a:t>
                      </a:r>
                      <a:r>
                        <a:rPr lang="en-US" altLang="zh-TW" sz="1600" dirty="0" smtClean="0"/>
                        <a:t>type</a:t>
                      </a:r>
                    </a:p>
                    <a:p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3’b111  </a:t>
                      </a:r>
                      <a:r>
                        <a:rPr lang="en-US" altLang="zh-TW" sz="1600" dirty="0" smtClean="0"/>
                        <a:t>DP</a:t>
                      </a:r>
                      <a:endParaRPr lang="en-US" altLang="zh-TW" sz="160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3’b110  SP</a:t>
                      </a:r>
                    </a:p>
                    <a:p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3’b101  HP</a:t>
                      </a:r>
                    </a:p>
                    <a:p>
                      <a:r>
                        <a:rPr lang="en-US" altLang="zh-TW" sz="1600" baseline="0" dirty="0" smtClean="0">
                          <a:sym typeface="Wingdings" panose="05000000000000000000" pitchFamily="2" charset="2"/>
                        </a:rPr>
                        <a:t>3’b100  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Bfloat16</a:t>
                      </a:r>
                    </a:p>
                    <a:p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3’b011  Double-word</a:t>
                      </a:r>
                    </a:p>
                    <a:p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3’b010  Word</a:t>
                      </a:r>
                    </a:p>
                    <a:p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3’b001  Half</a:t>
                      </a:r>
                      <a:r>
                        <a:rPr lang="en-US" altLang="zh-TW" sz="1600" baseline="0" dirty="0" smtClean="0">
                          <a:sym typeface="Wingdings" panose="05000000000000000000" pitchFamily="2" charset="2"/>
                        </a:rPr>
                        <a:t>-word</a:t>
                      </a:r>
                      <a:endParaRPr lang="en-US" altLang="zh-TW" sz="1600" dirty="0" smtClean="0">
                        <a:sym typeface="Wingdings" panose="05000000000000000000" pitchFamily="2" charset="2"/>
                      </a:endParaRPr>
                    </a:p>
                    <a:p>
                      <a:r>
                        <a:rPr lang="en-US" altLang="zh-TW" sz="1600" baseline="0" dirty="0" smtClean="0">
                          <a:sym typeface="Wingdings" panose="05000000000000000000" pitchFamily="2" charset="2"/>
                        </a:rPr>
                        <a:t>3’b000  </a:t>
                      </a:r>
                      <a:r>
                        <a:rPr lang="en-US" altLang="zh-TW" sz="1600" dirty="0" smtClean="0">
                          <a:sym typeface="Wingdings" panose="05000000000000000000" pitchFamily="2" charset="2"/>
                        </a:rPr>
                        <a:t>Byte</a:t>
                      </a:r>
                      <a:endParaRPr lang="en-US" altLang="zh-TW" sz="1600" baseline="0" dirty="0" smtClean="0">
                        <a:sym typeface="Wingdings" panose="05000000000000000000" pitchFamily="2" charset="2"/>
                      </a:endParaRPr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f2_cmp_result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Partial</a:t>
                      </a:r>
                      <a:r>
                        <a:rPr lang="en-US" altLang="zh-TW" sz="1600" baseline="0" dirty="0" smtClean="0"/>
                        <a:t> compare result and upper module need to merging and shifting data.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f2_narr_wdata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Partial</a:t>
                      </a:r>
                      <a:r>
                        <a:rPr lang="en-US" altLang="zh-TW" sz="1600" baseline="0" dirty="0" smtClean="0"/>
                        <a:t> narrowing result and upper module need to merging and shifting data.</a:t>
                      </a:r>
                      <a:endParaRPr lang="zh-TW" altLang="en-US" sz="1600" dirty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f2_wdata_en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Write</a:t>
                      </a:r>
                      <a:r>
                        <a:rPr lang="en-US" altLang="zh-TW" sz="1600" baseline="0" dirty="0" smtClean="0"/>
                        <a:t> enable for non F1 retired instruction (Instruction latency is 2/3)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f2_wdata</a:t>
                      </a:r>
                      <a:endParaRPr lang="zh-TW" altLang="en-US" sz="1600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sz="1600" dirty="0" smtClean="0"/>
                        <a:t>Result</a:t>
                      </a:r>
                      <a:r>
                        <a:rPr lang="en-US" altLang="zh-TW" sz="1600" baseline="0" dirty="0" smtClean="0"/>
                        <a:t> data for non F1 retired instruction (Instruction latency is 2/3)</a:t>
                      </a:r>
                      <a:endParaRPr lang="zh-TW" altLang="en-US" sz="1600" dirty="0" smtClean="0"/>
                    </a:p>
                  </a:txBody>
                  <a:tcPr/>
                </a:tc>
              </a:tr>
              <a:tr h="227102"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f2_flag_set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dirty="0" smtClean="0"/>
                        <a:t>Output</a:t>
                      </a:r>
                      <a:endParaRPr lang="zh-TW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600" baseline="0" dirty="0" smtClean="0"/>
                        <a:t>Result exception flag</a:t>
                      </a:r>
                      <a:endParaRPr lang="zh-TW" altLang="en-US" sz="16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06152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Instruction </a:t>
            </a:r>
            <a:r>
              <a:rPr lang="en-US" altLang="zh-TW" dirty="0" smtClean="0"/>
              <a:t>Encoding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55920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Configurability</a:t>
            </a:r>
            <a:endParaRPr lang="zh-TW" altLang="en-US" dirty="0"/>
          </a:p>
        </p:txBody>
      </p:sp>
      <p:graphicFrame>
        <p:nvGraphicFramePr>
          <p:cNvPr id="4" name="內容版面配置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73290833"/>
              </p:ext>
            </p:extLst>
          </p:nvPr>
        </p:nvGraphicFramePr>
        <p:xfrm>
          <a:off x="457200" y="1600200"/>
          <a:ext cx="8219256" cy="2260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09628"/>
                <a:gridCol w="4109628"/>
              </a:tblGrid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Feature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Options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XLEN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FLEN*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bg1">
                              <a:lumMod val="75000"/>
                            </a:schemeClr>
                          </a:solidFill>
                        </a:rPr>
                        <a:t>16</a:t>
                      </a:r>
                      <a:r>
                        <a:rPr lang="en-US" altLang="zh-TW" dirty="0" smtClean="0"/>
                        <a:t>/32/64</a:t>
                      </a:r>
                      <a:endParaRPr lang="zh-TW" altLang="en-US" dirty="0"/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VLEN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SIMD_WIDTH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>
                          <a:solidFill>
                            <a:schemeClr val="tx1"/>
                          </a:solidFill>
                        </a:rPr>
                        <a:t>512/256/128</a:t>
                      </a:r>
                      <a:endParaRPr lang="zh-TW" alt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6808"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ELEN*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 smtClean="0"/>
                        <a:t>32/64</a:t>
                      </a:r>
                      <a:endParaRPr lang="zh-TW" alt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文字方塊 2"/>
          <p:cNvSpPr txBox="1"/>
          <p:nvPr/>
        </p:nvSpPr>
        <p:spPr>
          <a:xfrm>
            <a:off x="395536" y="3861048"/>
            <a:ext cx="43719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/>
              <a:t>*If RVV = 0, FLEN can </a:t>
            </a:r>
            <a:r>
              <a:rPr lang="en-US" altLang="zh-TW" dirty="0"/>
              <a:t>be configured to </a:t>
            </a:r>
            <a:r>
              <a:rPr lang="en-US" altLang="zh-TW" dirty="0" smtClean="0"/>
              <a:t>32/64</a:t>
            </a:r>
          </a:p>
          <a:p>
            <a:r>
              <a:rPr lang="en-US" altLang="zh-TW" dirty="0" smtClean="0"/>
              <a:t>*If RVV = 1, </a:t>
            </a:r>
            <a:r>
              <a:rPr lang="en-US" altLang="zh-TW" dirty="0"/>
              <a:t>FLEN </a:t>
            </a:r>
            <a:r>
              <a:rPr lang="en-US" altLang="zh-TW" dirty="0" smtClean="0"/>
              <a:t>is </a:t>
            </a:r>
            <a:r>
              <a:rPr lang="en-US" altLang="zh-TW" dirty="0"/>
              <a:t>equivalent to ELEN </a:t>
            </a:r>
            <a:endParaRPr lang="en-US" altLang="zh-TW" dirty="0" smtClean="0"/>
          </a:p>
        </p:txBody>
      </p:sp>
    </p:spTree>
    <p:extLst>
      <p:ext uri="{BB962C8B-B14F-4D97-AF65-F5344CB8AC3E}">
        <p14:creationId xmlns:p14="http://schemas.microsoft.com/office/powerpoint/2010/main" val="170080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dirty="0" smtClean="0"/>
              <a:t>Instruction encoding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altLang="zh-TW" sz="2400" dirty="0" smtClean="0"/>
          </a:p>
        </p:txBody>
      </p:sp>
      <p:graphicFrame>
        <p:nvGraphicFramePr>
          <p:cNvPr id="4" name="物件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5637772"/>
              </p:ext>
            </p:extLst>
          </p:nvPr>
        </p:nvGraphicFramePr>
        <p:xfrm>
          <a:off x="179512" y="1196752"/>
          <a:ext cx="8756650" cy="5561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工作表" r:id="rId3" imgW="11410956" imgH="7248420" progId="Excel.Sheet.12">
                  <p:embed/>
                </p:oleObj>
              </mc:Choice>
              <mc:Fallback>
                <p:oleObj name="工作表" r:id="rId3" imgW="11410956" imgH="724842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79512" y="1196752"/>
                        <a:ext cx="8756650" cy="55610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30657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err="1"/>
              <a:t>uArch</a:t>
            </a:r>
            <a:r>
              <a:rPr lang="en-US" altLang="zh-TW" dirty="0"/>
              <a:t> overview</a:t>
            </a:r>
            <a:endParaRPr lang="zh-TW" altLang="en-US" dirty="0"/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3274264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 smtClean="0"/>
              <a:t>VPU stage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zh-TW" altLang="en-US" sz="2400" dirty="0"/>
          </a:p>
        </p:txBody>
      </p:sp>
      <p:sp>
        <p:nvSpPr>
          <p:cNvPr id="7" name="內容版面配置區 2"/>
          <p:cNvSpPr txBox="1">
            <a:spLocks/>
          </p:cNvSpPr>
          <p:nvPr/>
        </p:nvSpPr>
        <p:spPr>
          <a:xfrm>
            <a:off x="609600" y="17526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sz="2400" dirty="0" smtClean="0">
              <a:sym typeface="Wingdings" panose="05000000000000000000" pitchFamily="2" charset="2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5292080" y="5157192"/>
            <a:ext cx="1152128" cy="43204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224" t="22542" r="53050" b="21402"/>
          <a:stretch/>
        </p:blipFill>
        <p:spPr bwMode="auto">
          <a:xfrm>
            <a:off x="123528" y="1889268"/>
            <a:ext cx="8827068" cy="42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矩形 7"/>
          <p:cNvSpPr/>
          <p:nvPr/>
        </p:nvSpPr>
        <p:spPr>
          <a:xfrm>
            <a:off x="5724128" y="5293816"/>
            <a:ext cx="1656184" cy="3600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 10"/>
          <p:cNvSpPr/>
          <p:nvPr/>
        </p:nvSpPr>
        <p:spPr>
          <a:xfrm>
            <a:off x="2483768" y="2420888"/>
            <a:ext cx="3168352" cy="3721005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2" name="文字方塊 11"/>
          <p:cNvSpPr txBox="1"/>
          <p:nvPr/>
        </p:nvSpPr>
        <p:spPr>
          <a:xfrm>
            <a:off x="2473876" y="2927122"/>
            <a:ext cx="10419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C000"/>
                </a:solidFill>
              </a:rPr>
              <a:t>Frontend</a:t>
            </a:r>
            <a:endParaRPr lang="zh-TW" altLang="en-US" dirty="0">
              <a:solidFill>
                <a:srgbClr val="FFC000"/>
              </a:solidFill>
            </a:endParaRPr>
          </a:p>
        </p:txBody>
      </p:sp>
      <p:sp>
        <p:nvSpPr>
          <p:cNvPr id="15" name="文字方塊 14"/>
          <p:cNvSpPr txBox="1"/>
          <p:nvPr/>
        </p:nvSpPr>
        <p:spPr>
          <a:xfrm>
            <a:off x="7385421" y="5277091"/>
            <a:ext cx="14318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 smtClean="0">
                <a:solidFill>
                  <a:srgbClr val="FF0000"/>
                </a:solidFill>
              </a:rPr>
              <a:t>Function unit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4763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>
        <p:cut/>
      </p:transition>
    </mc:Choice>
    <mc:Fallback xmlns="">
      <p:transition spd="slow">
        <p:cut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28127</TotalTime>
  <Words>3700</Words>
  <Application>Microsoft Office PowerPoint</Application>
  <PresentationFormat>如螢幕大小 (4:3)</PresentationFormat>
  <Paragraphs>1183</Paragraphs>
  <Slides>70</Slides>
  <Notes>14</Notes>
  <HiddenSlides>0</HiddenSlides>
  <MMClips>0</MMClips>
  <ScaleCrop>false</ScaleCrop>
  <HeadingPairs>
    <vt:vector size="6" baseType="variant">
      <vt:variant>
        <vt:lpstr>佈景主題</vt:lpstr>
      </vt:variant>
      <vt:variant>
        <vt:i4>1</vt:i4>
      </vt:variant>
      <vt:variant>
        <vt:lpstr>內嵌 OLE 伺服程式</vt:lpstr>
      </vt:variant>
      <vt:variant>
        <vt:i4>1</vt:i4>
      </vt:variant>
      <vt:variant>
        <vt:lpstr>投影片標題</vt:lpstr>
      </vt:variant>
      <vt:variant>
        <vt:i4>70</vt:i4>
      </vt:variant>
    </vt:vector>
  </HeadingPairs>
  <TitlesOfParts>
    <vt:vector size="72" baseType="lpstr">
      <vt:lpstr>Office 佈景主題</vt:lpstr>
      <vt:lpstr>Microsoft Excel Worksheet</vt:lpstr>
      <vt:lpstr>FP MISC uArch</vt:lpstr>
      <vt:lpstr>Agenda</vt:lpstr>
      <vt:lpstr>List of abbreviation (1/)</vt:lpstr>
      <vt:lpstr>List of parameter (1/)</vt:lpstr>
      <vt:lpstr>Overview (1/)</vt:lpstr>
      <vt:lpstr>Overview (2/)</vt:lpstr>
      <vt:lpstr>Configurability</vt:lpstr>
      <vt:lpstr>uArch overview</vt:lpstr>
      <vt:lpstr>VPU stage</vt:lpstr>
      <vt:lpstr>Function Unit Lane Hierarchy</vt:lpstr>
      <vt:lpstr>FMIS uArch (1/)</vt:lpstr>
      <vt:lpstr>FMIS uArch (2/)</vt:lpstr>
      <vt:lpstr>FMIS uArch (3/)</vt:lpstr>
      <vt:lpstr>FMIS uArch (4/)</vt:lpstr>
      <vt:lpstr>FMIS uArch (5/)</vt:lpstr>
      <vt:lpstr>Conversion instructions</vt:lpstr>
      <vt:lpstr>Integer to FP Datapath</vt:lpstr>
      <vt:lpstr>Integer to FP (1/)</vt:lpstr>
      <vt:lpstr>Integer to FP (2/)</vt:lpstr>
      <vt:lpstr>Integer to FP (3/)</vt:lpstr>
      <vt:lpstr>FP to Integer Datapath</vt:lpstr>
      <vt:lpstr>FP to integer (1/)</vt:lpstr>
      <vt:lpstr>FP to integer (2/)</vt:lpstr>
      <vt:lpstr>FP to FP Datapath</vt:lpstr>
      <vt:lpstr>FP to FP – Widening FP (1/)</vt:lpstr>
      <vt:lpstr>FP to FP – Narrowing FP (2/)</vt:lpstr>
      <vt:lpstr>FP to FP – Narrowing FP (3/)</vt:lpstr>
      <vt:lpstr>FP to FP – Narrowing FP (4/)</vt:lpstr>
      <vt:lpstr>Round digit/2’sc inc generation</vt:lpstr>
      <vt:lpstr>Round digit/2’sc inc generation (1/)</vt:lpstr>
      <vt:lpstr>Round digit/2’sc inc generation (2/)</vt:lpstr>
      <vt:lpstr>Round digit/2’sc inc generation (3/)</vt:lpstr>
      <vt:lpstr>Round digit/2’sc inc generation (4/)</vt:lpstr>
      <vt:lpstr>Round digit/2’sc inc generation (5/)</vt:lpstr>
      <vt:lpstr>Round digit/2’sc inc generation (6/)</vt:lpstr>
      <vt:lpstr>Round digit/2’sc inc generation (7/)</vt:lpstr>
      <vt:lpstr>comparing &amp; others instructions</vt:lpstr>
      <vt:lpstr>Comparing &amp; Others Instructions Datapath</vt:lpstr>
      <vt:lpstr>Comparing &amp; Others Instructions</vt:lpstr>
      <vt:lpstr>Comparing Instructions</vt:lpstr>
      <vt:lpstr>Others Instructions</vt:lpstr>
      <vt:lpstr>Cross Lane datapath</vt:lpstr>
      <vt:lpstr>Narrowing &amp; Mask Instruction Datapath</vt:lpstr>
      <vt:lpstr>Reduction Instructions Datapath</vt:lpstr>
      <vt:lpstr>Enhancements</vt:lpstr>
      <vt:lpstr>Enhancement list (1/)</vt:lpstr>
      <vt:lpstr>Structuralized OR network (1/)</vt:lpstr>
      <vt:lpstr>Structuralized OR network (2/)</vt:lpstr>
      <vt:lpstr>Structuralized OR network (3/)</vt:lpstr>
      <vt:lpstr>Structuralized OR network - ABS(1/)</vt:lpstr>
      <vt:lpstr>Structuralized OR network - ABS(2/)</vt:lpstr>
      <vt:lpstr>Structuralized OR network - ABS(3/)</vt:lpstr>
      <vt:lpstr>Structuralized AND network (1/)</vt:lpstr>
      <vt:lpstr>Structuralized AND network (2/)</vt:lpstr>
      <vt:lpstr>Leading zero detection before 2’sc (1/)</vt:lpstr>
      <vt:lpstr>Leading zero detection before 2’sc (2/)</vt:lpstr>
      <vt:lpstr>Rearrange data alignment for I2F (1/)</vt:lpstr>
      <vt:lpstr>Rearrange data alignment for I2F (2/)</vt:lpstr>
      <vt:lpstr>Rearrange data alignment for F2I (1/)</vt:lpstr>
      <vt:lpstr>Rearrange data alignment for narrowing FP (1/)</vt:lpstr>
      <vt:lpstr>Merge 64bit and 54bit adder (1/)</vt:lpstr>
      <vt:lpstr>MISC (1/)</vt:lpstr>
      <vt:lpstr>Interface</vt:lpstr>
      <vt:lpstr>Back-End Hierarchy</vt:lpstr>
      <vt:lpstr>Function Unit Interface</vt:lpstr>
      <vt:lpstr>VFP_FMIS Interface (1/)</vt:lpstr>
      <vt:lpstr>VFMIS_64 Interface (2/)</vt:lpstr>
      <vt:lpstr>VFMIS_64 Interface (3/)</vt:lpstr>
      <vt:lpstr>Instruction Encoding</vt:lpstr>
      <vt:lpstr>Instruction encoding</vt:lpstr>
    </vt:vector>
  </TitlesOfParts>
  <Company>Andes Technology Corporation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Larry Che-Jung Chang(張哲榮)</dc:creator>
  <cp:lastModifiedBy>Larry Che-Jung Chang(張哲榮)</cp:lastModifiedBy>
  <cp:revision>2476</cp:revision>
  <dcterms:created xsi:type="dcterms:W3CDTF">2020-11-20T05:54:43Z</dcterms:created>
  <dcterms:modified xsi:type="dcterms:W3CDTF">2020-12-30T05:16:42Z</dcterms:modified>
</cp:coreProperties>
</file>