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65" d="100"/>
          <a:sy n="165" d="100"/>
        </p:scale>
        <p:origin x="-20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1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88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10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42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50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089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02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49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710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011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41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FBFA-72CE-44E6-94D6-03858A3B50D8}" type="datetimeFigureOut">
              <a:rPr lang="zh-TW" altLang="en-US" smtClean="0"/>
              <a:t>2020/7/1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9D57B-007F-426D-B0E8-7B3FE97CD0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77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VFMAC</a:t>
            </a:r>
            <a:r>
              <a:rPr lang="zh-TW" altLang="en-US" dirty="0"/>
              <a:t> </a:t>
            </a:r>
            <a:r>
              <a:rPr lang="en-US" altLang="zh-TW" dirty="0" smtClean="0"/>
              <a:t>FSM</a:t>
            </a:r>
            <a:r>
              <a:rPr lang="zh-TW" altLang="en-US" dirty="0"/>
              <a:t> </a:t>
            </a:r>
            <a:r>
              <a:rPr lang="en-US" altLang="zh-TW" dirty="0" smtClean="0"/>
              <a:t>revise and different VLEN</a:t>
            </a:r>
            <a:r>
              <a:rPr lang="zh-TW" altLang="en-US" dirty="0" smtClean="0"/>
              <a:t> </a:t>
            </a:r>
            <a:r>
              <a:rPr lang="en-US" altLang="zh-TW" dirty="0" smtClean="0"/>
              <a:t>support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838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8794" y="27723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VLEN=512, 4*2 lanes *</a:t>
            </a:r>
            <a:r>
              <a:rPr lang="zh-TW" altLang="en-US" dirty="0"/>
              <a:t> </a:t>
            </a:r>
            <a:r>
              <a:rPr lang="en-US" altLang="zh-TW" dirty="0" smtClean="0"/>
              <a:t>64-bit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2267744" y="1988840"/>
            <a:ext cx="126014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Lane0 -64-bit</a:t>
            </a:r>
            <a:endParaRPr lang="zh-TW" altLang="en-US" sz="1400" dirty="0"/>
          </a:p>
        </p:txBody>
      </p:sp>
      <p:sp>
        <p:nvSpPr>
          <p:cNvPr id="5" name="圓角矩形 4"/>
          <p:cNvSpPr/>
          <p:nvPr/>
        </p:nvSpPr>
        <p:spPr>
          <a:xfrm>
            <a:off x="2267744" y="2564904"/>
            <a:ext cx="126014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lane1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2267744" y="3140968"/>
            <a:ext cx="126014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lane2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2267744" y="3717032"/>
            <a:ext cx="126014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lane3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267744" y="4293096"/>
            <a:ext cx="126014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lane4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2267744" y="4869160"/>
            <a:ext cx="126014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lane5</a:t>
            </a:r>
            <a:endParaRPr lang="zh-TW" altLang="en-US" dirty="0"/>
          </a:p>
        </p:txBody>
      </p:sp>
      <p:sp>
        <p:nvSpPr>
          <p:cNvPr id="10" name="圓角矩形 9"/>
          <p:cNvSpPr/>
          <p:nvPr/>
        </p:nvSpPr>
        <p:spPr>
          <a:xfrm>
            <a:off x="2267744" y="5445224"/>
            <a:ext cx="126014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lane6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2267744" y="6021288"/>
            <a:ext cx="126014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lane7</a:t>
            </a:r>
          </a:p>
        </p:txBody>
      </p:sp>
      <p:cxnSp>
        <p:nvCxnSpPr>
          <p:cNvPr id="13" name="直線接點 12"/>
          <p:cNvCxnSpPr/>
          <p:nvPr/>
        </p:nvCxnSpPr>
        <p:spPr>
          <a:xfrm>
            <a:off x="2193826" y="195283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1977802" y="2024844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1833786" y="2091156"/>
            <a:ext cx="36004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1905794" y="2168860"/>
            <a:ext cx="288032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1977802" y="2240868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3538900" y="270892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1988818" y="2469124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1905794" y="3045188"/>
            <a:ext cx="1811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1988818" y="362125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1833786" y="4197316"/>
            <a:ext cx="1883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988818" y="4773380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1905794" y="5349444"/>
            <a:ext cx="1811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988818" y="592550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/>
          <p:nvPr/>
        </p:nvCxnSpPr>
        <p:spPr>
          <a:xfrm>
            <a:off x="3538900" y="328498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>
            <a:off x="3538900" y="386104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538900" y="443382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3538900" y="5013176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3538900" y="561032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3538900" y="616530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/>
          <p:nvPr/>
        </p:nvCxnSpPr>
        <p:spPr>
          <a:xfrm>
            <a:off x="3693068" y="2469124"/>
            <a:ext cx="0" cy="23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3693068" y="3045188"/>
            <a:ext cx="0" cy="23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3693068" y="3629408"/>
            <a:ext cx="0" cy="23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3693068" y="4194032"/>
            <a:ext cx="0" cy="23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3693068" y="4778236"/>
            <a:ext cx="0" cy="23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>
            <a:off x="3693068" y="5353288"/>
            <a:ext cx="0" cy="25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3693068" y="5925508"/>
            <a:ext cx="0" cy="239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1977802" y="2240868"/>
            <a:ext cx="0" cy="228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1996222" y="3358608"/>
            <a:ext cx="228" cy="26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1905794" y="2168860"/>
            <a:ext cx="0" cy="876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2193826" y="2607024"/>
            <a:ext cx="0" cy="26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1988818" y="2670300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1988818" y="2806716"/>
            <a:ext cx="216024" cy="0"/>
          </a:xfrm>
          <a:prstGeom prst="straightConnector1">
            <a:avLst/>
          </a:prstGeom>
          <a:ln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996450" y="2806716"/>
            <a:ext cx="0" cy="23847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2204842" y="3158916"/>
            <a:ext cx="0" cy="26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1999834" y="3222192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1999834" y="3358608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2193826" y="3743136"/>
            <a:ext cx="0" cy="26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1988818" y="3806412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1988818" y="3942828"/>
            <a:ext cx="216024" cy="0"/>
          </a:xfrm>
          <a:prstGeom prst="straightConnector1">
            <a:avLst/>
          </a:prstGeom>
          <a:ln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2204842" y="4311044"/>
            <a:ext cx="0" cy="26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1988818" y="4339448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/>
          <p:cNvCxnSpPr/>
          <p:nvPr/>
        </p:nvCxnSpPr>
        <p:spPr>
          <a:xfrm>
            <a:off x="1988818" y="4510736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2201230" y="4891964"/>
            <a:ext cx="0" cy="26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1996222" y="4955240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1996222" y="5091656"/>
            <a:ext cx="216024" cy="0"/>
          </a:xfrm>
          <a:prstGeom prst="straightConnector1">
            <a:avLst/>
          </a:prstGeom>
          <a:ln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/>
          <p:cNvCxnSpPr/>
          <p:nvPr/>
        </p:nvCxnSpPr>
        <p:spPr>
          <a:xfrm>
            <a:off x="2193826" y="5456380"/>
            <a:ext cx="0" cy="269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>
            <a:off x="1988818" y="5519656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1988818" y="5656072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1995766" y="5662864"/>
            <a:ext cx="228" cy="26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接點 88"/>
          <p:cNvCxnSpPr/>
          <p:nvPr/>
        </p:nvCxnSpPr>
        <p:spPr>
          <a:xfrm>
            <a:off x="2001370" y="5084222"/>
            <a:ext cx="228" cy="2626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>
            <a:off x="2001370" y="4510736"/>
            <a:ext cx="228" cy="262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>
            <a:off x="1995880" y="3942828"/>
            <a:ext cx="228" cy="26264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>
            <a:off x="1905794" y="4425092"/>
            <a:ext cx="299048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/>
          <p:nvPr/>
        </p:nvCxnSpPr>
        <p:spPr>
          <a:xfrm>
            <a:off x="1905794" y="4428940"/>
            <a:ext cx="0" cy="924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/>
          <p:cNvCxnSpPr/>
          <p:nvPr/>
        </p:nvCxnSpPr>
        <p:spPr>
          <a:xfrm flipV="1">
            <a:off x="1833786" y="2091156"/>
            <a:ext cx="0" cy="2106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字方塊 106"/>
          <p:cNvSpPr txBox="1"/>
          <p:nvPr/>
        </p:nvSpPr>
        <p:spPr>
          <a:xfrm>
            <a:off x="1833786" y="1420230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Inter lanes, op1 mux</a:t>
            </a:r>
            <a:endParaRPr lang="zh-TW" altLang="en-US" dirty="0"/>
          </a:p>
        </p:txBody>
      </p:sp>
      <p:sp>
        <p:nvSpPr>
          <p:cNvPr id="112" name="圓角矩形 111"/>
          <p:cNvSpPr/>
          <p:nvPr/>
        </p:nvSpPr>
        <p:spPr>
          <a:xfrm>
            <a:off x="7452320" y="2362576"/>
            <a:ext cx="115212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pipe0</a:t>
            </a:r>
            <a:endParaRPr lang="zh-TW" altLang="en-US" dirty="0"/>
          </a:p>
        </p:txBody>
      </p:sp>
      <p:sp>
        <p:nvSpPr>
          <p:cNvPr id="113" name="圓角矩形 112"/>
          <p:cNvSpPr/>
          <p:nvPr/>
        </p:nvSpPr>
        <p:spPr>
          <a:xfrm>
            <a:off x="7452320" y="2938640"/>
            <a:ext cx="1152128" cy="288032"/>
          </a:xfrm>
          <a:prstGeom prst="roundRect">
            <a:avLst/>
          </a:prstGeom>
          <a:ln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pipe1</a:t>
            </a:r>
            <a:endParaRPr lang="zh-TW" altLang="en-US" dirty="0"/>
          </a:p>
        </p:txBody>
      </p:sp>
      <p:sp>
        <p:nvSpPr>
          <p:cNvPr id="114" name="圓角矩形 113"/>
          <p:cNvSpPr/>
          <p:nvPr/>
        </p:nvSpPr>
        <p:spPr>
          <a:xfrm>
            <a:off x="7452320" y="3514704"/>
            <a:ext cx="1152128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pipe2</a:t>
            </a:r>
            <a:endParaRPr lang="zh-TW" altLang="en-US" dirty="0"/>
          </a:p>
        </p:txBody>
      </p:sp>
      <p:sp>
        <p:nvSpPr>
          <p:cNvPr id="115" name="圓角矩形 114"/>
          <p:cNvSpPr/>
          <p:nvPr/>
        </p:nvSpPr>
        <p:spPr>
          <a:xfrm>
            <a:off x="7452320" y="4090768"/>
            <a:ext cx="1152128" cy="288032"/>
          </a:xfrm>
          <a:prstGeom prst="roundRect">
            <a:avLst/>
          </a:prstGeom>
          <a:ln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pipe3</a:t>
            </a:r>
            <a:endParaRPr lang="zh-TW" altLang="en-US" dirty="0"/>
          </a:p>
        </p:txBody>
      </p:sp>
      <p:cxnSp>
        <p:nvCxnSpPr>
          <p:cNvPr id="116" name="直線接點 115"/>
          <p:cNvCxnSpPr/>
          <p:nvPr/>
        </p:nvCxnSpPr>
        <p:spPr>
          <a:xfrm>
            <a:off x="8604448" y="2506592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7385672" y="232792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接點 117"/>
          <p:cNvCxnSpPr/>
          <p:nvPr/>
        </p:nvCxnSpPr>
        <p:spPr>
          <a:xfrm>
            <a:off x="7169648" y="2276872"/>
            <a:ext cx="157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接點 119"/>
          <p:cNvCxnSpPr/>
          <p:nvPr/>
        </p:nvCxnSpPr>
        <p:spPr>
          <a:xfrm>
            <a:off x="7160470" y="2260168"/>
            <a:ext cx="0" cy="12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>
            <a:off x="8748464" y="2276872"/>
            <a:ext cx="0" cy="229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接點 129"/>
          <p:cNvCxnSpPr/>
          <p:nvPr/>
        </p:nvCxnSpPr>
        <p:spPr>
          <a:xfrm>
            <a:off x="8604448" y="3106828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接點 130"/>
          <p:cNvCxnSpPr/>
          <p:nvPr/>
        </p:nvCxnSpPr>
        <p:spPr>
          <a:xfrm>
            <a:off x="8604448" y="366749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>
            <a:off x="8604448" y="4251714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/>
          <p:cNvCxnSpPr/>
          <p:nvPr/>
        </p:nvCxnSpPr>
        <p:spPr>
          <a:xfrm>
            <a:off x="8748464" y="4005064"/>
            <a:ext cx="0" cy="24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接點 133"/>
          <p:cNvCxnSpPr/>
          <p:nvPr/>
        </p:nvCxnSpPr>
        <p:spPr>
          <a:xfrm>
            <a:off x="8748464" y="3429000"/>
            <a:ext cx="0" cy="238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>
            <a:off x="8748464" y="2852936"/>
            <a:ext cx="0" cy="253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/>
          <p:cNvCxnSpPr/>
          <p:nvPr/>
        </p:nvCxnSpPr>
        <p:spPr>
          <a:xfrm>
            <a:off x="7169648" y="2852936"/>
            <a:ext cx="157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接點 140"/>
          <p:cNvCxnSpPr/>
          <p:nvPr/>
        </p:nvCxnSpPr>
        <p:spPr>
          <a:xfrm>
            <a:off x="7169648" y="3429000"/>
            <a:ext cx="15788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接點 141"/>
          <p:cNvCxnSpPr/>
          <p:nvPr/>
        </p:nvCxnSpPr>
        <p:spPr>
          <a:xfrm>
            <a:off x="7173790" y="4005064"/>
            <a:ext cx="15746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/>
          <p:cNvCxnSpPr/>
          <p:nvPr/>
        </p:nvCxnSpPr>
        <p:spPr>
          <a:xfrm>
            <a:off x="7168878" y="2492896"/>
            <a:ext cx="21679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接點 147"/>
          <p:cNvCxnSpPr/>
          <p:nvPr/>
        </p:nvCxnSpPr>
        <p:spPr>
          <a:xfrm>
            <a:off x="7386416" y="289040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接點 148"/>
          <p:cNvCxnSpPr/>
          <p:nvPr/>
        </p:nvCxnSpPr>
        <p:spPr>
          <a:xfrm>
            <a:off x="7387904" y="345398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接點 149"/>
          <p:cNvCxnSpPr/>
          <p:nvPr/>
        </p:nvCxnSpPr>
        <p:spPr>
          <a:xfrm>
            <a:off x="7387904" y="4062920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/>
          <p:nvPr/>
        </p:nvCxnSpPr>
        <p:spPr>
          <a:xfrm>
            <a:off x="7173790" y="2987656"/>
            <a:ext cx="216024" cy="0"/>
          </a:xfrm>
          <a:prstGeom prst="straightConnector1">
            <a:avLst/>
          </a:prstGeom>
          <a:ln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>
            <a:off x="7173790" y="3173856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>
            <a:off x="7160470" y="3539052"/>
            <a:ext cx="216024" cy="0"/>
          </a:xfrm>
          <a:prstGeom prst="straightConnector1">
            <a:avLst/>
          </a:prstGeom>
          <a:ln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>
            <a:off x="7168878" y="3645024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接點 154"/>
          <p:cNvCxnSpPr/>
          <p:nvPr/>
        </p:nvCxnSpPr>
        <p:spPr>
          <a:xfrm>
            <a:off x="7173790" y="2852936"/>
            <a:ext cx="0" cy="12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接點 156"/>
          <p:cNvCxnSpPr/>
          <p:nvPr/>
        </p:nvCxnSpPr>
        <p:spPr>
          <a:xfrm>
            <a:off x="7173790" y="3428600"/>
            <a:ext cx="0" cy="110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接點 158"/>
          <p:cNvCxnSpPr/>
          <p:nvPr/>
        </p:nvCxnSpPr>
        <p:spPr>
          <a:xfrm>
            <a:off x="7173790" y="4005064"/>
            <a:ext cx="0" cy="16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單箭頭接點 162"/>
          <p:cNvCxnSpPr/>
          <p:nvPr/>
        </p:nvCxnSpPr>
        <p:spPr>
          <a:xfrm>
            <a:off x="7168878" y="4180148"/>
            <a:ext cx="216024" cy="0"/>
          </a:xfrm>
          <a:prstGeom prst="straightConnector1">
            <a:avLst/>
          </a:prstGeom>
          <a:ln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/>
          <p:nvPr/>
        </p:nvCxnSpPr>
        <p:spPr>
          <a:xfrm>
            <a:off x="7175140" y="4308660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單箭頭接點 164"/>
          <p:cNvCxnSpPr/>
          <p:nvPr/>
        </p:nvCxnSpPr>
        <p:spPr>
          <a:xfrm>
            <a:off x="6309922" y="5877272"/>
            <a:ext cx="2160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文字方塊 165"/>
          <p:cNvSpPr txBox="1"/>
          <p:nvPr/>
        </p:nvSpPr>
        <p:spPr>
          <a:xfrm>
            <a:off x="6527276" y="5488335"/>
            <a:ext cx="12506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Ordered reduction</a:t>
            </a:r>
            <a:endParaRPr lang="zh-TW" altLang="en-US" sz="1100" dirty="0"/>
          </a:p>
        </p:txBody>
      </p:sp>
      <p:cxnSp>
        <p:nvCxnSpPr>
          <p:cNvPr id="167" name="直線單箭頭接點 166"/>
          <p:cNvCxnSpPr/>
          <p:nvPr/>
        </p:nvCxnSpPr>
        <p:spPr>
          <a:xfrm>
            <a:off x="6309686" y="5384424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>
            <a:off x="6311252" y="5619140"/>
            <a:ext cx="216024" cy="0"/>
          </a:xfrm>
          <a:prstGeom prst="straightConnector1">
            <a:avLst/>
          </a:prstGeom>
          <a:ln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字方塊 168"/>
          <p:cNvSpPr txBox="1"/>
          <p:nvPr/>
        </p:nvSpPr>
        <p:spPr>
          <a:xfrm>
            <a:off x="6530798" y="5247733"/>
            <a:ext cx="1394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Unordered reduction</a:t>
            </a:r>
            <a:endParaRPr lang="zh-TW" altLang="en-US" sz="1100" dirty="0"/>
          </a:p>
        </p:txBody>
      </p:sp>
      <p:sp>
        <p:nvSpPr>
          <p:cNvPr id="170" name="文字方塊 169"/>
          <p:cNvSpPr txBox="1"/>
          <p:nvPr/>
        </p:nvSpPr>
        <p:spPr>
          <a:xfrm>
            <a:off x="6525710" y="5770585"/>
            <a:ext cx="19223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/>
              <a:t>Dot-product, VD accumulation</a:t>
            </a:r>
            <a:endParaRPr lang="zh-TW" altLang="en-US" sz="1100" dirty="0"/>
          </a:p>
        </p:txBody>
      </p:sp>
      <p:sp>
        <p:nvSpPr>
          <p:cNvPr id="171" name="文字方塊 170"/>
          <p:cNvSpPr txBox="1"/>
          <p:nvPr/>
        </p:nvSpPr>
        <p:spPr>
          <a:xfrm>
            <a:off x="6853648" y="1412776"/>
            <a:ext cx="20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Intra lane, op3 mux</a:t>
            </a:r>
            <a:endParaRPr lang="zh-TW" altLang="en-US" dirty="0"/>
          </a:p>
        </p:txBody>
      </p:sp>
      <p:sp>
        <p:nvSpPr>
          <p:cNvPr id="172" name="圓角矩形 171"/>
          <p:cNvSpPr/>
          <p:nvPr/>
        </p:nvSpPr>
        <p:spPr>
          <a:xfrm>
            <a:off x="4920309" y="2294820"/>
            <a:ext cx="119762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pipe0</a:t>
            </a:r>
            <a:endParaRPr lang="zh-TW" altLang="en-US" dirty="0"/>
          </a:p>
        </p:txBody>
      </p:sp>
      <p:sp>
        <p:nvSpPr>
          <p:cNvPr id="173" name="圓角矩形 172"/>
          <p:cNvSpPr/>
          <p:nvPr/>
        </p:nvSpPr>
        <p:spPr>
          <a:xfrm>
            <a:off x="4920309" y="2870884"/>
            <a:ext cx="1197626" cy="288032"/>
          </a:xfrm>
          <a:prstGeom prst="roundRect">
            <a:avLst/>
          </a:prstGeom>
          <a:ln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pipe1</a:t>
            </a:r>
            <a:endParaRPr lang="zh-TW" altLang="en-US" dirty="0"/>
          </a:p>
        </p:txBody>
      </p:sp>
      <p:sp>
        <p:nvSpPr>
          <p:cNvPr id="174" name="圓角矩形 173"/>
          <p:cNvSpPr/>
          <p:nvPr/>
        </p:nvSpPr>
        <p:spPr>
          <a:xfrm>
            <a:off x="4920309" y="3446948"/>
            <a:ext cx="1197626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pipe2</a:t>
            </a:r>
            <a:endParaRPr lang="zh-TW" altLang="en-US" dirty="0"/>
          </a:p>
        </p:txBody>
      </p:sp>
      <p:sp>
        <p:nvSpPr>
          <p:cNvPr id="175" name="圓角矩形 174"/>
          <p:cNvSpPr/>
          <p:nvPr/>
        </p:nvSpPr>
        <p:spPr>
          <a:xfrm>
            <a:off x="4920309" y="4023012"/>
            <a:ext cx="1197626" cy="288032"/>
          </a:xfrm>
          <a:prstGeom prst="roundRect">
            <a:avLst/>
          </a:prstGeom>
          <a:ln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pipe3</a:t>
            </a:r>
            <a:endParaRPr lang="zh-TW" altLang="en-US" dirty="0"/>
          </a:p>
        </p:txBody>
      </p:sp>
      <p:cxnSp>
        <p:nvCxnSpPr>
          <p:cNvPr id="177" name="直線接點 176"/>
          <p:cNvCxnSpPr/>
          <p:nvPr/>
        </p:nvCxnSpPr>
        <p:spPr>
          <a:xfrm>
            <a:off x="4854954" y="226016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單箭頭接點 180"/>
          <p:cNvCxnSpPr/>
          <p:nvPr/>
        </p:nvCxnSpPr>
        <p:spPr>
          <a:xfrm>
            <a:off x="4499992" y="2404198"/>
            <a:ext cx="354962" cy="0"/>
          </a:xfrm>
          <a:prstGeom prst="straightConnector1">
            <a:avLst/>
          </a:prstGeom>
          <a:ln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>
            <a:off x="4641469" y="2546848"/>
            <a:ext cx="216024" cy="0"/>
          </a:xfrm>
          <a:prstGeom prst="straightConnector1">
            <a:avLst/>
          </a:prstGeom>
          <a:ln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接點 184"/>
          <p:cNvCxnSpPr/>
          <p:nvPr/>
        </p:nvCxnSpPr>
        <p:spPr>
          <a:xfrm>
            <a:off x="6117935" y="3611172"/>
            <a:ext cx="193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接點 186"/>
          <p:cNvCxnSpPr>
            <a:endCxn id="180" idx="0"/>
          </p:cNvCxnSpPr>
          <p:nvPr/>
        </p:nvCxnSpPr>
        <p:spPr>
          <a:xfrm>
            <a:off x="5064325" y="3883958"/>
            <a:ext cx="0" cy="141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接點 187"/>
          <p:cNvCxnSpPr>
            <a:endCxn id="179" idx="0"/>
          </p:cNvCxnSpPr>
          <p:nvPr/>
        </p:nvCxnSpPr>
        <p:spPr>
          <a:xfrm>
            <a:off x="5064325" y="3358608"/>
            <a:ext cx="0" cy="90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接點 188"/>
          <p:cNvCxnSpPr>
            <a:endCxn id="178" idx="0"/>
          </p:cNvCxnSpPr>
          <p:nvPr/>
        </p:nvCxnSpPr>
        <p:spPr>
          <a:xfrm>
            <a:off x="5064325" y="2739072"/>
            <a:ext cx="0" cy="132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接點 189"/>
          <p:cNvCxnSpPr/>
          <p:nvPr/>
        </p:nvCxnSpPr>
        <p:spPr>
          <a:xfrm>
            <a:off x="4632449" y="2739072"/>
            <a:ext cx="4436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接點 190"/>
          <p:cNvCxnSpPr/>
          <p:nvPr/>
        </p:nvCxnSpPr>
        <p:spPr>
          <a:xfrm>
            <a:off x="4636591" y="2546848"/>
            <a:ext cx="0" cy="19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接點 192"/>
          <p:cNvCxnSpPr/>
          <p:nvPr/>
        </p:nvCxnSpPr>
        <p:spPr>
          <a:xfrm>
            <a:off x="4427984" y="3883958"/>
            <a:ext cx="6480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接點 193"/>
          <p:cNvCxnSpPr/>
          <p:nvPr/>
        </p:nvCxnSpPr>
        <p:spPr>
          <a:xfrm>
            <a:off x="4499992" y="2404198"/>
            <a:ext cx="0" cy="954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單箭頭接點 194"/>
          <p:cNvCxnSpPr/>
          <p:nvPr/>
        </p:nvCxnSpPr>
        <p:spPr>
          <a:xfrm>
            <a:off x="4483328" y="2276872"/>
            <a:ext cx="371626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>
            <a:off x="4854954" y="3476078"/>
            <a:ext cx="0" cy="270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/>
          <p:nvPr/>
        </p:nvCxnSpPr>
        <p:spPr>
          <a:xfrm>
            <a:off x="4638930" y="3664588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>
            <a:off x="4427984" y="2335030"/>
            <a:ext cx="0" cy="155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4638930" y="3573016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/>
          <p:cNvCxnSpPr/>
          <p:nvPr/>
        </p:nvCxnSpPr>
        <p:spPr>
          <a:xfrm>
            <a:off x="4638930" y="4171810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文字方塊 208"/>
          <p:cNvSpPr txBox="1"/>
          <p:nvPr/>
        </p:nvSpPr>
        <p:spPr>
          <a:xfrm>
            <a:off x="4316449" y="1412776"/>
            <a:ext cx="20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Intra lane, op1 mux</a:t>
            </a:r>
            <a:endParaRPr lang="zh-TW" altLang="en-US" dirty="0"/>
          </a:p>
        </p:txBody>
      </p:sp>
      <p:cxnSp>
        <p:nvCxnSpPr>
          <p:cNvPr id="214" name="直線接點 213"/>
          <p:cNvCxnSpPr/>
          <p:nvPr/>
        </p:nvCxnSpPr>
        <p:spPr>
          <a:xfrm>
            <a:off x="4854954" y="2885550"/>
            <a:ext cx="0" cy="270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單箭頭接點 214"/>
          <p:cNvCxnSpPr/>
          <p:nvPr/>
        </p:nvCxnSpPr>
        <p:spPr>
          <a:xfrm>
            <a:off x="4638930" y="2976408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/>
          <p:cNvCxnSpPr/>
          <p:nvPr/>
        </p:nvCxnSpPr>
        <p:spPr>
          <a:xfrm>
            <a:off x="7157044" y="2375012"/>
            <a:ext cx="216024" cy="0"/>
          </a:xfrm>
          <a:prstGeom prst="straightConnector1">
            <a:avLst/>
          </a:prstGeom>
          <a:ln>
            <a:solidFill>
              <a:schemeClr val="accent6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>
            <a:off x="4427984" y="2335030"/>
            <a:ext cx="426970" cy="0"/>
          </a:xfrm>
          <a:prstGeom prst="straightConnector1">
            <a:avLst/>
          </a:prstGeom>
          <a:ln>
            <a:solidFill>
              <a:schemeClr val="accent2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圓角矩形 175"/>
          <p:cNvSpPr/>
          <p:nvPr/>
        </p:nvSpPr>
        <p:spPr>
          <a:xfrm>
            <a:off x="4920309" y="2294820"/>
            <a:ext cx="28803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8" name="圓角矩形 177"/>
          <p:cNvSpPr/>
          <p:nvPr/>
        </p:nvSpPr>
        <p:spPr>
          <a:xfrm>
            <a:off x="4920309" y="2871846"/>
            <a:ext cx="28803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9" name="圓角矩形 178"/>
          <p:cNvSpPr/>
          <p:nvPr/>
        </p:nvSpPr>
        <p:spPr>
          <a:xfrm>
            <a:off x="4920309" y="3448872"/>
            <a:ext cx="28803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0" name="圓角矩形 179"/>
          <p:cNvSpPr/>
          <p:nvPr/>
        </p:nvSpPr>
        <p:spPr>
          <a:xfrm>
            <a:off x="4920309" y="4025898"/>
            <a:ext cx="28803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83" name="直線接點 182"/>
          <p:cNvCxnSpPr/>
          <p:nvPr/>
        </p:nvCxnSpPr>
        <p:spPr>
          <a:xfrm>
            <a:off x="4629546" y="3660458"/>
            <a:ext cx="0" cy="23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 flipV="1">
            <a:off x="6311252" y="3250444"/>
            <a:ext cx="0" cy="360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接點 198"/>
          <p:cNvCxnSpPr/>
          <p:nvPr/>
        </p:nvCxnSpPr>
        <p:spPr>
          <a:xfrm>
            <a:off x="4854954" y="4034821"/>
            <a:ext cx="0" cy="270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>
            <a:off x="7181192" y="4151338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>
            <a:off x="7157044" y="3517972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單箭頭接點 206"/>
          <p:cNvCxnSpPr/>
          <p:nvPr/>
        </p:nvCxnSpPr>
        <p:spPr>
          <a:xfrm>
            <a:off x="7179842" y="2949334"/>
            <a:ext cx="21602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單箭頭接點 209"/>
          <p:cNvCxnSpPr/>
          <p:nvPr/>
        </p:nvCxnSpPr>
        <p:spPr>
          <a:xfrm>
            <a:off x="7156274" y="2340708"/>
            <a:ext cx="21679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/>
          <p:cNvCxnSpPr/>
          <p:nvPr/>
        </p:nvCxnSpPr>
        <p:spPr>
          <a:xfrm>
            <a:off x="4566922" y="3250444"/>
            <a:ext cx="1744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接點 222"/>
          <p:cNvCxnSpPr/>
          <p:nvPr/>
        </p:nvCxnSpPr>
        <p:spPr>
          <a:xfrm>
            <a:off x="4577538" y="2469124"/>
            <a:ext cx="0" cy="781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直線單箭頭接點 223"/>
          <p:cNvCxnSpPr/>
          <p:nvPr/>
        </p:nvCxnSpPr>
        <p:spPr>
          <a:xfrm>
            <a:off x="4577538" y="2469124"/>
            <a:ext cx="277416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接點 227"/>
          <p:cNvCxnSpPr/>
          <p:nvPr/>
        </p:nvCxnSpPr>
        <p:spPr>
          <a:xfrm>
            <a:off x="4499992" y="3363844"/>
            <a:ext cx="564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圓角矩形 239"/>
          <p:cNvSpPr/>
          <p:nvPr/>
        </p:nvSpPr>
        <p:spPr>
          <a:xfrm>
            <a:off x="7452320" y="2362576"/>
            <a:ext cx="28803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1" name="圓角矩形 240"/>
          <p:cNvSpPr/>
          <p:nvPr/>
        </p:nvSpPr>
        <p:spPr>
          <a:xfrm>
            <a:off x="7452320" y="2939602"/>
            <a:ext cx="28803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2" name="圓角矩形 241"/>
          <p:cNvSpPr/>
          <p:nvPr/>
        </p:nvSpPr>
        <p:spPr>
          <a:xfrm>
            <a:off x="7452320" y="3516628"/>
            <a:ext cx="28803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3" name="圓角矩形 242"/>
          <p:cNvSpPr/>
          <p:nvPr/>
        </p:nvSpPr>
        <p:spPr>
          <a:xfrm>
            <a:off x="7452320" y="4093654"/>
            <a:ext cx="28803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48" name="直線單箭頭接點 247"/>
          <p:cNvCxnSpPr/>
          <p:nvPr/>
        </p:nvCxnSpPr>
        <p:spPr>
          <a:xfrm>
            <a:off x="7173790" y="2607024"/>
            <a:ext cx="21679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接點 248"/>
          <p:cNvCxnSpPr/>
          <p:nvPr/>
        </p:nvCxnSpPr>
        <p:spPr>
          <a:xfrm>
            <a:off x="7596087" y="2649334"/>
            <a:ext cx="0" cy="9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接點 250"/>
          <p:cNvCxnSpPr/>
          <p:nvPr/>
        </p:nvCxnSpPr>
        <p:spPr>
          <a:xfrm>
            <a:off x="7160470" y="2744033"/>
            <a:ext cx="435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接點 254"/>
          <p:cNvCxnSpPr/>
          <p:nvPr/>
        </p:nvCxnSpPr>
        <p:spPr>
          <a:xfrm>
            <a:off x="7169648" y="2607603"/>
            <a:ext cx="0" cy="12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單箭頭接點 259"/>
          <p:cNvCxnSpPr/>
          <p:nvPr/>
        </p:nvCxnSpPr>
        <p:spPr>
          <a:xfrm>
            <a:off x="7165927" y="3755771"/>
            <a:ext cx="216794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接點 260"/>
          <p:cNvCxnSpPr/>
          <p:nvPr/>
        </p:nvCxnSpPr>
        <p:spPr>
          <a:xfrm>
            <a:off x="7588224" y="3798081"/>
            <a:ext cx="0" cy="9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接點 261"/>
          <p:cNvCxnSpPr/>
          <p:nvPr/>
        </p:nvCxnSpPr>
        <p:spPr>
          <a:xfrm>
            <a:off x="7152607" y="3892780"/>
            <a:ext cx="435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接點 262"/>
          <p:cNvCxnSpPr/>
          <p:nvPr/>
        </p:nvCxnSpPr>
        <p:spPr>
          <a:xfrm>
            <a:off x="7161785" y="3756350"/>
            <a:ext cx="0" cy="12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20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FSM</a:t>
            </a:r>
            <a:endParaRPr lang="zh-TW" altLang="en-US" dirty="0"/>
          </a:p>
        </p:txBody>
      </p:sp>
      <p:sp>
        <p:nvSpPr>
          <p:cNvPr id="8" name="圓角矩形 7"/>
          <p:cNvSpPr/>
          <p:nvPr/>
        </p:nvSpPr>
        <p:spPr>
          <a:xfrm>
            <a:off x="2573778" y="1327572"/>
            <a:ext cx="117013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REDUCT_SCLR</a:t>
            </a:r>
            <a:endParaRPr lang="zh-TW" altLang="en-US" sz="1200" dirty="0"/>
          </a:p>
        </p:txBody>
      </p:sp>
      <p:sp>
        <p:nvSpPr>
          <p:cNvPr id="9" name="圓角矩形 8"/>
          <p:cNvSpPr/>
          <p:nvPr/>
        </p:nvSpPr>
        <p:spPr>
          <a:xfrm>
            <a:off x="1763688" y="2780928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REDUCT_VEC</a:t>
            </a:r>
            <a:endParaRPr lang="zh-TW" altLang="en-US" sz="1200" dirty="0"/>
          </a:p>
        </p:txBody>
      </p:sp>
      <p:sp>
        <p:nvSpPr>
          <p:cNvPr id="10" name="圓角矩形 9"/>
          <p:cNvSpPr/>
          <p:nvPr/>
        </p:nvSpPr>
        <p:spPr>
          <a:xfrm>
            <a:off x="395536" y="3570858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PIPE_4TO2</a:t>
            </a:r>
            <a:endParaRPr lang="zh-TW" altLang="en-US" sz="1200" dirty="0"/>
          </a:p>
        </p:txBody>
      </p:sp>
      <p:sp>
        <p:nvSpPr>
          <p:cNvPr id="11" name="圓角矩形 10"/>
          <p:cNvSpPr/>
          <p:nvPr/>
        </p:nvSpPr>
        <p:spPr>
          <a:xfrm>
            <a:off x="395536" y="4149080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PIPE_2TO1</a:t>
            </a:r>
            <a:endParaRPr lang="zh-TW" altLang="en-US" sz="1200" dirty="0"/>
          </a:p>
        </p:txBody>
      </p:sp>
      <p:sp>
        <p:nvSpPr>
          <p:cNvPr id="12" name="圓角矩形 11"/>
          <p:cNvSpPr/>
          <p:nvPr/>
        </p:nvSpPr>
        <p:spPr>
          <a:xfrm>
            <a:off x="1763687" y="4725144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LANE_8TO4</a:t>
            </a:r>
            <a:endParaRPr lang="zh-TW" altLang="en-US" sz="1200" dirty="0"/>
          </a:p>
        </p:txBody>
      </p:sp>
      <p:sp>
        <p:nvSpPr>
          <p:cNvPr id="13" name="圓角矩形 12"/>
          <p:cNvSpPr/>
          <p:nvPr/>
        </p:nvSpPr>
        <p:spPr>
          <a:xfrm>
            <a:off x="1763687" y="5295478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LANE_4TO2</a:t>
            </a:r>
            <a:endParaRPr lang="zh-TW" altLang="en-US" sz="1200" dirty="0"/>
          </a:p>
        </p:txBody>
      </p:sp>
      <p:sp>
        <p:nvSpPr>
          <p:cNvPr id="14" name="圓角矩形 13"/>
          <p:cNvSpPr/>
          <p:nvPr/>
        </p:nvSpPr>
        <p:spPr>
          <a:xfrm>
            <a:off x="1763687" y="5877272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LANE_2TO1</a:t>
            </a:r>
            <a:endParaRPr lang="zh-TW" altLang="en-US" sz="1200" dirty="0"/>
          </a:p>
        </p:txBody>
      </p:sp>
      <p:cxnSp>
        <p:nvCxnSpPr>
          <p:cNvPr id="19" name="直線單箭頭接點 18"/>
          <p:cNvCxnSpPr>
            <a:stCxn id="10" idx="2"/>
            <a:endCxn id="11" idx="0"/>
          </p:cNvCxnSpPr>
          <p:nvPr/>
        </p:nvCxnSpPr>
        <p:spPr>
          <a:xfrm>
            <a:off x="935596" y="3858890"/>
            <a:ext cx="0" cy="290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9" name="弧形接點 38"/>
          <p:cNvCxnSpPr>
            <a:stCxn id="9" idx="2"/>
            <a:endCxn id="10" idx="0"/>
          </p:cNvCxnSpPr>
          <p:nvPr/>
        </p:nvCxnSpPr>
        <p:spPr>
          <a:xfrm rot="5400000">
            <a:off x="1368723" y="2635833"/>
            <a:ext cx="501898" cy="1368152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1" name="弧形接點 40"/>
          <p:cNvCxnSpPr>
            <a:stCxn id="9" idx="2"/>
            <a:endCxn id="11" idx="0"/>
          </p:cNvCxnSpPr>
          <p:nvPr/>
        </p:nvCxnSpPr>
        <p:spPr>
          <a:xfrm rot="5400000">
            <a:off x="1079612" y="2924944"/>
            <a:ext cx="1080120" cy="13681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46" name="弧形接點 45"/>
          <p:cNvCxnSpPr>
            <a:stCxn id="11" idx="2"/>
            <a:endCxn id="12" idx="1"/>
          </p:cNvCxnSpPr>
          <p:nvPr/>
        </p:nvCxnSpPr>
        <p:spPr>
          <a:xfrm rot="16200000" flipH="1">
            <a:off x="1133617" y="4239090"/>
            <a:ext cx="432048" cy="828091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0" name="直線單箭頭接點 49"/>
          <p:cNvCxnSpPr>
            <a:stCxn id="12" idx="2"/>
            <a:endCxn id="13" idx="0"/>
          </p:cNvCxnSpPr>
          <p:nvPr/>
        </p:nvCxnSpPr>
        <p:spPr>
          <a:xfrm>
            <a:off x="2303747" y="5013176"/>
            <a:ext cx="0" cy="2823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2" name="直線單箭頭接點 51"/>
          <p:cNvCxnSpPr>
            <a:stCxn id="13" idx="2"/>
            <a:endCxn id="14" idx="0"/>
          </p:cNvCxnSpPr>
          <p:nvPr/>
        </p:nvCxnSpPr>
        <p:spPr>
          <a:xfrm>
            <a:off x="2303747" y="5583510"/>
            <a:ext cx="0" cy="293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4" name="弧形接點 53"/>
          <p:cNvCxnSpPr>
            <a:stCxn id="9" idx="2"/>
            <a:endCxn id="12" idx="0"/>
          </p:cNvCxnSpPr>
          <p:nvPr/>
        </p:nvCxnSpPr>
        <p:spPr>
          <a:xfrm rot="5400000">
            <a:off x="1475656" y="3897052"/>
            <a:ext cx="1656184" cy="1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弧形接點 55"/>
          <p:cNvCxnSpPr>
            <a:stCxn id="9" idx="2"/>
            <a:endCxn id="9" idx="3"/>
          </p:cNvCxnSpPr>
          <p:nvPr/>
        </p:nvCxnSpPr>
        <p:spPr>
          <a:xfrm rot="5400000" flipH="1" flipV="1">
            <a:off x="2501770" y="2726922"/>
            <a:ext cx="144016" cy="540060"/>
          </a:xfrm>
          <a:prstGeom prst="curvedConnector4">
            <a:avLst>
              <a:gd name="adj1" fmla="val -158732"/>
              <a:gd name="adj2" fmla="val 14232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圓角矩形 71"/>
          <p:cNvSpPr/>
          <p:nvPr/>
        </p:nvSpPr>
        <p:spPr>
          <a:xfrm>
            <a:off x="3365867" y="1988840"/>
            <a:ext cx="1152128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OREDUCT_VEC</a:t>
            </a:r>
            <a:endParaRPr lang="zh-TW" altLang="en-US" sz="12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1245382" y="3293859"/>
            <a:ext cx="58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sew16</a:t>
            </a:r>
            <a:endParaRPr lang="zh-TW" altLang="en-US" sz="12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2254350" y="4187547"/>
            <a:ext cx="58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sew64</a:t>
            </a:r>
            <a:endParaRPr lang="zh-TW" altLang="en-US" sz="12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1259632" y="3858890"/>
            <a:ext cx="589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sew32</a:t>
            </a:r>
            <a:endParaRPr lang="zh-TW" altLang="en-US" sz="12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438762" y="3041620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uop_cnt</a:t>
            </a:r>
            <a:r>
              <a:rPr lang="en-US" altLang="zh-TW" sz="1200" dirty="0" smtClean="0"/>
              <a:t> != 0</a:t>
            </a:r>
            <a:endParaRPr lang="zh-TW" altLang="en-US" sz="1200" dirty="0"/>
          </a:p>
        </p:txBody>
      </p:sp>
      <p:cxnSp>
        <p:nvCxnSpPr>
          <p:cNvPr id="78" name="弧形接點 77"/>
          <p:cNvCxnSpPr>
            <a:stCxn id="72" idx="2"/>
            <a:endCxn id="72" idx="3"/>
          </p:cNvCxnSpPr>
          <p:nvPr/>
        </p:nvCxnSpPr>
        <p:spPr>
          <a:xfrm rot="5400000" flipH="1" flipV="1">
            <a:off x="4157955" y="1916832"/>
            <a:ext cx="144016" cy="576064"/>
          </a:xfrm>
          <a:prstGeom prst="curvedConnector4">
            <a:avLst>
              <a:gd name="adj1" fmla="val -158732"/>
              <a:gd name="adj2" fmla="val 13968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弧形接點 79"/>
          <p:cNvCxnSpPr>
            <a:stCxn id="8" idx="2"/>
            <a:endCxn id="72" idx="0"/>
          </p:cNvCxnSpPr>
          <p:nvPr/>
        </p:nvCxnSpPr>
        <p:spPr>
          <a:xfrm rot="16200000" flipH="1">
            <a:off x="3363769" y="1410678"/>
            <a:ext cx="373236" cy="783088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弧形接點 81"/>
          <p:cNvCxnSpPr>
            <a:stCxn id="8" idx="2"/>
            <a:endCxn id="55" idx="0"/>
          </p:cNvCxnSpPr>
          <p:nvPr/>
        </p:nvCxnSpPr>
        <p:spPr>
          <a:xfrm rot="5400000">
            <a:off x="2551276" y="1368077"/>
            <a:ext cx="360040" cy="855095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字方塊 82"/>
          <p:cNvSpPr txBox="1"/>
          <p:nvPr/>
        </p:nvSpPr>
        <p:spPr>
          <a:xfrm>
            <a:off x="3959932" y="2523405"/>
            <a:ext cx="9751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uop_cnt</a:t>
            </a:r>
            <a:r>
              <a:rPr lang="en-US" altLang="zh-TW" sz="1200" dirty="0" smtClean="0"/>
              <a:t> != 0</a:t>
            </a:r>
            <a:endParaRPr lang="zh-TW" altLang="en-US" sz="1200" dirty="0"/>
          </a:p>
        </p:txBody>
      </p:sp>
      <p:cxnSp>
        <p:nvCxnSpPr>
          <p:cNvPr id="31" name="弧形接點 30"/>
          <p:cNvCxnSpPr>
            <a:stCxn id="11" idx="2"/>
            <a:endCxn id="13" idx="1"/>
          </p:cNvCxnSpPr>
          <p:nvPr/>
        </p:nvCxnSpPr>
        <p:spPr>
          <a:xfrm rot="16200000" flipH="1">
            <a:off x="848450" y="4524257"/>
            <a:ext cx="1002382" cy="828091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34" name="弧形接點 33"/>
          <p:cNvCxnSpPr>
            <a:stCxn id="11" idx="2"/>
            <a:endCxn id="14" idx="1"/>
          </p:cNvCxnSpPr>
          <p:nvPr/>
        </p:nvCxnSpPr>
        <p:spPr>
          <a:xfrm rot="16200000" flipH="1">
            <a:off x="557553" y="4815154"/>
            <a:ext cx="1584176" cy="828091"/>
          </a:xfrm>
          <a:prstGeom prst="curvedConnector2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157298" y="4522316"/>
            <a:ext cx="854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lane_cnt</a:t>
            </a:r>
            <a:r>
              <a:rPr lang="en-US" altLang="zh-TW" sz="1050" dirty="0" smtClean="0"/>
              <a:t> = 8</a:t>
            </a:r>
            <a:endParaRPr lang="zh-TW" altLang="en-US" sz="105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1176535" y="5026372"/>
            <a:ext cx="854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lane_cnt</a:t>
            </a:r>
            <a:r>
              <a:rPr lang="en-US" altLang="zh-TW" sz="1050" dirty="0" smtClean="0"/>
              <a:t> = 4</a:t>
            </a:r>
            <a:endParaRPr lang="zh-TW" altLang="en-US" sz="105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167159" y="5623356"/>
            <a:ext cx="854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 err="1" smtClean="0"/>
              <a:t>lane_cnt</a:t>
            </a:r>
            <a:r>
              <a:rPr lang="en-US" altLang="zh-TW" sz="1050" dirty="0" smtClean="0"/>
              <a:t> = 2</a:t>
            </a:r>
            <a:endParaRPr lang="zh-TW" altLang="en-US" sz="1050" dirty="0"/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06401"/>
              </p:ext>
            </p:extLst>
          </p:nvPr>
        </p:nvGraphicFramePr>
        <p:xfrm>
          <a:off x="3137586" y="4380468"/>
          <a:ext cx="1764195" cy="2103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88065"/>
                <a:gridCol w="588065"/>
                <a:gridCol w="588065"/>
              </a:tblGrid>
              <a:tr h="13396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VLEN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SIMD</a:t>
                      </a:r>
                      <a:r>
                        <a:rPr lang="en-US" altLang="zh-TW" sz="1200" baseline="0" dirty="0" smtClean="0"/>
                        <a:t> Ratio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Lane Count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192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512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1:1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192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256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1:1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192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128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1:1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192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512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2:1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192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2:1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 anchor="ctr"/>
                </a:tc>
              </a:tr>
              <a:tr h="19245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trike="sngStrike" dirty="0" smtClean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trike="sngStrike" dirty="0" smtClean="0"/>
                        <a:t>2:1</a:t>
                      </a:r>
                      <a:endParaRPr lang="zh-TW" altLang="en-US" sz="1200" strike="sng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strike="sngStrike" dirty="0" smtClean="0"/>
                        <a:t>1</a:t>
                      </a:r>
                      <a:endParaRPr lang="zh-TW" altLang="en-US" sz="1200" strike="sngStrike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4" name="弧形接點 3"/>
          <p:cNvCxnSpPr>
            <a:stCxn id="14" idx="2"/>
            <a:endCxn id="8" idx="1"/>
          </p:cNvCxnSpPr>
          <p:nvPr/>
        </p:nvCxnSpPr>
        <p:spPr>
          <a:xfrm rot="5400000" flipH="1" flipV="1">
            <a:off x="91904" y="3683430"/>
            <a:ext cx="4693716" cy="270031"/>
          </a:xfrm>
          <a:prstGeom prst="curvedConnector4">
            <a:avLst>
              <a:gd name="adj1" fmla="val -4870"/>
              <a:gd name="adj2" fmla="val -78188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弧形接點 6"/>
          <p:cNvCxnSpPr>
            <a:stCxn id="72" idx="3"/>
            <a:endCxn id="8" idx="3"/>
          </p:cNvCxnSpPr>
          <p:nvPr/>
        </p:nvCxnSpPr>
        <p:spPr>
          <a:xfrm flipH="1" flipV="1">
            <a:off x="3743908" y="1471588"/>
            <a:ext cx="774087" cy="661268"/>
          </a:xfrm>
          <a:prstGeom prst="curvedConnector3">
            <a:avLst>
              <a:gd name="adj1" fmla="val -295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56099"/>
              </p:ext>
            </p:extLst>
          </p:nvPr>
        </p:nvGraphicFramePr>
        <p:xfrm>
          <a:off x="5004048" y="1484784"/>
          <a:ext cx="3888432" cy="5232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328"/>
                <a:gridCol w="2318104"/>
              </a:tblGrid>
              <a:tr h="3480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State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Action</a:t>
                      </a:r>
                      <a:endParaRPr lang="zh-TW" altLang="en-US" sz="1200" dirty="0"/>
                    </a:p>
                  </a:txBody>
                  <a:tcPr/>
                </a:tc>
              </a:tr>
              <a:tr h="3480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REDUCT_SCLR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also the idle</a:t>
                      </a:r>
                      <a:r>
                        <a:rPr lang="en-US" altLang="zh-TW" sz="1200" baseline="0" dirty="0" smtClean="0"/>
                        <a:t> state</a:t>
                      </a:r>
                    </a:p>
                    <a:p>
                      <a:r>
                        <a:rPr lang="en-US" altLang="zh-TW" sz="1200" dirty="0" smtClean="0"/>
                        <a:t>accumulate</a:t>
                      </a:r>
                      <a:r>
                        <a:rPr lang="en-US" altLang="zh-TW" sz="1200" baseline="0" dirty="0" smtClean="0"/>
                        <a:t> the scalar element</a:t>
                      </a:r>
                      <a:endParaRPr lang="zh-TW" altLang="en-US" sz="1200" dirty="0"/>
                    </a:p>
                  </a:txBody>
                  <a:tcPr/>
                </a:tc>
              </a:tr>
              <a:tr h="3480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REDUCT_VEC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accumulate elements</a:t>
                      </a:r>
                      <a:r>
                        <a:rPr lang="en-US" altLang="zh-TW" sz="1200" baseline="0" dirty="0" smtClean="0"/>
                        <a:t> to its corresponded tree leaf node</a:t>
                      </a:r>
                      <a:endParaRPr lang="zh-TW" altLang="en-US" sz="1200" dirty="0"/>
                    </a:p>
                  </a:txBody>
                  <a:tcPr/>
                </a:tc>
              </a:tr>
              <a:tr h="3480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REDUCT_VEC_EXT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same as REDUCT_VEC</a:t>
                      </a:r>
                    </a:p>
                    <a:p>
                      <a:r>
                        <a:rPr lang="en-US" altLang="zh-TW" sz="1200" dirty="0" smtClean="0"/>
                        <a:t>extra state for widening reduction</a:t>
                      </a:r>
                      <a:r>
                        <a:rPr lang="en-US" altLang="zh-TW" sz="1200" baseline="0" dirty="0" smtClean="0"/>
                        <a:t> because </a:t>
                      </a:r>
                      <a:r>
                        <a:rPr lang="en-US" altLang="zh-TW" sz="1200" b="1" i="0" baseline="0" dirty="0" err="1" smtClean="0"/>
                        <a:t>uop_cnt</a:t>
                      </a:r>
                      <a:r>
                        <a:rPr lang="en-US" altLang="zh-TW" sz="1200" b="1" i="0" baseline="0" dirty="0" smtClean="0"/>
                        <a:t>[2:0]</a:t>
                      </a:r>
                      <a:r>
                        <a:rPr lang="en-US" altLang="zh-TW" sz="1200" baseline="0" dirty="0" smtClean="0"/>
                        <a:t> goes to zero twice</a:t>
                      </a:r>
                    </a:p>
                    <a:p>
                      <a:r>
                        <a:rPr lang="en-US" altLang="zh-TW" sz="1200" baseline="0" dirty="0" smtClean="0"/>
                        <a:t>this state can be removed, if the frontend provides </a:t>
                      </a:r>
                      <a:r>
                        <a:rPr lang="en-US" altLang="zh-TW" sz="1200" b="1" baseline="0" dirty="0" err="1" smtClean="0"/>
                        <a:t>uop_last</a:t>
                      </a:r>
                      <a:r>
                        <a:rPr lang="en-US" altLang="zh-TW" sz="1200" baseline="0" dirty="0" smtClean="0"/>
                        <a:t> signal</a:t>
                      </a:r>
                      <a:endParaRPr lang="zh-TW" altLang="en-US" sz="1200" dirty="0"/>
                    </a:p>
                  </a:txBody>
                  <a:tcPr/>
                </a:tc>
              </a:tr>
              <a:tr h="3480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PIPE_4TO2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merge 4 pipe results in each lane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dirty="0" smtClean="0"/>
                        <a:t>to 2 </a:t>
                      </a:r>
                    </a:p>
                    <a:p>
                      <a:r>
                        <a:rPr lang="en-US" altLang="zh-TW" sz="1200" dirty="0" smtClean="0"/>
                        <a:t>p0</a:t>
                      </a:r>
                      <a:r>
                        <a:rPr lang="en-US" altLang="zh-TW" sz="1200" baseline="0" dirty="0" smtClean="0"/>
                        <a:t> = p0 +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p1, p2 = p2 + p3</a:t>
                      </a:r>
                      <a:endParaRPr lang="zh-TW" altLang="en-US" sz="1200" dirty="0"/>
                    </a:p>
                  </a:txBody>
                  <a:tcPr/>
                </a:tc>
              </a:tr>
              <a:tr h="3480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PIPE_2TO1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merge 2 pipe results in each lane to 1 </a:t>
                      </a:r>
                    </a:p>
                    <a:p>
                      <a:r>
                        <a:rPr lang="en-US" altLang="zh-TW" sz="1200" dirty="0" smtClean="0"/>
                        <a:t>p0 = p0 +</a:t>
                      </a:r>
                      <a:r>
                        <a:rPr lang="zh-TW" altLang="en-US" sz="1200" baseline="0" dirty="0" smtClean="0"/>
                        <a:t> </a:t>
                      </a:r>
                      <a:r>
                        <a:rPr lang="en-US" altLang="zh-TW" sz="1200" baseline="0" dirty="0" smtClean="0"/>
                        <a:t>p2</a:t>
                      </a:r>
                      <a:endParaRPr lang="zh-TW" altLang="en-US" sz="1200" dirty="0"/>
                    </a:p>
                  </a:txBody>
                  <a:tcPr/>
                </a:tc>
              </a:tr>
              <a:tr h="3480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LANE_8TO4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merge 8</a:t>
                      </a:r>
                      <a:r>
                        <a:rPr lang="en-US" altLang="zh-TW" sz="1200" baseline="0" dirty="0" smtClean="0"/>
                        <a:t> lane results to 4</a:t>
                      </a:r>
                      <a:endParaRPr lang="zh-TW" altLang="en-US" sz="1200" dirty="0"/>
                    </a:p>
                  </a:txBody>
                  <a:tcPr/>
                </a:tc>
              </a:tr>
              <a:tr h="3480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LANE_4TO2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merge 4 lane results</a:t>
                      </a:r>
                      <a:r>
                        <a:rPr lang="en-US" altLang="zh-TW" sz="1200" baseline="0" dirty="0" smtClean="0"/>
                        <a:t> to 2</a:t>
                      </a:r>
                      <a:endParaRPr lang="zh-TW" altLang="en-US" sz="1200" dirty="0"/>
                    </a:p>
                  </a:txBody>
                  <a:tcPr/>
                </a:tc>
              </a:tr>
              <a:tr h="3480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LANE_2TO1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merge 2 lane result to 1, it’s the final result</a:t>
                      </a:r>
                      <a:endParaRPr lang="zh-TW" altLang="en-US" sz="1200" dirty="0"/>
                    </a:p>
                  </a:txBody>
                  <a:tcPr/>
                </a:tc>
              </a:tr>
              <a:tr h="348013"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DOTPROD_ACC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5" name="圓角矩形 54"/>
          <p:cNvSpPr/>
          <p:nvPr/>
        </p:nvSpPr>
        <p:spPr>
          <a:xfrm>
            <a:off x="1763688" y="1975644"/>
            <a:ext cx="1080120" cy="28803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smtClean="0"/>
              <a:t>REDUCT_VEC_EXT</a:t>
            </a:r>
            <a:endParaRPr lang="zh-TW" altLang="en-US" sz="900" dirty="0"/>
          </a:p>
        </p:txBody>
      </p:sp>
      <p:cxnSp>
        <p:nvCxnSpPr>
          <p:cNvPr id="57" name="弧形接點 56"/>
          <p:cNvCxnSpPr>
            <a:stCxn id="55" idx="2"/>
            <a:endCxn id="9" idx="0"/>
          </p:cNvCxnSpPr>
          <p:nvPr/>
        </p:nvCxnSpPr>
        <p:spPr>
          <a:xfrm rot="5400000">
            <a:off x="2045122" y="2522302"/>
            <a:ext cx="517252" cy="12700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弧形接點 66"/>
          <p:cNvCxnSpPr>
            <a:stCxn id="8" idx="2"/>
            <a:endCxn id="9" idx="0"/>
          </p:cNvCxnSpPr>
          <p:nvPr/>
        </p:nvCxnSpPr>
        <p:spPr>
          <a:xfrm rot="5400000">
            <a:off x="2148634" y="1770719"/>
            <a:ext cx="1165324" cy="855095"/>
          </a:xfrm>
          <a:prstGeom prst="curvedConnector3">
            <a:avLst>
              <a:gd name="adj1" fmla="val 877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弧形接點 76"/>
          <p:cNvCxnSpPr>
            <a:stCxn id="55" idx="2"/>
            <a:endCxn id="55" idx="3"/>
          </p:cNvCxnSpPr>
          <p:nvPr/>
        </p:nvCxnSpPr>
        <p:spPr>
          <a:xfrm rot="5400000" flipH="1" flipV="1">
            <a:off x="2501770" y="1921638"/>
            <a:ext cx="144016" cy="540060"/>
          </a:xfrm>
          <a:prstGeom prst="curvedConnector4">
            <a:avLst>
              <a:gd name="adj1" fmla="val -90416"/>
              <a:gd name="adj2" fmla="val 11339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/>
          <p:cNvSpPr txBox="1"/>
          <p:nvPr/>
        </p:nvSpPr>
        <p:spPr>
          <a:xfrm>
            <a:off x="2254350" y="2259120"/>
            <a:ext cx="861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/>
              <a:t>uop_cnt</a:t>
            </a:r>
            <a:r>
              <a:rPr lang="en-US" altLang="zh-TW" sz="1000" dirty="0" smtClean="0"/>
              <a:t> != 0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25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Pipeline Arrangement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5580112" y="2458091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pipe0 32b/16b</a:t>
            </a:r>
            <a:endParaRPr lang="zh-TW" altLang="en-US" dirty="0"/>
          </a:p>
        </p:txBody>
      </p:sp>
      <p:sp>
        <p:nvSpPr>
          <p:cNvPr id="5" name="圓角矩形 4"/>
          <p:cNvSpPr/>
          <p:nvPr/>
        </p:nvSpPr>
        <p:spPr>
          <a:xfrm>
            <a:off x="5580112" y="3034155"/>
            <a:ext cx="1728192" cy="288032"/>
          </a:xfrm>
          <a:prstGeom prst="roundRect">
            <a:avLst/>
          </a:prstGeom>
          <a:ln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pipe1 16b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5580112" y="3610219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pipe2 32b/16b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5580112" y="4186283"/>
            <a:ext cx="1728192" cy="288032"/>
          </a:xfrm>
          <a:prstGeom prst="roundRect">
            <a:avLst/>
          </a:prstGeom>
          <a:ln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pipe3 16b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1835696" y="2469124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pipe0 32b/16b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1835696" y="3045188"/>
            <a:ext cx="1728192" cy="288032"/>
          </a:xfrm>
          <a:prstGeom prst="roundRect">
            <a:avLst/>
          </a:prstGeom>
          <a:ln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pipe1 32b/16b</a:t>
            </a:r>
            <a:endParaRPr lang="zh-TW" altLang="en-US" dirty="0"/>
          </a:p>
        </p:txBody>
      </p:sp>
      <p:sp>
        <p:nvSpPr>
          <p:cNvPr id="38" name="圓角矩形 37"/>
          <p:cNvSpPr/>
          <p:nvPr/>
        </p:nvSpPr>
        <p:spPr>
          <a:xfrm>
            <a:off x="1835696" y="3621252"/>
            <a:ext cx="1728192" cy="28803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pipe2 16b</a:t>
            </a:r>
            <a:endParaRPr lang="zh-TW" altLang="en-US" dirty="0"/>
          </a:p>
        </p:txBody>
      </p:sp>
      <p:sp>
        <p:nvSpPr>
          <p:cNvPr id="39" name="圓角矩形 38"/>
          <p:cNvSpPr/>
          <p:nvPr/>
        </p:nvSpPr>
        <p:spPr>
          <a:xfrm>
            <a:off x="1835696" y="4197316"/>
            <a:ext cx="1728192" cy="288032"/>
          </a:xfrm>
          <a:prstGeom prst="roundRect">
            <a:avLst/>
          </a:prstGeom>
          <a:ln>
            <a:prstDash val="sysDot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pipe3 16b</a:t>
            </a:r>
            <a:endParaRPr lang="zh-TW" altLang="en-US" dirty="0"/>
          </a:p>
        </p:txBody>
      </p:sp>
      <p:cxnSp>
        <p:nvCxnSpPr>
          <p:cNvPr id="41" name="直線單箭頭接點 40"/>
          <p:cNvCxnSpPr/>
          <p:nvPr/>
        </p:nvCxnSpPr>
        <p:spPr>
          <a:xfrm>
            <a:off x="3779912" y="350100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899590" y="2546820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op[31:0]</a:t>
            </a:r>
            <a:endParaRPr lang="zh-TW" altLang="en-US" sz="12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888173" y="2372188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op[15:0]</a:t>
            </a:r>
            <a:endParaRPr lang="zh-TW" altLang="en-US" sz="12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860317" y="2955757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op[31:16]</a:t>
            </a:r>
          </a:p>
          <a:p>
            <a:r>
              <a:rPr lang="en-US" altLang="zh-TW" sz="1200" dirty="0" smtClean="0"/>
              <a:t>op[63:32]</a:t>
            </a:r>
            <a:endParaRPr lang="zh-TW" altLang="en-US" sz="12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860317" y="3621252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op[47:32]</a:t>
            </a:r>
            <a:endParaRPr lang="zh-TW" altLang="en-US" sz="12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860317" y="4197316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op[63:48]</a:t>
            </a:r>
            <a:endParaRPr lang="zh-TW" altLang="en-US" sz="12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55291" y="2340333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op[31:0]</a:t>
            </a:r>
            <a:endParaRPr lang="zh-TW" altLang="en-US" sz="12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755291" y="2544789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strike="sngStrike" dirty="0" smtClean="0"/>
              <a:t>op[15:0]</a:t>
            </a:r>
            <a:endParaRPr lang="zh-TW" altLang="en-US" sz="1200" strike="sngStrike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716016" y="2966790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op[31:16]</a:t>
            </a:r>
          </a:p>
          <a:p>
            <a:r>
              <a:rPr lang="en-US" altLang="zh-TW" sz="1200" strike="sngStrike" dirty="0" smtClean="0"/>
              <a:t>op[63:32]</a:t>
            </a:r>
            <a:endParaRPr lang="zh-TW" altLang="en-US" sz="1200" strike="sngStrike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697338" y="361021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op[63:32]</a:t>
            </a:r>
            <a:endParaRPr lang="zh-TW" altLang="en-US" sz="12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716016" y="420834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op[63:48]</a:t>
            </a:r>
            <a:endParaRPr lang="zh-TW" altLang="en-US" sz="1200" dirty="0"/>
          </a:p>
        </p:txBody>
      </p:sp>
      <p:cxnSp>
        <p:nvCxnSpPr>
          <p:cNvPr id="58" name="直線接點 57"/>
          <p:cNvCxnSpPr/>
          <p:nvPr/>
        </p:nvCxnSpPr>
        <p:spPr>
          <a:xfrm>
            <a:off x="1616455" y="2994270"/>
            <a:ext cx="0" cy="389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1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13566</TotalTime>
  <Words>261</Words>
  <Application>Microsoft Office PowerPoint</Application>
  <PresentationFormat>如螢幕大小 (4:3)</PresentationFormat>
  <Paragraphs>109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VFMAC FSM revise and different VLEN support</vt:lpstr>
      <vt:lpstr>VLEN=512, 4*2 lanes * 64-bit</vt:lpstr>
      <vt:lpstr>FSM</vt:lpstr>
      <vt:lpstr>Pipeline Arrangement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Edward Chia-Ming Chang(張家銘)</dc:creator>
  <cp:lastModifiedBy>Edward Chia-Ming Chang(張家銘)</cp:lastModifiedBy>
  <cp:revision>37</cp:revision>
  <dcterms:created xsi:type="dcterms:W3CDTF">2020-05-06T07:12:26Z</dcterms:created>
  <dcterms:modified xsi:type="dcterms:W3CDTF">2020-07-01T01:41:51Z</dcterms:modified>
</cp:coreProperties>
</file>