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3" r:id="rId2"/>
    <p:sldId id="280" r:id="rId3"/>
    <p:sldId id="282" r:id="rId4"/>
    <p:sldId id="281" r:id="rId5"/>
    <p:sldId id="260" r:id="rId6"/>
    <p:sldId id="262" r:id="rId7"/>
    <p:sldId id="264" r:id="rId8"/>
    <p:sldId id="268" r:id="rId9"/>
    <p:sldId id="266" r:id="rId10"/>
    <p:sldId id="267" r:id="rId11"/>
    <p:sldId id="271" r:id="rId12"/>
    <p:sldId id="278" r:id="rId13"/>
    <p:sldId id="272" r:id="rId14"/>
    <p:sldId id="276" r:id="rId15"/>
    <p:sldId id="273" r:id="rId16"/>
    <p:sldId id="274" r:id="rId17"/>
    <p:sldId id="270" r:id="rId18"/>
    <p:sldId id="258" r:id="rId19"/>
    <p:sldId id="261" r:id="rId20"/>
    <p:sldId id="275" r:id="rId21"/>
    <p:sldId id="269" r:id="rId22"/>
    <p:sldId id="256" r:id="rId23"/>
    <p:sldId id="257" r:id="rId24"/>
    <p:sldId id="265" r:id="rId25"/>
    <p:sldId id="279" r:id="rId26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99755" autoAdjust="0"/>
  </p:normalViewPr>
  <p:slideViewPr>
    <p:cSldViewPr>
      <p:cViewPr>
        <p:scale>
          <a:sx n="100" d="100"/>
          <a:sy n="100" d="100"/>
        </p:scale>
        <p:origin x="-438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60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41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94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42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4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31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30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50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87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25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86BA-F755-4E0D-A0BF-BF02A3BE431F}" type="datetimeFigureOut">
              <a:rPr lang="zh-TW" altLang="en-US" smtClean="0"/>
              <a:t>2021/3/26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8DD1A-F0E8-4619-ABD8-34451E53E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9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VFMAC </a:t>
            </a:r>
            <a:r>
              <a:rPr lang="en-US" altLang="zh-TW" smtClean="0"/>
              <a:t>Design Spec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F1:</a:t>
            </a:r>
            <a:r>
              <a:rPr lang="zh-TW" altLang="en-US" dirty="0"/>
              <a:t> </a:t>
            </a:r>
            <a:r>
              <a:rPr lang="en-US" altLang="zh-TW" dirty="0" smtClean="0"/>
              <a:t>Modified Booth 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600" dirty="0" smtClean="0"/>
              <a:t>Partial product is sign-extended when encoded as -1X or -2X</a:t>
            </a:r>
          </a:p>
          <a:p>
            <a:r>
              <a:rPr lang="en-US" altLang="zh-TW" sz="2600" dirty="0" smtClean="0"/>
              <a:t>To eliminate the width of CSA arrays:</a:t>
            </a:r>
          </a:p>
          <a:p>
            <a:pPr lvl="1"/>
            <a:r>
              <a:rPr lang="en-US" altLang="zh-TW" sz="2200" dirty="0" smtClean="0"/>
              <a:t>invert </a:t>
            </a:r>
            <a:r>
              <a:rPr lang="en-US" altLang="zh-TW" sz="2200" dirty="0"/>
              <a:t>the </a:t>
            </a:r>
            <a:r>
              <a:rPr lang="en-US" altLang="zh-TW" sz="2200" dirty="0" smtClean="0"/>
              <a:t>MSB of </a:t>
            </a:r>
            <a:r>
              <a:rPr lang="en-US" altLang="zh-TW" sz="2200" dirty="0"/>
              <a:t>sign-extension bit of the multiplicand and rewrite the partial product into the grey background part + our new partial product:</a:t>
            </a:r>
          </a:p>
          <a:p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355138"/>
              </p:ext>
            </p:extLst>
          </p:nvPr>
        </p:nvGraphicFramePr>
        <p:xfrm>
          <a:off x="825500" y="3502025"/>
          <a:ext cx="525780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文件" r:id="rId4" imgW="5285401" imgH="2056894" progId="Word.Document.12">
                  <p:embed/>
                </p:oleObj>
              </mc:Choice>
              <mc:Fallback>
                <p:oleObj name="文件" r:id="rId4" imgW="5285401" imgH="2056894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502025"/>
                        <a:ext cx="5257800" cy="204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22215"/>
              </p:ext>
            </p:extLst>
          </p:nvPr>
        </p:nvGraphicFramePr>
        <p:xfrm>
          <a:off x="827584" y="6165304"/>
          <a:ext cx="52578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文件" r:id="rId7" imgW="5285401" imgH="228544" progId="Word.Document.12">
                  <p:embed/>
                </p:oleObj>
              </mc:Choice>
              <mc:Fallback>
                <p:oleObj name="文件" r:id="rId7" imgW="5285401" imgH="228544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165304"/>
                        <a:ext cx="5257800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734203" y="5589240"/>
            <a:ext cx="6174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The carry chain will be the same. But with the greyed out constants for sign-extension, we can add them together: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97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F1: Addend Alignment and Partial Sticky Bit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 = </a:t>
            </a:r>
            <a:r>
              <a:rPr lang="en-US" altLang="zh-TW" dirty="0" err="1" smtClean="0"/>
              <a:t>expC</a:t>
            </a:r>
            <a:r>
              <a:rPr lang="en-US" altLang="zh-TW" dirty="0" smtClean="0"/>
              <a:t>` - </a:t>
            </a:r>
            <a:r>
              <a:rPr lang="en-US" altLang="zh-TW" dirty="0" err="1" smtClean="0"/>
              <a:t>expA</a:t>
            </a:r>
            <a:r>
              <a:rPr lang="en-US" altLang="zh-TW" dirty="0" smtClean="0"/>
              <a:t>` +</a:t>
            </a:r>
            <a:r>
              <a:rPr lang="zh-TW" altLang="en-US" dirty="0"/>
              <a:t> </a:t>
            </a:r>
            <a:r>
              <a:rPr lang="en-US" altLang="zh-TW" dirty="0" err="1" smtClean="0"/>
              <a:t>expB</a:t>
            </a:r>
            <a:r>
              <a:rPr lang="en-US" altLang="zh-TW" dirty="0" smtClean="0"/>
              <a:t>` - bias</a:t>
            </a:r>
          </a:p>
          <a:p>
            <a:r>
              <a:rPr lang="en-US" altLang="zh-TW" dirty="0" smtClean="0"/>
              <a:t>Alignment amount = 56-d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7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F2: LZA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2291" y="2369417"/>
            <a:ext cx="4026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  <a:r>
              <a:rPr lang="en-US" altLang="zh-TW" sz="1000" dirty="0" err="1" smtClean="0"/>
              <a:t>pos</a:t>
            </a:r>
            <a:endParaRPr lang="zh-TW" altLang="en-US" sz="1000" dirty="0"/>
          </a:p>
        </p:txBody>
      </p:sp>
      <p:sp>
        <p:nvSpPr>
          <p:cNvPr id="5" name="文字方塊 4">
            <a:hlinkClick r:id="rId2" action="ppaction://hlinksldjump"/>
          </p:cNvPr>
          <p:cNvSpPr txBox="1"/>
          <p:nvPr/>
        </p:nvSpPr>
        <p:spPr>
          <a:xfrm>
            <a:off x="1788138" y="2369417"/>
            <a:ext cx="585248" cy="97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sign detection</a:t>
            </a:r>
            <a:endParaRPr lang="zh-TW" altLang="en-US" sz="1000" dirty="0"/>
          </a:p>
        </p:txBody>
      </p:sp>
      <p:sp>
        <p:nvSpPr>
          <p:cNvPr id="6" name="流程圖: 人工輸入 5"/>
          <p:cNvSpPr/>
          <p:nvPr/>
        </p:nvSpPr>
        <p:spPr>
          <a:xfrm rot="16200000" flipV="1">
            <a:off x="256677" y="4063179"/>
            <a:ext cx="1456531" cy="805311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2080762" y="33493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5" idx="2"/>
          </p:cNvCxnSpPr>
          <p:nvPr/>
        </p:nvCxnSpPr>
        <p:spPr>
          <a:xfrm>
            <a:off x="2080762" y="3349383"/>
            <a:ext cx="0" cy="17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endCxn id="14" idx="1"/>
          </p:cNvCxnSpPr>
          <p:nvPr/>
        </p:nvCxnSpPr>
        <p:spPr>
          <a:xfrm flipH="1" flipV="1">
            <a:off x="1258838" y="3521544"/>
            <a:ext cx="82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84942" y="2369417"/>
            <a:ext cx="4026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  <a:r>
              <a:rPr lang="en-US" altLang="zh-TW" sz="1000" dirty="0" err="1" smtClean="0"/>
              <a:t>neg</a:t>
            </a:r>
            <a:endParaRPr lang="zh-TW" altLang="en-US" sz="1000" dirty="0"/>
          </a:p>
        </p:txBody>
      </p:sp>
      <p:sp>
        <p:nvSpPr>
          <p:cNvPr id="14" name="梯形 13"/>
          <p:cNvSpPr/>
          <p:nvPr/>
        </p:nvSpPr>
        <p:spPr>
          <a:xfrm rot="10800000">
            <a:off x="708018" y="3420569"/>
            <a:ext cx="576064" cy="20195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16" name="直線接點 15"/>
          <p:cNvCxnSpPr>
            <a:stCxn id="4" idx="2"/>
          </p:cNvCxnSpPr>
          <p:nvPr/>
        </p:nvCxnSpPr>
        <p:spPr>
          <a:xfrm>
            <a:off x="783619" y="2801465"/>
            <a:ext cx="0" cy="61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189637" y="2801465"/>
            <a:ext cx="0" cy="61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00194" y="3622521"/>
            <a:ext cx="0" cy="115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1284082" y="4673673"/>
            <a:ext cx="65266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1284082" y="5033713"/>
            <a:ext cx="652664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610414" y="4745681"/>
            <a:ext cx="0" cy="21602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716130" y="3737569"/>
            <a:ext cx="0" cy="864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752503" y="4084978"/>
            <a:ext cx="84478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delay = log(64)</a:t>
            </a:r>
            <a:endParaRPr lang="zh-TW" altLang="en-US" sz="11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491884" y="2369417"/>
            <a:ext cx="4026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  <a:r>
              <a:rPr lang="en-US" altLang="zh-TW" sz="1000" dirty="0" err="1" smtClean="0"/>
              <a:t>pos</a:t>
            </a:r>
            <a:endParaRPr lang="zh-TW" altLang="en-US" sz="1000" dirty="0"/>
          </a:p>
        </p:txBody>
      </p:sp>
      <p:sp>
        <p:nvSpPr>
          <p:cNvPr id="35" name="文字方塊 34">
            <a:hlinkClick r:id="rId2" action="ppaction://hlinksldjump"/>
          </p:cNvPr>
          <p:cNvSpPr txBox="1"/>
          <p:nvPr/>
        </p:nvSpPr>
        <p:spPr>
          <a:xfrm>
            <a:off x="4697731" y="2369417"/>
            <a:ext cx="585248" cy="97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sign detection</a:t>
            </a:r>
            <a:endParaRPr lang="zh-TW" altLang="en-US" sz="1000" dirty="0"/>
          </a:p>
        </p:txBody>
      </p:sp>
      <p:sp>
        <p:nvSpPr>
          <p:cNvPr id="36" name="流程圖: 人工輸入 35"/>
          <p:cNvSpPr/>
          <p:nvPr/>
        </p:nvSpPr>
        <p:spPr>
          <a:xfrm rot="16200000" flipV="1">
            <a:off x="3166274" y="3127075"/>
            <a:ext cx="1456531" cy="805311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>
            <a:off x="4990355" y="33493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932040" y="3349383"/>
            <a:ext cx="0" cy="10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084280" y="2437025"/>
            <a:ext cx="40265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  <a:r>
              <a:rPr lang="en-US" altLang="zh-TW" sz="1000" dirty="0" err="1" smtClean="0"/>
              <a:t>neg</a:t>
            </a:r>
            <a:endParaRPr lang="zh-TW" altLang="en-US" sz="1000" dirty="0"/>
          </a:p>
        </p:txBody>
      </p:sp>
      <p:cxnSp>
        <p:nvCxnSpPr>
          <p:cNvPr id="45" name="直線接點 44"/>
          <p:cNvCxnSpPr/>
          <p:nvPr/>
        </p:nvCxnSpPr>
        <p:spPr>
          <a:xfrm flipH="1">
            <a:off x="4279376" y="3680045"/>
            <a:ext cx="572893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4233796" y="4169616"/>
            <a:ext cx="618473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4560128" y="3881584"/>
            <a:ext cx="0" cy="21602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流程圖: 人工輸入 49"/>
          <p:cNvSpPr/>
          <p:nvPr/>
        </p:nvSpPr>
        <p:spPr>
          <a:xfrm rot="16200000" flipV="1">
            <a:off x="3238278" y="3185010"/>
            <a:ext cx="1456531" cy="805311"/>
          </a:xfrm>
          <a:prstGeom prst="flowChartManualIn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梯形 50"/>
          <p:cNvSpPr/>
          <p:nvPr/>
        </p:nvSpPr>
        <p:spPr>
          <a:xfrm rot="5400000">
            <a:off x="4520442" y="3782154"/>
            <a:ext cx="865605" cy="20195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58" name="直線接點 57"/>
          <p:cNvCxnSpPr/>
          <p:nvPr/>
        </p:nvCxnSpPr>
        <p:spPr>
          <a:xfrm flipH="1">
            <a:off x="5054220" y="3893429"/>
            <a:ext cx="228759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026860" y="2369417"/>
            <a:ext cx="402656" cy="524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</a:p>
          <a:p>
            <a:pPr algn="ctr"/>
            <a:r>
              <a:rPr lang="en-US" altLang="zh-TW" sz="1000" dirty="0" smtClean="0"/>
              <a:t>A-B</a:t>
            </a:r>
            <a:endParaRPr lang="zh-TW" altLang="en-US" sz="1000" dirty="0"/>
          </a:p>
        </p:txBody>
      </p:sp>
      <p:sp>
        <p:nvSpPr>
          <p:cNvPr id="62" name="流程圖: 人工輸入 61"/>
          <p:cNvSpPr/>
          <p:nvPr/>
        </p:nvSpPr>
        <p:spPr>
          <a:xfrm rot="16200000" flipV="1">
            <a:off x="5902578" y="3219864"/>
            <a:ext cx="1456531" cy="805311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cxnSp>
        <p:nvCxnSpPr>
          <p:cNvPr id="63" name="直線接點 62"/>
          <p:cNvCxnSpPr/>
          <p:nvPr/>
        </p:nvCxnSpPr>
        <p:spPr>
          <a:xfrm>
            <a:off x="7726659" y="334938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H="1">
            <a:off x="7015680" y="3680046"/>
            <a:ext cx="572893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 flipH="1">
            <a:off x="6970100" y="4169617"/>
            <a:ext cx="618473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7296432" y="3881585"/>
            <a:ext cx="0" cy="21602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6429515" y="2369418"/>
            <a:ext cx="402656" cy="5248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</a:p>
          <a:p>
            <a:pPr algn="ctr"/>
            <a:r>
              <a:rPr lang="en-US" altLang="zh-TW" sz="1000" dirty="0" smtClean="0"/>
              <a:t>B-A</a:t>
            </a:r>
            <a:endParaRPr lang="zh-TW" altLang="en-US" sz="1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6832171" y="2369415"/>
            <a:ext cx="402656" cy="524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eff. add</a:t>
            </a:r>
            <a:endParaRPr lang="zh-TW" altLang="en-US" sz="1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11560" y="5733256"/>
            <a:ext cx="722955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long latency </a:t>
            </a:r>
          </a:p>
          <a:p>
            <a:r>
              <a:rPr lang="en-US" altLang="zh-TW" sz="1100" dirty="0" smtClean="0"/>
              <a:t>low cost</a:t>
            </a:r>
            <a:endParaRPr lang="zh-TW" altLang="en-US" sz="11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533062" y="5733256"/>
            <a:ext cx="8688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extra LZD cost </a:t>
            </a:r>
            <a:endParaRPr lang="zh-TW" altLang="en-US" sz="11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026860" y="5733256"/>
            <a:ext cx="12791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extra positive LZA cost</a:t>
            </a:r>
            <a:endParaRPr lang="zh-TW" altLang="en-US" sz="1100" dirty="0"/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79512" y="2308548"/>
            <a:ext cx="0" cy="292065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34161" y="2060848"/>
            <a:ext cx="41357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latency</a:t>
            </a:r>
            <a:endParaRPr lang="zh-TW" altLang="en-US" sz="11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828903" y="1891570"/>
            <a:ext cx="13160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AX25V100 | A25 series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403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F2: LZA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3645024"/>
                <a:ext cx="8229600" cy="1872208"/>
              </a:xfr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𝑤𝑖𝑡h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−1, 0, 1</m:t>
                        </m:r>
                      </m:e>
                    </m:d>
                  </m:oMath>
                </a14:m>
                <a:endParaRPr lang="en-US" altLang="zh-TW" b="0" dirty="0" smtClean="0">
                  <a:ea typeface="Cambria Math"/>
                </a:endParaRPr>
              </a:p>
              <a:p>
                <a:r>
                  <a:rPr lang="en-US" altLang="zh-TW" dirty="0"/>
                  <a:t>I</a:t>
                </a:r>
                <a:r>
                  <a:rPr lang="en-US" altLang="zh-TW" dirty="0" smtClean="0"/>
                  <a:t>dentify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zh-TW" altLang="en-US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=1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/>
                          </a:rPr>
                          <m:t>𝑛𝑜𝑡</m:t>
                        </m:r>
                        <m:r>
                          <a:rPr lang="en-US" altLang="zh-TW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e>
                        </m:acc>
                      </m:e>
                    </m:d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i="1">
                        <a:latin typeface="Cambria Math"/>
                      </a:rPr>
                      <m:t>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1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𝑛𝑜𝑡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 1</m:t>
                        </m:r>
                      </m:e>
                    </m:acc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To combine W&gt;0 and W&lt;0 string, extra w</a:t>
                </a:r>
                <a:r>
                  <a:rPr lang="en-US" altLang="zh-TW" baseline="-25000" dirty="0" smtClean="0"/>
                  <a:t>i-1</a:t>
                </a:r>
                <a:r>
                  <a:rPr lang="en-US" altLang="zh-TW" dirty="0" smtClean="0"/>
                  <a:t> should be considered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𝑝𝑜𝑠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r>
                      <a:rPr lang="en-US" altLang="zh-TW" b="0" i="1" smtClean="0">
                        <a:latin typeface="Cambria Math"/>
                      </a:rPr>
                      <m:t>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acc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𝑛𝑒𝑔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𝑜𝑟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𝑖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TW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acc>
                  </m:oMath>
                </a14:m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3645024"/>
                <a:ext cx="8229600" cy="1872208"/>
              </a:xfrm>
              <a:blipFill rotWithShape="1">
                <a:blip r:embed="rId2"/>
                <a:stretch>
                  <a:fillRect l="-667" t="-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72" y="1268760"/>
            <a:ext cx="5790605" cy="2300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77" y="4581128"/>
            <a:ext cx="3156123" cy="2175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2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F2: LZA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Only applicable to X-Y case, both X and Y &gt; 0</a:t>
            </a:r>
          </a:p>
          <a:p>
            <a:r>
              <a:rPr lang="en-US" altLang="zh-TW" dirty="0" smtClean="0"/>
              <a:t>Leading zero of X+Y can’t simply derive from max(</a:t>
            </a:r>
            <a:r>
              <a:rPr lang="en-US" altLang="zh-TW" dirty="0" err="1" smtClean="0"/>
              <a:t>expX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expY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 smtClean="0"/>
              <a:t>Normal + Normal * Sub-Normal</a:t>
            </a:r>
          </a:p>
          <a:p>
            <a:pPr lvl="1"/>
            <a:r>
              <a:rPr lang="en-US" altLang="zh-TW" dirty="0" smtClean="0"/>
              <a:t>1.x * 2</a:t>
            </a:r>
            <a:r>
              <a:rPr lang="en-US" altLang="zh-TW" baseline="30000" dirty="0" smtClean="0"/>
              <a:t>-1020</a:t>
            </a:r>
            <a:r>
              <a:rPr lang="en-US" altLang="zh-TW" dirty="0" smtClean="0"/>
              <a:t> + </a:t>
            </a:r>
            <a:r>
              <a:rPr lang="en-US" altLang="zh-TW" dirty="0" err="1" smtClean="0"/>
              <a:t>x.x</a:t>
            </a:r>
            <a:r>
              <a:rPr lang="en-US" altLang="zh-TW" dirty="0" smtClean="0"/>
              <a:t> * 2</a:t>
            </a:r>
            <a:r>
              <a:rPr lang="en-US" altLang="zh-TW" baseline="30000" dirty="0" smtClean="0"/>
              <a:t>-1020</a:t>
            </a:r>
            <a:r>
              <a:rPr lang="en-US" altLang="zh-TW" dirty="0" smtClean="0"/>
              <a:t> =&gt; </a:t>
            </a:r>
          </a:p>
          <a:p>
            <a:r>
              <a:rPr lang="en-US" altLang="zh-TW" dirty="0" smtClean="0"/>
              <a:t>Normal * Sub-Normal produces a case </a:t>
            </a:r>
          </a:p>
        </p:txBody>
      </p:sp>
    </p:spTree>
    <p:extLst>
      <p:ext uri="{BB962C8B-B14F-4D97-AF65-F5344CB8AC3E}">
        <p14:creationId xmlns:p14="http://schemas.microsoft.com/office/powerpoint/2010/main" val="36860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F2: Sign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using tree comparator</a:t>
            </a:r>
          </a:p>
          <a:p>
            <a:pPr lvl="1"/>
            <a:r>
              <a:rPr lang="en-US" altLang="zh-TW" dirty="0" smtClean="0"/>
              <a:t>A + B =&gt; </a:t>
            </a:r>
            <a:r>
              <a:rPr lang="en-US" altLang="zh-TW" dirty="0" err="1" smtClean="0"/>
              <a:t>complemnt</a:t>
            </a:r>
            <a:r>
              <a:rPr lang="en-US" altLang="zh-TW" dirty="0" smtClean="0"/>
              <a:t> = 0</a:t>
            </a:r>
          </a:p>
          <a:p>
            <a:pPr lvl="1"/>
            <a:r>
              <a:rPr lang="en-US" altLang="zh-TW" dirty="0" smtClean="0"/>
              <a:t>A – B =&gt; compared with ~B</a:t>
            </a:r>
          </a:p>
          <a:p>
            <a:pPr lvl="2"/>
            <a:r>
              <a:rPr lang="en-US" altLang="zh-TW" dirty="0" smtClean="0"/>
              <a:t>when A = ~B then A &lt; B</a:t>
            </a:r>
            <a:endParaRPr lang="zh-TW" altLang="en-US" dirty="0"/>
          </a:p>
        </p:txBody>
      </p:sp>
      <p:sp>
        <p:nvSpPr>
          <p:cNvPr id="4" name="向左箭號 3">
            <a:hlinkClick r:id="rId2" action="ppaction://hlinksldjump"/>
          </p:cNvPr>
          <p:cNvSpPr/>
          <p:nvPr/>
        </p:nvSpPr>
        <p:spPr>
          <a:xfrm>
            <a:off x="8388424" y="6381328"/>
            <a:ext cx="288032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6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F3: Normalization, sub-normal prediction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077073"/>
            <a:ext cx="8229600" cy="864096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 err="1" smtClean="0"/>
              <a:t>LZC</a:t>
            </a:r>
            <a:r>
              <a:rPr lang="en-US" altLang="zh-TW" sz="2400" baseline="-25000" dirty="0" err="1" smtClean="0"/>
              <a:t>subnorm</a:t>
            </a:r>
            <a:r>
              <a:rPr lang="en-US" altLang="zh-TW" sz="2400" dirty="0" smtClean="0"/>
              <a:t> = (56-d) &lt; 0 ?</a:t>
            </a:r>
            <a:r>
              <a:rPr lang="zh-TW" altLang="en-US" sz="2400" dirty="0"/>
              <a:t> </a:t>
            </a:r>
            <a:r>
              <a:rPr lang="en-US" altLang="zh-TW" sz="2400" dirty="0" err="1" smtClean="0"/>
              <a:t>expC</a:t>
            </a:r>
            <a:r>
              <a:rPr lang="en-US" altLang="zh-TW" sz="2400" dirty="0" smtClean="0"/>
              <a:t>’ – </a:t>
            </a:r>
            <a:r>
              <a:rPr lang="en-US" altLang="zh-TW" sz="2400" dirty="0" err="1"/>
              <a:t>exp</a:t>
            </a:r>
            <a:r>
              <a:rPr lang="en-US" altLang="zh-TW" sz="2400" baseline="-25000" dirty="0" err="1"/>
              <a:t>subnorm</a:t>
            </a:r>
            <a:r>
              <a:rPr lang="en-US" altLang="zh-TW" sz="2400" dirty="0" smtClean="0"/>
              <a:t>                        </a:t>
            </a:r>
          </a:p>
          <a:p>
            <a:pPr marL="0" indent="0">
              <a:buNone/>
            </a:pPr>
            <a:r>
              <a:rPr lang="en-US" altLang="zh-TW" sz="2400" dirty="0" smtClean="0"/>
              <a:t>                                                </a:t>
            </a:r>
            <a:r>
              <a:rPr lang="en-US" altLang="zh-TW" sz="2400" dirty="0" err="1" smtClean="0"/>
              <a:t>expA</a:t>
            </a:r>
            <a:r>
              <a:rPr lang="en-US" altLang="zh-TW" sz="2400" dirty="0" smtClean="0"/>
              <a:t>’ + </a:t>
            </a:r>
            <a:r>
              <a:rPr lang="en-US" altLang="zh-TW" sz="2400" dirty="0" err="1" smtClean="0"/>
              <a:t>expB</a:t>
            </a:r>
            <a:r>
              <a:rPr lang="en-US" altLang="zh-TW" sz="2400" dirty="0" smtClean="0"/>
              <a:t>’ + 56 - </a:t>
            </a:r>
            <a:r>
              <a:rPr lang="en-US" altLang="zh-TW" sz="2400" dirty="0" err="1" smtClean="0"/>
              <a:t>exp</a:t>
            </a:r>
            <a:r>
              <a:rPr lang="en-US" altLang="zh-TW" sz="2400" baseline="-25000" dirty="0" err="1" smtClean="0"/>
              <a:t>subnorm</a:t>
            </a:r>
            <a:endParaRPr lang="en-US" altLang="zh-TW" sz="2400" baseline="-25000" dirty="0" smtClean="0"/>
          </a:p>
        </p:txBody>
      </p:sp>
      <p:sp>
        <p:nvSpPr>
          <p:cNvPr id="4" name="矩形 3"/>
          <p:cNvSpPr/>
          <p:nvPr/>
        </p:nvSpPr>
        <p:spPr>
          <a:xfrm>
            <a:off x="2308322" y="19229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橢圓 4"/>
          <p:cNvSpPr/>
          <p:nvPr/>
        </p:nvSpPr>
        <p:spPr>
          <a:xfrm>
            <a:off x="2478627" y="20212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96354" y="19229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7510" y="1922909"/>
            <a:ext cx="52691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4426" y="19229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29050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899355" y="21736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017082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238" y="2075309"/>
            <a:ext cx="1289288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27526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65582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86738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7894" y="2075309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9548" y="1896824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>
                <a:solidFill>
                  <a:schemeClr val="tx1"/>
                </a:solidFill>
              </a:rPr>
              <a:t>C</a:t>
            </a:r>
            <a:r>
              <a:rPr lang="en-US" altLang="zh-TW" sz="1050" baseline="-25000" dirty="0" err="1" smtClean="0">
                <a:solidFill>
                  <a:schemeClr val="tx1"/>
                </a:solidFill>
              </a:rPr>
              <a:t>inv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79548" y="2075309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A*B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38065" y="2222970"/>
            <a:ext cx="62521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56-d &lt; 0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308322" y="1850901"/>
            <a:ext cx="10624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017082" y="1850901"/>
            <a:ext cx="15418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12378" y="1716906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53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08004" y="1706885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106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99244" y="2564904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604466" y="27072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3774771" y="28055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892498" y="27072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13654" y="2707208"/>
            <a:ext cx="52691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40570" y="27072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29050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3899355" y="295790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4017082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38238" y="2859608"/>
            <a:ext cx="1289288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427526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365582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86738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07894" y="2859608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4017082" y="2636912"/>
            <a:ext cx="15418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608004" y="2492896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106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16772" y="2836748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d = 1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368900" y="2779216"/>
            <a:ext cx="1178416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904386" y="3278312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635438" y="34206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4805743" y="35189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4923470" y="34206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44626" y="3420616"/>
            <a:ext cx="52691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571542" y="34206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34192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904497" y="367131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4022224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3380" y="3573016"/>
            <a:ext cx="1289288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…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32668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70724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91880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TW" altLang="en-US" sz="105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613036" y="3573016"/>
            <a:ext cx="121156" cy="14401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x</a:t>
            </a:r>
            <a:endParaRPr lang="zh-TW" altLang="en-US" sz="1050" dirty="0">
              <a:solidFill>
                <a:schemeClr val="tx1"/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>
            <a:off x="4022224" y="3350320"/>
            <a:ext cx="154188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613146" y="3206304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106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18533" y="3446905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d &lt; 0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374042" y="3492624"/>
            <a:ext cx="2233962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764706" y="2078954"/>
            <a:ext cx="158417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expC</a:t>
            </a:r>
            <a:r>
              <a:rPr lang="en-US" altLang="zh-TW" sz="1050" dirty="0" smtClean="0">
                <a:solidFill>
                  <a:schemeClr val="tx1"/>
                </a:solidFill>
              </a:rPr>
              <a:t>’ – LZC &lt;= </a:t>
            </a:r>
            <a:r>
              <a:rPr lang="en-US" altLang="zh-TW" sz="1050" dirty="0" err="1">
                <a:solidFill>
                  <a:schemeClr val="tx1"/>
                </a:solidFill>
              </a:rPr>
              <a:t>exp</a:t>
            </a:r>
            <a:r>
              <a:rPr lang="en-US" altLang="zh-TW" sz="1050" baseline="-25000" dirty="0" err="1">
                <a:solidFill>
                  <a:schemeClr val="tx1"/>
                </a:solidFill>
              </a:rPr>
              <a:t>subnorm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6714" y="2859608"/>
            <a:ext cx="21602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expA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expB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+ 56 – LZC &lt;= </a:t>
            </a:r>
            <a:r>
              <a:rPr lang="en-US" altLang="zh-TW" sz="1050" dirty="0" err="1">
                <a:solidFill>
                  <a:schemeClr val="tx1"/>
                </a:solidFill>
              </a:rPr>
              <a:t>exp</a:t>
            </a:r>
            <a:r>
              <a:rPr lang="en-US" altLang="zh-TW" sz="1050" baseline="-25000" dirty="0" err="1">
                <a:solidFill>
                  <a:schemeClr val="tx1"/>
                </a:solidFill>
              </a:rPr>
              <a:t>subnorm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836714" y="3485961"/>
            <a:ext cx="21602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err="1" smtClean="0">
                <a:solidFill>
                  <a:schemeClr val="tx1"/>
                </a:solidFill>
              </a:rPr>
              <a:t>expA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expB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+ 56 – LZC &lt;= </a:t>
            </a:r>
            <a:r>
              <a:rPr lang="en-US" altLang="zh-TW" sz="1050" dirty="0" err="1">
                <a:solidFill>
                  <a:schemeClr val="tx1"/>
                </a:solidFill>
              </a:rPr>
              <a:t>exp</a:t>
            </a:r>
            <a:r>
              <a:rPr lang="en-US" altLang="zh-TW" sz="1050" baseline="-25000" dirty="0" err="1">
                <a:solidFill>
                  <a:schemeClr val="tx1"/>
                </a:solidFill>
              </a:rPr>
              <a:t>subnorm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16196" y="1484784"/>
            <a:ext cx="136815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for DP,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</a:t>
            </a:r>
            <a:r>
              <a:rPr lang="en-US" altLang="zh-TW" sz="1050" baseline="-25000" dirty="0" err="1" smtClean="0">
                <a:solidFill>
                  <a:schemeClr val="tx1"/>
                </a:solidFill>
              </a:rPr>
              <a:t>subnorm</a:t>
            </a:r>
            <a:r>
              <a:rPr lang="en-US" altLang="zh-TW" sz="1050" dirty="0" smtClean="0">
                <a:solidFill>
                  <a:schemeClr val="tx1"/>
                </a:solidFill>
              </a:rPr>
              <a:t>=-1023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52027" y="1491109"/>
            <a:ext cx="1704905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d =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expC</a:t>
            </a:r>
            <a:r>
              <a:rPr lang="en-US" altLang="zh-TW" sz="1050" dirty="0" smtClean="0">
                <a:solidFill>
                  <a:schemeClr val="tx1"/>
                </a:solidFill>
              </a:rPr>
              <a:t>’ – (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expA</a:t>
            </a:r>
            <a:r>
              <a:rPr lang="en-US" altLang="zh-TW" sz="1050" dirty="0" smtClean="0">
                <a:solidFill>
                  <a:schemeClr val="tx1"/>
                </a:solidFill>
              </a:rPr>
              <a:t>’ + </a:t>
            </a:r>
            <a:r>
              <a:rPr lang="en-US" altLang="zh-TW" sz="1050" dirty="0" err="1" smtClean="0">
                <a:solidFill>
                  <a:schemeClr val="tx1"/>
                </a:solidFill>
              </a:rPr>
              <a:t>expB</a:t>
            </a:r>
            <a:r>
              <a:rPr lang="en-US" altLang="zh-TW" sz="1050" dirty="0" smtClean="0">
                <a:solidFill>
                  <a:schemeClr val="tx1"/>
                </a:solidFill>
              </a:rPr>
              <a:t>’)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84186" y="1968832"/>
            <a:ext cx="625212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56-d &lt; 0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717510" y="2612340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56-1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2735640" y="3341945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56-d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2347881" y="3789040"/>
            <a:ext cx="1328593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2724366" y="3622164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LZC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70" name="直線單箭頭接點 69"/>
          <p:cNvCxnSpPr/>
          <p:nvPr/>
        </p:nvCxnSpPr>
        <p:spPr>
          <a:xfrm flipH="1">
            <a:off x="2328102" y="3047063"/>
            <a:ext cx="1996444" cy="0"/>
          </a:xfrm>
          <a:prstGeom prst="straightConnector1">
            <a:avLst/>
          </a:prstGeom>
          <a:ln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735640" y="2885897"/>
            <a:ext cx="360040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LZC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84185" y="5013176"/>
            <a:ext cx="1512169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LZC[6] &lt; </a:t>
            </a:r>
            <a:r>
              <a:rPr lang="en-US" altLang="zh-TW" sz="1200" dirty="0" err="1" smtClean="0"/>
              <a:t>LZC</a:t>
            </a:r>
            <a:r>
              <a:rPr lang="en-US" altLang="zh-TW" sz="1200" baseline="-25000" dirty="0" err="1" smtClean="0"/>
              <a:t>subnorm</a:t>
            </a:r>
            <a:r>
              <a:rPr lang="en-US" altLang="zh-TW" sz="1200" dirty="0" smtClean="0"/>
              <a:t>[6]</a:t>
            </a:r>
            <a:endParaRPr lang="zh-TW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1084186" y="5373216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LZC[5] &lt; </a:t>
            </a:r>
            <a:r>
              <a:rPr lang="en-US" altLang="zh-TW" sz="1200" dirty="0" err="1" smtClean="0"/>
              <a:t>LZC</a:t>
            </a:r>
            <a:r>
              <a:rPr lang="en-US" altLang="zh-TW" sz="1200" baseline="-25000" dirty="0" err="1" smtClean="0"/>
              <a:t>subnorm</a:t>
            </a:r>
            <a:r>
              <a:rPr lang="en-US" altLang="zh-TW" sz="1200" dirty="0" smtClean="0"/>
              <a:t>[5]</a:t>
            </a:r>
            <a:endParaRPr lang="zh-TW" altLang="en-US" sz="1200" dirty="0"/>
          </a:p>
        </p:txBody>
      </p:sp>
      <p:cxnSp>
        <p:nvCxnSpPr>
          <p:cNvPr id="76" name="直線單箭頭接點 75"/>
          <p:cNvCxnSpPr>
            <a:stCxn id="72" idx="3"/>
          </p:cNvCxnSpPr>
          <p:nvPr/>
        </p:nvCxnSpPr>
        <p:spPr>
          <a:xfrm>
            <a:off x="2596354" y="5157192"/>
            <a:ext cx="693280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2595975" y="5573773"/>
            <a:ext cx="279329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流程圖: 延遲 78"/>
          <p:cNvSpPr/>
          <p:nvPr/>
        </p:nvSpPr>
        <p:spPr>
          <a:xfrm>
            <a:off x="2875683" y="5409220"/>
            <a:ext cx="256157" cy="21602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/>
          <p:nvPr/>
        </p:nvCxnSpPr>
        <p:spPr>
          <a:xfrm>
            <a:off x="2717510" y="5157192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2717510" y="5445894"/>
            <a:ext cx="157794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3131840" y="5523025"/>
            <a:ext cx="157794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1084186" y="6093296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LZC[0] &lt; </a:t>
            </a:r>
            <a:r>
              <a:rPr lang="en-US" altLang="zh-TW" sz="1200" dirty="0" err="1" smtClean="0"/>
              <a:t>LZC</a:t>
            </a:r>
            <a:r>
              <a:rPr lang="en-US" altLang="zh-TW" sz="1200" baseline="-25000" dirty="0" err="1" smtClean="0"/>
              <a:t>subnorm</a:t>
            </a:r>
            <a:r>
              <a:rPr lang="en-US" altLang="zh-TW" sz="1200" dirty="0" smtClean="0"/>
              <a:t>[0]</a:t>
            </a:r>
            <a:endParaRPr lang="zh-TW" altLang="en-US" sz="1200" dirty="0"/>
          </a:p>
        </p:txBody>
      </p:sp>
      <p:sp>
        <p:nvSpPr>
          <p:cNvPr id="91" name="矩形 90"/>
          <p:cNvSpPr/>
          <p:nvPr/>
        </p:nvSpPr>
        <p:spPr>
          <a:xfrm>
            <a:off x="3354986" y="5085184"/>
            <a:ext cx="1235566" cy="14401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</a:rPr>
              <a:t>Final LZC selection</a:t>
            </a:r>
            <a:endParaRPr lang="zh-TW" altLang="en-US" sz="1050" baseline="-25000" dirty="0">
              <a:solidFill>
                <a:schemeClr val="tx1"/>
              </a:solidFill>
            </a:endParaRPr>
          </a:p>
        </p:txBody>
      </p:sp>
      <p:cxnSp>
        <p:nvCxnSpPr>
          <p:cNvPr id="92" name="直線接點 91"/>
          <p:cNvCxnSpPr/>
          <p:nvPr/>
        </p:nvCxnSpPr>
        <p:spPr>
          <a:xfrm>
            <a:off x="2717510" y="5573773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2717510" y="6165304"/>
            <a:ext cx="157794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>
            <a:off x="2724366" y="602128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2595975" y="6309320"/>
            <a:ext cx="279329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流程圖: 延遲 96"/>
          <p:cNvSpPr/>
          <p:nvPr/>
        </p:nvSpPr>
        <p:spPr>
          <a:xfrm>
            <a:off x="2875683" y="6129300"/>
            <a:ext cx="256157" cy="216024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8" name="直線單箭頭接點 97"/>
          <p:cNvCxnSpPr/>
          <p:nvPr/>
        </p:nvCxnSpPr>
        <p:spPr>
          <a:xfrm>
            <a:off x="3131840" y="6237312"/>
            <a:ext cx="157794" cy="0"/>
          </a:xfrm>
          <a:prstGeom prst="straightConnector1">
            <a:avLst/>
          </a:prstGeom>
          <a:ln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/>
          <p:cNvCxnSpPr/>
          <p:nvPr/>
        </p:nvCxnSpPr>
        <p:spPr>
          <a:xfrm>
            <a:off x="2425425" y="5753793"/>
            <a:ext cx="0" cy="303499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0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F4: sticky bit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5805264"/>
            <a:ext cx="8229600" cy="320899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 smtClean="0"/>
              <a:t>Evalution</a:t>
            </a:r>
            <a:r>
              <a:rPr lang="en-US" altLang="zh-TW" dirty="0" smtClean="0"/>
              <a:t> of A+B=K Conditions Without Carry Propagation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4855543" cy="284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5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subnormal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</a:t>
            </a:r>
          </a:p>
          <a:p>
            <a:pPr lvl="1"/>
            <a:r>
              <a:rPr lang="en-US" altLang="zh-TW" dirty="0" smtClean="0"/>
              <a:t>hidden 1 should be calculated from exponent</a:t>
            </a:r>
          </a:p>
          <a:p>
            <a:r>
              <a:rPr lang="en-US" altLang="zh-TW" dirty="0" smtClean="0"/>
              <a:t>Result</a:t>
            </a:r>
          </a:p>
          <a:p>
            <a:pPr lvl="1"/>
            <a:r>
              <a:rPr lang="en-US" altLang="zh-TW" dirty="0" smtClean="0"/>
              <a:t>right shift needed?</a:t>
            </a:r>
          </a:p>
          <a:p>
            <a:pPr lvl="1"/>
            <a:r>
              <a:rPr lang="en-US" altLang="zh-TW" dirty="0" smtClean="0"/>
              <a:t>shift amount adjustment</a:t>
            </a:r>
          </a:p>
          <a:p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5764213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5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critical path improvement opportunity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2222" y="1742082"/>
            <a:ext cx="6491064" cy="4525963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hidden 1 generation before partial sum encoding</a:t>
            </a:r>
          </a:p>
          <a:p>
            <a:pPr lvl="1"/>
            <a:r>
              <a:rPr lang="en-US" altLang="zh-TW" sz="2000" dirty="0" smtClean="0"/>
              <a:t>no optimize</a:t>
            </a:r>
          </a:p>
          <a:p>
            <a:pPr lvl="2"/>
            <a:r>
              <a:rPr lang="en-US" altLang="zh-TW" sz="1600" dirty="0" smtClean="0"/>
              <a:t>3:2 </a:t>
            </a:r>
            <a:r>
              <a:rPr lang="en-US" altLang="zh-TW" sz="1600" dirty="0" err="1" smtClean="0"/>
              <a:t>csa</a:t>
            </a:r>
            <a:r>
              <a:rPr lang="en-US" altLang="zh-TW" sz="1600" dirty="0" smtClean="0"/>
              <a:t>, latency = 1, 53-bit -&gt; 27 partial product +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1 carry array</a:t>
            </a:r>
          </a:p>
          <a:p>
            <a:pPr lvl="3"/>
            <a:r>
              <a:rPr lang="en-US" altLang="zh-TW" sz="1200" dirty="0" smtClean="0"/>
              <a:t>27 </a:t>
            </a:r>
            <a:r>
              <a:rPr lang="en-US" altLang="zh-TW" sz="1200" dirty="0"/>
              <a:t>-&gt; 18 -&gt; 12 -&gt;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8+1 </a:t>
            </a:r>
            <a:r>
              <a:rPr lang="en-US" altLang="zh-TW" sz="1200" dirty="0"/>
              <a:t>-&gt;</a:t>
            </a:r>
            <a:r>
              <a:rPr lang="zh-TW" altLang="en-US" sz="1200" dirty="0"/>
              <a:t> </a:t>
            </a:r>
            <a:r>
              <a:rPr lang="en-US" altLang="zh-TW" sz="1200" dirty="0"/>
              <a:t>6</a:t>
            </a:r>
            <a:r>
              <a:rPr lang="zh-TW" altLang="en-US" sz="1200" dirty="0"/>
              <a:t> </a:t>
            </a:r>
            <a:r>
              <a:rPr lang="en-US" altLang="zh-TW" sz="1200" dirty="0"/>
              <a:t>-&gt; 4 -&gt;3-&gt;</a:t>
            </a:r>
            <a:r>
              <a:rPr lang="zh-TW" altLang="en-US" sz="1200" dirty="0"/>
              <a:t> </a:t>
            </a:r>
            <a:r>
              <a:rPr lang="en-US" altLang="zh-TW" sz="1200" dirty="0"/>
              <a:t>2 = 7</a:t>
            </a:r>
          </a:p>
          <a:p>
            <a:pPr lvl="2"/>
            <a:r>
              <a:rPr lang="en-US" altLang="zh-TW" sz="1600" dirty="0" smtClean="0"/>
              <a:t>4:2 </a:t>
            </a:r>
            <a:r>
              <a:rPr lang="en-US" altLang="zh-TW" sz="1600" dirty="0" err="1" smtClean="0"/>
              <a:t>csa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latency </a:t>
            </a:r>
            <a:r>
              <a:rPr lang="en-US" altLang="zh-TW" sz="1600" dirty="0"/>
              <a:t>= 1.5</a:t>
            </a:r>
            <a:endParaRPr lang="en-US" altLang="zh-TW" sz="1600" dirty="0" smtClean="0"/>
          </a:p>
          <a:p>
            <a:pPr lvl="3"/>
            <a:r>
              <a:rPr lang="en-US" altLang="zh-TW" sz="1200" dirty="0" smtClean="0"/>
              <a:t>27+1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14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6+2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4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2 = 6</a:t>
            </a:r>
          </a:p>
          <a:p>
            <a:pPr lvl="1"/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a.x</a:t>
            </a:r>
            <a:r>
              <a:rPr lang="en-US" altLang="zh-TW" sz="2000" dirty="0" smtClean="0"/>
              <a:t> * </a:t>
            </a:r>
            <a:r>
              <a:rPr lang="en-US" altLang="zh-TW" sz="2000" dirty="0" err="1" smtClean="0"/>
              <a:t>b.y</a:t>
            </a:r>
            <a:r>
              <a:rPr lang="en-US" altLang="zh-TW" sz="2000" dirty="0" smtClean="0"/>
              <a:t>) = (</a:t>
            </a:r>
            <a:r>
              <a:rPr lang="en-US" altLang="zh-TW" sz="2000" dirty="0" err="1" smtClean="0"/>
              <a:t>ab+ay</a:t>
            </a:r>
            <a:r>
              <a:rPr lang="en-US" altLang="zh-TW" sz="2000" dirty="0" smtClean="0"/>
              <a:t>)+</a:t>
            </a:r>
            <a:r>
              <a:rPr lang="en-US" altLang="zh-TW" sz="2000" dirty="0" err="1" smtClean="0"/>
              <a:t>bx+xy</a:t>
            </a:r>
            <a:r>
              <a:rPr lang="en-US" altLang="zh-TW" sz="2000" dirty="0" smtClean="0"/>
              <a:t> :27+1 +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2 PPs</a:t>
            </a:r>
          </a:p>
          <a:p>
            <a:pPr lvl="2"/>
            <a:r>
              <a:rPr lang="en-US" altLang="zh-TW" sz="1600" dirty="0" smtClean="0"/>
              <a:t>4:2 </a:t>
            </a:r>
            <a:r>
              <a:rPr lang="en-US" altLang="zh-TW" sz="1600" dirty="0" err="1" smtClean="0"/>
              <a:t>csa</a:t>
            </a:r>
            <a:endParaRPr lang="en-US" altLang="zh-TW" sz="1600" dirty="0" smtClean="0"/>
          </a:p>
          <a:p>
            <a:pPr lvl="3"/>
            <a:r>
              <a:rPr lang="en-US" altLang="zh-TW" sz="1200" dirty="0" smtClean="0"/>
              <a:t>27+1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14+2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8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4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2 = 6 </a:t>
            </a:r>
          </a:p>
          <a:p>
            <a:pPr lvl="1"/>
            <a:r>
              <a:rPr lang="en-US" altLang="zh-TW" sz="2000" dirty="0" smtClean="0"/>
              <a:t>summarize slow parts to one partial product:26+1+2 PPs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4:2 </a:t>
            </a:r>
            <a:r>
              <a:rPr lang="en-US" altLang="zh-TW" sz="1600" dirty="0" err="1" smtClean="0"/>
              <a:t>csa</a:t>
            </a:r>
            <a:endParaRPr lang="en-US" altLang="zh-TW" sz="1600" dirty="0" smtClean="0"/>
          </a:p>
          <a:p>
            <a:pPr lvl="3"/>
            <a:r>
              <a:rPr lang="en-US" altLang="zh-TW" sz="1200" dirty="0" smtClean="0"/>
              <a:t>26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12+2+2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8+1 -&gt; 6 -&gt;</a:t>
            </a:r>
            <a:r>
              <a:rPr lang="zh-TW" altLang="en-US" sz="1200" dirty="0"/>
              <a:t> </a:t>
            </a:r>
            <a:r>
              <a:rPr lang="en-US" altLang="zh-TW" sz="1200" dirty="0" smtClean="0"/>
              <a:t>4 </a:t>
            </a:r>
            <a:r>
              <a:rPr lang="en-US" altLang="zh-TW" sz="1200" dirty="0" smtClean="0">
                <a:solidFill>
                  <a:srgbClr val="FF0000"/>
                </a:solidFill>
              </a:rPr>
              <a:t>-&gt;</a:t>
            </a:r>
            <a:r>
              <a:rPr lang="en-US" altLang="zh-TW" sz="1200" dirty="0" smtClean="0"/>
              <a:t> 2 = 6.5</a:t>
            </a:r>
          </a:p>
          <a:p>
            <a:pPr lvl="3"/>
            <a:endParaRPr lang="en-US" altLang="zh-TW" sz="1200" b="1" dirty="0" smtClean="0"/>
          </a:p>
          <a:p>
            <a:r>
              <a:rPr lang="en-US" altLang="zh-TW" sz="2400" dirty="0" smtClean="0"/>
              <a:t>stick bit and final exponent selection on fraction = 0</a:t>
            </a:r>
          </a:p>
          <a:p>
            <a:pPr lvl="1"/>
            <a:r>
              <a:rPr lang="en-US" altLang="zh-TW" sz="2000" dirty="0" smtClean="0"/>
              <a:t>can’t reuse A+PP CSA with A+B=K equation, the CSA used in F2 is A + PP</a:t>
            </a:r>
          </a:p>
          <a:p>
            <a:pPr lvl="1"/>
            <a:r>
              <a:rPr lang="en-US" altLang="zh-TW" sz="2000" dirty="0" smtClean="0"/>
              <a:t>A+B=K </a:t>
            </a:r>
            <a:r>
              <a:rPr lang="en-US" altLang="zh-TW" sz="2000" dirty="0" smtClean="0">
                <a:sym typeface="Symbol"/>
              </a:rPr>
              <a:t>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/>
              <a:t>A+B+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~K </a:t>
            </a:r>
            <a:r>
              <a:rPr lang="en-US" altLang="zh-TW" sz="2000" dirty="0" smtClean="0"/>
              <a:t>=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-1</a:t>
            </a:r>
            <a:r>
              <a:rPr lang="en-US" altLang="zh-TW" sz="2000" dirty="0" smtClean="0">
                <a:sym typeface="Symbol"/>
              </a:rPr>
              <a:t> </a:t>
            </a:r>
            <a:r>
              <a:rPr lang="en-US" altLang="zh-TW" sz="2000" dirty="0" smtClean="0"/>
              <a:t> 2C + S = -1 </a:t>
            </a:r>
            <a:r>
              <a:rPr lang="en-US" altLang="zh-TW" sz="2000" dirty="0" smtClean="0">
                <a:sym typeface="Symbol"/>
              </a:rPr>
              <a:t> 2C = ~S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7589043" y="4158217"/>
            <a:ext cx="1008112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/>
          <p:cNvCxnSpPr/>
          <p:nvPr/>
        </p:nvCxnSpPr>
        <p:spPr>
          <a:xfrm>
            <a:off x="7656735" y="4158217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733059" y="4158217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7656735" y="4158217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7589043" y="4158217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661051" y="4158217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589043" y="4158217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7445027" y="4231962"/>
            <a:ext cx="1009464" cy="72008"/>
            <a:chOff x="6588224" y="2204864"/>
            <a:chExt cx="1080120" cy="1440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接點 25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7301011" y="4303970"/>
            <a:ext cx="1008112" cy="72008"/>
            <a:chOff x="6588224" y="2204864"/>
            <a:chExt cx="1080120" cy="144016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3" name="矩形 32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群組 39"/>
          <p:cNvGrpSpPr/>
          <p:nvPr/>
        </p:nvGrpSpPr>
        <p:grpSpPr>
          <a:xfrm>
            <a:off x="7152679" y="4378211"/>
            <a:ext cx="1009464" cy="72008"/>
            <a:chOff x="6588224" y="2204864"/>
            <a:chExt cx="1080120" cy="1440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1" name="矩形 40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7008663" y="4450219"/>
            <a:ext cx="1009458" cy="72008"/>
            <a:chOff x="6588224" y="2204864"/>
            <a:chExt cx="1080120" cy="1440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9" name="矩形 48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0" name="直線接點 49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群組 55"/>
          <p:cNvGrpSpPr/>
          <p:nvPr/>
        </p:nvGrpSpPr>
        <p:grpSpPr>
          <a:xfrm>
            <a:off x="6864647" y="4522227"/>
            <a:ext cx="1009464" cy="72008"/>
            <a:chOff x="6588224" y="2204864"/>
            <a:chExt cx="1080120" cy="144016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7" name="矩形 56"/>
            <p:cNvSpPr/>
            <p:nvPr/>
          </p:nvSpPr>
          <p:spPr>
            <a:xfrm>
              <a:off x="6588224" y="2204864"/>
              <a:ext cx="1080120" cy="144016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8" name="直線接點 57"/>
            <p:cNvCxnSpPr/>
            <p:nvPr/>
          </p:nvCxnSpPr>
          <p:spPr>
            <a:xfrm>
              <a:off x="6655916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/>
            <p:cNvCxnSpPr/>
            <p:nvPr/>
          </p:nvCxnSpPr>
          <p:spPr>
            <a:xfrm>
              <a:off x="6732240" y="2204864"/>
              <a:ext cx="0" cy="144016"/>
            </a:xfrm>
            <a:prstGeom prst="line">
              <a:avLst/>
            </a:prstGeom>
            <a:grpFill/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>
              <a:off x="6655916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H="1"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>
              <a:off x="6660232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6588224" y="2204864"/>
              <a:ext cx="72008" cy="144016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群組 4"/>
          <p:cNvGrpSpPr/>
          <p:nvPr/>
        </p:nvGrpSpPr>
        <p:grpSpPr>
          <a:xfrm>
            <a:off x="6716315" y="4594235"/>
            <a:ext cx="1009464" cy="72008"/>
            <a:chOff x="5571480" y="4657106"/>
            <a:chExt cx="1009464" cy="72008"/>
          </a:xfrm>
        </p:grpSpPr>
        <p:sp>
          <p:nvSpPr>
            <p:cNvPr id="87" name="矩形 86"/>
            <p:cNvSpPr/>
            <p:nvPr/>
          </p:nvSpPr>
          <p:spPr>
            <a:xfrm>
              <a:off x="5571480" y="4657106"/>
              <a:ext cx="1009464" cy="720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接點 87"/>
            <p:cNvCxnSpPr/>
            <p:nvPr/>
          </p:nvCxnSpPr>
          <p:spPr>
            <a:xfrm>
              <a:off x="5639172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接點 88"/>
            <p:cNvCxnSpPr/>
            <p:nvPr/>
          </p:nvCxnSpPr>
          <p:spPr>
            <a:xfrm>
              <a:off x="5715496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flipH="1">
              <a:off x="5639172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H="1">
              <a:off x="557148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接點 91"/>
            <p:cNvCxnSpPr/>
            <p:nvPr/>
          </p:nvCxnSpPr>
          <p:spPr>
            <a:xfrm>
              <a:off x="564348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557148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接點 93"/>
            <p:cNvCxnSpPr/>
            <p:nvPr/>
          </p:nvCxnSpPr>
          <p:spPr>
            <a:xfrm>
              <a:off x="5779691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>
              <a:off x="5856015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flipH="1">
              <a:off x="5779691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接點 96"/>
            <p:cNvCxnSpPr/>
            <p:nvPr/>
          </p:nvCxnSpPr>
          <p:spPr>
            <a:xfrm flipH="1">
              <a:off x="5711999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接點 97"/>
            <p:cNvCxnSpPr/>
            <p:nvPr/>
          </p:nvCxnSpPr>
          <p:spPr>
            <a:xfrm>
              <a:off x="5784007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>
              <a:off x="5711999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接點 99"/>
            <p:cNvCxnSpPr/>
            <p:nvPr/>
          </p:nvCxnSpPr>
          <p:spPr>
            <a:xfrm>
              <a:off x="5921164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接點 100"/>
            <p:cNvCxnSpPr/>
            <p:nvPr/>
          </p:nvCxnSpPr>
          <p:spPr>
            <a:xfrm>
              <a:off x="5997488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H="1">
              <a:off x="5921164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接點 102"/>
            <p:cNvCxnSpPr/>
            <p:nvPr/>
          </p:nvCxnSpPr>
          <p:spPr>
            <a:xfrm flipH="1">
              <a:off x="5853472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592548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5853472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接點 105"/>
            <p:cNvCxnSpPr/>
            <p:nvPr/>
          </p:nvCxnSpPr>
          <p:spPr>
            <a:xfrm>
              <a:off x="6064249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>
              <a:off x="6140573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 flipH="1">
              <a:off x="6064249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/>
            <p:nvPr/>
          </p:nvCxnSpPr>
          <p:spPr>
            <a:xfrm flipH="1">
              <a:off x="5996557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線接點 109"/>
            <p:cNvCxnSpPr/>
            <p:nvPr/>
          </p:nvCxnSpPr>
          <p:spPr>
            <a:xfrm>
              <a:off x="6068565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接點 110"/>
            <p:cNvCxnSpPr/>
            <p:nvPr/>
          </p:nvCxnSpPr>
          <p:spPr>
            <a:xfrm>
              <a:off x="5996557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/>
            <p:nvPr/>
          </p:nvCxnSpPr>
          <p:spPr>
            <a:xfrm>
              <a:off x="6206055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接點 112"/>
            <p:cNvCxnSpPr/>
            <p:nvPr/>
          </p:nvCxnSpPr>
          <p:spPr>
            <a:xfrm>
              <a:off x="6282379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接點 113"/>
            <p:cNvCxnSpPr/>
            <p:nvPr/>
          </p:nvCxnSpPr>
          <p:spPr>
            <a:xfrm flipH="1">
              <a:off x="6206055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接點 114"/>
            <p:cNvCxnSpPr/>
            <p:nvPr/>
          </p:nvCxnSpPr>
          <p:spPr>
            <a:xfrm flipH="1">
              <a:off x="6138363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接點 115"/>
            <p:cNvCxnSpPr/>
            <p:nvPr/>
          </p:nvCxnSpPr>
          <p:spPr>
            <a:xfrm>
              <a:off x="6210371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>
              <a:off x="6138363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接點 117"/>
            <p:cNvCxnSpPr/>
            <p:nvPr/>
          </p:nvCxnSpPr>
          <p:spPr>
            <a:xfrm>
              <a:off x="6356160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>
              <a:off x="6432484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接點 119"/>
            <p:cNvCxnSpPr/>
            <p:nvPr/>
          </p:nvCxnSpPr>
          <p:spPr>
            <a:xfrm flipH="1">
              <a:off x="635616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/>
            <p:nvPr/>
          </p:nvCxnSpPr>
          <p:spPr>
            <a:xfrm flipH="1">
              <a:off x="628846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接點 121"/>
            <p:cNvCxnSpPr/>
            <p:nvPr/>
          </p:nvCxnSpPr>
          <p:spPr>
            <a:xfrm>
              <a:off x="6360476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接點 122"/>
            <p:cNvCxnSpPr/>
            <p:nvPr/>
          </p:nvCxnSpPr>
          <p:spPr>
            <a:xfrm>
              <a:off x="628846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/>
            <p:nvPr/>
          </p:nvCxnSpPr>
          <p:spPr>
            <a:xfrm>
              <a:off x="6501520" y="4657106"/>
              <a:ext cx="0" cy="7200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H="1">
              <a:off x="6501520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H="1">
              <a:off x="643382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/>
            <p:cNvCxnSpPr/>
            <p:nvPr/>
          </p:nvCxnSpPr>
          <p:spPr>
            <a:xfrm>
              <a:off x="6505836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/>
            <p:cNvCxnSpPr/>
            <p:nvPr/>
          </p:nvCxnSpPr>
          <p:spPr>
            <a:xfrm>
              <a:off x="6433828" y="4657106"/>
              <a:ext cx="72008" cy="720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4" name="矩形 293"/>
          <p:cNvSpPr/>
          <p:nvPr/>
        </p:nvSpPr>
        <p:spPr>
          <a:xfrm>
            <a:off x="6879343" y="3942193"/>
            <a:ext cx="853716" cy="720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5" name="直線接點 294"/>
          <p:cNvCxnSpPr/>
          <p:nvPr/>
        </p:nvCxnSpPr>
        <p:spPr>
          <a:xfrm>
            <a:off x="6947035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線接點 295"/>
          <p:cNvCxnSpPr/>
          <p:nvPr/>
        </p:nvCxnSpPr>
        <p:spPr>
          <a:xfrm>
            <a:off x="7023359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直線接點 296"/>
          <p:cNvCxnSpPr/>
          <p:nvPr/>
        </p:nvCxnSpPr>
        <p:spPr>
          <a:xfrm flipH="1">
            <a:off x="6947035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接點 297"/>
          <p:cNvCxnSpPr/>
          <p:nvPr/>
        </p:nvCxnSpPr>
        <p:spPr>
          <a:xfrm flipH="1">
            <a:off x="6879343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線接點 298"/>
          <p:cNvCxnSpPr/>
          <p:nvPr/>
        </p:nvCxnSpPr>
        <p:spPr>
          <a:xfrm>
            <a:off x="6951351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線接點 299"/>
          <p:cNvCxnSpPr/>
          <p:nvPr/>
        </p:nvCxnSpPr>
        <p:spPr>
          <a:xfrm>
            <a:off x="6879343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直線接點 300"/>
          <p:cNvCxnSpPr/>
          <p:nvPr/>
        </p:nvCxnSpPr>
        <p:spPr>
          <a:xfrm>
            <a:off x="7087554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>
            <a:off x="7163878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線接點 302"/>
          <p:cNvCxnSpPr/>
          <p:nvPr/>
        </p:nvCxnSpPr>
        <p:spPr>
          <a:xfrm flipH="1">
            <a:off x="7087554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線接點 303"/>
          <p:cNvCxnSpPr/>
          <p:nvPr/>
        </p:nvCxnSpPr>
        <p:spPr>
          <a:xfrm flipH="1">
            <a:off x="7019862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線接點 304"/>
          <p:cNvCxnSpPr/>
          <p:nvPr/>
        </p:nvCxnSpPr>
        <p:spPr>
          <a:xfrm>
            <a:off x="7091870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線接點 305"/>
          <p:cNvCxnSpPr/>
          <p:nvPr/>
        </p:nvCxnSpPr>
        <p:spPr>
          <a:xfrm>
            <a:off x="7019862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線接點 306"/>
          <p:cNvCxnSpPr/>
          <p:nvPr/>
        </p:nvCxnSpPr>
        <p:spPr>
          <a:xfrm>
            <a:off x="7229027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線接點 307"/>
          <p:cNvCxnSpPr/>
          <p:nvPr/>
        </p:nvCxnSpPr>
        <p:spPr>
          <a:xfrm>
            <a:off x="7305351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線接點 308"/>
          <p:cNvCxnSpPr/>
          <p:nvPr/>
        </p:nvCxnSpPr>
        <p:spPr>
          <a:xfrm flipH="1">
            <a:off x="7229027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線接點 309"/>
          <p:cNvCxnSpPr/>
          <p:nvPr/>
        </p:nvCxnSpPr>
        <p:spPr>
          <a:xfrm flipH="1">
            <a:off x="7161335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直線接點 310"/>
          <p:cNvCxnSpPr/>
          <p:nvPr/>
        </p:nvCxnSpPr>
        <p:spPr>
          <a:xfrm>
            <a:off x="7233343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線接點 311"/>
          <p:cNvCxnSpPr/>
          <p:nvPr/>
        </p:nvCxnSpPr>
        <p:spPr>
          <a:xfrm>
            <a:off x="7161335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接點 312"/>
          <p:cNvCxnSpPr/>
          <p:nvPr/>
        </p:nvCxnSpPr>
        <p:spPr>
          <a:xfrm>
            <a:off x="7372112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接點 313"/>
          <p:cNvCxnSpPr/>
          <p:nvPr/>
        </p:nvCxnSpPr>
        <p:spPr>
          <a:xfrm>
            <a:off x="7448436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線接點 314"/>
          <p:cNvCxnSpPr/>
          <p:nvPr/>
        </p:nvCxnSpPr>
        <p:spPr>
          <a:xfrm flipH="1">
            <a:off x="7372112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線接點 315"/>
          <p:cNvCxnSpPr/>
          <p:nvPr/>
        </p:nvCxnSpPr>
        <p:spPr>
          <a:xfrm flipH="1">
            <a:off x="7304420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線接點 316"/>
          <p:cNvCxnSpPr/>
          <p:nvPr/>
        </p:nvCxnSpPr>
        <p:spPr>
          <a:xfrm>
            <a:off x="7376428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線接點 317"/>
          <p:cNvCxnSpPr/>
          <p:nvPr/>
        </p:nvCxnSpPr>
        <p:spPr>
          <a:xfrm>
            <a:off x="7304420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線接點 318"/>
          <p:cNvCxnSpPr/>
          <p:nvPr/>
        </p:nvCxnSpPr>
        <p:spPr>
          <a:xfrm>
            <a:off x="7513918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線接點 319"/>
          <p:cNvCxnSpPr/>
          <p:nvPr/>
        </p:nvCxnSpPr>
        <p:spPr>
          <a:xfrm>
            <a:off x="7590242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接點 320"/>
          <p:cNvCxnSpPr/>
          <p:nvPr/>
        </p:nvCxnSpPr>
        <p:spPr>
          <a:xfrm flipH="1">
            <a:off x="7513918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線接點 321"/>
          <p:cNvCxnSpPr/>
          <p:nvPr/>
        </p:nvCxnSpPr>
        <p:spPr>
          <a:xfrm flipH="1">
            <a:off x="7446226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線接點 322"/>
          <p:cNvCxnSpPr/>
          <p:nvPr/>
        </p:nvCxnSpPr>
        <p:spPr>
          <a:xfrm>
            <a:off x="7518234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接點 323"/>
          <p:cNvCxnSpPr/>
          <p:nvPr/>
        </p:nvCxnSpPr>
        <p:spPr>
          <a:xfrm>
            <a:off x="7446226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線接點 324"/>
          <p:cNvCxnSpPr/>
          <p:nvPr/>
        </p:nvCxnSpPr>
        <p:spPr>
          <a:xfrm>
            <a:off x="7664023" y="3942193"/>
            <a:ext cx="0" cy="7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線接點 326"/>
          <p:cNvCxnSpPr/>
          <p:nvPr/>
        </p:nvCxnSpPr>
        <p:spPr>
          <a:xfrm flipH="1">
            <a:off x="7664023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直線接點 327"/>
          <p:cNvCxnSpPr/>
          <p:nvPr/>
        </p:nvCxnSpPr>
        <p:spPr>
          <a:xfrm flipH="1">
            <a:off x="7596331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線接點 328"/>
          <p:cNvCxnSpPr/>
          <p:nvPr/>
        </p:nvCxnSpPr>
        <p:spPr>
          <a:xfrm>
            <a:off x="7668339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線接點 329"/>
          <p:cNvCxnSpPr/>
          <p:nvPr/>
        </p:nvCxnSpPr>
        <p:spPr>
          <a:xfrm>
            <a:off x="7596331" y="3942193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951524" y="4014201"/>
            <a:ext cx="0" cy="54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單箭頭接點 338"/>
          <p:cNvCxnSpPr/>
          <p:nvPr/>
        </p:nvCxnSpPr>
        <p:spPr>
          <a:xfrm flipV="1">
            <a:off x="7078761" y="4014201"/>
            <a:ext cx="8793" cy="48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單箭頭接點 339"/>
          <p:cNvCxnSpPr/>
          <p:nvPr/>
        </p:nvCxnSpPr>
        <p:spPr>
          <a:xfrm flipV="1">
            <a:off x="7235635" y="4026465"/>
            <a:ext cx="0" cy="363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單箭頭接點 340"/>
          <p:cNvCxnSpPr/>
          <p:nvPr/>
        </p:nvCxnSpPr>
        <p:spPr>
          <a:xfrm flipV="1">
            <a:off x="7366048" y="4026465"/>
            <a:ext cx="0" cy="329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單箭頭接點 341"/>
          <p:cNvCxnSpPr/>
          <p:nvPr/>
        </p:nvCxnSpPr>
        <p:spPr>
          <a:xfrm flipV="1">
            <a:off x="7500995" y="4026465"/>
            <a:ext cx="0" cy="255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7590394" y="4086209"/>
            <a:ext cx="1006761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600" dirty="0"/>
          </a:p>
        </p:txBody>
      </p:sp>
      <p:sp>
        <p:nvSpPr>
          <p:cNvPr id="146" name="矩形 145"/>
          <p:cNvSpPr/>
          <p:nvPr/>
        </p:nvSpPr>
        <p:spPr>
          <a:xfrm>
            <a:off x="8307198" y="4086209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8454491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/>
        </p:nvSpPr>
        <p:spPr>
          <a:xfrm>
            <a:off x="8162143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矩形 148"/>
          <p:cNvSpPr/>
          <p:nvPr/>
        </p:nvSpPr>
        <p:spPr>
          <a:xfrm>
            <a:off x="8018121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7874111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/>
        </p:nvSpPr>
        <p:spPr>
          <a:xfrm>
            <a:off x="7725779" y="4086209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2" name="直線接點 151"/>
          <p:cNvCxnSpPr/>
          <p:nvPr/>
        </p:nvCxnSpPr>
        <p:spPr>
          <a:xfrm flipH="1">
            <a:off x="7661051" y="4086208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7661051" y="4086208"/>
            <a:ext cx="72008" cy="72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585952" y="4086208"/>
            <a:ext cx="77949" cy="720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/>
        </p:nvSpPr>
        <p:spPr>
          <a:xfrm>
            <a:off x="8532440" y="4044288"/>
            <a:ext cx="504056" cy="1221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carry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cxnSp>
        <p:nvCxnSpPr>
          <p:cNvPr id="343" name="直線單箭頭接點 342"/>
          <p:cNvCxnSpPr/>
          <p:nvPr/>
        </p:nvCxnSpPr>
        <p:spPr>
          <a:xfrm flipV="1">
            <a:off x="7650754" y="4026465"/>
            <a:ext cx="0" cy="18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弧形 65"/>
          <p:cNvSpPr/>
          <p:nvPr/>
        </p:nvSpPr>
        <p:spPr>
          <a:xfrm rot="18236432">
            <a:off x="7703332" y="3871990"/>
            <a:ext cx="253368" cy="140046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8" name="矩形 177"/>
          <p:cNvSpPr/>
          <p:nvPr/>
        </p:nvSpPr>
        <p:spPr>
          <a:xfrm>
            <a:off x="7873877" y="3789040"/>
            <a:ext cx="707018" cy="12213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000" dirty="0" smtClean="0">
                <a:solidFill>
                  <a:schemeClr val="tx1"/>
                </a:solidFill>
              </a:rPr>
              <a:t>slow bits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七角星形 66"/>
          <p:cNvSpPr/>
          <p:nvPr/>
        </p:nvSpPr>
        <p:spPr>
          <a:xfrm>
            <a:off x="683568" y="3212976"/>
            <a:ext cx="216024" cy="211694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218805"/>
              </p:ext>
            </p:extLst>
          </p:nvPr>
        </p:nvGraphicFramePr>
        <p:xfrm>
          <a:off x="251520" y="1213832"/>
          <a:ext cx="8352929" cy="5230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3837776057"/>
                    </a:ext>
                  </a:extLst>
                </a:gridCol>
                <a:gridCol w="545716">
                  <a:extLst>
                    <a:ext uri="{9D8B030D-6E8A-4147-A177-3AD203B41FA5}">
                      <a16:colId xmlns:a16="http://schemas.microsoft.com/office/drawing/2014/main" xmlns="" val="3485615715"/>
                    </a:ext>
                  </a:extLst>
                </a:gridCol>
                <a:gridCol w="6079021">
                  <a:extLst>
                    <a:ext uri="{9D8B030D-6E8A-4147-A177-3AD203B41FA5}">
                      <a16:colId xmlns:a16="http://schemas.microsoft.com/office/drawing/2014/main" xmlns="" val="2575662920"/>
                    </a:ext>
                  </a:extLst>
                </a:gridCol>
              </a:tblGrid>
              <a:tr h="566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2396341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core_clk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clock signal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871483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core_reset_n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 signal,</a:t>
                      </a:r>
                      <a:r>
                        <a:rPr lang="en-US" altLang="zh-TW" baseline="0" dirty="0" smtClean="0"/>
                        <a:t> active low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7098986"/>
                  </a:ext>
                </a:extLst>
              </a:tr>
              <a:tr h="566643"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lane_pipe_id0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indicates whether</a:t>
                      </a:r>
                      <a:r>
                        <a:rPr lang="en-US" altLang="zh-TW" strike="noStrike" baseline="0" dirty="0" smtClean="0"/>
                        <a:t> this is pipe0 of lane0, which also takes scalar operations</a:t>
                      </a:r>
                      <a:endParaRPr lang="en-US" altLang="zh-TW" strike="noStrik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125306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valid input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645147"/>
                  </a:ext>
                </a:extLst>
              </a:tr>
              <a:tr h="56664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f1_round_mode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rounding</a:t>
                      </a:r>
                      <a:r>
                        <a:rPr lang="en-US" altLang="zh-TW" baseline="0" dirty="0" smtClean="0"/>
                        <a:t> mode 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027068"/>
                  </a:ext>
                </a:extLst>
              </a:tr>
              <a:tr h="80949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f1_ex_ctrl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operation, </a:t>
                      </a:r>
                    </a:p>
                    <a:p>
                      <a:r>
                        <a:rPr lang="en-US" altLang="zh-TW" dirty="0" smtClean="0"/>
                        <a:t>see </a:t>
                      </a:r>
                      <a:r>
                        <a:rPr lang="en-US" altLang="zh-TW" dirty="0" err="1" smtClean="0"/>
                        <a:t>andes_vip</a:t>
                      </a:r>
                      <a:r>
                        <a:rPr lang="en-US" altLang="zh-TW" dirty="0" smtClean="0"/>
                        <a:t>/patterns/plan/Vector_inst_decode_v0stage.xlsx for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encodings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447168"/>
                  </a:ext>
                </a:extLst>
              </a:tr>
              <a:tr h="32379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f1_sew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element width</a:t>
                      </a:r>
                      <a:r>
                        <a:rPr lang="en-US" altLang="zh-TW" baseline="0" dirty="0" smtClean="0"/>
                        <a:t> 0:reserved 1:16-bit 2:32-bit 3:64-bit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711920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f1_ediv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unused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4491246"/>
                  </a:ext>
                </a:extLst>
              </a:tr>
              <a:tr h="3108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f1_op_wide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widening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303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60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Multiplication subnormal corner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7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 slides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17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1640" y="69269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6528"/>
            <a:ext cx="7776864" cy="1171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07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-5716016"/>
            <a:ext cx="7776864" cy="1171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83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27384"/>
            <a:ext cx="5256584" cy="6930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305496" y="3460747"/>
            <a:ext cx="654720" cy="949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dual adder</a:t>
            </a:r>
          </a:p>
          <a:p>
            <a:pPr algn="ctr"/>
            <a:endParaRPr lang="en-US" altLang="zh-TW" sz="1000" dirty="0"/>
          </a:p>
          <a:p>
            <a:pPr algn="ctr"/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en-US" altLang="zh-TW" sz="1000" dirty="0"/>
          </a:p>
          <a:p>
            <a:pPr algn="ctr"/>
            <a:r>
              <a:rPr lang="en-US" altLang="zh-TW" sz="1000" dirty="0" smtClean="0"/>
              <a:t>S+1       S</a:t>
            </a:r>
            <a:endParaRPr lang="zh-TW" altLang="en-US" sz="1000" dirty="0"/>
          </a:p>
        </p:txBody>
      </p:sp>
      <p:sp>
        <p:nvSpPr>
          <p:cNvPr id="5" name="梯形 4"/>
          <p:cNvSpPr/>
          <p:nvPr/>
        </p:nvSpPr>
        <p:spPr>
          <a:xfrm rot="10800000">
            <a:off x="3319717" y="4538218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3092640" y="5204779"/>
            <a:ext cx="50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2732986" y="3171580"/>
            <a:ext cx="0" cy="29082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571160" y="3171580"/>
            <a:ext cx="0" cy="28433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414120" y="3389336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3215248" y="3691976"/>
            <a:ext cx="753080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3-bit CSA</a:t>
            </a:r>
          </a:p>
        </p:txBody>
      </p:sp>
      <p:sp>
        <p:nvSpPr>
          <p:cNvPr id="11" name="梯形 10"/>
          <p:cNvSpPr/>
          <p:nvPr/>
        </p:nvSpPr>
        <p:spPr>
          <a:xfrm rot="10800000">
            <a:off x="2376096" y="4746306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475306" y="4412691"/>
            <a:ext cx="0" cy="3336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788873" y="4418791"/>
            <a:ext cx="0" cy="3336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中括弧 13"/>
          <p:cNvSpPr/>
          <p:nvPr/>
        </p:nvSpPr>
        <p:spPr>
          <a:xfrm rot="5400000">
            <a:off x="3010411" y="5230105"/>
            <a:ext cx="47342" cy="1900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424753" y="4390212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752304" y="4390212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655617" y="5204779"/>
            <a:ext cx="329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985184" y="520477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3092032" y="5204779"/>
            <a:ext cx="6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034082" y="5348795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5" idx="1"/>
          </p:cNvCxnSpPr>
          <p:nvPr/>
        </p:nvCxnSpPr>
        <p:spPr>
          <a:xfrm flipH="1">
            <a:off x="3814292" y="4624565"/>
            <a:ext cx="95805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424753" y="4004048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752304" y="4004048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23"/>
          <p:cNvSpPr/>
          <p:nvPr/>
        </p:nvSpPr>
        <p:spPr>
          <a:xfrm>
            <a:off x="4297807" y="3470117"/>
            <a:ext cx="678634" cy="758825"/>
          </a:xfrm>
          <a:custGeom>
            <a:avLst/>
            <a:gdLst>
              <a:gd name="connsiteX0" fmla="*/ 0 w 590550"/>
              <a:gd name="connsiteY0" fmla="*/ 0 h 758825"/>
              <a:gd name="connsiteX1" fmla="*/ 0 w 590550"/>
              <a:gd name="connsiteY1" fmla="*/ 200025 h 758825"/>
              <a:gd name="connsiteX2" fmla="*/ 263525 w 590550"/>
              <a:gd name="connsiteY2" fmla="*/ 200025 h 758825"/>
              <a:gd name="connsiteX3" fmla="*/ 263525 w 590550"/>
              <a:gd name="connsiteY3" fmla="*/ 758825 h 758825"/>
              <a:gd name="connsiteX4" fmla="*/ 590550 w 590550"/>
              <a:gd name="connsiteY4" fmla="*/ 758825 h 758825"/>
              <a:gd name="connsiteX5" fmla="*/ 590550 w 590550"/>
              <a:gd name="connsiteY5" fmla="*/ 3175 h 758825"/>
              <a:gd name="connsiteX6" fmla="*/ 0 w 590550"/>
              <a:gd name="connsiteY6" fmla="*/ 0 h 75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0550" h="758825">
                <a:moveTo>
                  <a:pt x="0" y="0"/>
                </a:moveTo>
                <a:lnTo>
                  <a:pt x="0" y="200025"/>
                </a:lnTo>
                <a:lnTo>
                  <a:pt x="263525" y="200025"/>
                </a:lnTo>
                <a:lnTo>
                  <a:pt x="263525" y="758825"/>
                </a:lnTo>
                <a:lnTo>
                  <a:pt x="590550" y="758825"/>
                </a:lnTo>
                <a:lnTo>
                  <a:pt x="590550" y="317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605194" y="3389336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45" idx="2"/>
          </p:cNvCxnSpPr>
          <p:nvPr/>
        </p:nvCxnSpPr>
        <p:spPr>
          <a:xfrm>
            <a:off x="3824311" y="3585487"/>
            <a:ext cx="1" cy="10712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3301005" y="4155663"/>
            <a:ext cx="586103" cy="234549"/>
            <a:chOff x="4120701" y="5157192"/>
            <a:chExt cx="586103" cy="234549"/>
          </a:xfrm>
        </p:grpSpPr>
        <p:sp>
          <p:nvSpPr>
            <p:cNvPr id="28" name="文字方塊 27"/>
            <p:cNvSpPr txBox="1"/>
            <p:nvPr/>
          </p:nvSpPr>
          <p:spPr>
            <a:xfrm>
              <a:off x="4139952" y="5175717"/>
              <a:ext cx="56685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endParaRPr lang="en-US" altLang="zh-TW" sz="1000" dirty="0" smtClean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120701" y="5157192"/>
              <a:ext cx="566852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lIns="36000" tIns="36000" rIns="36000" bIns="36000" rtlCol="0" anchor="ctr">
              <a:noAutofit/>
            </a:bodyPr>
            <a:lstStyle/>
            <a:p>
              <a:pPr algn="ctr"/>
              <a:r>
                <a:rPr lang="en-US" altLang="zh-TW" sz="1000" dirty="0" smtClean="0"/>
                <a:t>adders</a:t>
              </a:r>
            </a:p>
          </p:txBody>
        </p:sp>
      </p:grpSp>
      <p:cxnSp>
        <p:nvCxnSpPr>
          <p:cNvPr id="30" name="直線接點 29"/>
          <p:cNvCxnSpPr/>
          <p:nvPr/>
        </p:nvCxnSpPr>
        <p:spPr>
          <a:xfrm>
            <a:off x="4768570" y="4228092"/>
            <a:ext cx="0" cy="40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2856700" y="4844739"/>
            <a:ext cx="641328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3385345" y="4955005"/>
            <a:ext cx="542107" cy="213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800" dirty="0" smtClean="0"/>
              <a:t>LSB</a:t>
            </a:r>
            <a:r>
              <a:rPr lang="zh-TW" altLang="en-US" sz="800" dirty="0"/>
              <a:t> </a:t>
            </a:r>
            <a:r>
              <a:rPr lang="en-US" altLang="zh-TW" sz="800" dirty="0" smtClean="0"/>
              <a:t>correction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4637124" y="4059665"/>
            <a:ext cx="2628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carry</a:t>
            </a:r>
            <a:endParaRPr lang="zh-TW" altLang="en-US" sz="1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324653" y="3538723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sticky</a:t>
            </a:r>
            <a:endParaRPr lang="zh-TW" altLang="en-US" sz="10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2655617" y="4919002"/>
            <a:ext cx="0" cy="285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591133" y="5171032"/>
            <a:ext cx="0" cy="33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470526" y="3681225"/>
            <a:ext cx="0" cy="109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圖: 延遲 37"/>
          <p:cNvSpPr/>
          <p:nvPr/>
        </p:nvSpPr>
        <p:spPr>
          <a:xfrm rot="10800000">
            <a:off x="4221368" y="3730694"/>
            <a:ext cx="136347" cy="118835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39" name="直線接點 38"/>
          <p:cNvCxnSpPr/>
          <p:nvPr/>
        </p:nvCxnSpPr>
        <p:spPr>
          <a:xfrm>
            <a:off x="4357715" y="3764619"/>
            <a:ext cx="112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4400376" y="3815730"/>
            <a:ext cx="0" cy="83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4357715" y="3815730"/>
            <a:ext cx="42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335790" y="3899123"/>
            <a:ext cx="1009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RI</a:t>
            </a:r>
            <a:endParaRPr lang="zh-TW" altLang="en-US" sz="1000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4112344" y="3790112"/>
            <a:ext cx="102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4112344" y="3396063"/>
            <a:ext cx="0" cy="394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括弧 44"/>
          <p:cNvSpPr/>
          <p:nvPr/>
        </p:nvSpPr>
        <p:spPr>
          <a:xfrm rot="5400000">
            <a:off x="3800640" y="3466797"/>
            <a:ext cx="47342" cy="1900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/>
          <p:cNvCxnSpPr/>
          <p:nvPr/>
        </p:nvCxnSpPr>
        <p:spPr>
          <a:xfrm>
            <a:off x="3778471" y="3396063"/>
            <a:ext cx="334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 flipV="1">
            <a:off x="3887108" y="3508757"/>
            <a:ext cx="0" cy="7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778471" y="3396063"/>
            <a:ext cx="0" cy="19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874552" y="3420113"/>
            <a:ext cx="18755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600" dirty="0" smtClean="0"/>
              <a:t>RI|RN</a:t>
            </a:r>
            <a:endParaRPr lang="zh-TW" altLang="en-US" sz="600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3371726" y="4412691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3297235" y="4392365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4</a:t>
            </a:r>
            <a:endParaRPr lang="zh-TW" altLang="en-US" sz="8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3698011" y="4402527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3641490" y="4387138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4</a:t>
            </a:r>
            <a:endParaRPr lang="zh-TW" altLang="en-US" sz="800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3563473" y="4710914"/>
            <a:ext cx="0" cy="17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3498027" y="4710914"/>
            <a:ext cx="0" cy="13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3120193" y="4732541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carry</a:t>
            </a:r>
            <a:endParaRPr lang="zh-TW" altLang="en-US" sz="800" dirty="0"/>
          </a:p>
        </p:txBody>
      </p:sp>
      <p:cxnSp>
        <p:nvCxnSpPr>
          <p:cNvPr id="57" name="直線接點 56"/>
          <p:cNvCxnSpPr/>
          <p:nvPr/>
        </p:nvCxnSpPr>
        <p:spPr>
          <a:xfrm flipH="1">
            <a:off x="3035470" y="4888260"/>
            <a:ext cx="532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>
            <a:endCxn id="14" idx="2"/>
          </p:cNvCxnSpPr>
          <p:nvPr/>
        </p:nvCxnSpPr>
        <p:spPr>
          <a:xfrm flipH="1">
            <a:off x="3034082" y="4889170"/>
            <a:ext cx="1388" cy="45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3735677" y="4758799"/>
            <a:ext cx="5610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R</a:t>
            </a:r>
            <a:endParaRPr lang="zh-TW" altLang="en-US" sz="800" dirty="0"/>
          </a:p>
        </p:txBody>
      </p:sp>
      <p:cxnSp>
        <p:nvCxnSpPr>
          <p:cNvPr id="60" name="直線接點 59"/>
          <p:cNvCxnSpPr/>
          <p:nvPr/>
        </p:nvCxnSpPr>
        <p:spPr>
          <a:xfrm>
            <a:off x="3825165" y="4775403"/>
            <a:ext cx="645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3825165" y="4778281"/>
            <a:ext cx="0" cy="17672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3631147" y="4710914"/>
            <a:ext cx="0" cy="24409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698298" y="4706273"/>
            <a:ext cx="0" cy="24873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338994" y="2879232"/>
            <a:ext cx="1893966" cy="29234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zh-TW" sz="700" dirty="0" smtClean="0">
                <a:latin typeface="Consolas" panose="020B0609020204030204" pitchFamily="49" charset="0"/>
              </a:rPr>
              <a:t>0              50 51 53 54       161  </a:t>
            </a:r>
          </a:p>
          <a:p>
            <a:r>
              <a:rPr lang="en-US" altLang="zh-TW" sz="1000" dirty="0" err="1" smtClean="0">
                <a:latin typeface="Consolas" panose="020B0609020204030204" pitchFamily="49" charset="0"/>
              </a:rPr>
              <a:t>x.x</a:t>
            </a:r>
            <a:r>
              <a:rPr lang="en-US" altLang="zh-TW" sz="1000" dirty="0" smtClean="0">
                <a:latin typeface="Consolas" panose="020B0609020204030204" pitchFamily="49" charset="0"/>
              </a:rPr>
              <a:t>........x xxx x......x</a:t>
            </a:r>
            <a:endParaRPr lang="zh-TW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>
            <a:off x="2364105" y="3029275"/>
            <a:ext cx="849537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339462" y="3171580"/>
            <a:ext cx="0" cy="5173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555492" y="3027564"/>
            <a:ext cx="565244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3261725" y="3027564"/>
            <a:ext cx="244236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434876" y="3171580"/>
            <a:ext cx="0" cy="5173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778471" y="3171580"/>
            <a:ext cx="0" cy="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3778471" y="3243588"/>
            <a:ext cx="635649" cy="14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4000120" y="3171580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4000120" y="3239272"/>
            <a:ext cx="605074" cy="15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2531598" y="3230851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2696381" y="32382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字方塊 75"/>
          <p:cNvSpPr txBox="1"/>
          <p:nvPr/>
        </p:nvSpPr>
        <p:spPr>
          <a:xfrm>
            <a:off x="2409021" y="3194992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51</a:t>
            </a:r>
            <a:endParaRPr lang="zh-TW" altLang="en-US" sz="7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213642" y="3194992"/>
            <a:ext cx="448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3</a:t>
            </a:r>
            <a:endParaRPr lang="zh-TW" altLang="en-US" sz="700" dirty="0"/>
          </a:p>
        </p:txBody>
      </p:sp>
      <p:cxnSp>
        <p:nvCxnSpPr>
          <p:cNvPr id="78" name="直線接點 77"/>
          <p:cNvCxnSpPr/>
          <p:nvPr/>
        </p:nvCxnSpPr>
        <p:spPr>
          <a:xfrm>
            <a:off x="3303410" y="32382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3398872" y="32382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3742744" y="3188503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3968328" y="3188503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3626509" y="3208740"/>
            <a:ext cx="13465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108</a:t>
            </a:r>
            <a:endParaRPr lang="zh-TW" altLang="en-US" sz="700" dirty="0"/>
          </a:p>
        </p:txBody>
      </p:sp>
      <p:cxnSp>
        <p:nvCxnSpPr>
          <p:cNvPr id="83" name="直線單箭頭接點 82"/>
          <p:cNvCxnSpPr/>
          <p:nvPr/>
        </p:nvCxnSpPr>
        <p:spPr>
          <a:xfrm>
            <a:off x="3887108" y="4855652"/>
            <a:ext cx="0" cy="9647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H="1">
            <a:off x="3883788" y="4855652"/>
            <a:ext cx="1163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4012283" y="4822479"/>
            <a:ext cx="12182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RN</a:t>
            </a:r>
            <a:endParaRPr lang="zh-TW" altLang="en-US" sz="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3601232" y="4752406"/>
            <a:ext cx="109004" cy="92333"/>
          </a:xfrm>
          <a:prstGeom prst="rect">
            <a:avLst/>
          </a:prstGeom>
          <a:noFill/>
        </p:spPr>
        <p:txBody>
          <a:bodyPr vert="vert" wrap="none" lIns="0" tIns="0" rIns="0" bIns="0" rtlCol="0">
            <a:spAutoFit/>
          </a:bodyPr>
          <a:lstStyle/>
          <a:p>
            <a:r>
              <a:rPr lang="en-US" altLang="zh-TW" sz="600" dirty="0" smtClean="0"/>
              <a:t>LSB</a:t>
            </a:r>
            <a:endParaRPr lang="zh-TW" altLang="en-US" sz="6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4488845" y="2879232"/>
            <a:ext cx="82234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900" dirty="0" smtClean="0"/>
              <a:t>DP</a:t>
            </a:r>
            <a:r>
              <a:rPr lang="zh-TW" altLang="en-US" sz="900" dirty="0"/>
              <a:t> </a:t>
            </a:r>
            <a:r>
              <a:rPr lang="en-US" altLang="zh-TW" sz="900" dirty="0" smtClean="0"/>
              <a:t>as an example</a:t>
            </a:r>
            <a:endParaRPr lang="zh-TW" altLang="en-US" sz="900" dirty="0"/>
          </a:p>
        </p:txBody>
      </p:sp>
      <p:sp>
        <p:nvSpPr>
          <p:cNvPr id="88" name="梯形 87"/>
          <p:cNvSpPr/>
          <p:nvPr/>
        </p:nvSpPr>
        <p:spPr>
          <a:xfrm rot="10800000">
            <a:off x="2305494" y="2677873"/>
            <a:ext cx="1984046" cy="86348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89" name="向下箭號 88"/>
          <p:cNvSpPr/>
          <p:nvPr/>
        </p:nvSpPr>
        <p:spPr>
          <a:xfrm>
            <a:off x="3345302" y="2778910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/>
          <p:nvPr/>
        </p:nvCxnSpPr>
        <p:spPr>
          <a:xfrm flipH="1">
            <a:off x="4268366" y="2721046"/>
            <a:ext cx="16841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4470526" y="2644102"/>
            <a:ext cx="3574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format</a:t>
            </a:r>
            <a:endParaRPr lang="zh-TW" altLang="en-US" sz="10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3044423" y="2447184"/>
            <a:ext cx="0" cy="1969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3604812" y="2447184"/>
            <a:ext cx="0" cy="1969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字方塊 93"/>
          <p:cNvSpPr txBox="1"/>
          <p:nvPr/>
        </p:nvSpPr>
        <p:spPr>
          <a:xfrm>
            <a:off x="2908131" y="2284856"/>
            <a:ext cx="10002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after normalization</a:t>
            </a:r>
            <a:endParaRPr lang="zh-TW" altLang="en-US" sz="1000" dirty="0"/>
          </a:p>
        </p:txBody>
      </p:sp>
      <p:sp>
        <p:nvSpPr>
          <p:cNvPr id="95" name="弧形 94"/>
          <p:cNvSpPr/>
          <p:nvPr/>
        </p:nvSpPr>
        <p:spPr>
          <a:xfrm rot="1356879" flipH="1">
            <a:off x="4126854" y="2911181"/>
            <a:ext cx="547350" cy="233326"/>
          </a:xfrm>
          <a:prstGeom prst="arc">
            <a:avLst/>
          </a:prstGeom>
          <a:ln>
            <a:prstDash val="sys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/>
          <p:cNvSpPr txBox="1"/>
          <p:nvPr/>
        </p:nvSpPr>
        <p:spPr>
          <a:xfrm>
            <a:off x="4641269" y="3195699"/>
            <a:ext cx="1667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st1</a:t>
            </a:r>
            <a:endParaRPr lang="zh-TW" altLang="en-US" sz="1050" dirty="0"/>
          </a:p>
        </p:txBody>
      </p:sp>
      <p:cxnSp>
        <p:nvCxnSpPr>
          <p:cNvPr id="97" name="直線單箭頭接點 96"/>
          <p:cNvCxnSpPr/>
          <p:nvPr/>
        </p:nvCxnSpPr>
        <p:spPr>
          <a:xfrm>
            <a:off x="4760339" y="3388506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>
            <a:off x="4900015" y="3388506"/>
            <a:ext cx="0" cy="8161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898335" y="3195699"/>
            <a:ext cx="30617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comp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2468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58490"/>
              </p:ext>
            </p:extLst>
          </p:nvPr>
        </p:nvGraphicFramePr>
        <p:xfrm>
          <a:off x="335504" y="1268760"/>
          <a:ext cx="8352403" cy="4219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224">
                  <a:extLst>
                    <a:ext uri="{9D8B030D-6E8A-4147-A177-3AD203B41FA5}">
                      <a16:colId xmlns:a16="http://schemas.microsoft.com/office/drawing/2014/main" xmlns="" val="383777605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3485615715"/>
                    </a:ext>
                  </a:extLst>
                </a:gridCol>
                <a:gridCol w="5772091">
                  <a:extLst>
                    <a:ext uri="{9D8B030D-6E8A-4147-A177-3AD203B41FA5}">
                      <a16:colId xmlns:a16="http://schemas.microsoft.com/office/drawing/2014/main" xmlns="" val="2575662920"/>
                    </a:ext>
                  </a:extLst>
                </a:gridCol>
              </a:tblGrid>
              <a:tr h="64039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2396341"/>
                  </a:ext>
                </a:extLst>
              </a:tr>
              <a:tr h="378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f1_op1/2/3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operands 1/2/3:</a:t>
                      </a:r>
                      <a:r>
                        <a:rPr lang="en-US" altLang="zh-TW" baseline="0" dirty="0" smtClean="0"/>
                        <a:t> op1 * op2 + op3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871483"/>
                  </a:ext>
                </a:extLst>
              </a:tr>
              <a:tr h="378213"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f1_op_mask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indicates whether</a:t>
                      </a:r>
                      <a:r>
                        <a:rPr lang="en-US" altLang="zh-TW" strike="noStrike" baseline="0" dirty="0" smtClean="0"/>
                        <a:t> the input operand is masked</a:t>
                      </a:r>
                    </a:p>
                    <a:p>
                      <a:r>
                        <a:rPr lang="en-US" altLang="zh-TW" strike="noStrike" baseline="0" dirty="0" smtClean="0"/>
                        <a:t>used with ordered reduction to bypass un-</a:t>
                      </a:r>
                      <a:r>
                        <a:rPr lang="en-US" altLang="zh-TW" strike="noStrike" baseline="0" dirty="0" err="1" smtClean="0"/>
                        <a:t>canonicalized</a:t>
                      </a:r>
                      <a:r>
                        <a:rPr lang="en-US" altLang="zh-TW" strike="noStrike" baseline="0" dirty="0" smtClean="0"/>
                        <a:t> operand</a:t>
                      </a:r>
                      <a:endParaRPr lang="en-US" altLang="zh-TW" strike="noStrik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7098986"/>
                  </a:ext>
                </a:extLst>
              </a:tr>
              <a:tr h="155221"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f1_op1/3_hp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indicates op1/3 is</a:t>
                      </a:r>
                      <a:r>
                        <a:rPr lang="en-US" altLang="zh-TW" strike="noStrike" baseline="0" dirty="0" smtClean="0"/>
                        <a:t> in HP format</a:t>
                      </a:r>
                      <a:endParaRPr lang="en-US" altLang="zh-TW" strike="noStrik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125306"/>
                  </a:ext>
                </a:extLst>
              </a:tr>
              <a:tr h="37821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f1_align_amount_adjustment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 </a:t>
                      </a:r>
                      <a:r>
                        <a:rPr lang="en-US" altLang="zh-TW" baseline="0" dirty="0" smtClean="0"/>
                        <a:t>value to adjust the </a:t>
                      </a:r>
                      <a:r>
                        <a:rPr lang="en-US" altLang="zh-TW" dirty="0" smtClean="0"/>
                        <a:t>alignment</a:t>
                      </a:r>
                      <a:r>
                        <a:rPr lang="en-US" altLang="zh-TW" baseline="0" dirty="0" smtClean="0"/>
                        <a:t> amount</a:t>
                      </a:r>
                    </a:p>
                    <a:p>
                      <a:r>
                        <a:rPr lang="en-US" altLang="zh-TW" baseline="0" dirty="0" smtClean="0"/>
                        <a:t>(this is for timing consideration, move the calculation to F0)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9645147"/>
                  </a:ext>
                </a:extLst>
              </a:tr>
              <a:tr h="13132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f1_op1/2/3_subnormal_hp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indicates </a:t>
                      </a:r>
                      <a:r>
                        <a:rPr lang="en-US" altLang="zh-TW" baseline="0" dirty="0" smtClean="0"/>
                        <a:t>operand1/2/3 is a subnormal value in HP format</a:t>
                      </a:r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5027068"/>
                  </a:ext>
                </a:extLst>
              </a:tr>
              <a:tr h="1256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f1_op1/2/3_subnormal_sp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indicates </a:t>
                      </a:r>
                      <a:r>
                        <a:rPr lang="en-US" altLang="zh-TW" baseline="0" dirty="0" smtClean="0"/>
                        <a:t>operand1/2/3 is a subnormal value in SP format</a:t>
                      </a:r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3447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04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0074696"/>
              </p:ext>
            </p:extLst>
          </p:nvPr>
        </p:nvGraphicFramePr>
        <p:xfrm>
          <a:off x="457200" y="1772816"/>
          <a:ext cx="8472617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391">
                  <a:extLst>
                    <a:ext uri="{9D8B030D-6E8A-4147-A177-3AD203B41FA5}">
                      <a16:colId xmlns:a16="http://schemas.microsoft.com/office/drawing/2014/main" xmlns="" val="3837776057"/>
                    </a:ext>
                  </a:extLst>
                </a:gridCol>
                <a:gridCol w="1052226">
                  <a:extLst>
                    <a:ext uri="{9D8B030D-6E8A-4147-A177-3AD203B41FA5}">
                      <a16:colId xmlns:a16="http://schemas.microsoft.com/office/drawing/2014/main" xmlns="" val="3485615715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xmlns="" val="257566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 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239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f4_wdata_en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valid output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28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f4_wdata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output</a:t>
                      </a:r>
                      <a:r>
                        <a:rPr lang="en-US" altLang="zh-TW" baseline="0" dirty="0" smtClean="0"/>
                        <a:t> data of operation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487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f4_flag_set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exceptions </a:t>
                      </a:r>
                    </a:p>
                    <a:p>
                      <a:r>
                        <a:rPr lang="en-US" altLang="zh-TW" dirty="0" smtClean="0"/>
                        <a:t>{invalid, divide-by-zero, underflow, overflow, inexact</a:t>
                      </a:r>
                      <a:r>
                        <a:rPr lang="en-US" altLang="zh-TW" baseline="0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74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f4_result_type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2</a:t>
                      </a:r>
                      <a:endParaRPr lang="zh-TW" alt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dirty="0" smtClean="0"/>
                        <a:t>result format</a:t>
                      </a:r>
                      <a:r>
                        <a:rPr lang="en-US" altLang="zh-TW" strike="noStrike" baseline="0" dirty="0" smtClean="0"/>
                        <a:t> </a:t>
                      </a:r>
                    </a:p>
                    <a:p>
                      <a:r>
                        <a:rPr lang="en-US" altLang="zh-TW" strike="noStrike" baseline="0" dirty="0" smtClean="0"/>
                        <a:t>0: reserved</a:t>
                      </a:r>
                    </a:p>
                    <a:p>
                      <a:r>
                        <a:rPr lang="en-US" altLang="zh-TW" strike="noStrike" baseline="0" dirty="0" smtClean="0"/>
                        <a:t>1: half-precision/bfloat16</a:t>
                      </a:r>
                    </a:p>
                    <a:p>
                      <a:r>
                        <a:rPr lang="en-US" altLang="zh-TW" strike="noStrike" baseline="0" dirty="0" smtClean="0"/>
                        <a:t>2: TF32</a:t>
                      </a:r>
                    </a:p>
                    <a:p>
                      <a:r>
                        <a:rPr lang="en-US" altLang="zh-TW" strike="noStrike" baseline="0" dirty="0" smtClean="0"/>
                        <a:t>3: reserved</a:t>
                      </a:r>
                      <a:endParaRPr lang="zh-TW" altLang="en-US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174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1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addition</a:t>
            </a:r>
          </a:p>
          <a:p>
            <a:pPr lvl="1"/>
            <a:r>
              <a:rPr lang="en-US" altLang="zh-TW" dirty="0" err="1" smtClean="0"/>
              <a:t>fadd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vfwadd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a*1+c</a:t>
            </a:r>
          </a:p>
          <a:p>
            <a:pPr lvl="1"/>
            <a:r>
              <a:rPr lang="en-US" altLang="zh-TW" dirty="0" err="1" smtClean="0"/>
              <a:t>fsub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vfrsub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a*1-c</a:t>
            </a:r>
          </a:p>
          <a:p>
            <a:r>
              <a:rPr lang="en-US" altLang="zh-TW" dirty="0" smtClean="0"/>
              <a:t>multiply</a:t>
            </a:r>
          </a:p>
          <a:p>
            <a:pPr lvl="1"/>
            <a:r>
              <a:rPr lang="en-US" altLang="zh-TW" dirty="0" err="1" smtClean="0"/>
              <a:t>fmul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vfmul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vfwmul</a:t>
            </a:r>
            <a:r>
              <a:rPr lang="en-US" altLang="zh-TW" dirty="0" smtClean="0"/>
              <a:t>: a*b+0</a:t>
            </a:r>
          </a:p>
          <a:p>
            <a:r>
              <a:rPr lang="en-US" altLang="zh-TW" dirty="0" smtClean="0"/>
              <a:t>mac</a:t>
            </a:r>
          </a:p>
          <a:p>
            <a:pPr lvl="1"/>
            <a:r>
              <a:rPr lang="en-US" altLang="zh-TW" dirty="0" err="1" smtClean="0"/>
              <a:t>fmadd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vfmacc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vfwmacc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a*</a:t>
            </a:r>
            <a:r>
              <a:rPr lang="en-US" altLang="zh-TW" dirty="0" err="1" smtClean="0"/>
              <a:t>b+c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fmsub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vfmsac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vfwmsac</a:t>
            </a:r>
            <a:r>
              <a:rPr lang="en-US" altLang="zh-TW" dirty="0" smtClean="0"/>
              <a:t>: a*b-c</a:t>
            </a:r>
          </a:p>
          <a:p>
            <a:pPr lvl="1"/>
            <a:r>
              <a:rPr lang="en-US" altLang="zh-TW" dirty="0" err="1" smtClean="0"/>
              <a:t>fnmsub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vfnmsub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vfnmsac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vfwnmsac</a:t>
            </a:r>
            <a:r>
              <a:rPr lang="en-US" altLang="zh-TW" dirty="0" smtClean="0"/>
              <a:t>: -(a*b)+c</a:t>
            </a:r>
          </a:p>
          <a:p>
            <a:pPr lvl="1"/>
            <a:r>
              <a:rPr lang="en-US" altLang="zh-TW" dirty="0" err="1" smtClean="0"/>
              <a:t>fnmadd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vfnmadd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vfnmacc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vfwnmacc</a:t>
            </a:r>
            <a:r>
              <a:rPr lang="en-US" altLang="zh-TW" dirty="0" smtClean="0"/>
              <a:t>: -(a*b)-c</a:t>
            </a:r>
          </a:p>
          <a:p>
            <a:r>
              <a:rPr lang="en-US" altLang="zh-TW" dirty="0" smtClean="0"/>
              <a:t>reduction</a:t>
            </a:r>
          </a:p>
          <a:p>
            <a:r>
              <a:rPr lang="en-US" altLang="zh-TW" dirty="0" smtClean="0"/>
              <a:t>dot-product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694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V2/F0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Reduction/dot-product FSM</a:t>
            </a:r>
          </a:p>
          <a:p>
            <a:r>
              <a:rPr lang="en-US" altLang="zh-TW" dirty="0" err="1" smtClean="0"/>
              <a:t>src_gen</a:t>
            </a:r>
            <a:r>
              <a:rPr lang="en-US" altLang="zh-TW" dirty="0" smtClean="0"/>
              <a:t>: VRF, scalar FRF selection</a:t>
            </a:r>
          </a:p>
          <a:p>
            <a:r>
              <a:rPr lang="en-US" altLang="zh-TW" dirty="0" smtClean="0"/>
              <a:t>Constant generation</a:t>
            </a:r>
          </a:p>
          <a:p>
            <a:pPr lvl="1"/>
            <a:r>
              <a:rPr lang="en-US" altLang="zh-TW" dirty="0" smtClean="0"/>
              <a:t>constant 1 for addition</a:t>
            </a:r>
          </a:p>
          <a:p>
            <a:pPr lvl="1"/>
            <a:r>
              <a:rPr lang="en-US" altLang="zh-TW" dirty="0" smtClean="0"/>
              <a:t>constant 0 for multiplication: 0 for multiply is generated in F1, because dot-product needs f1_op3 to backup the addend</a:t>
            </a:r>
          </a:p>
          <a:p>
            <a:pPr lvl="2"/>
            <a:r>
              <a:rPr lang="en-US" altLang="zh-TW" dirty="0" smtClean="0"/>
              <a:t>delay might be hide into </a:t>
            </a:r>
          </a:p>
          <a:p>
            <a:r>
              <a:rPr lang="en-US" altLang="zh-TW" dirty="0" smtClean="0"/>
              <a:t>Operand SEW adjustment for widening operations</a:t>
            </a:r>
          </a:p>
          <a:p>
            <a:r>
              <a:rPr lang="en-US" altLang="zh-TW" dirty="0" smtClean="0"/>
              <a:t>Pipe valid generation from FSM/mask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0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39552" y="1124745"/>
            <a:ext cx="705678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286450" y="836713"/>
            <a:ext cx="28693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expA</a:t>
            </a:r>
            <a:endParaRPr lang="zh-TW" altLang="en-US" sz="11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43808" y="1781509"/>
            <a:ext cx="741005" cy="495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161-bits align. shifter</a:t>
            </a:r>
            <a:endParaRPr lang="zh-TW" altLang="en-US" sz="1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178507" y="1291477"/>
            <a:ext cx="255598" cy="104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>
            <a:defPPr>
              <a:defRPr lang="zh-TW"/>
            </a:defPPr>
            <a:lvl1pPr algn="ctr">
              <a:defRPr sz="1000">
                <a:solidFill>
                  <a:srgbClr val="FF0000"/>
                </a:solidFill>
              </a:defRPr>
            </a:lvl1pPr>
          </a:lstStyle>
          <a:p>
            <a:r>
              <a:rPr lang="en-US" altLang="zh-TW" dirty="0" err="1">
                <a:solidFill>
                  <a:schemeClr val="tx1"/>
                </a:solidFill>
              </a:rPr>
              <a:t>inv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59632" y="1474415"/>
            <a:ext cx="974888" cy="377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err="1" smtClean="0"/>
              <a:t>csa</a:t>
            </a:r>
            <a:r>
              <a:rPr lang="en-US" altLang="zh-TW" sz="1000" dirty="0" smtClean="0"/>
              <a:t>(56-a+b-c-bias)</a:t>
            </a:r>
            <a:endParaRPr lang="zh-TW" altLang="en-US" sz="1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5822954" y="1258194"/>
            <a:ext cx="504056" cy="226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lang="en-US" altLang="zh-TW" sz="1000" dirty="0" smtClean="0"/>
              <a:t>encode</a:t>
            </a:r>
            <a:endParaRPr lang="zh-TW" altLang="en-US" sz="1000" dirty="0"/>
          </a:p>
        </p:txBody>
      </p:sp>
      <p:cxnSp>
        <p:nvCxnSpPr>
          <p:cNvPr id="51" name="直線接點 50"/>
          <p:cNvCxnSpPr/>
          <p:nvPr/>
        </p:nvCxnSpPr>
        <p:spPr>
          <a:xfrm flipV="1">
            <a:off x="899592" y="2266089"/>
            <a:ext cx="6696745" cy="1078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5326642" y="1608361"/>
            <a:ext cx="1000368" cy="740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4:2 CSA</a:t>
            </a:r>
          </a:p>
          <a:p>
            <a:pPr algn="ctr"/>
            <a:r>
              <a:rPr lang="en-US" altLang="zh-TW" sz="1000" dirty="0" smtClean="0"/>
              <a:t> partial product reduction</a:t>
            </a:r>
            <a:endParaRPr lang="zh-TW" altLang="en-US" sz="1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833842" y="2251611"/>
            <a:ext cx="1154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f2</a:t>
            </a:r>
            <a:endParaRPr lang="zh-TW" altLang="en-US" sz="11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1642807" y="836712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expB</a:t>
            </a:r>
            <a:endParaRPr lang="zh-TW" altLang="en-US" sz="11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994355" y="836713"/>
            <a:ext cx="28052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expC</a:t>
            </a:r>
            <a:endParaRPr lang="zh-TW" altLang="en-US" sz="11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151158" y="865261"/>
            <a:ext cx="29495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fracC</a:t>
            </a:r>
            <a:endParaRPr lang="zh-TW" altLang="en-US" sz="11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5326642" y="865262"/>
            <a:ext cx="30136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fracA</a:t>
            </a:r>
            <a:endParaRPr lang="zh-TW" altLang="en-US" sz="11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924299" y="865262"/>
            <a:ext cx="29655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fracB</a:t>
            </a:r>
            <a:endParaRPr lang="zh-TW" altLang="en-US" sz="1100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1429919" y="1052736"/>
            <a:ext cx="0" cy="42167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792283" y="1052736"/>
            <a:ext cx="0" cy="42167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2134618" y="1052736"/>
            <a:ext cx="0" cy="42167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3307478" y="1052736"/>
            <a:ext cx="0" cy="24673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93" idx="0"/>
            <a:endCxn id="12" idx="0"/>
          </p:cNvCxnSpPr>
          <p:nvPr/>
        </p:nvCxnSpPr>
        <p:spPr>
          <a:xfrm>
            <a:off x="3214311" y="1608361"/>
            <a:ext cx="0" cy="17314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>
            <a:off x="3588747" y="2060849"/>
            <a:ext cx="19116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7840960" y="1012500"/>
            <a:ext cx="1154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f1</a:t>
            </a:r>
            <a:endParaRPr lang="zh-TW" altLang="en-US" sz="1100" dirty="0"/>
          </a:p>
        </p:txBody>
      </p:sp>
      <p:cxnSp>
        <p:nvCxnSpPr>
          <p:cNvPr id="88" name="直線單箭頭接點 87"/>
          <p:cNvCxnSpPr>
            <a:stCxn id="71" idx="2"/>
          </p:cNvCxnSpPr>
          <p:nvPr/>
        </p:nvCxnSpPr>
        <p:spPr>
          <a:xfrm flipH="1">
            <a:off x="5477324" y="1034539"/>
            <a:ext cx="1" cy="55673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72" idx="2"/>
            <a:endCxn id="50" idx="0"/>
          </p:cNvCxnSpPr>
          <p:nvPr/>
        </p:nvCxnSpPr>
        <p:spPr>
          <a:xfrm>
            <a:off x="6072577" y="1034539"/>
            <a:ext cx="2405" cy="22365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6072577" y="1474415"/>
            <a:ext cx="2406" cy="11897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3778421" y="1975283"/>
            <a:ext cx="96180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partial sticky: </a:t>
            </a:r>
            <a:r>
              <a:rPr lang="en-US" altLang="zh-TW" sz="1100" dirty="0"/>
              <a:t>st1</a:t>
            </a:r>
            <a:endParaRPr lang="zh-TW" altLang="en-US" sz="11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3940142" y="2924944"/>
            <a:ext cx="941376" cy="18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3:2 CSA</a:t>
            </a:r>
            <a:endParaRPr lang="zh-TW" altLang="en-US" sz="10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3114125" y="3580941"/>
            <a:ext cx="773799" cy="18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HA carry</a:t>
            </a:r>
            <a:endParaRPr lang="zh-TW" altLang="en-US" sz="1000" dirty="0"/>
          </a:p>
        </p:txBody>
      </p:sp>
      <p:sp>
        <p:nvSpPr>
          <p:cNvPr id="123" name="文字方塊 122"/>
          <p:cNvSpPr txBox="1"/>
          <p:nvPr/>
        </p:nvSpPr>
        <p:spPr>
          <a:xfrm>
            <a:off x="4932040" y="3585960"/>
            <a:ext cx="792087" cy="18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HA inv. carry</a:t>
            </a:r>
            <a:endParaRPr lang="zh-TW" altLang="en-US" sz="1000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4027156" y="3585960"/>
            <a:ext cx="773799" cy="183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HA sum</a:t>
            </a:r>
            <a:endParaRPr lang="zh-TW" altLang="en-US" sz="10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1998001" y="3580940"/>
            <a:ext cx="805312" cy="640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LZA </a:t>
            </a:r>
            <a:r>
              <a:rPr lang="en-US" altLang="zh-TW" sz="1000" dirty="0" err="1" smtClean="0"/>
              <a:t>pos</a:t>
            </a:r>
            <a:r>
              <a:rPr lang="en-US" altLang="zh-TW" sz="1000" dirty="0" smtClean="0"/>
              <a:t> +</a:t>
            </a:r>
            <a:r>
              <a:rPr lang="zh-TW" altLang="en-US" sz="1000" dirty="0"/>
              <a:t> </a:t>
            </a:r>
            <a:r>
              <a:rPr lang="en-US" altLang="zh-TW" sz="1000" dirty="0" err="1" smtClean="0"/>
              <a:t>neg</a:t>
            </a:r>
            <a:endParaRPr lang="zh-TW" altLang="en-US" sz="1000" dirty="0"/>
          </a:p>
        </p:txBody>
      </p:sp>
      <p:sp>
        <p:nvSpPr>
          <p:cNvPr id="127" name="梯形 126"/>
          <p:cNvSpPr/>
          <p:nvPr/>
        </p:nvSpPr>
        <p:spPr>
          <a:xfrm rot="10800000">
            <a:off x="3846696" y="4556488"/>
            <a:ext cx="1083778" cy="145317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129" name="肘形接點 128"/>
          <p:cNvCxnSpPr>
            <a:stCxn id="37" idx="3"/>
            <a:endCxn id="12" idx="1"/>
          </p:cNvCxnSpPr>
          <p:nvPr/>
        </p:nvCxnSpPr>
        <p:spPr>
          <a:xfrm>
            <a:off x="2234520" y="1663413"/>
            <a:ext cx="609288" cy="365778"/>
          </a:xfrm>
          <a:prstGeom prst="bentConnector3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924358" y="4725144"/>
            <a:ext cx="666992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7840960" y="4699883"/>
            <a:ext cx="1154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f3</a:t>
            </a:r>
            <a:endParaRPr lang="zh-TW" altLang="en-US" sz="1100" dirty="0"/>
          </a:p>
        </p:txBody>
      </p:sp>
      <p:cxnSp>
        <p:nvCxnSpPr>
          <p:cNvPr id="135" name="直線接點 134"/>
          <p:cNvCxnSpPr>
            <a:stCxn id="122" idx="2"/>
          </p:cNvCxnSpPr>
          <p:nvPr/>
        </p:nvCxnSpPr>
        <p:spPr>
          <a:xfrm>
            <a:off x="3501025" y="3764924"/>
            <a:ext cx="0" cy="95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3501025" y="3861048"/>
            <a:ext cx="216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>
            <a:off x="3717944" y="3859953"/>
            <a:ext cx="0" cy="14336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>
            <a:hlinkClick r:id="rId2" action="ppaction://hlinksldjump"/>
          </p:cNvPr>
          <p:cNvSpPr txBox="1"/>
          <p:nvPr/>
        </p:nvSpPr>
        <p:spPr>
          <a:xfrm>
            <a:off x="6074984" y="3576522"/>
            <a:ext cx="585248" cy="979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sign detection</a:t>
            </a:r>
            <a:endParaRPr lang="zh-TW" altLang="en-US" sz="1000" dirty="0"/>
          </a:p>
        </p:txBody>
      </p:sp>
      <p:cxnSp>
        <p:nvCxnSpPr>
          <p:cNvPr id="142" name="直線接點 141"/>
          <p:cNvCxnSpPr/>
          <p:nvPr/>
        </p:nvCxnSpPr>
        <p:spPr>
          <a:xfrm flipH="1">
            <a:off x="3066837" y="2276873"/>
            <a:ext cx="1" cy="93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3361785" y="2780928"/>
            <a:ext cx="818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6144584" y="2348880"/>
            <a:ext cx="2407" cy="17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/>
          <p:cNvCxnSpPr/>
          <p:nvPr/>
        </p:nvCxnSpPr>
        <p:spPr>
          <a:xfrm>
            <a:off x="4648957" y="2708920"/>
            <a:ext cx="1547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4410829" y="2636912"/>
            <a:ext cx="1106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/>
          <p:nvPr/>
        </p:nvCxnSpPr>
        <p:spPr>
          <a:xfrm>
            <a:off x="4180028" y="2780928"/>
            <a:ext cx="0" cy="1440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4410830" y="2636912"/>
            <a:ext cx="0" cy="28803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4648081" y="2708919"/>
            <a:ext cx="0" cy="21602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3809060" y="5001541"/>
            <a:ext cx="1182939" cy="676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normalization</a:t>
            </a:r>
            <a:endParaRPr lang="zh-TW" altLang="en-US" sz="1000" dirty="0"/>
          </a:p>
        </p:txBody>
      </p:sp>
      <p:cxnSp>
        <p:nvCxnSpPr>
          <p:cNvPr id="175" name="直線接點 174"/>
          <p:cNvCxnSpPr/>
          <p:nvPr/>
        </p:nvCxnSpPr>
        <p:spPr>
          <a:xfrm flipH="1">
            <a:off x="5422796" y="3774005"/>
            <a:ext cx="1" cy="87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/>
          <p:nvPr/>
        </p:nvCxnSpPr>
        <p:spPr>
          <a:xfrm>
            <a:off x="4575308" y="4699883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/>
          <p:cNvCxnSpPr/>
          <p:nvPr/>
        </p:nvCxnSpPr>
        <p:spPr>
          <a:xfrm>
            <a:off x="5076056" y="3861048"/>
            <a:ext cx="34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/>
          <p:nvPr/>
        </p:nvCxnSpPr>
        <p:spPr>
          <a:xfrm>
            <a:off x="2534958" y="3421722"/>
            <a:ext cx="1" cy="1548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2299197" y="3158507"/>
            <a:ext cx="0" cy="4180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/>
          <p:nvPr/>
        </p:nvCxnSpPr>
        <p:spPr>
          <a:xfrm>
            <a:off x="6516216" y="3377358"/>
            <a:ext cx="0" cy="19565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>
            <a:off x="6220854" y="3429000"/>
            <a:ext cx="0" cy="14401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接點 202"/>
          <p:cNvCxnSpPr/>
          <p:nvPr/>
        </p:nvCxnSpPr>
        <p:spPr>
          <a:xfrm flipH="1">
            <a:off x="3361785" y="2266089"/>
            <a:ext cx="1" cy="50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2534959" y="3429000"/>
            <a:ext cx="3685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單箭頭接點 209"/>
          <p:cNvCxnSpPr/>
          <p:nvPr/>
        </p:nvCxnSpPr>
        <p:spPr>
          <a:xfrm>
            <a:off x="4574433" y="3110501"/>
            <a:ext cx="0" cy="47044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單箭頭接點 215"/>
          <p:cNvCxnSpPr/>
          <p:nvPr/>
        </p:nvCxnSpPr>
        <p:spPr>
          <a:xfrm>
            <a:off x="3635896" y="3428999"/>
            <a:ext cx="0" cy="147523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5580112" y="3428999"/>
            <a:ext cx="0" cy="15194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H="1">
            <a:off x="4932040" y="4628525"/>
            <a:ext cx="1470696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接點 225"/>
          <p:cNvCxnSpPr/>
          <p:nvPr/>
        </p:nvCxnSpPr>
        <p:spPr>
          <a:xfrm>
            <a:off x="2987824" y="2348880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/>
          <p:cNvSpPr txBox="1"/>
          <p:nvPr/>
        </p:nvSpPr>
        <p:spPr>
          <a:xfrm>
            <a:off x="2627784" y="2300244"/>
            <a:ext cx="351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55msb</a:t>
            </a:r>
            <a:endParaRPr lang="zh-TW" altLang="en-US" sz="1000" dirty="0"/>
          </a:p>
        </p:txBody>
      </p:sp>
      <p:cxnSp>
        <p:nvCxnSpPr>
          <p:cNvPr id="229" name="直線接點 228"/>
          <p:cNvCxnSpPr/>
          <p:nvPr/>
        </p:nvCxnSpPr>
        <p:spPr>
          <a:xfrm>
            <a:off x="4511281" y="3212976"/>
            <a:ext cx="126301" cy="7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/>
          <p:cNvSpPr txBox="1"/>
          <p:nvPr/>
        </p:nvSpPr>
        <p:spPr>
          <a:xfrm>
            <a:off x="3434105" y="2308531"/>
            <a:ext cx="3430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106lsb</a:t>
            </a:r>
            <a:endParaRPr lang="zh-TW" altLang="en-US" sz="1000" dirty="0"/>
          </a:p>
        </p:txBody>
      </p:sp>
      <p:sp>
        <p:nvSpPr>
          <p:cNvPr id="247" name="文字方塊 246"/>
          <p:cNvSpPr txBox="1"/>
          <p:nvPr/>
        </p:nvSpPr>
        <p:spPr>
          <a:xfrm>
            <a:off x="6804249" y="1258194"/>
            <a:ext cx="792088" cy="55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special value detection</a:t>
            </a:r>
            <a:endParaRPr lang="zh-TW" altLang="en-US" sz="1000" dirty="0"/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3366239" y="1565758"/>
            <a:ext cx="118078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3489919" y="1492185"/>
            <a:ext cx="4247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Eff. sub</a:t>
            </a:r>
            <a:endParaRPr lang="zh-TW" altLang="en-US" sz="1100" dirty="0"/>
          </a:p>
        </p:txBody>
      </p:sp>
      <p:cxnSp>
        <p:nvCxnSpPr>
          <p:cNvPr id="87" name="直線接點 86"/>
          <p:cNvCxnSpPr/>
          <p:nvPr/>
        </p:nvCxnSpPr>
        <p:spPr>
          <a:xfrm>
            <a:off x="3352508" y="3377359"/>
            <a:ext cx="3163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梯形 92"/>
          <p:cNvSpPr/>
          <p:nvPr/>
        </p:nvSpPr>
        <p:spPr>
          <a:xfrm rot="10800000">
            <a:off x="3038006" y="1523155"/>
            <a:ext cx="352610" cy="85206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30" name="直線接點 29"/>
          <p:cNvCxnSpPr/>
          <p:nvPr/>
        </p:nvCxnSpPr>
        <p:spPr>
          <a:xfrm>
            <a:off x="3118801" y="1181777"/>
            <a:ext cx="188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3125192" y="1181777"/>
            <a:ext cx="0" cy="34137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>
            <a:off x="3306306" y="1395913"/>
            <a:ext cx="0" cy="12724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6379453" y="2348880"/>
            <a:ext cx="42479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Eff. sub</a:t>
            </a:r>
            <a:endParaRPr lang="zh-TW" altLang="en-US" sz="1100" dirty="0"/>
          </a:p>
        </p:txBody>
      </p:sp>
      <p:cxnSp>
        <p:nvCxnSpPr>
          <p:cNvPr id="145" name="直線接點 144"/>
          <p:cNvCxnSpPr/>
          <p:nvPr/>
        </p:nvCxnSpPr>
        <p:spPr>
          <a:xfrm>
            <a:off x="6196771" y="2510422"/>
            <a:ext cx="0" cy="19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4183337" y="4701805"/>
            <a:ext cx="0" cy="14209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5076056" y="3865773"/>
            <a:ext cx="0" cy="14206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3347863" y="3377359"/>
            <a:ext cx="0" cy="199163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165767" y="3289441"/>
            <a:ext cx="0" cy="29651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>
            <a:off x="5076056" y="3377359"/>
            <a:ext cx="0" cy="20358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4126334" y="3212976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4211960" y="3108927"/>
            <a:ext cx="0" cy="17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4648957" y="3203104"/>
            <a:ext cx="34304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107lsb</a:t>
            </a:r>
            <a:endParaRPr lang="zh-TW" altLang="en-US" sz="1000" dirty="0"/>
          </a:p>
        </p:txBody>
      </p:sp>
      <p:cxnSp>
        <p:nvCxnSpPr>
          <p:cNvPr id="36" name="肘形接點 35"/>
          <p:cNvCxnSpPr/>
          <p:nvPr/>
        </p:nvCxnSpPr>
        <p:spPr>
          <a:xfrm rot="10800000" flipV="1">
            <a:off x="6240689" y="2435807"/>
            <a:ext cx="131511" cy="84637"/>
          </a:xfrm>
          <a:prstGeom prst="bentConnector3">
            <a:avLst>
              <a:gd name="adj1" fmla="val 100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/>
          <p:cNvCxnSpPr/>
          <p:nvPr/>
        </p:nvCxnSpPr>
        <p:spPr>
          <a:xfrm>
            <a:off x="5468824" y="2351170"/>
            <a:ext cx="2407" cy="17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>
            <a:off x="5719788" y="2369493"/>
            <a:ext cx="1731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st1</a:t>
            </a:r>
            <a:endParaRPr lang="zh-TW" altLang="en-US" sz="1100" dirty="0"/>
          </a:p>
        </p:txBody>
      </p:sp>
      <p:sp>
        <p:nvSpPr>
          <p:cNvPr id="56" name="右中括弧 55"/>
          <p:cNvSpPr/>
          <p:nvPr/>
        </p:nvSpPr>
        <p:spPr>
          <a:xfrm rot="5400000">
            <a:off x="5493266" y="2401760"/>
            <a:ext cx="47342" cy="1900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右中括弧 158"/>
          <p:cNvSpPr/>
          <p:nvPr/>
        </p:nvSpPr>
        <p:spPr>
          <a:xfrm rot="5400000">
            <a:off x="6175255" y="2401761"/>
            <a:ext cx="47342" cy="1900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右中括弧 159"/>
          <p:cNvSpPr/>
          <p:nvPr/>
        </p:nvSpPr>
        <p:spPr>
          <a:xfrm rot="5400000">
            <a:off x="4142683" y="3170752"/>
            <a:ext cx="47342" cy="19003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4" name="直線單箭頭接點 183"/>
          <p:cNvCxnSpPr/>
          <p:nvPr/>
        </p:nvCxnSpPr>
        <p:spPr>
          <a:xfrm>
            <a:off x="4217144" y="5677618"/>
            <a:ext cx="0" cy="67844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/>
          <p:nvPr/>
        </p:nvCxnSpPr>
        <p:spPr>
          <a:xfrm>
            <a:off x="4604622" y="5677618"/>
            <a:ext cx="0" cy="67844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>
            <a:off x="3066836" y="3212976"/>
            <a:ext cx="1059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單箭頭接點 271"/>
          <p:cNvCxnSpPr/>
          <p:nvPr/>
        </p:nvCxnSpPr>
        <p:spPr>
          <a:xfrm>
            <a:off x="6402735" y="4556488"/>
            <a:ext cx="0" cy="1799579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字方塊 272"/>
          <p:cNvSpPr txBox="1"/>
          <p:nvPr/>
        </p:nvSpPr>
        <p:spPr>
          <a:xfrm>
            <a:off x="6403611" y="4559525"/>
            <a:ext cx="72455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complement</a:t>
            </a:r>
            <a:endParaRPr lang="zh-TW" altLang="en-US" sz="1100" dirty="0"/>
          </a:p>
        </p:txBody>
      </p:sp>
      <p:sp>
        <p:nvSpPr>
          <p:cNvPr id="301" name="橢圓 300"/>
          <p:cNvSpPr/>
          <p:nvPr/>
        </p:nvSpPr>
        <p:spPr>
          <a:xfrm>
            <a:off x="4143494" y="3354499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橢圓 301"/>
          <p:cNvSpPr/>
          <p:nvPr/>
        </p:nvSpPr>
        <p:spPr>
          <a:xfrm>
            <a:off x="4552448" y="3408368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6" name="直線接點 305"/>
          <p:cNvCxnSpPr/>
          <p:nvPr/>
        </p:nvCxnSpPr>
        <p:spPr>
          <a:xfrm>
            <a:off x="2298321" y="3158507"/>
            <a:ext cx="1913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肘形接點 332"/>
          <p:cNvCxnSpPr/>
          <p:nvPr/>
        </p:nvCxnSpPr>
        <p:spPr>
          <a:xfrm rot="10800000" flipV="1">
            <a:off x="5562251" y="2430136"/>
            <a:ext cx="131511" cy="84637"/>
          </a:xfrm>
          <a:prstGeom prst="bentConnector3">
            <a:avLst>
              <a:gd name="adj1" fmla="val 100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單箭頭接點 339"/>
          <p:cNvCxnSpPr/>
          <p:nvPr/>
        </p:nvCxnSpPr>
        <p:spPr>
          <a:xfrm>
            <a:off x="2755925" y="5145558"/>
            <a:ext cx="7334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單箭頭接點 359"/>
          <p:cNvCxnSpPr/>
          <p:nvPr/>
        </p:nvCxnSpPr>
        <p:spPr>
          <a:xfrm>
            <a:off x="2725523" y="5302199"/>
            <a:ext cx="76159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單箭頭接點 370"/>
          <p:cNvCxnSpPr/>
          <p:nvPr/>
        </p:nvCxnSpPr>
        <p:spPr>
          <a:xfrm>
            <a:off x="2666776" y="5616699"/>
            <a:ext cx="822599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流程圖: 人工輸入 345"/>
          <p:cNvSpPr/>
          <p:nvPr/>
        </p:nvSpPr>
        <p:spPr>
          <a:xfrm rot="16200000" flipV="1">
            <a:off x="1672388" y="4546697"/>
            <a:ext cx="1456530" cy="805311"/>
          </a:xfrm>
          <a:prstGeom prst="flowChartManualInpu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900" dirty="0" smtClean="0"/>
              <a:t>LZA string</a:t>
            </a:r>
          </a:p>
          <a:p>
            <a:pPr algn="ctr"/>
            <a:r>
              <a:rPr lang="en-US" altLang="zh-TW" sz="900" dirty="0" smtClean="0"/>
              <a:t>OR network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380" name="文字方塊 379"/>
          <p:cNvSpPr txBox="1"/>
          <p:nvPr/>
        </p:nvSpPr>
        <p:spPr>
          <a:xfrm>
            <a:off x="1331640" y="3681881"/>
            <a:ext cx="4263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eff. sub</a:t>
            </a:r>
          </a:p>
          <a:p>
            <a:pPr algn="r"/>
            <a:r>
              <a:rPr lang="en-US" altLang="zh-TW" sz="1100" dirty="0"/>
              <a:t>d</a:t>
            </a:r>
            <a:endParaRPr lang="zh-TW" altLang="en-US" sz="1100" dirty="0"/>
          </a:p>
        </p:txBody>
      </p:sp>
      <p:cxnSp>
        <p:nvCxnSpPr>
          <p:cNvPr id="381" name="直線單箭頭接點 380"/>
          <p:cNvCxnSpPr/>
          <p:nvPr/>
        </p:nvCxnSpPr>
        <p:spPr>
          <a:xfrm>
            <a:off x="1830047" y="3763255"/>
            <a:ext cx="16795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單箭頭接點 385"/>
          <p:cNvCxnSpPr/>
          <p:nvPr/>
        </p:nvCxnSpPr>
        <p:spPr>
          <a:xfrm>
            <a:off x="1830047" y="3963643"/>
            <a:ext cx="16795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/>
          <p:cNvCxnSpPr/>
          <p:nvPr/>
        </p:nvCxnSpPr>
        <p:spPr>
          <a:xfrm>
            <a:off x="5516937" y="2522737"/>
            <a:ext cx="0" cy="11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梯形 480"/>
          <p:cNvSpPr/>
          <p:nvPr/>
        </p:nvSpPr>
        <p:spPr>
          <a:xfrm rot="5400000">
            <a:off x="3442732" y="5089783"/>
            <a:ext cx="144016" cy="45720"/>
          </a:xfrm>
          <a:prstGeom prst="trapezoid">
            <a:avLst>
              <a:gd name="adj" fmla="val 49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493" name="直線接點 492"/>
          <p:cNvCxnSpPr/>
          <p:nvPr/>
        </p:nvCxnSpPr>
        <p:spPr>
          <a:xfrm>
            <a:off x="834652" y="6294371"/>
            <a:ext cx="6669927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文字方塊 497"/>
          <p:cNvSpPr txBox="1"/>
          <p:nvPr/>
        </p:nvSpPr>
        <p:spPr>
          <a:xfrm>
            <a:off x="7840960" y="6212051"/>
            <a:ext cx="11541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f4</a:t>
            </a:r>
            <a:endParaRPr lang="zh-TW" altLang="en-US" sz="1100" dirty="0"/>
          </a:p>
        </p:txBody>
      </p:sp>
      <p:sp>
        <p:nvSpPr>
          <p:cNvPr id="499" name="標題 1"/>
          <p:cNvSpPr>
            <a:spLocks noGrp="1"/>
          </p:cNvSpPr>
          <p:nvPr>
            <p:ph type="title"/>
          </p:nvPr>
        </p:nvSpPr>
        <p:spPr>
          <a:xfrm>
            <a:off x="459631" y="44624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Path</a:t>
            </a:r>
            <a:endParaRPr lang="zh-TW" altLang="en-US" dirty="0"/>
          </a:p>
        </p:txBody>
      </p:sp>
      <p:sp>
        <p:nvSpPr>
          <p:cNvPr id="500" name="文字方塊 499"/>
          <p:cNvSpPr txBox="1"/>
          <p:nvPr/>
        </p:nvSpPr>
        <p:spPr>
          <a:xfrm>
            <a:off x="3536481" y="4005064"/>
            <a:ext cx="702886" cy="288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Part of dual adder</a:t>
            </a:r>
            <a:endParaRPr lang="zh-TW" altLang="en-US" sz="1000" dirty="0"/>
          </a:p>
        </p:txBody>
      </p:sp>
      <p:sp>
        <p:nvSpPr>
          <p:cNvPr id="508" name="文字方塊 507"/>
          <p:cNvSpPr txBox="1"/>
          <p:nvPr/>
        </p:nvSpPr>
        <p:spPr>
          <a:xfrm>
            <a:off x="4520665" y="4005064"/>
            <a:ext cx="702886" cy="288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Part of dual adder</a:t>
            </a:r>
            <a:endParaRPr lang="zh-TW" altLang="en-US" sz="1000" dirty="0"/>
          </a:p>
        </p:txBody>
      </p:sp>
      <p:cxnSp>
        <p:nvCxnSpPr>
          <p:cNvPr id="512" name="直線接點 511"/>
          <p:cNvCxnSpPr/>
          <p:nvPr/>
        </p:nvCxnSpPr>
        <p:spPr>
          <a:xfrm>
            <a:off x="4075814" y="3865773"/>
            <a:ext cx="645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接點 515"/>
          <p:cNvCxnSpPr/>
          <p:nvPr/>
        </p:nvCxnSpPr>
        <p:spPr>
          <a:xfrm>
            <a:off x="4388585" y="3764924"/>
            <a:ext cx="0" cy="98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單箭頭接點 516"/>
          <p:cNvCxnSpPr/>
          <p:nvPr/>
        </p:nvCxnSpPr>
        <p:spPr>
          <a:xfrm>
            <a:off x="4721150" y="3864290"/>
            <a:ext cx="0" cy="14206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單箭頭接點 517"/>
          <p:cNvCxnSpPr/>
          <p:nvPr/>
        </p:nvCxnSpPr>
        <p:spPr>
          <a:xfrm>
            <a:off x="4075814" y="4293747"/>
            <a:ext cx="0" cy="25778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單箭頭接點 522"/>
          <p:cNvCxnSpPr/>
          <p:nvPr/>
        </p:nvCxnSpPr>
        <p:spPr>
          <a:xfrm>
            <a:off x="3946400" y="4293747"/>
            <a:ext cx="0" cy="25778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單箭頭接點 525"/>
          <p:cNvCxnSpPr/>
          <p:nvPr/>
        </p:nvCxnSpPr>
        <p:spPr>
          <a:xfrm>
            <a:off x="4791320" y="4293747"/>
            <a:ext cx="0" cy="25778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單箭頭接點 526"/>
          <p:cNvCxnSpPr/>
          <p:nvPr/>
        </p:nvCxnSpPr>
        <p:spPr>
          <a:xfrm>
            <a:off x="4661906" y="4293747"/>
            <a:ext cx="0" cy="25778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單箭頭接點 527"/>
          <p:cNvCxnSpPr/>
          <p:nvPr/>
        </p:nvCxnSpPr>
        <p:spPr>
          <a:xfrm>
            <a:off x="4075814" y="3867270"/>
            <a:ext cx="0" cy="14206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單箭頭接點 537"/>
          <p:cNvCxnSpPr/>
          <p:nvPr/>
        </p:nvCxnSpPr>
        <p:spPr>
          <a:xfrm flipH="1">
            <a:off x="6660232" y="3861048"/>
            <a:ext cx="10565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/>
          <p:cNvSpPr txBox="1"/>
          <p:nvPr/>
        </p:nvSpPr>
        <p:spPr>
          <a:xfrm>
            <a:off x="6765889" y="3594502"/>
            <a:ext cx="42639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eff. sub</a:t>
            </a:r>
          </a:p>
          <a:p>
            <a:r>
              <a:rPr lang="en-US" altLang="zh-TW" sz="1100" dirty="0"/>
              <a:t>d</a:t>
            </a:r>
            <a:endParaRPr lang="zh-TW" altLang="en-US" sz="1100" dirty="0"/>
          </a:p>
        </p:txBody>
      </p:sp>
      <p:cxnSp>
        <p:nvCxnSpPr>
          <p:cNvPr id="541" name="直線單箭頭接點 540"/>
          <p:cNvCxnSpPr/>
          <p:nvPr/>
        </p:nvCxnSpPr>
        <p:spPr>
          <a:xfrm flipH="1">
            <a:off x="6660232" y="3682129"/>
            <a:ext cx="10565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梯形 548"/>
          <p:cNvSpPr/>
          <p:nvPr/>
        </p:nvSpPr>
        <p:spPr>
          <a:xfrm rot="5400000">
            <a:off x="3442732" y="5233799"/>
            <a:ext cx="144016" cy="45720"/>
          </a:xfrm>
          <a:prstGeom prst="trapezoid">
            <a:avLst>
              <a:gd name="adj" fmla="val 49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551" name="梯形 550"/>
          <p:cNvSpPr/>
          <p:nvPr/>
        </p:nvSpPr>
        <p:spPr>
          <a:xfrm rot="5400000">
            <a:off x="3442732" y="5566380"/>
            <a:ext cx="144016" cy="45720"/>
          </a:xfrm>
          <a:prstGeom prst="trapezoid">
            <a:avLst>
              <a:gd name="adj" fmla="val 49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558" name="直線接點 557"/>
          <p:cNvCxnSpPr/>
          <p:nvPr/>
        </p:nvCxnSpPr>
        <p:spPr>
          <a:xfrm>
            <a:off x="3514740" y="5346748"/>
            <a:ext cx="0" cy="17048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文字方塊 559"/>
          <p:cNvSpPr txBox="1"/>
          <p:nvPr/>
        </p:nvSpPr>
        <p:spPr>
          <a:xfrm>
            <a:off x="2847649" y="5013176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err="1" smtClean="0"/>
              <a:t>LZC</a:t>
            </a:r>
            <a:r>
              <a:rPr lang="en-US" altLang="zh-TW" sz="800" baseline="-25000" dirty="0" err="1" smtClean="0"/>
              <a:t>subnorm</a:t>
            </a:r>
            <a:r>
              <a:rPr lang="en-US" altLang="zh-TW" sz="800" dirty="0" smtClean="0"/>
              <a:t>[6]</a:t>
            </a:r>
          </a:p>
        </p:txBody>
      </p:sp>
      <p:cxnSp>
        <p:nvCxnSpPr>
          <p:cNvPr id="561" name="直線單箭頭接點 560"/>
          <p:cNvCxnSpPr/>
          <p:nvPr/>
        </p:nvCxnSpPr>
        <p:spPr>
          <a:xfrm>
            <a:off x="3364329" y="5087382"/>
            <a:ext cx="127551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單箭頭接點 563"/>
          <p:cNvCxnSpPr/>
          <p:nvPr/>
        </p:nvCxnSpPr>
        <p:spPr>
          <a:xfrm>
            <a:off x="3359567" y="5228084"/>
            <a:ext cx="127551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單箭頭接點 566"/>
          <p:cNvCxnSpPr/>
          <p:nvPr/>
        </p:nvCxnSpPr>
        <p:spPr>
          <a:xfrm>
            <a:off x="3537600" y="5589240"/>
            <a:ext cx="2714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單箭頭接點 569"/>
          <p:cNvCxnSpPr/>
          <p:nvPr/>
        </p:nvCxnSpPr>
        <p:spPr>
          <a:xfrm>
            <a:off x="3361824" y="5544691"/>
            <a:ext cx="127551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單箭頭接點 578"/>
          <p:cNvCxnSpPr/>
          <p:nvPr/>
        </p:nvCxnSpPr>
        <p:spPr>
          <a:xfrm>
            <a:off x="3537600" y="5253583"/>
            <a:ext cx="2714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單箭頭接點 579"/>
          <p:cNvCxnSpPr/>
          <p:nvPr/>
        </p:nvCxnSpPr>
        <p:spPr>
          <a:xfrm>
            <a:off x="3536481" y="4941168"/>
            <a:ext cx="2714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文字方塊 580"/>
          <p:cNvSpPr txBox="1"/>
          <p:nvPr/>
        </p:nvSpPr>
        <p:spPr>
          <a:xfrm>
            <a:off x="2843808" y="5178063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err="1" smtClean="0"/>
              <a:t>LZC</a:t>
            </a:r>
            <a:r>
              <a:rPr lang="en-US" altLang="zh-TW" sz="800" baseline="-25000" dirty="0" err="1" smtClean="0"/>
              <a:t>subnorm</a:t>
            </a:r>
            <a:r>
              <a:rPr lang="en-US" altLang="zh-TW" sz="800" dirty="0" smtClean="0"/>
              <a:t>[5]</a:t>
            </a:r>
          </a:p>
        </p:txBody>
      </p:sp>
      <p:sp>
        <p:nvSpPr>
          <p:cNvPr id="582" name="文字方塊 581"/>
          <p:cNvSpPr txBox="1"/>
          <p:nvPr/>
        </p:nvSpPr>
        <p:spPr>
          <a:xfrm>
            <a:off x="2851371" y="5483135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err="1" smtClean="0"/>
              <a:t>LZC</a:t>
            </a:r>
            <a:r>
              <a:rPr lang="en-US" altLang="zh-TW" sz="800" baseline="-25000" dirty="0" err="1" smtClean="0"/>
              <a:t>subnorm</a:t>
            </a:r>
            <a:r>
              <a:rPr lang="en-US" altLang="zh-TW" sz="800" dirty="0" smtClean="0"/>
              <a:t>[0]</a:t>
            </a:r>
          </a:p>
        </p:txBody>
      </p:sp>
      <p:sp>
        <p:nvSpPr>
          <p:cNvPr id="137" name="橢圓 136"/>
          <p:cNvSpPr/>
          <p:nvPr/>
        </p:nvSpPr>
        <p:spPr>
          <a:xfrm>
            <a:off x="4194284" y="3135647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文字方塊 140"/>
          <p:cNvSpPr txBox="1"/>
          <p:nvPr/>
        </p:nvSpPr>
        <p:spPr>
          <a:xfrm>
            <a:off x="3327223" y="4865140"/>
            <a:ext cx="1570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800" dirty="0" smtClean="0"/>
              <a:t>d&lt;0</a:t>
            </a:r>
          </a:p>
        </p:txBody>
      </p:sp>
      <p:sp>
        <p:nvSpPr>
          <p:cNvPr id="146" name="文字方塊 145"/>
          <p:cNvSpPr txBox="1"/>
          <p:nvPr/>
        </p:nvSpPr>
        <p:spPr>
          <a:xfrm>
            <a:off x="3809061" y="4851851"/>
            <a:ext cx="1182939" cy="149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Left shift 54 bits</a:t>
            </a:r>
            <a:endParaRPr lang="zh-TW" altLang="en-US" sz="1000" dirty="0"/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3537600" y="5112643"/>
            <a:ext cx="2714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5719788" y="2385475"/>
            <a:ext cx="173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1914024" y="4221087"/>
            <a:ext cx="0" cy="7920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6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文字方塊 211"/>
          <p:cNvSpPr txBox="1"/>
          <p:nvPr/>
        </p:nvSpPr>
        <p:spPr>
          <a:xfrm>
            <a:off x="6338402" y="5557729"/>
            <a:ext cx="2383666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RI = RUP &amp;</a:t>
            </a:r>
            <a:r>
              <a:rPr lang="zh-TW" altLang="en-US" sz="1100" dirty="0"/>
              <a:t> </a:t>
            </a:r>
            <a:r>
              <a:rPr lang="en-US" altLang="zh-TW" sz="1100" dirty="0" smtClean="0"/>
              <a:t>~</a:t>
            </a:r>
            <a:r>
              <a:rPr lang="en-US" altLang="zh-TW" sz="1100" dirty="0" err="1" smtClean="0"/>
              <a:t>final_sign</a:t>
            </a:r>
            <a:r>
              <a:rPr lang="en-US" altLang="zh-TW" sz="1100" dirty="0" smtClean="0"/>
              <a:t> |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RDN &amp;</a:t>
            </a:r>
            <a:r>
              <a:rPr lang="zh-TW" altLang="en-US" sz="1100" dirty="0"/>
              <a:t> 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final_sign</a:t>
            </a:r>
            <a:endParaRPr lang="zh-TW" altLang="en-US" sz="1100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6309565" y="4666356"/>
            <a:ext cx="2826095" cy="5078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err="1" smtClean="0"/>
              <a:t>neg</a:t>
            </a:r>
            <a:r>
              <a:rPr lang="en-US" altLang="zh-TW" sz="1100" dirty="0" smtClean="0"/>
              <a:t> (a*b) + sub(c)</a:t>
            </a:r>
          </a:p>
          <a:p>
            <a:r>
              <a:rPr lang="en-US" altLang="zh-TW" sz="1100" dirty="0" err="1" smtClean="0"/>
              <a:t>eff_sub</a:t>
            </a:r>
            <a:r>
              <a:rPr lang="en-US" altLang="zh-TW" sz="1100" dirty="0" smtClean="0"/>
              <a:t> = (</a:t>
            </a:r>
            <a:r>
              <a:rPr lang="en-US" altLang="zh-TW" sz="1100" dirty="0" err="1" smtClean="0"/>
              <a:t>neg</a:t>
            </a:r>
            <a:r>
              <a:rPr lang="en-US" altLang="zh-TW" sz="1100" dirty="0" smtClean="0"/>
              <a:t> ^ </a:t>
            </a:r>
            <a:r>
              <a:rPr lang="en-US" altLang="zh-TW" sz="1100" dirty="0" err="1" smtClean="0"/>
              <a:t>sign_a</a:t>
            </a:r>
            <a:r>
              <a:rPr lang="en-US" altLang="zh-TW" sz="1100" dirty="0" smtClean="0"/>
              <a:t> ^ </a:t>
            </a:r>
            <a:r>
              <a:rPr lang="en-US" altLang="zh-TW" sz="1100" dirty="0" err="1" smtClean="0"/>
              <a:t>sign_b</a:t>
            </a:r>
            <a:r>
              <a:rPr lang="en-US" altLang="zh-TW" sz="1100" dirty="0" smtClean="0"/>
              <a:t>) ^ (sub ^ </a:t>
            </a:r>
            <a:r>
              <a:rPr lang="en-US" altLang="zh-TW" sz="1100" dirty="0" err="1" smtClean="0"/>
              <a:t>sign_c</a:t>
            </a:r>
            <a:r>
              <a:rPr lang="en-US" altLang="zh-TW" sz="1100" dirty="0" smtClean="0"/>
              <a:t>)</a:t>
            </a:r>
          </a:p>
          <a:p>
            <a:r>
              <a:rPr lang="en-US" altLang="zh-TW" sz="1100" dirty="0" smtClean="0"/>
              <a:t>final sign = </a:t>
            </a:r>
            <a:r>
              <a:rPr lang="en-US" altLang="zh-TW" sz="1100" dirty="0" err="1" smtClean="0"/>
              <a:t>eff_sub</a:t>
            </a:r>
            <a:r>
              <a:rPr lang="en-US" altLang="zh-TW" sz="1100" dirty="0" smtClean="0"/>
              <a:t> &amp;comp. </a:t>
            </a:r>
            <a:r>
              <a:rPr lang="en-US" altLang="zh-TW" sz="1100" dirty="0"/>
              <a:t>| (sub ^ sign(c))</a:t>
            </a:r>
            <a:endParaRPr lang="zh-TW" altLang="en-US" sz="1100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6338402" y="5739829"/>
            <a:ext cx="987450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RN = RNE |</a:t>
            </a:r>
            <a:r>
              <a:rPr lang="zh-TW" altLang="en-US" sz="1100" dirty="0"/>
              <a:t> </a:t>
            </a:r>
            <a:r>
              <a:rPr lang="en-US" altLang="zh-TW" sz="1100" dirty="0" smtClean="0"/>
              <a:t>RMM</a:t>
            </a:r>
            <a:endParaRPr lang="zh-TW" altLang="en-US" sz="11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2395724" y="2158346"/>
            <a:ext cx="2013579" cy="292348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noAutofit/>
          </a:bodyPr>
          <a:lstStyle/>
          <a:p>
            <a:r>
              <a:rPr lang="en-US" altLang="zh-TW" sz="700" dirty="0" smtClean="0">
                <a:latin typeface="Consolas" panose="020B0609020204030204" pitchFamily="49" charset="0"/>
              </a:rPr>
              <a:t>0              50 51  54 55       161  </a:t>
            </a:r>
          </a:p>
          <a:p>
            <a:r>
              <a:rPr lang="en-US" altLang="zh-TW" sz="1000" dirty="0" err="1" smtClean="0">
                <a:latin typeface="Consolas" panose="020B0609020204030204" pitchFamily="49" charset="0"/>
              </a:rPr>
              <a:t>x.x</a:t>
            </a:r>
            <a:r>
              <a:rPr lang="en-US" altLang="zh-TW" sz="1000" dirty="0" smtClean="0">
                <a:latin typeface="Consolas" panose="020B0609020204030204" pitchFamily="49" charset="0"/>
              </a:rPr>
              <a:t>........x </a:t>
            </a:r>
            <a:r>
              <a:rPr lang="en-US" altLang="zh-TW" sz="1000" dirty="0" err="1" smtClean="0">
                <a:latin typeface="Consolas" panose="020B0609020204030204" pitchFamily="49" charset="0"/>
              </a:rPr>
              <a:t>xxxx</a:t>
            </a:r>
            <a:r>
              <a:rPr lang="en-US" altLang="zh-TW" sz="1000" dirty="0" smtClean="0">
                <a:latin typeface="Consolas" panose="020B0609020204030204" pitchFamily="49" charset="0"/>
              </a:rPr>
              <a:t> x......x</a:t>
            </a:r>
            <a:endParaRPr lang="zh-TW" altLang="en-US" sz="700" dirty="0">
              <a:latin typeface="Consolas" panose="020B0609020204030204" pitchFamily="49" charset="0"/>
            </a:endParaRPr>
          </a:p>
        </p:txBody>
      </p:sp>
      <p:cxnSp>
        <p:nvCxnSpPr>
          <p:cNvPr id="132" name="直線單箭頭接點 131"/>
          <p:cNvCxnSpPr/>
          <p:nvPr/>
        </p:nvCxnSpPr>
        <p:spPr>
          <a:xfrm>
            <a:off x="2420836" y="2308389"/>
            <a:ext cx="849537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>
            <a:off x="3702689" y="2306678"/>
            <a:ext cx="565244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>
            <a:off x="3318456" y="2306678"/>
            <a:ext cx="301405" cy="0"/>
          </a:xfrm>
          <a:prstGeom prst="straightConnector1">
            <a:avLst/>
          </a:prstGeom>
          <a:ln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4545576" y="2158346"/>
            <a:ext cx="82234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900" dirty="0" smtClean="0"/>
              <a:t>DP</a:t>
            </a:r>
            <a:r>
              <a:rPr lang="zh-TW" altLang="en-US" sz="900" dirty="0"/>
              <a:t> </a:t>
            </a:r>
            <a:r>
              <a:rPr lang="en-US" altLang="zh-TW" sz="900" dirty="0" smtClean="0"/>
              <a:t>as an example</a:t>
            </a:r>
            <a:endParaRPr lang="zh-TW" altLang="en-US" sz="900" dirty="0"/>
          </a:p>
        </p:txBody>
      </p:sp>
      <p:sp>
        <p:nvSpPr>
          <p:cNvPr id="137" name="梯形 136"/>
          <p:cNvSpPr/>
          <p:nvPr/>
        </p:nvSpPr>
        <p:spPr>
          <a:xfrm rot="10800000">
            <a:off x="2362225" y="1956987"/>
            <a:ext cx="1984046" cy="86348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138" name="向下箭號 137"/>
          <p:cNvSpPr/>
          <p:nvPr/>
        </p:nvSpPr>
        <p:spPr>
          <a:xfrm>
            <a:off x="3402033" y="2058024"/>
            <a:ext cx="45719" cy="72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9" name="直線單箭頭接點 138"/>
          <p:cNvCxnSpPr/>
          <p:nvPr/>
        </p:nvCxnSpPr>
        <p:spPr>
          <a:xfrm flipH="1">
            <a:off x="4325097" y="2000160"/>
            <a:ext cx="16841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字方塊 139"/>
          <p:cNvSpPr txBox="1"/>
          <p:nvPr/>
        </p:nvSpPr>
        <p:spPr>
          <a:xfrm>
            <a:off x="4527257" y="1923216"/>
            <a:ext cx="35747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format</a:t>
            </a:r>
            <a:endParaRPr lang="zh-TW" altLang="en-US" sz="1000" dirty="0"/>
          </a:p>
        </p:txBody>
      </p:sp>
      <p:cxnSp>
        <p:nvCxnSpPr>
          <p:cNvPr id="141" name="直線單箭頭接點 140"/>
          <p:cNvCxnSpPr/>
          <p:nvPr/>
        </p:nvCxnSpPr>
        <p:spPr>
          <a:xfrm>
            <a:off x="3101154" y="1726298"/>
            <a:ext cx="0" cy="1969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3661543" y="1726298"/>
            <a:ext cx="0" cy="1969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字方塊 145"/>
          <p:cNvSpPr txBox="1"/>
          <p:nvPr/>
        </p:nvSpPr>
        <p:spPr>
          <a:xfrm>
            <a:off x="2964862" y="1563970"/>
            <a:ext cx="100027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00" dirty="0" smtClean="0"/>
              <a:t>after normalization</a:t>
            </a:r>
            <a:endParaRPr lang="zh-TW" altLang="en-US" sz="1000" dirty="0"/>
          </a:p>
        </p:txBody>
      </p:sp>
      <p:sp>
        <p:nvSpPr>
          <p:cNvPr id="147" name="文字方塊 146"/>
          <p:cNvSpPr txBox="1"/>
          <p:nvPr/>
        </p:nvSpPr>
        <p:spPr>
          <a:xfrm>
            <a:off x="2467733" y="2704067"/>
            <a:ext cx="654720" cy="949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Rest dual adder</a:t>
            </a:r>
            <a:endParaRPr lang="en-US" altLang="zh-TW" sz="1000" dirty="0"/>
          </a:p>
          <a:p>
            <a:pPr algn="ctr"/>
            <a:endParaRPr lang="en-US" altLang="zh-TW" sz="1000" dirty="0" smtClean="0"/>
          </a:p>
          <a:p>
            <a:pPr algn="ctr"/>
            <a:endParaRPr lang="en-US" altLang="zh-TW" sz="1000" dirty="0" smtClean="0"/>
          </a:p>
          <a:p>
            <a:pPr algn="ctr"/>
            <a:endParaRPr lang="en-US" altLang="zh-TW" sz="1000" dirty="0"/>
          </a:p>
          <a:p>
            <a:pPr algn="ctr"/>
            <a:r>
              <a:rPr lang="en-US" altLang="zh-TW" sz="1000" dirty="0" smtClean="0"/>
              <a:t>S+1       S</a:t>
            </a:r>
            <a:endParaRPr lang="zh-TW" altLang="en-US" sz="1000" dirty="0"/>
          </a:p>
        </p:txBody>
      </p:sp>
      <p:cxnSp>
        <p:nvCxnSpPr>
          <p:cNvPr id="148" name="直線單箭頭接點 147"/>
          <p:cNvCxnSpPr/>
          <p:nvPr/>
        </p:nvCxnSpPr>
        <p:spPr>
          <a:xfrm>
            <a:off x="2895223" y="2414900"/>
            <a:ext cx="0" cy="29082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>
            <a:off x="2733397" y="2414900"/>
            <a:ext cx="0" cy="28433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梯形 149"/>
          <p:cNvSpPr/>
          <p:nvPr/>
        </p:nvSpPr>
        <p:spPr>
          <a:xfrm rot="10800000">
            <a:off x="2538333" y="3989626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152" name="直線單箭頭接點 151"/>
          <p:cNvCxnSpPr/>
          <p:nvPr/>
        </p:nvCxnSpPr>
        <p:spPr>
          <a:xfrm>
            <a:off x="2637543" y="3656011"/>
            <a:ext cx="0" cy="3336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>
            <a:off x="2951110" y="3662111"/>
            <a:ext cx="0" cy="333615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/>
          <p:cNvCxnSpPr/>
          <p:nvPr/>
        </p:nvCxnSpPr>
        <p:spPr>
          <a:xfrm>
            <a:off x="2693835" y="2474171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2858618" y="248160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2571258" y="2438312"/>
            <a:ext cx="8976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51</a:t>
            </a:r>
            <a:endParaRPr lang="zh-TW" altLang="en-US" sz="700" dirty="0"/>
          </a:p>
        </p:txBody>
      </p:sp>
      <p:sp>
        <p:nvSpPr>
          <p:cNvPr id="158" name="文字方塊 157"/>
          <p:cNvSpPr txBox="1"/>
          <p:nvPr/>
        </p:nvSpPr>
        <p:spPr>
          <a:xfrm>
            <a:off x="3299449" y="2897270"/>
            <a:ext cx="536436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/>
              <a:t>4</a:t>
            </a:r>
            <a:r>
              <a:rPr lang="en-US" altLang="zh-TW" sz="1000" dirty="0" smtClean="0"/>
              <a:t>-bit adder</a:t>
            </a:r>
          </a:p>
        </p:txBody>
      </p:sp>
      <p:cxnSp>
        <p:nvCxnSpPr>
          <p:cNvPr id="159" name="直線單箭頭接點 158"/>
          <p:cNvCxnSpPr/>
          <p:nvPr/>
        </p:nvCxnSpPr>
        <p:spPr>
          <a:xfrm>
            <a:off x="3424892" y="2415740"/>
            <a:ext cx="0" cy="48153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520306" y="2415740"/>
            <a:ext cx="0" cy="48153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3299072" y="2439152"/>
            <a:ext cx="4488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3</a:t>
            </a:r>
            <a:endParaRPr lang="zh-TW" altLang="en-US" sz="700" dirty="0"/>
          </a:p>
        </p:txBody>
      </p:sp>
      <p:cxnSp>
        <p:nvCxnSpPr>
          <p:cNvPr id="164" name="直線接點 163"/>
          <p:cNvCxnSpPr/>
          <p:nvPr/>
        </p:nvCxnSpPr>
        <p:spPr>
          <a:xfrm>
            <a:off x="3388840" y="248244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3484302" y="248244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/>
          <p:nvPr/>
        </p:nvCxnSpPr>
        <p:spPr>
          <a:xfrm>
            <a:off x="4123917" y="2640813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4267933" y="2640813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3909927" y="2423057"/>
            <a:ext cx="0" cy="6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3909927" y="2495065"/>
            <a:ext cx="213990" cy="145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4131576" y="2423057"/>
            <a:ext cx="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4131576" y="2490749"/>
            <a:ext cx="136357" cy="155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3874200" y="24399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4099784" y="2439980"/>
            <a:ext cx="7200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175"/>
          <p:cNvSpPr txBox="1"/>
          <p:nvPr/>
        </p:nvSpPr>
        <p:spPr>
          <a:xfrm>
            <a:off x="3757965" y="2460217"/>
            <a:ext cx="134652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00" dirty="0" smtClean="0"/>
              <a:t>107</a:t>
            </a:r>
            <a:endParaRPr lang="zh-TW" altLang="en-US" sz="700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4339941" y="2447176"/>
            <a:ext cx="16671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st1</a:t>
            </a:r>
            <a:endParaRPr lang="zh-TW" altLang="en-US" sz="1050" dirty="0"/>
          </a:p>
        </p:txBody>
      </p:sp>
      <p:cxnSp>
        <p:nvCxnSpPr>
          <p:cNvPr id="178" name="直線單箭頭接點 177"/>
          <p:cNvCxnSpPr/>
          <p:nvPr/>
        </p:nvCxnSpPr>
        <p:spPr>
          <a:xfrm>
            <a:off x="4411949" y="2639983"/>
            <a:ext cx="0" cy="76944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3910204" y="3039275"/>
            <a:ext cx="2757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carry</a:t>
            </a:r>
            <a:endParaRPr lang="zh-TW" altLang="en-US" sz="1050" dirty="0"/>
          </a:p>
        </p:txBody>
      </p:sp>
      <p:sp>
        <p:nvSpPr>
          <p:cNvPr id="190" name="文字方塊 189"/>
          <p:cNvSpPr txBox="1"/>
          <p:nvPr/>
        </p:nvSpPr>
        <p:spPr>
          <a:xfrm>
            <a:off x="4051909" y="2707997"/>
            <a:ext cx="727573" cy="296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carry/sticky </a:t>
            </a:r>
            <a:r>
              <a:rPr lang="en-US" altLang="zh-TW" sz="1000" dirty="0" err="1" smtClean="0"/>
              <a:t>calc</a:t>
            </a:r>
            <a:endParaRPr lang="en-US" altLang="zh-TW" sz="1000" dirty="0" smtClean="0"/>
          </a:p>
        </p:txBody>
      </p:sp>
      <p:cxnSp>
        <p:nvCxnSpPr>
          <p:cNvPr id="192" name="直線單箭頭接點 191"/>
          <p:cNvCxnSpPr/>
          <p:nvPr/>
        </p:nvCxnSpPr>
        <p:spPr>
          <a:xfrm>
            <a:off x="3475845" y="3396443"/>
            <a:ext cx="0" cy="13813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字方塊 193"/>
          <p:cNvSpPr txBox="1"/>
          <p:nvPr/>
        </p:nvSpPr>
        <p:spPr>
          <a:xfrm>
            <a:off x="3188805" y="3543036"/>
            <a:ext cx="400070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5-bit adder</a:t>
            </a:r>
          </a:p>
        </p:txBody>
      </p:sp>
      <p:sp>
        <p:nvSpPr>
          <p:cNvPr id="197" name="文字方塊 196"/>
          <p:cNvSpPr txBox="1"/>
          <p:nvPr/>
        </p:nvSpPr>
        <p:spPr>
          <a:xfrm>
            <a:off x="3625256" y="3545342"/>
            <a:ext cx="400070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5-bit adder</a:t>
            </a:r>
          </a:p>
        </p:txBody>
      </p:sp>
      <p:cxnSp>
        <p:nvCxnSpPr>
          <p:cNvPr id="198" name="直線單箭頭接點 197"/>
          <p:cNvCxnSpPr/>
          <p:nvPr/>
        </p:nvCxnSpPr>
        <p:spPr>
          <a:xfrm flipH="1">
            <a:off x="3847756" y="3076725"/>
            <a:ext cx="324036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梯形 199"/>
          <p:cNvSpPr/>
          <p:nvPr/>
        </p:nvSpPr>
        <p:spPr>
          <a:xfrm rot="10800000">
            <a:off x="3343956" y="3989626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sp>
        <p:nvSpPr>
          <p:cNvPr id="202" name="文字方塊 201"/>
          <p:cNvSpPr txBox="1"/>
          <p:nvPr/>
        </p:nvSpPr>
        <p:spPr>
          <a:xfrm>
            <a:off x="4199754" y="3205548"/>
            <a:ext cx="579728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round decision</a:t>
            </a:r>
          </a:p>
        </p:txBody>
      </p:sp>
      <p:cxnSp>
        <p:nvCxnSpPr>
          <p:cNvPr id="16" name="直線接點 15"/>
          <p:cNvCxnSpPr/>
          <p:nvPr/>
        </p:nvCxnSpPr>
        <p:spPr>
          <a:xfrm>
            <a:off x="4171792" y="3004620"/>
            <a:ext cx="0" cy="7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4420648" y="3004620"/>
            <a:ext cx="0" cy="20472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梯形 214"/>
          <p:cNvSpPr/>
          <p:nvPr/>
        </p:nvSpPr>
        <p:spPr>
          <a:xfrm rot="10800000">
            <a:off x="2946964" y="4461863"/>
            <a:ext cx="536981" cy="172695"/>
          </a:xfrm>
          <a:prstGeom prst="trapezoid">
            <a:avLst>
              <a:gd name="adj" fmla="val 49111"/>
            </a:avLst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endParaRPr lang="zh-TW" altLang="en-US" sz="1000">
              <a:solidFill>
                <a:schemeClr val="tx1"/>
              </a:solidFill>
            </a:endParaRPr>
          </a:p>
        </p:txBody>
      </p:sp>
      <p:cxnSp>
        <p:nvCxnSpPr>
          <p:cNvPr id="216" name="直線單箭頭接點 215"/>
          <p:cNvCxnSpPr/>
          <p:nvPr/>
        </p:nvCxnSpPr>
        <p:spPr>
          <a:xfrm>
            <a:off x="3071590" y="4298437"/>
            <a:ext cx="0" cy="1573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>
            <a:off x="3385157" y="4298437"/>
            <a:ext cx="0" cy="1634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stCxn id="150" idx="0"/>
          </p:cNvCxnSpPr>
          <p:nvPr/>
        </p:nvCxnSpPr>
        <p:spPr>
          <a:xfrm>
            <a:off x="2806823" y="4162321"/>
            <a:ext cx="0" cy="12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/>
          <p:cNvCxnSpPr/>
          <p:nvPr/>
        </p:nvCxnSpPr>
        <p:spPr>
          <a:xfrm>
            <a:off x="3625256" y="4158848"/>
            <a:ext cx="0" cy="1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806823" y="4295559"/>
            <a:ext cx="264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/>
          <p:cNvCxnSpPr/>
          <p:nvPr/>
        </p:nvCxnSpPr>
        <p:spPr>
          <a:xfrm>
            <a:off x="3385157" y="4303566"/>
            <a:ext cx="240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>
            <a:off x="3299072" y="3288025"/>
            <a:ext cx="0" cy="246556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>
            <a:off x="3909927" y="3396443"/>
            <a:ext cx="0" cy="13813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/>
          <p:cNvCxnSpPr/>
          <p:nvPr/>
        </p:nvCxnSpPr>
        <p:spPr>
          <a:xfrm>
            <a:off x="3733154" y="3396443"/>
            <a:ext cx="0" cy="13813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475845" y="3396443"/>
            <a:ext cx="257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接點 226"/>
          <p:cNvCxnSpPr/>
          <p:nvPr/>
        </p:nvCxnSpPr>
        <p:spPr>
          <a:xfrm>
            <a:off x="3908521" y="3396443"/>
            <a:ext cx="287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3299072" y="3288025"/>
            <a:ext cx="900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604128" y="3205548"/>
            <a:ext cx="0" cy="18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579537" y="3369789"/>
            <a:ext cx="45719" cy="457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0" name="直線單箭頭接點 229"/>
          <p:cNvCxnSpPr/>
          <p:nvPr/>
        </p:nvCxnSpPr>
        <p:spPr>
          <a:xfrm>
            <a:off x="3469158" y="3858908"/>
            <a:ext cx="0" cy="1307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/>
          <p:nvPr/>
        </p:nvCxnSpPr>
        <p:spPr>
          <a:xfrm>
            <a:off x="3825291" y="3858908"/>
            <a:ext cx="0" cy="130718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字方塊 231"/>
          <p:cNvSpPr txBox="1"/>
          <p:nvPr/>
        </p:nvSpPr>
        <p:spPr>
          <a:xfrm>
            <a:off x="2892510" y="4764235"/>
            <a:ext cx="709886" cy="312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altLang="zh-TW" sz="1000" dirty="0" smtClean="0"/>
              <a:t>LSB correction</a:t>
            </a:r>
          </a:p>
        </p:txBody>
      </p:sp>
      <p:cxnSp>
        <p:nvCxnSpPr>
          <p:cNvPr id="43" name="弧形接點 42"/>
          <p:cNvCxnSpPr>
            <a:endCxn id="150" idx="1"/>
          </p:cNvCxnSpPr>
          <p:nvPr/>
        </p:nvCxnSpPr>
        <p:spPr>
          <a:xfrm rot="10800000">
            <a:off x="3032908" y="4075973"/>
            <a:ext cx="1653274" cy="329350"/>
          </a:xfrm>
          <a:prstGeom prst="curvedConnector3">
            <a:avLst>
              <a:gd name="adj1" fmla="val 74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字方塊 232"/>
          <p:cNvSpPr txBox="1"/>
          <p:nvPr/>
        </p:nvSpPr>
        <p:spPr>
          <a:xfrm>
            <a:off x="4705992" y="4315436"/>
            <a:ext cx="1402628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Y0[161] | Y1[161] &amp; Z[4]</a:t>
            </a:r>
            <a:endParaRPr lang="zh-TW" altLang="en-US" sz="1100" dirty="0"/>
          </a:p>
        </p:txBody>
      </p:sp>
      <p:sp>
        <p:nvSpPr>
          <p:cNvPr id="234" name="文字方塊 233"/>
          <p:cNvSpPr txBox="1"/>
          <p:nvPr/>
        </p:nvSpPr>
        <p:spPr>
          <a:xfrm>
            <a:off x="1938634" y="3693687"/>
            <a:ext cx="69890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Y0[161:111]</a:t>
            </a:r>
            <a:endParaRPr lang="zh-TW" altLang="en-US" sz="1100" dirty="0"/>
          </a:p>
        </p:txBody>
      </p:sp>
      <p:sp>
        <p:nvSpPr>
          <p:cNvPr id="235" name="文字方塊 234"/>
          <p:cNvSpPr txBox="1"/>
          <p:nvPr/>
        </p:nvSpPr>
        <p:spPr>
          <a:xfrm>
            <a:off x="2797827" y="3705044"/>
            <a:ext cx="14106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Y1</a:t>
            </a:r>
            <a:endParaRPr lang="zh-TW" altLang="en-US" sz="1100" dirty="0"/>
          </a:p>
        </p:txBody>
      </p:sp>
      <p:sp>
        <p:nvSpPr>
          <p:cNvPr id="236" name="文字方塊 235"/>
          <p:cNvSpPr txBox="1"/>
          <p:nvPr/>
        </p:nvSpPr>
        <p:spPr>
          <a:xfrm>
            <a:off x="3579584" y="3398577"/>
            <a:ext cx="6572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Z</a:t>
            </a:r>
            <a:endParaRPr lang="zh-TW" altLang="en-US" sz="1100" dirty="0"/>
          </a:p>
        </p:txBody>
      </p:sp>
      <p:sp>
        <p:nvSpPr>
          <p:cNvPr id="237" name="文字方塊 236"/>
          <p:cNvSpPr txBox="1"/>
          <p:nvPr/>
        </p:nvSpPr>
        <p:spPr>
          <a:xfrm>
            <a:off x="4440088" y="3039275"/>
            <a:ext cx="3077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sticky</a:t>
            </a:r>
            <a:endParaRPr lang="zh-TW" altLang="en-US" sz="1050" dirty="0"/>
          </a:p>
        </p:txBody>
      </p:sp>
      <p:cxnSp>
        <p:nvCxnSpPr>
          <p:cNvPr id="238" name="直線單箭頭接點 237"/>
          <p:cNvCxnSpPr/>
          <p:nvPr/>
        </p:nvCxnSpPr>
        <p:spPr>
          <a:xfrm>
            <a:off x="3222549" y="4627635"/>
            <a:ext cx="0" cy="13660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單箭頭接點 238"/>
          <p:cNvCxnSpPr/>
          <p:nvPr/>
        </p:nvCxnSpPr>
        <p:spPr>
          <a:xfrm>
            <a:off x="3234611" y="5076307"/>
            <a:ext cx="0" cy="157392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單箭頭接點 239"/>
          <p:cNvCxnSpPr/>
          <p:nvPr/>
        </p:nvCxnSpPr>
        <p:spPr>
          <a:xfrm flipH="1">
            <a:off x="3603688" y="4845984"/>
            <a:ext cx="198002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字方塊 240"/>
          <p:cNvSpPr txBox="1"/>
          <p:nvPr/>
        </p:nvSpPr>
        <p:spPr>
          <a:xfrm>
            <a:off x="3847063" y="4755451"/>
            <a:ext cx="3077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sticky</a:t>
            </a:r>
            <a:endParaRPr lang="zh-TW" altLang="en-US" sz="1050" dirty="0"/>
          </a:p>
        </p:txBody>
      </p:sp>
      <p:sp>
        <p:nvSpPr>
          <p:cNvPr id="242" name="文字方塊 241"/>
          <p:cNvSpPr txBox="1"/>
          <p:nvPr/>
        </p:nvSpPr>
        <p:spPr>
          <a:xfrm>
            <a:off x="3847063" y="4920271"/>
            <a:ext cx="10740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050" dirty="0" smtClean="0"/>
              <a:t>RI</a:t>
            </a:r>
            <a:endParaRPr lang="zh-TW" altLang="en-US" sz="1050" dirty="0"/>
          </a:p>
        </p:txBody>
      </p:sp>
      <p:cxnSp>
        <p:nvCxnSpPr>
          <p:cNvPr id="243" name="直線單箭頭接點 242"/>
          <p:cNvCxnSpPr/>
          <p:nvPr/>
        </p:nvCxnSpPr>
        <p:spPr>
          <a:xfrm flipH="1">
            <a:off x="3603688" y="5001062"/>
            <a:ext cx="198002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弧形接點 243"/>
          <p:cNvCxnSpPr/>
          <p:nvPr/>
        </p:nvCxnSpPr>
        <p:spPr>
          <a:xfrm rot="10800000">
            <a:off x="3433744" y="4557357"/>
            <a:ext cx="826637" cy="6680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字方塊 244"/>
          <p:cNvSpPr txBox="1"/>
          <p:nvPr/>
        </p:nvSpPr>
        <p:spPr>
          <a:xfrm>
            <a:off x="4347089" y="4557357"/>
            <a:ext cx="4440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100" dirty="0" smtClean="0"/>
              <a:t>Y0[161]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702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F1:</a:t>
            </a:r>
            <a:r>
              <a:rPr lang="zh-TW" altLang="en-US" dirty="0"/>
              <a:t> </a:t>
            </a:r>
            <a:r>
              <a:rPr lang="en-US" altLang="zh-TW" dirty="0" smtClean="0"/>
              <a:t>4:2 CSA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3645023"/>
            <a:ext cx="8219256" cy="2481139"/>
          </a:xfrm>
        </p:spPr>
        <p:txBody>
          <a:bodyPr/>
          <a:lstStyle/>
          <a:p>
            <a:r>
              <a:rPr lang="en-US" altLang="zh-TW" dirty="0" smtClean="0"/>
              <a:t>Don’t cascade two FAs directly, convert it to canonical form</a:t>
            </a:r>
          </a:p>
          <a:p>
            <a:r>
              <a:rPr lang="en-US" altLang="zh-TW" dirty="0" smtClean="0"/>
              <a:t>Propagation Delay is about 1.5 times of 3:2 CSA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5315198" cy="194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7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27949</TotalTime>
  <Words>1274</Words>
  <Application>Microsoft Office PowerPoint</Application>
  <PresentationFormat>如螢幕大小 (4:3)</PresentationFormat>
  <Paragraphs>346</Paragraphs>
  <Slides>25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Office 佈景主題</vt:lpstr>
      <vt:lpstr>文件</vt:lpstr>
      <vt:lpstr>VFMAC Design Spec</vt:lpstr>
      <vt:lpstr>Interface</vt:lpstr>
      <vt:lpstr>Interface</vt:lpstr>
      <vt:lpstr>Interface</vt:lpstr>
      <vt:lpstr>instruction list</vt:lpstr>
      <vt:lpstr>V2/F0 stage</vt:lpstr>
      <vt:lpstr>Data Path</vt:lpstr>
      <vt:lpstr>PowerPoint 簡報</vt:lpstr>
      <vt:lpstr>F1: 4:2 CSA</vt:lpstr>
      <vt:lpstr>F1: Modified Booth Encoding</vt:lpstr>
      <vt:lpstr>F1: Addend Alignment and Partial Sticky Bit Generation</vt:lpstr>
      <vt:lpstr>F2: LZA</vt:lpstr>
      <vt:lpstr>F2: LZA</vt:lpstr>
      <vt:lpstr>F2: LZA</vt:lpstr>
      <vt:lpstr>F2: Sign Detection</vt:lpstr>
      <vt:lpstr>F3: Normalization, sub-normal prediction</vt:lpstr>
      <vt:lpstr>F4: sticky bit generation</vt:lpstr>
      <vt:lpstr>subnormal</vt:lpstr>
      <vt:lpstr>critical path improvement opportunity</vt:lpstr>
      <vt:lpstr>Multiplication subnormal corner case</vt:lpstr>
      <vt:lpstr>backup slides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Edward Chia-Ming Chang(張家銘)</dc:creator>
  <cp:lastModifiedBy>Larry Che-Jung Chang(張哲榮)</cp:lastModifiedBy>
  <cp:revision>146</cp:revision>
  <cp:lastPrinted>2020-07-09T05:43:03Z</cp:lastPrinted>
  <dcterms:created xsi:type="dcterms:W3CDTF">2020-06-15T03:00:50Z</dcterms:created>
  <dcterms:modified xsi:type="dcterms:W3CDTF">2021-03-26T10:44:35Z</dcterms:modified>
</cp:coreProperties>
</file>