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8"/>
  </p:notesMasterIdLst>
  <p:sldIdLst>
    <p:sldId id="986" r:id="rId2"/>
    <p:sldId id="1029" r:id="rId3"/>
    <p:sldId id="1043" r:id="rId4"/>
    <p:sldId id="1061" r:id="rId5"/>
    <p:sldId id="1030" r:id="rId6"/>
    <p:sldId id="1062" r:id="rId7"/>
    <p:sldId id="1070" r:id="rId8"/>
    <p:sldId id="1119" r:id="rId9"/>
    <p:sldId id="1065" r:id="rId10"/>
    <p:sldId id="1082" r:id="rId11"/>
    <p:sldId id="1066" r:id="rId12"/>
    <p:sldId id="1069" r:id="rId13"/>
    <p:sldId id="1072" r:id="rId14"/>
    <p:sldId id="1076" r:id="rId15"/>
    <p:sldId id="1075" r:id="rId16"/>
    <p:sldId id="1074" r:id="rId17"/>
    <p:sldId id="1073" r:id="rId18"/>
    <p:sldId id="1071" r:id="rId19"/>
    <p:sldId id="1067" r:id="rId20"/>
    <p:sldId id="1068" r:id="rId21"/>
    <p:sldId id="1085" r:id="rId22"/>
    <p:sldId id="1089" r:id="rId23"/>
    <p:sldId id="1078" r:id="rId24"/>
    <p:sldId id="1099" r:id="rId25"/>
    <p:sldId id="1100" r:id="rId26"/>
    <p:sldId id="1101" r:id="rId27"/>
    <p:sldId id="1098" r:id="rId28"/>
    <p:sldId id="1093" r:id="rId29"/>
    <p:sldId id="1102" r:id="rId30"/>
    <p:sldId id="1084" r:id="rId31"/>
    <p:sldId id="1103" r:id="rId32"/>
    <p:sldId id="1104" r:id="rId33"/>
    <p:sldId id="1105" r:id="rId34"/>
    <p:sldId id="1118" r:id="rId35"/>
    <p:sldId id="1117" r:id="rId36"/>
    <p:sldId id="1087" r:id="rId37"/>
    <p:sldId id="1107" r:id="rId38"/>
    <p:sldId id="1088" r:id="rId39"/>
    <p:sldId id="1108" r:id="rId40"/>
    <p:sldId id="1109" r:id="rId41"/>
    <p:sldId id="1111" r:id="rId42"/>
    <p:sldId id="1112" r:id="rId43"/>
    <p:sldId id="1113" r:id="rId44"/>
    <p:sldId id="1091" r:id="rId45"/>
    <p:sldId id="1116" r:id="rId46"/>
    <p:sldId id="1081" r:id="rId47"/>
    <p:sldId id="1083" r:id="rId48"/>
    <p:sldId id="1120" r:id="rId49"/>
    <p:sldId id="1121" r:id="rId50"/>
    <p:sldId id="1122" r:id="rId51"/>
    <p:sldId id="1123" r:id="rId52"/>
    <p:sldId id="1125" r:id="rId53"/>
    <p:sldId id="1127" r:id="rId54"/>
    <p:sldId id="1080" r:id="rId55"/>
    <p:sldId id="1128" r:id="rId56"/>
    <p:sldId id="1129" r:id="rId5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66FF"/>
    <a:srgbClr val="0000FF"/>
    <a:srgbClr val="FFFF99"/>
    <a:srgbClr val="99FF99"/>
    <a:srgbClr val="6699FF"/>
    <a:srgbClr val="FFF78F"/>
    <a:srgbClr val="66FFFF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5" autoAdjust="0"/>
    <p:restoredTop sz="95713" autoAdjust="0"/>
  </p:normalViewPr>
  <p:slideViewPr>
    <p:cSldViewPr snapToGrid="0">
      <p:cViewPr varScale="1">
        <p:scale>
          <a:sx n="110" d="100"/>
          <a:sy n="110" d="100"/>
        </p:scale>
        <p:origin x="-175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6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808CC-8634-416F-85D1-11AD569D5B91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58225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4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62012" y="6489700"/>
            <a:ext cx="1601787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8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95307" y="6542880"/>
            <a:ext cx="217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400" dirty="0">
                <a:latin typeface="Tahoma" panose="020B0604030504040204" pitchFamily="34" charset="0"/>
                <a:cs typeface="Tahoma" panose="020B0604030504040204" pitchFamily="34" charset="0"/>
              </a:rPr>
              <a:t>Driving Innovations™</a:t>
            </a: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1" r:id="rId3"/>
    <p:sldLayoutId id="2147483750" r:id="rId4"/>
    <p:sldLayoutId id="21474837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83126" y="1239171"/>
            <a:ext cx="8622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dirty="0" smtClean="0">
                <a:latin typeface="Tahoma" pitchFamily="34" charset="0"/>
              </a:rPr>
              <a:t>Vector FPU</a:t>
            </a:r>
            <a:endParaRPr lang="en-US" altLang="zh-TW" sz="3600" dirty="0">
              <a:latin typeface="Tahoma" pitchFamily="34" charset="0"/>
            </a:endParaRPr>
          </a:p>
        </p:txBody>
      </p:sp>
      <p:sp>
        <p:nvSpPr>
          <p:cNvPr id="494597" name="Rectangle 3"/>
          <p:cNvSpPr>
            <a:spLocks noChangeArrowheads="1"/>
          </p:cNvSpPr>
          <p:nvPr/>
        </p:nvSpPr>
        <p:spPr bwMode="gray">
          <a:xfrm>
            <a:off x="3563938" y="2289175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r"/>
            <a:r>
              <a:rPr lang="en-US" altLang="zh-TW" b="0" dirty="0" smtClean="0">
                <a:solidFill>
                  <a:srgbClr val="000000"/>
                </a:solidFill>
                <a:cs typeface="Tahoma" pitchFamily="34" charset="0"/>
              </a:rPr>
              <a:t>Ruei-Yuan (2019/6/12)</a:t>
            </a:r>
            <a:endParaRPr lang="en-US" altLang="zh-TW" b="0" dirty="0">
              <a:solidFill>
                <a:srgbClr val="00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(unpacked logic)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Unpacked logic includes:</a:t>
            </a:r>
          </a:p>
          <a:p>
            <a:pPr lvl="1"/>
            <a:r>
              <a:rPr lang="en-US" altLang="zh-TW" dirty="0" smtClean="0"/>
              <a:t>16-bit unpacked</a:t>
            </a:r>
          </a:p>
          <a:p>
            <a:pPr lvl="1"/>
            <a:r>
              <a:rPr lang="en-US" altLang="zh-TW" dirty="0" smtClean="0"/>
              <a:t>32-bit unpacked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7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Before normalization shifter:</a:t>
            </a:r>
          </a:p>
          <a:p>
            <a:pPr lvl="1"/>
            <a:r>
              <a:rPr lang="en-US" altLang="zh-TW" sz="1600" dirty="0" smtClean="0"/>
              <a:t>Case1 (EXP&gt;-126): </a:t>
            </a:r>
            <a:r>
              <a:rPr lang="en-US" altLang="zh-TW" sz="1600" dirty="0"/>
              <a:t>0.0001xxx*2^100 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</a:t>
            </a:r>
            <a:r>
              <a:rPr lang="en-US" altLang="zh-TW" sz="1600" dirty="0"/>
              <a:t>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Case2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EXP&gt;-126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125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 smtClean="0"/>
              <a:t>After </a:t>
            </a:r>
            <a:r>
              <a:rPr lang="en-US" altLang="zh-TW" sz="1600" dirty="0"/>
              <a:t>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129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Case3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EXP&lt;-126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130</a:t>
            </a:r>
            <a:endParaRPr lang="en-US" altLang="zh-TW" sz="1600" dirty="0"/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  <a:endParaRPr lang="en-US" altLang="zh-TW" sz="1600" dirty="0"/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134</a:t>
            </a:r>
            <a:endParaRPr lang="en-US" altLang="zh-TW" sz="1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5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sz="1600" dirty="0" smtClean="0"/>
              <a:t>Case1: </a:t>
            </a:r>
            <a:r>
              <a:rPr lang="en-US" altLang="zh-TW" sz="1600" dirty="0"/>
              <a:t>0.0001xxx*2^100 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EXP(100) and (EXP(100) – LZA(4) =96) &gt;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4 (LZA result)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Case2: result 0.0001xxx*2^-125</a:t>
            </a:r>
            <a:endParaRPr lang="en-US" altLang="zh-TW" sz="1600" dirty="0"/>
          </a:p>
          <a:p>
            <a:pPr lvl="2"/>
            <a:r>
              <a:rPr lang="en-US" altLang="zh-TW" sz="1600" dirty="0" smtClean="0"/>
              <a:t>EXP(-125) &gt; -126 and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EXP(-125) </a:t>
            </a:r>
            <a:r>
              <a:rPr lang="en-US" altLang="zh-TW" sz="1600" dirty="0"/>
              <a:t>– LZA(4) </a:t>
            </a:r>
            <a:r>
              <a:rPr lang="en-US" altLang="zh-TW" sz="1600" dirty="0" smtClean="0"/>
              <a:t>=-129) &lt;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1 (EXP(-125) + 126)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0.001xxx*2^-127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Case3: </a:t>
            </a:r>
            <a:r>
              <a:rPr lang="en-US" altLang="zh-TW" sz="1600" dirty="0"/>
              <a:t>result 0.0001xxx*2</a:t>
            </a:r>
            <a:r>
              <a:rPr lang="en-US" altLang="zh-TW" sz="1600" dirty="0" smtClean="0"/>
              <a:t>^-127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0.0001xxx*2</a:t>
            </a:r>
            <a:r>
              <a:rPr lang="en-US" altLang="zh-TW" sz="1600" dirty="0"/>
              <a:t>^-127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95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66" name="文字方塊 4"/>
            <p:cNvSpPr txBox="1"/>
            <p:nvPr/>
          </p:nvSpPr>
          <p:spPr>
            <a:xfrm>
              <a:off x="3584580" y="3911548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Final EXP?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5" name="文字方塊 4"/>
            <p:cNvSpPr txBox="1"/>
            <p:nvPr/>
          </p:nvSpPr>
          <p:spPr>
            <a:xfrm>
              <a:off x="3596005" y="2015921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Subnormal?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>
              <a:off x="2196874" y="4165575"/>
              <a:ext cx="16550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2997980" y="2300165"/>
              <a:ext cx="85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Corner case:</a:t>
            </a:r>
          </a:p>
          <a:p>
            <a:pPr lvl="1"/>
            <a:r>
              <a:rPr lang="en-US" altLang="zh-TW" sz="1600" dirty="0" smtClean="0"/>
              <a:t>Case4: </a:t>
            </a:r>
            <a:r>
              <a:rPr lang="en-US" altLang="zh-TW" sz="1600" dirty="0"/>
              <a:t>result </a:t>
            </a:r>
            <a:r>
              <a:rPr lang="en-US" altLang="zh-TW" sz="1600" dirty="0" smtClean="0"/>
              <a:t>0.1111…*2^-127 (maximum subnormal value)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0.1111…*2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127</a:t>
            </a:r>
          </a:p>
          <a:p>
            <a:pPr lvl="2"/>
            <a:r>
              <a:rPr lang="en-US" altLang="zh-TW" sz="1600" dirty="0" smtClean="0"/>
              <a:t>If the final result‘s (fraction) MSB is 1 (e.g.: 1.0000…) after rounding, it the EXP will be modified from 0 to -126 for 1.0000…*2^-126 (minimum normalization value)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67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466" name="文字方塊 854"/>
            <p:cNvSpPr txBox="1"/>
            <p:nvPr/>
          </p:nvSpPr>
          <p:spPr>
            <a:xfrm>
              <a:off x="4518962" y="3915459"/>
              <a:ext cx="42146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  <a:cs typeface="Calibri"/>
                </a:rPr>
                <a:t>-126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6" name="文字方塊 854"/>
            <p:cNvSpPr txBox="1"/>
            <p:nvPr/>
          </p:nvSpPr>
          <p:spPr>
            <a:xfrm>
              <a:off x="4601614" y="3736444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 flipV="1">
              <a:off x="2196874" y="4165333"/>
              <a:ext cx="3050541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>
              <a:off x="5237387" y="3817570"/>
              <a:ext cx="84" cy="481153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文字方塊 833"/>
            <p:cNvSpPr txBox="1"/>
            <p:nvPr/>
          </p:nvSpPr>
          <p:spPr>
            <a:xfrm>
              <a:off x="5298071" y="2159114"/>
              <a:ext cx="17249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 MSB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4" name="直線單箭頭接點 453"/>
            <p:cNvCxnSpPr/>
            <p:nvPr/>
          </p:nvCxnSpPr>
          <p:spPr>
            <a:xfrm>
              <a:off x="5246533" y="3503129"/>
              <a:ext cx="0" cy="31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>
              <a:off x="3024821" y="2320733"/>
              <a:ext cx="202727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5050963" y="2320058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單箭頭接點 456"/>
            <p:cNvCxnSpPr/>
            <p:nvPr/>
          </p:nvCxnSpPr>
          <p:spPr>
            <a:xfrm>
              <a:off x="4731274" y="3915459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4940426" y="3076178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5405134" y="2337244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文字方塊 864"/>
            <p:cNvSpPr txBox="1"/>
            <p:nvPr/>
          </p:nvSpPr>
          <p:spPr>
            <a:xfrm>
              <a:off x="5745829" y="367324"/>
              <a:ext cx="1503617" cy="19026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(subnormal &amp; Result MSB==0)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 if (</a:t>
              </a:r>
              <a:r>
                <a:rPr lang="en-US" altLang="zh-TW" sz="800" kern="100" dirty="0">
                  <a:latin typeface="Georgia"/>
                  <a:cs typeface="Calibri"/>
                </a:rPr>
                <a:t>subnormal &amp; Result MSB</a:t>
              </a:r>
              <a:r>
                <a:rPr lang="en-US" altLang="zh-TW" sz="800" kern="100" dirty="0" smtClean="0">
                  <a:latin typeface="Georgia"/>
                  <a:cs typeface="Calibri"/>
                </a:rPr>
                <a:t>==1</a:t>
              </a: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)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	</a:t>
              </a:r>
              <a:endParaRPr lang="en-US" sz="800" kern="100" dirty="0" smtClean="0">
                <a:effectLst/>
                <a:latin typeface="Georgia"/>
                <a:ea typeface="新細明體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latin typeface="Georgia"/>
                  <a:ea typeface="新細明體"/>
                  <a:cs typeface="Calibri"/>
                </a:rPr>
                <a:t>              select -126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</a:t>
              </a: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select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(EXP-LZA)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1" name="直線單箭頭接點 460"/>
            <p:cNvCxnSpPr/>
            <p:nvPr/>
          </p:nvCxnSpPr>
          <p:spPr>
            <a:xfrm>
              <a:off x="5237357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文字方塊 870"/>
            <p:cNvSpPr txBox="1"/>
            <p:nvPr/>
          </p:nvSpPr>
          <p:spPr>
            <a:xfrm>
              <a:off x="5404522" y="4209674"/>
              <a:ext cx="79942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4" name="直線單箭頭接點 463"/>
            <p:cNvCxnSpPr/>
            <p:nvPr/>
          </p:nvCxnSpPr>
          <p:spPr>
            <a:xfrm>
              <a:off x="4731274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Support 16-bit (half-precision), 32-bit (single-precision) operations</a:t>
            </a:r>
          </a:p>
          <a:p>
            <a:pPr lvl="1"/>
            <a:r>
              <a:rPr lang="en-US" altLang="zh-TW" dirty="0" smtClean="0"/>
              <a:t>Support vector/scalar floating-point instructions</a:t>
            </a:r>
          </a:p>
          <a:p>
            <a:pPr lvl="1"/>
            <a:r>
              <a:rPr lang="en-US" altLang="zh-TW" dirty="0" smtClean="0"/>
              <a:t>Fix latency for the </a:t>
            </a:r>
            <a:r>
              <a:rPr lang="en-US" altLang="zh-TW" dirty="0"/>
              <a:t>v</a:t>
            </a:r>
            <a:r>
              <a:rPr lang="en-US" altLang="zh-TW" dirty="0" smtClean="0"/>
              <a:t>ector/scalar floating-point instructions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3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>
              <a:off x="35676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2" name="直線接點 441"/>
            <p:cNvCxnSpPr/>
            <p:nvPr/>
          </p:nvCxnSpPr>
          <p:spPr>
            <a:xfrm>
              <a:off x="3567539" y="39273"/>
              <a:ext cx="0" cy="43169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0" name="畫布 135"/>
          <p:cNvGrpSpPr/>
          <p:nvPr/>
        </p:nvGrpSpPr>
        <p:grpSpPr>
          <a:xfrm>
            <a:off x="1285336" y="1371600"/>
            <a:ext cx="6840747" cy="4869885"/>
            <a:chOff x="0" y="0"/>
            <a:chExt cx="6503670" cy="4590415"/>
          </a:xfrm>
        </p:grpSpPr>
        <p:sp>
          <p:nvSpPr>
            <p:cNvPr id="61" name="矩形 60"/>
            <p:cNvSpPr/>
            <p:nvPr/>
          </p:nvSpPr>
          <p:spPr>
            <a:xfrm>
              <a:off x="0" y="0"/>
              <a:ext cx="6503670" cy="45904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2" name="文字方塊 1497"/>
            <p:cNvSpPr txBox="1"/>
            <p:nvPr/>
          </p:nvSpPr>
          <p:spPr>
            <a:xfrm>
              <a:off x="4113648" y="180821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2604023" y="74703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604023" y="2523629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1094400" y="3165426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1120279" y="2205561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1077147" y="1233470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1059894" y="263913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FMAC pipe3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1173192" y="491572"/>
              <a:ext cx="776377" cy="759270"/>
              <a:chOff x="1293962" y="828003"/>
              <a:chExt cx="776377" cy="759270"/>
            </a:xfrm>
          </p:grpSpPr>
          <p:sp>
            <p:nvSpPr>
              <p:cNvPr id="109" name="橢圓 108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0" name="直線接點 109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單箭頭接點 69"/>
            <p:cNvCxnSpPr/>
            <p:nvPr/>
          </p:nvCxnSpPr>
          <p:spPr>
            <a:xfrm>
              <a:off x="707366" y="491540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612475" y="1061059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1173192" y="1388719"/>
              <a:ext cx="776377" cy="759270"/>
              <a:chOff x="1293962" y="828003"/>
              <a:chExt cx="776377" cy="759270"/>
            </a:xfrm>
          </p:grpSpPr>
          <p:sp>
            <p:nvSpPr>
              <p:cNvPr id="106" name="橢圓 105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7" name="直線接點 106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單箭頭接點 72"/>
            <p:cNvCxnSpPr/>
            <p:nvPr/>
          </p:nvCxnSpPr>
          <p:spPr>
            <a:xfrm>
              <a:off x="707366" y="1388687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V="1">
              <a:off x="612475" y="195820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1173192" y="2372131"/>
              <a:ext cx="776377" cy="759270"/>
              <a:chOff x="1293962" y="828003"/>
              <a:chExt cx="776377" cy="759270"/>
            </a:xfrm>
          </p:grpSpPr>
          <p:sp>
            <p:nvSpPr>
              <p:cNvPr id="103" name="橢圓 102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線單箭頭接點 75"/>
            <p:cNvCxnSpPr/>
            <p:nvPr/>
          </p:nvCxnSpPr>
          <p:spPr>
            <a:xfrm>
              <a:off x="707366" y="2372099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612475" y="294161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173192" y="3329663"/>
              <a:ext cx="776377" cy="759270"/>
              <a:chOff x="1293962" y="828003"/>
              <a:chExt cx="776377" cy="759270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/>
            <p:cNvCxnSpPr/>
            <p:nvPr/>
          </p:nvCxnSpPr>
          <p:spPr>
            <a:xfrm>
              <a:off x="707366" y="3329631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612475" y="3899150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2139351" y="991808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2044460" y="159572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2682815" y="974434"/>
              <a:ext cx="776377" cy="759270"/>
              <a:chOff x="1293962" y="828003"/>
              <a:chExt cx="776377" cy="759270"/>
            </a:xfrm>
          </p:grpSpPr>
          <p:sp>
            <p:nvSpPr>
              <p:cNvPr id="97" name="橢圓 96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單箭頭接點 83"/>
            <p:cNvCxnSpPr/>
            <p:nvPr/>
          </p:nvCxnSpPr>
          <p:spPr>
            <a:xfrm>
              <a:off x="2096219" y="2768884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2001328" y="3372804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2639683" y="2751510"/>
              <a:ext cx="776377" cy="759270"/>
              <a:chOff x="1293962" y="828003"/>
              <a:chExt cx="776377" cy="759270"/>
            </a:xfrm>
          </p:grpSpPr>
          <p:sp>
            <p:nvSpPr>
              <p:cNvPr id="94" name="橢圓 93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線單箭頭接點 86"/>
            <p:cNvCxnSpPr/>
            <p:nvPr/>
          </p:nvCxnSpPr>
          <p:spPr>
            <a:xfrm>
              <a:off x="3623095" y="1578223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V="1">
              <a:off x="3528204" y="294164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4132053" y="2009661"/>
              <a:ext cx="776377" cy="759270"/>
              <a:chOff x="1293962" y="828003"/>
              <a:chExt cx="776377" cy="759270"/>
            </a:xfrm>
          </p:grpSpPr>
          <p:sp>
            <p:nvSpPr>
              <p:cNvPr id="91" name="橢圓 90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單箭頭接點 89"/>
            <p:cNvCxnSpPr/>
            <p:nvPr/>
          </p:nvCxnSpPr>
          <p:spPr>
            <a:xfrm>
              <a:off x="5011948" y="2457957"/>
              <a:ext cx="698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/>
          <p:cNvCxnSpPr/>
          <p:nvPr/>
        </p:nvCxnSpPr>
        <p:spPr>
          <a:xfrm>
            <a:off x="3719206" y="1371600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5275259" y="1453119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600"/>
          <p:cNvSpPr txBox="1"/>
          <p:nvPr/>
        </p:nvSpPr>
        <p:spPr>
          <a:xfrm>
            <a:off x="2492246" y="6138157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文字方塊 1600"/>
          <p:cNvSpPr txBox="1"/>
          <p:nvPr/>
        </p:nvSpPr>
        <p:spPr>
          <a:xfrm>
            <a:off x="4024322" y="621967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6" name="文字方塊 1600"/>
          <p:cNvSpPr txBox="1"/>
          <p:nvPr/>
        </p:nvSpPr>
        <p:spPr>
          <a:xfrm>
            <a:off x="5519063" y="621563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7" name="文字方塊 1497"/>
          <p:cNvSpPr txBox="1"/>
          <p:nvPr/>
        </p:nvSpPr>
        <p:spPr>
          <a:xfrm>
            <a:off x="1130392" y="5008546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8" name="文字方塊 1497"/>
          <p:cNvSpPr txBox="1"/>
          <p:nvPr/>
        </p:nvSpPr>
        <p:spPr>
          <a:xfrm>
            <a:off x="1180296" y="3945391"/>
            <a:ext cx="824117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9" name="文字方塊 1497"/>
          <p:cNvSpPr txBox="1"/>
          <p:nvPr/>
        </p:nvSpPr>
        <p:spPr>
          <a:xfrm>
            <a:off x="1255151" y="1796709"/>
            <a:ext cx="824116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1" name="文字方塊 1497"/>
          <p:cNvSpPr txBox="1"/>
          <p:nvPr/>
        </p:nvSpPr>
        <p:spPr>
          <a:xfrm>
            <a:off x="1205247" y="284483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497"/>
          <p:cNvSpPr txBox="1"/>
          <p:nvPr/>
        </p:nvSpPr>
        <p:spPr>
          <a:xfrm>
            <a:off x="1255152" y="5436601"/>
            <a:ext cx="774212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</a:t>
            </a: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3" name="文字方塊 1497"/>
          <p:cNvSpPr txBox="1"/>
          <p:nvPr/>
        </p:nvSpPr>
        <p:spPr>
          <a:xfrm>
            <a:off x="1180294" y="4420773"/>
            <a:ext cx="824119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4" name="文字方塊 1497"/>
          <p:cNvSpPr txBox="1"/>
          <p:nvPr/>
        </p:nvSpPr>
        <p:spPr>
          <a:xfrm>
            <a:off x="1205248" y="3322659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5" name="文字方塊 1497"/>
          <p:cNvSpPr txBox="1"/>
          <p:nvPr/>
        </p:nvSpPr>
        <p:spPr>
          <a:xfrm>
            <a:off x="1255148" y="2347264"/>
            <a:ext cx="824119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41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</a:t>
            </a:r>
            <a:r>
              <a:rPr lang="en-US" altLang="zh-TW" sz="2800" dirty="0" smtClean="0"/>
              <a:t>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2154"/>
              </p:ext>
            </p:extLst>
          </p:nvPr>
        </p:nvGraphicFramePr>
        <p:xfrm>
          <a:off x="845385" y="1311214"/>
          <a:ext cx="811746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  <a:gridCol w="3477652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</a:t>
                      </a:r>
                      <a:r>
                        <a:rPr lang="en-US" altLang="zh-TW" dirty="0" smtClean="0"/>
                        <a:t>]+Vs1[0]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P0_T0+P1_T0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P0_T1+P2_T1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(Vs1[0]+Vs2[0</a:t>
                      </a:r>
                      <a:r>
                        <a:rPr lang="en-US" altLang="zh-TW" baseline="0" dirty="0" smtClean="0"/>
                        <a:t>]+Vs2[1]+Vs2[2]+Vs2[3])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Vs2[1]+0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Vs2[2]+0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P2_T0+P3_T0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Vs2[3]+0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0" y="3750886"/>
            <a:ext cx="33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LMUL&gt;=1, </a:t>
            </a:r>
            <a:r>
              <a:rPr lang="en-US" altLang="zh-TW" dirty="0" smtClean="0"/>
              <a:t>T= 4 cycles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46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1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10" name="文字方塊 1497"/>
            <p:cNvSpPr txBox="1"/>
            <p:nvPr/>
          </p:nvSpPr>
          <p:spPr>
            <a:xfrm>
              <a:off x="419831" y="3452922"/>
              <a:ext cx="557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9" name="文字方塊 1497"/>
            <p:cNvSpPr txBox="1"/>
            <p:nvPr/>
          </p:nvSpPr>
          <p:spPr>
            <a:xfrm>
              <a:off x="434115" y="3219415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8" name="文字方塊 1497"/>
            <p:cNvSpPr txBox="1"/>
            <p:nvPr/>
          </p:nvSpPr>
          <p:spPr>
            <a:xfrm>
              <a:off x="865065" y="2639538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7" name="文字方塊 1497"/>
            <p:cNvSpPr txBox="1"/>
            <p:nvPr/>
          </p:nvSpPr>
          <p:spPr>
            <a:xfrm>
              <a:off x="830529" y="2300157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5" name="文字方塊 1497"/>
            <p:cNvSpPr txBox="1"/>
            <p:nvPr/>
          </p:nvSpPr>
          <p:spPr>
            <a:xfrm>
              <a:off x="449171" y="1382098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6" name="文字方塊 1497"/>
            <p:cNvSpPr txBox="1"/>
            <p:nvPr/>
          </p:nvSpPr>
          <p:spPr>
            <a:xfrm>
              <a:off x="449171" y="1587425"/>
              <a:ext cx="49639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3" name="文字方塊 1497"/>
            <p:cNvSpPr txBox="1"/>
            <p:nvPr/>
          </p:nvSpPr>
          <p:spPr>
            <a:xfrm>
              <a:off x="581240" y="411615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4" name="文字方塊 1497"/>
            <p:cNvSpPr txBox="1"/>
            <p:nvPr/>
          </p:nvSpPr>
          <p:spPr>
            <a:xfrm>
              <a:off x="545792" y="705996"/>
              <a:ext cx="541891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1200" kern="100" dirty="0" smtClean="0">
                  <a:effectLst/>
                  <a:latin typeface="Times New Roman"/>
                  <a:ea typeface="Georgia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1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08702" y="1625756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286829" y="2699146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269116" y="3777707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1339557" y="1591896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8" name="文字方塊 1497"/>
          <p:cNvSpPr txBox="1"/>
          <p:nvPr/>
        </p:nvSpPr>
        <p:spPr>
          <a:xfrm>
            <a:off x="6782724" y="1622411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9" name="文字方塊 1497"/>
          <p:cNvSpPr txBox="1"/>
          <p:nvPr/>
        </p:nvSpPr>
        <p:spPr>
          <a:xfrm>
            <a:off x="6868123" y="26737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0" name="文字方塊 1497"/>
          <p:cNvSpPr txBox="1"/>
          <p:nvPr/>
        </p:nvSpPr>
        <p:spPr>
          <a:xfrm>
            <a:off x="6966807" y="38039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1" name="文字方塊 1497"/>
          <p:cNvSpPr txBox="1"/>
          <p:nvPr/>
        </p:nvSpPr>
        <p:spPr>
          <a:xfrm>
            <a:off x="7053489" y="4939056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Vs2[0]+</a:t>
            </a:r>
            <a:r>
              <a:rPr lang="en-US" altLang="zh-TW" sz="800" kern="100" dirty="0" smtClean="0">
                <a:latin typeface="Georgia"/>
                <a:ea typeface="新細明體"/>
              </a:rPr>
              <a:t>Vs1[0</a:t>
            </a:r>
            <a:r>
              <a:rPr lang="en-US" altLang="zh-TW" sz="800" kern="100" dirty="0" smtClean="0">
                <a:latin typeface="Georgia"/>
                <a:ea typeface="新細明體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286829" y="2699146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6485188" y="2654883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Vs2[2]+Vs2[3]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7" name="文字方塊 1497"/>
          <p:cNvSpPr txBox="1"/>
          <p:nvPr/>
        </p:nvSpPr>
        <p:spPr>
          <a:xfrm>
            <a:off x="6651700" y="4821587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</a:t>
            </a:r>
            <a:r>
              <a:rPr lang="en-US" altLang="zh-TW" sz="800" kern="100" dirty="0" smtClean="0">
                <a:latin typeface="Georgia"/>
                <a:ea typeface="新細明體"/>
              </a:rPr>
              <a:t>Vs2[0]+</a:t>
            </a:r>
            <a:r>
              <a:rPr lang="en-US" altLang="zh-TW" sz="800" kern="100" dirty="0" smtClean="0">
                <a:latin typeface="Georgia"/>
                <a:ea typeface="新細明體"/>
              </a:rPr>
              <a:t>Vs1[0</a:t>
            </a:r>
            <a:r>
              <a:rPr lang="en-US" altLang="zh-TW" sz="800" kern="100" dirty="0" smtClean="0">
                <a:latin typeface="Georgia"/>
                <a:ea typeface="新細明體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07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1497"/>
          <p:cNvSpPr txBox="1"/>
          <p:nvPr/>
        </p:nvSpPr>
        <p:spPr>
          <a:xfrm>
            <a:off x="6775398" y="5377713"/>
            <a:ext cx="2311878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Vs2[2</a:t>
            </a:r>
            <a:r>
              <a:rPr lang="en-US" altLang="zh-TW" sz="800" kern="100" dirty="0" smtClean="0">
                <a:latin typeface="Georgia"/>
              </a:rPr>
              <a:t>]+Vs2[3]</a:t>
            </a:r>
            <a:endParaRPr lang="zh-TW" altLang="zh-TW" sz="12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</a:t>
            </a:r>
            <a:r>
              <a:rPr lang="en-US" altLang="zh-TW" sz="800" kern="100" dirty="0" smtClean="0">
                <a:latin typeface="Georgia"/>
                <a:ea typeface="新細明體"/>
              </a:rPr>
              <a:t>]+Vs2[0</a:t>
            </a:r>
            <a:r>
              <a:rPr lang="en-US" altLang="zh-TW" sz="800" kern="100" dirty="0" smtClean="0">
                <a:latin typeface="Georgia"/>
                <a:ea typeface="新細明體"/>
              </a:rPr>
              <a:t>]+</a:t>
            </a:r>
            <a:r>
              <a:rPr lang="en-US" altLang="zh-TW" sz="800" kern="100" dirty="0" smtClean="0">
                <a:latin typeface="Georgia"/>
                <a:ea typeface="新細明體"/>
              </a:rPr>
              <a:t>Vs1[0</a:t>
            </a:r>
            <a:r>
              <a:rPr lang="en-US" altLang="zh-TW" sz="800" kern="100" dirty="0" smtClean="0">
                <a:latin typeface="Georgia"/>
                <a:ea typeface="新細明體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1497"/>
          <p:cNvSpPr txBox="1"/>
          <p:nvPr/>
        </p:nvSpPr>
        <p:spPr>
          <a:xfrm>
            <a:off x="1349841" y="6064369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</a:t>
            </a: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文字方塊 1497"/>
          <p:cNvSpPr txBox="1"/>
          <p:nvPr/>
        </p:nvSpPr>
        <p:spPr>
          <a:xfrm>
            <a:off x="1349841" y="5777988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3" name="文字方塊 1600"/>
          <p:cNvSpPr txBox="1"/>
          <p:nvPr/>
        </p:nvSpPr>
        <p:spPr>
          <a:xfrm>
            <a:off x="4572000" y="6450686"/>
            <a:ext cx="613696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600"/>
          <p:cNvSpPr txBox="1"/>
          <p:nvPr/>
        </p:nvSpPr>
        <p:spPr>
          <a:xfrm>
            <a:off x="3435009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4" name="文字方塊 1600"/>
          <p:cNvSpPr txBox="1"/>
          <p:nvPr/>
        </p:nvSpPr>
        <p:spPr>
          <a:xfrm>
            <a:off x="5246556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77" y="973214"/>
            <a:ext cx="4225135" cy="544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7" name="直線接點 116"/>
          <p:cNvCxnSpPr/>
          <p:nvPr/>
        </p:nvCxnSpPr>
        <p:spPr>
          <a:xfrm>
            <a:off x="337415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0932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9536" y="897146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600"/>
          <p:cNvSpPr txBox="1"/>
          <p:nvPr/>
        </p:nvSpPr>
        <p:spPr>
          <a:xfrm>
            <a:off x="2414608" y="6419640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</a:rPr>
              <a:t>12T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26" name="直線接點 125"/>
          <p:cNvCxnSpPr/>
          <p:nvPr/>
        </p:nvCxnSpPr>
        <p:spPr>
          <a:xfrm>
            <a:off x="6029673" y="866100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 bwMode="auto">
          <a:xfrm>
            <a:off x="6680472" y="3804250"/>
            <a:ext cx="348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文字方塊 1497"/>
          <p:cNvSpPr txBox="1"/>
          <p:nvPr/>
        </p:nvSpPr>
        <p:spPr>
          <a:xfrm>
            <a:off x="6206295" y="4141513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err="1" smtClean="0">
                <a:effectLst/>
                <a:latin typeface="Georgia"/>
                <a:ea typeface="新細明體"/>
                <a:cs typeface="Calibri"/>
              </a:rPr>
              <a:t>TMP_result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262527" y="3613612"/>
            <a:ext cx="417945" cy="33643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文字方塊 1497"/>
          <p:cNvSpPr txBox="1"/>
          <p:nvPr/>
        </p:nvSpPr>
        <p:spPr>
          <a:xfrm>
            <a:off x="1341087" y="1109390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文字方塊 1497"/>
          <p:cNvSpPr txBox="1"/>
          <p:nvPr/>
        </p:nvSpPr>
        <p:spPr>
          <a:xfrm>
            <a:off x="1341086" y="3139628"/>
            <a:ext cx="923925" cy="995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effectLst/>
                <a:latin typeface="Georgia"/>
                <a:ea typeface="新細明體"/>
              </a:rPr>
              <a:t>.</a:t>
            </a:r>
            <a:endParaRPr lang="zh-TW" sz="20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文字方塊 1497"/>
          <p:cNvSpPr txBox="1"/>
          <p:nvPr/>
        </p:nvSpPr>
        <p:spPr>
          <a:xfrm>
            <a:off x="1341087" y="138458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Vs1[N</a:t>
            </a: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228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for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5777"/>
              </p:ext>
            </p:extLst>
          </p:nvPr>
        </p:nvGraphicFramePr>
        <p:xfrm>
          <a:off x="629728" y="1175626"/>
          <a:ext cx="714267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77"/>
                <a:gridCol w="1328933"/>
                <a:gridCol w="1664898"/>
                <a:gridCol w="1632253"/>
                <a:gridCol w="1654411"/>
              </a:tblGrid>
              <a:tr h="2754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L0_T0+L1_T0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L0_T1+L2_T1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L0_T2+L4_T2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L1_T0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L2_T0+L3_T0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L4_T0+L5_T0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L4_T1+L6_T1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L6_T0+L7_T0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5633" y="4632689"/>
            <a:ext cx="79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LMUL&gt;=</a:t>
            </a:r>
            <a:r>
              <a:rPr lang="en-US" altLang="zh-TW" dirty="0" smtClean="0"/>
              <a:t>1, T0= 12 cycles, T1, T2, </a:t>
            </a:r>
            <a:r>
              <a:rPr lang="en-US" altLang="zh-TW" dirty="0" smtClean="0"/>
              <a:t>T3 =  </a:t>
            </a:r>
            <a:r>
              <a:rPr lang="en-US" altLang="zh-TW" dirty="0" smtClean="0"/>
              <a:t>4 cycles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4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088"/>
          <p:cNvSpPr txBox="1"/>
          <p:nvPr/>
        </p:nvSpPr>
        <p:spPr>
          <a:xfrm>
            <a:off x="413793" y="3861696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V2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" y="1256665"/>
            <a:ext cx="8222933" cy="4505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667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906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574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814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文字方塊 1088"/>
          <p:cNvSpPr txBox="1"/>
          <p:nvPr/>
        </p:nvSpPr>
        <p:spPr>
          <a:xfrm>
            <a:off x="413795" y="2723010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1" name="文字方塊 1088"/>
          <p:cNvSpPr txBox="1"/>
          <p:nvPr/>
        </p:nvSpPr>
        <p:spPr>
          <a:xfrm>
            <a:off x="413794" y="1791357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effectLst/>
                <a:latin typeface="Georgia"/>
                <a:ea typeface="Georgia"/>
                <a:cs typeface="Calibri"/>
              </a:rPr>
              <a:t>II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1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260783" y="1354347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3260785" y="197544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3260784" y="2570672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3260785" y="325215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3260785" y="3976777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3351362" y="459787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3351361" y="520172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3351360" y="587458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5" name="矩形 404"/>
          <p:cNvSpPr/>
          <p:nvPr/>
        </p:nvSpPr>
        <p:spPr bwMode="auto">
          <a:xfrm>
            <a:off x="3260785" y="197544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3260785" y="325215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3351362" y="459787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3351360" y="587458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7" name="矩形 406"/>
          <p:cNvSpPr/>
          <p:nvPr/>
        </p:nvSpPr>
        <p:spPr bwMode="auto">
          <a:xfrm>
            <a:off x="3260785" y="325215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3351360" y="587458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" name="矩形 410"/>
          <p:cNvSpPr/>
          <p:nvPr/>
        </p:nvSpPr>
        <p:spPr bwMode="auto">
          <a:xfrm>
            <a:off x="3351360" y="587458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</a:t>
            </a:r>
            <a:r>
              <a:rPr lang="en-US" altLang="zh-TW" sz="2800" dirty="0" smtClean="0"/>
              <a:t>Operation (LMUL &gt; 1)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260783" y="1354347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3260785" y="197544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3260784" y="2570672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3260785" y="325215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3260785" y="3976777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3351362" y="4597879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3351361" y="520172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3351360" y="5874588"/>
            <a:ext cx="2441275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558395" y="6211018"/>
            <a:ext cx="547780" cy="168215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(Unordered)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4891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3542"/>
              </p:ext>
            </p:extLst>
          </p:nvPr>
        </p:nvGraphicFramePr>
        <p:xfrm>
          <a:off x="842511" y="1293483"/>
          <a:ext cx="7870168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((Log2(elements)*4) + 4)*LMUL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1475114" y="2532655"/>
            <a:ext cx="66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(16-bit) is 32 (512b/16b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e.g. If LMUL is 1 and sew=16 then, latency is ((log2 (32))*4 + 4) * 1 =  24 cycles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09332"/>
              </p:ext>
            </p:extLst>
          </p:nvPr>
        </p:nvGraphicFramePr>
        <p:xfrm>
          <a:off x="642666" y="3904411"/>
          <a:ext cx="7870168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(Log2(elements)*4)*LMUL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75269" y="5143583"/>
            <a:ext cx="66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</a:t>
            </a:r>
            <a:r>
              <a:rPr lang="en-US" altLang="zh-TW" dirty="0" smtClean="0"/>
              <a:t>(</a:t>
            </a:r>
            <a:r>
              <a:rPr lang="en-US" altLang="zh-TW" dirty="0" smtClean="0"/>
              <a:t>32</a:t>
            </a:r>
            <a:r>
              <a:rPr lang="en-US" altLang="zh-TW" dirty="0" smtClean="0"/>
              <a:t>-bit</a:t>
            </a:r>
            <a:r>
              <a:rPr lang="en-US" altLang="zh-TW" dirty="0" smtClean="0"/>
              <a:t>) is </a:t>
            </a:r>
            <a:r>
              <a:rPr lang="en-US" altLang="zh-TW" dirty="0" smtClean="0"/>
              <a:t>16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512b/32b)</a:t>
            </a:r>
          </a:p>
          <a:p>
            <a:r>
              <a:rPr lang="en-US" altLang="zh-TW" dirty="0" smtClean="0"/>
              <a:t>e.g. If LMUL is 1 and sew=32 then, latency is (log2 (16))*4) * 1 =  20 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 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2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unordered logic for the reduction sum ordered operation.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 per Lane0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04290"/>
              </p:ext>
            </p:extLst>
          </p:nvPr>
        </p:nvGraphicFramePr>
        <p:xfrm>
          <a:off x="86262" y="1112808"/>
          <a:ext cx="8487022" cy="449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70"/>
                <a:gridCol w="488749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97819"/>
                <a:gridCol w="505481"/>
                <a:gridCol w="523863"/>
                <a:gridCol w="496289"/>
                <a:gridCol w="477909"/>
                <a:gridCol w="533053"/>
                <a:gridCol w="487099"/>
              </a:tblGrid>
              <a:tr h="585253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T16</a:t>
                      </a:r>
                      <a:endParaRPr lang="zh-TW" altLang="en-US" sz="11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Pipe0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Vs1[0]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Vs1[0]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Vs1[0]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Vs1[0]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[3]</a:t>
                      </a:r>
                      <a:endParaRPr lang="zh-TW" altLang="en-US" sz="8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Pipe0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Vs2[0]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Pipe1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Vs2[1]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Pipe1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Pipe2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Vs2[2]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Pipe2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Pipe3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Pipe3</a:t>
                      </a:r>
                      <a:endParaRPr lang="zh-TW" altLang="en-US" sz="800" b="1" dirty="0" smtClean="0"/>
                    </a:p>
                    <a:p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474453" y="2622430"/>
            <a:ext cx="1846053" cy="8453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 rot="19404272">
            <a:off x="2309160" y="2445589"/>
            <a:ext cx="288984" cy="353683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20506" y="2147977"/>
            <a:ext cx="1846053" cy="3364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4452" y="3631721"/>
            <a:ext cx="3692107" cy="8453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向右箭號 71"/>
          <p:cNvSpPr/>
          <p:nvPr/>
        </p:nvSpPr>
        <p:spPr bwMode="auto">
          <a:xfrm rot="17331305">
            <a:off x="3752104" y="2868282"/>
            <a:ext cx="979988" cy="353683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242098" y="2147977"/>
            <a:ext cx="1846053" cy="3364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74453" y="4597880"/>
            <a:ext cx="3692107" cy="8453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向右箭號 76"/>
          <p:cNvSpPr/>
          <p:nvPr/>
        </p:nvSpPr>
        <p:spPr bwMode="auto">
          <a:xfrm rot="17331305">
            <a:off x="3946451" y="4036183"/>
            <a:ext cx="692571" cy="353683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242097" y="3634986"/>
            <a:ext cx="1846053" cy="3364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向右箭號 78"/>
          <p:cNvSpPr/>
          <p:nvPr/>
        </p:nvSpPr>
        <p:spPr bwMode="auto">
          <a:xfrm rot="17331305">
            <a:off x="5598157" y="2828417"/>
            <a:ext cx="979988" cy="353683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148536" y="2147977"/>
            <a:ext cx="1846053" cy="3364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07029" y="5664042"/>
            <a:ext cx="57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), T= 1 cycle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1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7156"/>
              </p:ext>
            </p:extLst>
          </p:nvPr>
        </p:nvGraphicFramePr>
        <p:xfrm>
          <a:off x="86262" y="1112808"/>
          <a:ext cx="8487022" cy="351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2"/>
                <a:gridCol w="445617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51410"/>
                <a:gridCol w="497819"/>
                <a:gridCol w="505481"/>
                <a:gridCol w="523863"/>
                <a:gridCol w="496289"/>
                <a:gridCol w="477909"/>
                <a:gridCol w="533053"/>
                <a:gridCol w="487099"/>
              </a:tblGrid>
              <a:tr h="585253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16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17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18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19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29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31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</a:t>
                      </a:r>
                    </a:p>
                    <a:p>
                      <a:r>
                        <a:rPr lang="en-US" altLang="zh-TW" sz="1100" dirty="0" smtClean="0"/>
                        <a:t>32</a:t>
                      </a:r>
                      <a:endParaRPr lang="zh-TW" altLang="en-US" sz="11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Lane0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[3]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Acc</a:t>
                      </a:r>
                      <a:r>
                        <a:rPr lang="en-US" altLang="zh-TW" sz="800" dirty="0" smtClean="0"/>
                        <a:t>[7]</a:t>
                      </a:r>
                      <a:endParaRPr lang="zh-TW" altLang="en-US" sz="8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Lane0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Vs2[4]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Vs2[8]</a:t>
                      </a:r>
                      <a:endParaRPr lang="zh-TW" altLang="en-US" sz="800" dirty="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Lane1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Vs2[5]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Vs2[6]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Vs2[7]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Vs2[8]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Vs2[8]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Vs2[8]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Vs2[8]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Lane1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…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</a:tr>
              <a:tr h="488303">
                <a:tc>
                  <a:txBody>
                    <a:bodyPr/>
                    <a:lstStyle/>
                    <a:p>
                      <a:r>
                        <a:rPr lang="en-US" altLang="zh-TW" sz="800" b="1" dirty="0" smtClean="0"/>
                        <a:t>Lane7</a:t>
                      </a:r>
                      <a:endParaRPr lang="zh-TW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74451" y="2579297"/>
            <a:ext cx="1846053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向右箭號 18"/>
          <p:cNvSpPr/>
          <p:nvPr/>
        </p:nvSpPr>
        <p:spPr bwMode="auto">
          <a:xfrm rot="19404272">
            <a:off x="2280218" y="2323900"/>
            <a:ext cx="138285" cy="304586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92491" y="2596549"/>
            <a:ext cx="1765442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向右箭號 21"/>
          <p:cNvSpPr/>
          <p:nvPr/>
        </p:nvSpPr>
        <p:spPr bwMode="auto">
          <a:xfrm rot="19404272">
            <a:off x="4161552" y="2341565"/>
            <a:ext cx="138285" cy="304586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375238" y="2096217"/>
            <a:ext cx="1765442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30694" y="2087589"/>
            <a:ext cx="1765442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30694" y="2639681"/>
            <a:ext cx="1765442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向右箭號 27"/>
          <p:cNvSpPr/>
          <p:nvPr/>
        </p:nvSpPr>
        <p:spPr bwMode="auto">
          <a:xfrm rot="19404272">
            <a:off x="5990352" y="2358816"/>
            <a:ext cx="138285" cy="304586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37131" y="2113468"/>
            <a:ext cx="1868182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059494" y="2657349"/>
            <a:ext cx="1954446" cy="31055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向右箭號 30"/>
          <p:cNvSpPr/>
          <p:nvPr/>
        </p:nvSpPr>
        <p:spPr bwMode="auto">
          <a:xfrm rot="19404272">
            <a:off x="8004837" y="2367440"/>
            <a:ext cx="138285" cy="304586"/>
          </a:xfrm>
          <a:prstGeom prst="right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69" name="文字方塊 1497"/>
            <p:cNvSpPr txBox="1"/>
            <p:nvPr/>
          </p:nvSpPr>
          <p:spPr>
            <a:xfrm>
              <a:off x="741419" y="70599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483270" y="156512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2" name="文字方塊 1497"/>
            <p:cNvSpPr txBox="1"/>
            <p:nvPr/>
          </p:nvSpPr>
          <p:spPr>
            <a:xfrm>
              <a:off x="448298" y="346820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533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Picture 18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" y="1042986"/>
            <a:ext cx="8356283" cy="497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296227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4822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1325" y="383667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9650" y="3891437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9" name="文字方塊 1497"/>
            <p:cNvSpPr txBox="1"/>
            <p:nvPr/>
          </p:nvSpPr>
          <p:spPr>
            <a:xfrm>
              <a:off x="741419" y="70599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483270" y="156512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2" name="文字方塊 1497"/>
            <p:cNvSpPr txBox="1"/>
            <p:nvPr/>
          </p:nvSpPr>
          <p:spPr>
            <a:xfrm>
              <a:off x="441336" y="349799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5310425" y="261815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5266260" y="159294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378726" y="3333116"/>
              <a:ext cx="96989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507" y="3786653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514655" y="1364658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" name="文字方塊 1497"/>
            <p:cNvSpPr txBox="1"/>
            <p:nvPr/>
          </p:nvSpPr>
          <p:spPr>
            <a:xfrm>
              <a:off x="741419" y="70599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483270" y="156512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2" name="文字方塊 1497"/>
            <p:cNvSpPr txBox="1"/>
            <p:nvPr/>
          </p:nvSpPr>
          <p:spPr>
            <a:xfrm>
              <a:off x="441336" y="349799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5348402" y="262725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5348402" y="157067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046424" y="3292076"/>
              <a:ext cx="131575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 + 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307238" cy="5288334"/>
            <a:chOff x="0" y="0"/>
            <a:chExt cx="70597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514655" y="1364658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883152" y="99943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" name="文字方塊 1497"/>
            <p:cNvSpPr txBox="1"/>
            <p:nvPr/>
          </p:nvSpPr>
          <p:spPr>
            <a:xfrm>
              <a:off x="741419" y="70599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483270" y="156512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2" name="文字方塊 1497"/>
            <p:cNvSpPr txBox="1"/>
            <p:nvPr/>
          </p:nvSpPr>
          <p:spPr>
            <a:xfrm>
              <a:off x="441336" y="349799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5348402" y="262725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5377371" y="158742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046424" y="3292076"/>
              <a:ext cx="2013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 + Vs2[1] + 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307238" cy="5288334"/>
            <a:chOff x="0" y="0"/>
            <a:chExt cx="70597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514655" y="1364658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883152" y="99943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" name="文字方塊 1497"/>
            <p:cNvSpPr txBox="1"/>
            <p:nvPr/>
          </p:nvSpPr>
          <p:spPr>
            <a:xfrm>
              <a:off x="741419" y="70599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483270" y="156512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2" name="文字方塊 1497"/>
            <p:cNvSpPr txBox="1"/>
            <p:nvPr/>
          </p:nvSpPr>
          <p:spPr>
            <a:xfrm>
              <a:off x="441336" y="3497992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5348402" y="262725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5348402" y="158742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046424" y="3292076"/>
              <a:ext cx="2013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 + Vs2[1] + Vs2[2]+Vs2[3]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68" y="948906"/>
            <a:ext cx="4359108" cy="555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9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31460"/>
              </p:ext>
            </p:extLst>
          </p:nvPr>
        </p:nvGraphicFramePr>
        <p:xfrm>
          <a:off x="1523998" y="1397000"/>
          <a:ext cx="6671096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32</a:t>
                      </a:r>
                      <a:r>
                        <a:rPr lang="en-US" altLang="zh-TW" dirty="0" smtClean="0"/>
                        <a:t>*LMUL(if LMUL=1, 128</a:t>
                      </a:r>
                      <a:r>
                        <a:rPr lang="en-US" altLang="zh-TW" baseline="0" dirty="0" smtClean="0"/>
                        <a:t> cycles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1552751" y="2480896"/>
            <a:ext cx="661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(16-bit) is 32 (512b/16b)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25092"/>
              </p:ext>
            </p:extLst>
          </p:nvPr>
        </p:nvGraphicFramePr>
        <p:xfrm>
          <a:off x="1554187" y="3542102"/>
          <a:ext cx="6671096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4*16*LMUL(if </a:t>
                      </a:r>
                      <a:r>
                        <a:rPr lang="en-US" altLang="zh-TW" dirty="0" smtClean="0"/>
                        <a:t>LMUL=1, </a:t>
                      </a:r>
                      <a:r>
                        <a:rPr lang="en-US" altLang="zh-TW" dirty="0" smtClean="0"/>
                        <a:t>64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cycles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82940" y="4625998"/>
            <a:ext cx="661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</a:t>
            </a:r>
            <a:r>
              <a:rPr lang="en-US" altLang="zh-TW" dirty="0" smtClean="0"/>
              <a:t>(</a:t>
            </a:r>
            <a:r>
              <a:rPr lang="en-US" altLang="zh-TW" dirty="0" smtClean="0"/>
              <a:t>32</a:t>
            </a:r>
            <a:r>
              <a:rPr lang="en-US" altLang="zh-TW" dirty="0" smtClean="0"/>
              <a:t>-bit</a:t>
            </a:r>
            <a:r>
              <a:rPr lang="en-US" altLang="zh-TW" dirty="0" smtClean="0"/>
              <a:t>) is </a:t>
            </a:r>
            <a:r>
              <a:rPr lang="en-US" altLang="zh-TW" dirty="0" smtClean="0"/>
              <a:t>16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512b/32b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8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Widening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Convert the all source operand (e.g. 16-bit) to 32-bit (single precision) for the widening operation.</a:t>
            </a:r>
          </a:p>
          <a:p>
            <a:r>
              <a:rPr lang="en-US" altLang="zh-TW" dirty="0" smtClean="0"/>
              <a:t>Case1: 2*SEW = SEW + SEW</a:t>
            </a:r>
          </a:p>
          <a:p>
            <a:r>
              <a:rPr lang="en-US" altLang="zh-TW" dirty="0" smtClean="0"/>
              <a:t>Case2: 2*SEW = 2*SWE + SEW</a:t>
            </a:r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208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When EDIV is, </a:t>
            </a:r>
            <a:r>
              <a:rPr lang="en-US" altLang="zh-TW" dirty="0" smtClean="0"/>
              <a:t>the behavior of vector dot product operation is the same with the vector FMACC </a:t>
            </a:r>
            <a:r>
              <a:rPr lang="en-US" altLang="zh-TW" dirty="0" smtClean="0"/>
              <a:t>operation (latency is 4).</a:t>
            </a:r>
          </a:p>
          <a:p>
            <a:endParaRPr lang="en-US" altLang="zh-TW" dirty="0"/>
          </a:p>
          <a:p>
            <a:r>
              <a:rPr lang="en-US" altLang="zh-TW" dirty="0"/>
              <a:t>When EDIV </a:t>
            </a:r>
            <a:r>
              <a:rPr lang="en-US" altLang="zh-TW" dirty="0" smtClean="0"/>
              <a:t>is 2, </a:t>
            </a:r>
            <a:r>
              <a:rPr lang="en-US" altLang="zh-TW" dirty="0"/>
              <a:t>the behavior of vector dot product operation is the </a:t>
            </a:r>
            <a:r>
              <a:rPr lang="en-US" altLang="zh-TW" dirty="0" smtClean="0"/>
              <a:t>similar to reduction unordered operation </a:t>
            </a:r>
            <a:r>
              <a:rPr lang="en-US" altLang="zh-TW" dirty="0"/>
              <a:t>(latency is </a:t>
            </a:r>
            <a:r>
              <a:rPr lang="en-US" altLang="zh-TW" dirty="0" smtClean="0"/>
              <a:t>12).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5124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4280"/>
              </p:ext>
            </p:extLst>
          </p:nvPr>
        </p:nvGraphicFramePr>
        <p:xfrm>
          <a:off x="845385" y="1311214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Vs2[2]*Vs1[2]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P2_T0+Vd[2]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Vs2[3]*Vs1[3]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P3_T0+Vd[3]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0" y="3212839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 smtClean="0"/>
              <a:t>= 4 </a:t>
            </a:r>
            <a:r>
              <a:rPr lang="en-US" altLang="zh-TW" dirty="0" smtClean="0"/>
              <a:t>cycles, the latency is 2T = 8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 and sew=16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29258"/>
              </p:ext>
            </p:extLst>
          </p:nvPr>
        </p:nvGraphicFramePr>
        <p:xfrm>
          <a:off x="862640" y="1733051"/>
          <a:ext cx="81174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2114592"/>
                <a:gridCol w="1725283"/>
                <a:gridCol w="3243534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Vs2[0][15:0]*Vs1[0][15:0]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P0_T0+P1_T0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P0_T1+Vd[0]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Vs2[0][31:16]*Vs1[0][31:16]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Vs2[1][15:0]*Vs1[1][15:0]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P2_T0+P3_T0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P2_T1+Vd[0]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Vs2[1][31:16]*Vs1[1][31:16]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38" y="4703906"/>
            <a:ext cx="45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r>
              <a:rPr lang="en-US" altLang="zh-TW" dirty="0" smtClean="0"/>
              <a:t>= 4 </a:t>
            </a:r>
            <a:r>
              <a:rPr lang="en-US" altLang="zh-TW" dirty="0" smtClean="0"/>
              <a:t>cycles, the latency is 3T = 12 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[31:0] + (vs1[31:16] * vs2[31:16]) +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      (vs1[15:  0] * vs2[15:  0])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=2 and sew=32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per Lane (64-bit)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3470" y="2333625"/>
            <a:ext cx="6441440" cy="322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21635" y="275209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1635" y="346837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1635" y="417766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1000" y="484568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7" name="文字方塊 685"/>
          <p:cNvSpPr txBox="1"/>
          <p:nvPr/>
        </p:nvSpPr>
        <p:spPr>
          <a:xfrm>
            <a:off x="672862" y="488759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420" y="303276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21055" y="376301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854710" y="5147310"/>
            <a:ext cx="2066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55345" y="4519930"/>
            <a:ext cx="203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044440" y="3032760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044440" y="37007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044440" y="4424045"/>
            <a:ext cx="265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989830" y="5058410"/>
            <a:ext cx="270827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685"/>
          <p:cNvSpPr txBox="1"/>
          <p:nvPr/>
        </p:nvSpPr>
        <p:spPr>
          <a:xfrm>
            <a:off x="672863" y="4274820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文字方塊 685"/>
          <p:cNvSpPr txBox="1"/>
          <p:nvPr/>
        </p:nvSpPr>
        <p:spPr>
          <a:xfrm>
            <a:off x="672861" y="3517900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文字方塊 685"/>
          <p:cNvSpPr txBox="1"/>
          <p:nvPr/>
        </p:nvSpPr>
        <p:spPr>
          <a:xfrm>
            <a:off x="672862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5" name="文字方塊 685"/>
          <p:cNvSpPr txBox="1"/>
          <p:nvPr/>
        </p:nvSpPr>
        <p:spPr>
          <a:xfrm>
            <a:off x="5652136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6" name="文字方塊 685"/>
          <p:cNvSpPr txBox="1"/>
          <p:nvPr/>
        </p:nvSpPr>
        <p:spPr>
          <a:xfrm>
            <a:off x="5652136" y="3466693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7" name="文字方塊 685"/>
          <p:cNvSpPr txBox="1"/>
          <p:nvPr/>
        </p:nvSpPr>
        <p:spPr>
          <a:xfrm>
            <a:off x="5659752" y="4177665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8" name="文字方塊 685"/>
          <p:cNvSpPr txBox="1"/>
          <p:nvPr/>
        </p:nvSpPr>
        <p:spPr>
          <a:xfrm>
            <a:off x="5683946" y="482028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</a:t>
            </a:r>
            <a:r>
              <a:rPr lang="en-US" altLang="zh-TW" sz="2800" dirty="0" smtClean="0"/>
              <a:t>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73" name="文字方塊 1497"/>
            <p:cNvSpPr txBox="1"/>
            <p:nvPr/>
          </p:nvSpPr>
          <p:spPr>
            <a:xfrm>
              <a:off x="44085" y="3486314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246806" y="2549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46806" y="2295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149461" y="1573639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246806" y="1332452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346891" y="411615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364798" y="670396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58648" y="3253309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488394" cy="5288334"/>
            <a:chOff x="0" y="0"/>
            <a:chExt cx="7213681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1537081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 * 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8" name="文字方塊 1497"/>
            <p:cNvSpPr txBox="1"/>
            <p:nvPr/>
          </p:nvSpPr>
          <p:spPr>
            <a:xfrm>
              <a:off x="5279575" y="1482929"/>
              <a:ext cx="19341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 * 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5319808" y="2417810"/>
              <a:ext cx="149066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 * 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5328437" y="3276033"/>
              <a:ext cx="167997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 * Vs1[0][15:0]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507" y="3786653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291397" y="1354514"/>
              <a:ext cx="83559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[1][31:0]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168613" y="3276033"/>
              <a:ext cx="69016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[0][31:0]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974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[1][31:0]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1" name="直線單箭頭接點 70"/>
            <p:cNvCxnSpPr/>
            <p:nvPr/>
          </p:nvCxnSpPr>
          <p:spPr>
            <a:xfrm>
              <a:off x="5257851" y="1659719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[0][31:0]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14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89861"/>
              </p:ext>
            </p:extLst>
          </p:nvPr>
        </p:nvGraphicFramePr>
        <p:xfrm>
          <a:off x="1523998" y="1397000"/>
          <a:ext cx="6671096" cy="217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DIV/SQRT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(single precision</a:t>
                      </a:r>
                      <a:r>
                        <a:rPr lang="en-US" altLang="zh-TW" baseline="0" dirty="0" smtClean="0"/>
                        <a:t>)</a:t>
                      </a:r>
                    </a:p>
                    <a:p>
                      <a:r>
                        <a:rPr lang="en-US" altLang="zh-TW" baseline="0" dirty="0" smtClean="0"/>
                        <a:t>10 (half precision)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(Unordered)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4891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01567"/>
              </p:ext>
            </p:extLst>
          </p:nvPr>
        </p:nvGraphicFramePr>
        <p:xfrm>
          <a:off x="842511" y="1293483"/>
          <a:ext cx="7870168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((Log2(elements)*4) + 4)*LMUL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1475114" y="2532655"/>
            <a:ext cx="66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(16-bit) is 32 (512b/16b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e.g. If LMUL is 1 and sew=16 then, latency is ((log2 (32))*4 + 4) * 1 =  24 cycles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5479"/>
              </p:ext>
            </p:extLst>
          </p:nvPr>
        </p:nvGraphicFramePr>
        <p:xfrm>
          <a:off x="642666" y="3904411"/>
          <a:ext cx="7870168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(Log2(elements)*4)*LMUL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275269" y="5143583"/>
            <a:ext cx="66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</a:t>
            </a:r>
            <a:r>
              <a:rPr lang="en-US" altLang="zh-TW" dirty="0" smtClean="0"/>
              <a:t>(</a:t>
            </a:r>
            <a:r>
              <a:rPr lang="en-US" altLang="zh-TW" dirty="0" smtClean="0"/>
              <a:t>32</a:t>
            </a:r>
            <a:r>
              <a:rPr lang="en-US" altLang="zh-TW" dirty="0" smtClean="0"/>
              <a:t>-bit</a:t>
            </a:r>
            <a:r>
              <a:rPr lang="en-US" altLang="zh-TW" dirty="0" smtClean="0"/>
              <a:t>) is </a:t>
            </a:r>
            <a:r>
              <a:rPr lang="en-US" altLang="zh-TW" dirty="0" smtClean="0"/>
              <a:t>16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512b/32b)</a:t>
            </a:r>
          </a:p>
          <a:p>
            <a:r>
              <a:rPr lang="en-US" altLang="zh-TW" dirty="0" smtClean="0"/>
              <a:t>e.g. If LMUL is 1 and sew=32 then, latency is (log2 (16))*4) * 1 =  20 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5718"/>
              </p:ext>
            </p:extLst>
          </p:nvPr>
        </p:nvGraphicFramePr>
        <p:xfrm>
          <a:off x="1523998" y="1397000"/>
          <a:ext cx="6671096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32</a:t>
                      </a:r>
                      <a:r>
                        <a:rPr lang="en-US" altLang="zh-TW" dirty="0" smtClean="0"/>
                        <a:t>*LMUL(if LMUL=1, 128</a:t>
                      </a:r>
                      <a:r>
                        <a:rPr lang="en-US" altLang="zh-TW" baseline="0" dirty="0" smtClean="0"/>
                        <a:t> cycles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1552751" y="2480896"/>
            <a:ext cx="661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(16-bit) is 32 (512b/16b)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59398"/>
              </p:ext>
            </p:extLst>
          </p:nvPr>
        </p:nvGraphicFramePr>
        <p:xfrm>
          <a:off x="1554187" y="3542102"/>
          <a:ext cx="6671096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4*16*LMUL(if </a:t>
                      </a:r>
                      <a:r>
                        <a:rPr lang="en-US" altLang="zh-TW" dirty="0" smtClean="0"/>
                        <a:t>LMUL=1, </a:t>
                      </a:r>
                      <a:r>
                        <a:rPr lang="en-US" altLang="zh-TW" dirty="0" smtClean="0"/>
                        <a:t>64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cycles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82940" y="4625998"/>
            <a:ext cx="661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 operation width is 512-bit, 8-lane (64-bit), maximum number of elements </a:t>
            </a:r>
            <a:r>
              <a:rPr lang="en-US" altLang="zh-TW" dirty="0" smtClean="0"/>
              <a:t>(</a:t>
            </a:r>
            <a:r>
              <a:rPr lang="en-US" altLang="zh-TW" dirty="0" smtClean="0"/>
              <a:t>32</a:t>
            </a:r>
            <a:r>
              <a:rPr lang="en-US" altLang="zh-TW" dirty="0" smtClean="0"/>
              <a:t>-bit</a:t>
            </a:r>
            <a:r>
              <a:rPr lang="en-US" altLang="zh-TW" dirty="0" smtClean="0"/>
              <a:t>) is </a:t>
            </a:r>
            <a:r>
              <a:rPr lang="en-US" altLang="zh-TW" dirty="0" smtClean="0"/>
              <a:t>16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512b/32b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87120" y="2320925"/>
            <a:ext cx="6441440" cy="237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5285" y="251777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FMAC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5285" y="323405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MISC/CVT Pipeline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14070" y="279844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814705" y="352869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038090" y="2798445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038090" y="3466465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815340" y="428561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915285" y="401193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DIV/SQRT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038090" y="42849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</a:t>
            </a:r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vfxxx_clr_bits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[</a:t>
            </a:r>
            <a:r>
              <a:rPr lang="en-US" altLang="zh-TW" sz="1600" dirty="0"/>
              <a:t>1:0] </a:t>
            </a:r>
            <a:r>
              <a:rPr lang="en-US" altLang="zh-TW" sz="1600" dirty="0" err="1" smtClean="0"/>
              <a:t>vfxxx_csr_ediv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 [`</a:t>
            </a:r>
            <a:r>
              <a:rPr lang="en-US" altLang="zh-TW" sz="1600" dirty="0"/>
              <a:t>EX_CTRL_RANGE] </a:t>
            </a:r>
            <a:r>
              <a:rPr lang="en-US" altLang="zh-TW" sz="1600" dirty="0" err="1" smtClean="0"/>
              <a:t>vfxxx_ex_ctrl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[`MOP_CNT_RANGE] </a:t>
            </a:r>
            <a:r>
              <a:rPr lang="en-US" altLang="zh-TW" sz="1600" dirty="0" err="1" smtClean="0"/>
              <a:t>vfxxx_mop_cnt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vfxxx_msk_bits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 [</a:t>
            </a:r>
            <a:r>
              <a:rPr lang="en-US" altLang="zh-TW" sz="1600" dirty="0"/>
              <a:t>2:0] </a:t>
            </a:r>
            <a:r>
              <a:rPr lang="en-US" altLang="zh-TW" sz="1600" dirty="0" err="1" smtClean="0"/>
              <a:t>vfxxx_rmode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</a:t>
            </a:r>
            <a:r>
              <a:rPr lang="en-US" altLang="zh-TW" sz="1600" dirty="0" smtClean="0"/>
              <a:t>    [`</a:t>
            </a:r>
            <a:r>
              <a:rPr lang="en-US" altLang="zh-TW" sz="1600" dirty="0"/>
              <a:t>DATA_RANGE] </a:t>
            </a:r>
            <a:r>
              <a:rPr lang="en-US" altLang="zh-TW" sz="1600" dirty="0" smtClean="0"/>
              <a:t>vfxxx_rs1_data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vfxxx_rs1_valid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</a:t>
            </a:r>
            <a:r>
              <a:rPr lang="en-US" altLang="zh-TW" sz="1600" dirty="0" err="1" smtClean="0"/>
              <a:t>vfxxx_valid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[`</a:t>
            </a:r>
            <a:r>
              <a:rPr lang="en-US" altLang="zh-TW" sz="1600" dirty="0"/>
              <a:t>CSR_LMUL_RANGE] </a:t>
            </a:r>
            <a:r>
              <a:rPr lang="en-US" altLang="zh-TW" sz="1600" dirty="0" err="1" smtClean="0"/>
              <a:t>vfxxx_vtype_lmul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</a:t>
            </a:r>
            <a:r>
              <a:rPr lang="en-US" altLang="zh-TW" sz="1600" dirty="0" smtClean="0"/>
              <a:t>     [`</a:t>
            </a:r>
            <a:r>
              <a:rPr lang="en-US" altLang="zh-TW" sz="1600" dirty="0"/>
              <a:t>SEW_RANGE] </a:t>
            </a:r>
            <a:r>
              <a:rPr lang="en-US" altLang="zh-TW" sz="1600" dirty="0" err="1" smtClean="0"/>
              <a:t>vfxxx_vtype_sew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			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vfxxx_wide</a:t>
            </a:r>
            <a:r>
              <a:rPr lang="en-US" altLang="zh-TW" sz="1600" dirty="0" smtClean="0"/>
              <a:t>;  // indicate the widening operation</a:t>
            </a:r>
          </a:p>
          <a:p>
            <a:pPr marL="0" indent="0">
              <a:buNone/>
            </a:pPr>
            <a:r>
              <a:rPr lang="en-US" altLang="zh-TW" sz="1600" dirty="0" smtClean="0"/>
              <a:t>Input			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vfxxx_narrow</a:t>
            </a:r>
            <a:r>
              <a:rPr lang="en-US" altLang="zh-TW" sz="1600" dirty="0" smtClean="0"/>
              <a:t>; // indicate the narrowing operation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output      </a:t>
            </a:r>
            <a:r>
              <a:rPr lang="en-US" altLang="zh-TW" sz="1600" dirty="0"/>
              <a:t>[`VRF_MASK_RANGE] </a:t>
            </a:r>
            <a:r>
              <a:rPr lang="en-US" altLang="zh-TW" sz="1600" dirty="0" err="1" smtClean="0"/>
              <a:t>vfxxx_mask</a:t>
            </a:r>
            <a:r>
              <a:rPr lang="en-US" altLang="zh-TW" sz="1600" dirty="0"/>
              <a:t>;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output      [`VRF_DATA_RANGE] </a:t>
            </a:r>
            <a:r>
              <a:rPr lang="en-US" altLang="zh-TW" sz="1600" dirty="0" err="1" smtClean="0"/>
              <a:t>vfxxx_data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output                              [4:0] </a:t>
            </a:r>
            <a:r>
              <a:rPr lang="en-US" altLang="zh-TW" sz="1600" dirty="0" err="1"/>
              <a:t>vfxxx_vfcsr_flag_set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Note: xxx includes: mac, div, </a:t>
            </a:r>
            <a:r>
              <a:rPr lang="en-US" altLang="zh-TW" sz="1600" dirty="0" err="1" smtClean="0"/>
              <a:t>mis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FPU FMAC pipeline: </a:t>
            </a:r>
            <a:r>
              <a:rPr lang="en-US" altLang="zh-TW" sz="2400" dirty="0" smtClean="0"/>
              <a:t>ADD/SUB/MUL/MADD/MSUB/REDSUM/DOT instructions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FPU DIV pipeline: </a:t>
            </a:r>
            <a:r>
              <a:rPr lang="en-US" altLang="zh-TW" sz="2400" dirty="0" smtClean="0"/>
              <a:t>DIV/SQRT instructions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FPU MISC/CVT pipeline: CMP/MERGE/SIGN/MIN/MAX/CLASS/CVT/REDMAX/REDMIN/MV instructions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8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(subnormal input)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14" name="畫布 135"/>
          <p:cNvGrpSpPr/>
          <p:nvPr/>
        </p:nvGrpSpPr>
        <p:grpSpPr>
          <a:xfrm>
            <a:off x="927287" y="1604217"/>
            <a:ext cx="7093528" cy="4349750"/>
            <a:chOff x="-578" y="0"/>
            <a:chExt cx="7093528" cy="4349750"/>
          </a:xfrm>
        </p:grpSpPr>
        <p:sp>
          <p:nvSpPr>
            <p:cNvPr id="815" name="矩形 814"/>
            <p:cNvSpPr/>
            <p:nvPr/>
          </p:nvSpPr>
          <p:spPr>
            <a:xfrm>
              <a:off x="0" y="0"/>
              <a:ext cx="7092950" cy="4349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816" name="文字方塊 1037"/>
            <p:cNvSpPr txBox="1"/>
            <p:nvPr/>
          </p:nvSpPr>
          <p:spPr>
            <a:xfrm>
              <a:off x="-578" y="101399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7" name="文字方塊 1008"/>
            <p:cNvSpPr txBox="1"/>
            <p:nvPr/>
          </p:nvSpPr>
          <p:spPr>
            <a:xfrm>
              <a:off x="317406" y="135528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8" name="文字方塊 1007"/>
            <p:cNvSpPr txBox="1"/>
            <p:nvPr/>
          </p:nvSpPr>
          <p:spPr>
            <a:xfrm>
              <a:off x="297646" y="1573590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9" name="文字方塊 1015"/>
            <p:cNvSpPr txBox="1"/>
            <p:nvPr/>
          </p:nvSpPr>
          <p:spPr>
            <a:xfrm>
              <a:off x="317406" y="1790414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0" name="文字方塊 882"/>
            <p:cNvSpPr txBox="1"/>
            <p:nvPr/>
          </p:nvSpPr>
          <p:spPr>
            <a:xfrm>
              <a:off x="3413531" y="2010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1" name="文字方塊 904"/>
            <p:cNvSpPr txBox="1"/>
            <p:nvPr/>
          </p:nvSpPr>
          <p:spPr>
            <a:xfrm>
              <a:off x="1285531" y="3343842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2" name="文字方塊 1472"/>
            <p:cNvSpPr txBox="1"/>
            <p:nvPr/>
          </p:nvSpPr>
          <p:spPr>
            <a:xfrm>
              <a:off x="1285532" y="366497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3" name="文字方塊 1467"/>
            <p:cNvSpPr txBox="1"/>
            <p:nvPr/>
          </p:nvSpPr>
          <p:spPr>
            <a:xfrm>
              <a:off x="1302624" y="350244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4" name="文字方塊 1410"/>
            <p:cNvSpPr txBox="1"/>
            <p:nvPr/>
          </p:nvSpPr>
          <p:spPr>
            <a:xfrm>
              <a:off x="6370574" y="264347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5" name="文字方塊 1405"/>
            <p:cNvSpPr txBox="1"/>
            <p:nvPr/>
          </p:nvSpPr>
          <p:spPr>
            <a:xfrm>
              <a:off x="6370577" y="199616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6" name="文字方塊 1400"/>
            <p:cNvSpPr txBox="1"/>
            <p:nvPr/>
          </p:nvSpPr>
          <p:spPr>
            <a:xfrm>
              <a:off x="6370573" y="149868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7" name="文字方塊 1395"/>
            <p:cNvSpPr txBox="1"/>
            <p:nvPr/>
          </p:nvSpPr>
          <p:spPr>
            <a:xfrm>
              <a:off x="6370570" y="58722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28" name="直線接點 827"/>
            <p:cNvCxnSpPr/>
            <p:nvPr/>
          </p:nvCxnSpPr>
          <p:spPr>
            <a:xfrm>
              <a:off x="3206547" y="46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文字方塊 866"/>
            <p:cNvSpPr txBox="1"/>
            <p:nvPr/>
          </p:nvSpPr>
          <p:spPr>
            <a:xfrm>
              <a:off x="16712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0" name="文字方塊 867"/>
            <p:cNvSpPr txBox="1"/>
            <p:nvPr/>
          </p:nvSpPr>
          <p:spPr>
            <a:xfrm>
              <a:off x="4453010" y="10139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1" name="直線接點 830"/>
            <p:cNvCxnSpPr/>
            <p:nvPr/>
          </p:nvCxnSpPr>
          <p:spPr>
            <a:xfrm flipH="1" flipV="1">
              <a:off x="2462837" y="3668331"/>
              <a:ext cx="113824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矩形 831"/>
            <p:cNvSpPr/>
            <p:nvPr/>
          </p:nvSpPr>
          <p:spPr>
            <a:xfrm>
              <a:off x="1774917" y="3403674"/>
              <a:ext cx="687967" cy="5659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SHIFT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Amount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3" name="文字方塊 891"/>
            <p:cNvSpPr txBox="1"/>
            <p:nvPr/>
          </p:nvSpPr>
          <p:spPr>
            <a:xfrm>
              <a:off x="6553353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4" name="直線接點 833"/>
            <p:cNvCxnSpPr/>
            <p:nvPr/>
          </p:nvCxnSpPr>
          <p:spPr>
            <a:xfrm>
              <a:off x="6304518" y="14365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線單箭頭接點 834"/>
            <p:cNvCxnSpPr/>
            <p:nvPr/>
          </p:nvCxnSpPr>
          <p:spPr>
            <a:xfrm>
              <a:off x="1517366" y="3511800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線單箭頭接點 835"/>
            <p:cNvCxnSpPr/>
            <p:nvPr/>
          </p:nvCxnSpPr>
          <p:spPr>
            <a:xfrm>
              <a:off x="1517366" y="3668749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單箭頭接點 836"/>
            <p:cNvCxnSpPr/>
            <p:nvPr/>
          </p:nvCxnSpPr>
          <p:spPr>
            <a:xfrm>
              <a:off x="1517366" y="3818874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矩形 837"/>
            <p:cNvSpPr/>
            <p:nvPr/>
          </p:nvSpPr>
          <p:spPr>
            <a:xfrm>
              <a:off x="2042739" y="2484160"/>
              <a:ext cx="1094162" cy="543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7</a:t>
              </a: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1-bits </a:t>
              </a: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Alignment Shift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9" name="直線單箭頭接點 838"/>
            <p:cNvCxnSpPr/>
            <p:nvPr/>
          </p:nvCxnSpPr>
          <p:spPr>
            <a:xfrm flipV="1">
              <a:off x="2576677" y="3027164"/>
              <a:ext cx="0" cy="640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單箭頭接點 839"/>
            <p:cNvCxnSpPr/>
            <p:nvPr/>
          </p:nvCxnSpPr>
          <p:spPr>
            <a:xfrm>
              <a:off x="1850014" y="2750050"/>
              <a:ext cx="209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矩形 840"/>
            <p:cNvSpPr/>
            <p:nvPr/>
          </p:nvSpPr>
          <p:spPr>
            <a:xfrm>
              <a:off x="2042699" y="1796182"/>
              <a:ext cx="1094202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2" name="直線單箭頭接點 841"/>
            <p:cNvCxnSpPr/>
            <p:nvPr/>
          </p:nvCxnSpPr>
          <p:spPr>
            <a:xfrm flipV="1">
              <a:off x="2565647" y="2289484"/>
              <a:ext cx="0" cy="194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矩形 842"/>
            <p:cNvSpPr/>
            <p:nvPr/>
          </p:nvSpPr>
          <p:spPr>
            <a:xfrm>
              <a:off x="2042714" y="549047"/>
              <a:ext cx="109418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MUL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4" name="直線接點 843"/>
            <p:cNvCxnSpPr/>
            <p:nvPr/>
          </p:nvCxnSpPr>
          <p:spPr>
            <a:xfrm flipH="1" flipV="1">
              <a:off x="3136901" y="2749643"/>
              <a:ext cx="322998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文字方塊 960"/>
            <p:cNvSpPr txBox="1"/>
            <p:nvPr/>
          </p:nvSpPr>
          <p:spPr>
            <a:xfrm>
              <a:off x="3373172" y="19155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6" name="直線單箭頭接點 845"/>
            <p:cNvCxnSpPr/>
            <p:nvPr/>
          </p:nvCxnSpPr>
          <p:spPr>
            <a:xfrm>
              <a:off x="3136901" y="2087230"/>
              <a:ext cx="33547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7" name="矩形 846"/>
            <p:cNvSpPr/>
            <p:nvPr/>
          </p:nvSpPr>
          <p:spPr>
            <a:xfrm>
              <a:off x="3625795" y="587226"/>
              <a:ext cx="403841" cy="647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3:2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CSA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8" name="直線接點 847"/>
            <p:cNvCxnSpPr/>
            <p:nvPr/>
          </p:nvCxnSpPr>
          <p:spPr>
            <a:xfrm>
              <a:off x="3459837" y="1112154"/>
              <a:ext cx="0" cy="163728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線單箭頭接點 848"/>
            <p:cNvCxnSpPr/>
            <p:nvPr/>
          </p:nvCxnSpPr>
          <p:spPr>
            <a:xfrm>
              <a:off x="3459829" y="1112142"/>
              <a:ext cx="165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" name="矩形 849"/>
            <p:cNvSpPr/>
            <p:nvPr/>
          </p:nvSpPr>
          <p:spPr>
            <a:xfrm>
              <a:off x="4452989" y="3323140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Sign-detection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1" name="直線單箭頭接點 850"/>
            <p:cNvCxnSpPr/>
            <p:nvPr/>
          </p:nvCxnSpPr>
          <p:spPr>
            <a:xfrm>
              <a:off x="4155319" y="3445668"/>
              <a:ext cx="297566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線單箭頭接點 851"/>
            <p:cNvCxnSpPr/>
            <p:nvPr/>
          </p:nvCxnSpPr>
          <p:spPr>
            <a:xfrm>
              <a:off x="4105585" y="3667682"/>
              <a:ext cx="348188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矩形 852"/>
            <p:cNvSpPr/>
            <p:nvPr/>
          </p:nvSpPr>
          <p:spPr>
            <a:xfrm>
              <a:off x="4582849" y="1524202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4" name="矩形 853"/>
            <p:cNvSpPr/>
            <p:nvPr/>
          </p:nvSpPr>
          <p:spPr>
            <a:xfrm>
              <a:off x="4582848" y="95145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5" name="矩形 854"/>
            <p:cNvSpPr/>
            <p:nvPr/>
          </p:nvSpPr>
          <p:spPr>
            <a:xfrm>
              <a:off x="4582860" y="39042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6" name="直線接點 855"/>
            <p:cNvCxnSpPr/>
            <p:nvPr/>
          </p:nvCxnSpPr>
          <p:spPr>
            <a:xfrm flipH="1">
              <a:off x="4155129" y="594222"/>
              <a:ext cx="98" cy="28512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線單箭頭接點 856"/>
            <p:cNvCxnSpPr/>
            <p:nvPr/>
          </p:nvCxnSpPr>
          <p:spPr>
            <a:xfrm>
              <a:off x="4155230" y="594254"/>
              <a:ext cx="4202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單箭頭接點 857"/>
            <p:cNvCxnSpPr/>
            <p:nvPr/>
          </p:nvCxnSpPr>
          <p:spPr>
            <a:xfrm>
              <a:off x="4162196" y="1133306"/>
              <a:ext cx="344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單箭頭接點 858"/>
            <p:cNvCxnSpPr/>
            <p:nvPr/>
          </p:nvCxnSpPr>
          <p:spPr>
            <a:xfrm>
              <a:off x="4154954" y="1665544"/>
              <a:ext cx="420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" name="橢圓 859"/>
            <p:cNvSpPr/>
            <p:nvPr/>
          </p:nvSpPr>
          <p:spPr>
            <a:xfrm>
              <a:off x="4527320" y="1099585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1" name="橢圓 860"/>
            <p:cNvSpPr/>
            <p:nvPr/>
          </p:nvSpPr>
          <p:spPr>
            <a:xfrm>
              <a:off x="4128419" y="1099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2" name="橢圓 861"/>
            <p:cNvSpPr/>
            <p:nvPr/>
          </p:nvSpPr>
          <p:spPr>
            <a:xfrm>
              <a:off x="4527320" y="1338420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3" name="直線單箭頭接點 862"/>
            <p:cNvCxnSpPr/>
            <p:nvPr/>
          </p:nvCxnSpPr>
          <p:spPr>
            <a:xfrm>
              <a:off x="4083621" y="1388137"/>
              <a:ext cx="45764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" name="橢圓 863"/>
            <p:cNvSpPr/>
            <p:nvPr/>
          </p:nvSpPr>
          <p:spPr>
            <a:xfrm>
              <a:off x="4139339" y="160434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5" name="直線單箭頭接點 864"/>
            <p:cNvCxnSpPr/>
            <p:nvPr/>
          </p:nvCxnSpPr>
          <p:spPr>
            <a:xfrm>
              <a:off x="4105495" y="1917923"/>
              <a:ext cx="457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橢圓 865"/>
            <p:cNvSpPr/>
            <p:nvPr/>
          </p:nvSpPr>
          <p:spPr>
            <a:xfrm>
              <a:off x="4076361" y="187035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7" name="直線單箭頭接點 866"/>
            <p:cNvCxnSpPr/>
            <p:nvPr/>
          </p:nvCxnSpPr>
          <p:spPr>
            <a:xfrm>
              <a:off x="4105313" y="682387"/>
              <a:ext cx="476963" cy="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矩形 867"/>
            <p:cNvSpPr/>
            <p:nvPr/>
          </p:nvSpPr>
          <p:spPr>
            <a:xfrm>
              <a:off x="4654683" y="2363350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pos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69" name="矩形 868"/>
            <p:cNvSpPr/>
            <p:nvPr/>
          </p:nvSpPr>
          <p:spPr>
            <a:xfrm>
              <a:off x="4654684" y="2769161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neg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0" name="直線接點 869"/>
            <p:cNvCxnSpPr/>
            <p:nvPr/>
          </p:nvCxnSpPr>
          <p:spPr>
            <a:xfrm>
              <a:off x="5959578" y="2292601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線單箭頭接點 870"/>
            <p:cNvCxnSpPr/>
            <p:nvPr/>
          </p:nvCxnSpPr>
          <p:spPr>
            <a:xfrm>
              <a:off x="5832432" y="2572980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線單箭頭接點 871"/>
            <p:cNvCxnSpPr/>
            <p:nvPr/>
          </p:nvCxnSpPr>
          <p:spPr>
            <a:xfrm>
              <a:off x="5828347" y="2982413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線接點 872"/>
            <p:cNvCxnSpPr/>
            <p:nvPr/>
          </p:nvCxnSpPr>
          <p:spPr>
            <a:xfrm flipH="1">
              <a:off x="5626405" y="3577666"/>
              <a:ext cx="326212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單箭頭接點 873"/>
            <p:cNvCxnSpPr/>
            <p:nvPr/>
          </p:nvCxnSpPr>
          <p:spPr>
            <a:xfrm flipV="1">
              <a:off x="5952751" y="3155144"/>
              <a:ext cx="40" cy="4294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單箭頭接點 874"/>
            <p:cNvCxnSpPr/>
            <p:nvPr/>
          </p:nvCxnSpPr>
          <p:spPr>
            <a:xfrm>
              <a:off x="5956413" y="2768871"/>
              <a:ext cx="535268" cy="3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接點 875"/>
            <p:cNvCxnSpPr/>
            <p:nvPr/>
          </p:nvCxnSpPr>
          <p:spPr>
            <a:xfrm flipH="1">
              <a:off x="4991587" y="677576"/>
              <a:ext cx="727498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接點 876"/>
            <p:cNvCxnSpPr/>
            <p:nvPr/>
          </p:nvCxnSpPr>
          <p:spPr>
            <a:xfrm flipH="1">
              <a:off x="4986243" y="1234827"/>
              <a:ext cx="593091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接點 877"/>
            <p:cNvCxnSpPr/>
            <p:nvPr/>
          </p:nvCxnSpPr>
          <p:spPr>
            <a:xfrm flipH="1">
              <a:off x="4274213" y="2125124"/>
              <a:ext cx="14447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接點 878"/>
            <p:cNvCxnSpPr/>
            <p:nvPr/>
          </p:nvCxnSpPr>
          <p:spPr>
            <a:xfrm flipH="1">
              <a:off x="5584282" y="1243195"/>
              <a:ext cx="1" cy="92679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接點 879"/>
            <p:cNvCxnSpPr/>
            <p:nvPr/>
          </p:nvCxnSpPr>
          <p:spPr>
            <a:xfrm flipH="1" flipV="1">
              <a:off x="4348889" y="2169548"/>
              <a:ext cx="1230571" cy="16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接點 880"/>
            <p:cNvCxnSpPr/>
            <p:nvPr/>
          </p:nvCxnSpPr>
          <p:spPr>
            <a:xfrm flipH="1">
              <a:off x="4348984" y="2169666"/>
              <a:ext cx="2" cy="81258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單箭頭接點 881"/>
            <p:cNvCxnSpPr/>
            <p:nvPr/>
          </p:nvCxnSpPr>
          <p:spPr>
            <a:xfrm flipV="1">
              <a:off x="4356003" y="2982192"/>
              <a:ext cx="312202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線接點 882"/>
            <p:cNvCxnSpPr/>
            <p:nvPr/>
          </p:nvCxnSpPr>
          <p:spPr>
            <a:xfrm>
              <a:off x="5317791" y="1778932"/>
              <a:ext cx="8715" cy="5266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線單箭頭接點 883"/>
            <p:cNvCxnSpPr/>
            <p:nvPr/>
          </p:nvCxnSpPr>
          <p:spPr>
            <a:xfrm flipV="1">
              <a:off x="4453674" y="2538502"/>
              <a:ext cx="222023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線接點 884"/>
            <p:cNvCxnSpPr/>
            <p:nvPr/>
          </p:nvCxnSpPr>
          <p:spPr>
            <a:xfrm flipH="1">
              <a:off x="4453674" y="2292469"/>
              <a:ext cx="864124" cy="1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接點 885"/>
            <p:cNvCxnSpPr/>
            <p:nvPr/>
          </p:nvCxnSpPr>
          <p:spPr>
            <a:xfrm flipH="1">
              <a:off x="4452786" y="2289331"/>
              <a:ext cx="20" cy="24903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接點 886"/>
            <p:cNvCxnSpPr/>
            <p:nvPr/>
          </p:nvCxnSpPr>
          <p:spPr>
            <a:xfrm>
              <a:off x="5718055" y="683987"/>
              <a:ext cx="515" cy="14411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接點 887"/>
            <p:cNvCxnSpPr/>
            <p:nvPr/>
          </p:nvCxnSpPr>
          <p:spPr>
            <a:xfrm flipH="1">
              <a:off x="4274118" y="2125010"/>
              <a:ext cx="2" cy="324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單箭頭接點 888"/>
            <p:cNvCxnSpPr/>
            <p:nvPr/>
          </p:nvCxnSpPr>
          <p:spPr>
            <a:xfrm>
              <a:off x="4282462" y="2436127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接點 889"/>
            <p:cNvCxnSpPr/>
            <p:nvPr/>
          </p:nvCxnSpPr>
          <p:spPr>
            <a:xfrm>
              <a:off x="4273928" y="2449754"/>
              <a:ext cx="190" cy="38882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單箭頭接點 890"/>
            <p:cNvCxnSpPr/>
            <p:nvPr/>
          </p:nvCxnSpPr>
          <p:spPr>
            <a:xfrm>
              <a:off x="4282462" y="2838736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橢圓 891"/>
            <p:cNvSpPr/>
            <p:nvPr/>
          </p:nvSpPr>
          <p:spPr>
            <a:xfrm>
              <a:off x="4262264" y="240916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3" name="直線接點 892"/>
            <p:cNvCxnSpPr/>
            <p:nvPr/>
          </p:nvCxnSpPr>
          <p:spPr>
            <a:xfrm>
              <a:off x="5952481" y="1133852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線單箭頭接點 893"/>
            <p:cNvCxnSpPr/>
            <p:nvPr/>
          </p:nvCxnSpPr>
          <p:spPr>
            <a:xfrm flipV="1">
              <a:off x="5579217" y="1234760"/>
              <a:ext cx="373130" cy="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線單箭頭接點 894"/>
            <p:cNvCxnSpPr/>
            <p:nvPr/>
          </p:nvCxnSpPr>
          <p:spPr>
            <a:xfrm>
              <a:off x="4991475" y="1795969"/>
              <a:ext cx="967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橢圓 895"/>
            <p:cNvSpPr/>
            <p:nvPr/>
          </p:nvSpPr>
          <p:spPr>
            <a:xfrm>
              <a:off x="5290249" y="175270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97" name="橢圓 896"/>
            <p:cNvSpPr/>
            <p:nvPr/>
          </p:nvSpPr>
          <p:spPr>
            <a:xfrm>
              <a:off x="5556976" y="1179528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8" name="直線單箭頭接點 897"/>
            <p:cNvCxnSpPr/>
            <p:nvPr/>
          </p:nvCxnSpPr>
          <p:spPr>
            <a:xfrm>
              <a:off x="5955225" y="1593486"/>
              <a:ext cx="536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單箭頭接點 898"/>
            <p:cNvCxnSpPr/>
            <p:nvPr/>
          </p:nvCxnSpPr>
          <p:spPr>
            <a:xfrm>
              <a:off x="5718832" y="683928"/>
              <a:ext cx="772996" cy="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橢圓 899"/>
            <p:cNvSpPr/>
            <p:nvPr/>
          </p:nvSpPr>
          <p:spPr>
            <a:xfrm>
              <a:off x="5696693" y="637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1" name="橢圓 900"/>
            <p:cNvSpPr/>
            <p:nvPr/>
          </p:nvSpPr>
          <p:spPr>
            <a:xfrm>
              <a:off x="4072880" y="13394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2" name="直線接點 901"/>
            <p:cNvCxnSpPr/>
            <p:nvPr/>
          </p:nvCxnSpPr>
          <p:spPr>
            <a:xfrm flipH="1">
              <a:off x="4022721" y="783461"/>
              <a:ext cx="825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接點 902"/>
            <p:cNvCxnSpPr/>
            <p:nvPr/>
          </p:nvCxnSpPr>
          <p:spPr>
            <a:xfrm flipH="1">
              <a:off x="4022588" y="907634"/>
              <a:ext cx="139516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接點 903"/>
            <p:cNvCxnSpPr/>
            <p:nvPr/>
          </p:nvCxnSpPr>
          <p:spPr>
            <a:xfrm flipH="1">
              <a:off x="4105032" y="687507"/>
              <a:ext cx="98" cy="29772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5" name="橢圓 904"/>
            <p:cNvSpPr/>
            <p:nvPr/>
          </p:nvSpPr>
          <p:spPr>
            <a:xfrm>
              <a:off x="4150589" y="876184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6" name="橢圓 905"/>
            <p:cNvSpPr/>
            <p:nvPr/>
          </p:nvSpPr>
          <p:spPr>
            <a:xfrm>
              <a:off x="4080642" y="744180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7" name="直線單箭頭接點 906"/>
            <p:cNvCxnSpPr/>
            <p:nvPr/>
          </p:nvCxnSpPr>
          <p:spPr>
            <a:xfrm>
              <a:off x="3728452" y="332623"/>
              <a:ext cx="0" cy="2545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矩形 907"/>
            <p:cNvSpPr/>
            <p:nvPr/>
          </p:nvSpPr>
          <p:spPr>
            <a:xfrm>
              <a:off x="1570621" y="2483888"/>
              <a:ext cx="279390" cy="542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INV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9" name="文字方塊 959"/>
            <p:cNvSpPr txBox="1"/>
            <p:nvPr/>
          </p:nvSpPr>
          <p:spPr>
            <a:xfrm>
              <a:off x="318738" y="759526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0" name="文字方塊 961"/>
            <p:cNvSpPr txBox="1"/>
            <p:nvPr/>
          </p:nvSpPr>
          <p:spPr>
            <a:xfrm>
              <a:off x="349614" y="498483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1" name="直線單箭頭接點 910"/>
            <p:cNvCxnSpPr/>
            <p:nvPr/>
          </p:nvCxnSpPr>
          <p:spPr>
            <a:xfrm>
              <a:off x="653803" y="691925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線單箭頭接點 911"/>
            <p:cNvCxnSpPr/>
            <p:nvPr/>
          </p:nvCxnSpPr>
          <p:spPr>
            <a:xfrm>
              <a:off x="653802" y="909714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矩形 912"/>
            <p:cNvSpPr/>
            <p:nvPr/>
          </p:nvSpPr>
          <p:spPr>
            <a:xfrm>
              <a:off x="800495" y="5958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4" name="直線單箭頭接點 913"/>
            <p:cNvCxnSpPr/>
            <p:nvPr/>
          </p:nvCxnSpPr>
          <p:spPr>
            <a:xfrm>
              <a:off x="1082853" y="896527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文字方塊 971"/>
            <p:cNvSpPr txBox="1"/>
            <p:nvPr/>
          </p:nvSpPr>
          <p:spPr>
            <a:xfrm>
              <a:off x="476521" y="2538362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6" name="直線單箭頭接點 915"/>
            <p:cNvCxnSpPr/>
            <p:nvPr/>
          </p:nvCxnSpPr>
          <p:spPr>
            <a:xfrm>
              <a:off x="534977" y="2734391"/>
              <a:ext cx="3411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線單箭頭接點 916"/>
            <p:cNvCxnSpPr/>
            <p:nvPr/>
          </p:nvCxnSpPr>
          <p:spPr>
            <a:xfrm>
              <a:off x="1157998" y="2750050"/>
              <a:ext cx="4126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單箭頭接點 917"/>
            <p:cNvCxnSpPr/>
            <p:nvPr/>
          </p:nvCxnSpPr>
          <p:spPr>
            <a:xfrm>
              <a:off x="1082853" y="701384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矩形 918"/>
            <p:cNvSpPr/>
            <p:nvPr/>
          </p:nvSpPr>
          <p:spPr>
            <a:xfrm>
              <a:off x="878603" y="25383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758873" y="1476434"/>
              <a:ext cx="428340" cy="619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unpacked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21" name="直線單箭頭接點 920"/>
            <p:cNvCxnSpPr/>
            <p:nvPr/>
          </p:nvCxnSpPr>
          <p:spPr>
            <a:xfrm>
              <a:off x="621595" y="1548729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線單箭頭接點 921"/>
            <p:cNvCxnSpPr/>
            <p:nvPr/>
          </p:nvCxnSpPr>
          <p:spPr>
            <a:xfrm>
              <a:off x="621594" y="176651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線單箭頭接點 922"/>
            <p:cNvCxnSpPr/>
            <p:nvPr/>
          </p:nvCxnSpPr>
          <p:spPr>
            <a:xfrm>
              <a:off x="621595" y="196666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線接點 923"/>
            <p:cNvCxnSpPr/>
            <p:nvPr/>
          </p:nvCxnSpPr>
          <p:spPr>
            <a:xfrm flipH="1">
              <a:off x="1187213" y="1604345"/>
              <a:ext cx="106068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線單箭頭接點 924"/>
            <p:cNvCxnSpPr/>
            <p:nvPr/>
          </p:nvCxnSpPr>
          <p:spPr>
            <a:xfrm flipV="1">
              <a:off x="2247900" y="1045591"/>
              <a:ext cx="40" cy="5637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線單箭頭接點 925"/>
            <p:cNvCxnSpPr/>
            <p:nvPr/>
          </p:nvCxnSpPr>
          <p:spPr>
            <a:xfrm>
              <a:off x="3136900" y="677516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線單箭頭接點 926"/>
            <p:cNvCxnSpPr/>
            <p:nvPr/>
          </p:nvCxnSpPr>
          <p:spPr>
            <a:xfrm>
              <a:off x="3136900" y="893240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線接點 927"/>
            <p:cNvCxnSpPr/>
            <p:nvPr/>
          </p:nvCxnSpPr>
          <p:spPr>
            <a:xfrm>
              <a:off x="726665" y="59573"/>
              <a:ext cx="0" cy="40806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線接點 928"/>
            <p:cNvCxnSpPr/>
            <p:nvPr/>
          </p:nvCxnSpPr>
          <p:spPr>
            <a:xfrm flipH="1">
              <a:off x="1187254" y="1745263"/>
              <a:ext cx="24149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線接點 929"/>
            <p:cNvCxnSpPr/>
            <p:nvPr/>
          </p:nvCxnSpPr>
          <p:spPr>
            <a:xfrm flipH="1">
              <a:off x="1422400" y="1745263"/>
              <a:ext cx="6350" cy="20774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200137</TotalTime>
  <Words>2929</Words>
  <Application>Microsoft Office PowerPoint</Application>
  <PresentationFormat>如螢幕大小 (4:3)</PresentationFormat>
  <Paragraphs>1186</Paragraphs>
  <Slides>56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1_281TGp_consulting_light</vt:lpstr>
      <vt:lpstr>PowerPoint 簡報</vt:lpstr>
      <vt:lpstr>Vector FPU</vt:lpstr>
      <vt:lpstr>Vector FPU</vt:lpstr>
      <vt:lpstr>Vector FPU</vt:lpstr>
      <vt:lpstr>Vector FPU per Lane (64-bit)</vt:lpstr>
      <vt:lpstr>Vector FPU Pipeline </vt:lpstr>
      <vt:lpstr>Vector FPU Interface</vt:lpstr>
      <vt:lpstr>Vector FPU Pipeline</vt:lpstr>
      <vt:lpstr>  FMAC Pipeline (subnormal input)</vt:lpstr>
      <vt:lpstr>  FMAC Pipeline (unpacked logic)</vt:lpstr>
      <vt:lpstr>FMAC Pipeline (subnormal output)</vt:lpstr>
      <vt:lpstr>FMAC Pipeline (subnormal output detection)</vt:lpstr>
      <vt:lpstr>FMAC Pipeline (proposed subnormal output detection)</vt:lpstr>
      <vt:lpstr>FMAC Pipeline (subnormal output)</vt:lpstr>
      <vt:lpstr>FMAC Pipeline(proposed subnormal output detection)</vt:lpstr>
      <vt:lpstr>FMAC Pipeline (subnormal output)</vt:lpstr>
      <vt:lpstr>FMAC Pipeline (proposed subnormal output detection)</vt:lpstr>
      <vt:lpstr>FMAC Pipeline(proposed subnormal output detection)</vt:lpstr>
      <vt:lpstr>DIV Pipeline</vt:lpstr>
      <vt:lpstr>DIV Pipeline</vt:lpstr>
      <vt:lpstr>Reduction Sum Operation (Unordered) per Lane</vt:lpstr>
      <vt:lpstr>Reduction Sum Operation (Unordered)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(Unordered)</vt:lpstr>
      <vt:lpstr>Reduction Sum Operation (Unordered) for Lane</vt:lpstr>
      <vt:lpstr>Reduction Sum Operation</vt:lpstr>
      <vt:lpstr>Reduction Sum Operation</vt:lpstr>
      <vt:lpstr>Reduction Sum Operation</vt:lpstr>
      <vt:lpstr>Reduction Sum Operation</vt:lpstr>
      <vt:lpstr>Reduction Sum Operation</vt:lpstr>
      <vt:lpstr>Reduction Sum Operation (LMUL &gt; 1)</vt:lpstr>
      <vt:lpstr>Reduction Sum (Unordered) Instructions Latency</vt:lpstr>
      <vt:lpstr>Reduction Sum Operation (Ordered) </vt:lpstr>
      <vt:lpstr>Reduction Sum Operation (Ordered) per Lane0</vt:lpstr>
      <vt:lpstr>Reduction Sum Operation (Ordered)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</vt:lpstr>
      <vt:lpstr>Reduction Sum (Ordered) Instructions Latency</vt:lpstr>
      <vt:lpstr>Widening Operation</vt:lpstr>
      <vt:lpstr>Dot Product Operation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Instructions Latency</vt:lpstr>
      <vt:lpstr>Reduction Sum (Unordered) Instructions Latency</vt:lpstr>
      <vt:lpstr>Reduction Sum (Ordered) Instructions Latency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RD-VLSI Organization Chart</dc:title>
  <dc:creator>jctseng@andestech.com;wolfson@andestech.com</dc:creator>
  <cp:lastModifiedBy>Ruei-Yuan Jou(周瑞源)</cp:lastModifiedBy>
  <cp:revision>3563</cp:revision>
  <dcterms:created xsi:type="dcterms:W3CDTF">2006-04-12T15:04:39Z</dcterms:created>
  <dcterms:modified xsi:type="dcterms:W3CDTF">2019-08-08T07:18:28Z</dcterms:modified>
</cp:coreProperties>
</file>