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22"/>
  </p:notesMasterIdLst>
  <p:sldIdLst>
    <p:sldId id="1709" r:id="rId2"/>
    <p:sldId id="1815" r:id="rId3"/>
    <p:sldId id="1816" r:id="rId4"/>
    <p:sldId id="1800" r:id="rId5"/>
    <p:sldId id="1801" r:id="rId6"/>
    <p:sldId id="1802" r:id="rId7"/>
    <p:sldId id="1803" r:id="rId8"/>
    <p:sldId id="1804" r:id="rId9"/>
    <p:sldId id="1805" r:id="rId10"/>
    <p:sldId id="1799" r:id="rId11"/>
    <p:sldId id="1797" r:id="rId12"/>
    <p:sldId id="1806" r:id="rId13"/>
    <p:sldId id="1798" r:id="rId14"/>
    <p:sldId id="1807" r:id="rId15"/>
    <p:sldId id="1808" r:id="rId16"/>
    <p:sldId id="1809" r:id="rId17"/>
    <p:sldId id="1810" r:id="rId18"/>
    <p:sldId id="1814" r:id="rId19"/>
    <p:sldId id="1811" r:id="rId20"/>
    <p:sldId id="1813" r:id="rId21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7A3DE"/>
    <a:srgbClr val="FF99CC"/>
    <a:srgbClr val="66FF66"/>
    <a:srgbClr val="FFF2CC"/>
    <a:srgbClr val="33CC33"/>
    <a:srgbClr val="F8062E"/>
    <a:srgbClr val="C8025C"/>
    <a:srgbClr val="C52505"/>
    <a:srgbClr val="477D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中等深淺樣式 3 - 輔色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93D81CF-94F2-401A-BA57-92F5A7B2D0C5}" styleName="中等深淺樣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6D9F66E-5EB9-4882-86FB-DCBF35E3C3E4}" styleName="中等深淺樣式 4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5BE263C-DBD7-4A20-BB59-AAB30ACAA65A}" styleName="中等深淺樣式 3 - 輔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727" autoAdjust="0"/>
    <p:restoredTop sz="96240" autoAdjust="0"/>
  </p:normalViewPr>
  <p:slideViewPr>
    <p:cSldViewPr>
      <p:cViewPr>
        <p:scale>
          <a:sx n="150" d="100"/>
          <a:sy n="150" d="100"/>
        </p:scale>
        <p:origin x="108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-3822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655CC4-57DB-455E-A7B3-32E5D6766102}" type="datetimeFigureOut">
              <a:rPr lang="zh-TW" altLang="en-US" smtClean="0"/>
              <a:t>2023/4/25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F361EA-DB0B-46AB-9518-695FF4722A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81426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5" Type="http://schemas.openxmlformats.org/officeDocument/2006/relationships/image" Target="../media/image2.gif"/><Relationship Id="rId4" Type="http://schemas.microsoft.com/office/2007/relationships/hdphoto" Target="../media/hdphoto1.wdp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5" Type="http://schemas.openxmlformats.org/officeDocument/2006/relationships/image" Target="../media/image2.gif"/><Relationship Id="rId4" Type="http://schemas.microsoft.com/office/2007/relationships/hdphoto" Target="../media/hdphoto1.wdp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gi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2.gi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2.gif"/><Relationship Id="rId4" Type="http://schemas.microsoft.com/office/2007/relationships/hdphoto" Target="../media/hdphoto1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omepage Layout"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716016" y="2196471"/>
            <a:ext cx="4427984" cy="53034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 dirty="0"/>
              <a:t>Heading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716016" y="2726815"/>
            <a:ext cx="442798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 dirty="0"/>
              <a:t>Subheading</a:t>
            </a:r>
          </a:p>
        </p:txBody>
      </p:sp>
      <p:pic>
        <p:nvPicPr>
          <p:cNvPr id="4" name="image2.gif">
            <a:extLst>
              <a:ext uri="{FF2B5EF4-FFF2-40B4-BE49-F238E27FC236}">
                <a16:creationId xmlns:a16="http://schemas.microsoft.com/office/drawing/2014/main" id="{F976E50D-7F19-8342-BBCA-2EC8BF28AE5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96336" y="267495"/>
            <a:ext cx="1523080" cy="665178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48BF481F-0F8C-9B4A-BAF6-C909CD3C6BD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99792" y="4515966"/>
            <a:ext cx="2396046" cy="51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924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Basic Layout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12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r="14909"/>
          <a:stretch/>
        </p:blipFill>
        <p:spPr>
          <a:xfrm>
            <a:off x="-11469" y="578462"/>
            <a:ext cx="9155469" cy="4576349"/>
          </a:xfrm>
          <a:prstGeom prst="rect">
            <a:avLst/>
          </a:prstGeom>
        </p:spPr>
      </p:pic>
      <p:sp>
        <p:nvSpPr>
          <p:cNvPr id="10" name="Rectangle 27">
            <a:extLst>
              <a:ext uri="{FF2B5EF4-FFF2-40B4-BE49-F238E27FC236}">
                <a16:creationId xmlns:a16="http://schemas.microsoft.com/office/drawing/2014/main" id="{EB4A61C3-227F-CD46-819C-45898AF54769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8631285" y="4893111"/>
            <a:ext cx="513977" cy="27384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68580" tIns="34290" rIns="68580" bIns="34290"/>
          <a:lstStyle/>
          <a:p>
            <a:pPr algn="ctr">
              <a:defRPr/>
            </a:pPr>
            <a:fld id="{538D94C5-BC46-4B0D-B46B-3E7F715B45EE}" type="slidenum">
              <a:rPr lang="zh-TW" altLang="en-US" sz="1200" b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‹#›</a:t>
            </a:fld>
            <a:endParaRPr lang="en-US" altLang="zh-TW" sz="1200" b="0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1226F301-CC73-7D41-87E7-E19FE87ABF36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92603" y="627536"/>
            <a:ext cx="8785225" cy="4255744"/>
          </a:xfrm>
          <a:prstGeom prst="rect">
            <a:avLst/>
          </a:prstGeom>
        </p:spPr>
        <p:txBody>
          <a:bodyPr>
            <a:noAutofit/>
          </a:bodyPr>
          <a:lstStyle>
            <a:lvl1pPr marL="269875" indent="-269875">
              <a:buSzPct val="9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539750" indent="-179388">
              <a:buSzPct val="9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806450" indent="-184150">
              <a:buFont typeface="Tahoma" panose="020B0604030504040204" pitchFamily="34" charset="0"/>
              <a:buChar char="–"/>
              <a:defRPr sz="180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079500" indent="-184150">
              <a:defRPr sz="160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1343025" indent="-176213">
              <a:defRPr sz="160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kumimoji="1" lang="en-US" altLang="zh-TW" dirty="0"/>
              <a:t>Text</a:t>
            </a:r>
            <a:endParaRPr kumimoji="1" lang="zh-TW" altLang="en-US" dirty="0"/>
          </a:p>
          <a:p>
            <a:pPr lvl="1"/>
            <a:r>
              <a:rPr kumimoji="1" lang="en-US" altLang="zh-TW" dirty="0"/>
              <a:t>Level Two</a:t>
            </a:r>
            <a:endParaRPr kumimoji="1" lang="zh-TW" altLang="en-US" dirty="0"/>
          </a:p>
          <a:p>
            <a:pPr lvl="2"/>
            <a:r>
              <a:rPr kumimoji="1" lang="en-US" altLang="zh-TW" dirty="0"/>
              <a:t>Level Three</a:t>
            </a:r>
            <a:endParaRPr kumimoji="1" lang="zh-TW" altLang="en-US" dirty="0"/>
          </a:p>
          <a:p>
            <a:pPr lvl="3"/>
            <a:r>
              <a:rPr kumimoji="1" lang="en-US" altLang="zh-TW" dirty="0"/>
              <a:t>Level Four</a:t>
            </a:r>
            <a:endParaRPr kumimoji="1" lang="zh-TW" altLang="en-US" dirty="0"/>
          </a:p>
          <a:p>
            <a:pPr lvl="4"/>
            <a:r>
              <a:rPr kumimoji="1" lang="en-US" altLang="zh-TW" dirty="0"/>
              <a:t>Level Five</a:t>
            </a:r>
            <a:endParaRPr kumimoji="1" lang="zh-TW" altLang="en-US" dirty="0"/>
          </a:p>
        </p:txBody>
      </p:sp>
      <p:pic>
        <p:nvPicPr>
          <p:cNvPr id="12" name="image2.gif">
            <a:extLst>
              <a:ext uri="{FF2B5EF4-FFF2-40B4-BE49-F238E27FC236}">
                <a16:creationId xmlns:a16="http://schemas.microsoft.com/office/drawing/2014/main" id="{E854D485-B7DF-DC4F-B33C-D69351D22CA8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2601" y="4847361"/>
            <a:ext cx="655624" cy="286332"/>
          </a:xfrm>
          <a:prstGeom prst="rect">
            <a:avLst/>
          </a:prstGeom>
          <a:ln w="12700">
            <a:miter lim="400000"/>
          </a:ln>
        </p:spPr>
      </p:pic>
      <p:sp>
        <p:nvSpPr>
          <p:cNvPr id="20" name="Shape 80">
            <a:extLst>
              <a:ext uri="{FF2B5EF4-FFF2-40B4-BE49-F238E27FC236}">
                <a16:creationId xmlns:a16="http://schemas.microsoft.com/office/drawing/2014/main" id="{9609B72D-0FF6-704B-8D1F-178180BC7348}"/>
              </a:ext>
            </a:extLst>
          </p:cNvPr>
          <p:cNvSpPr/>
          <p:nvPr userDrawn="1"/>
        </p:nvSpPr>
        <p:spPr>
          <a:xfrm>
            <a:off x="3357990" y="4907727"/>
            <a:ext cx="2471315" cy="2539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4289" tIns="34289" rIns="34289" bIns="34289" anchor="ctr">
            <a:spAutoFit/>
          </a:bodyPr>
          <a:lstStyle>
            <a:lvl1pPr algn="ctr">
              <a:defRPr sz="1400" b="1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algn="ctr"/>
            <a:r>
              <a:rPr kumimoji="1" lang="en-US" altLang="zh-TW" sz="1200" dirty="0">
                <a:solidFill>
                  <a:srgbClr val="477DC7"/>
                </a:solidFill>
              </a:rPr>
              <a:t>Taking RISC-V</a:t>
            </a:r>
            <a:r>
              <a:rPr kumimoji="1" lang="en-US" altLang="zh-TW" sz="1200" baseline="30000" dirty="0">
                <a:solidFill>
                  <a:srgbClr val="477DC7"/>
                </a:solidFill>
              </a:rPr>
              <a:t>®</a:t>
            </a:r>
            <a:r>
              <a:rPr kumimoji="1" lang="en-US" altLang="zh-TW" sz="1200" dirty="0">
                <a:solidFill>
                  <a:srgbClr val="477DC7"/>
                </a:solidFill>
              </a:rPr>
              <a:t> Mainstream</a:t>
            </a:r>
            <a:endParaRPr kumimoji="1" lang="zh-TW" altLang="en-US" sz="1200" dirty="0">
              <a:solidFill>
                <a:srgbClr val="477DC7"/>
              </a:solidFill>
            </a:endParaRPr>
          </a:p>
        </p:txBody>
      </p:sp>
      <p:pic>
        <p:nvPicPr>
          <p:cNvPr id="9" name="圖片 8"/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734139" y="4963847"/>
            <a:ext cx="872211" cy="1399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標題 3">
            <a:extLst>
              <a:ext uri="{FF2B5EF4-FFF2-40B4-BE49-F238E27FC236}">
                <a16:creationId xmlns:a16="http://schemas.microsoft.com/office/drawing/2014/main" id="{72CA9C8C-5F01-48D1-930D-C04742E46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387"/>
            <a:ext cx="7977963" cy="572999"/>
          </a:xfrm>
          <a:gradFill>
            <a:gsLst>
              <a:gs pos="0">
                <a:schemeClr val="accent1">
                  <a:lumMod val="60000"/>
                  <a:lumOff val="40000"/>
                  <a:alpha val="59000"/>
                </a:schemeClr>
              </a:gs>
              <a:gs pos="95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20000"/>
                  <a:lumOff val="80000"/>
                  <a:alpha val="0"/>
                </a:schemeClr>
              </a:gs>
            </a:gsLst>
            <a:lin ang="0" scaled="1"/>
          </a:gradFill>
        </p:spPr>
        <p:txBody>
          <a:bodyPr lIns="252000"/>
          <a:lstStyle>
            <a:lvl1pPr algn="l">
              <a:defRPr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zh-TW" altLang="en-US" dirty="0"/>
          </a:p>
        </p:txBody>
      </p: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18090AE4-1FD2-48D8-8AD8-86668C13915B}"/>
              </a:ext>
            </a:extLst>
          </p:cNvPr>
          <p:cNvSpPr txBox="1">
            <a:spLocks noGrp="1"/>
          </p:cNvSpPr>
          <p:nvPr userDrawn="1"/>
        </p:nvSpPr>
        <p:spPr bwMode="gray">
          <a:xfrm>
            <a:off x="721943" y="4867082"/>
            <a:ext cx="1155497" cy="288131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en-US" altLang="zh-TW" sz="1200" b="1" dirty="0">
                <a:solidFill>
                  <a:srgbClr val="002060"/>
                </a:solidFill>
                <a:latin typeface="Tahoma" pitchFamily="34" charset="0"/>
                <a:ea typeface="+mn-ea"/>
              </a:rPr>
              <a:t>Confidential</a:t>
            </a:r>
            <a:endParaRPr lang="en-US" altLang="zh-TW" sz="1050" b="1" dirty="0">
              <a:solidFill>
                <a:srgbClr val="002060"/>
              </a:solidFill>
              <a:latin typeface="Tahoma" pitchFamily="34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45917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Basic Layout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12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r="14909"/>
          <a:stretch/>
        </p:blipFill>
        <p:spPr>
          <a:xfrm>
            <a:off x="-11469" y="578462"/>
            <a:ext cx="9155469" cy="4576349"/>
          </a:xfrm>
          <a:prstGeom prst="rect">
            <a:avLst/>
          </a:prstGeom>
        </p:spPr>
      </p:pic>
      <p:sp>
        <p:nvSpPr>
          <p:cNvPr id="8" name="標題 3">
            <a:extLst>
              <a:ext uri="{FF2B5EF4-FFF2-40B4-BE49-F238E27FC236}">
                <a16:creationId xmlns:a16="http://schemas.microsoft.com/office/drawing/2014/main" id="{1C0FF45B-5928-4D68-8873-3CBFED6E1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387"/>
            <a:ext cx="7977963" cy="572999"/>
          </a:xfrm>
          <a:gradFill>
            <a:gsLst>
              <a:gs pos="0">
                <a:schemeClr val="accent1">
                  <a:lumMod val="60000"/>
                  <a:lumOff val="40000"/>
                  <a:alpha val="59000"/>
                </a:schemeClr>
              </a:gs>
              <a:gs pos="95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20000"/>
                  <a:lumOff val="80000"/>
                  <a:alpha val="0"/>
                </a:schemeClr>
              </a:gs>
            </a:gsLst>
            <a:lin ang="0" scaled="1"/>
          </a:gradFill>
        </p:spPr>
        <p:txBody>
          <a:bodyPr lIns="252000"/>
          <a:lstStyle>
            <a:lvl1pPr algn="l">
              <a:defRPr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zh-TW" altLang="en-US" dirty="0"/>
          </a:p>
        </p:txBody>
      </p:sp>
      <p:sp>
        <p:nvSpPr>
          <p:cNvPr id="9" name="Rectangle 27">
            <a:extLst>
              <a:ext uri="{FF2B5EF4-FFF2-40B4-BE49-F238E27FC236}">
                <a16:creationId xmlns:a16="http://schemas.microsoft.com/office/drawing/2014/main" id="{C8E5B674-990A-4B4C-AF9E-E2D8930F2C6C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8631285" y="4893111"/>
            <a:ext cx="513977" cy="27384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68580" tIns="34290" rIns="68580" bIns="34290"/>
          <a:lstStyle/>
          <a:p>
            <a:pPr algn="ctr">
              <a:defRPr/>
            </a:pPr>
            <a:fld id="{538D94C5-BC46-4B0D-B46B-3E7F715B45EE}" type="slidenum">
              <a:rPr lang="zh-TW" altLang="en-US" sz="1200" b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‹#›</a:t>
            </a:fld>
            <a:endParaRPr lang="en-US" altLang="zh-TW" sz="1200" b="0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11" name="image2.gif">
            <a:extLst>
              <a:ext uri="{FF2B5EF4-FFF2-40B4-BE49-F238E27FC236}">
                <a16:creationId xmlns:a16="http://schemas.microsoft.com/office/drawing/2014/main" id="{7A3FEBB1-1547-4E0E-8B7A-CF0CBAEDD121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2601" y="4847361"/>
            <a:ext cx="655624" cy="286332"/>
          </a:xfrm>
          <a:prstGeom prst="rect">
            <a:avLst/>
          </a:prstGeom>
          <a:ln w="12700">
            <a:miter lim="400000"/>
          </a:ln>
        </p:spPr>
      </p:pic>
      <p:sp>
        <p:nvSpPr>
          <p:cNvPr id="14" name="Shape 80">
            <a:extLst>
              <a:ext uri="{FF2B5EF4-FFF2-40B4-BE49-F238E27FC236}">
                <a16:creationId xmlns:a16="http://schemas.microsoft.com/office/drawing/2014/main" id="{275A8DCF-8189-486D-A7AF-5519F99F83F9}"/>
              </a:ext>
            </a:extLst>
          </p:cNvPr>
          <p:cNvSpPr/>
          <p:nvPr userDrawn="1"/>
        </p:nvSpPr>
        <p:spPr>
          <a:xfrm>
            <a:off x="3357990" y="4907727"/>
            <a:ext cx="2471315" cy="2539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4289" tIns="34289" rIns="34289" bIns="34289" anchor="ctr">
            <a:spAutoFit/>
          </a:bodyPr>
          <a:lstStyle>
            <a:lvl1pPr algn="ctr">
              <a:defRPr sz="1400" b="1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algn="ctr"/>
            <a:r>
              <a:rPr kumimoji="1" lang="en-US" altLang="zh-TW" sz="1200" dirty="0">
                <a:solidFill>
                  <a:srgbClr val="477DC7"/>
                </a:solidFill>
              </a:rPr>
              <a:t>Taking RISC-V</a:t>
            </a:r>
            <a:r>
              <a:rPr kumimoji="1" lang="en-US" altLang="zh-TW" sz="1200" baseline="30000" dirty="0">
                <a:solidFill>
                  <a:srgbClr val="477DC7"/>
                </a:solidFill>
              </a:rPr>
              <a:t>®</a:t>
            </a:r>
            <a:r>
              <a:rPr kumimoji="1" lang="en-US" altLang="zh-TW" sz="1200" dirty="0">
                <a:solidFill>
                  <a:srgbClr val="477DC7"/>
                </a:solidFill>
              </a:rPr>
              <a:t> Mainstream</a:t>
            </a:r>
            <a:endParaRPr kumimoji="1" lang="zh-TW" altLang="en-US" sz="1200" dirty="0">
              <a:solidFill>
                <a:srgbClr val="477DC7"/>
              </a:solidFill>
            </a:endParaRPr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798EDCD7-465E-42D4-9825-CC2379A71C4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734139" y="4963847"/>
            <a:ext cx="872211" cy="1399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A5BCDB2A-C772-4E00-8822-7894ABE45B5A}"/>
              </a:ext>
            </a:extLst>
          </p:cNvPr>
          <p:cNvSpPr txBox="1">
            <a:spLocks noGrp="1"/>
          </p:cNvSpPr>
          <p:nvPr userDrawn="1"/>
        </p:nvSpPr>
        <p:spPr bwMode="gray">
          <a:xfrm>
            <a:off x="721943" y="4867082"/>
            <a:ext cx="1155497" cy="288131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en-US" altLang="zh-TW" sz="1200" b="1" dirty="0">
                <a:solidFill>
                  <a:srgbClr val="002060"/>
                </a:solidFill>
                <a:latin typeface="Tahoma" pitchFamily="34" charset="0"/>
                <a:ea typeface="+mn-ea"/>
              </a:rPr>
              <a:t>Confidential</a:t>
            </a:r>
            <a:endParaRPr lang="en-US" altLang="zh-TW" sz="1050" b="1" dirty="0">
              <a:solidFill>
                <a:srgbClr val="002060"/>
              </a:solidFill>
              <a:latin typeface="Tahoma" pitchFamily="34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306606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asic Layout_blank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2.gif">
            <a:extLst>
              <a:ext uri="{FF2B5EF4-FFF2-40B4-BE49-F238E27FC236}">
                <a16:creationId xmlns:a16="http://schemas.microsoft.com/office/drawing/2014/main" id="{E854D485-B7DF-DC4F-B33C-D69351D22CA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2601" y="4804058"/>
            <a:ext cx="655624" cy="286332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5E3DBABB-1CDE-0342-8458-54AAE8ACBCB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56256" y="4858038"/>
            <a:ext cx="1091514" cy="232352"/>
          </a:xfrm>
          <a:prstGeom prst="rect">
            <a:avLst/>
          </a:prstGeom>
        </p:spPr>
      </p:pic>
      <p:sp>
        <p:nvSpPr>
          <p:cNvPr id="8" name="Shape 80">
            <a:extLst>
              <a:ext uri="{FF2B5EF4-FFF2-40B4-BE49-F238E27FC236}">
                <a16:creationId xmlns:a16="http://schemas.microsoft.com/office/drawing/2014/main" id="{9609B72D-0FF6-704B-8D1F-178180BC7348}"/>
              </a:ext>
            </a:extLst>
          </p:cNvPr>
          <p:cNvSpPr/>
          <p:nvPr userDrawn="1"/>
        </p:nvSpPr>
        <p:spPr>
          <a:xfrm>
            <a:off x="3357988" y="4883278"/>
            <a:ext cx="2471315" cy="2539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4289" tIns="34289" rIns="34289" bIns="34289" anchor="ctr">
            <a:spAutoFit/>
          </a:bodyPr>
          <a:lstStyle>
            <a:lvl1pPr algn="ctr">
              <a:defRPr sz="1400" b="1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algn="ctr"/>
            <a:r>
              <a:rPr kumimoji="1" lang="en-US" altLang="zh-TW" sz="1200" dirty="0">
                <a:solidFill>
                  <a:srgbClr val="477DC7"/>
                </a:solidFill>
              </a:rPr>
              <a:t>Taking RISC-V</a:t>
            </a:r>
            <a:r>
              <a:rPr kumimoji="1" lang="en-US" altLang="zh-TW" sz="1200" baseline="30000" dirty="0">
                <a:solidFill>
                  <a:srgbClr val="477DC7"/>
                </a:solidFill>
              </a:rPr>
              <a:t>®</a:t>
            </a:r>
            <a:r>
              <a:rPr kumimoji="1" lang="en-US" altLang="zh-TW" sz="1200" dirty="0">
                <a:solidFill>
                  <a:srgbClr val="477DC7"/>
                </a:solidFill>
              </a:rPr>
              <a:t> Mainstream</a:t>
            </a:r>
            <a:endParaRPr kumimoji="1" lang="zh-TW" altLang="en-US" sz="1200" dirty="0">
              <a:solidFill>
                <a:srgbClr val="477DC7"/>
              </a:solidFill>
            </a:endParaRPr>
          </a:p>
        </p:txBody>
      </p:sp>
      <p:sp>
        <p:nvSpPr>
          <p:cNvPr id="9" name="Rectangle 27">
            <a:extLst>
              <a:ext uri="{FF2B5EF4-FFF2-40B4-BE49-F238E27FC236}">
                <a16:creationId xmlns:a16="http://schemas.microsoft.com/office/drawing/2014/main" id="{EB4A61C3-227F-CD46-819C-45898AF54769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8631285" y="4858031"/>
            <a:ext cx="513977" cy="27384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68580" tIns="34290" rIns="68580" bIns="34290"/>
          <a:lstStyle/>
          <a:p>
            <a:pPr algn="ctr">
              <a:defRPr/>
            </a:pPr>
            <a:fld id="{538D94C5-BC46-4B0D-B46B-3E7F715B45EE}" type="slidenum">
              <a:rPr lang="zh-TW" altLang="en-US" sz="1200" b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‹#›</a:t>
            </a:fld>
            <a:endParaRPr lang="en-US" altLang="zh-TW" sz="1200" b="0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79512" y="2322"/>
            <a:ext cx="741682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zh-TW" dirty="0"/>
              <a:t>Title</a:t>
            </a:r>
            <a:endParaRPr lang="en-US" altLang="ko-KR" dirty="0"/>
          </a:p>
        </p:txBody>
      </p:sp>
      <p:sp>
        <p:nvSpPr>
          <p:cNvPr id="13" name="內容版面配置區 2">
            <a:extLst>
              <a:ext uri="{FF2B5EF4-FFF2-40B4-BE49-F238E27FC236}">
                <a16:creationId xmlns:a16="http://schemas.microsoft.com/office/drawing/2014/main" id="{1226F301-CC73-7D41-87E7-E19FE87ABF36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92601" y="627534"/>
            <a:ext cx="8785225" cy="4230497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>
              <a:defRPr sz="1800" baseline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sz="1600" baseline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>
              <a:defRPr sz="1600" baseline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kumimoji="1" lang="en-US" altLang="zh-TW" dirty="0"/>
              <a:t>Text</a:t>
            </a:r>
            <a:endParaRPr kumimoji="1" lang="zh-TW" altLang="en-US" dirty="0"/>
          </a:p>
          <a:p>
            <a:pPr lvl="1"/>
            <a:r>
              <a:rPr kumimoji="1" lang="en-US" altLang="zh-TW" dirty="0"/>
              <a:t>Level Two</a:t>
            </a:r>
            <a:endParaRPr kumimoji="1" lang="zh-TW" altLang="en-US" dirty="0"/>
          </a:p>
          <a:p>
            <a:pPr lvl="2"/>
            <a:r>
              <a:rPr kumimoji="1" lang="en-US" altLang="zh-TW" dirty="0"/>
              <a:t>Level Three</a:t>
            </a:r>
            <a:endParaRPr kumimoji="1" lang="zh-TW" altLang="en-US" dirty="0"/>
          </a:p>
          <a:p>
            <a:pPr lvl="3"/>
            <a:r>
              <a:rPr kumimoji="1" lang="en-US" altLang="zh-TW" dirty="0"/>
              <a:t>Level Four</a:t>
            </a:r>
            <a:endParaRPr kumimoji="1" lang="zh-TW" altLang="en-US" dirty="0"/>
          </a:p>
          <a:p>
            <a:pPr lvl="4"/>
            <a:r>
              <a:rPr kumimoji="1" lang="en-US" altLang="zh-TW" dirty="0"/>
              <a:t>Level Five</a:t>
            </a:r>
            <a:endParaRPr kumimoji="1" lang="zh-TW" altLang="en-US" dirty="0"/>
          </a:p>
        </p:txBody>
      </p:sp>
      <p:sp>
        <p:nvSpPr>
          <p:cNvPr id="10" name="テキスト プレースホルダー 12"/>
          <p:cNvSpPr txBox="1">
            <a:spLocks/>
          </p:cNvSpPr>
          <p:nvPr userDrawn="1"/>
        </p:nvSpPr>
        <p:spPr>
          <a:xfrm>
            <a:off x="764065" y="4893424"/>
            <a:ext cx="1647695" cy="18376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171458" indent="-17145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n"/>
              <a:defRPr sz="1400" kern="1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700"/>
              </a:lnSpc>
              <a:spcBef>
                <a:spcPts val="0"/>
              </a:spcBef>
              <a:buNone/>
            </a:pPr>
            <a:r>
              <a:rPr kumimoji="1" lang="en-US" altLang="zh-TW" sz="700" dirty="0">
                <a:solidFill>
                  <a:schemeClr val="bg1">
                    <a:lumMod val="50000"/>
                  </a:schemeClr>
                </a:solidFill>
                <a:ea typeface="Heiti TC Light" charset="-120"/>
                <a:cs typeface="Heiti TC Light" charset="-120"/>
              </a:rPr>
              <a:t>Subject to change without notice</a:t>
            </a:r>
          </a:p>
          <a:p>
            <a:pPr marL="0" indent="0">
              <a:lnSpc>
                <a:spcPts val="700"/>
              </a:lnSpc>
              <a:spcBef>
                <a:spcPts val="0"/>
              </a:spcBef>
              <a:buNone/>
            </a:pPr>
            <a:r>
              <a:rPr kumimoji="1" lang="en-US" altLang="zh-TW" sz="700" dirty="0">
                <a:solidFill>
                  <a:schemeClr val="bg1">
                    <a:lumMod val="50000"/>
                  </a:schemeClr>
                </a:solidFill>
                <a:ea typeface="Heiti TC Light" charset="-120"/>
                <a:cs typeface="Heiti TC Light" charset="-120"/>
              </a:rPr>
              <a:t>Copyright© 2021 Andes Technology</a:t>
            </a:r>
          </a:p>
        </p:txBody>
      </p:sp>
    </p:spTree>
    <p:extLst>
      <p:ext uri="{BB962C8B-B14F-4D97-AF65-F5344CB8AC3E}">
        <p14:creationId xmlns:p14="http://schemas.microsoft.com/office/powerpoint/2010/main" val="1498788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_blank"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2.gif">
            <a:extLst>
              <a:ext uri="{FF2B5EF4-FFF2-40B4-BE49-F238E27FC236}">
                <a16:creationId xmlns:a16="http://schemas.microsoft.com/office/drawing/2014/main" id="{E854D485-B7DF-DC4F-B33C-D69351D22CA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2601" y="4804058"/>
            <a:ext cx="655624" cy="286332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5E3DBABB-1CDE-0342-8458-54AAE8ACBCB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56256" y="4858038"/>
            <a:ext cx="1091514" cy="232352"/>
          </a:xfrm>
          <a:prstGeom prst="rect">
            <a:avLst/>
          </a:prstGeom>
        </p:spPr>
      </p:pic>
      <p:sp>
        <p:nvSpPr>
          <p:cNvPr id="8" name="Shape 80">
            <a:extLst>
              <a:ext uri="{FF2B5EF4-FFF2-40B4-BE49-F238E27FC236}">
                <a16:creationId xmlns:a16="http://schemas.microsoft.com/office/drawing/2014/main" id="{9609B72D-0FF6-704B-8D1F-178180BC7348}"/>
              </a:ext>
            </a:extLst>
          </p:cNvPr>
          <p:cNvSpPr/>
          <p:nvPr userDrawn="1"/>
        </p:nvSpPr>
        <p:spPr>
          <a:xfrm>
            <a:off x="3357988" y="4883278"/>
            <a:ext cx="2471315" cy="2539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4289" tIns="34289" rIns="34289" bIns="34289" anchor="ctr">
            <a:spAutoFit/>
          </a:bodyPr>
          <a:lstStyle>
            <a:lvl1pPr algn="ctr">
              <a:defRPr sz="1400" b="1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algn="ctr"/>
            <a:r>
              <a:rPr kumimoji="1" lang="en-US" altLang="zh-TW" sz="1200" dirty="0">
                <a:solidFill>
                  <a:srgbClr val="477DC7"/>
                </a:solidFill>
              </a:rPr>
              <a:t>Taking RISC-V</a:t>
            </a:r>
            <a:r>
              <a:rPr kumimoji="1" lang="en-US" altLang="zh-TW" sz="1200" baseline="30000" dirty="0">
                <a:solidFill>
                  <a:srgbClr val="477DC7"/>
                </a:solidFill>
              </a:rPr>
              <a:t>®</a:t>
            </a:r>
            <a:r>
              <a:rPr kumimoji="1" lang="en-US" altLang="zh-TW" sz="1200" dirty="0">
                <a:solidFill>
                  <a:srgbClr val="477DC7"/>
                </a:solidFill>
              </a:rPr>
              <a:t> Mainstream</a:t>
            </a:r>
            <a:endParaRPr kumimoji="1" lang="zh-TW" altLang="en-US" sz="1200" dirty="0">
              <a:solidFill>
                <a:srgbClr val="477DC7"/>
              </a:solidFill>
            </a:endParaRPr>
          </a:p>
        </p:txBody>
      </p:sp>
      <p:sp>
        <p:nvSpPr>
          <p:cNvPr id="9" name="Rectangle 27">
            <a:extLst>
              <a:ext uri="{FF2B5EF4-FFF2-40B4-BE49-F238E27FC236}">
                <a16:creationId xmlns:a16="http://schemas.microsoft.com/office/drawing/2014/main" id="{EB4A61C3-227F-CD46-819C-45898AF54769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8631285" y="4858031"/>
            <a:ext cx="513977" cy="27384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68580" tIns="34290" rIns="68580" bIns="34290"/>
          <a:lstStyle/>
          <a:p>
            <a:pPr algn="ctr">
              <a:defRPr/>
            </a:pPr>
            <a:fld id="{538D94C5-BC46-4B0D-B46B-3E7F715B45EE}" type="slidenum">
              <a:rPr lang="zh-TW" altLang="en-US" sz="1200" b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‹#›</a:t>
            </a:fld>
            <a:endParaRPr lang="en-US" altLang="zh-TW" sz="1200" b="0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79512" y="2322"/>
            <a:ext cx="741682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zh-TW" dirty="0"/>
              <a:t>Title</a:t>
            </a:r>
            <a:endParaRPr lang="en-US" altLang="ko-KR" dirty="0"/>
          </a:p>
        </p:txBody>
      </p:sp>
      <p:sp>
        <p:nvSpPr>
          <p:cNvPr id="13" name="內容版面配置區 2">
            <a:extLst>
              <a:ext uri="{FF2B5EF4-FFF2-40B4-BE49-F238E27FC236}">
                <a16:creationId xmlns:a16="http://schemas.microsoft.com/office/drawing/2014/main" id="{1226F301-CC73-7D41-87E7-E19FE87ABF36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92601" y="627535"/>
            <a:ext cx="8785225" cy="4097922"/>
          </a:xfrm>
          <a:prstGeom prst="rect">
            <a:avLst/>
          </a:prstGeom>
        </p:spPr>
        <p:txBody>
          <a:bodyPr/>
          <a:lstStyle>
            <a:lvl1pPr latinLnBrk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latinLnBrk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latinLnBrk="0">
              <a:defRPr sz="1800" baseline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latinLnBrk="0">
              <a:defRPr sz="1600" baseline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latinLnBrk="0">
              <a:defRPr sz="1600" baseline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kumimoji="1" lang="en-US" altLang="zh-TW" dirty="0"/>
              <a:t>Text</a:t>
            </a:r>
            <a:endParaRPr kumimoji="1" lang="zh-TW" altLang="en-US" dirty="0"/>
          </a:p>
          <a:p>
            <a:pPr lvl="1"/>
            <a:r>
              <a:rPr kumimoji="1" lang="en-US" altLang="zh-TW" dirty="0"/>
              <a:t>Level Two</a:t>
            </a:r>
            <a:endParaRPr kumimoji="1" lang="zh-TW" altLang="en-US" dirty="0"/>
          </a:p>
          <a:p>
            <a:pPr lvl="2"/>
            <a:r>
              <a:rPr kumimoji="1" lang="en-US" altLang="zh-TW" dirty="0"/>
              <a:t>Level Three</a:t>
            </a:r>
            <a:endParaRPr kumimoji="1" lang="zh-TW" altLang="en-US" dirty="0"/>
          </a:p>
          <a:p>
            <a:pPr lvl="3"/>
            <a:r>
              <a:rPr kumimoji="1" lang="en-US" altLang="zh-TW" dirty="0"/>
              <a:t>Level Four</a:t>
            </a:r>
            <a:endParaRPr kumimoji="1" lang="zh-TW" altLang="en-US" dirty="0"/>
          </a:p>
          <a:p>
            <a:pPr lvl="4"/>
            <a:r>
              <a:rPr kumimoji="1" lang="en-US" altLang="zh-TW" dirty="0"/>
              <a:t>Level Five</a:t>
            </a:r>
            <a:endParaRPr kumimoji="1" lang="zh-TW" altLang="en-US" dirty="0"/>
          </a:p>
        </p:txBody>
      </p:sp>
      <p:sp>
        <p:nvSpPr>
          <p:cNvPr id="2" name="文字方塊 1"/>
          <p:cNvSpPr txBox="1"/>
          <p:nvPr userDrawn="1"/>
        </p:nvSpPr>
        <p:spPr>
          <a:xfrm>
            <a:off x="877947" y="4725456"/>
            <a:ext cx="3189997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050" b="0" dirty="0">
                <a:solidFill>
                  <a:schemeClr val="bg1">
                    <a:lumMod val="50000"/>
                  </a:schemeClr>
                </a:solidFill>
                <a:ea typeface="Heiti TC Light" charset="-120"/>
                <a:cs typeface="Heiti TC Light" charset="-120"/>
              </a:rPr>
              <a:t>Confidential</a:t>
            </a:r>
          </a:p>
          <a:p>
            <a:r>
              <a:rPr kumimoji="1" lang="en-US" altLang="zh-TW" sz="600" b="0" dirty="0">
                <a:solidFill>
                  <a:schemeClr val="bg1">
                    <a:lumMod val="50000"/>
                  </a:schemeClr>
                </a:solidFill>
                <a:ea typeface="Heiti TC Light" charset="-120"/>
                <a:cs typeface="Heiti TC Light" charset="-120"/>
              </a:rPr>
              <a:t>Subject to change without notice</a:t>
            </a:r>
          </a:p>
          <a:p>
            <a:r>
              <a:rPr kumimoji="1" lang="en-US" altLang="zh-TW" sz="600" b="0" dirty="0">
                <a:solidFill>
                  <a:schemeClr val="bg1">
                    <a:lumMod val="50000"/>
                  </a:schemeClr>
                </a:solidFill>
                <a:ea typeface="Heiti TC Light" charset="-120"/>
                <a:cs typeface="Heiti TC Light" charset="-120"/>
              </a:rPr>
              <a:t>copyright © 2021 Andes Technology</a:t>
            </a:r>
          </a:p>
        </p:txBody>
      </p:sp>
    </p:spTree>
    <p:extLst>
      <p:ext uri="{BB962C8B-B14F-4D97-AF65-F5344CB8AC3E}">
        <p14:creationId xmlns:p14="http://schemas.microsoft.com/office/powerpoint/2010/main" val="2076437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2.gif">
            <a:extLst>
              <a:ext uri="{FF2B5EF4-FFF2-40B4-BE49-F238E27FC236}">
                <a16:creationId xmlns:a16="http://schemas.microsoft.com/office/drawing/2014/main" id="{E38CE7B3-2B1D-4B43-9F3E-357F1819D49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04068" y="123478"/>
            <a:ext cx="655624" cy="286332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548D8936-DFE2-294A-B530-8F4B06CDB5A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91880" y="4803998"/>
            <a:ext cx="1045898" cy="225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_2"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67495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zh-TW" dirty="0"/>
              <a:t>Heading	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843559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zh-TW" dirty="0"/>
              <a:t>Sub-heading</a:t>
            </a:r>
            <a:endParaRPr lang="en-US" altLang="ko-KR" dirty="0"/>
          </a:p>
        </p:txBody>
      </p:sp>
      <p:sp>
        <p:nvSpPr>
          <p:cNvPr id="6" name="Shape 80">
            <a:extLst>
              <a:ext uri="{FF2B5EF4-FFF2-40B4-BE49-F238E27FC236}">
                <a16:creationId xmlns:a16="http://schemas.microsoft.com/office/drawing/2014/main" id="{18CF2C9E-52CE-BC41-A0A0-F97ADC53AC6A}"/>
              </a:ext>
            </a:extLst>
          </p:cNvPr>
          <p:cNvSpPr/>
          <p:nvPr userDrawn="1"/>
        </p:nvSpPr>
        <p:spPr>
          <a:xfrm>
            <a:off x="3357988" y="4883278"/>
            <a:ext cx="2471315" cy="2539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4289" tIns="34289" rIns="34289" bIns="34289" anchor="ctr">
            <a:spAutoFit/>
          </a:bodyPr>
          <a:lstStyle>
            <a:lvl1pPr algn="ctr">
              <a:defRPr sz="1400" b="1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algn="ctr"/>
            <a:r>
              <a:rPr kumimoji="1" lang="en-US" altLang="zh-TW" sz="1200" dirty="0">
                <a:solidFill>
                  <a:srgbClr val="477DC7"/>
                </a:solidFill>
              </a:rPr>
              <a:t>Taking RISC-V</a:t>
            </a:r>
            <a:r>
              <a:rPr kumimoji="1" lang="en-US" altLang="zh-TW" sz="1200" baseline="30000" dirty="0">
                <a:solidFill>
                  <a:srgbClr val="477DC7"/>
                </a:solidFill>
              </a:rPr>
              <a:t>®</a:t>
            </a:r>
            <a:r>
              <a:rPr kumimoji="1" lang="en-US" altLang="zh-TW" sz="1200" dirty="0">
                <a:solidFill>
                  <a:srgbClr val="477DC7"/>
                </a:solidFill>
              </a:rPr>
              <a:t> Mainstream</a:t>
            </a:r>
            <a:endParaRPr kumimoji="1" lang="zh-TW" altLang="en-US" sz="1200" dirty="0">
              <a:solidFill>
                <a:srgbClr val="477DC7"/>
              </a:solidFill>
            </a:endParaRPr>
          </a:p>
        </p:txBody>
      </p:sp>
      <p:sp>
        <p:nvSpPr>
          <p:cNvPr id="7" name="Rectangle 27">
            <a:extLst>
              <a:ext uri="{FF2B5EF4-FFF2-40B4-BE49-F238E27FC236}">
                <a16:creationId xmlns:a16="http://schemas.microsoft.com/office/drawing/2014/main" id="{37BEED7D-9F6E-3846-83B1-D7EA17B273B9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8631285" y="4858031"/>
            <a:ext cx="513977" cy="27384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68580" tIns="34290" rIns="68580" bIns="34290"/>
          <a:lstStyle/>
          <a:p>
            <a:pPr algn="ctr">
              <a:defRPr/>
            </a:pPr>
            <a:fld id="{538D94C5-BC46-4B0D-B46B-3E7F715B45EE}" type="slidenum">
              <a:rPr lang="zh-TW" altLang="en-US" sz="1200" b="0">
                <a:solidFill>
                  <a:schemeClr val="tx1">
                    <a:lumMod val="95000"/>
                    <a:lumOff val="5000"/>
                  </a:schemeClr>
                </a:solidFill>
                <a:latin typeface="Tahoma" pitchFamily="34" charset="0"/>
                <a:cs typeface="Tahoma" pitchFamily="34" charset="0"/>
              </a:rPr>
              <a:t>‹#›</a:t>
            </a:fld>
            <a:endParaRPr lang="en-US" altLang="zh-TW" sz="1200" b="0" dirty="0">
              <a:solidFill>
                <a:schemeClr val="tx1">
                  <a:lumMod val="95000"/>
                  <a:lumOff val="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5E3DBABB-1CDE-0342-8458-54AAE8ACBCB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56256" y="4858038"/>
            <a:ext cx="1091514" cy="232352"/>
          </a:xfrm>
          <a:prstGeom prst="rect">
            <a:avLst/>
          </a:prstGeom>
        </p:spPr>
      </p:pic>
      <p:pic>
        <p:nvPicPr>
          <p:cNvPr id="4" name="image2.gif">
            <a:extLst>
              <a:ext uri="{FF2B5EF4-FFF2-40B4-BE49-F238E27FC236}">
                <a16:creationId xmlns:a16="http://schemas.microsoft.com/office/drawing/2014/main" id="{3DE775D0-7D05-6F46-92FA-E7532F73393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04" y="4815426"/>
            <a:ext cx="724584" cy="31644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701687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267744" y="123479"/>
            <a:ext cx="687625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zh-TW" dirty="0"/>
              <a:t>Headline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267744" y="699543"/>
            <a:ext cx="687625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 dirty="0"/>
              <a:t>Subtitle</a:t>
            </a:r>
          </a:p>
        </p:txBody>
      </p:sp>
      <p:pic>
        <p:nvPicPr>
          <p:cNvPr id="4" name="image2.gif">
            <a:extLst>
              <a:ext uri="{FF2B5EF4-FFF2-40B4-BE49-F238E27FC236}">
                <a16:creationId xmlns:a16="http://schemas.microsoft.com/office/drawing/2014/main" id="{0DE28B13-87DA-6B4D-B5FA-1A23E8EE6E1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67744" y="4776427"/>
            <a:ext cx="655624" cy="2863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5E3DBABB-1CDE-0342-8458-54AAE8ACBCB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2013" y="4830407"/>
            <a:ext cx="1091514" cy="232352"/>
          </a:xfrm>
          <a:prstGeom prst="rect">
            <a:avLst/>
          </a:prstGeom>
        </p:spPr>
      </p:pic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1226F301-CC73-7D41-87E7-E19FE87ABF36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2267744" y="1131590"/>
            <a:ext cx="6825783" cy="3693684"/>
          </a:xfrm>
          <a:prstGeom prst="rect">
            <a:avLst/>
          </a:prstGeom>
        </p:spPr>
        <p:txBody>
          <a:bodyPr/>
          <a:lstStyle>
            <a:lvl1pPr marL="342900" indent="-342900" latinLnBrk="0">
              <a:spcBef>
                <a:spcPts val="800"/>
              </a:spcBef>
              <a:buFont typeface="Wingdings" panose="05000000000000000000" pitchFamily="2" charset="2"/>
              <a:buChar char="l"/>
              <a:defRPr kumimoji="1" lang="zh-TW" altLang="en-US" sz="2400" kern="1200" dirty="0" smtClean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1pPr>
            <a:lvl2pPr marL="648000" latinLnBrk="0">
              <a:spcBef>
                <a:spcPts val="800"/>
              </a:spcBef>
              <a:defRPr sz="200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008000" latinLnBrk="0">
              <a:spcBef>
                <a:spcPts val="800"/>
              </a:spcBef>
              <a:defRPr sz="1800" baseline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368000" latinLnBrk="0">
              <a:spcBef>
                <a:spcPts val="800"/>
              </a:spcBef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1728000" latinLnBrk="0">
              <a:spcBef>
                <a:spcPts val="800"/>
              </a:spcBef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marL="342892" lvl="0" indent="-342892" algn="l" defTabSz="914378" rtl="0" eaLnBrk="1" latinLnBrk="1" hangingPunct="1">
              <a:spcBef>
                <a:spcPct val="20000"/>
              </a:spcBef>
              <a:buFont typeface="Arial" pitchFamily="34" charset="0"/>
              <a:buChar char="•"/>
            </a:pPr>
            <a:r>
              <a:rPr kumimoji="1" lang="en-US" altLang="zh-TW" dirty="0"/>
              <a:t>Text</a:t>
            </a:r>
            <a:endParaRPr kumimoji="1" lang="zh-TW" altLang="en-US" dirty="0"/>
          </a:p>
          <a:p>
            <a:pPr lvl="1"/>
            <a:r>
              <a:rPr kumimoji="1" lang="en-US" altLang="zh-TW" dirty="0"/>
              <a:t>Level Two</a:t>
            </a:r>
            <a:endParaRPr kumimoji="1" lang="zh-TW" altLang="en-US" dirty="0"/>
          </a:p>
          <a:p>
            <a:pPr lvl="2"/>
            <a:r>
              <a:rPr kumimoji="1" lang="en-US" altLang="zh-TW" dirty="0"/>
              <a:t>Level Three</a:t>
            </a:r>
            <a:endParaRPr kumimoji="1" lang="zh-TW" altLang="en-US" dirty="0"/>
          </a:p>
          <a:p>
            <a:pPr lvl="3"/>
            <a:r>
              <a:rPr kumimoji="1" lang="en-US" altLang="zh-TW" dirty="0"/>
              <a:t>Level Four</a:t>
            </a:r>
            <a:endParaRPr kumimoji="1" lang="zh-TW" altLang="en-US" dirty="0"/>
          </a:p>
          <a:p>
            <a:pPr lvl="4"/>
            <a:r>
              <a:rPr kumimoji="1" lang="en-US" altLang="zh-TW" dirty="0"/>
              <a:t>Level Five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54042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page"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17C88CB3-0DCE-FA4A-B5FC-CE7D15CBFA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3723879"/>
            <a:ext cx="7886700" cy="64807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kumimoji="1" lang="en-US" altLang="zh-TW" dirty="0"/>
              <a:t>Thank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</a:t>
            </a:r>
            <a:endParaRPr kumimoji="1"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98C3B9F-54F5-724E-B70C-D0CEC96D389C}"/>
              </a:ext>
            </a:extLst>
          </p:cNvPr>
          <p:cNvSpPr/>
          <p:nvPr userDrawn="1"/>
        </p:nvSpPr>
        <p:spPr>
          <a:xfrm>
            <a:off x="0" y="3714476"/>
            <a:ext cx="9144000" cy="936103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180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image2.gif">
            <a:extLst>
              <a:ext uri="{FF2B5EF4-FFF2-40B4-BE49-F238E27FC236}">
                <a16:creationId xmlns:a16="http://schemas.microsoft.com/office/drawing/2014/main" id="{0B254A50-1C48-CC49-A057-159E10500B9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77363" y="4587974"/>
            <a:ext cx="989274" cy="432048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934715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_3"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843558"/>
            <a:ext cx="601216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zh-TW" dirty="0"/>
              <a:t>Heading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1419622"/>
            <a:ext cx="60121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zh-TW" dirty="0"/>
              <a:t>Sub-heading</a:t>
            </a:r>
            <a:endParaRPr lang="en-US" altLang="ko-KR" dirty="0"/>
          </a:p>
        </p:txBody>
      </p:sp>
      <p:sp>
        <p:nvSpPr>
          <p:cNvPr id="4" name="Rectangle 3"/>
          <p:cNvSpPr/>
          <p:nvPr userDrawn="1"/>
        </p:nvSpPr>
        <p:spPr>
          <a:xfrm>
            <a:off x="971600" y="1827287"/>
            <a:ext cx="7272808" cy="2304256"/>
          </a:xfrm>
          <a:prstGeom prst="rect">
            <a:avLst/>
          </a:prstGeom>
          <a:noFill/>
          <a:ln w="38100" cap="rnd" cmpd="sng">
            <a:solidFill>
              <a:schemeClr val="accent2"/>
            </a:solidFill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Oval 4"/>
          <p:cNvSpPr/>
          <p:nvPr userDrawn="1"/>
        </p:nvSpPr>
        <p:spPr>
          <a:xfrm>
            <a:off x="1403648" y="1044724"/>
            <a:ext cx="1584176" cy="158417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pic>
        <p:nvPicPr>
          <p:cNvPr id="6" name="image2.gif">
            <a:extLst>
              <a:ext uri="{FF2B5EF4-FFF2-40B4-BE49-F238E27FC236}">
                <a16:creationId xmlns:a16="http://schemas.microsoft.com/office/drawing/2014/main" id="{E88A56B7-C6E3-204B-A31A-02064AE74FF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04" y="2"/>
            <a:ext cx="1025554" cy="447892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49C402B1-7864-B145-BE07-3EC4A20880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626547" y="51469"/>
            <a:ext cx="1540838" cy="333772"/>
          </a:xfrm>
          <a:prstGeom prst="rect">
            <a:avLst/>
          </a:prstGeom>
        </p:spPr>
      </p:pic>
      <p:sp>
        <p:nvSpPr>
          <p:cNvPr id="8" name="Shape 80">
            <a:extLst>
              <a:ext uri="{FF2B5EF4-FFF2-40B4-BE49-F238E27FC236}">
                <a16:creationId xmlns:a16="http://schemas.microsoft.com/office/drawing/2014/main" id="{985C9126-277A-AE46-BE05-F1203D903A1D}"/>
              </a:ext>
            </a:extLst>
          </p:cNvPr>
          <p:cNvSpPr/>
          <p:nvPr userDrawn="1"/>
        </p:nvSpPr>
        <p:spPr>
          <a:xfrm>
            <a:off x="3357988" y="4883278"/>
            <a:ext cx="2471315" cy="2539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4289" tIns="34289" rIns="34289" bIns="34289" anchor="ctr">
            <a:spAutoFit/>
          </a:bodyPr>
          <a:lstStyle>
            <a:lvl1pPr algn="ctr">
              <a:defRPr sz="1400" b="1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algn="ctr"/>
            <a:r>
              <a:rPr kumimoji="1" lang="en-US" altLang="zh-TW" sz="1200" dirty="0">
                <a:solidFill>
                  <a:srgbClr val="477DC7"/>
                </a:solidFill>
              </a:rPr>
              <a:t>Taking RISC-V</a:t>
            </a:r>
            <a:r>
              <a:rPr kumimoji="1" lang="en-US" altLang="zh-TW" sz="1200" baseline="30000" dirty="0">
                <a:solidFill>
                  <a:srgbClr val="477DC7"/>
                </a:solidFill>
              </a:rPr>
              <a:t>®</a:t>
            </a:r>
            <a:r>
              <a:rPr kumimoji="1" lang="en-US" altLang="zh-TW" sz="1200" dirty="0">
                <a:solidFill>
                  <a:srgbClr val="477DC7"/>
                </a:solidFill>
              </a:rPr>
              <a:t> Mainstream</a:t>
            </a:r>
            <a:endParaRPr kumimoji="1" lang="zh-TW" altLang="en-US" sz="1200" dirty="0">
              <a:solidFill>
                <a:srgbClr val="477DC7"/>
              </a:solidFill>
            </a:endParaRPr>
          </a:p>
        </p:txBody>
      </p:sp>
      <p:sp>
        <p:nvSpPr>
          <p:cNvPr id="9" name="Rectangle 27">
            <a:extLst>
              <a:ext uri="{FF2B5EF4-FFF2-40B4-BE49-F238E27FC236}">
                <a16:creationId xmlns:a16="http://schemas.microsoft.com/office/drawing/2014/main" id="{6A5652AC-194E-204C-9E98-4AFA882034D2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8631285" y="4858031"/>
            <a:ext cx="513977" cy="27384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68580" tIns="34290" rIns="68580" bIns="34290"/>
          <a:lstStyle/>
          <a:p>
            <a:pPr algn="ctr">
              <a:defRPr/>
            </a:pPr>
            <a:fld id="{538D94C5-BC46-4B0D-B46B-3E7F715B45EE}" type="slidenum">
              <a:rPr lang="zh-TW" altLang="en-US" sz="1200" b="0">
                <a:solidFill>
                  <a:srgbClr val="477DC7"/>
                </a:solidFill>
                <a:latin typeface="Tahoma" pitchFamily="34" charset="0"/>
                <a:cs typeface="Tahoma" pitchFamily="34" charset="0"/>
              </a:rPr>
              <a:t>‹#›</a:t>
            </a:fld>
            <a:endParaRPr lang="en-US" altLang="zh-TW" sz="1200" b="0" dirty="0">
              <a:solidFill>
                <a:srgbClr val="477DC7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2679" y="1260549"/>
            <a:ext cx="646113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0666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349" y="554552"/>
            <a:ext cx="9165644" cy="4590184"/>
          </a:xfrm>
          <a:prstGeom prst="rect">
            <a:avLst/>
          </a:prstGeom>
        </p:spPr>
      </p:pic>
      <p:pic>
        <p:nvPicPr>
          <p:cNvPr id="6" name="image2.gif">
            <a:extLst>
              <a:ext uri="{FF2B5EF4-FFF2-40B4-BE49-F238E27FC236}">
                <a16:creationId xmlns:a16="http://schemas.microsoft.com/office/drawing/2014/main" id="{E854D485-B7DF-DC4F-B33C-D69351D22CA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5251" y="4805294"/>
            <a:ext cx="655624" cy="286332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5E3DBABB-1CDE-0342-8458-54AAE8ACBCB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48906" y="4859274"/>
            <a:ext cx="1091514" cy="232352"/>
          </a:xfrm>
          <a:prstGeom prst="rect">
            <a:avLst/>
          </a:prstGeom>
        </p:spPr>
      </p:pic>
      <p:sp>
        <p:nvSpPr>
          <p:cNvPr id="8" name="Shape 80">
            <a:extLst>
              <a:ext uri="{FF2B5EF4-FFF2-40B4-BE49-F238E27FC236}">
                <a16:creationId xmlns:a16="http://schemas.microsoft.com/office/drawing/2014/main" id="{9609B72D-0FF6-704B-8D1F-178180BC7348}"/>
              </a:ext>
            </a:extLst>
          </p:cNvPr>
          <p:cNvSpPr/>
          <p:nvPr userDrawn="1"/>
        </p:nvSpPr>
        <p:spPr>
          <a:xfrm>
            <a:off x="3350638" y="4884514"/>
            <a:ext cx="2471315" cy="2539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4289" tIns="34289" rIns="34289" bIns="34289" anchor="ctr">
            <a:spAutoFit/>
          </a:bodyPr>
          <a:lstStyle>
            <a:lvl1pPr algn="ctr">
              <a:defRPr sz="1400" b="1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algn="ctr"/>
            <a:r>
              <a:rPr kumimoji="1" lang="en-US" altLang="zh-TW" sz="1200" dirty="0">
                <a:solidFill>
                  <a:srgbClr val="477DC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Taking RISC-V</a:t>
            </a:r>
            <a:r>
              <a:rPr kumimoji="1" lang="en-US" altLang="zh-TW" sz="1200" baseline="30000" dirty="0">
                <a:solidFill>
                  <a:srgbClr val="477DC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®</a:t>
            </a:r>
            <a:r>
              <a:rPr kumimoji="1" lang="en-US" altLang="zh-TW" sz="1200" dirty="0">
                <a:solidFill>
                  <a:srgbClr val="477DC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Mainstream</a:t>
            </a:r>
            <a:endParaRPr kumimoji="1" lang="zh-TW" altLang="en-US" sz="1200" dirty="0">
              <a:solidFill>
                <a:srgbClr val="477DC7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Rectangle 27">
            <a:extLst>
              <a:ext uri="{FF2B5EF4-FFF2-40B4-BE49-F238E27FC236}">
                <a16:creationId xmlns:a16="http://schemas.microsoft.com/office/drawing/2014/main" id="{EB4A61C3-227F-CD46-819C-45898AF54769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8623935" y="4859267"/>
            <a:ext cx="513977" cy="27384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68580" tIns="34290" rIns="68580" bIns="34290"/>
          <a:lstStyle/>
          <a:p>
            <a:pPr algn="ctr">
              <a:defRPr/>
            </a:pPr>
            <a:fld id="{538D94C5-BC46-4B0D-B46B-3E7F715B45EE}" type="slidenum">
              <a:rPr lang="zh-TW" altLang="en-US" sz="1200" b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‹#›</a:t>
            </a:fld>
            <a:endParaRPr lang="en-US" altLang="zh-TW" sz="1200" b="0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72162" y="3558"/>
            <a:ext cx="741682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zh-TW" dirty="0"/>
              <a:t>Title</a:t>
            </a:r>
            <a:endParaRPr lang="en-US" altLang="ko-KR" dirty="0"/>
          </a:p>
        </p:txBody>
      </p:sp>
      <p:sp>
        <p:nvSpPr>
          <p:cNvPr id="13" name="內容版面配置區 2">
            <a:extLst>
              <a:ext uri="{FF2B5EF4-FFF2-40B4-BE49-F238E27FC236}">
                <a16:creationId xmlns:a16="http://schemas.microsoft.com/office/drawing/2014/main" id="{1226F301-CC73-7D41-87E7-E19FE87ABF36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82860" y="616872"/>
            <a:ext cx="8785225" cy="4208402"/>
          </a:xfrm>
          <a:prstGeom prst="rect">
            <a:avLst/>
          </a:prstGeom>
        </p:spPr>
        <p:txBody>
          <a:bodyPr/>
          <a:lstStyle>
            <a:lvl1pPr marL="342900" indent="-342900" latinLnBrk="0">
              <a:spcBef>
                <a:spcPts val="800"/>
              </a:spcBef>
              <a:buFont typeface="Wingdings" panose="05000000000000000000" pitchFamily="2" charset="2"/>
              <a:buChar char="l"/>
              <a:defRPr kumimoji="1" lang="zh-TW" alt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latinLnBrk="0">
              <a:spcBef>
                <a:spcPts val="800"/>
              </a:spcBef>
              <a:defRPr sz="200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008000" latinLnBrk="0">
              <a:spcBef>
                <a:spcPts val="800"/>
              </a:spcBef>
              <a:defRPr sz="1800" baseline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368000" latinLnBrk="0">
              <a:spcBef>
                <a:spcPts val="800"/>
              </a:spcBef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1728000" latinLnBrk="0">
              <a:spcBef>
                <a:spcPts val="800"/>
              </a:spcBef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marL="342892" lvl="0" indent="-342892" algn="l" defTabSz="914378" rtl="0" eaLnBrk="1" latinLnBrk="1" hangingPunct="1">
              <a:spcBef>
                <a:spcPct val="20000"/>
              </a:spcBef>
              <a:buFont typeface="Arial" pitchFamily="34" charset="0"/>
              <a:buChar char="•"/>
            </a:pPr>
            <a:r>
              <a:rPr kumimoji="1" lang="en-US" altLang="zh-TW" dirty="0"/>
              <a:t>Text</a:t>
            </a:r>
            <a:endParaRPr kumimoji="1" lang="zh-TW" altLang="en-US" dirty="0"/>
          </a:p>
          <a:p>
            <a:pPr lvl="1"/>
            <a:r>
              <a:rPr kumimoji="1" lang="en-US" altLang="zh-TW" dirty="0"/>
              <a:t>Level Two</a:t>
            </a:r>
            <a:endParaRPr kumimoji="1" lang="zh-TW" altLang="en-US" dirty="0"/>
          </a:p>
          <a:p>
            <a:pPr lvl="2"/>
            <a:r>
              <a:rPr kumimoji="1" lang="en-US" altLang="zh-TW" dirty="0"/>
              <a:t>Level Three</a:t>
            </a:r>
            <a:endParaRPr kumimoji="1" lang="zh-TW" altLang="en-US" dirty="0"/>
          </a:p>
          <a:p>
            <a:pPr lvl="3"/>
            <a:r>
              <a:rPr kumimoji="1" lang="en-US" altLang="zh-TW" dirty="0"/>
              <a:t>Level Four</a:t>
            </a:r>
            <a:endParaRPr kumimoji="1" lang="zh-TW" altLang="en-US" dirty="0"/>
          </a:p>
          <a:p>
            <a:pPr lvl="4"/>
            <a:r>
              <a:rPr kumimoji="1" lang="en-US" altLang="zh-TW" dirty="0"/>
              <a:t>Level Five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26918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 userDrawn="1"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4909"/>
          <a:stretch/>
        </p:blipFill>
        <p:spPr>
          <a:xfrm>
            <a:off x="-11469" y="578461"/>
            <a:ext cx="9155469" cy="4576349"/>
          </a:xfrm>
          <a:prstGeom prst="rect">
            <a:avLst/>
          </a:prstGeom>
        </p:spPr>
      </p:pic>
      <p:pic>
        <p:nvPicPr>
          <p:cNvPr id="6" name="image2.gif">
            <a:extLst>
              <a:ext uri="{FF2B5EF4-FFF2-40B4-BE49-F238E27FC236}">
                <a16:creationId xmlns:a16="http://schemas.microsoft.com/office/drawing/2014/main" id="{E854D485-B7DF-DC4F-B33C-D69351D22CA8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2601" y="4804058"/>
            <a:ext cx="655624" cy="286332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5E3DBABB-1CDE-0342-8458-54AAE8ACBCB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56256" y="4858038"/>
            <a:ext cx="1091514" cy="232352"/>
          </a:xfrm>
          <a:prstGeom prst="rect">
            <a:avLst/>
          </a:prstGeom>
        </p:spPr>
      </p:pic>
      <p:sp>
        <p:nvSpPr>
          <p:cNvPr id="8" name="Shape 80">
            <a:extLst>
              <a:ext uri="{FF2B5EF4-FFF2-40B4-BE49-F238E27FC236}">
                <a16:creationId xmlns:a16="http://schemas.microsoft.com/office/drawing/2014/main" id="{9609B72D-0FF6-704B-8D1F-178180BC7348}"/>
              </a:ext>
            </a:extLst>
          </p:cNvPr>
          <p:cNvSpPr/>
          <p:nvPr userDrawn="1"/>
        </p:nvSpPr>
        <p:spPr>
          <a:xfrm>
            <a:off x="3357988" y="4883278"/>
            <a:ext cx="2471315" cy="2539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4289" tIns="34289" rIns="34289" bIns="34289" anchor="ctr">
            <a:spAutoFit/>
          </a:bodyPr>
          <a:lstStyle>
            <a:lvl1pPr algn="ctr">
              <a:defRPr sz="1400" b="1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algn="ctr"/>
            <a:r>
              <a:rPr kumimoji="1" lang="en-US" altLang="zh-TW" sz="1200" dirty="0">
                <a:solidFill>
                  <a:srgbClr val="477DC7"/>
                </a:solidFill>
              </a:rPr>
              <a:t>Taking RISC-V</a:t>
            </a:r>
            <a:r>
              <a:rPr kumimoji="1" lang="en-US" altLang="zh-TW" sz="1200" baseline="30000" dirty="0">
                <a:solidFill>
                  <a:srgbClr val="477DC7"/>
                </a:solidFill>
              </a:rPr>
              <a:t>®</a:t>
            </a:r>
            <a:r>
              <a:rPr kumimoji="1" lang="en-US" altLang="zh-TW" sz="1200" dirty="0">
                <a:solidFill>
                  <a:srgbClr val="477DC7"/>
                </a:solidFill>
              </a:rPr>
              <a:t> Mainstream</a:t>
            </a:r>
            <a:endParaRPr kumimoji="1" lang="zh-TW" altLang="en-US" sz="1200" dirty="0">
              <a:solidFill>
                <a:srgbClr val="477DC7"/>
              </a:solidFill>
            </a:endParaRPr>
          </a:p>
        </p:txBody>
      </p:sp>
      <p:sp>
        <p:nvSpPr>
          <p:cNvPr id="9" name="Rectangle 27">
            <a:extLst>
              <a:ext uri="{FF2B5EF4-FFF2-40B4-BE49-F238E27FC236}">
                <a16:creationId xmlns:a16="http://schemas.microsoft.com/office/drawing/2014/main" id="{EB4A61C3-227F-CD46-819C-45898AF54769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8631285" y="4858031"/>
            <a:ext cx="513977" cy="27384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68580" tIns="34290" rIns="68580" bIns="34290"/>
          <a:lstStyle/>
          <a:p>
            <a:pPr algn="ctr">
              <a:defRPr/>
            </a:pPr>
            <a:fld id="{538D94C5-BC46-4B0D-B46B-3E7F715B45EE}" type="slidenum">
              <a:rPr lang="zh-TW" altLang="en-US" sz="1200" b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‹#›</a:t>
            </a:fld>
            <a:endParaRPr lang="en-US" altLang="zh-TW" sz="1200" b="0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79512" y="2322"/>
            <a:ext cx="741682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zh-TW" dirty="0"/>
              <a:t>Title</a:t>
            </a:r>
            <a:endParaRPr lang="en-US" altLang="ko-KR" dirty="0"/>
          </a:p>
        </p:txBody>
      </p:sp>
      <p:sp>
        <p:nvSpPr>
          <p:cNvPr id="13" name="內容版面配置區 2">
            <a:extLst>
              <a:ext uri="{FF2B5EF4-FFF2-40B4-BE49-F238E27FC236}">
                <a16:creationId xmlns:a16="http://schemas.microsoft.com/office/drawing/2014/main" id="{1226F301-CC73-7D41-87E7-E19FE87ABF36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92601" y="627535"/>
            <a:ext cx="8785225" cy="4255744"/>
          </a:xfrm>
          <a:prstGeom prst="rect">
            <a:avLst/>
          </a:prstGeom>
        </p:spPr>
        <p:txBody>
          <a:bodyPr/>
          <a:lstStyle>
            <a:lvl1pPr latinLnBrk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latinLnBrk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latinLnBrk="0">
              <a:defRPr sz="1800" baseline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latinLnBrk="0">
              <a:defRPr sz="1600" baseline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latinLnBrk="0">
              <a:defRPr sz="1600" baseline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kumimoji="1" lang="en-US" altLang="zh-TW" dirty="0"/>
              <a:t>Text</a:t>
            </a:r>
            <a:endParaRPr kumimoji="1" lang="zh-TW" altLang="en-US" dirty="0"/>
          </a:p>
          <a:p>
            <a:pPr lvl="1"/>
            <a:r>
              <a:rPr kumimoji="1" lang="en-US" altLang="zh-TW" dirty="0"/>
              <a:t>Level Two</a:t>
            </a:r>
            <a:endParaRPr kumimoji="1" lang="zh-TW" altLang="en-US" dirty="0"/>
          </a:p>
          <a:p>
            <a:pPr lvl="2"/>
            <a:r>
              <a:rPr kumimoji="1" lang="en-US" altLang="zh-TW" dirty="0"/>
              <a:t>Level Three</a:t>
            </a:r>
            <a:endParaRPr kumimoji="1" lang="zh-TW" altLang="en-US" dirty="0"/>
          </a:p>
          <a:p>
            <a:pPr lvl="3"/>
            <a:r>
              <a:rPr kumimoji="1" lang="en-US" altLang="zh-TW" dirty="0"/>
              <a:t>Level Four</a:t>
            </a:r>
            <a:endParaRPr kumimoji="1" lang="zh-TW" altLang="en-US" dirty="0"/>
          </a:p>
          <a:p>
            <a:pPr lvl="4"/>
            <a:r>
              <a:rPr kumimoji="1" lang="en-US" altLang="zh-TW" dirty="0"/>
              <a:t>Level Five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29920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697" r:id="rId2"/>
    <p:sldLayoutId id="2147483659" r:id="rId3"/>
    <p:sldLayoutId id="2147483662" r:id="rId4"/>
    <p:sldLayoutId id="2147483661" r:id="rId5"/>
    <p:sldLayoutId id="2147483655" r:id="rId6"/>
    <p:sldLayoutId id="2147483673" r:id="rId7"/>
    <p:sldLayoutId id="2147483706" r:id="rId8"/>
    <p:sldLayoutId id="2147483712" r:id="rId9"/>
    <p:sldLayoutId id="2147483715" r:id="rId10"/>
    <p:sldLayoutId id="2147483716" r:id="rId11"/>
    <p:sldLayoutId id="2147483717" r:id="rId12"/>
  </p:sldLayoutIdLst>
  <p:txStyles>
    <p:titleStyle>
      <a:lvl1pPr algn="ctr" defTabSz="914378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2" indent="-342892" algn="l" defTabSz="914378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1" indent="-285743" algn="l" defTabSz="914378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7" Type="http://schemas.openxmlformats.org/officeDocument/2006/relationships/image" Target="../media/image38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svg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rm.com/downloads/-/amba-tl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03848" y="2032650"/>
            <a:ext cx="5832648" cy="530344"/>
          </a:xfrm>
        </p:spPr>
        <p:txBody>
          <a:bodyPr/>
          <a:lstStyle/>
          <a:p>
            <a:r>
              <a:rPr lang="en-US" altLang="zh-TW" dirty="0" err="1"/>
              <a:t>AnDLA</a:t>
            </a:r>
            <a:r>
              <a:rPr lang="en-US" altLang="zh-TW" dirty="0"/>
              <a:t> </a:t>
            </a:r>
            <a:r>
              <a:rPr lang="en-US" altLang="zh-TW" dirty="0" err="1"/>
              <a:t>MXSim</a:t>
            </a:r>
            <a:r>
              <a:rPr lang="en-US" altLang="zh-TW" dirty="0"/>
              <a:t> Env</a:t>
            </a:r>
            <a:endParaRPr lang="zh-TW" altLang="en-US" dirty="0"/>
          </a:p>
          <a:p>
            <a:r>
              <a:rPr lang="en-US" altLang="zh-TW" dirty="0"/>
              <a:t>Introduction</a:t>
            </a:r>
            <a:endParaRPr lang="ko-KR" alt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691484" y="3075806"/>
            <a:ext cx="4427984" cy="648072"/>
          </a:xfrm>
        </p:spPr>
        <p:txBody>
          <a:bodyPr/>
          <a:lstStyle/>
          <a:p>
            <a:pPr lvl="0"/>
            <a:r>
              <a:rPr lang="en-US" altLang="zh-TW" dirty="0"/>
              <a:t>2023/4/28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10637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FADF5484-5FFC-72DC-9D1E-A35811E8F3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UVMC Concept  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52B9D04-860E-1F45-0770-A871E907D1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748717"/>
            <a:ext cx="7005773" cy="3646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275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4C20C5DE-E6C0-E578-2FD6-47646A725B8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UVMC Paradigms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69EB053-9225-6E19-8ACA-F40D5808A0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699542"/>
            <a:ext cx="5688632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5635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687A39F0-6E93-FA01-4696-FFFEF8183D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SV_SC Adapter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6B30A890-CE70-4B9C-8BA5-1730A24AAA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843558"/>
            <a:ext cx="5544616" cy="3089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381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CEC64CFD-D17A-E926-B967-6441A5CEFD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SV2SC Adapter (1/2)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A35C17D-8D31-E74A-EF6D-43153165B15B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zh-TW" dirty="0"/>
              <a:t>UVM Side: uvmc_sv2sc_adapter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9A2E61AC-24F9-94A3-5002-4A2F3AB4BC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059582"/>
            <a:ext cx="7128792" cy="3755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0153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35F07613-C3EE-2CF0-8C78-D7BD02FB0F6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SV2SC Adapter (2/2)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3091643-0D65-1136-FAA3-E036D16AAEAF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zh-TW" dirty="0"/>
              <a:t>SC Side: uvmc_sv2sc_adapter</a:t>
            </a:r>
            <a:endParaRPr lang="zh-TW" altLang="en-US" dirty="0"/>
          </a:p>
          <a:p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40852C89-09E4-E372-E657-DC465C50A7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053" y="1131590"/>
            <a:ext cx="7452320" cy="3736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8872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E3477415-77E4-DA72-E2AA-4E5868B330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SC2SV Adapter (1/2)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44524D2-B600-5F3D-C4FB-0F8C4B83D173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zh-TW" dirty="0"/>
              <a:t>UVM Side: uvmc_sv2sc_adapter</a:t>
            </a:r>
            <a:endParaRPr lang="zh-TW" altLang="en-US" dirty="0"/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B9488EC-B6F9-8AFA-DDAB-A1CA02941C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922" y="1059582"/>
            <a:ext cx="6566437" cy="3743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0715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814C9172-3CA8-8942-8901-EE11712B92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SC2SV Adapter (2/2)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135EC39-E987-28A3-B713-D0342193157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79512" y="578386"/>
            <a:ext cx="8785225" cy="4097922"/>
          </a:xfrm>
        </p:spPr>
        <p:txBody>
          <a:bodyPr/>
          <a:lstStyle/>
          <a:p>
            <a:r>
              <a:rPr lang="en-US" altLang="zh-TW" dirty="0"/>
              <a:t>SC Side: uvmc_sv2sc_adapter</a:t>
            </a:r>
            <a:endParaRPr lang="zh-TW" altLang="en-US" dirty="0"/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5576E38-D833-6D00-40EB-B133093643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996429"/>
            <a:ext cx="7839628" cy="3679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1429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03AC43FF-A85C-8DBE-CB3F-035453A3F8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Test Driver </a:t>
            </a:r>
            <a:endParaRPr lang="zh-TW" altLang="en-US" dirty="0"/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3C28F263-5937-137A-AECA-C47F894C970D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zh-TW" sz="2000" dirty="0"/>
              <a:t>Purpose: Any legacy C/C++ tests can be reused in a UVM based environment where the user does not have to recode the C/C++ routines.</a:t>
            </a:r>
          </a:p>
          <a:p>
            <a:r>
              <a:rPr lang="en-US" altLang="zh-TW" sz="2000" dirty="0"/>
              <a:t>Solutions </a:t>
            </a:r>
            <a:endParaRPr lang="en-US" altLang="zh-TW" sz="1200" dirty="0"/>
          </a:p>
          <a:p>
            <a:pPr lvl="1"/>
            <a:r>
              <a:rPr lang="en-US" altLang="zh-TW" sz="1800" dirty="0"/>
              <a:t>Using proprietary methods </a:t>
            </a:r>
          </a:p>
          <a:p>
            <a:pPr lvl="2"/>
            <a:r>
              <a:rPr lang="en-US" altLang="zh-TW" sz="1400" dirty="0"/>
              <a:t>Most major simulator vendors provide a built-in mechanism to integrate </a:t>
            </a:r>
            <a:r>
              <a:rPr lang="en-US" altLang="zh-TW" sz="1400" dirty="0" err="1"/>
              <a:t>SystemC</a:t>
            </a:r>
            <a:r>
              <a:rPr lang="en-US" altLang="zh-TW" sz="1400" dirty="0"/>
              <a:t> models with their simulator </a:t>
            </a:r>
          </a:p>
          <a:p>
            <a:pPr lvl="2"/>
            <a:r>
              <a:rPr lang="en-US" altLang="zh-TW" sz="1400" dirty="0"/>
              <a:t>Advantage: Simple to use (more details later)</a:t>
            </a:r>
          </a:p>
          <a:p>
            <a:pPr lvl="2"/>
            <a:r>
              <a:rPr lang="en-US" altLang="zh-TW" sz="1400" dirty="0"/>
              <a:t>Disadvantage: Not portable to other simulators</a:t>
            </a:r>
          </a:p>
          <a:p>
            <a:pPr lvl="1"/>
            <a:r>
              <a:rPr lang="en-US" altLang="zh-TW" sz="1800" dirty="0"/>
              <a:t>Using the Verilog Programming Language Interface (PLI) </a:t>
            </a:r>
          </a:p>
          <a:p>
            <a:pPr lvl="2"/>
            <a:r>
              <a:rPr lang="en-US" altLang="zh-TW" sz="1400" dirty="0"/>
              <a:t>Advantage: A standard that is portable to all simulators </a:t>
            </a:r>
          </a:p>
          <a:p>
            <a:pPr lvl="2"/>
            <a:r>
              <a:rPr lang="en-US" altLang="zh-TW" sz="1400" dirty="0"/>
              <a:t>Disadvantage: Difficult to do</a:t>
            </a:r>
          </a:p>
          <a:p>
            <a:pPr lvl="1"/>
            <a:r>
              <a:rPr lang="en-US" altLang="zh-TW" sz="1800" dirty="0"/>
              <a:t>Using the </a:t>
            </a:r>
            <a:r>
              <a:rPr lang="en-US" altLang="zh-TW" sz="1800" dirty="0" err="1"/>
              <a:t>SystemVerilog</a:t>
            </a:r>
            <a:r>
              <a:rPr lang="en-US" altLang="zh-TW" sz="1800" dirty="0"/>
              <a:t> Direct Programming Interface (DPI) </a:t>
            </a:r>
          </a:p>
          <a:p>
            <a:pPr lvl="2"/>
            <a:r>
              <a:rPr lang="en-US" altLang="zh-TW" sz="1400" dirty="0"/>
              <a:t>Advantages: Simple to use and portable </a:t>
            </a:r>
          </a:p>
          <a:p>
            <a:pPr lvl="2"/>
            <a:r>
              <a:rPr lang="en-US" altLang="zh-TW" sz="1400" dirty="0"/>
              <a:t>Disadvantage: Restrictions on data types </a:t>
            </a:r>
          </a:p>
        </p:txBody>
      </p:sp>
      <p:pic>
        <p:nvPicPr>
          <p:cNvPr id="13" name="圖形 12" descr="豎起大拇指標誌 以實心填滿">
            <a:extLst>
              <a:ext uri="{FF2B5EF4-FFF2-40B4-BE49-F238E27FC236}">
                <a16:creationId xmlns:a16="http://schemas.microsoft.com/office/drawing/2014/main" id="{95C06F4B-7D6C-6D52-3E42-9EE7BEAB20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1520" y="1635646"/>
            <a:ext cx="404360" cy="404360"/>
          </a:xfrm>
          <a:prstGeom prst="rect">
            <a:avLst/>
          </a:prstGeom>
        </p:spPr>
      </p:pic>
      <p:pic>
        <p:nvPicPr>
          <p:cNvPr id="17" name="圖形 16" descr="微笑的臉部輪廓 以實心填滿">
            <a:extLst>
              <a:ext uri="{FF2B5EF4-FFF2-40B4-BE49-F238E27FC236}">
                <a16:creationId xmlns:a16="http://schemas.microsoft.com/office/drawing/2014/main" id="{C18C26CE-B63F-D877-2241-DA4D64E6BB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8462" y="3795886"/>
            <a:ext cx="404361" cy="404361"/>
          </a:xfrm>
          <a:prstGeom prst="rect">
            <a:avLst/>
          </a:prstGeom>
        </p:spPr>
      </p:pic>
      <p:pic>
        <p:nvPicPr>
          <p:cNvPr id="19" name="圖形 18" descr="生氣的臉部輪廓 以實心填滿">
            <a:extLst>
              <a:ext uri="{FF2B5EF4-FFF2-40B4-BE49-F238E27FC236}">
                <a16:creationId xmlns:a16="http://schemas.microsoft.com/office/drawing/2014/main" id="{0985658D-D1DD-804B-E4C0-B4AE81ABDE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51519" y="2978370"/>
            <a:ext cx="404361" cy="40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578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15BD318D-55CB-47C3-FC08-78215F4984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err="1"/>
              <a:t>AnDLA</a:t>
            </a:r>
            <a:r>
              <a:rPr lang="en-US" altLang="zh-TW" dirty="0"/>
              <a:t> </a:t>
            </a:r>
            <a:r>
              <a:rPr lang="en-US" altLang="zh-TW" dirty="0" err="1"/>
              <a:t>MXSim</a:t>
            </a:r>
            <a:r>
              <a:rPr lang="en-US" altLang="zh-TW" dirty="0"/>
              <a:t> Env</a:t>
            </a:r>
            <a:endParaRPr lang="zh-TW" altLang="en-US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FB5A586D-5166-B2E0-642D-7936C0F774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0396" y="866418"/>
            <a:ext cx="7044052" cy="4009588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ECF2C3EE-4948-A13F-C317-8E45A005351D}"/>
              </a:ext>
            </a:extLst>
          </p:cNvPr>
          <p:cNvSpPr txBox="1"/>
          <p:nvPr/>
        </p:nvSpPr>
        <p:spPr>
          <a:xfrm>
            <a:off x="5082422" y="783911"/>
            <a:ext cx="45751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C000"/>
                </a:solidFill>
              </a:rPr>
              <a:t>Driver </a:t>
            </a:r>
            <a:endParaRPr lang="zh-TW" altLang="en-US" dirty="0">
              <a:solidFill>
                <a:srgbClr val="FFC000"/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6593D8CD-74C7-013E-EB3A-4772BEA3C216}"/>
              </a:ext>
            </a:extLst>
          </p:cNvPr>
          <p:cNvSpPr txBox="1"/>
          <p:nvPr/>
        </p:nvSpPr>
        <p:spPr>
          <a:xfrm>
            <a:off x="4572000" y="4469253"/>
            <a:ext cx="45751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C000"/>
                </a:solidFill>
              </a:rPr>
              <a:t>Collector/Checker </a:t>
            </a:r>
            <a:endParaRPr lang="zh-TW" altLang="en-US" dirty="0">
              <a:solidFill>
                <a:srgbClr val="FFC000"/>
              </a:solidFill>
            </a:endParaRPr>
          </a:p>
        </p:txBody>
      </p:sp>
      <p:sp>
        <p:nvSpPr>
          <p:cNvPr id="15" name="左大括弧 14">
            <a:extLst>
              <a:ext uri="{FF2B5EF4-FFF2-40B4-BE49-F238E27FC236}">
                <a16:creationId xmlns:a16="http://schemas.microsoft.com/office/drawing/2014/main" id="{FB102916-2A39-FFD2-D779-30571A69EC15}"/>
              </a:ext>
            </a:extLst>
          </p:cNvPr>
          <p:cNvSpPr/>
          <p:nvPr/>
        </p:nvSpPr>
        <p:spPr>
          <a:xfrm>
            <a:off x="4283968" y="2255401"/>
            <a:ext cx="504056" cy="115212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EAF9EC69-9732-1C7B-1E38-5590C7541B14}"/>
              </a:ext>
            </a:extLst>
          </p:cNvPr>
          <p:cNvSpPr txBox="1"/>
          <p:nvPr/>
        </p:nvSpPr>
        <p:spPr>
          <a:xfrm>
            <a:off x="3347864" y="2483170"/>
            <a:ext cx="45752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C000"/>
                </a:solidFill>
              </a:rPr>
              <a:t> Channel </a:t>
            </a:r>
            <a:endParaRPr lang="zh-TW" altLang="en-US" dirty="0"/>
          </a:p>
        </p:txBody>
      </p:sp>
      <p:sp>
        <p:nvSpPr>
          <p:cNvPr id="20" name="想法泡泡: 雲朵 19">
            <a:extLst>
              <a:ext uri="{FF2B5EF4-FFF2-40B4-BE49-F238E27FC236}">
                <a16:creationId xmlns:a16="http://schemas.microsoft.com/office/drawing/2014/main" id="{1698DBE3-5CF8-AE1B-E273-9B9522D5F727}"/>
              </a:ext>
            </a:extLst>
          </p:cNvPr>
          <p:cNvSpPr/>
          <p:nvPr/>
        </p:nvSpPr>
        <p:spPr>
          <a:xfrm>
            <a:off x="2052308" y="508307"/>
            <a:ext cx="1800200" cy="792088"/>
          </a:xfrm>
          <a:prstGeom prst="cloudCallout">
            <a:avLst/>
          </a:prstGeom>
          <a:solidFill>
            <a:srgbClr val="477D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sz="1400" dirty="0"/>
          </a:p>
          <a:p>
            <a:pPr algn="ctr"/>
            <a:r>
              <a:rPr lang="en-US" altLang="zh-TW" sz="1400" dirty="0" err="1">
                <a:solidFill>
                  <a:srgbClr val="FFC000"/>
                </a:solidFill>
              </a:rPr>
              <a:t>TileLink</a:t>
            </a:r>
            <a:r>
              <a:rPr lang="en-US" altLang="zh-TW" sz="1400" dirty="0">
                <a:solidFill>
                  <a:srgbClr val="FFC000"/>
                </a:solidFill>
              </a:rPr>
              <a:t> </a:t>
            </a:r>
          </a:p>
          <a:p>
            <a:pPr algn="ctr"/>
            <a:r>
              <a:rPr lang="en-US" altLang="zh-TW" sz="1400" dirty="0">
                <a:solidFill>
                  <a:srgbClr val="FFC000"/>
                </a:solidFill>
              </a:rPr>
              <a:t>SVA</a:t>
            </a:r>
            <a:endParaRPr lang="zh-TW" altLang="en-US" sz="1400" dirty="0">
              <a:solidFill>
                <a:srgbClr val="FFC000"/>
              </a:solidFill>
            </a:endParaRPr>
          </a:p>
          <a:p>
            <a:pPr algn="ctr"/>
            <a:endParaRPr lang="zh-TW" altLang="en-US" dirty="0"/>
          </a:p>
        </p:txBody>
      </p:sp>
      <p:sp>
        <p:nvSpPr>
          <p:cNvPr id="23" name="圓柱形 22">
            <a:extLst>
              <a:ext uri="{FF2B5EF4-FFF2-40B4-BE49-F238E27FC236}">
                <a16:creationId xmlns:a16="http://schemas.microsoft.com/office/drawing/2014/main" id="{B49986DE-3AF4-DFB5-C335-C2B74BC7361B}"/>
              </a:ext>
            </a:extLst>
          </p:cNvPr>
          <p:cNvSpPr/>
          <p:nvPr/>
        </p:nvSpPr>
        <p:spPr>
          <a:xfrm>
            <a:off x="35496" y="2580258"/>
            <a:ext cx="887368" cy="1382762"/>
          </a:xfrm>
          <a:prstGeom prst="can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Coverage</a:t>
            </a:r>
            <a:endParaRPr lang="zh-TW" altLang="en-US" sz="1200" dirty="0"/>
          </a:p>
        </p:txBody>
      </p:sp>
      <p:cxnSp>
        <p:nvCxnSpPr>
          <p:cNvPr id="25" name="接點: 弧形 24">
            <a:extLst>
              <a:ext uri="{FF2B5EF4-FFF2-40B4-BE49-F238E27FC236}">
                <a16:creationId xmlns:a16="http://schemas.microsoft.com/office/drawing/2014/main" id="{B094B9AC-8371-42EF-117B-FFAAD5916E5D}"/>
              </a:ext>
            </a:extLst>
          </p:cNvPr>
          <p:cNvCxnSpPr/>
          <p:nvPr/>
        </p:nvCxnSpPr>
        <p:spPr>
          <a:xfrm rot="10800000" flipV="1">
            <a:off x="974658" y="2571750"/>
            <a:ext cx="1286654" cy="43204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接點: 弧形 25">
            <a:extLst>
              <a:ext uri="{FF2B5EF4-FFF2-40B4-BE49-F238E27FC236}">
                <a16:creationId xmlns:a16="http://schemas.microsoft.com/office/drawing/2014/main" id="{FD28CA67-E562-D56F-4B20-C242D830EFBE}"/>
              </a:ext>
            </a:extLst>
          </p:cNvPr>
          <p:cNvCxnSpPr>
            <a:cxnSpLocks/>
          </p:cNvCxnSpPr>
          <p:nvPr/>
        </p:nvCxnSpPr>
        <p:spPr>
          <a:xfrm rot="10800000">
            <a:off x="974658" y="3238558"/>
            <a:ext cx="3960441" cy="72446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流程圖: 多重文件 28">
            <a:extLst>
              <a:ext uri="{FF2B5EF4-FFF2-40B4-BE49-F238E27FC236}">
                <a16:creationId xmlns:a16="http://schemas.microsoft.com/office/drawing/2014/main" id="{46F1C23A-5902-9D44-E22F-695C596B9605}"/>
              </a:ext>
            </a:extLst>
          </p:cNvPr>
          <p:cNvSpPr/>
          <p:nvPr/>
        </p:nvSpPr>
        <p:spPr>
          <a:xfrm>
            <a:off x="7815418" y="623968"/>
            <a:ext cx="936104" cy="1146919"/>
          </a:xfrm>
          <a:prstGeom prst="flowChartMultidocument">
            <a:avLst/>
          </a:prstGeom>
          <a:solidFill>
            <a:srgbClr val="66FF6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C++ </a:t>
            </a:r>
          </a:p>
          <a:p>
            <a:pPr algn="ctr"/>
            <a:r>
              <a:rPr lang="en-US" altLang="zh-TW" sz="1200" dirty="0"/>
              <a:t>Program</a:t>
            </a:r>
            <a:endParaRPr lang="zh-TW" altLang="en-US" sz="1200" dirty="0"/>
          </a:p>
        </p:txBody>
      </p:sp>
      <p:cxnSp>
        <p:nvCxnSpPr>
          <p:cNvPr id="31" name="接點: 弧形 30">
            <a:extLst>
              <a:ext uri="{FF2B5EF4-FFF2-40B4-BE49-F238E27FC236}">
                <a16:creationId xmlns:a16="http://schemas.microsoft.com/office/drawing/2014/main" id="{98175E16-2E8A-C723-52DA-3A935893E8C4}"/>
              </a:ext>
            </a:extLst>
          </p:cNvPr>
          <p:cNvCxnSpPr/>
          <p:nvPr/>
        </p:nvCxnSpPr>
        <p:spPr>
          <a:xfrm rot="10800000" flipV="1">
            <a:off x="6447266" y="1323040"/>
            <a:ext cx="1368152" cy="45662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C7933BE2-7D41-EB92-7D9F-06FBF894CA96}"/>
              </a:ext>
            </a:extLst>
          </p:cNvPr>
          <p:cNvSpPr txBox="1"/>
          <p:nvPr/>
        </p:nvSpPr>
        <p:spPr>
          <a:xfrm>
            <a:off x="2411760" y="4303298"/>
            <a:ext cx="45751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C000"/>
                </a:solidFill>
              </a:rPr>
              <a:t>DUT</a:t>
            </a:r>
            <a:endParaRPr lang="zh-TW" alt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02520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C2766DC8-CFF3-56CA-34B6-0AB84EF8C8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sz="2400" dirty="0"/>
              <a:t>CDNS: NCSC_MODULE_EXPORT</a:t>
            </a:r>
            <a:endParaRPr lang="zh-TW" altLang="en-US" sz="2400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36907A49-FA27-CABA-DA59-C7498A25720E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2"/>
          <a:stretch>
            <a:fillRect/>
          </a:stretch>
        </p:blipFill>
        <p:spPr>
          <a:xfrm>
            <a:off x="1152542" y="627063"/>
            <a:ext cx="6864316" cy="4098925"/>
          </a:xfrm>
        </p:spPr>
      </p:pic>
    </p:spTree>
    <p:extLst>
      <p:ext uri="{BB962C8B-B14F-4D97-AF65-F5344CB8AC3E}">
        <p14:creationId xmlns:p14="http://schemas.microsoft.com/office/powerpoint/2010/main" val="2731478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F0224A51-8E19-7481-BD8B-0C2D959C8E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107733B-A2D4-B91B-4E03-0381BED8CC78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zh-TW" dirty="0"/>
              <a:t>Verification Language Community </a:t>
            </a:r>
            <a:endParaRPr lang="zh-TW" altLang="en-US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96F3A9B5-627E-6DCA-1BD5-7566C74BA137}"/>
              </a:ext>
            </a:extLst>
          </p:cNvPr>
          <p:cNvSpPr/>
          <p:nvPr/>
        </p:nvSpPr>
        <p:spPr>
          <a:xfrm>
            <a:off x="2065994" y="2829410"/>
            <a:ext cx="1440160" cy="792088"/>
          </a:xfrm>
          <a:prstGeom prst="ellipse">
            <a:avLst/>
          </a:prstGeom>
          <a:solidFill>
            <a:srgbClr val="477D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Verilog/SV/SVA</a:t>
            </a:r>
            <a:endParaRPr lang="zh-TW" altLang="en-US" dirty="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F8E71CFF-EFB1-7EED-3335-9C03B02AC630}"/>
              </a:ext>
            </a:extLst>
          </p:cNvPr>
          <p:cNvSpPr/>
          <p:nvPr/>
        </p:nvSpPr>
        <p:spPr>
          <a:xfrm>
            <a:off x="4139952" y="1453278"/>
            <a:ext cx="1440160" cy="79208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C++/SC</a:t>
            </a:r>
            <a:endParaRPr lang="zh-TW" altLang="en-US" dirty="0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BCD70E31-7886-49D6-FB56-BCEE1C1B1F76}"/>
              </a:ext>
            </a:extLst>
          </p:cNvPr>
          <p:cNvSpPr/>
          <p:nvPr/>
        </p:nvSpPr>
        <p:spPr>
          <a:xfrm>
            <a:off x="4211960" y="3956239"/>
            <a:ext cx="1440160" cy="79208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UVM</a:t>
            </a:r>
            <a:endParaRPr lang="zh-TW" altLang="en-US" dirty="0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703964FE-776A-DBB2-01DF-A854C5B4DC44}"/>
              </a:ext>
            </a:extLst>
          </p:cNvPr>
          <p:cNvSpPr/>
          <p:nvPr/>
        </p:nvSpPr>
        <p:spPr>
          <a:xfrm>
            <a:off x="6300192" y="2804112"/>
            <a:ext cx="1584176" cy="84155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VAMS</a:t>
            </a:r>
            <a:endParaRPr lang="zh-TW" altLang="en-US" dirty="0"/>
          </a:p>
        </p:txBody>
      </p:sp>
      <p:sp>
        <p:nvSpPr>
          <p:cNvPr id="10" name="箭號: 左-右雙向 9">
            <a:extLst>
              <a:ext uri="{FF2B5EF4-FFF2-40B4-BE49-F238E27FC236}">
                <a16:creationId xmlns:a16="http://schemas.microsoft.com/office/drawing/2014/main" id="{D883864E-816E-15A5-2BE3-132532A88D69}"/>
              </a:ext>
            </a:extLst>
          </p:cNvPr>
          <p:cNvSpPr/>
          <p:nvPr/>
        </p:nvSpPr>
        <p:spPr>
          <a:xfrm rot="3187406">
            <a:off x="1236833" y="2418702"/>
            <a:ext cx="1041692" cy="615137"/>
          </a:xfrm>
          <a:prstGeom prst="left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PLI/DPI</a:t>
            </a:r>
            <a:endParaRPr lang="zh-TW" altLang="en-US" sz="1200" dirty="0"/>
          </a:p>
        </p:txBody>
      </p:sp>
      <p:sp>
        <p:nvSpPr>
          <p:cNvPr id="11" name="箭號: 左-右雙向 10">
            <a:extLst>
              <a:ext uri="{FF2B5EF4-FFF2-40B4-BE49-F238E27FC236}">
                <a16:creationId xmlns:a16="http://schemas.microsoft.com/office/drawing/2014/main" id="{30AC76EC-54AB-A877-FECE-E88A32567DEE}"/>
              </a:ext>
            </a:extLst>
          </p:cNvPr>
          <p:cNvSpPr/>
          <p:nvPr/>
        </p:nvSpPr>
        <p:spPr>
          <a:xfrm rot="2227097">
            <a:off x="3101642" y="3568461"/>
            <a:ext cx="1237356" cy="643059"/>
          </a:xfrm>
          <a:prstGeom prst="left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IF/XMR/</a:t>
            </a:r>
          </a:p>
          <a:p>
            <a:pPr algn="ctr"/>
            <a:r>
              <a:rPr lang="en-US" altLang="zh-TW" sz="1200" dirty="0" err="1"/>
              <a:t>Config_db</a:t>
            </a:r>
            <a:endParaRPr lang="zh-TW" altLang="en-US" sz="1200" dirty="0"/>
          </a:p>
        </p:txBody>
      </p:sp>
      <p:sp>
        <p:nvSpPr>
          <p:cNvPr id="13" name="箭號: 左-右雙向 12">
            <a:extLst>
              <a:ext uri="{FF2B5EF4-FFF2-40B4-BE49-F238E27FC236}">
                <a16:creationId xmlns:a16="http://schemas.microsoft.com/office/drawing/2014/main" id="{15A83C53-7B65-9E80-2074-C056ABCEEBD7}"/>
              </a:ext>
            </a:extLst>
          </p:cNvPr>
          <p:cNvSpPr/>
          <p:nvPr/>
        </p:nvSpPr>
        <p:spPr>
          <a:xfrm rot="16200000">
            <a:off x="4072346" y="2815180"/>
            <a:ext cx="1639056" cy="643059"/>
          </a:xfrm>
          <a:prstGeom prst="left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UVM_SC/UVMC</a:t>
            </a:r>
            <a:endParaRPr lang="zh-TW" altLang="en-US" sz="1200" dirty="0"/>
          </a:p>
        </p:txBody>
      </p:sp>
      <p:sp>
        <p:nvSpPr>
          <p:cNvPr id="14" name="箭號: 左-右雙向 13">
            <a:extLst>
              <a:ext uri="{FF2B5EF4-FFF2-40B4-BE49-F238E27FC236}">
                <a16:creationId xmlns:a16="http://schemas.microsoft.com/office/drawing/2014/main" id="{EF6362E5-FFAE-B1C2-1A03-EFDFADA4F1B3}"/>
              </a:ext>
            </a:extLst>
          </p:cNvPr>
          <p:cNvSpPr/>
          <p:nvPr/>
        </p:nvSpPr>
        <p:spPr>
          <a:xfrm rot="18864017">
            <a:off x="5524736" y="3650063"/>
            <a:ext cx="1224136" cy="643059"/>
          </a:xfrm>
          <a:prstGeom prst="left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UVM_AMS</a:t>
            </a:r>
            <a:endParaRPr lang="zh-TW" altLang="en-US" sz="1200" dirty="0"/>
          </a:p>
        </p:txBody>
      </p:sp>
      <p:sp>
        <p:nvSpPr>
          <p:cNvPr id="16" name="箭號: 左-右雙向 15">
            <a:extLst>
              <a:ext uri="{FF2B5EF4-FFF2-40B4-BE49-F238E27FC236}">
                <a16:creationId xmlns:a16="http://schemas.microsoft.com/office/drawing/2014/main" id="{FC226340-A9AB-0041-44C5-0572A2A395AB}"/>
              </a:ext>
            </a:extLst>
          </p:cNvPr>
          <p:cNvSpPr/>
          <p:nvPr/>
        </p:nvSpPr>
        <p:spPr>
          <a:xfrm rot="2426730">
            <a:off x="5495021" y="2063622"/>
            <a:ext cx="1369164" cy="643059"/>
          </a:xfrm>
          <a:prstGeom prst="left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SC_AMS</a:t>
            </a:r>
            <a:endParaRPr lang="zh-TW" altLang="en-US" sz="1200" dirty="0"/>
          </a:p>
        </p:txBody>
      </p:sp>
      <p:sp>
        <p:nvSpPr>
          <p:cNvPr id="17" name="橢圓 16">
            <a:extLst>
              <a:ext uri="{FF2B5EF4-FFF2-40B4-BE49-F238E27FC236}">
                <a16:creationId xmlns:a16="http://schemas.microsoft.com/office/drawing/2014/main" id="{078B272A-1EE1-B3E3-1BD0-29AF2B236F11}"/>
              </a:ext>
            </a:extLst>
          </p:cNvPr>
          <p:cNvSpPr/>
          <p:nvPr/>
        </p:nvSpPr>
        <p:spPr>
          <a:xfrm>
            <a:off x="651899" y="1490500"/>
            <a:ext cx="1440160" cy="744932"/>
          </a:xfrm>
          <a:prstGeom prst="ellipse">
            <a:avLst/>
          </a:pr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Pyton</a:t>
            </a:r>
            <a:endParaRPr lang="zh-TW" altLang="en-US" dirty="0"/>
          </a:p>
        </p:txBody>
      </p:sp>
      <p:sp>
        <p:nvSpPr>
          <p:cNvPr id="18" name="箭號: 左-右雙向 17">
            <a:extLst>
              <a:ext uri="{FF2B5EF4-FFF2-40B4-BE49-F238E27FC236}">
                <a16:creationId xmlns:a16="http://schemas.microsoft.com/office/drawing/2014/main" id="{B3A31C2E-C25D-245E-984C-F69303ADBD5F}"/>
              </a:ext>
            </a:extLst>
          </p:cNvPr>
          <p:cNvSpPr/>
          <p:nvPr/>
        </p:nvSpPr>
        <p:spPr>
          <a:xfrm rot="18864017">
            <a:off x="3298606" y="2344301"/>
            <a:ext cx="1224136" cy="642333"/>
          </a:xfrm>
          <a:prstGeom prst="left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PLI/DPI</a:t>
            </a:r>
            <a:endParaRPr lang="zh-TW" altLang="en-US" sz="1200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0736DE3-7077-F869-E6A3-3207F9EA5E4F}"/>
              </a:ext>
            </a:extLst>
          </p:cNvPr>
          <p:cNvSpPr/>
          <p:nvPr/>
        </p:nvSpPr>
        <p:spPr>
          <a:xfrm>
            <a:off x="467544" y="1443343"/>
            <a:ext cx="5184576" cy="792089"/>
          </a:xfrm>
          <a:prstGeom prst="rect">
            <a:avLst/>
          </a:prstGeom>
          <a:noFill/>
          <a:ln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5C51B13E-EF0E-4AF9-3B0B-150FE0B79131}"/>
              </a:ext>
            </a:extLst>
          </p:cNvPr>
          <p:cNvSpPr txBox="1"/>
          <p:nvPr/>
        </p:nvSpPr>
        <p:spPr>
          <a:xfrm>
            <a:off x="1908460" y="1081919"/>
            <a:ext cx="23113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Digital Model Behavior</a:t>
            </a:r>
            <a:endParaRPr lang="zh-TW" altLang="en-US" sz="1600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8FBF5218-34AE-D7F8-EB91-5D15487CD3E4}"/>
              </a:ext>
            </a:extLst>
          </p:cNvPr>
          <p:cNvSpPr/>
          <p:nvPr/>
        </p:nvSpPr>
        <p:spPr>
          <a:xfrm>
            <a:off x="6012160" y="2804112"/>
            <a:ext cx="2304256" cy="890707"/>
          </a:xfrm>
          <a:prstGeom prst="rect">
            <a:avLst/>
          </a:prstGeom>
          <a:noFill/>
          <a:ln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DFD822D4-C54F-D8A7-FBD1-D82C0B861445}"/>
              </a:ext>
            </a:extLst>
          </p:cNvPr>
          <p:cNvSpPr txBox="1"/>
          <p:nvPr/>
        </p:nvSpPr>
        <p:spPr>
          <a:xfrm>
            <a:off x="6832612" y="2465558"/>
            <a:ext cx="23113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Analog Model Behavior</a:t>
            </a:r>
            <a:endParaRPr lang="zh-TW" altLang="en-US" sz="1600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5BB0FB79-2777-E0CD-90E4-BDC60A32C53E}"/>
              </a:ext>
            </a:extLst>
          </p:cNvPr>
          <p:cNvSpPr/>
          <p:nvPr/>
        </p:nvSpPr>
        <p:spPr>
          <a:xfrm>
            <a:off x="3851920" y="3971592"/>
            <a:ext cx="2160240" cy="792089"/>
          </a:xfrm>
          <a:prstGeom prst="rect">
            <a:avLst/>
          </a:prstGeom>
          <a:noFill/>
          <a:ln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81DB5BC9-8C42-4B69-B8FB-9A572FD40948}"/>
              </a:ext>
            </a:extLst>
          </p:cNvPr>
          <p:cNvSpPr txBox="1"/>
          <p:nvPr/>
        </p:nvSpPr>
        <p:spPr>
          <a:xfrm>
            <a:off x="6005028" y="4436052"/>
            <a:ext cx="23113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Test Bench</a:t>
            </a:r>
            <a:endParaRPr lang="zh-TW" altLang="en-US" sz="1600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31FBFACE-FE21-ABAC-96B8-3CAB800CD3FF}"/>
              </a:ext>
            </a:extLst>
          </p:cNvPr>
          <p:cNvSpPr/>
          <p:nvPr/>
        </p:nvSpPr>
        <p:spPr>
          <a:xfrm>
            <a:off x="1605039" y="2815062"/>
            <a:ext cx="2160240" cy="879757"/>
          </a:xfrm>
          <a:prstGeom prst="rect">
            <a:avLst/>
          </a:prstGeom>
          <a:noFill/>
          <a:ln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A285FBD4-AB97-B6F8-5167-71E4562E1909}"/>
              </a:ext>
            </a:extLst>
          </p:cNvPr>
          <p:cNvSpPr txBox="1"/>
          <p:nvPr/>
        </p:nvSpPr>
        <p:spPr>
          <a:xfrm>
            <a:off x="601985" y="3677761"/>
            <a:ext cx="23113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Design Under Test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6863881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DA63931B-E54A-E696-7940-6B74546CB3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sz="2400" dirty="0"/>
              <a:t>AMBA </a:t>
            </a:r>
            <a:r>
              <a:rPr lang="en-US" altLang="zh-TW" sz="2400" dirty="0" err="1"/>
              <a:t>SystemC</a:t>
            </a:r>
            <a:r>
              <a:rPr lang="en-US" altLang="zh-TW" sz="2400" dirty="0"/>
              <a:t> Module </a:t>
            </a:r>
            <a:endParaRPr lang="zh-TW" altLang="en-US" sz="24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1E42FDC-4BC0-F043-36AF-F1EC779FF6BD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zh-TW" sz="2000" b="0" i="0" dirty="0">
                <a:solidFill>
                  <a:srgbClr val="333E48"/>
                </a:solidFill>
                <a:effectLst/>
                <a:latin typeface="Lato" panose="020B0604020202020204" pitchFamily="34" charset="0"/>
              </a:rPr>
              <a:t>Arm AMBA Transaction-Level Modeling (TLM) library</a:t>
            </a:r>
          </a:p>
          <a:p>
            <a:pPr lvl="1"/>
            <a:r>
              <a:rPr lang="en-US" altLang="zh-TW" sz="1400" b="0" i="0" dirty="0">
                <a:solidFill>
                  <a:srgbClr val="333E48"/>
                </a:solidFill>
                <a:effectLst/>
                <a:latin typeface="Lato" panose="020F0502020204030203" pitchFamily="34" charset="0"/>
              </a:rPr>
              <a:t>simulate approximately-timed (AT) and cycle-accurate (CA) AXI4 and ACE ports. </a:t>
            </a:r>
            <a:r>
              <a:rPr lang="en-US" altLang="zh-TW" sz="1800" dirty="0">
                <a:hlinkClick r:id="rId2"/>
              </a:rPr>
              <a:t>https://developer.arm.com/downloads/-/amba-tlm</a:t>
            </a:r>
            <a:endParaRPr lang="en-US" altLang="zh-TW" sz="1800" dirty="0">
              <a:solidFill>
                <a:srgbClr val="333E48"/>
              </a:solidFill>
              <a:latin typeface="Lato" panose="020B0604020202020204" pitchFamily="34" charset="0"/>
            </a:endParaRPr>
          </a:p>
          <a:p>
            <a:pPr marL="0" indent="0">
              <a:buNone/>
            </a:pP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97186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D89EDF15-3566-2C44-D4F2-35AA790FFF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UVM-ML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8531DD6-98BA-A4EE-C601-397AEFA559BD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zh-TW" sz="2000" b="0" i="0" dirty="0">
                <a:solidFill>
                  <a:srgbClr val="353C41"/>
                </a:solidFill>
                <a:effectLst/>
                <a:latin typeface="Inter"/>
              </a:rPr>
              <a:t>Universal Verification Methodology Multi-Language (UVM-ML) provides a modular solution for integrating verification components written in different languages into a unified and coordinated verification environment. </a:t>
            </a:r>
            <a:endParaRPr lang="zh-TW" altLang="en-US" sz="2000" dirty="0"/>
          </a:p>
        </p:txBody>
      </p:sp>
      <p:sp>
        <p:nvSpPr>
          <p:cNvPr id="4" name="箭號: 左-右雙向 3">
            <a:extLst>
              <a:ext uri="{FF2B5EF4-FFF2-40B4-BE49-F238E27FC236}">
                <a16:creationId xmlns:a16="http://schemas.microsoft.com/office/drawing/2014/main" id="{29B737E1-32FB-253F-37C4-B8E2DE8C84E3}"/>
              </a:ext>
            </a:extLst>
          </p:cNvPr>
          <p:cNvSpPr/>
          <p:nvPr/>
        </p:nvSpPr>
        <p:spPr>
          <a:xfrm>
            <a:off x="2411760" y="2355726"/>
            <a:ext cx="1896814" cy="576064"/>
          </a:xfrm>
          <a:prstGeom prst="leftRightArrow">
            <a:avLst/>
          </a:prstGeom>
          <a:solidFill>
            <a:srgbClr val="477D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UVM-ML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F2448C0-C2D0-E411-4921-142294DEAFB7}"/>
              </a:ext>
            </a:extLst>
          </p:cNvPr>
          <p:cNvSpPr/>
          <p:nvPr/>
        </p:nvSpPr>
        <p:spPr>
          <a:xfrm>
            <a:off x="971600" y="2283718"/>
            <a:ext cx="1368152" cy="72008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UVM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3696CA7-7F44-A815-C306-A590ECA2F652}"/>
              </a:ext>
            </a:extLst>
          </p:cNvPr>
          <p:cNvSpPr/>
          <p:nvPr/>
        </p:nvSpPr>
        <p:spPr>
          <a:xfrm>
            <a:off x="4499992" y="1741438"/>
            <a:ext cx="1368152" cy="72008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SC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EA0F65D-0C24-AEED-DA15-6F7DFD335A1C}"/>
              </a:ext>
            </a:extLst>
          </p:cNvPr>
          <p:cNvSpPr/>
          <p:nvPr/>
        </p:nvSpPr>
        <p:spPr>
          <a:xfrm>
            <a:off x="4499992" y="2554982"/>
            <a:ext cx="1368152" cy="7200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889912E-F5E8-9094-E845-01D20D117854}"/>
              </a:ext>
            </a:extLst>
          </p:cNvPr>
          <p:cNvSpPr/>
          <p:nvPr/>
        </p:nvSpPr>
        <p:spPr>
          <a:xfrm>
            <a:off x="4530204" y="3435846"/>
            <a:ext cx="1368152" cy="720080"/>
          </a:xfrm>
          <a:prstGeom prst="rect">
            <a:avLst/>
          </a:prstGeom>
          <a:solidFill>
            <a:srgbClr val="47A3DE"/>
          </a:solidFill>
          <a:ln>
            <a:solidFill>
              <a:srgbClr val="47A3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SV</a:t>
            </a:r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82488F73-02ED-5B30-2797-0830585E50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6043" y="2461518"/>
            <a:ext cx="2931933" cy="2157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28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3B43E9D4-A063-AAC8-B194-16DA52A249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TLM with </a:t>
            </a:r>
            <a:r>
              <a:rPr lang="en-US" altLang="zh-TW" dirty="0" err="1"/>
              <a:t>SystemC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3143C56-5D29-90BB-1456-6FA6C9053FD4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zh-TW" sz="2000" dirty="0"/>
              <a:t>Modules and Processes</a:t>
            </a:r>
          </a:p>
          <a:p>
            <a:pPr lvl="1"/>
            <a:r>
              <a:rPr lang="en-US" altLang="zh-TW" sz="1400" dirty="0"/>
              <a:t>System components are modeled as modules with a set of concurrent processes that represent the behavior</a:t>
            </a:r>
          </a:p>
          <a:p>
            <a:r>
              <a:rPr lang="en-US" altLang="zh-TW" sz="2000" dirty="0"/>
              <a:t>Interfaces</a:t>
            </a:r>
          </a:p>
          <a:p>
            <a:pPr lvl="1"/>
            <a:r>
              <a:rPr lang="en-US" altLang="zh-TW" sz="1400" dirty="0"/>
              <a:t>Modules exchange communication in the form of transactions by accessing the interfaces through the module port</a:t>
            </a:r>
          </a:p>
          <a:p>
            <a:r>
              <a:rPr lang="en-US" altLang="zh-TW" sz="2000" dirty="0"/>
              <a:t>Channels</a:t>
            </a:r>
          </a:p>
          <a:p>
            <a:pPr lvl="1"/>
            <a:r>
              <a:rPr lang="en-US" altLang="zh-TW" sz="1400" dirty="0"/>
              <a:t>TLM interfaces are implemented within channels to encapsulate communication protocol</a:t>
            </a:r>
            <a:endParaRPr lang="zh-TW" altLang="en-US" sz="16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9752CAD-7337-D8EC-EAD0-CB03B8DC68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102" y="3067876"/>
            <a:ext cx="4629796" cy="165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057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329D8C9D-8DBE-1C9A-DB6C-54574F4E97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Interfaces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9F08922-F0E0-B04D-B749-4C53B291B853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zh-TW" sz="2000" dirty="0"/>
              <a:t>An interface defines a set of functions</a:t>
            </a:r>
          </a:p>
          <a:p>
            <a:pPr lvl="1"/>
            <a:r>
              <a:rPr lang="en-US" altLang="zh-TW" sz="1400" dirty="0"/>
              <a:t>Specify only the signature of each function</a:t>
            </a:r>
          </a:p>
          <a:p>
            <a:pPr lvl="1"/>
            <a:r>
              <a:rPr lang="en-US" altLang="zh-TW" sz="1400" dirty="0"/>
              <a:t>All interfaces must be derived from </a:t>
            </a:r>
            <a:r>
              <a:rPr lang="en-US" altLang="zh-TW" sz="1400" dirty="0" err="1"/>
              <a:t>sc_interface</a:t>
            </a:r>
            <a:endParaRPr lang="en-US" altLang="zh-TW" sz="1400" dirty="0"/>
          </a:p>
          <a:p>
            <a:r>
              <a:rPr lang="en-US" altLang="zh-TW" sz="2000" dirty="0"/>
              <a:t>One can easily plug in different channel implementations with the same interfaces for channel </a:t>
            </a:r>
            <a:r>
              <a:rPr lang="en-US" altLang="zh-TW" sz="2000" dirty="0" err="1"/>
              <a:t>refinemen</a:t>
            </a:r>
            <a:endParaRPr lang="en-US" altLang="zh-TW" sz="2000" dirty="0"/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9A18FA5-03EB-5506-9095-3D8955196E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2427734"/>
            <a:ext cx="7057607" cy="1987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474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5C0F2F4A-FBAA-D29F-1598-B475450294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Ports (1/2)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7162DDD-43D5-F6FD-C026-1C309963C1B5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zh-TW" sz="2000" dirty="0"/>
              <a:t>Ports correspond to interfaces</a:t>
            </a:r>
          </a:p>
          <a:p>
            <a:pPr lvl="1"/>
            <a:r>
              <a:rPr lang="en-US" altLang="zh-TW" sz="1400" dirty="0"/>
              <a:t>Each kind of port must specify the interface to which it corresponds</a:t>
            </a:r>
          </a:p>
          <a:p>
            <a:pPr lvl="1"/>
            <a:r>
              <a:rPr lang="en-US" altLang="zh-TW" sz="1400" dirty="0"/>
              <a:t>Example: </a:t>
            </a:r>
            <a:r>
              <a:rPr lang="en-US" altLang="zh-TW" sz="1400" dirty="0" err="1"/>
              <a:t>sc_port</a:t>
            </a:r>
            <a:r>
              <a:rPr lang="en-US" altLang="zh-TW" sz="1400" dirty="0"/>
              <a:t>&lt;</a:t>
            </a:r>
            <a:r>
              <a:rPr lang="en-US" altLang="zh-TW" sz="1400" dirty="0" err="1"/>
              <a:t>sc_signal_in_if</a:t>
            </a:r>
            <a:r>
              <a:rPr lang="en-US" altLang="zh-TW" sz="1400" dirty="0"/>
              <a:t> &gt; </a:t>
            </a:r>
            <a:r>
              <a:rPr lang="en-US" altLang="zh-TW" sz="1400" dirty="0" err="1"/>
              <a:t>portA</a:t>
            </a:r>
            <a:r>
              <a:rPr lang="en-US" altLang="zh-TW" sz="1400" dirty="0"/>
              <a:t>;</a:t>
            </a:r>
          </a:p>
          <a:p>
            <a:r>
              <a:rPr lang="en-US" altLang="zh-TW" sz="2000" dirty="0"/>
              <a:t>Interface method calls</a:t>
            </a:r>
          </a:p>
          <a:p>
            <a:pPr lvl="1"/>
            <a:r>
              <a:rPr lang="en-US" altLang="zh-TW" sz="1400" dirty="0"/>
              <a:t>Example: </a:t>
            </a:r>
            <a:r>
              <a:rPr lang="en-US" altLang="zh-TW" sz="1400" dirty="0" err="1"/>
              <a:t>portA</a:t>
            </a:r>
            <a:r>
              <a:rPr lang="en-US" altLang="zh-TW" sz="1400" dirty="0"/>
              <a:t>-&gt;read()</a:t>
            </a:r>
          </a:p>
          <a:p>
            <a:pPr lvl="1"/>
            <a:r>
              <a:rPr lang="en-US" altLang="zh-TW" sz="1400" dirty="0"/>
              <a:t>read() is the interface function defined in </a:t>
            </a:r>
            <a:r>
              <a:rPr lang="en-US" altLang="zh-TW" sz="1400" dirty="0" err="1"/>
              <a:t>sc_signal_in_if</a:t>
            </a:r>
            <a:endParaRPr lang="en-US" altLang="zh-TW" sz="1400" dirty="0"/>
          </a:p>
          <a:p>
            <a:r>
              <a:rPr lang="en-US" altLang="zh-TW" sz="2000" dirty="0"/>
              <a:t>All ports must be derived from </a:t>
            </a:r>
            <a:r>
              <a:rPr lang="en-US" altLang="zh-TW" sz="2000" dirty="0" err="1"/>
              <a:t>sc_port_base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56028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85E208C4-1784-563D-FB31-FC8CF4DBC5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Ports (2/2)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941857D-02EF-AF37-D487-1A64F145F30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79387" y="578386"/>
            <a:ext cx="8785225" cy="4097922"/>
          </a:xfrm>
        </p:spPr>
        <p:txBody>
          <a:bodyPr/>
          <a:lstStyle/>
          <a:p>
            <a:r>
              <a:rPr lang="en-US" altLang="zh-TW" dirty="0" err="1"/>
              <a:t>sc_in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 err="1"/>
              <a:t>sc_inout</a:t>
            </a:r>
            <a:r>
              <a:rPr lang="en-US" altLang="zh-TW" dirty="0"/>
              <a:t> (</a:t>
            </a:r>
            <a:r>
              <a:rPr lang="en-US" altLang="zh-TW" dirty="0" err="1"/>
              <a:t>sc_out</a:t>
            </a:r>
            <a:r>
              <a:rPr lang="en-US" altLang="zh-TW" dirty="0"/>
              <a:t>)</a:t>
            </a: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 err="1"/>
              <a:t>sc_fifo_in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 err="1"/>
              <a:t>Sc_fifo_out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79F69CA-0307-E608-E557-D86F92C593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203598"/>
            <a:ext cx="7001852" cy="638264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1E47E0C9-100F-6C3B-878D-46954FD45B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616" y="2465521"/>
            <a:ext cx="6954220" cy="676369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6CD7D020-701C-8C7A-9A6D-6AECF47165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2367" y="3765549"/>
            <a:ext cx="6011114" cy="276264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6BC6F40B-0CD7-47B4-4B7A-7A251F6EC3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7263" y="4517814"/>
            <a:ext cx="6306430" cy="295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943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218DC2AE-89B8-C02A-EA87-E2F8E0AE29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Channels (1/2)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083C8C9-5408-ECF1-D1D5-78629FC35E56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zh-TW" sz="2000" dirty="0"/>
              <a:t>Channels define how interface functions are performed</a:t>
            </a:r>
          </a:p>
          <a:p>
            <a:r>
              <a:rPr lang="en-US" altLang="zh-TW" sz="2000" dirty="0"/>
              <a:t>A channel may implement more than one interface</a:t>
            </a:r>
            <a:endParaRPr lang="zh-TW" altLang="en-US" sz="20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C8A8029-0DD4-A61C-0039-0D1D82D8E6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635646"/>
            <a:ext cx="7490495" cy="2476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614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7619003-1DB1-9E55-F0B3-EC9C7DF86192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zh-TW" dirty="0"/>
              <a:t>Primitive Channels</a:t>
            </a:r>
          </a:p>
          <a:p>
            <a:pPr lvl="1"/>
            <a:r>
              <a:rPr lang="en-US" altLang="zh-TW" dirty="0"/>
              <a:t>hardware signals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 err="1"/>
              <a:t>sc_signal</a:t>
            </a:r>
            <a:endParaRPr lang="en-US" altLang="zh-TW" dirty="0"/>
          </a:p>
          <a:p>
            <a:pPr lvl="1"/>
            <a:r>
              <a:rPr lang="en-US" altLang="zh-TW" dirty="0"/>
              <a:t>FIFO channel : </a:t>
            </a:r>
            <a:r>
              <a:rPr lang="en-US" altLang="zh-TW" dirty="0" err="1"/>
              <a:t>sc_fifo</a:t>
            </a:r>
            <a:endParaRPr lang="en-US" altLang="zh-TW" dirty="0"/>
          </a:p>
          <a:p>
            <a:pPr lvl="1"/>
            <a:r>
              <a:rPr lang="en-US" altLang="zh-TW" dirty="0"/>
              <a:t>mutual-exclusion lock : </a:t>
            </a:r>
            <a:r>
              <a:rPr lang="en-US" altLang="zh-TW" dirty="0" err="1"/>
              <a:t>sc_mutex</a:t>
            </a:r>
            <a:endParaRPr lang="en-US" altLang="zh-TW" dirty="0"/>
          </a:p>
          <a:p>
            <a:pPr marL="457188" lvl="1" indent="0">
              <a:buNone/>
            </a:pPr>
            <a:endParaRPr lang="en-US" altLang="zh-TW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D00994D-A985-DB14-0D53-1C888BF31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Channels (2/2)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45840592"/>
      </p:ext>
    </p:extLst>
  </p:cSld>
  <p:clrMapOvr>
    <a:masterClrMapping/>
  </p:clrMapOvr>
</p:sld>
</file>

<file path=ppt/theme/theme1.xml><?xml version="1.0" encoding="utf-8"?>
<a:theme xmlns:a="http://schemas.openxmlformats.org/drawingml/2006/main" name="Contents Slide Master">
  <a:themeElements>
    <a:clrScheme name="自訂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7A3DE"/>
      </a:accent1>
      <a:accent2>
        <a:srgbClr val="477DC7"/>
      </a:accent2>
      <a:accent3>
        <a:srgbClr val="47A3DE"/>
      </a:accent3>
      <a:accent4>
        <a:srgbClr val="477DC7"/>
      </a:accent4>
      <a:accent5>
        <a:srgbClr val="47A3DE"/>
      </a:accent5>
      <a:accent6>
        <a:srgbClr val="477DC7"/>
      </a:accent6>
      <a:hlink>
        <a:srgbClr val="0070C0"/>
      </a:hlink>
      <a:folHlink>
        <a:srgbClr val="7030A0"/>
      </a:folHlink>
    </a:clrScheme>
    <a:fontScheme name="自訂 3">
      <a:majorFont>
        <a:latin typeface="Tahoma"/>
        <a:ea typeface="Tahoma"/>
        <a:cs typeface="Helvetica"/>
      </a:majorFont>
      <a:minorFont>
        <a:latin typeface="Tahoma"/>
        <a:ea typeface="Tahoma"/>
        <a:cs typeface="Calibr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477DC7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130854</TotalTime>
  <Words>552</Words>
  <Application>Microsoft Office PowerPoint</Application>
  <PresentationFormat>如螢幕大小 (16:9)</PresentationFormat>
  <Paragraphs>105</Paragraphs>
  <Slides>20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7" baseType="lpstr">
      <vt:lpstr>Inter</vt:lpstr>
      <vt:lpstr>Arial</vt:lpstr>
      <vt:lpstr>Calibri</vt:lpstr>
      <vt:lpstr>Lato</vt:lpstr>
      <vt:lpstr>Tahoma</vt:lpstr>
      <vt:lpstr>Wingdings</vt:lpstr>
      <vt:lpstr>Contents Slide Master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Peter Yu-Tien Lin(林玉田)</cp:lastModifiedBy>
  <cp:revision>1543</cp:revision>
  <dcterms:created xsi:type="dcterms:W3CDTF">2016-12-05T23:26:54Z</dcterms:created>
  <dcterms:modified xsi:type="dcterms:W3CDTF">2023-04-28T07:34:57Z</dcterms:modified>
</cp:coreProperties>
</file>