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37" r:id="rId4"/>
    <p:sldId id="322" r:id="rId5"/>
    <p:sldId id="329" r:id="rId6"/>
    <p:sldId id="288" r:id="rId7"/>
    <p:sldId id="326" r:id="rId8"/>
    <p:sldId id="305" r:id="rId9"/>
    <p:sldId id="328" r:id="rId10"/>
    <p:sldId id="330" r:id="rId11"/>
    <p:sldId id="333" r:id="rId12"/>
    <p:sldId id="334" r:id="rId13"/>
    <p:sldId id="332" r:id="rId14"/>
    <p:sldId id="323" r:id="rId15"/>
    <p:sldId id="331" r:id="rId16"/>
    <p:sldId id="324" r:id="rId17"/>
    <p:sldId id="335" r:id="rId18"/>
    <p:sldId id="325" r:id="rId19"/>
    <p:sldId id="336" r:id="rId20"/>
    <p:sldId id="346" r:id="rId21"/>
    <p:sldId id="347" r:id="rId22"/>
    <p:sldId id="348" r:id="rId23"/>
    <p:sldId id="338" r:id="rId24"/>
    <p:sldId id="339" r:id="rId25"/>
    <p:sldId id="340" r:id="rId26"/>
    <p:sldId id="342" r:id="rId27"/>
    <p:sldId id="343" r:id="rId28"/>
    <p:sldId id="344" r:id="rId29"/>
    <p:sldId id="345" r:id="rId30"/>
    <p:sldId id="351" r:id="rId31"/>
    <p:sldId id="352" r:id="rId32"/>
    <p:sldId id="353" r:id="rId33"/>
    <p:sldId id="355" r:id="rId34"/>
    <p:sldId id="356" r:id="rId35"/>
    <p:sldId id="361" r:id="rId36"/>
    <p:sldId id="357" r:id="rId37"/>
    <p:sldId id="358" r:id="rId38"/>
    <p:sldId id="360" r:id="rId39"/>
    <p:sldId id="363" r:id="rId40"/>
    <p:sldId id="362" r:id="rId41"/>
    <p:sldId id="364" r:id="rId42"/>
    <p:sldId id="365" r:id="rId43"/>
    <p:sldId id="368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9F41680-61B0-4778-8B82-95A1670DFB00}">
          <p14:sldIdLst>
            <p14:sldId id="256"/>
          </p14:sldIdLst>
        </p14:section>
        <p14:section name="Discussion item" id="{B9ACBC4A-5683-40AB-BDDE-C704187FB52F}">
          <p14:sldIdLst>
            <p14:sldId id="321"/>
            <p14:sldId id="337"/>
          </p14:sldIdLst>
        </p14:section>
        <p14:section name="Requirement" id="{FA31B8F5-D0B5-4B32-A93B-0A9CC7AE875F}">
          <p14:sldIdLst>
            <p14:sldId id="322"/>
            <p14:sldId id="329"/>
          </p14:sldIdLst>
        </p14:section>
        <p14:section name="cpu_subsystem" id="{48B6E8E3-12F3-4106-BB36-185F5865AB49}">
          <p14:sldIdLst>
            <p14:sldId id="288"/>
            <p14:sldId id="326"/>
            <p14:sldId id="305"/>
            <p14:sldId id="328"/>
            <p14:sldId id="330"/>
            <p14:sldId id="333"/>
            <p14:sldId id="334"/>
            <p14:sldId id="332"/>
          </p14:sldIdLst>
        </p14:section>
        <p14:section name="Embedded PL-IP" id="{7970CECF-C741-49FF-B4AF-51ACDEFB22A3}">
          <p14:sldIdLst>
            <p14:sldId id="323"/>
            <p14:sldId id="331"/>
            <p14:sldId id="324"/>
            <p14:sldId id="335"/>
            <p14:sldId id="325"/>
            <p14:sldId id="336"/>
          </p14:sldIdLst>
        </p14:section>
        <p14:section name="CLIC" id="{287ECAEC-9514-4549-B67F-956C68D419AF}">
          <p14:sldIdLst>
            <p14:sldId id="346"/>
            <p14:sldId id="347"/>
            <p14:sldId id="348"/>
          </p14:sldIdLst>
        </p14:section>
        <p14:section name="Gate_count" id="{B9C15052-01CD-48EA-A33B-FE0220C9A1D7}">
          <p14:sldIdLst>
            <p14:sldId id="338"/>
            <p14:sldId id="339"/>
            <p14:sldId id="340"/>
            <p14:sldId id="342"/>
          </p14:sldIdLst>
        </p14:section>
        <p14:section name="Limitation" id="{5D4184C6-5456-4AE6-A7AD-EA827C629723}">
          <p14:sldIdLst>
            <p14:sldId id="343"/>
            <p14:sldId id="344"/>
            <p14:sldId id="345"/>
          </p14:sldIdLst>
        </p14:section>
        <p14:section name="CLIC interface" id="{7567F69C-AF6D-4DA5-8319-90EB63848913}">
          <p14:sldIdLst>
            <p14:sldId id="351"/>
            <p14:sldId id="352"/>
            <p14:sldId id="353"/>
            <p14:sldId id="355"/>
          </p14:sldIdLst>
        </p14:section>
        <p14:section name="clock gating" id="{DDAC9B25-A10C-4ABF-AEEB-C926CF519C30}">
          <p14:sldIdLst>
            <p14:sldId id="356"/>
            <p14:sldId id="361"/>
            <p14:sldId id="357"/>
            <p14:sldId id="358"/>
            <p14:sldId id="360"/>
            <p14:sldId id="363"/>
            <p14:sldId id="362"/>
            <p14:sldId id="364"/>
          </p14:sldIdLst>
        </p14:section>
        <p14:section name="Interface" id="{D2A469B3-C548-4B85-8DE5-A1B9EEAB9F1A}">
          <p14:sldIdLst>
            <p14:sldId id="365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96C87-7085-4DF8-85BB-C76CC23B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E830D8-43CE-451D-9275-8046D7FF7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9DB229-5968-4A4D-9AC2-1E742CF2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3E35A4-0917-449E-B72C-D884AF60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1C33A7-DCF0-4A26-A124-89AEB502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59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F5733-3DFD-4578-96F0-4EBFE787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96CC0D-697D-45B5-A457-8FA47320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47A80-8EDE-4E29-AA14-B4FA1B72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A1480A-CFB5-4CBF-8DE7-72FEED29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382384-5CDD-41B7-890F-ACF5B8E8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43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17FC8B-A489-4D8E-A4BD-0F19482E4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45508F-6E99-4557-9D80-08001C7CA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A920B3-F2F0-4953-B825-7B6D5E9D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0B9AC5-295E-44E1-BFE0-A9E675ED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8FE282-1EBB-4E89-8768-ADAA0E9E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09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0E755-80EF-4D8B-B9D6-972E6991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75BB9-CC58-40A2-822F-0ABFFABE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E68CDF-446B-4857-A657-C82C2FA6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F0689E-A03F-4B5C-A977-4F94C925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5AE23-9D07-40F7-8BB9-3798EC70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58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E9A61-831A-4DA8-8E98-D6408BE0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F3CA4B-86BE-4CCD-9B48-6F08F6831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C64F12-FB99-416A-A167-80CD9461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E4D5A2-16AD-4872-A1D4-A8EA1D30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E9FDAD-5442-42D1-8F08-B221BCE1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9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5F5FC-51B5-430E-9624-B8C8EF6C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1DB80-997F-4DBC-AA6F-DD7B70C98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99D5B0-FD50-45FF-A292-738F0F5EA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B9F56E-DD51-4F5E-9553-4FE06F41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72F813-9AEF-4A64-B0A4-5DF1C240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704853-C96C-440C-A327-BD5216F5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1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10E51-E1CE-4DC1-AA1A-2BD5F1E3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113D6A-4296-41FC-A026-306119042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1250F9-6F47-4AA3-8131-C6855A06C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39E7F9-6081-43CB-89E2-78CBFE790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509912-D45C-4BFD-9A05-E5A30D4AF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163F70-E020-4BFF-ADC9-6F67F646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F66BDF-B2BF-4264-8166-A079037A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009BE4-50F6-4473-8174-AFF8CCE8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06F93-5624-420C-8292-C3F16E3F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30E2A6-E311-4510-99E9-417148DF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923E71-E29E-420E-9174-AAACD069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4277EA-6BED-4ADA-968E-6888543A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94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77B82E-1A0D-47FD-870A-189B51AF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02C40-8BE0-48AB-9DB9-DA56A152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42AE90-5334-4FF3-81E1-5F419E13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99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16A5B-683D-44AF-80EE-3CD4E0D6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773E98-B335-4978-8794-E7DA1E90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A50A5D-6890-4390-B660-800A9384C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4F05E3-A3FD-44C9-92CC-C49AE2BD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B7D55E-8CD8-4DCD-A8D3-DB434A54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BB2F63-6B42-40E4-A327-C5189689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7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19B09-70EA-45C4-9AAD-B2F5DC37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DB5B6E-FEFB-4B6B-B8AD-74F6A0E0D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AAE99B-20BB-4A33-B116-04C59D58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9F17C-08A2-4C81-8DFD-09BF0C98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F9CEBD-A3FB-4CA4-8A32-1EA400DC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9F9022-975C-4426-AA84-F1A02D4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1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F7B9491-D122-4663-A5F3-7327DC14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B63F6C-868F-4F62-93B8-A2971127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FC0CF-913C-442A-8CC8-18445E70A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0DF6-E85D-49EB-991F-D083C039E403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4A3D2-10A0-4C35-B1F1-754FBB69C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808D24-AD22-4E2B-B8D4-AE37BAEF3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4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94CF7-4B7B-4260-A064-BFDEAAA58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D23 LBIU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86942D-2B5B-43D1-BD51-A229C918C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88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DB873-6632-47EA-9F5D-96C5D9F5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CPU_SUBSYSTEM with internal IPs</a:t>
            </a:r>
            <a:endParaRPr lang="zh-TW" alt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33B76DBF-E429-4B3A-829E-55C219894875}"/>
              </a:ext>
            </a:extLst>
          </p:cNvPr>
          <p:cNvSpPr txBox="1">
            <a:spLocks/>
          </p:cNvSpPr>
          <p:nvPr/>
        </p:nvSpPr>
        <p:spPr>
          <a:xfrm>
            <a:off x="6197002" y="1690688"/>
            <a:ext cx="5848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If all peripheral IPs are selected as internal version, the BMC will not be instantiated </a:t>
            </a:r>
          </a:p>
          <a:p>
            <a:r>
              <a:rPr lang="en-US" altLang="zh-TW" sz="2000" dirty="0"/>
              <a:t>The </a:t>
            </a:r>
            <a:r>
              <a:rPr lang="en-US" altLang="zh-TW" sz="2000" dirty="0" err="1"/>
              <a:t>cpu_subsystem</a:t>
            </a:r>
            <a:r>
              <a:rPr lang="en-US" altLang="zh-TW" sz="2000" dirty="0"/>
              <a:t> hierarchy will be simplified to:</a:t>
            </a:r>
          </a:p>
          <a:p>
            <a:pPr lvl="1"/>
            <a:r>
              <a:rPr lang="en-US" altLang="zh-TW" sz="1600" dirty="0" err="1"/>
              <a:t>core_top</a:t>
            </a:r>
            <a:endParaRPr lang="en-US" altLang="zh-TW" sz="1600" dirty="0"/>
          </a:p>
          <a:p>
            <a:pPr lvl="1"/>
            <a:r>
              <a:rPr lang="en-US" altLang="zh-TW" sz="1600" dirty="0"/>
              <a:t>busdec200 (for Slave Port)</a:t>
            </a:r>
            <a:endParaRPr lang="zh-TW" altLang="en-US" sz="16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3948745-6B51-4361-911B-505D79A79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17937"/>
            <a:ext cx="5410200" cy="4191000"/>
          </a:xfrm>
        </p:spPr>
      </p:pic>
    </p:spTree>
    <p:extLst>
      <p:ext uri="{BB962C8B-B14F-4D97-AF65-F5344CB8AC3E}">
        <p14:creationId xmlns:p14="http://schemas.microsoft.com/office/powerpoint/2010/main" val="378507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712B5-8805-4448-A473-8DDA9B43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trike="sngStrike" dirty="0"/>
              <a:t>Simplified CPU_SUBSYSTEM (1)</a:t>
            </a:r>
            <a:endParaRPr lang="zh-TW" altLang="en-US" strike="sngStrike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01FA64-BF9B-4746-AEBE-39C61FEF4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32" y="2154627"/>
            <a:ext cx="4972050" cy="3790950"/>
          </a:xfrm>
          <a:prstGeom prst="rect">
            <a:avLst/>
          </a:prstGeom>
        </p:spPr>
      </p:pic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3371D2A-BC86-40B1-A10E-67B5CACF5643}"/>
              </a:ext>
            </a:extLst>
          </p:cNvPr>
          <p:cNvSpPr txBox="1">
            <a:spLocks/>
          </p:cNvSpPr>
          <p:nvPr/>
        </p:nvSpPr>
        <p:spPr>
          <a:xfrm>
            <a:off x="6007221" y="1690688"/>
            <a:ext cx="5848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Default has specific ports for PLIC/PLDM/PLMT</a:t>
            </a:r>
          </a:p>
          <a:p>
            <a:endParaRPr lang="en-US" altLang="zh-TW" sz="2000" dirty="0"/>
          </a:p>
          <a:p>
            <a:r>
              <a:rPr lang="en-US" altLang="zh-TW" sz="2000" dirty="0"/>
              <a:t>Reduce BMC/BUSDEC</a:t>
            </a:r>
          </a:p>
          <a:p>
            <a:r>
              <a:rPr lang="en-US" altLang="zh-TW" sz="2000" dirty="0"/>
              <a:t>Don’t need AXI/AHB for the interface between BIU and PIP (?)</a:t>
            </a:r>
          </a:p>
          <a:p>
            <a:endParaRPr lang="en-US" altLang="zh-TW" sz="2000" dirty="0"/>
          </a:p>
          <a:p>
            <a:r>
              <a:rPr lang="en-US" altLang="zh-TW" sz="2000" dirty="0"/>
              <a:t>BIU gate-count (X)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225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712B5-8805-4448-A473-8DDA9B43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trike="sngStrike" dirty="0"/>
              <a:t>Simplified CPU_SUBSYSTEM (2)</a:t>
            </a:r>
            <a:endParaRPr lang="zh-TW" altLang="en-US" strike="sngStrike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3371D2A-BC86-40B1-A10E-67B5CACF5643}"/>
              </a:ext>
            </a:extLst>
          </p:cNvPr>
          <p:cNvSpPr txBox="1">
            <a:spLocks/>
          </p:cNvSpPr>
          <p:nvPr/>
        </p:nvSpPr>
        <p:spPr>
          <a:xfrm>
            <a:off x="6323161" y="1690688"/>
            <a:ext cx="55324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If one of PLMT/PLDM/PLIC is not internal version.</a:t>
            </a:r>
          </a:p>
          <a:p>
            <a:endParaRPr lang="en-US" altLang="zh-TW" sz="1600" dirty="0"/>
          </a:p>
          <a:p>
            <a:r>
              <a:rPr lang="en-US" altLang="zh-TW" sz="1600" dirty="0"/>
              <a:t>Turns</a:t>
            </a:r>
            <a:r>
              <a:rPr lang="zh-TW" altLang="en-US" sz="1600" dirty="0"/>
              <a:t> </a:t>
            </a:r>
            <a:r>
              <a:rPr lang="en-US" altLang="zh-TW" sz="1600" dirty="0"/>
              <a:t>on</a:t>
            </a:r>
            <a:r>
              <a:rPr lang="zh-TW" altLang="en-US" sz="1600" dirty="0"/>
              <a:t> </a:t>
            </a:r>
            <a:r>
              <a:rPr lang="en-US" altLang="zh-TW" sz="1600" dirty="0"/>
              <a:t>a</a:t>
            </a:r>
            <a:r>
              <a:rPr lang="zh-TW" altLang="en-US" sz="1600" dirty="0"/>
              <a:t> </a:t>
            </a:r>
            <a:r>
              <a:rPr lang="en-US" altLang="zh-TW" sz="1600" dirty="0"/>
              <a:t>specific port to access peripheral IPs</a:t>
            </a:r>
          </a:p>
          <a:p>
            <a:r>
              <a:rPr lang="en-US" altLang="zh-TW" sz="1600" dirty="0"/>
              <a:t>Reduce BMC</a:t>
            </a:r>
          </a:p>
          <a:p>
            <a:r>
              <a:rPr lang="en-US" altLang="zh-TW" sz="1600" dirty="0"/>
              <a:t>The BUSDEC can be implemented by address only (don’t need BUSDEC100/BUSDEC300 here)</a:t>
            </a:r>
          </a:p>
          <a:p>
            <a:endParaRPr lang="en-US" altLang="zh-TW" sz="1600" dirty="0"/>
          </a:p>
          <a:p>
            <a:r>
              <a:rPr lang="en-US" altLang="zh-TW" sz="2000" dirty="0"/>
              <a:t>BIU gate-count (X)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164BCE-74A5-43D9-9883-FD68955F7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29" y="1963767"/>
            <a:ext cx="5894776" cy="407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9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DB873-6632-47EA-9F5D-96C5D9F5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CPU_SUBSYSTEM coding(?</a:t>
            </a:r>
            <a:endParaRPr lang="zh-TW" altLang="en-US" dirty="0"/>
          </a:p>
        </p:txBody>
      </p:sp>
      <p:sp>
        <p:nvSpPr>
          <p:cNvPr id="14" name="內容版面配置區 4">
            <a:extLst>
              <a:ext uri="{FF2B5EF4-FFF2-40B4-BE49-F238E27FC236}">
                <a16:creationId xmlns:a16="http://schemas.microsoft.com/office/drawing/2014/main" id="{E0F374D4-CC96-4169-8F45-55B3AFD1E15A}"/>
              </a:ext>
            </a:extLst>
          </p:cNvPr>
          <p:cNvSpPr txBox="1">
            <a:spLocks/>
          </p:cNvSpPr>
          <p:nvPr/>
        </p:nvSpPr>
        <p:spPr>
          <a:xfrm>
            <a:off x="241541" y="1690688"/>
            <a:ext cx="3467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 err="1"/>
              <a:t>core_top</a:t>
            </a:r>
            <a:r>
              <a:rPr lang="en-US" altLang="zh-TW" sz="2000" dirty="0"/>
              <a:t> (</a:t>
            </a:r>
          </a:p>
          <a:p>
            <a:pPr marL="0" indent="0">
              <a:buNone/>
            </a:pPr>
            <a:r>
              <a:rPr lang="en-US" altLang="zh-TW" sz="2000" dirty="0"/>
              <a:t>	`ifdef AXI</a:t>
            </a:r>
          </a:p>
          <a:p>
            <a:pPr marL="0" indent="0">
              <a:buNone/>
            </a:pPr>
            <a:r>
              <a:rPr lang="en-US" altLang="zh-TW" sz="2000" dirty="0"/>
              <a:t>		AXIIF</a:t>
            </a:r>
          </a:p>
          <a:p>
            <a:pPr marL="0" indent="0">
              <a:buNone/>
            </a:pPr>
            <a:r>
              <a:rPr lang="en-US" altLang="zh-TW" sz="2000" dirty="0"/>
              <a:t>	`endif</a:t>
            </a:r>
          </a:p>
          <a:p>
            <a:pPr marL="0" indent="0">
              <a:buNone/>
            </a:pPr>
            <a:r>
              <a:rPr lang="en-US" altLang="zh-TW" sz="2000" dirty="0"/>
              <a:t>	`ifdef AHB</a:t>
            </a:r>
          </a:p>
          <a:p>
            <a:pPr marL="0" indent="0">
              <a:buNone/>
            </a:pPr>
            <a:r>
              <a:rPr lang="en-US" altLang="zh-TW" sz="2000" dirty="0"/>
              <a:t>		AHBIF</a:t>
            </a:r>
          </a:p>
          <a:p>
            <a:pPr marL="0" indent="0">
              <a:buNone/>
            </a:pPr>
            <a:r>
              <a:rPr lang="en-US" altLang="zh-TW" sz="2000" dirty="0"/>
              <a:t>	`endif</a:t>
            </a:r>
          </a:p>
          <a:p>
            <a:pPr marL="0" indent="0">
              <a:buNone/>
            </a:pPr>
            <a:r>
              <a:rPr lang="en-US" altLang="zh-TW" sz="2000" dirty="0"/>
              <a:t>	`ifdef INTERNAL_DEBUG_AXI</a:t>
            </a:r>
          </a:p>
          <a:p>
            <a:pPr marL="0" indent="0">
              <a:buNone/>
            </a:pPr>
            <a:r>
              <a:rPr lang="en-US" altLang="zh-TW" sz="2000" dirty="0"/>
              <a:t>		DEBUG_IF_AXI</a:t>
            </a:r>
          </a:p>
          <a:p>
            <a:pPr marL="0" indent="0">
              <a:buNone/>
            </a:pPr>
            <a:r>
              <a:rPr lang="en-US" altLang="zh-TW" sz="2000" dirty="0"/>
              <a:t>	`endif</a:t>
            </a:r>
          </a:p>
          <a:p>
            <a:pPr marL="0" indent="0">
              <a:buNone/>
            </a:pPr>
            <a:r>
              <a:rPr lang="en-US" altLang="zh-TW" sz="2000" dirty="0"/>
              <a:t>	`ifdef INTERNAL_DEBUG_AHB</a:t>
            </a:r>
          </a:p>
          <a:p>
            <a:pPr marL="0" indent="0">
              <a:buNone/>
            </a:pPr>
            <a:r>
              <a:rPr lang="en-US" altLang="zh-TW" sz="2000" dirty="0"/>
              <a:t>		DEBUG_IF_AHB</a:t>
            </a:r>
          </a:p>
          <a:p>
            <a:pPr marL="0" indent="0">
              <a:buNone/>
            </a:pPr>
            <a:r>
              <a:rPr lang="en-US" altLang="zh-TW" sz="2000" dirty="0"/>
              <a:t>	`endif</a:t>
            </a:r>
          </a:p>
          <a:p>
            <a:pPr marL="0" indent="0">
              <a:buNone/>
            </a:pP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endParaRPr lang="en-US" altLang="zh-TW" sz="16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56081749-3BDA-462C-825B-38617043F0AE}"/>
              </a:ext>
            </a:extLst>
          </p:cNvPr>
          <p:cNvSpPr txBox="1">
            <a:spLocks/>
          </p:cNvSpPr>
          <p:nvPr/>
        </p:nvSpPr>
        <p:spPr>
          <a:xfrm>
            <a:off x="4063761" y="1690688"/>
            <a:ext cx="34678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pack (</a:t>
            </a:r>
          </a:p>
          <a:p>
            <a:pPr marL="0" indent="0">
              <a:buNone/>
            </a:pPr>
            <a:r>
              <a:rPr lang="en-US" altLang="zh-TW" sz="2000" dirty="0"/>
              <a:t>	`ifdef AXI</a:t>
            </a:r>
          </a:p>
          <a:p>
            <a:pPr marL="0" indent="0">
              <a:buNone/>
            </a:pPr>
            <a:r>
              <a:rPr lang="en-US" altLang="zh-TW" sz="2000" dirty="0"/>
              <a:t>		CORE_AXIIF</a:t>
            </a:r>
          </a:p>
          <a:p>
            <a:pPr marL="0" indent="0">
              <a:buNone/>
            </a:pPr>
            <a:r>
              <a:rPr lang="en-US" altLang="zh-TW" sz="2000" dirty="0"/>
              <a:t>		SYS_BUS_AXIIF</a:t>
            </a:r>
          </a:p>
          <a:p>
            <a:pPr marL="0" indent="0">
              <a:buNone/>
            </a:pPr>
            <a:r>
              <a:rPr lang="en-US" altLang="zh-TW" sz="2000" dirty="0"/>
              <a:t>	`endif</a:t>
            </a:r>
          </a:p>
          <a:p>
            <a:pPr marL="0" indent="0">
              <a:buNone/>
            </a:pPr>
            <a:r>
              <a:rPr lang="en-US" altLang="zh-TW" sz="2000" dirty="0"/>
              <a:t>	`ifdef AHB</a:t>
            </a:r>
          </a:p>
          <a:p>
            <a:pPr marL="0" indent="0">
              <a:buNone/>
            </a:pPr>
            <a:r>
              <a:rPr lang="en-US" altLang="zh-TW" sz="2000" dirty="0"/>
              <a:t>		CORE_AHBIF</a:t>
            </a:r>
          </a:p>
          <a:p>
            <a:pPr marL="0" indent="0">
              <a:buNone/>
            </a:pPr>
            <a:r>
              <a:rPr lang="en-US" altLang="zh-TW" sz="2000" dirty="0"/>
              <a:t>		SYS_BUS_AHBIF</a:t>
            </a:r>
          </a:p>
          <a:p>
            <a:pPr marL="0" indent="0">
              <a:buNone/>
            </a:pPr>
            <a:r>
              <a:rPr lang="en-US" altLang="zh-TW" sz="2000" dirty="0"/>
              <a:t>	`endif</a:t>
            </a:r>
          </a:p>
          <a:p>
            <a:pPr marL="0" indent="0">
              <a:buNone/>
            </a:pPr>
            <a:r>
              <a:rPr lang="en-US" altLang="zh-TW" sz="2000" dirty="0"/>
              <a:t>	`ifdef INTERNAL_DEBUG_AXI</a:t>
            </a:r>
          </a:p>
          <a:p>
            <a:pPr marL="0" indent="0">
              <a:buNone/>
            </a:pPr>
            <a:r>
              <a:rPr lang="en-US" altLang="zh-TW" sz="2000" dirty="0"/>
              <a:t>		</a:t>
            </a:r>
            <a:r>
              <a:rPr lang="en-US" altLang="zh-TW" sz="2000" dirty="0" err="1"/>
              <a:t>DEBUG_IF_AXI_in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	</a:t>
            </a:r>
            <a:r>
              <a:rPr lang="en-US" altLang="zh-TW" sz="2000" dirty="0" err="1"/>
              <a:t>DEBUG_IF_AXI_out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`endif</a:t>
            </a:r>
          </a:p>
          <a:p>
            <a:pPr marL="0" indent="0">
              <a:buNone/>
            </a:pPr>
            <a:r>
              <a:rPr lang="en-US" altLang="zh-TW" sz="2000" dirty="0"/>
              <a:t>	`ifdef INTERNAL_DEBUG_AHB</a:t>
            </a:r>
          </a:p>
          <a:p>
            <a:pPr marL="0" indent="0">
              <a:buNone/>
            </a:pPr>
            <a:r>
              <a:rPr lang="en-US" altLang="zh-TW" sz="2000" dirty="0"/>
              <a:t>		</a:t>
            </a:r>
            <a:r>
              <a:rPr lang="en-US" altLang="zh-TW" sz="2000" dirty="0" err="1"/>
              <a:t>DEBUG_IF_AHB_in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	</a:t>
            </a:r>
            <a:r>
              <a:rPr lang="en-US" altLang="zh-TW" sz="2000" dirty="0" err="1"/>
              <a:t>DEBUG_IF_AHB_out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`endif</a:t>
            </a:r>
          </a:p>
          <a:p>
            <a:pPr marL="0" indent="0">
              <a:buNone/>
            </a:pPr>
            <a:r>
              <a:rPr lang="en-US" altLang="zh-TW" sz="2000" dirty="0"/>
              <a:t>)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FEBF43-5667-42DF-9AA6-E9C90818F228}"/>
              </a:ext>
            </a:extLst>
          </p:cNvPr>
          <p:cNvSpPr/>
          <p:nvPr/>
        </p:nvSpPr>
        <p:spPr>
          <a:xfrm>
            <a:off x="8286749" y="3426410"/>
            <a:ext cx="1155940" cy="118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Core_top</a:t>
            </a:r>
            <a:endParaRPr lang="zh-TW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295250-2DF5-46B3-BC7B-DE5C0E168F88}"/>
              </a:ext>
            </a:extLst>
          </p:cNvPr>
          <p:cNvSpPr/>
          <p:nvPr/>
        </p:nvSpPr>
        <p:spPr>
          <a:xfrm>
            <a:off x="10169827" y="2246314"/>
            <a:ext cx="1155940" cy="118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AHBIF</a:t>
            </a:r>
          </a:p>
          <a:p>
            <a:pPr algn="ctr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AHB BMC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D15297-1F7D-46A6-BA1E-8F204E5BC338}"/>
              </a:ext>
            </a:extLst>
          </p:cNvPr>
          <p:cNvSpPr/>
          <p:nvPr/>
        </p:nvSpPr>
        <p:spPr>
          <a:xfrm>
            <a:off x="10169827" y="4351159"/>
            <a:ext cx="1155940" cy="1180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AXIIF</a:t>
            </a:r>
          </a:p>
          <a:p>
            <a:pPr algn="ctr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AXI BMC</a:t>
            </a:r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D08742-D5FA-487B-8C76-3A3306E832CC}"/>
              </a:ext>
            </a:extLst>
          </p:cNvPr>
          <p:cNvSpPr/>
          <p:nvPr/>
        </p:nvSpPr>
        <p:spPr>
          <a:xfrm>
            <a:off x="9153704" y="1897811"/>
            <a:ext cx="2474704" cy="1942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8F05F948-722F-49AA-8E7C-35825E5FC354}"/>
              </a:ext>
            </a:extLst>
          </p:cNvPr>
          <p:cNvCxnSpPr>
            <a:endCxn id="9" idx="2"/>
          </p:cNvCxnSpPr>
          <p:nvPr/>
        </p:nvCxnSpPr>
        <p:spPr>
          <a:xfrm flipV="1">
            <a:off x="9442689" y="3426410"/>
            <a:ext cx="1305108" cy="231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B1D7681E-D1E3-40B0-B64A-2B3A291817AA}"/>
              </a:ext>
            </a:extLst>
          </p:cNvPr>
          <p:cNvCxnSpPr>
            <a:endCxn id="10" idx="1"/>
          </p:cNvCxnSpPr>
          <p:nvPr/>
        </p:nvCxnSpPr>
        <p:spPr>
          <a:xfrm>
            <a:off x="9442689" y="4351159"/>
            <a:ext cx="727138" cy="590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內容版面配置區 4">
            <a:extLst>
              <a:ext uri="{FF2B5EF4-FFF2-40B4-BE49-F238E27FC236}">
                <a16:creationId xmlns:a16="http://schemas.microsoft.com/office/drawing/2014/main" id="{217E1E9C-6F51-45E9-ADB7-2918C4BF17F5}"/>
              </a:ext>
            </a:extLst>
          </p:cNvPr>
          <p:cNvSpPr txBox="1">
            <a:spLocks/>
          </p:cNvSpPr>
          <p:nvPr/>
        </p:nvSpPr>
        <p:spPr>
          <a:xfrm>
            <a:off x="9153704" y="2055452"/>
            <a:ext cx="796866" cy="29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200" dirty="0"/>
              <a:t>ifdef AHB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CE83DBE-B664-4136-9FB2-3ADDE089EA93}"/>
              </a:ext>
            </a:extLst>
          </p:cNvPr>
          <p:cNvSpPr/>
          <p:nvPr/>
        </p:nvSpPr>
        <p:spPr>
          <a:xfrm>
            <a:off x="9153704" y="4214891"/>
            <a:ext cx="2474704" cy="1942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內容版面配置區 4">
            <a:extLst>
              <a:ext uri="{FF2B5EF4-FFF2-40B4-BE49-F238E27FC236}">
                <a16:creationId xmlns:a16="http://schemas.microsoft.com/office/drawing/2014/main" id="{F346CFE4-8DF1-46C3-898F-48B57907644D}"/>
              </a:ext>
            </a:extLst>
          </p:cNvPr>
          <p:cNvSpPr txBox="1">
            <a:spLocks/>
          </p:cNvSpPr>
          <p:nvPr/>
        </p:nvSpPr>
        <p:spPr>
          <a:xfrm>
            <a:off x="9222716" y="5778979"/>
            <a:ext cx="796866" cy="29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200" dirty="0"/>
              <a:t>ifdef</a:t>
            </a:r>
            <a:r>
              <a:rPr lang="zh-TW" altLang="en-US" sz="1200" dirty="0"/>
              <a:t> </a:t>
            </a:r>
            <a:r>
              <a:rPr lang="en-US" altLang="zh-TW" sz="1200" dirty="0"/>
              <a:t>AXI</a:t>
            </a:r>
          </a:p>
        </p:txBody>
      </p:sp>
    </p:spTree>
    <p:extLst>
      <p:ext uri="{BB962C8B-B14F-4D97-AF65-F5344CB8AC3E}">
        <p14:creationId xmlns:p14="http://schemas.microsoft.com/office/powerpoint/2010/main" val="57109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5A3FB-C423-4A57-8F27-4FDB383C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Reference: N22 Private Timer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3664090-ABB8-4607-9201-927FACB55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048130"/>
            <a:ext cx="5753100" cy="3733800"/>
          </a:xfrm>
        </p:spPr>
      </p:pic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F3B90FF9-5BFC-4328-AFAA-57024EF61402}"/>
              </a:ext>
            </a:extLst>
          </p:cNvPr>
          <p:cNvSpPr txBox="1">
            <a:spLocks/>
          </p:cNvSpPr>
          <p:nvPr/>
        </p:nvSpPr>
        <p:spPr>
          <a:xfrm>
            <a:off x="6236899" y="1537071"/>
            <a:ext cx="5955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The private timer for N22 which is driven by </a:t>
            </a:r>
            <a:r>
              <a:rPr lang="en-US" altLang="zh-TW" sz="2000" dirty="0" err="1"/>
              <a:t>core_clk</a:t>
            </a:r>
            <a:r>
              <a:rPr lang="en-US" altLang="zh-TW" sz="2000" dirty="0"/>
              <a:t> is in core level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</a:rPr>
              <a:t>It means the </a:t>
            </a:r>
            <a:r>
              <a:rPr lang="en-US" altLang="zh-TW" sz="1600" dirty="0" err="1">
                <a:solidFill>
                  <a:srgbClr val="FF0000"/>
                </a:solidFill>
              </a:rPr>
              <a:t>core_clk</a:t>
            </a:r>
            <a:r>
              <a:rPr lang="en-US" altLang="zh-TW" sz="1600" dirty="0">
                <a:solidFill>
                  <a:srgbClr val="FF0000"/>
                </a:solidFill>
              </a:rPr>
              <a:t> can’t be stopped </a:t>
            </a:r>
          </a:p>
          <a:p>
            <a:r>
              <a:rPr lang="en-US" altLang="zh-TW" sz="2000" dirty="0"/>
              <a:t>In </a:t>
            </a:r>
            <a:r>
              <a:rPr lang="en-US" altLang="zh-TW" sz="2000" dirty="0" err="1"/>
              <a:t>core_top</a:t>
            </a:r>
            <a:r>
              <a:rPr lang="en-US" altLang="zh-TW" sz="2000" dirty="0"/>
              <a:t> level, there is a toggle pulse generator. This pulse will toggle when every </a:t>
            </a:r>
            <a:r>
              <a:rPr lang="en-US" altLang="zh-TW" sz="2000" dirty="0" err="1"/>
              <a:t>mtime_clk</a:t>
            </a:r>
            <a:r>
              <a:rPr lang="en-US" altLang="zh-TW" sz="2000" dirty="0"/>
              <a:t> pose-edge </a:t>
            </a:r>
          </a:p>
          <a:p>
            <a:r>
              <a:rPr lang="en-US" altLang="zh-TW" sz="2000" dirty="0"/>
              <a:t>The private timer sync and count the toggle-pulse for </a:t>
            </a:r>
            <a:r>
              <a:rPr lang="en-US" altLang="zh-TW" sz="2000" dirty="0" err="1"/>
              <a:t>mtime_clk</a:t>
            </a:r>
            <a:r>
              <a:rPr lang="en-US" altLang="zh-TW" sz="2000" dirty="0"/>
              <a:t> counting, it means:</a:t>
            </a:r>
          </a:p>
          <a:p>
            <a:pPr lvl="1"/>
            <a:r>
              <a:rPr lang="en-US" altLang="zh-TW" sz="1600" dirty="0">
                <a:solidFill>
                  <a:srgbClr val="FF0000"/>
                </a:solidFill>
              </a:rPr>
              <a:t>The </a:t>
            </a:r>
            <a:r>
              <a:rPr lang="en-US" altLang="zh-TW" sz="1600" dirty="0" err="1">
                <a:solidFill>
                  <a:srgbClr val="FF0000"/>
                </a:solidFill>
              </a:rPr>
              <a:t>core_clk</a:t>
            </a:r>
            <a:r>
              <a:rPr lang="en-US" altLang="zh-TW" sz="1600" dirty="0">
                <a:solidFill>
                  <a:srgbClr val="FF0000"/>
                </a:solidFill>
              </a:rPr>
              <a:t> must faster than </a:t>
            </a:r>
            <a:r>
              <a:rPr lang="en-US" altLang="zh-TW" sz="1600" dirty="0" err="1">
                <a:solidFill>
                  <a:srgbClr val="FF0000"/>
                </a:solidFill>
              </a:rPr>
              <a:t>mtime_clk</a:t>
            </a:r>
            <a:endParaRPr lang="en-US" altLang="zh-TW" sz="1600" dirty="0">
              <a:solidFill>
                <a:srgbClr val="FF0000"/>
              </a:solidFill>
            </a:endParaRPr>
          </a:p>
          <a:p>
            <a:pPr lvl="1"/>
            <a:r>
              <a:rPr lang="en-US" altLang="zh-TW" sz="1600" dirty="0">
                <a:solidFill>
                  <a:srgbClr val="FF0000"/>
                </a:solidFill>
              </a:rPr>
              <a:t>The </a:t>
            </a:r>
            <a:r>
              <a:rPr lang="en-US" altLang="zh-TW" sz="1600" dirty="0" err="1">
                <a:solidFill>
                  <a:srgbClr val="FF0000"/>
                </a:solidFill>
              </a:rPr>
              <a:t>core_clk</a:t>
            </a:r>
            <a:r>
              <a:rPr lang="en-US" altLang="zh-TW" sz="1600" dirty="0">
                <a:solidFill>
                  <a:srgbClr val="FF0000"/>
                </a:solidFill>
              </a:rPr>
              <a:t> : </a:t>
            </a:r>
            <a:r>
              <a:rPr lang="en-US" altLang="zh-TW" sz="1600" dirty="0" err="1">
                <a:solidFill>
                  <a:srgbClr val="FF0000"/>
                </a:solidFill>
              </a:rPr>
              <a:t>mtime_clk</a:t>
            </a:r>
            <a:r>
              <a:rPr lang="en-US" altLang="zh-TW" sz="1600" dirty="0">
                <a:solidFill>
                  <a:srgbClr val="FF0000"/>
                </a:solidFill>
              </a:rPr>
              <a:t> is better limited at 2:1 (Freq)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9521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ED7EE-9F51-49B0-A6C2-72912199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Plan: Internal Timer for D23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9BEA07F-239F-42EE-BAD7-80E7BAFA6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073649"/>
            <a:ext cx="5753100" cy="3924300"/>
          </a:xfrm>
        </p:spPr>
      </p:pic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83214242-62BB-477E-8095-B53A706583E9}"/>
              </a:ext>
            </a:extLst>
          </p:cNvPr>
          <p:cNvSpPr txBox="1">
            <a:spLocks/>
          </p:cNvSpPr>
          <p:nvPr/>
        </p:nvSpPr>
        <p:spPr>
          <a:xfrm>
            <a:off x="6236898" y="1646611"/>
            <a:ext cx="5955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To allow </a:t>
            </a:r>
            <a:r>
              <a:rPr lang="en-US" altLang="zh-TW" sz="2000" dirty="0" err="1"/>
              <a:t>core_clk</a:t>
            </a:r>
            <a:r>
              <a:rPr lang="en-US" altLang="zh-TW" sz="2000" dirty="0"/>
              <a:t> be stopped, separate </a:t>
            </a:r>
            <a:r>
              <a:rPr lang="en-US" altLang="zh-TW" sz="2000" dirty="0" err="1"/>
              <a:t>core_clk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400" dirty="0">
                <a:solidFill>
                  <a:srgbClr val="00B050"/>
                </a:solidFill>
              </a:rPr>
              <a:t>Always on </a:t>
            </a:r>
            <a:r>
              <a:rPr lang="en-US" altLang="zh-TW" sz="1400" dirty="0" err="1">
                <a:solidFill>
                  <a:srgbClr val="00B050"/>
                </a:solidFill>
              </a:rPr>
              <a:t>core_clk</a:t>
            </a:r>
            <a:r>
              <a:rPr lang="en-US" altLang="zh-TW" sz="1400" dirty="0">
                <a:solidFill>
                  <a:srgbClr val="00B050"/>
                </a:solidFill>
              </a:rPr>
              <a:t> </a:t>
            </a:r>
            <a:r>
              <a:rPr lang="en-US" altLang="zh-TW" sz="1400" dirty="0">
                <a:sym typeface="Wingdings" panose="05000000000000000000" pitchFamily="2" charset="2"/>
              </a:rPr>
              <a:t> for internal timer / debug(DMI) / CLIC(?)</a:t>
            </a:r>
          </a:p>
          <a:p>
            <a:pPr lvl="1"/>
            <a:r>
              <a:rPr lang="en-US" altLang="zh-TW" sz="1400" dirty="0">
                <a:solidFill>
                  <a:srgbClr val="FF0000"/>
                </a:solidFill>
                <a:sym typeface="Wingdings" panose="05000000000000000000" pitchFamily="2" charset="2"/>
              </a:rPr>
              <a:t>Gated </a:t>
            </a:r>
            <a:r>
              <a:rPr lang="en-US" altLang="zh-TW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core_clk</a:t>
            </a:r>
            <a:r>
              <a:rPr lang="en-US" altLang="zh-TW" sz="1400" dirty="0">
                <a:sym typeface="Wingdings" panose="05000000000000000000" pitchFamily="2" charset="2"/>
              </a:rPr>
              <a:t>         for </a:t>
            </a:r>
            <a:r>
              <a:rPr lang="en-US" altLang="zh-TW" sz="1400" dirty="0" err="1">
                <a:sym typeface="Wingdings" panose="05000000000000000000" pitchFamily="2" charset="2"/>
              </a:rPr>
              <a:t>ucore</a:t>
            </a:r>
            <a:endParaRPr lang="en-US" altLang="zh-TW" sz="1400" dirty="0">
              <a:sym typeface="Wingdings" panose="05000000000000000000" pitchFamily="2" charset="2"/>
            </a:endParaRPr>
          </a:p>
          <a:p>
            <a:pPr lvl="1"/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The gating module will be added in </a:t>
            </a:r>
            <a:r>
              <a:rPr lang="en-US" altLang="zh-TW" sz="1400" dirty="0" err="1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core_top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level</a:t>
            </a:r>
          </a:p>
          <a:p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The NCEPLMT100 supports the free clock ratio between </a:t>
            </a:r>
            <a:r>
              <a:rPr lang="en-US" altLang="zh-TW" sz="1600" dirty="0" err="1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mtime_clk</a:t>
            </a:r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en-US" altLang="zh-TW" sz="1600" dirty="0" err="1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core_clk</a:t>
            </a:r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Instantiate the NCEPLMT100 in core level directly </a:t>
            </a:r>
          </a:p>
          <a:p>
            <a:pPr lvl="1"/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Add </a:t>
            </a:r>
            <a:r>
              <a:rPr lang="en-US" altLang="zh-TW" sz="1400" dirty="0" err="1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mtime_clk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at </a:t>
            </a:r>
            <a:r>
              <a:rPr lang="en-US" altLang="zh-TW" sz="1400" dirty="0" err="1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core_top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interface and connect to NCEPLMT100</a:t>
            </a:r>
          </a:p>
          <a:p>
            <a:pPr lvl="1"/>
            <a:endParaRPr lang="en-US" altLang="zh-TW" sz="1400" dirty="0">
              <a:solidFill>
                <a:schemeClr val="tx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Gate Count may be a problem:</a:t>
            </a:r>
          </a:p>
          <a:p>
            <a:pPr lvl="1"/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NCEPLMT100	 4.1K	(AHB)</a:t>
            </a:r>
          </a:p>
          <a:p>
            <a:pPr lvl="2"/>
            <a:r>
              <a:rPr lang="en-US" altLang="zh-TW" sz="1400" dirty="0" err="1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busif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	 </a:t>
            </a:r>
            <a:r>
              <a:rPr lang="en-US" altLang="zh-TW" sz="1400" dirty="0">
                <a:solidFill>
                  <a:srgbClr val="FF0000"/>
                </a:solidFill>
                <a:sym typeface="Wingdings" panose="05000000000000000000" pitchFamily="2" charset="2"/>
              </a:rPr>
              <a:t>3.4K</a:t>
            </a:r>
          </a:p>
          <a:p>
            <a:pPr lvl="2"/>
            <a:r>
              <a:rPr lang="en-US" altLang="zh-TW" sz="1400" dirty="0" err="1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mtime</a:t>
            </a: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	 0.7K</a:t>
            </a:r>
            <a:endParaRPr lang="en-US" altLang="zh-TW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zh-TW" sz="1400" dirty="0"/>
              <a:t>Maybe use self-define interface can reduce gate-count in </a:t>
            </a:r>
            <a:r>
              <a:rPr lang="en-US" altLang="zh-TW" sz="1400" dirty="0" err="1"/>
              <a:t>busif</a:t>
            </a:r>
            <a:endParaRPr lang="zh-TW" altLang="en-US" sz="1400" dirty="0"/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E38C66AE-B4A1-4511-BD57-837E15F85692}"/>
              </a:ext>
            </a:extLst>
          </p:cNvPr>
          <p:cNvSpPr txBox="1">
            <a:spLocks/>
          </p:cNvSpPr>
          <p:nvPr/>
        </p:nvSpPr>
        <p:spPr>
          <a:xfrm>
            <a:off x="3219450" y="81369"/>
            <a:ext cx="8931216" cy="625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input </a:t>
            </a:r>
            <a:r>
              <a:rPr lang="en-US" altLang="zh-TW" sz="2000" dirty="0" err="1"/>
              <a:t>clk</a:t>
            </a:r>
            <a:r>
              <a:rPr lang="en-US" altLang="zh-TW" sz="2000" dirty="0"/>
              <a:t>: </a:t>
            </a:r>
            <a:r>
              <a:rPr lang="en-US" altLang="zh-TW" sz="2000" dirty="0" err="1"/>
              <a:t>core_clk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aopd_timer_clk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aopd_debug_clk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aopd_clic_clk</a:t>
            </a:r>
            <a:endParaRPr lang="en-US" altLang="zh-TW" sz="2000" dirty="0"/>
          </a:p>
          <a:p>
            <a:r>
              <a:rPr lang="zh-TW" altLang="en-US" sz="1400" dirty="0"/>
              <a:t>                                                  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mtime_clk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0981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003C0-0C73-48E2-BA57-666C0EA1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Reference: N22 Private DM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C05403-3C89-49CC-BF2C-A3DD7DED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582" y="1690688"/>
            <a:ext cx="5296618" cy="4486275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N22 reduce the PLDM’s code</a:t>
            </a:r>
          </a:p>
          <a:p>
            <a:pPr lvl="1"/>
            <a:r>
              <a:rPr lang="en-US" altLang="zh-TW" sz="1400" dirty="0"/>
              <a:t>Halt resume is not supported</a:t>
            </a:r>
          </a:p>
          <a:p>
            <a:r>
              <a:rPr lang="en-US" altLang="zh-TW" sz="1800" dirty="0"/>
              <a:t>DM.SYS_BUS_ACC is not supported</a:t>
            </a:r>
          </a:p>
          <a:p>
            <a:r>
              <a:rPr lang="en-US" altLang="zh-TW" sz="1800" dirty="0"/>
              <a:t>JTAG module is instantiated in core</a:t>
            </a:r>
            <a:r>
              <a:rPr lang="zh-TW" altLang="en-US" sz="1800" dirty="0"/>
              <a:t> </a:t>
            </a:r>
            <a:r>
              <a:rPr lang="en-US" altLang="zh-TW" sz="1800" dirty="0"/>
              <a:t>level (has JTAG signal on core interface)</a:t>
            </a:r>
          </a:p>
          <a:p>
            <a:endParaRPr lang="en-US" altLang="zh-TW" sz="1800" dirty="0"/>
          </a:p>
          <a:p>
            <a:r>
              <a:rPr lang="en-US" altLang="zh-TW" sz="1800" dirty="0"/>
              <a:t>N22 integrate PLDM + debug CSR + TRIGER(TDATA) as debug subsystem.</a:t>
            </a:r>
          </a:p>
          <a:p>
            <a:pPr lvl="1"/>
            <a:endParaRPr lang="en-US" altLang="zh-TW" sz="1400" dirty="0"/>
          </a:p>
          <a:p>
            <a:endParaRPr lang="zh-TW" altLang="en-US" sz="1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FAB0B81-D947-4015-B51C-E37D4A694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0" y="2051200"/>
            <a:ext cx="6175832" cy="41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5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003C0-0C73-48E2-BA57-666C0EA1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Plan: Internal Debug for D23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C05403-3C89-49CC-BF2C-A3DD7DED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0" y="1690688"/>
            <a:ext cx="5505450" cy="4486275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Internal</a:t>
            </a:r>
            <a:r>
              <a:rPr lang="zh-TW" altLang="en-US" sz="1800" dirty="0"/>
              <a:t> </a:t>
            </a:r>
            <a:r>
              <a:rPr lang="en-US" altLang="zh-TW" sz="1800" dirty="0"/>
              <a:t>DM</a:t>
            </a:r>
            <a:r>
              <a:rPr lang="zh-TW" altLang="en-US" sz="1800" dirty="0"/>
              <a:t> </a:t>
            </a:r>
            <a:r>
              <a:rPr lang="en-US" altLang="zh-TW" sz="1800" dirty="0"/>
              <a:t>will not support SYS_BUS</a:t>
            </a:r>
          </a:p>
          <a:p>
            <a:endParaRPr lang="en-US" altLang="zh-TW" sz="1800" dirty="0"/>
          </a:p>
          <a:p>
            <a:r>
              <a:rPr lang="en-US" altLang="zh-TW" sz="1800" dirty="0"/>
              <a:t>Keep all functions in debug spec v0.14</a:t>
            </a:r>
          </a:p>
          <a:p>
            <a:r>
              <a:rPr lang="en-US" altLang="zh-TW" sz="1800" dirty="0"/>
              <a:t>Use PLDM directory</a:t>
            </a:r>
          </a:p>
          <a:p>
            <a:r>
              <a:rPr lang="en-US" altLang="zh-TW" sz="1800" dirty="0"/>
              <a:t>move JDTM to ae350</a:t>
            </a:r>
          </a:p>
          <a:p>
            <a:pPr lvl="1"/>
            <a:r>
              <a:rPr lang="en-US" altLang="zh-TW" sz="1600" dirty="0"/>
              <a:t>The JDTM is in AE350_AOPD now (always on)</a:t>
            </a:r>
          </a:p>
          <a:p>
            <a:pPr lvl="1"/>
            <a:r>
              <a:rPr lang="en-US" altLang="zh-TW" sz="1600" dirty="0"/>
              <a:t>The </a:t>
            </a:r>
            <a:r>
              <a:rPr lang="en-US" altLang="zh-TW" sz="1600" dirty="0" err="1"/>
              <a:t>Core_top</a:t>
            </a:r>
            <a:r>
              <a:rPr lang="en-US" altLang="zh-TW" sz="1600" dirty="0"/>
              <a:t> interface for debug will be DMI_AHB</a:t>
            </a:r>
          </a:p>
          <a:p>
            <a:endParaRPr lang="en-US" altLang="zh-TW" sz="2000" dirty="0"/>
          </a:p>
          <a:p>
            <a:pPr lvl="1"/>
            <a:endParaRPr lang="en-US" altLang="zh-TW" sz="1600" dirty="0"/>
          </a:p>
          <a:p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BCD406-94C8-4811-9753-2CDB5C4F3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0300"/>
            <a:ext cx="55435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27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0EBEB-C1F0-4A76-B758-8657EEE1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Reference: N22 CLIC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9385B7-FF0A-4E15-B04F-07DBC00A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815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0EBEB-C1F0-4A76-B758-8657EEE1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Plan: CLIC for D23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9385B7-FF0A-4E15-B04F-07DBC00A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08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128E3-1C55-450C-8D1A-2A199F26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(3/29)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9C6AB-FB92-479C-ABA1-0338D123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PLIC (CLIC) / PLMT (embedded) / PLDM (embedded)</a:t>
            </a:r>
          </a:p>
          <a:p>
            <a:pPr lvl="1"/>
            <a:r>
              <a:rPr lang="en-US" altLang="zh-TW" dirty="0"/>
              <a:t>optional / internal / peripheral</a:t>
            </a:r>
          </a:p>
          <a:p>
            <a:pPr lvl="1"/>
            <a:r>
              <a:rPr lang="en-US" altLang="zh-TW" dirty="0"/>
              <a:t>ae350_cpu_subsystem </a:t>
            </a:r>
          </a:p>
          <a:p>
            <a:pPr lvl="1"/>
            <a:r>
              <a:rPr lang="en-US" altLang="zh-TW" dirty="0" err="1"/>
              <a:t>core_top</a:t>
            </a:r>
            <a:r>
              <a:rPr lang="en-US" altLang="zh-TW" dirty="0"/>
              <a:t>/core/</a:t>
            </a:r>
            <a:r>
              <a:rPr lang="en-US" altLang="zh-TW" dirty="0" err="1"/>
              <a:t>ucore</a:t>
            </a:r>
            <a:endParaRPr lang="en-US" altLang="zh-TW" dirty="0"/>
          </a:p>
          <a:p>
            <a:pPr lvl="1"/>
            <a:r>
              <a:rPr lang="en-US" altLang="zh-TW" dirty="0"/>
              <a:t>Plans for internal IPs</a:t>
            </a:r>
          </a:p>
        </p:txBody>
      </p:sp>
    </p:spTree>
    <p:extLst>
      <p:ext uri="{BB962C8B-B14F-4D97-AF65-F5344CB8AC3E}">
        <p14:creationId xmlns:p14="http://schemas.microsoft.com/office/powerpoint/2010/main" val="252250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A1149-438D-4183-94C6-0D363783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Register for each Int control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78C4281-14C9-4A64-8800-D39C8567D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188" y="1825625"/>
            <a:ext cx="6093624" cy="4351338"/>
          </a:xfrm>
        </p:spPr>
      </p:pic>
    </p:spTree>
    <p:extLst>
      <p:ext uri="{BB962C8B-B14F-4D97-AF65-F5344CB8AC3E}">
        <p14:creationId xmlns:p14="http://schemas.microsoft.com/office/powerpoint/2010/main" val="246163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09F0C-2EF8-4717-A8E9-FB99D0E3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 – CLICINTIP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B8BF71-663B-4A18-A810-B2F9352B2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484" y="1825625"/>
            <a:ext cx="10205032" cy="4351338"/>
          </a:xfrm>
        </p:spPr>
      </p:pic>
    </p:spTree>
    <p:extLst>
      <p:ext uri="{BB962C8B-B14F-4D97-AF65-F5344CB8AC3E}">
        <p14:creationId xmlns:p14="http://schemas.microsoft.com/office/powerpoint/2010/main" val="50323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C1224-53F1-40B6-A6B1-2D497002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 – setup priority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769F75-4163-4EA7-81DF-BC6A11BE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2954"/>
          </a:xfrm>
        </p:spPr>
        <p:txBody>
          <a:bodyPr>
            <a:normAutofit/>
          </a:bodyPr>
          <a:lstStyle/>
          <a:p>
            <a:r>
              <a:rPr lang="en-US" altLang="zh-TW" dirty="0"/>
              <a:t>Use </a:t>
            </a:r>
            <a:r>
              <a:rPr lang="en-US" altLang="zh-TW" dirty="0" err="1"/>
              <a:t>cliccfg.NLBITS</a:t>
            </a:r>
            <a:r>
              <a:rPr lang="en-US" altLang="zh-TW" dirty="0"/>
              <a:t> to setup the priority  bits:</a:t>
            </a:r>
          </a:p>
          <a:p>
            <a:pPr lvl="1"/>
            <a:r>
              <a:rPr lang="en-US" altLang="zh-TW" dirty="0"/>
              <a:t>ex. 8bits =&gt; max priority 255</a:t>
            </a:r>
          </a:p>
          <a:p>
            <a:r>
              <a:rPr lang="en-US" altLang="zh-TW" dirty="0"/>
              <a:t>set </a:t>
            </a:r>
            <a:r>
              <a:rPr lang="en-US" altLang="zh-TW" dirty="0" err="1"/>
              <a:t>clicintctl.PRIORITY</a:t>
            </a:r>
            <a:r>
              <a:rPr lang="en-US" altLang="zh-TW" dirty="0"/>
              <a:t> for priority setting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546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C961A-EAF1-47BA-853C-3AC8E56B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 Count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7EFDF76-7FC0-400D-9592-D5C866DAA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378656"/>
              </p:ext>
            </p:extLst>
          </p:nvPr>
        </p:nvGraphicFramePr>
        <p:xfrm>
          <a:off x="838201" y="1825625"/>
          <a:ext cx="726200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668">
                  <a:extLst>
                    <a:ext uri="{9D8B030D-6E8A-4147-A177-3AD203B41FA5}">
                      <a16:colId xmlns:a16="http://schemas.microsoft.com/office/drawing/2014/main" val="1472262853"/>
                    </a:ext>
                  </a:extLst>
                </a:gridCol>
                <a:gridCol w="2420668">
                  <a:extLst>
                    <a:ext uri="{9D8B030D-6E8A-4147-A177-3AD203B41FA5}">
                      <a16:colId xmlns:a16="http://schemas.microsoft.com/office/drawing/2014/main" val="3126606982"/>
                    </a:ext>
                  </a:extLst>
                </a:gridCol>
                <a:gridCol w="2420668">
                  <a:extLst>
                    <a:ext uri="{9D8B030D-6E8A-4147-A177-3AD203B41FA5}">
                      <a16:colId xmlns:a16="http://schemas.microsoft.com/office/drawing/2014/main" val="298654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Internal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On Bus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6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Timer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1.58K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4.1K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2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BusIF</a:t>
                      </a:r>
                      <a:r>
                        <a:rPr lang="en-US" altLang="zh-TW" dirty="0"/>
                        <a:t> 0.7K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49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debug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8K (*include </a:t>
                      </a:r>
                      <a:r>
                        <a:rPr lang="en-US" altLang="zh-TW" dirty="0" err="1"/>
                        <a:t>jtag</a:t>
                      </a:r>
                      <a:r>
                        <a:rPr lang="en-US" altLang="zh-TW" dirty="0"/>
                        <a:t> 1.3K)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PLDM</a:t>
                      </a:r>
                      <a:r>
                        <a:rPr lang="zh-TW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1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DM   5.88K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9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JTAG  1.3K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38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CLIC / PLIC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6.3K / 4.7K (HW/SW)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0.7K (sync)  (0.1K*7)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11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562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C961A-EAF1-47BA-853C-3AC8E56B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 Count - Timer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7EFDF76-7FC0-400D-9592-D5C866DAA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29030"/>
              </p:ext>
            </p:extLst>
          </p:nvPr>
        </p:nvGraphicFramePr>
        <p:xfrm>
          <a:off x="967598" y="1955021"/>
          <a:ext cx="9504872" cy="3294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18">
                  <a:extLst>
                    <a:ext uri="{9D8B030D-6E8A-4147-A177-3AD203B41FA5}">
                      <a16:colId xmlns:a16="http://schemas.microsoft.com/office/drawing/2014/main" val="1472262853"/>
                    </a:ext>
                  </a:extLst>
                </a:gridCol>
                <a:gridCol w="2376218">
                  <a:extLst>
                    <a:ext uri="{9D8B030D-6E8A-4147-A177-3AD203B41FA5}">
                      <a16:colId xmlns:a16="http://schemas.microsoft.com/office/drawing/2014/main" val="3126606982"/>
                    </a:ext>
                  </a:extLst>
                </a:gridCol>
                <a:gridCol w="2376218">
                  <a:extLst>
                    <a:ext uri="{9D8B030D-6E8A-4147-A177-3AD203B41FA5}">
                      <a16:colId xmlns:a16="http://schemas.microsoft.com/office/drawing/2014/main" val="2986547911"/>
                    </a:ext>
                  </a:extLst>
                </a:gridCol>
                <a:gridCol w="2376218">
                  <a:extLst>
                    <a:ext uri="{9D8B030D-6E8A-4147-A177-3AD203B41FA5}">
                      <a16:colId xmlns:a16="http://schemas.microsoft.com/office/drawing/2014/main" val="2277665156"/>
                    </a:ext>
                  </a:extLst>
                </a:gridCol>
              </a:tblGrid>
              <a:tr h="470669">
                <a:tc>
                  <a:txBody>
                    <a:bodyPr/>
                    <a:lstStyle/>
                    <a:p>
                      <a:r>
                        <a:rPr lang="en-US" altLang="zh-TW" dirty="0"/>
                        <a:t>Timer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Internal Timer (in N22)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NCEPLMT100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Diff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62860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 Gate 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1.58K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3.99K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-2.41K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23961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err="1"/>
                        <a:t>BusIF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3.19K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15379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 err="1"/>
                        <a:t>Mtime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1.55K</a:t>
                      </a:r>
                      <a:r>
                        <a:rPr lang="zh-TW" altLang="en-US" dirty="0"/>
                        <a:t> 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3533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Synchronizer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0.06K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802248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r>
                        <a:rPr lang="en-US" altLang="zh-TW" dirty="0"/>
                        <a:t>Interface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Self-Define (valid/ready)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AHB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11060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9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626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C961A-EAF1-47BA-853C-3AC8E56B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 Count - Debug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7EFDF76-7FC0-400D-9592-D5C866DAA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840227"/>
              </p:ext>
            </p:extLst>
          </p:nvPr>
        </p:nvGraphicFramePr>
        <p:xfrm>
          <a:off x="838201" y="1825624"/>
          <a:ext cx="9617016" cy="3294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254">
                  <a:extLst>
                    <a:ext uri="{9D8B030D-6E8A-4147-A177-3AD203B41FA5}">
                      <a16:colId xmlns:a16="http://schemas.microsoft.com/office/drawing/2014/main" val="1472262853"/>
                    </a:ext>
                  </a:extLst>
                </a:gridCol>
                <a:gridCol w="2404254">
                  <a:extLst>
                    <a:ext uri="{9D8B030D-6E8A-4147-A177-3AD203B41FA5}">
                      <a16:colId xmlns:a16="http://schemas.microsoft.com/office/drawing/2014/main" val="3126606982"/>
                    </a:ext>
                  </a:extLst>
                </a:gridCol>
                <a:gridCol w="2404254">
                  <a:extLst>
                    <a:ext uri="{9D8B030D-6E8A-4147-A177-3AD203B41FA5}">
                      <a16:colId xmlns:a16="http://schemas.microsoft.com/office/drawing/2014/main" val="2986547911"/>
                    </a:ext>
                  </a:extLst>
                </a:gridCol>
                <a:gridCol w="2404254">
                  <a:extLst>
                    <a:ext uri="{9D8B030D-6E8A-4147-A177-3AD203B41FA5}">
                      <a16:colId xmlns:a16="http://schemas.microsoft.com/office/drawing/2014/main" val="4061122585"/>
                    </a:ext>
                  </a:extLst>
                </a:gridCol>
              </a:tblGrid>
              <a:tr h="470669">
                <a:tc>
                  <a:txBody>
                    <a:bodyPr/>
                    <a:lstStyle/>
                    <a:p>
                      <a:r>
                        <a:rPr lang="en-US" altLang="zh-TW" dirty="0"/>
                        <a:t>Debug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Internal Debug(in N22)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NCEPLDM200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Diff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62860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 Gate 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23961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DM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5.88K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-1.12K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15379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JTAG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3533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r>
                        <a:rPr lang="en-US" altLang="zh-TW" dirty="0"/>
                        <a:t>Interface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AHB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AHB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11060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r>
                        <a:rPr lang="en-US" altLang="zh-TW" dirty="0"/>
                        <a:t>SYS_BUS_ACCESS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  (SYS_BUS AHB: 0.7K)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15895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 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5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112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C961A-EAF1-47BA-853C-3AC8E56B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Gate Count – CLIC/PLIC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7EFDF76-7FC0-400D-9592-D5C866DAA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026520"/>
              </p:ext>
            </p:extLst>
          </p:nvPr>
        </p:nvGraphicFramePr>
        <p:xfrm>
          <a:off x="838201" y="1825624"/>
          <a:ext cx="9617016" cy="3294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254">
                  <a:extLst>
                    <a:ext uri="{9D8B030D-6E8A-4147-A177-3AD203B41FA5}">
                      <a16:colId xmlns:a16="http://schemas.microsoft.com/office/drawing/2014/main" val="1472262853"/>
                    </a:ext>
                  </a:extLst>
                </a:gridCol>
                <a:gridCol w="2404254">
                  <a:extLst>
                    <a:ext uri="{9D8B030D-6E8A-4147-A177-3AD203B41FA5}">
                      <a16:colId xmlns:a16="http://schemas.microsoft.com/office/drawing/2014/main" val="3126606982"/>
                    </a:ext>
                  </a:extLst>
                </a:gridCol>
                <a:gridCol w="2404254">
                  <a:extLst>
                    <a:ext uri="{9D8B030D-6E8A-4147-A177-3AD203B41FA5}">
                      <a16:colId xmlns:a16="http://schemas.microsoft.com/office/drawing/2014/main" val="2986547911"/>
                    </a:ext>
                  </a:extLst>
                </a:gridCol>
                <a:gridCol w="2404254">
                  <a:extLst>
                    <a:ext uri="{9D8B030D-6E8A-4147-A177-3AD203B41FA5}">
                      <a16:colId xmlns:a16="http://schemas.microsoft.com/office/drawing/2014/main" val="4061122585"/>
                    </a:ext>
                  </a:extLst>
                </a:gridCol>
              </a:tblGrid>
              <a:tr h="470669">
                <a:tc>
                  <a:txBody>
                    <a:bodyPr/>
                    <a:lstStyle/>
                    <a:p>
                      <a:r>
                        <a:rPr lang="en-US" altLang="zh-TW" dirty="0"/>
                        <a:t>Debug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PLIC (HW)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PLIC (SW)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62860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 Gate 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5.16K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923961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DM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5.88K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915379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JTAG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3533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r>
                        <a:rPr lang="en-US" altLang="zh-TW" dirty="0"/>
                        <a:t>Interface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AHB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AHB (Don’t support DW)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11060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r>
                        <a:rPr lang="en-US" altLang="zh-TW" dirty="0"/>
                        <a:t>SYS_BUS_ACCESS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15895"/>
                  </a:ext>
                </a:extLst>
              </a:tr>
              <a:tr h="470669">
                <a:tc>
                  <a:txBody>
                    <a:bodyPr/>
                    <a:lstStyle/>
                    <a:p>
                      <a:r>
                        <a:rPr lang="en-US" altLang="zh-TW" dirty="0"/>
                        <a:t>Data 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55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232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F1679-E7BA-4413-87FD-6D32A2A8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 - Timer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08C3DF1-4F75-403F-9382-2D2827522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847664"/>
              </p:ext>
            </p:extLst>
          </p:nvPr>
        </p:nvGraphicFramePr>
        <p:xfrm>
          <a:off x="838200" y="1825625"/>
          <a:ext cx="10515597" cy="2610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289898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174871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8583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Integrated PIP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NCEPLMT100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Clock Ratio (Freq) (Core : </a:t>
                      </a:r>
                      <a:r>
                        <a:rPr lang="en-US" altLang="zh-TW" dirty="0" err="1"/>
                        <a:t>Mtime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&gt; 2:1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Any Ratio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1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Bus interface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Self-Define (32)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AHB/AXI (32/64)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5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Response Latency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About 4 </a:t>
                      </a:r>
                      <a:r>
                        <a:rPr lang="en-US" altLang="zh-TW" dirty="0" err="1"/>
                        <a:t>mtime</a:t>
                      </a:r>
                      <a:r>
                        <a:rPr lang="en-US" altLang="zh-TW" dirty="0"/>
                        <a:t> cycle (?)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illegal </a:t>
                      </a:r>
                      <a:r>
                        <a:rPr lang="en-US" altLang="zh-TW" dirty="0" err="1"/>
                        <a:t>inst</a:t>
                      </a:r>
                      <a:r>
                        <a:rPr lang="en-US" altLang="zh-TW" dirty="0"/>
                        <a:t> + </a:t>
                      </a:r>
                      <a:r>
                        <a:rPr lang="en-US" altLang="zh-TW" dirty="0" err="1"/>
                        <a:t>mtime</a:t>
                      </a:r>
                      <a:r>
                        <a:rPr lang="en-US" altLang="zh-TW" dirty="0"/>
                        <a:t> handler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68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trike="sngStrike" dirty="0" err="1"/>
                        <a:t>core_clk</a:t>
                      </a:r>
                      <a:r>
                        <a:rPr lang="en-US" altLang="zh-TW" strike="sngStrike" dirty="0"/>
                        <a:t> status</a:t>
                      </a:r>
                      <a:endParaRPr lang="zh-TW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err="1"/>
                        <a:t>core_clk</a:t>
                      </a:r>
                      <a:r>
                        <a:rPr lang="en-US" altLang="zh-TW" strike="sngStrike" dirty="0"/>
                        <a:t> always alive</a:t>
                      </a:r>
                      <a:endParaRPr lang="zh-TW" alt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err="1"/>
                        <a:t>core_clk</a:t>
                      </a:r>
                      <a:r>
                        <a:rPr lang="en-US" altLang="zh-TW" strike="sngStrike" dirty="0"/>
                        <a:t> can be stopped</a:t>
                      </a:r>
                      <a:endParaRPr lang="zh-TW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target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1~1024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93717"/>
                  </a:ext>
                </a:extLst>
              </a:tr>
              <a:tr h="385148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mtime</a:t>
                      </a:r>
                      <a:r>
                        <a:rPr lang="en-US" altLang="zh-TW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TW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clk</a:t>
                      </a:r>
                      <a:r>
                        <a:rPr lang="en-US" altLang="zh-TW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sync/async</a:t>
                      </a:r>
                      <a:endParaRPr lang="zh-TW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86737"/>
                  </a:ext>
                </a:extLst>
              </a:tr>
            </a:tbl>
          </a:graphicData>
        </a:graphic>
      </p:graphicFrame>
      <p:sp>
        <p:nvSpPr>
          <p:cNvPr id="6" name="標題 1">
            <a:extLst>
              <a:ext uri="{FF2B5EF4-FFF2-40B4-BE49-F238E27FC236}">
                <a16:creationId xmlns:a16="http://schemas.microsoft.com/office/drawing/2014/main" id="{AB037B42-B26B-4320-A9C8-E6ECD7C5FBE0}"/>
              </a:ext>
            </a:extLst>
          </p:cNvPr>
          <p:cNvSpPr txBox="1">
            <a:spLocks/>
          </p:cNvSpPr>
          <p:nvPr/>
        </p:nvSpPr>
        <p:spPr>
          <a:xfrm>
            <a:off x="838200" y="5194570"/>
            <a:ext cx="10515600" cy="933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Remove shadow in integrated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 err="1"/>
              <a:t>mtime</a:t>
            </a:r>
            <a:r>
              <a:rPr lang="en-US" altLang="zh-TW" sz="1600" dirty="0"/>
              <a:t> </a:t>
            </a:r>
            <a:r>
              <a:rPr lang="en-US" altLang="zh-TW" sz="1600" dirty="0" err="1"/>
              <a:t>clk</a:t>
            </a:r>
            <a:r>
              <a:rPr lang="en-US" altLang="zh-TW" sz="1600" dirty="0"/>
              <a:t> use async handling but connect with sync </a:t>
            </a:r>
            <a:r>
              <a:rPr lang="en-US" altLang="zh-TW" sz="1600" dirty="0" err="1"/>
              <a:t>bus_clk</a:t>
            </a: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self-define uses req/ack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Add always-on </a:t>
            </a:r>
            <a:r>
              <a:rPr lang="en-US" altLang="zh-TW" sz="1600" dirty="0" err="1"/>
              <a:t>core_clk</a:t>
            </a:r>
            <a:r>
              <a:rPr lang="en-US" altLang="zh-TW" sz="1600" dirty="0"/>
              <a:t> from </a:t>
            </a:r>
            <a:r>
              <a:rPr lang="en-US" altLang="zh-TW" sz="1600" dirty="0" err="1"/>
              <a:t>clkgen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6044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A1262-5BBB-44A6-BB0F-2232D71F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 - Debug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2D1396B-F67A-4960-8AED-94D019135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261150"/>
              </p:ext>
            </p:extLst>
          </p:nvPr>
        </p:nvGraphicFramePr>
        <p:xfrm>
          <a:off x="838200" y="1825625"/>
          <a:ext cx="10515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289898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174871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8583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Integrated PIP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NCEPLDM200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Program Buffer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 / 2 / 8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 / 2 / 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1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Bus Interface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self-define (32)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AHB / AXI (32/64)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5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DMI Interface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AHB (32)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AHB (32)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68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Halt Group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Not Supported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Supported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Group Resume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Not Supported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Supported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9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Cross Trigger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Not Supported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Supported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36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System Bus Access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Not Supported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Supported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4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Debug Wait State</a:t>
                      </a:r>
                      <a:endParaRPr lang="zh-TW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Not Supported </a:t>
                      </a:r>
                      <a:endParaRPr lang="zh-TW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Supported </a:t>
                      </a:r>
                      <a:endParaRPr lang="zh-TW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7038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74384BBD-1892-46FB-BE75-985705BCD283}"/>
              </a:ext>
            </a:extLst>
          </p:cNvPr>
          <p:cNvSpPr txBox="1">
            <a:spLocks/>
          </p:cNvSpPr>
          <p:nvPr/>
        </p:nvSpPr>
        <p:spPr>
          <a:xfrm>
            <a:off x="838200" y="5282118"/>
            <a:ext cx="10515600" cy="1410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Program buffer Size use 1 / 2 / 8 in design.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New AE350 for D23, include JDTM in AE350_AOPD + AE350_CPU_SUBSYSTEM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How to support debug wait state </a:t>
            </a:r>
            <a:r>
              <a:rPr lang="en-US" altLang="zh-TW" sz="1600" dirty="0">
                <a:sym typeface="Wingdings" panose="05000000000000000000" pitchFamily="2" charset="2"/>
              </a:rPr>
              <a:t> TBD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In first CHH stage: PLDM has two implement stage: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 	For first version: use PLDM and add a new port in BIU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2</a:t>
            </a:r>
            <a:r>
              <a:rPr lang="en-US" altLang="zh-TW" sz="1600" baseline="30000" dirty="0"/>
              <a:t>nd</a:t>
            </a:r>
            <a:r>
              <a:rPr lang="en-US" altLang="zh-TW" sz="1600" dirty="0"/>
              <a:t>: Reduce integrated Debug Gate Count (Interface Enhance)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100" dirty="0"/>
          </a:p>
        </p:txBody>
      </p:sp>
    </p:spTree>
    <p:extLst>
      <p:ext uri="{BB962C8B-B14F-4D97-AF65-F5344CB8AC3E}">
        <p14:creationId xmlns:p14="http://schemas.microsoft.com/office/powerpoint/2010/main" val="448323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A674A8-ABBF-494E-8FEC-5660AEAE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 - CLIC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FD58476-AB4B-40C0-8774-8794CD64D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131932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289898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174871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85835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PLIC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0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Interrupt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1~1024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1~1024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0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Bus Interface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self-define (32)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AHB / AXI (32/64)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9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DMI Interface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AHB (32)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AHB (32)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4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Target 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1~16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Max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3/7/15/31/63/127/255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3/7/15/31/63/127/255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40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Async 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Supported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Supported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8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Edge Trigger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Supported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Supported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73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31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128E3-1C55-450C-8D1A-2A199F26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(3/29)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9C6AB-FB92-479C-ABA1-0338D123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N22 internal IP </a:t>
            </a:r>
            <a:r>
              <a:rPr lang="en-US" altLang="zh-TW" dirty="0" err="1"/>
              <a:t>gate_count</a:t>
            </a:r>
            <a:endParaRPr lang="en-US" altLang="zh-TW" dirty="0"/>
          </a:p>
          <a:p>
            <a:r>
              <a:rPr lang="en-US" altLang="zh-TW" dirty="0" err="1"/>
              <a:t>uTLB+PMP</a:t>
            </a:r>
            <a:endParaRPr lang="en-US" altLang="zh-TW" dirty="0"/>
          </a:p>
          <a:p>
            <a:r>
              <a:rPr lang="en-US" altLang="zh-TW" dirty="0"/>
              <a:t>CLIC</a:t>
            </a:r>
          </a:p>
        </p:txBody>
      </p:sp>
    </p:spTree>
    <p:extLst>
      <p:ext uri="{BB962C8B-B14F-4D97-AF65-F5344CB8AC3E}">
        <p14:creationId xmlns:p14="http://schemas.microsoft.com/office/powerpoint/2010/main" val="2286371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98397-912B-816B-18C6-C0B2B98F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Ref: N22 CLIC</a:t>
            </a:r>
            <a:r>
              <a:rPr lang="zh-TW" altLang="en-US" dirty="0"/>
              <a:t> </a:t>
            </a:r>
            <a:r>
              <a:rPr lang="en-US" altLang="zh-TW" dirty="0"/>
              <a:t>Interface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FA416F7-6B5C-F869-9D21-C8BE790D5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984033"/>
              </p:ext>
            </p:extLst>
          </p:nvPr>
        </p:nvGraphicFramePr>
        <p:xfrm>
          <a:off x="838200" y="1825625"/>
          <a:ext cx="105156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436">
                  <a:extLst>
                    <a:ext uri="{9D8B030D-6E8A-4147-A177-3AD203B41FA5}">
                      <a16:colId xmlns:a16="http://schemas.microsoft.com/office/drawing/2014/main" val="1848512928"/>
                    </a:ext>
                  </a:extLst>
                </a:gridCol>
                <a:gridCol w="1838037">
                  <a:extLst>
                    <a:ext uri="{9D8B030D-6E8A-4147-A177-3AD203B41FA5}">
                      <a16:colId xmlns:a16="http://schemas.microsoft.com/office/drawing/2014/main" val="3325961314"/>
                    </a:ext>
                  </a:extLst>
                </a:gridCol>
                <a:gridCol w="1838037">
                  <a:extLst>
                    <a:ext uri="{9D8B030D-6E8A-4147-A177-3AD203B41FA5}">
                      <a16:colId xmlns:a16="http://schemas.microsoft.com/office/drawing/2014/main" val="2420722987"/>
                    </a:ext>
                  </a:extLst>
                </a:gridCol>
                <a:gridCol w="3706092">
                  <a:extLst>
                    <a:ext uri="{9D8B030D-6E8A-4147-A177-3AD203B41FA5}">
                      <a16:colId xmlns:a16="http://schemas.microsoft.com/office/drawing/2014/main" val="118809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6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msip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core 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5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mtip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core IF / Timer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09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meip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core 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0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mip_imecci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mip_bwei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ucore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0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mip_pmovi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ucore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4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clic_irq</a:t>
                      </a:r>
                      <a:r>
                        <a:rPr lang="en-US" altLang="zh-TW" dirty="0"/>
                        <a:t>[CLIC_IRQ_NUM-20:0]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core 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219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98397-912B-816B-18C6-C0B2B98F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Ref: N22 CLIC</a:t>
            </a:r>
            <a:r>
              <a:rPr lang="zh-TW" altLang="en-US" dirty="0"/>
              <a:t> </a:t>
            </a:r>
            <a:r>
              <a:rPr lang="en-US" altLang="zh-TW" dirty="0"/>
              <a:t>Interface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FA416F7-6B5C-F869-9D21-C8BE790D5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439212"/>
              </p:ext>
            </p:extLst>
          </p:nvPr>
        </p:nvGraphicFramePr>
        <p:xfrm>
          <a:off x="838200" y="1825625"/>
          <a:ext cx="1051560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436">
                  <a:extLst>
                    <a:ext uri="{9D8B030D-6E8A-4147-A177-3AD203B41FA5}">
                      <a16:colId xmlns:a16="http://schemas.microsoft.com/office/drawing/2014/main" val="1848512928"/>
                    </a:ext>
                  </a:extLst>
                </a:gridCol>
                <a:gridCol w="1838037">
                  <a:extLst>
                    <a:ext uri="{9D8B030D-6E8A-4147-A177-3AD203B41FA5}">
                      <a16:colId xmlns:a16="http://schemas.microsoft.com/office/drawing/2014/main" val="3325961314"/>
                    </a:ext>
                  </a:extLst>
                </a:gridCol>
                <a:gridCol w="1838037">
                  <a:extLst>
                    <a:ext uri="{9D8B030D-6E8A-4147-A177-3AD203B41FA5}">
                      <a16:colId xmlns:a16="http://schemas.microsoft.com/office/drawing/2014/main" val="2420722987"/>
                    </a:ext>
                  </a:extLst>
                </a:gridCol>
                <a:gridCol w="3706092">
                  <a:extLst>
                    <a:ext uri="{9D8B030D-6E8A-4147-A177-3AD203B41FA5}">
                      <a16:colId xmlns:a16="http://schemas.microsoft.com/office/drawing/2014/main" val="118809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6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icb_cmd_valid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Self-Define interface (BIU 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TW" dirty="0"/>
                        <a:t>CLIC)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The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CLIC.CSR in N22 is accessed by BIU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Same Cycle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5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icb_cmd_ready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BIU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09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icb_cmd_addr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BIU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0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icb_cmd_wmask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icb_cmd_read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BIU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0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icb_cmd_wdata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BIU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4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icb_rsp_valid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BIU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icb_rsp_ready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BIU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5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icb_rsp_rdata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BIU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5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icb_rsp_err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BIU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0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499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98397-912B-816B-18C6-C0B2B98F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Ref: N22 CLIC</a:t>
            </a:r>
            <a:r>
              <a:rPr lang="zh-TW" altLang="en-US" dirty="0"/>
              <a:t> </a:t>
            </a:r>
            <a:r>
              <a:rPr lang="en-US" altLang="zh-TW" dirty="0"/>
              <a:t>Interface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FA416F7-6B5C-F869-9D21-C8BE790D5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472553"/>
              </p:ext>
            </p:extLst>
          </p:nvPr>
        </p:nvGraphicFramePr>
        <p:xfrm>
          <a:off x="838200" y="1825625"/>
          <a:ext cx="105156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436">
                  <a:extLst>
                    <a:ext uri="{9D8B030D-6E8A-4147-A177-3AD203B41FA5}">
                      <a16:colId xmlns:a16="http://schemas.microsoft.com/office/drawing/2014/main" val="1848512928"/>
                    </a:ext>
                  </a:extLst>
                </a:gridCol>
                <a:gridCol w="1838037">
                  <a:extLst>
                    <a:ext uri="{9D8B030D-6E8A-4147-A177-3AD203B41FA5}">
                      <a16:colId xmlns:a16="http://schemas.microsoft.com/office/drawing/2014/main" val="3325961314"/>
                    </a:ext>
                  </a:extLst>
                </a:gridCol>
                <a:gridCol w="1838037">
                  <a:extLst>
                    <a:ext uri="{9D8B030D-6E8A-4147-A177-3AD203B41FA5}">
                      <a16:colId xmlns:a16="http://schemas.microsoft.com/office/drawing/2014/main" val="2420722987"/>
                    </a:ext>
                  </a:extLst>
                </a:gridCol>
                <a:gridCol w="3706092">
                  <a:extLst>
                    <a:ext uri="{9D8B030D-6E8A-4147-A177-3AD203B41FA5}">
                      <a16:colId xmlns:a16="http://schemas.microsoft.com/office/drawing/2014/main" val="118809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6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clic_irq_taken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ucore</a:t>
                      </a:r>
                      <a:r>
                        <a:rPr lang="en-US" altLang="zh-TW" dirty="0"/>
                        <a:t> (n22_ucore)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5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core_in_int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ucore</a:t>
                      </a:r>
                      <a:r>
                        <a:rPr lang="en-US" altLang="zh-TW" dirty="0"/>
                        <a:t> (n22_ucore)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09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clic_int_mode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ucore</a:t>
                      </a:r>
                      <a:r>
                        <a:rPr lang="en-US" altLang="zh-TW" dirty="0"/>
                        <a:t> (n22_ucore)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0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mnxti_valid_taken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ucore</a:t>
                      </a:r>
                      <a:r>
                        <a:rPr lang="en-US" altLang="zh-TW" dirty="0"/>
                        <a:t> (n22_ucore)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293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98397-912B-816B-18C6-C0B2B98F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Ref: N22 CLIC</a:t>
            </a:r>
            <a:r>
              <a:rPr lang="zh-TW" altLang="en-US" dirty="0"/>
              <a:t> </a:t>
            </a:r>
            <a:r>
              <a:rPr lang="en-US" altLang="zh-TW" dirty="0"/>
              <a:t>Interface</a:t>
            </a:r>
            <a:endParaRPr lang="zh-TW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FA416F7-6B5C-F869-9D21-C8BE790D5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109879"/>
              </p:ext>
            </p:extLst>
          </p:nvPr>
        </p:nvGraphicFramePr>
        <p:xfrm>
          <a:off x="838200" y="1825625"/>
          <a:ext cx="1051560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436">
                  <a:extLst>
                    <a:ext uri="{9D8B030D-6E8A-4147-A177-3AD203B41FA5}">
                      <a16:colId xmlns:a16="http://schemas.microsoft.com/office/drawing/2014/main" val="1848512928"/>
                    </a:ext>
                  </a:extLst>
                </a:gridCol>
                <a:gridCol w="1838037">
                  <a:extLst>
                    <a:ext uri="{9D8B030D-6E8A-4147-A177-3AD203B41FA5}">
                      <a16:colId xmlns:a16="http://schemas.microsoft.com/office/drawing/2014/main" val="3325961314"/>
                    </a:ext>
                  </a:extLst>
                </a:gridCol>
                <a:gridCol w="1838037">
                  <a:extLst>
                    <a:ext uri="{9D8B030D-6E8A-4147-A177-3AD203B41FA5}">
                      <a16:colId xmlns:a16="http://schemas.microsoft.com/office/drawing/2014/main" val="2420722987"/>
                    </a:ext>
                  </a:extLst>
                </a:gridCol>
                <a:gridCol w="3706092">
                  <a:extLst>
                    <a:ext uri="{9D8B030D-6E8A-4147-A177-3AD203B41FA5}">
                      <a16:colId xmlns:a16="http://schemas.microsoft.com/office/drawing/2014/main" val="1188097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6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clic_active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CLK_CTRL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5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clic_irq_o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ucore</a:t>
                      </a:r>
                      <a:r>
                        <a:rPr lang="en-US" altLang="zh-TW" dirty="0"/>
                        <a:t> (n22_exu)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09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clic_irq_id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ucore</a:t>
                      </a:r>
                      <a:r>
                        <a:rPr lang="en-US" altLang="zh-TW" dirty="0"/>
                        <a:t> (n22_exu)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0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clic_irq_shv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ucore</a:t>
                      </a:r>
                      <a:r>
                        <a:rPr lang="en-US" altLang="zh-TW" dirty="0"/>
                        <a:t> (n22_exu)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vector CLIC is selected</a:t>
                      </a:r>
                    </a:p>
                    <a:p>
                      <a:r>
                        <a:rPr lang="en-US" altLang="zh-TW" dirty="0"/>
                        <a:t>0: Jump to </a:t>
                      </a:r>
                      <a:r>
                        <a:rPr lang="en-US" altLang="zh-TW" dirty="0" err="1"/>
                        <a:t>mtvec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1: Jump to </a:t>
                      </a:r>
                      <a:r>
                        <a:rPr lang="en-US" altLang="zh-TW" dirty="0" err="1"/>
                        <a:t>mtvt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mintstatus_mil_r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ucore</a:t>
                      </a:r>
                      <a:r>
                        <a:rPr lang="en-US" altLang="zh-TW" dirty="0"/>
                        <a:t> (n22_exu)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0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clic_irq_lvl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ucore</a:t>
                      </a:r>
                      <a:r>
                        <a:rPr lang="en-US" altLang="zh-TW" dirty="0"/>
                        <a:t> (n22_exu)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4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clic_prio_gt_thod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ucore</a:t>
                      </a:r>
                      <a:r>
                        <a:rPr lang="en-US" altLang="zh-TW" dirty="0"/>
                        <a:t> (n22_exu)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3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390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B0FAB-EB84-7533-D14E-31F58DC7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Integrated PIPs Clock Gating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F73F0-085B-E15E-5EDE-B3D1FE46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4411"/>
          </a:xfrm>
        </p:spPr>
        <p:txBody>
          <a:bodyPr>
            <a:normAutofit/>
          </a:bodyPr>
          <a:lstStyle/>
          <a:p>
            <a:r>
              <a:rPr lang="en-US" altLang="zh-TW" dirty="0"/>
              <a:t>Requirement:</a:t>
            </a:r>
          </a:p>
          <a:p>
            <a:pPr lvl="1"/>
            <a:r>
              <a:rPr lang="en-US" altLang="zh-TW" dirty="0"/>
              <a:t>Gate the CLIC, Timer, and Debug Module when they are IDLE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Debug Module IDLE:</a:t>
            </a:r>
          </a:p>
          <a:p>
            <a:pPr lvl="2"/>
            <a:r>
              <a:rPr lang="en-US" altLang="zh-TW" dirty="0"/>
              <a:t>Core free run + JTAG state machine in IDLE</a:t>
            </a:r>
          </a:p>
          <a:p>
            <a:pPr lvl="2"/>
            <a:r>
              <a:rPr lang="en-US" altLang="zh-TW" dirty="0"/>
              <a:t>In halt mode:  debug wait state</a:t>
            </a:r>
          </a:p>
          <a:p>
            <a:pPr lvl="1"/>
            <a:r>
              <a:rPr lang="en-US" altLang="zh-TW" dirty="0"/>
              <a:t>Timer IDLE:</a:t>
            </a:r>
          </a:p>
          <a:p>
            <a:pPr lvl="2"/>
            <a:r>
              <a:rPr lang="en-US" altLang="zh-TW" dirty="0"/>
              <a:t>Gate </a:t>
            </a:r>
            <a:r>
              <a:rPr lang="en-US" altLang="zh-TW" dirty="0" err="1"/>
              <a:t>Timer_clk</a:t>
            </a:r>
            <a:r>
              <a:rPr lang="en-US" altLang="zh-TW" dirty="0"/>
              <a:t>:  No timer setting</a:t>
            </a:r>
          </a:p>
          <a:p>
            <a:pPr lvl="2"/>
            <a:r>
              <a:rPr lang="en-US" altLang="zh-TW" dirty="0"/>
              <a:t>Gate </a:t>
            </a:r>
            <a:r>
              <a:rPr lang="en-US" altLang="zh-TW" dirty="0" err="1"/>
              <a:t>mtime_clk</a:t>
            </a:r>
            <a:r>
              <a:rPr lang="en-US" altLang="zh-TW" dirty="0"/>
              <a:t>: </a:t>
            </a:r>
            <a:r>
              <a:rPr lang="en-US" altLang="zh-TW" dirty="0" err="1"/>
              <a:t>Stoptime</a:t>
            </a:r>
            <a:endParaRPr lang="en-US" altLang="zh-TW" dirty="0"/>
          </a:p>
          <a:p>
            <a:pPr lvl="1"/>
            <a:r>
              <a:rPr lang="en-US" altLang="zh-TW" dirty="0"/>
              <a:t>CLIC IDLE:</a:t>
            </a:r>
          </a:p>
          <a:p>
            <a:pPr lvl="2"/>
            <a:r>
              <a:rPr lang="en-US" altLang="zh-TW" dirty="0"/>
              <a:t>No interrupt </a:t>
            </a:r>
          </a:p>
          <a:p>
            <a:pPr lvl="2"/>
            <a:r>
              <a:rPr lang="en-US" altLang="zh-TW" dirty="0"/>
              <a:t>No CLIC setting request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2716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E14845-AB5C-7477-4291-02E93FDB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chh_core</a:t>
            </a:r>
            <a:r>
              <a:rPr lang="en-US" altLang="zh-TW" dirty="0"/>
              <a:t> and </a:t>
            </a:r>
            <a:r>
              <a:rPr lang="en-US" altLang="zh-TW" dirty="0" err="1"/>
              <a:t>clkgen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B8B652-8158-EE2E-72E6-368EE649E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 figure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0622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22DE1-D2EC-E883-5201-18ABE8C8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Clocks in </a:t>
            </a:r>
            <a:r>
              <a:rPr lang="en-US" altLang="zh-TW" dirty="0" err="1"/>
              <a:t>chh_core</a:t>
            </a:r>
            <a:r>
              <a:rPr lang="en-US" altLang="zh-TW" dirty="0"/>
              <a:t> Level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F420219-DC8E-EAF9-A368-684C6EE4D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45071"/>
              </p:ext>
            </p:extLst>
          </p:nvPr>
        </p:nvGraphicFramePr>
        <p:xfrm>
          <a:off x="812800" y="1825625"/>
          <a:ext cx="10541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873">
                  <a:extLst>
                    <a:ext uri="{9D8B030D-6E8A-4147-A177-3AD203B41FA5}">
                      <a16:colId xmlns:a16="http://schemas.microsoft.com/office/drawing/2014/main" val="1142136114"/>
                    </a:ext>
                  </a:extLst>
                </a:gridCol>
                <a:gridCol w="1681018">
                  <a:extLst>
                    <a:ext uri="{9D8B030D-6E8A-4147-A177-3AD203B41FA5}">
                      <a16:colId xmlns:a16="http://schemas.microsoft.com/office/drawing/2014/main" val="4187241690"/>
                    </a:ext>
                  </a:extLst>
                </a:gridCol>
                <a:gridCol w="1717964">
                  <a:extLst>
                    <a:ext uri="{9D8B030D-6E8A-4147-A177-3AD203B41FA5}">
                      <a16:colId xmlns:a16="http://schemas.microsoft.com/office/drawing/2014/main" val="1135632353"/>
                    </a:ext>
                  </a:extLst>
                </a:gridCol>
                <a:gridCol w="5701145">
                  <a:extLst>
                    <a:ext uri="{9D8B030D-6E8A-4147-A177-3AD203B41FA5}">
                      <a16:colId xmlns:a16="http://schemas.microsoft.com/office/drawing/2014/main" val="1557391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Clock (default)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Clock Enable Source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4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Core Clock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WFI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86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LM Clock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Core Clock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98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Timer Clock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Core Clock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off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BIU (</a:t>
                      </a:r>
                      <a:r>
                        <a:rPr lang="en-US" altLang="zh-TW" dirty="0" err="1"/>
                        <a:t>biu_path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4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Mtime</a:t>
                      </a:r>
                      <a:r>
                        <a:rPr lang="en-US" altLang="zh-TW" b="1" dirty="0"/>
                        <a:t> Clock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PCLK (AE350)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Core (</a:t>
                      </a:r>
                      <a:r>
                        <a:rPr lang="en-US" altLang="zh-TW" dirty="0" err="1"/>
                        <a:t>stoptime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44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DM Clock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Core Clock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off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JTAG FSM </a:t>
                      </a:r>
                      <a:r>
                        <a:rPr lang="en-US" altLang="zh-TW" strike="sngStrike" dirty="0"/>
                        <a:t>+ CORE (</a:t>
                      </a:r>
                      <a:r>
                        <a:rPr lang="en-US" altLang="zh-TW" strike="sngStrike" dirty="0" err="1"/>
                        <a:t>csr_halt_mode</a:t>
                      </a:r>
                      <a:r>
                        <a:rPr lang="en-US" altLang="zh-TW" strike="sngStrike" dirty="0"/>
                        <a:t> + </a:t>
                      </a:r>
                      <a:r>
                        <a:rPr lang="en-US" altLang="zh-TW" strike="sngStrike" dirty="0" err="1"/>
                        <a:t>dbg_wait_state</a:t>
                      </a:r>
                      <a:r>
                        <a:rPr lang="en-US" altLang="zh-TW" strike="sngStrike" dirty="0"/>
                        <a:t>)</a:t>
                      </a:r>
                      <a:endParaRPr lang="zh-TW" alt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CLIC Clock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Core Clock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off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BIU (</a:t>
                      </a:r>
                      <a:r>
                        <a:rPr lang="en-US" altLang="zh-TW" dirty="0" err="1"/>
                        <a:t>biu_path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7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AON core </a:t>
                      </a:r>
                      <a:r>
                        <a:rPr lang="en-US" altLang="zh-TW" b="1" dirty="0" err="1"/>
                        <a:t>clk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69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058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D8E2B-42AE-1AA7-14F7-9B8D77FE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 Gating – Timer 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41E7B-B832-A8B6-241A-5752C4BF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Timer Programming Sequence</a:t>
            </a:r>
          </a:p>
          <a:p>
            <a:pPr lvl="1"/>
            <a:r>
              <a:rPr lang="en-US" altLang="zh-TW" dirty="0"/>
              <a:t>Write </a:t>
            </a:r>
            <a:r>
              <a:rPr lang="en-US" altLang="zh-TW" dirty="0" err="1"/>
              <a:t>mtime</a:t>
            </a:r>
            <a:endParaRPr lang="en-US" altLang="zh-TW" dirty="0"/>
          </a:p>
          <a:p>
            <a:pPr lvl="1"/>
            <a:r>
              <a:rPr lang="en-US" altLang="zh-TW" dirty="0"/>
              <a:t>Write </a:t>
            </a:r>
            <a:r>
              <a:rPr lang="en-US" altLang="zh-TW" dirty="0" err="1"/>
              <a:t>mtimecmp</a:t>
            </a:r>
            <a:endParaRPr lang="en-US" altLang="zh-TW" dirty="0"/>
          </a:p>
          <a:p>
            <a:pPr lvl="1"/>
            <a:r>
              <a:rPr lang="en-US" altLang="zh-TW" dirty="0"/>
              <a:t>---- wait for </a:t>
            </a:r>
            <a:r>
              <a:rPr lang="en-US" altLang="zh-TW" dirty="0" err="1"/>
              <a:t>mtip</a:t>
            </a:r>
            <a:r>
              <a:rPr lang="en-US" altLang="zh-TW" dirty="0"/>
              <a:t> ----</a:t>
            </a:r>
          </a:p>
          <a:p>
            <a:pPr lvl="1"/>
            <a:r>
              <a:rPr lang="en-US" altLang="zh-TW" dirty="0"/>
              <a:t>Write </a:t>
            </a:r>
            <a:r>
              <a:rPr lang="en-US" altLang="zh-TW" dirty="0" err="1"/>
              <a:t>mtimecmp</a:t>
            </a:r>
            <a:r>
              <a:rPr lang="en-US" altLang="zh-TW" dirty="0"/>
              <a:t> to clear </a:t>
            </a:r>
            <a:r>
              <a:rPr lang="en-US" altLang="zh-TW" dirty="0" err="1"/>
              <a:t>mtip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stoptime</a:t>
            </a:r>
            <a:endParaRPr lang="en-US" altLang="zh-TW" dirty="0"/>
          </a:p>
          <a:p>
            <a:pPr lvl="1"/>
            <a:r>
              <a:rPr lang="en-US" altLang="zh-TW" dirty="0"/>
              <a:t>from core to timer</a:t>
            </a:r>
          </a:p>
          <a:p>
            <a:pPr lvl="1"/>
            <a:r>
              <a:rPr lang="en-US" altLang="zh-TW" dirty="0" err="1"/>
              <a:t>stoptime</a:t>
            </a:r>
            <a:r>
              <a:rPr lang="en-US" altLang="zh-TW" dirty="0"/>
              <a:t> only issues in debug mode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257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D8E2B-42AE-1AA7-14F7-9B8D77FE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 Gating – Timer 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41E7B-B832-A8B6-241A-5752C4BF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Turns on </a:t>
            </a:r>
            <a:r>
              <a:rPr lang="en-US" altLang="zh-TW" dirty="0" err="1"/>
              <a:t>timer_clk</a:t>
            </a:r>
            <a:endParaRPr lang="en-US" altLang="zh-TW" dirty="0"/>
          </a:p>
          <a:p>
            <a:pPr lvl="1"/>
            <a:r>
              <a:rPr lang="en-US" altLang="zh-TW" dirty="0"/>
              <a:t>BIU receives the </a:t>
            </a:r>
            <a:r>
              <a:rPr lang="en-US" altLang="zh-TW" dirty="0" err="1"/>
              <a:t>mtime</a:t>
            </a:r>
            <a:r>
              <a:rPr lang="en-US" altLang="zh-TW" dirty="0"/>
              <a:t>/</a:t>
            </a:r>
            <a:r>
              <a:rPr lang="en-US" altLang="zh-TW" dirty="0" err="1"/>
              <a:t>mtimecmp</a:t>
            </a:r>
            <a:r>
              <a:rPr lang="en-US" altLang="zh-TW" dirty="0"/>
              <a:t> requests</a:t>
            </a:r>
          </a:p>
          <a:p>
            <a:r>
              <a:rPr lang="en-US" altLang="zh-TW" dirty="0"/>
              <a:t>Turns off </a:t>
            </a:r>
            <a:r>
              <a:rPr lang="en-US" altLang="zh-TW" dirty="0" err="1"/>
              <a:t>timer_clk</a:t>
            </a:r>
            <a:endParaRPr lang="en-US" altLang="zh-TW" dirty="0"/>
          </a:p>
          <a:p>
            <a:pPr lvl="1"/>
            <a:r>
              <a:rPr lang="en-US" altLang="zh-TW" dirty="0" err="1"/>
              <a:t>mtime</a:t>
            </a:r>
            <a:r>
              <a:rPr lang="en-US" altLang="zh-TW" dirty="0"/>
              <a:t>/</a:t>
            </a:r>
            <a:r>
              <a:rPr lang="en-US" altLang="zh-TW" dirty="0" err="1"/>
              <a:t>mtimecmp</a:t>
            </a:r>
            <a:r>
              <a:rPr lang="en-US" altLang="zh-TW" dirty="0"/>
              <a:t> request done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Turns off </a:t>
            </a:r>
            <a:r>
              <a:rPr lang="en-US" altLang="zh-TW" dirty="0" err="1"/>
              <a:t>mtime_clk</a:t>
            </a:r>
            <a:endParaRPr lang="en-US" altLang="zh-TW" dirty="0"/>
          </a:p>
          <a:p>
            <a:pPr lvl="1"/>
            <a:r>
              <a:rPr lang="en-US" altLang="zh-TW" dirty="0" err="1"/>
              <a:t>Stoptime</a:t>
            </a:r>
            <a:r>
              <a:rPr lang="en-US" altLang="zh-TW" dirty="0"/>
              <a:t> asserted</a:t>
            </a:r>
          </a:p>
          <a:p>
            <a:r>
              <a:rPr lang="en-US" altLang="zh-TW" dirty="0"/>
              <a:t>Turns on </a:t>
            </a:r>
            <a:r>
              <a:rPr lang="en-US" altLang="zh-TW" dirty="0" err="1"/>
              <a:t>mtime_clk</a:t>
            </a:r>
            <a:endParaRPr lang="en-US" altLang="zh-TW" dirty="0"/>
          </a:p>
          <a:p>
            <a:pPr lvl="1"/>
            <a:r>
              <a:rPr lang="en-US" altLang="zh-TW" dirty="0" err="1"/>
              <a:t>Stoptime</a:t>
            </a:r>
            <a:r>
              <a:rPr lang="en-US" altLang="zh-TW" dirty="0"/>
              <a:t> de-asserted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8543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D8E2B-42AE-1AA7-14F7-9B8D77FE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 Gating – Debug Module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E1773F3-D638-A542-90D7-389D26B2DF3C}"/>
              </a:ext>
            </a:extLst>
          </p:cNvPr>
          <p:cNvSpPr/>
          <p:nvPr/>
        </p:nvSpPr>
        <p:spPr bwMode="auto">
          <a:xfrm>
            <a:off x="2524261" y="1820349"/>
            <a:ext cx="1899920" cy="57912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Backup S0, S1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C5458F-CFB6-5F36-1CC6-F90CEB56F750}"/>
              </a:ext>
            </a:extLst>
          </p:cNvPr>
          <p:cNvSpPr/>
          <p:nvPr/>
        </p:nvSpPr>
        <p:spPr bwMode="auto">
          <a:xfrm>
            <a:off x="2524261" y="2753164"/>
            <a:ext cx="1899920" cy="579120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/>
              <a:t>Read RV_COMMAND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A364AB-693E-D71F-19D4-F111F318BD17}"/>
              </a:ext>
            </a:extLst>
          </p:cNvPr>
          <p:cNvSpPr/>
          <p:nvPr/>
        </p:nvSpPr>
        <p:spPr bwMode="auto">
          <a:xfrm>
            <a:off x="4882488" y="3866954"/>
            <a:ext cx="1778000" cy="57912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Restore S0, S1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963ECA-5130-0F30-7224-696B53DF5067}"/>
              </a:ext>
            </a:extLst>
          </p:cNvPr>
          <p:cNvSpPr/>
          <p:nvPr/>
        </p:nvSpPr>
        <p:spPr bwMode="auto">
          <a:xfrm>
            <a:off x="7534248" y="3866954"/>
            <a:ext cx="1899920" cy="57912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/>
              <a:t>Do abstract command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D67DBC5-FDB0-3F51-F663-300C3FD6499B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6660488" y="4156514"/>
            <a:ext cx="87376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94870BE-8525-E44D-ABE7-8C119A59FAF9}"/>
              </a:ext>
            </a:extLst>
          </p:cNvPr>
          <p:cNvSpPr/>
          <p:nvPr/>
        </p:nvSpPr>
        <p:spPr bwMode="auto">
          <a:xfrm>
            <a:off x="7534248" y="5116634"/>
            <a:ext cx="1899920" cy="57912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ebreak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C1100D3-CE19-F742-E25C-9E3A2957C4CD}"/>
              </a:ext>
            </a:extLst>
          </p:cNvPr>
          <p:cNvCxnSpPr>
            <a:stCxn id="11" idx="2"/>
            <a:endCxn id="26" idx="0"/>
          </p:cNvCxnSpPr>
          <p:nvPr/>
        </p:nvCxnSpPr>
        <p:spPr bwMode="auto">
          <a:xfrm>
            <a:off x="8484208" y="5695754"/>
            <a:ext cx="0" cy="4726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418FE88-D109-3C0F-45E7-2AE45E27E1F2}"/>
              </a:ext>
            </a:extLst>
          </p:cNvPr>
          <p:cNvGrpSpPr/>
          <p:nvPr/>
        </p:nvGrpSpPr>
        <p:grpSpPr>
          <a:xfrm>
            <a:off x="2524261" y="3681534"/>
            <a:ext cx="1899920" cy="949960"/>
            <a:chOff x="1168400" y="3225800"/>
            <a:chExt cx="1899920" cy="949960"/>
          </a:xfrm>
        </p:grpSpPr>
        <p:sp>
          <p:nvSpPr>
            <p:cNvPr id="41" name="流程圖: 決策 40">
              <a:extLst>
                <a:ext uri="{FF2B5EF4-FFF2-40B4-BE49-F238E27FC236}">
                  <a16:creationId xmlns:a16="http://schemas.microsoft.com/office/drawing/2014/main" id="{55127E5E-D85D-68D8-0B2A-002A9E6194EA}"/>
                </a:ext>
              </a:extLst>
            </p:cNvPr>
            <p:cNvSpPr/>
            <p:nvPr/>
          </p:nvSpPr>
          <p:spPr bwMode="auto">
            <a:xfrm>
              <a:off x="1168400" y="3225800"/>
              <a:ext cx="1899920" cy="949960"/>
            </a:xfrm>
            <a:prstGeom prst="flowChartDecision">
              <a:avLst/>
            </a:prstGeom>
            <a:noFill/>
            <a:ln w="285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9pPr>
            </a:lstStyle>
            <a:p>
              <a:endParaRPr lang="zh-TW" altLang="en-US" sz="14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02E7378-3366-AF92-01A1-D861DC020A64}"/>
                </a:ext>
              </a:extLst>
            </p:cNvPr>
            <p:cNvSpPr/>
            <p:nvPr/>
          </p:nvSpPr>
          <p:spPr bwMode="auto">
            <a:xfrm>
              <a:off x="1513840" y="3436620"/>
              <a:ext cx="1209040" cy="381000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/>
                <a:t>Has new </a:t>
              </a:r>
              <a:r>
                <a:rPr lang="en-US" altLang="zh-TW" sz="1400" dirty="0" err="1"/>
                <a:t>abs_cmd</a:t>
              </a:r>
              <a:endParaRPr kumimoji="0" lang="zh-TW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2E8F988-3DB0-FF11-F360-52DEE09343A2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>
            <a:off x="3474221" y="2399469"/>
            <a:ext cx="0" cy="3536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5B42880-0EAB-0028-8323-FB2A3EA5F9B5}"/>
              </a:ext>
            </a:extLst>
          </p:cNvPr>
          <p:cNvCxnSpPr>
            <a:stCxn id="7" idx="2"/>
            <a:endCxn id="41" idx="0"/>
          </p:cNvCxnSpPr>
          <p:nvPr/>
        </p:nvCxnSpPr>
        <p:spPr bwMode="auto">
          <a:xfrm>
            <a:off x="3474221" y="3332284"/>
            <a:ext cx="0" cy="3492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30A1A69-89A2-9B11-C751-0D5E2E538BF9}"/>
              </a:ext>
            </a:extLst>
          </p:cNvPr>
          <p:cNvCxnSpPr>
            <a:stCxn id="39" idx="3"/>
            <a:endCxn id="19" idx="1"/>
          </p:cNvCxnSpPr>
          <p:nvPr/>
        </p:nvCxnSpPr>
        <p:spPr bwMode="auto">
          <a:xfrm>
            <a:off x="4424181" y="5342823"/>
            <a:ext cx="4583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8EC5DEA-1B13-749C-4956-6B469342722D}"/>
              </a:ext>
            </a:extLst>
          </p:cNvPr>
          <p:cNvGrpSpPr/>
          <p:nvPr/>
        </p:nvGrpSpPr>
        <p:grpSpPr>
          <a:xfrm>
            <a:off x="2524261" y="4867843"/>
            <a:ext cx="1899920" cy="949960"/>
            <a:chOff x="1168400" y="3225800"/>
            <a:chExt cx="1899920" cy="949960"/>
          </a:xfrm>
        </p:grpSpPr>
        <p:sp>
          <p:nvSpPr>
            <p:cNvPr id="39" name="流程圖: 決策 38">
              <a:extLst>
                <a:ext uri="{FF2B5EF4-FFF2-40B4-BE49-F238E27FC236}">
                  <a16:creationId xmlns:a16="http://schemas.microsoft.com/office/drawing/2014/main" id="{A3AAF186-EFCC-0ECE-321F-605C476E42E2}"/>
                </a:ext>
              </a:extLst>
            </p:cNvPr>
            <p:cNvSpPr/>
            <p:nvPr/>
          </p:nvSpPr>
          <p:spPr bwMode="auto">
            <a:xfrm>
              <a:off x="1168400" y="3225800"/>
              <a:ext cx="1899920" cy="949960"/>
            </a:xfrm>
            <a:prstGeom prst="flowChartDecision">
              <a:avLst/>
            </a:prstGeom>
            <a:noFill/>
            <a:ln w="285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9pPr>
            </a:lstStyle>
            <a:p>
              <a:endParaRPr lang="zh-TW" altLang="en-US" sz="140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6CB4935-7D21-560F-EFAD-E09F05D3943D}"/>
                </a:ext>
              </a:extLst>
            </p:cNvPr>
            <p:cNvSpPr/>
            <p:nvPr/>
          </p:nvSpPr>
          <p:spPr bwMode="auto">
            <a:xfrm>
              <a:off x="1513840" y="3436620"/>
              <a:ext cx="1209040" cy="381000"/>
            </a:xfrm>
            <a:prstGeom prst="rect">
              <a:avLst/>
            </a:prstGeom>
            <a:noFill/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新細明體" charset="-120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dirty="0"/>
                <a:t>Do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Resume</a:t>
              </a:r>
              <a:endParaRPr kumimoji="0" lang="zh-TW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AA177D1-F73F-33E4-8FA1-52C71B0ABA7F}"/>
              </a:ext>
            </a:extLst>
          </p:cNvPr>
          <p:cNvCxnSpPr>
            <a:stCxn id="39" idx="2"/>
            <a:endCxn id="28" idx="0"/>
          </p:cNvCxnSpPr>
          <p:nvPr/>
        </p:nvCxnSpPr>
        <p:spPr bwMode="auto">
          <a:xfrm>
            <a:off x="3474221" y="5817803"/>
            <a:ext cx="2865" cy="2419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23C29B5-620B-659D-DA54-8D4F92696938}"/>
              </a:ext>
            </a:extLst>
          </p:cNvPr>
          <p:cNvSpPr/>
          <p:nvPr/>
        </p:nvSpPr>
        <p:spPr bwMode="auto">
          <a:xfrm>
            <a:off x="4882488" y="5053263"/>
            <a:ext cx="1778000" cy="57912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rPr>
              <a:t>Restore S0, S1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solidFill>
                  <a:srgbClr val="0070C0"/>
                </a:solidFill>
              </a:rPr>
              <a:t>+ </a:t>
            </a:r>
            <a:r>
              <a:rPr lang="en-US" altLang="zh-TW" sz="1600" dirty="0" err="1">
                <a:solidFill>
                  <a:srgbClr val="0070C0"/>
                </a:solidFill>
              </a:rPr>
              <a:t>dret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F6B8A56-6F54-EE80-68C6-E9E6812984E7}"/>
              </a:ext>
            </a:extLst>
          </p:cNvPr>
          <p:cNvCxnSpPr>
            <a:stCxn id="41" idx="3"/>
            <a:endCxn id="8" idx="1"/>
          </p:cNvCxnSpPr>
          <p:nvPr/>
        </p:nvCxnSpPr>
        <p:spPr bwMode="auto">
          <a:xfrm>
            <a:off x="4424181" y="4156514"/>
            <a:ext cx="4583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FEABF2C-FA87-BE86-FFA8-3F5EAD3591B1}"/>
              </a:ext>
            </a:extLst>
          </p:cNvPr>
          <p:cNvCxnSpPr/>
          <p:nvPr/>
        </p:nvCxnSpPr>
        <p:spPr bwMode="auto">
          <a:xfrm>
            <a:off x="3449927" y="1466654"/>
            <a:ext cx="0" cy="3536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B7356B2-76BE-BB7A-2E0A-3487841CD16A}"/>
              </a:ext>
            </a:extLst>
          </p:cNvPr>
          <p:cNvSpPr/>
          <p:nvPr/>
        </p:nvSpPr>
        <p:spPr bwMode="auto">
          <a:xfrm>
            <a:off x="4365836" y="3768142"/>
            <a:ext cx="467360" cy="38846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DFE845-8304-5BC4-360D-212830E587C3}"/>
              </a:ext>
            </a:extLst>
          </p:cNvPr>
          <p:cNvSpPr/>
          <p:nvPr/>
        </p:nvSpPr>
        <p:spPr bwMode="auto">
          <a:xfrm>
            <a:off x="4365836" y="5017733"/>
            <a:ext cx="467360" cy="38846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7F9CD11-75C2-B26C-E8AB-305D583FC477}"/>
              </a:ext>
            </a:extLst>
          </p:cNvPr>
          <p:cNvSpPr/>
          <p:nvPr/>
        </p:nvSpPr>
        <p:spPr bwMode="auto">
          <a:xfrm>
            <a:off x="3602328" y="5784926"/>
            <a:ext cx="467360" cy="38846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0D786F-9F2B-7A32-475D-F4F60FFEED96}"/>
              </a:ext>
            </a:extLst>
          </p:cNvPr>
          <p:cNvSpPr/>
          <p:nvPr/>
        </p:nvSpPr>
        <p:spPr bwMode="auto">
          <a:xfrm>
            <a:off x="3465168" y="4610354"/>
            <a:ext cx="467360" cy="388461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01ED23B-6378-9C9B-5CD9-2CE48434CDBF}"/>
              </a:ext>
            </a:extLst>
          </p:cNvPr>
          <p:cNvSpPr/>
          <p:nvPr/>
        </p:nvSpPr>
        <p:spPr bwMode="auto">
          <a:xfrm>
            <a:off x="7534248" y="6168434"/>
            <a:ext cx="1899920" cy="3675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Wait State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肘形接點 9">
            <a:extLst>
              <a:ext uri="{FF2B5EF4-FFF2-40B4-BE49-F238E27FC236}">
                <a16:creationId xmlns:a16="http://schemas.microsoft.com/office/drawing/2014/main" id="{21D5F018-D25B-21D4-CCAF-A89ECE06D587}"/>
              </a:ext>
            </a:extLst>
          </p:cNvPr>
          <p:cNvCxnSpPr>
            <a:stCxn id="26" idx="3"/>
            <a:endCxn id="6" idx="3"/>
          </p:cNvCxnSpPr>
          <p:nvPr/>
        </p:nvCxnSpPr>
        <p:spPr bwMode="auto">
          <a:xfrm flipH="1" flipV="1">
            <a:off x="4424181" y="2109909"/>
            <a:ext cx="5009987" cy="4242318"/>
          </a:xfrm>
          <a:prstGeom prst="bentConnector3">
            <a:avLst>
              <a:gd name="adj1" fmla="val -7274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608A9FF-4BF1-84A2-6264-1933EB592BA7}"/>
              </a:ext>
            </a:extLst>
          </p:cNvPr>
          <p:cNvSpPr/>
          <p:nvPr/>
        </p:nvSpPr>
        <p:spPr bwMode="auto">
          <a:xfrm>
            <a:off x="2527126" y="6059798"/>
            <a:ext cx="1899920" cy="57912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/>
              <a:t>Restore S0, S1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+ </a:t>
            </a:r>
            <a:r>
              <a:rPr kumimoji="0" lang="en-US" altLang="zh-TW" sz="1600" b="1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ebreak</a:t>
            </a:r>
            <a:endParaRPr kumimoji="0" lang="zh-TW" altLang="en-US" sz="1600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CB637A1-3C56-A2A6-6594-00643D494753}"/>
              </a:ext>
            </a:extLst>
          </p:cNvPr>
          <p:cNvCxnSpPr>
            <a:stCxn id="28" idx="3"/>
            <a:endCxn id="26" idx="1"/>
          </p:cNvCxnSpPr>
          <p:nvPr/>
        </p:nvCxnSpPr>
        <p:spPr bwMode="auto">
          <a:xfrm>
            <a:off x="4427046" y="6349358"/>
            <a:ext cx="3107202" cy="28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16A3CBF-0450-270E-C97F-53BABC4A41DB}"/>
              </a:ext>
            </a:extLst>
          </p:cNvPr>
          <p:cNvCxnSpPr>
            <a:stCxn id="41" idx="2"/>
            <a:endCxn id="39" idx="0"/>
          </p:cNvCxnSpPr>
          <p:nvPr/>
        </p:nvCxnSpPr>
        <p:spPr bwMode="auto">
          <a:xfrm>
            <a:off x="3474221" y="4631494"/>
            <a:ext cx="0" cy="2363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FA7DD36-6D44-B350-60DD-285C4B2D7917}"/>
              </a:ext>
            </a:extLst>
          </p:cNvPr>
          <p:cNvCxnSpPr>
            <a:stCxn id="9" idx="2"/>
            <a:endCxn id="11" idx="0"/>
          </p:cNvCxnSpPr>
          <p:nvPr/>
        </p:nvCxnSpPr>
        <p:spPr bwMode="auto">
          <a:xfrm>
            <a:off x="8484208" y="4446074"/>
            <a:ext cx="0" cy="6705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CDECF9B-B391-FFC3-3162-6EE42FC137E3}"/>
              </a:ext>
            </a:extLst>
          </p:cNvPr>
          <p:cNvSpPr/>
          <p:nvPr/>
        </p:nvSpPr>
        <p:spPr bwMode="auto">
          <a:xfrm>
            <a:off x="6741764" y="1807808"/>
            <a:ext cx="1737313" cy="292677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1400" dirty="0" err="1"/>
              <a:t>debugint</a:t>
            </a:r>
            <a:r>
              <a:rPr lang="en-US" altLang="zh-TW" sz="1400" dirty="0"/>
              <a:t> taken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52271C1-A8DA-3150-1DF0-8C5CFF2840A9}"/>
              </a:ext>
            </a:extLst>
          </p:cNvPr>
          <p:cNvCxnSpPr/>
          <p:nvPr/>
        </p:nvCxnSpPr>
        <p:spPr bwMode="auto">
          <a:xfrm flipV="1">
            <a:off x="7534248" y="6157229"/>
            <a:ext cx="0" cy="37879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3E61071-885C-8F12-8EBD-3290631E4A30}"/>
              </a:ext>
            </a:extLst>
          </p:cNvPr>
          <p:cNvCxnSpPr/>
          <p:nvPr/>
        </p:nvCxnSpPr>
        <p:spPr bwMode="auto">
          <a:xfrm flipH="1" flipV="1">
            <a:off x="7516142" y="6536020"/>
            <a:ext cx="294842" cy="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492E37E-E7C2-D69D-8494-3602C1E06377}"/>
              </a:ext>
            </a:extLst>
          </p:cNvPr>
          <p:cNvSpPr/>
          <p:nvPr/>
        </p:nvSpPr>
        <p:spPr bwMode="auto">
          <a:xfrm>
            <a:off x="5972220" y="2129561"/>
            <a:ext cx="2961393" cy="990322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1400" dirty="0"/>
              <a:t>PLDM Issues </a:t>
            </a:r>
            <a:r>
              <a:rPr lang="en-US" altLang="zh-TW" sz="1400" dirty="0" err="1"/>
              <a:t>debugint</a:t>
            </a:r>
            <a:r>
              <a:rPr lang="en-US" altLang="zh-TW" sz="1400" dirty="0"/>
              <a:t> when: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1400" dirty="0" err="1"/>
              <a:t>haltreq</a:t>
            </a:r>
            <a:endParaRPr lang="en-US" altLang="zh-TW" sz="1400" dirty="0"/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1400" dirty="0" err="1"/>
              <a:t>resumereq</a:t>
            </a:r>
            <a:endParaRPr lang="en-US" altLang="zh-TW" sz="1400" dirty="0"/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sz="1400" dirty="0"/>
              <a:t>ABS command 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C58B8A0-9675-4290-F358-9CDF65B212BB}"/>
              </a:ext>
            </a:extLst>
          </p:cNvPr>
          <p:cNvSpPr/>
          <p:nvPr/>
        </p:nvSpPr>
        <p:spPr bwMode="auto">
          <a:xfrm>
            <a:off x="4752947" y="6059339"/>
            <a:ext cx="2570713" cy="435909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1400" dirty="0"/>
              <a:t>jump to wait state 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1400" dirty="0"/>
              <a:t>    by </a:t>
            </a:r>
            <a:r>
              <a:rPr lang="en-US" altLang="zh-TW" sz="1400" dirty="0" err="1"/>
              <a:t>ebreak</a:t>
            </a:r>
            <a:r>
              <a:rPr lang="en-US" altLang="zh-TW" sz="1400" dirty="0"/>
              <a:t> in debug  mode 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79BD76B-F081-95B5-65DE-F09400A752ED}"/>
              </a:ext>
            </a:extLst>
          </p:cNvPr>
          <p:cNvSpPr/>
          <p:nvPr/>
        </p:nvSpPr>
        <p:spPr bwMode="auto">
          <a:xfrm>
            <a:off x="9562205" y="6346624"/>
            <a:ext cx="2195686" cy="367587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dirty="0">
                <a:solidFill>
                  <a:srgbClr val="C00000"/>
                </a:solidFill>
              </a:rPr>
              <a:t>Gate </a:t>
            </a:r>
            <a:r>
              <a:rPr lang="en-US" altLang="zh-TW" dirty="0" err="1">
                <a:solidFill>
                  <a:srgbClr val="C00000"/>
                </a:solidFill>
              </a:rPr>
              <a:t>dm_clk</a:t>
            </a:r>
            <a:r>
              <a:rPr lang="en-US" altLang="zh-TW" dirty="0">
                <a:solidFill>
                  <a:srgbClr val="C00000"/>
                </a:solidFill>
              </a:rPr>
              <a:t> here</a:t>
            </a:r>
            <a:endParaRPr kumimoji="0" lang="zh-TW" altLang="en-US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267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3823A-C582-468F-A166-71FCA398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75951E-C5C2-4512-8CDB-6E5471DF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128"/>
            <a:ext cx="10515600" cy="5175849"/>
          </a:xfrm>
        </p:spPr>
        <p:txBody>
          <a:bodyPr>
            <a:normAutofit/>
          </a:bodyPr>
          <a:lstStyle/>
          <a:p>
            <a:r>
              <a:rPr lang="en-US" altLang="zh-TW" dirty="0"/>
              <a:t>CPU_SUBSYSTEM</a:t>
            </a:r>
          </a:p>
          <a:p>
            <a:pPr lvl="1"/>
            <a:r>
              <a:rPr lang="en-US" altLang="zh-TW" dirty="0"/>
              <a:t>3 Bus interface:</a:t>
            </a:r>
          </a:p>
          <a:p>
            <a:pPr lvl="2"/>
            <a:r>
              <a:rPr lang="en-US" altLang="zh-TW" dirty="0"/>
              <a:t>Master (output): CPU to System Bus </a:t>
            </a:r>
          </a:p>
          <a:p>
            <a:pPr lvl="2"/>
            <a:r>
              <a:rPr lang="en-US" altLang="zh-TW" dirty="0"/>
              <a:t>Master (output): Debug to System Bus</a:t>
            </a:r>
          </a:p>
          <a:p>
            <a:pPr lvl="2"/>
            <a:r>
              <a:rPr lang="en-US" altLang="zh-TW" dirty="0"/>
              <a:t>Slave     (input)  : Slave Port (System Bus to LM)</a:t>
            </a:r>
          </a:p>
          <a:p>
            <a:pPr lvl="1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BMC in CPU_SUBSYSTEM supports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data_width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32 / 64</a:t>
            </a:r>
          </a:p>
          <a:p>
            <a:pPr lvl="2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Size-Down if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data_width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&gt; 64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PLMT / Internal Timer</a:t>
            </a:r>
          </a:p>
          <a:p>
            <a:pPr lvl="1"/>
            <a:r>
              <a:rPr lang="en-US" altLang="zh-TW" dirty="0"/>
              <a:t>Supports free clock ratio between </a:t>
            </a:r>
            <a:r>
              <a:rPr lang="en-US" altLang="zh-TW" dirty="0" err="1"/>
              <a:t>core_clk</a:t>
            </a:r>
            <a:r>
              <a:rPr lang="en-US" altLang="zh-TW" dirty="0"/>
              <a:t> and </a:t>
            </a:r>
            <a:r>
              <a:rPr lang="en-US" altLang="zh-TW" dirty="0" err="1"/>
              <a:t>mtime_clk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0842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D8E2B-42AE-1AA7-14F7-9B8D77FE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 Gating – Debug Module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41E7B-B832-A8B6-241A-5752C4BF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Both DMI and Core interface use </a:t>
            </a:r>
            <a:r>
              <a:rPr lang="en-US" altLang="zh-TW" dirty="0" err="1"/>
              <a:t>dm_clk</a:t>
            </a:r>
            <a:endParaRPr lang="en-US" altLang="zh-TW" dirty="0"/>
          </a:p>
          <a:p>
            <a:r>
              <a:rPr lang="en-US" altLang="zh-TW" dirty="0"/>
              <a:t>Turns on </a:t>
            </a:r>
            <a:r>
              <a:rPr lang="en-US" altLang="zh-TW" dirty="0" err="1"/>
              <a:t>dm_clk</a:t>
            </a:r>
            <a:endParaRPr lang="en-US" altLang="zh-TW" dirty="0"/>
          </a:p>
          <a:p>
            <a:pPr lvl="1"/>
            <a:r>
              <a:rPr lang="en-US" altLang="zh-TW" dirty="0"/>
              <a:t>JTAG FSM active (JTAG leaves IDLE state)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Turns off </a:t>
            </a:r>
            <a:r>
              <a:rPr lang="en-US" altLang="zh-TW" dirty="0" err="1"/>
              <a:t>dm_clk</a:t>
            </a:r>
            <a:endParaRPr lang="en-US" altLang="zh-TW" dirty="0"/>
          </a:p>
          <a:p>
            <a:pPr lvl="1"/>
            <a:r>
              <a:rPr lang="en-US" altLang="zh-TW" dirty="0"/>
              <a:t>Core stays in free run (~</a:t>
            </a:r>
            <a:r>
              <a:rPr lang="en-US" altLang="zh-TW" dirty="0" err="1"/>
              <a:t>halt_mode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Core stays in debug wait state (</a:t>
            </a:r>
            <a:r>
              <a:rPr lang="en-US" altLang="zh-TW" dirty="0" err="1"/>
              <a:t>halt_mode</a:t>
            </a:r>
            <a:r>
              <a:rPr lang="en-US" altLang="zh-TW" dirty="0"/>
              <a:t> &amp; </a:t>
            </a:r>
            <a:r>
              <a:rPr lang="en-US" altLang="zh-TW" dirty="0" err="1"/>
              <a:t>dbg_wait</a:t>
            </a:r>
            <a:r>
              <a:rPr lang="en-US" altLang="zh-TW" dirty="0"/>
              <a:t> state)</a:t>
            </a:r>
          </a:p>
          <a:p>
            <a:pPr lvl="1"/>
            <a:r>
              <a:rPr lang="en-US" altLang="zh-TW" dirty="0"/>
              <a:t>No JTAG active (JTAG stays in IDLE State)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3500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D8E2B-42AE-1AA7-14F7-9B8D77FE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 Gating – CLIC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041E7B-B832-A8B6-241A-5752C4BF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N22, the </a:t>
            </a:r>
            <a:r>
              <a:rPr lang="en-US" altLang="zh-TW" dirty="0" err="1"/>
              <a:t>clic_clk</a:t>
            </a:r>
            <a:r>
              <a:rPr lang="en-US" altLang="zh-TW" dirty="0"/>
              <a:t> only drives the </a:t>
            </a:r>
            <a:r>
              <a:rPr lang="en-US" altLang="zh-TW" dirty="0" err="1"/>
              <a:t>clic</a:t>
            </a:r>
            <a:r>
              <a:rPr lang="en-US" altLang="zh-TW" dirty="0"/>
              <a:t> registers </a:t>
            </a:r>
          </a:p>
          <a:p>
            <a:endParaRPr lang="en-US" altLang="zh-TW" dirty="0"/>
          </a:p>
          <a:p>
            <a:r>
              <a:rPr lang="en-US" altLang="zh-TW" dirty="0"/>
              <a:t>The interrupt handling uses always-on </a:t>
            </a:r>
            <a:r>
              <a:rPr lang="en-US" altLang="zh-TW" dirty="0" err="1"/>
              <a:t>core_clk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1829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0376E-ABB6-9C81-8CD6-B1E9D4D2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 – Bus IF to Internal IF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47851FE-78EB-F85A-2D44-40A505B0D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575107"/>
              </p:ext>
            </p:extLst>
          </p:nvPr>
        </p:nvGraphicFramePr>
        <p:xfrm>
          <a:off x="838202" y="1690688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945">
                  <a:extLst>
                    <a:ext uri="{9D8B030D-6E8A-4147-A177-3AD203B41FA5}">
                      <a16:colId xmlns:a16="http://schemas.microsoft.com/office/drawing/2014/main" val="161458088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244107050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144392887"/>
                    </a:ext>
                  </a:extLst>
                </a:gridCol>
                <a:gridCol w="5738089">
                  <a:extLst>
                    <a:ext uri="{9D8B030D-6E8A-4147-A177-3AD203B41FA5}">
                      <a16:colId xmlns:a16="http://schemas.microsoft.com/office/drawing/2014/main" val="41161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2897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altLang="zh-TW" dirty="0"/>
                        <a:t>Read Channel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8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read_req_valid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Bus 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PIP 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For Bus IF == AHB, </a:t>
                      </a:r>
                      <a:r>
                        <a:rPr lang="en-US" altLang="zh-TW" dirty="0" err="1"/>
                        <a:t>read_req_valid</a:t>
                      </a:r>
                      <a:r>
                        <a:rPr lang="en-US" altLang="zh-TW" dirty="0"/>
                        <a:t> indicates the A-Phase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4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read_addr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Bus 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PIP 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araddr</a:t>
                      </a:r>
                      <a:r>
                        <a:rPr lang="en-US" altLang="zh-TW" dirty="0"/>
                        <a:t>(AXI) / </a:t>
                      </a:r>
                      <a:r>
                        <a:rPr lang="en-US" altLang="zh-TW" dirty="0" err="1"/>
                        <a:t>haddr</a:t>
                      </a:r>
                      <a:r>
                        <a:rPr lang="en-US" altLang="zh-TW" dirty="0"/>
                        <a:t>(AHB)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PIP 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Bus 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Flop out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40195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Write Channel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0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write_req_valid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Bus 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/>
                        <a:t>PIP 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For Bus IF == AHB, </a:t>
                      </a:r>
                      <a:r>
                        <a:rPr lang="en-US" altLang="zh-TW" dirty="0" err="1"/>
                        <a:t>write_req_valid</a:t>
                      </a:r>
                      <a:r>
                        <a:rPr lang="en-US" altLang="zh-TW" dirty="0"/>
                        <a:t> indicates the D-Phase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7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write_addr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Bus 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PIP 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awaddr</a:t>
                      </a:r>
                      <a:r>
                        <a:rPr lang="en-US" altLang="zh-TW" dirty="0"/>
                        <a:t>(AXI) / </a:t>
                      </a:r>
                      <a:r>
                        <a:rPr lang="en-US" altLang="zh-TW" dirty="0" err="1"/>
                        <a:t>haddr</a:t>
                      </a:r>
                      <a:r>
                        <a:rPr lang="en-US" altLang="zh-TW" dirty="0"/>
                        <a:t>(AHB)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12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write_data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Bus IF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PIP Core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wdata</a:t>
                      </a:r>
                      <a:r>
                        <a:rPr lang="en-US" altLang="zh-TW" dirty="0"/>
                        <a:t>(AXI) / </a:t>
                      </a:r>
                      <a:r>
                        <a:rPr lang="en-US" altLang="zh-TW" dirty="0" err="1"/>
                        <a:t>hwdata</a:t>
                      </a:r>
                      <a:r>
                        <a:rPr lang="en-US" altLang="zh-TW" dirty="0"/>
                        <a:t>(AHB)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88330"/>
                  </a:ext>
                </a:extLst>
              </a:tr>
            </a:tbl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E6E0694-4CDB-00D2-F3E9-8CFCE0E9BDC7}"/>
              </a:ext>
            </a:extLst>
          </p:cNvPr>
          <p:cNvSpPr txBox="1">
            <a:spLocks/>
          </p:cNvSpPr>
          <p:nvPr/>
        </p:nvSpPr>
        <p:spPr>
          <a:xfrm>
            <a:off x="838200" y="5292435"/>
            <a:ext cx="10515598" cy="106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The request from Bus IF to Internal IF is assumed as no wait cycle.</a:t>
            </a:r>
          </a:p>
          <a:p>
            <a:r>
              <a:rPr lang="en-US" altLang="zh-TW" sz="2400" dirty="0"/>
              <a:t>Separate R/W channel may be easier for AXI IF implement. (?)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82617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0376E-ABB6-9C81-8CD6-B1E9D4D2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 – integrated PIP IF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47851FE-78EB-F85A-2D44-40A505B0D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199706"/>
              </p:ext>
            </p:extLst>
          </p:nvPr>
        </p:nvGraphicFramePr>
        <p:xfrm>
          <a:off x="838201" y="1591888"/>
          <a:ext cx="1051559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945">
                  <a:extLst>
                    <a:ext uri="{9D8B030D-6E8A-4147-A177-3AD203B41FA5}">
                      <a16:colId xmlns:a16="http://schemas.microsoft.com/office/drawing/2014/main" val="161458088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244107050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144392887"/>
                    </a:ext>
                  </a:extLst>
                </a:gridCol>
                <a:gridCol w="5738089">
                  <a:extLst>
                    <a:ext uri="{9D8B030D-6E8A-4147-A177-3AD203B41FA5}">
                      <a16:colId xmlns:a16="http://schemas.microsoft.com/office/drawing/2014/main" val="41161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2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biu_</a:t>
                      </a:r>
                      <a:r>
                        <a:rPr lang="en-US" altLang="zh-TW" i="1" dirty="0" err="1"/>
                        <a:t>pip</a:t>
                      </a:r>
                      <a:r>
                        <a:rPr lang="en-US" altLang="zh-TW" dirty="0" err="1"/>
                        <a:t>_req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For Bus IF == AHB, </a:t>
                      </a:r>
                      <a:r>
                        <a:rPr lang="en-US" altLang="zh-TW" dirty="0" err="1"/>
                        <a:t>read_req_valid</a:t>
                      </a:r>
                      <a:r>
                        <a:rPr lang="en-US" altLang="zh-TW" dirty="0"/>
                        <a:t> indicates the A-Phase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4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i="1" dirty="0" err="1"/>
                        <a:t>pip</a:t>
                      </a:r>
                      <a:r>
                        <a:rPr lang="en-US" altLang="zh-TW" dirty="0" err="1"/>
                        <a:t>_biu_ack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bus transfer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done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448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biu_</a:t>
                      </a:r>
                      <a:r>
                        <a:rPr lang="en-US" altLang="zh-TW" i="1" dirty="0" err="1"/>
                        <a:t>pip</a:t>
                      </a:r>
                      <a:r>
                        <a:rPr lang="en-US" altLang="zh-TW" dirty="0" err="1"/>
                        <a:t>_addr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BIU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axaddr</a:t>
                      </a:r>
                      <a:r>
                        <a:rPr lang="en-US" altLang="zh-TW" dirty="0"/>
                        <a:t>(AXI) / </a:t>
                      </a:r>
                      <a:r>
                        <a:rPr lang="en-US" altLang="zh-TW" dirty="0" err="1"/>
                        <a:t>haddr</a:t>
                      </a:r>
                      <a:r>
                        <a:rPr lang="en-US" altLang="zh-TW" dirty="0"/>
                        <a:t>(AHB)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biu_</a:t>
                      </a:r>
                      <a:r>
                        <a:rPr lang="en-US" altLang="zh-TW" i="1" dirty="0" err="1"/>
                        <a:t>pip</a:t>
                      </a:r>
                      <a:r>
                        <a:rPr lang="en-US" altLang="zh-TW" dirty="0" err="1"/>
                        <a:t>_write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BIU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Indicates a write transfer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5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biu_</a:t>
                      </a:r>
                      <a:r>
                        <a:rPr lang="en-US" altLang="zh-TW" i="1" dirty="0" err="1"/>
                        <a:t>pip</a:t>
                      </a:r>
                      <a:r>
                        <a:rPr lang="en-US" altLang="zh-TW" dirty="0" err="1"/>
                        <a:t>_wdata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BIU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wdata</a:t>
                      </a:r>
                      <a:r>
                        <a:rPr lang="en-US" altLang="zh-TW" dirty="0"/>
                        <a:t>(AXI) / </a:t>
                      </a:r>
                      <a:r>
                        <a:rPr lang="en-US" altLang="zh-TW" dirty="0" err="1"/>
                        <a:t>hwdata</a:t>
                      </a:r>
                      <a:r>
                        <a:rPr lang="en-US" altLang="zh-TW" dirty="0"/>
                        <a:t>(AHB)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40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biu_</a:t>
                      </a:r>
                      <a:r>
                        <a:rPr lang="en-US" altLang="zh-TW" i="1" dirty="0" err="1"/>
                        <a:t>pip</a:t>
                      </a:r>
                      <a:r>
                        <a:rPr lang="en-US" altLang="zh-TW" dirty="0" err="1"/>
                        <a:t>_byte_en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BIU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byte write enable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8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i="1" dirty="0" err="1"/>
                        <a:t>pip</a:t>
                      </a:r>
                      <a:r>
                        <a:rPr lang="en-US" altLang="zh-TW" dirty="0" err="1"/>
                        <a:t>_biu_rdata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can’t be flopped out if ACK is same</a:t>
                      </a:r>
                      <a:r>
                        <a:rPr lang="en-US" altLang="zh-TW" baseline="0" dirty="0"/>
                        <a:t> cycle response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i="1" dirty="0" err="1"/>
                        <a:t>pip</a:t>
                      </a:r>
                      <a:r>
                        <a:rPr lang="en-US" altLang="zh-TW" dirty="0" err="1"/>
                        <a:t>_biu_resp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0: OK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1: Error 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 handle as bus error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52927"/>
                  </a:ext>
                </a:extLst>
              </a:tr>
            </a:tbl>
          </a:graphicData>
        </a:graphic>
      </p:graphicFrame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4211DA4-16DA-1780-928F-72F9A86579F9}"/>
              </a:ext>
            </a:extLst>
          </p:cNvPr>
          <p:cNvSpPr txBox="1">
            <a:spLocks/>
          </p:cNvSpPr>
          <p:nvPr/>
        </p:nvSpPr>
        <p:spPr>
          <a:xfrm>
            <a:off x="838200" y="5703454"/>
            <a:ext cx="10515598" cy="1154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strike="sngStrike" dirty="0"/>
              <a:t>All R/W request in PIP don’t have wait cycle.</a:t>
            </a:r>
          </a:p>
          <a:p>
            <a:pPr lvl="1"/>
            <a:r>
              <a:rPr lang="en-US" altLang="zh-TW" sz="2000" strike="sngStrike" dirty="0"/>
              <a:t>The </a:t>
            </a:r>
            <a:r>
              <a:rPr lang="en-US" altLang="zh-TW" sz="2000" strike="sngStrike" dirty="0" err="1"/>
              <a:t>bus_ack</a:t>
            </a:r>
            <a:r>
              <a:rPr lang="en-US" altLang="zh-TW" sz="2000" strike="sngStrike" dirty="0"/>
              <a:t> usually be same cycle response for </a:t>
            </a:r>
            <a:r>
              <a:rPr lang="en-US" altLang="zh-TW" sz="2000" strike="sngStrike" dirty="0" err="1"/>
              <a:t>bus_req</a:t>
            </a:r>
            <a:endParaRPr lang="en-US" altLang="zh-TW" sz="2000" strike="sngStrike" dirty="0"/>
          </a:p>
          <a:p>
            <a:pPr lvl="1"/>
            <a:r>
              <a:rPr lang="en-US" altLang="zh-TW" sz="2000" strike="sngStrike" dirty="0"/>
              <a:t>After the shadow register is removed in TIMER, the wait cycle handling is needed</a:t>
            </a:r>
            <a:endParaRPr lang="zh-TW" altLang="en-US" sz="2000" strike="sngStrike" dirty="0"/>
          </a:p>
        </p:txBody>
      </p:sp>
    </p:spTree>
    <p:extLst>
      <p:ext uri="{BB962C8B-B14F-4D97-AF65-F5344CB8AC3E}">
        <p14:creationId xmlns:p14="http://schemas.microsoft.com/office/powerpoint/2010/main" val="266865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3823A-C582-468F-A166-71FCA398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75951E-C5C2-4512-8CDB-6E5471DF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PLIC / CLIC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PLDM</a:t>
            </a:r>
          </a:p>
          <a:p>
            <a:pPr lvl="1"/>
            <a:r>
              <a:rPr lang="en-US" altLang="zh-TW" dirty="0"/>
              <a:t>Internal DM supports System bus Access(?</a:t>
            </a:r>
          </a:p>
          <a:p>
            <a:pPr lvl="1"/>
            <a:r>
              <a:rPr lang="en-US" altLang="zh-TW" dirty="0"/>
              <a:t>Supports debug spec v0.14</a:t>
            </a:r>
          </a:p>
          <a:p>
            <a:pPr lvl="1"/>
            <a:r>
              <a:rPr lang="en-US" altLang="zh-TW" dirty="0"/>
              <a:t>JDTM port (</a:t>
            </a:r>
            <a:r>
              <a:rPr lang="en-US" altLang="zh-TW" dirty="0" err="1"/>
              <a:t>cpu_subsystem</a:t>
            </a:r>
            <a:r>
              <a:rPr lang="en-US" altLang="zh-TW" dirty="0"/>
              <a:t> interface)</a:t>
            </a:r>
          </a:p>
          <a:p>
            <a:pPr lvl="2"/>
            <a:r>
              <a:rPr lang="en-US" altLang="zh-TW" dirty="0"/>
              <a:t>DMI_AHB or JTAG?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r>
              <a:rPr lang="en-US" altLang="zh-TW" dirty="0"/>
              <a:t>** PPA for internal IP</a:t>
            </a:r>
          </a:p>
          <a:p>
            <a:r>
              <a:rPr lang="en-US" altLang="zh-TW" dirty="0"/>
              <a:t>Ref to N8 EDM (SIZE CPU:EDM)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191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AB753-F79F-4651-94A8-E622571C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Reference: AE350_CPU_SUBSYSTEM</a:t>
            </a:r>
            <a:r>
              <a:rPr lang="zh-TW" altLang="en-US" dirty="0"/>
              <a:t> </a:t>
            </a:r>
            <a:r>
              <a:rPr lang="en-US" altLang="zh-TW" dirty="0"/>
              <a:t>in 25/27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5762C7-0755-4AB6-ACAA-445F1D9EC372}"/>
              </a:ext>
            </a:extLst>
          </p:cNvPr>
          <p:cNvSpPr/>
          <p:nvPr/>
        </p:nvSpPr>
        <p:spPr bwMode="auto">
          <a:xfrm>
            <a:off x="2127005" y="3128805"/>
            <a:ext cx="6142893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</a:rPr>
              <a:t>BMC300(AXI) / BMC200(AHB)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268D6D-E40C-47A5-B31A-6F2BFF90D979}"/>
              </a:ext>
            </a:extLst>
          </p:cNvPr>
          <p:cNvCxnSpPr>
            <a:endCxn id="11" idx="0"/>
          </p:cNvCxnSpPr>
          <p:nvPr/>
        </p:nvCxnSpPr>
        <p:spPr bwMode="auto">
          <a:xfrm>
            <a:off x="5206970" y="4882335"/>
            <a:ext cx="1" cy="257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CED8796-F43A-47DA-92F9-C22B6F82CCF7}"/>
              </a:ext>
            </a:extLst>
          </p:cNvPr>
          <p:cNvSpPr txBox="1"/>
          <p:nvPr/>
        </p:nvSpPr>
        <p:spPr>
          <a:xfrm>
            <a:off x="7857474" y="1421061"/>
            <a:ext cx="21034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AE350_CPU_SUBSYSTEM</a:t>
            </a:r>
            <a:endParaRPr lang="zh-TW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B09BDC-EFFD-49A4-A698-69E1C83DC4A8}"/>
              </a:ext>
            </a:extLst>
          </p:cNvPr>
          <p:cNvSpPr/>
          <p:nvPr/>
        </p:nvSpPr>
        <p:spPr bwMode="auto">
          <a:xfrm>
            <a:off x="4772993" y="4425135"/>
            <a:ext cx="349690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BUSDEC300(AXI) / BUSDEC200 (AHB)</a:t>
            </a:r>
            <a:endParaRPr lang="zh-TW" altLang="en-US" sz="14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F3D9B2-3855-4D50-9029-1DB0EAE17466}"/>
              </a:ext>
            </a:extLst>
          </p:cNvPr>
          <p:cNvSpPr/>
          <p:nvPr/>
        </p:nvSpPr>
        <p:spPr bwMode="auto">
          <a:xfrm>
            <a:off x="5663190" y="5140284"/>
            <a:ext cx="82867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</a:rPr>
              <a:t>PLMT</a:t>
            </a: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E9EC9A-417E-400D-855A-545211FE23EE}"/>
              </a:ext>
            </a:extLst>
          </p:cNvPr>
          <p:cNvSpPr/>
          <p:nvPr/>
        </p:nvSpPr>
        <p:spPr bwMode="auto">
          <a:xfrm>
            <a:off x="4792633" y="5140284"/>
            <a:ext cx="82867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PLIC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78BCB0-7174-48CD-8BAD-8C6CAAE62050}"/>
              </a:ext>
            </a:extLst>
          </p:cNvPr>
          <p:cNvSpPr/>
          <p:nvPr/>
        </p:nvSpPr>
        <p:spPr bwMode="auto">
          <a:xfrm>
            <a:off x="6547947" y="5149037"/>
            <a:ext cx="82867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</a:rPr>
              <a:t>PLIC_SW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32FD42-5A6A-4B1A-9BBB-483DB8E15C70}"/>
              </a:ext>
            </a:extLst>
          </p:cNvPr>
          <p:cNvSpPr/>
          <p:nvPr/>
        </p:nvSpPr>
        <p:spPr bwMode="auto">
          <a:xfrm>
            <a:off x="7441223" y="5149809"/>
            <a:ext cx="828675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DEBUG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AB6E5DC-A806-47F8-873C-FBD9F52F3790}"/>
              </a:ext>
            </a:extLst>
          </p:cNvPr>
          <p:cNvCxnSpPr/>
          <p:nvPr/>
        </p:nvCxnSpPr>
        <p:spPr bwMode="auto">
          <a:xfrm>
            <a:off x="6087224" y="4882335"/>
            <a:ext cx="1" cy="257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066198D-D42E-4E64-9B03-1F2DFB20F705}"/>
              </a:ext>
            </a:extLst>
          </p:cNvPr>
          <p:cNvCxnSpPr/>
          <p:nvPr/>
        </p:nvCxnSpPr>
        <p:spPr bwMode="auto">
          <a:xfrm>
            <a:off x="6962284" y="4882335"/>
            <a:ext cx="1" cy="257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66BF847-05AE-4C90-B8ED-153F0E983F0A}"/>
              </a:ext>
            </a:extLst>
          </p:cNvPr>
          <p:cNvCxnSpPr/>
          <p:nvPr/>
        </p:nvCxnSpPr>
        <p:spPr bwMode="auto">
          <a:xfrm>
            <a:off x="7829871" y="4882335"/>
            <a:ext cx="1" cy="257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F03F06E-7097-48D2-AEDC-4496281C8862}"/>
              </a:ext>
            </a:extLst>
          </p:cNvPr>
          <p:cNvSpPr txBox="1"/>
          <p:nvPr/>
        </p:nvSpPr>
        <p:spPr>
          <a:xfrm>
            <a:off x="4745008" y="488233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slv0</a:t>
            </a:r>
            <a:endParaRPr lang="zh-TW" altLang="en-US" sz="12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E2A6D98-4AE9-4827-899B-2D2B8296671A}"/>
              </a:ext>
            </a:extLst>
          </p:cNvPr>
          <p:cNvSpPr txBox="1"/>
          <p:nvPr/>
        </p:nvSpPr>
        <p:spPr>
          <a:xfrm>
            <a:off x="5610975" y="486328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slv1</a:t>
            </a:r>
            <a:endParaRPr lang="zh-TW" altLang="en-US" sz="12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E322F55-D5EF-47C8-A038-8AEFD67A8E28}"/>
              </a:ext>
            </a:extLst>
          </p:cNvPr>
          <p:cNvSpPr txBox="1"/>
          <p:nvPr/>
        </p:nvSpPr>
        <p:spPr>
          <a:xfrm>
            <a:off x="6460586" y="4872809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slv2</a:t>
            </a:r>
            <a:endParaRPr lang="zh-TW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C940E42-AC72-4F0A-BCC4-DBAF5412655E}"/>
              </a:ext>
            </a:extLst>
          </p:cNvPr>
          <p:cNvSpPr txBox="1"/>
          <p:nvPr/>
        </p:nvSpPr>
        <p:spPr>
          <a:xfrm>
            <a:off x="7366098" y="490138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slv3</a:t>
            </a:r>
            <a:endParaRPr lang="zh-TW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E1AFD8-CD66-4B1B-8F63-83149434C19E}"/>
              </a:ext>
            </a:extLst>
          </p:cNvPr>
          <p:cNvSpPr/>
          <p:nvPr/>
        </p:nvSpPr>
        <p:spPr bwMode="auto">
          <a:xfrm>
            <a:off x="2135795" y="1685208"/>
            <a:ext cx="2306581" cy="8001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</a:rPr>
              <a:t>CORE_TOP</a:t>
            </a:r>
            <a:endParaRPr kumimoji="0" lang="zh-TW" altLang="en-US" sz="14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3DF745A-5A41-42AE-B277-A04EFED14CF1}"/>
              </a:ext>
            </a:extLst>
          </p:cNvPr>
          <p:cNvSpPr/>
          <p:nvPr/>
        </p:nvSpPr>
        <p:spPr bwMode="auto">
          <a:xfrm>
            <a:off x="6710788" y="2028107"/>
            <a:ext cx="15679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BUSDEC200 (AHB)</a:t>
            </a:r>
            <a:endParaRPr lang="zh-TW" altLang="en-US" sz="14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0F3AC92-2952-4B83-BCE4-86E04AAC7FFC}"/>
              </a:ext>
            </a:extLst>
          </p:cNvPr>
          <p:cNvSpPr/>
          <p:nvPr/>
        </p:nvSpPr>
        <p:spPr>
          <a:xfrm>
            <a:off x="1981475" y="6085265"/>
            <a:ext cx="7279665" cy="4076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ea typeface="Georgia"/>
              </a:rPr>
              <a:t>SYSTEM BUS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9EEF2F1-D258-4CA5-9F1D-C5999E8A46B5}"/>
              </a:ext>
            </a:extLst>
          </p:cNvPr>
          <p:cNvCxnSpPr/>
          <p:nvPr/>
        </p:nvCxnSpPr>
        <p:spPr bwMode="auto">
          <a:xfrm>
            <a:off x="3345526" y="2467163"/>
            <a:ext cx="0" cy="652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84793A8-CC5A-4C81-B838-883FE7EA2ABE}"/>
              </a:ext>
            </a:extLst>
          </p:cNvPr>
          <p:cNvCxnSpPr/>
          <p:nvPr/>
        </p:nvCxnSpPr>
        <p:spPr bwMode="auto">
          <a:xfrm>
            <a:off x="4039413" y="2467163"/>
            <a:ext cx="0" cy="652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arrow"/>
            <a:tailEnd type="arrow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E0E0674-531C-487F-A2AA-1F09993DFF15}"/>
              </a:ext>
            </a:extLst>
          </p:cNvPr>
          <p:cNvSpPr txBox="1"/>
          <p:nvPr/>
        </p:nvSpPr>
        <p:spPr>
          <a:xfrm>
            <a:off x="3329496" y="2763084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i_AXX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A8F635B-2CF4-4B9A-A802-C92ED8B85027}"/>
              </a:ext>
            </a:extLst>
          </p:cNvPr>
          <p:cNvSpPr txBox="1"/>
          <p:nvPr/>
        </p:nvSpPr>
        <p:spPr>
          <a:xfrm>
            <a:off x="4102379" y="275032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d_AXX</a:t>
            </a:r>
            <a:endParaRPr lang="zh-TW" altLang="en-US" sz="1200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3CF0AB6-7B68-4E57-BE7E-7CD53524D9FD}"/>
              </a:ext>
            </a:extLst>
          </p:cNvPr>
          <p:cNvCxnSpPr/>
          <p:nvPr/>
        </p:nvCxnSpPr>
        <p:spPr bwMode="auto">
          <a:xfrm>
            <a:off x="2497801" y="2467164"/>
            <a:ext cx="0" cy="652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A98425C-B5EC-4A4D-96DE-A098AE4CEC87}"/>
              </a:ext>
            </a:extLst>
          </p:cNvPr>
          <p:cNvSpPr txBox="1"/>
          <p:nvPr/>
        </p:nvSpPr>
        <p:spPr>
          <a:xfrm>
            <a:off x="2497801" y="2763637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AXX</a:t>
            </a:r>
            <a:endParaRPr lang="zh-TW" altLang="en-US" sz="120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37C811C-63DA-4EA1-8A5D-0BE9696259F9}"/>
              </a:ext>
            </a:extLst>
          </p:cNvPr>
          <p:cNvCxnSpPr>
            <a:stCxn id="47" idx="2"/>
            <a:endCxn id="9" idx="0"/>
          </p:cNvCxnSpPr>
          <p:nvPr/>
        </p:nvCxnSpPr>
        <p:spPr bwMode="auto">
          <a:xfrm>
            <a:off x="6521445" y="4157798"/>
            <a:ext cx="1" cy="2673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6A87083-126F-4DA1-9ECC-52F346908498}"/>
              </a:ext>
            </a:extLst>
          </p:cNvPr>
          <p:cNvSpPr txBox="1"/>
          <p:nvPr/>
        </p:nvSpPr>
        <p:spPr>
          <a:xfrm>
            <a:off x="5938103" y="361414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slv1</a:t>
            </a:r>
            <a:endParaRPr lang="zh-TW" altLang="en-US" sz="1200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15CB276-A5EE-4688-BC36-3690C88C9D21}"/>
              </a:ext>
            </a:extLst>
          </p:cNvPr>
          <p:cNvCxnSpPr/>
          <p:nvPr/>
        </p:nvCxnSpPr>
        <p:spPr bwMode="auto">
          <a:xfrm>
            <a:off x="2497801" y="3586005"/>
            <a:ext cx="0" cy="2499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8B6F09D-5EE3-42A2-8295-FA5BFD202144}"/>
              </a:ext>
            </a:extLst>
          </p:cNvPr>
          <p:cNvCxnSpPr/>
          <p:nvPr/>
        </p:nvCxnSpPr>
        <p:spPr bwMode="auto">
          <a:xfrm>
            <a:off x="3345526" y="3586005"/>
            <a:ext cx="0" cy="2499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12D6BCB-6B54-47BC-992B-B8C3B8F72476}"/>
              </a:ext>
            </a:extLst>
          </p:cNvPr>
          <p:cNvCxnSpPr/>
          <p:nvPr/>
        </p:nvCxnSpPr>
        <p:spPr bwMode="auto">
          <a:xfrm flipH="1">
            <a:off x="4033619" y="3586005"/>
            <a:ext cx="5794" cy="2499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arrow"/>
            <a:tailEnd type="arrow"/>
          </a:ln>
          <a:effectLst/>
        </p:spPr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01C041A-B0BE-4125-80C1-620D9C01B52A}"/>
              </a:ext>
            </a:extLst>
          </p:cNvPr>
          <p:cNvSpPr txBox="1"/>
          <p:nvPr/>
        </p:nvSpPr>
        <p:spPr>
          <a:xfrm>
            <a:off x="2497801" y="414813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slv8</a:t>
            </a:r>
            <a:endParaRPr lang="zh-TW" altLang="en-US" sz="12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B478BE8-E9E9-4BFD-B36B-58580230B92D}"/>
              </a:ext>
            </a:extLst>
          </p:cNvPr>
          <p:cNvSpPr txBox="1"/>
          <p:nvPr/>
        </p:nvSpPr>
        <p:spPr>
          <a:xfrm>
            <a:off x="3329496" y="4148136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slv9</a:t>
            </a:r>
            <a:endParaRPr lang="zh-TW" altLang="en-US" sz="1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3A999D7-4DE6-43AA-896F-62FCDAA7E73F}"/>
              </a:ext>
            </a:extLst>
          </p:cNvPr>
          <p:cNvSpPr txBox="1"/>
          <p:nvPr/>
        </p:nvSpPr>
        <p:spPr>
          <a:xfrm>
            <a:off x="4033619" y="414813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slv10</a:t>
            </a:r>
            <a:endParaRPr lang="zh-TW" altLang="en-US" sz="12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616C2C8-EF06-4ADA-B043-400ADC836C3F}"/>
              </a:ext>
            </a:extLst>
          </p:cNvPr>
          <p:cNvSpPr/>
          <p:nvPr/>
        </p:nvSpPr>
        <p:spPr>
          <a:xfrm>
            <a:off x="1924062" y="1424798"/>
            <a:ext cx="8028083" cy="43815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solidFill>
                  <a:srgbClr val="FFFFFF"/>
                </a:solidFill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0B28361A-7F1F-483A-A284-29BBCF48C4E7}"/>
              </a:ext>
            </a:extLst>
          </p:cNvPr>
          <p:cNvCxnSpPr/>
          <p:nvPr/>
        </p:nvCxnSpPr>
        <p:spPr bwMode="auto">
          <a:xfrm>
            <a:off x="8765519" y="6502409"/>
            <a:ext cx="0" cy="2087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1A40EBC-1685-4741-B4F7-0E6DC8272AAC}"/>
              </a:ext>
            </a:extLst>
          </p:cNvPr>
          <p:cNvCxnSpPr/>
          <p:nvPr/>
        </p:nvCxnSpPr>
        <p:spPr bwMode="auto">
          <a:xfrm>
            <a:off x="8765519" y="6701647"/>
            <a:ext cx="7016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8A6A7FBF-4759-4F37-864B-2C80BC0EC159}"/>
              </a:ext>
            </a:extLst>
          </p:cNvPr>
          <p:cNvCxnSpPr>
            <a:endCxn id="45" idx="2"/>
          </p:cNvCxnSpPr>
          <p:nvPr/>
        </p:nvCxnSpPr>
        <p:spPr bwMode="auto">
          <a:xfrm flipV="1">
            <a:off x="9467187" y="4510897"/>
            <a:ext cx="0" cy="22002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5008F38-6E7F-4590-8A58-4704E7468019}"/>
              </a:ext>
            </a:extLst>
          </p:cNvPr>
          <p:cNvCxnSpPr>
            <a:endCxn id="22" idx="3"/>
          </p:cNvCxnSpPr>
          <p:nvPr/>
        </p:nvCxnSpPr>
        <p:spPr bwMode="auto">
          <a:xfrm flipH="1">
            <a:off x="8278688" y="2256707"/>
            <a:ext cx="11972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D779D4F-AB3D-42EF-98EA-CBCACFAE74DA}"/>
              </a:ext>
            </a:extLst>
          </p:cNvPr>
          <p:cNvSpPr txBox="1"/>
          <p:nvPr/>
        </p:nvSpPr>
        <p:spPr>
          <a:xfrm>
            <a:off x="8419747" y="5518225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cpuslv_AXX</a:t>
            </a:r>
            <a:endParaRPr lang="zh-TW" altLang="en-US" sz="1200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823097E-9D7C-4F8C-B1BD-520CBA497429}"/>
              </a:ext>
            </a:extLst>
          </p:cNvPr>
          <p:cNvCxnSpPr>
            <a:stCxn id="22" idx="1"/>
          </p:cNvCxnSpPr>
          <p:nvPr/>
        </p:nvCxnSpPr>
        <p:spPr bwMode="auto">
          <a:xfrm flipH="1">
            <a:off x="4442376" y="2256707"/>
            <a:ext cx="22684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C0F2DF1C-6BAA-47EA-9C74-D3B9E32E7681}"/>
              </a:ext>
            </a:extLst>
          </p:cNvPr>
          <p:cNvSpPr/>
          <p:nvPr/>
        </p:nvSpPr>
        <p:spPr>
          <a:xfrm>
            <a:off x="9053830" y="4263775"/>
            <a:ext cx="826714" cy="24712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ea typeface="Georgia"/>
              </a:rPr>
              <a:t>AXI2AHB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DFD5C55-13E4-451C-8CAD-2FCC034C454F}"/>
              </a:ext>
            </a:extLst>
          </p:cNvPr>
          <p:cNvCxnSpPr>
            <a:endCxn id="45" idx="0"/>
          </p:cNvCxnSpPr>
          <p:nvPr/>
        </p:nvCxnSpPr>
        <p:spPr bwMode="auto">
          <a:xfrm>
            <a:off x="9467187" y="2256707"/>
            <a:ext cx="0" cy="20070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AAFFD9D9-CFA9-4BE8-B4E1-6DA74731125E}"/>
              </a:ext>
            </a:extLst>
          </p:cNvPr>
          <p:cNvSpPr/>
          <p:nvPr/>
        </p:nvSpPr>
        <p:spPr>
          <a:xfrm>
            <a:off x="6108088" y="3910676"/>
            <a:ext cx="826714" cy="24712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000" kern="1200" dirty="0">
                <a:solidFill>
                  <a:srgbClr val="000000"/>
                </a:solidFill>
                <a:effectLst/>
                <a:ea typeface="Georgia"/>
              </a:rPr>
              <a:t>SIZEDN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606D69B8-1023-4C7A-BFB5-590D64FB8B8E}"/>
              </a:ext>
            </a:extLst>
          </p:cNvPr>
          <p:cNvCxnSpPr>
            <a:endCxn id="47" idx="0"/>
          </p:cNvCxnSpPr>
          <p:nvPr/>
        </p:nvCxnSpPr>
        <p:spPr bwMode="auto">
          <a:xfrm flipH="1">
            <a:off x="6521445" y="3586005"/>
            <a:ext cx="1" cy="324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8A63C95-788F-4716-B147-4E35181ACA34}"/>
              </a:ext>
            </a:extLst>
          </p:cNvPr>
          <p:cNvCxnSpPr>
            <a:stCxn id="13" idx="2"/>
          </p:cNvCxnSpPr>
          <p:nvPr/>
        </p:nvCxnSpPr>
        <p:spPr bwMode="auto">
          <a:xfrm>
            <a:off x="7855561" y="5607009"/>
            <a:ext cx="1913" cy="478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46FE981-FB5B-45D3-934B-81869B52CDA7}"/>
              </a:ext>
            </a:extLst>
          </p:cNvPr>
          <p:cNvSpPr txBox="1"/>
          <p:nvPr/>
        </p:nvSpPr>
        <p:spPr>
          <a:xfrm>
            <a:off x="2495630" y="6082199"/>
            <a:ext cx="14366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*BIU_DATA_WIDTH</a:t>
            </a:r>
            <a:endParaRPr lang="zh-TW" altLang="en-US" sz="105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3813359-8A73-4222-86CE-7663C48B16C8}"/>
              </a:ext>
            </a:extLst>
          </p:cNvPr>
          <p:cNvSpPr txBox="1"/>
          <p:nvPr/>
        </p:nvSpPr>
        <p:spPr>
          <a:xfrm>
            <a:off x="7048598" y="6082199"/>
            <a:ext cx="16177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*AE350_DATA_WIDTH</a:t>
            </a:r>
            <a:endParaRPr lang="zh-TW" altLang="en-US" sz="105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FF8E671-015D-44C0-A8B4-0FCE62B1D9E1}"/>
              </a:ext>
            </a:extLst>
          </p:cNvPr>
          <p:cNvSpPr txBox="1"/>
          <p:nvPr/>
        </p:nvSpPr>
        <p:spPr>
          <a:xfrm>
            <a:off x="6897916" y="4143514"/>
            <a:ext cx="2021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*PIP MAX DATA_WIDTH = 64</a:t>
            </a:r>
            <a:endParaRPr lang="zh-TW" altLang="en-US" sz="105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9438320-B37C-4254-8797-3BEADE7EB6E8}"/>
              </a:ext>
            </a:extLst>
          </p:cNvPr>
          <p:cNvSpPr txBox="1"/>
          <p:nvPr/>
        </p:nvSpPr>
        <p:spPr>
          <a:xfrm>
            <a:off x="6093799" y="2900368"/>
            <a:ext cx="2188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*BMC MAX DATA_WIDTH = 256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4859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6BE85-3B57-4C22-9B59-A52823DA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Reference: </a:t>
            </a:r>
            <a:r>
              <a:rPr lang="en-US" altLang="zh-TW" dirty="0" err="1"/>
              <a:t>ucore</a:t>
            </a:r>
            <a:r>
              <a:rPr lang="en-US" altLang="zh-TW" dirty="0"/>
              <a:t>/core/</a:t>
            </a:r>
            <a:r>
              <a:rPr lang="en-US" altLang="zh-TW" dirty="0" err="1"/>
              <a:t>core_top</a:t>
            </a:r>
            <a:r>
              <a:rPr lang="en-US" altLang="zh-TW" dirty="0"/>
              <a:t> in N22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E8E2FF6-8D51-49E4-83F7-9ACF7490C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8" y="2070594"/>
            <a:ext cx="7067550" cy="4171950"/>
          </a:xfrm>
        </p:spPr>
      </p:pic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95703C3E-021B-4618-BB16-F45DAFFE4219}"/>
              </a:ext>
            </a:extLst>
          </p:cNvPr>
          <p:cNvSpPr txBox="1">
            <a:spLocks/>
          </p:cNvSpPr>
          <p:nvPr/>
        </p:nvSpPr>
        <p:spPr>
          <a:xfrm>
            <a:off x="7841411" y="1690688"/>
            <a:ext cx="43505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If the internal PL-IPs  are selected, the Timer/CLIC/DM will be Instantiated in core level</a:t>
            </a:r>
          </a:p>
          <a:p>
            <a:endParaRPr lang="en-US" altLang="zh-TW" sz="2000" dirty="0"/>
          </a:p>
          <a:p>
            <a:r>
              <a:rPr lang="en-US" altLang="zh-TW" sz="2000" dirty="0"/>
              <a:t>N22 has </a:t>
            </a:r>
            <a:r>
              <a:rPr lang="en-US" altLang="zh-TW" sz="2000" dirty="0" err="1"/>
              <a:t>ucore</a:t>
            </a:r>
            <a:r>
              <a:rPr lang="en-US" altLang="zh-TW" sz="2000" dirty="0"/>
              <a:t> level</a:t>
            </a:r>
          </a:p>
          <a:p>
            <a:pPr lvl="1"/>
            <a:r>
              <a:rPr lang="en-US" altLang="zh-TW" sz="1600" dirty="0"/>
              <a:t>In 25/27 </a:t>
            </a:r>
            <a:r>
              <a:rPr lang="en-US" altLang="zh-TW" sz="1600" dirty="0" err="1"/>
              <a:t>ucore</a:t>
            </a:r>
            <a:r>
              <a:rPr lang="en-US" altLang="zh-TW" sz="1600" dirty="0"/>
              <a:t> and </a:t>
            </a:r>
            <a:r>
              <a:rPr lang="en-US" altLang="zh-TW" sz="1600" dirty="0" err="1"/>
              <a:t>LM_ctrls</a:t>
            </a:r>
            <a:r>
              <a:rPr lang="en-US" altLang="zh-TW" sz="1600" dirty="0"/>
              <a:t> are packed as </a:t>
            </a:r>
            <a:r>
              <a:rPr lang="en-US" altLang="zh-TW" sz="1600" dirty="0" err="1"/>
              <a:t>vc_core</a:t>
            </a:r>
            <a:r>
              <a:rPr lang="en-US" altLang="zh-TW" sz="1600" dirty="0"/>
              <a:t> level</a:t>
            </a:r>
          </a:p>
          <a:p>
            <a:r>
              <a:rPr lang="en-US" altLang="zh-TW" sz="2000" dirty="0"/>
              <a:t>Core level includes LM control </a:t>
            </a:r>
          </a:p>
          <a:p>
            <a:r>
              <a:rPr lang="en-US" altLang="zh-TW" sz="2000" dirty="0"/>
              <a:t>Core-Top level includes core and RAMs</a:t>
            </a:r>
          </a:p>
          <a:p>
            <a:endParaRPr lang="en-US" altLang="zh-TW" sz="2000" dirty="0"/>
          </a:p>
          <a:p>
            <a:r>
              <a:rPr lang="en-US" altLang="zh-TW" sz="2000" dirty="0"/>
              <a:t>N22 has JTAG interface on </a:t>
            </a:r>
            <a:r>
              <a:rPr lang="en-US" altLang="zh-TW" sz="2000" dirty="0" err="1"/>
              <a:t>core_top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447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AB753-F79F-4651-94A8-E622571C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88"/>
            <a:ext cx="10515600" cy="1325563"/>
          </a:xfrm>
        </p:spPr>
        <p:txBody>
          <a:bodyPr/>
          <a:lstStyle/>
          <a:p>
            <a:r>
              <a:rPr lang="en-US" altLang="zh-TW" dirty="0"/>
              <a:t>Reference: N22 BIU and LBIU</a:t>
            </a:r>
            <a:endParaRPr lang="zh-TW" altLang="en-US" dirty="0"/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A5A6CDF5-5D62-43C9-B8E2-CC6A6D2198FB}"/>
              </a:ext>
            </a:extLst>
          </p:cNvPr>
          <p:cNvSpPr txBox="1">
            <a:spLocks/>
          </p:cNvSpPr>
          <p:nvPr/>
        </p:nvSpPr>
        <p:spPr>
          <a:xfrm>
            <a:off x="838200" y="1300983"/>
            <a:ext cx="10515600" cy="11284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In N22, the address decode is done in LSU and issues the request to BIU or LBIU.</a:t>
            </a:r>
          </a:p>
          <a:p>
            <a:r>
              <a:rPr lang="en-US" altLang="zh-TW" sz="2000" dirty="0"/>
              <a:t>To BIU part: Private DM / System Bus         To LBIU part: FIO/PPI/ CLIC/Private Timer</a:t>
            </a:r>
          </a:p>
          <a:p>
            <a:r>
              <a:rPr lang="en-US" altLang="zh-TW" sz="2000" dirty="0"/>
              <a:t>N22 has hardwire priority: CLIC &gt; timer &gt; FIO &gt; PPI &gt; System Bus</a:t>
            </a:r>
            <a:endParaRPr lang="zh-TW" altLang="en-US" sz="2000" dirty="0"/>
          </a:p>
        </p:txBody>
      </p:sp>
      <p:pic>
        <p:nvPicPr>
          <p:cNvPr id="23" name="內容版面配置區 22">
            <a:extLst>
              <a:ext uri="{FF2B5EF4-FFF2-40B4-BE49-F238E27FC236}">
                <a16:creationId xmlns:a16="http://schemas.microsoft.com/office/drawing/2014/main" id="{7DB24C59-3559-4D5F-8CA3-547304F11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4" y="2626546"/>
            <a:ext cx="10515600" cy="4016054"/>
          </a:xfrm>
        </p:spPr>
      </p:pic>
      <p:sp>
        <p:nvSpPr>
          <p:cNvPr id="24" name="內容版面配置區 4">
            <a:extLst>
              <a:ext uri="{FF2B5EF4-FFF2-40B4-BE49-F238E27FC236}">
                <a16:creationId xmlns:a16="http://schemas.microsoft.com/office/drawing/2014/main" id="{1C5FEFA5-392E-405E-BC52-8C1AC73C78C0}"/>
              </a:ext>
            </a:extLst>
          </p:cNvPr>
          <p:cNvSpPr txBox="1">
            <a:spLocks/>
          </p:cNvSpPr>
          <p:nvPr/>
        </p:nvSpPr>
        <p:spPr>
          <a:xfrm>
            <a:off x="9323716" y="321912"/>
            <a:ext cx="2641121" cy="1128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read timer behavior</a:t>
            </a:r>
          </a:p>
          <a:p>
            <a:r>
              <a:rPr lang="en-US" altLang="zh-TW" sz="2000" dirty="0">
                <a:solidFill>
                  <a:srgbClr val="C00000"/>
                </a:solidFill>
              </a:rPr>
              <a:t>N22 gate-count for private IP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9DEBDF-165D-455F-8EFB-C5DE8DD575C2}"/>
              </a:ext>
            </a:extLst>
          </p:cNvPr>
          <p:cNvSpPr/>
          <p:nvPr/>
        </p:nvSpPr>
        <p:spPr>
          <a:xfrm>
            <a:off x="4235570" y="3429000"/>
            <a:ext cx="1785668" cy="2859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85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DB873-6632-47EA-9F5D-96C5D9F5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CPU_SUBSYSTEM with internal IPs</a:t>
            </a:r>
            <a:endParaRPr lang="zh-TW" altLang="en-US" dirty="0"/>
          </a:p>
        </p:txBody>
      </p:sp>
      <p:sp>
        <p:nvSpPr>
          <p:cNvPr id="14" name="內容版面配置區 4">
            <a:extLst>
              <a:ext uri="{FF2B5EF4-FFF2-40B4-BE49-F238E27FC236}">
                <a16:creationId xmlns:a16="http://schemas.microsoft.com/office/drawing/2014/main" id="{E0F374D4-CC96-4169-8F45-55B3AFD1E15A}"/>
              </a:ext>
            </a:extLst>
          </p:cNvPr>
          <p:cNvSpPr txBox="1">
            <a:spLocks/>
          </p:cNvSpPr>
          <p:nvPr/>
        </p:nvSpPr>
        <p:spPr>
          <a:xfrm>
            <a:off x="6987396" y="1690687"/>
            <a:ext cx="5204604" cy="502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If any peripheral IP exist, the CPU subsystem looks like original version.</a:t>
            </a:r>
          </a:p>
          <a:p>
            <a:endParaRPr lang="en-US" altLang="zh-TW" sz="2000" dirty="0"/>
          </a:p>
          <a:p>
            <a:r>
              <a:rPr lang="en-US" altLang="zh-TW" sz="2000" dirty="0"/>
              <a:t>Pack BMC and peripheral IPs to simplified the </a:t>
            </a:r>
            <a:r>
              <a:rPr lang="en-US" altLang="zh-TW" sz="2000" dirty="0" err="1"/>
              <a:t>cpu_subsystem</a:t>
            </a:r>
            <a:r>
              <a:rPr lang="en-US" altLang="zh-TW" sz="2000" dirty="0"/>
              <a:t> code structure.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cpu_subsystem</a:t>
            </a:r>
            <a:r>
              <a:rPr lang="en-US" altLang="zh-TW" sz="2000" dirty="0"/>
              <a:t> coding issue:</a:t>
            </a:r>
          </a:p>
          <a:p>
            <a:pPr lvl="1"/>
            <a:r>
              <a:rPr lang="en-US" altLang="zh-TW" sz="1600" strike="sngStrike" dirty="0"/>
              <a:t>MP? </a:t>
            </a:r>
          </a:p>
          <a:p>
            <a:pPr lvl="1"/>
            <a:r>
              <a:rPr lang="en-US" altLang="zh-TW" sz="1600" dirty="0"/>
              <a:t>CORE_BIU</a:t>
            </a:r>
            <a:r>
              <a:rPr lang="zh-TW" altLang="en-US" sz="1600" dirty="0"/>
              <a:t> </a:t>
            </a:r>
            <a:r>
              <a:rPr lang="en-US" altLang="zh-TW" sz="1600" strike="sngStrike" dirty="0"/>
              <a:t>AXI</a:t>
            </a:r>
            <a:r>
              <a:rPr lang="zh-TW" altLang="en-US" sz="1600" strike="sngStrike" dirty="0"/>
              <a:t> </a:t>
            </a:r>
            <a:r>
              <a:rPr lang="en-US" altLang="zh-TW" sz="1600" strike="sngStrike" dirty="0"/>
              <a:t>or </a:t>
            </a:r>
            <a:r>
              <a:rPr lang="en-US" altLang="zh-TW" sz="1600" dirty="0"/>
              <a:t>AHB</a:t>
            </a:r>
          </a:p>
          <a:p>
            <a:pPr lvl="1"/>
            <a:r>
              <a:rPr lang="en-US" altLang="zh-TW" sz="1600" dirty="0"/>
              <a:t>internal IPs</a:t>
            </a:r>
          </a:p>
          <a:p>
            <a:pPr lvl="1"/>
            <a:r>
              <a:rPr lang="en-US" altLang="zh-TW" sz="1600" dirty="0"/>
              <a:t>peripheral IP interface AHB/</a:t>
            </a:r>
            <a:r>
              <a:rPr lang="en-US" altLang="zh-TW" sz="1600" strike="sngStrike" dirty="0"/>
              <a:t>AXI</a:t>
            </a:r>
          </a:p>
          <a:p>
            <a:pPr lvl="1"/>
            <a:r>
              <a:rPr lang="en-US" altLang="zh-TW" sz="1600" dirty="0"/>
              <a:t>LM + AHB-Lite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b="1" dirty="0">
                <a:solidFill>
                  <a:srgbClr val="C00000"/>
                </a:solidFill>
              </a:rPr>
              <a:t>*** AHB only</a:t>
            </a:r>
            <a:endParaRPr lang="zh-TW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22" name="內容版面配置區 21">
            <a:extLst>
              <a:ext uri="{FF2B5EF4-FFF2-40B4-BE49-F238E27FC236}">
                <a16:creationId xmlns:a16="http://schemas.microsoft.com/office/drawing/2014/main" id="{D3261346-ED91-4108-AA16-87C679AFB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6" y="1860131"/>
            <a:ext cx="6308566" cy="4351338"/>
          </a:xfrm>
        </p:spPr>
      </p:pic>
    </p:spTree>
    <p:extLst>
      <p:ext uri="{BB962C8B-B14F-4D97-AF65-F5344CB8AC3E}">
        <p14:creationId xmlns:p14="http://schemas.microsoft.com/office/powerpoint/2010/main" val="152047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243963</TotalTime>
  <Words>2693</Words>
  <Application>Microsoft Office PowerPoint</Application>
  <PresentationFormat>寬螢幕</PresentationFormat>
  <Paragraphs>667</Paragraphs>
  <Slides>43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Georgia</vt:lpstr>
      <vt:lpstr>Times New Roman</vt:lpstr>
      <vt:lpstr>Wingdings</vt:lpstr>
      <vt:lpstr>Office 佈景主題</vt:lpstr>
      <vt:lpstr>D23 LBIU</vt:lpstr>
      <vt:lpstr>Discussion (3/29)</vt:lpstr>
      <vt:lpstr>Discussion (3/29)</vt:lpstr>
      <vt:lpstr>Requirement</vt:lpstr>
      <vt:lpstr>Requirement</vt:lpstr>
      <vt:lpstr>Reference: AE350_CPU_SUBSYSTEM in 25/27</vt:lpstr>
      <vt:lpstr>Reference: ucore/core/core_top in N22</vt:lpstr>
      <vt:lpstr>Reference: N22 BIU and LBIU</vt:lpstr>
      <vt:lpstr>CPU_SUBSYSTEM with internal IPs</vt:lpstr>
      <vt:lpstr>CPU_SUBSYSTEM with internal IPs</vt:lpstr>
      <vt:lpstr>Simplified CPU_SUBSYSTEM (1)</vt:lpstr>
      <vt:lpstr>Simplified CPU_SUBSYSTEM (2)</vt:lpstr>
      <vt:lpstr>CPU_SUBSYSTEM coding(?</vt:lpstr>
      <vt:lpstr>Reference: N22 Private Timer</vt:lpstr>
      <vt:lpstr>Plan: Internal Timer for D23</vt:lpstr>
      <vt:lpstr>Reference: N22 Private DM</vt:lpstr>
      <vt:lpstr>Plan: Internal Debug for D23</vt:lpstr>
      <vt:lpstr>Reference: N22 CLIC</vt:lpstr>
      <vt:lpstr>Plan: CLIC for D23</vt:lpstr>
      <vt:lpstr>CLIC – Register for each Int control</vt:lpstr>
      <vt:lpstr>CLIC – CLICINTIP</vt:lpstr>
      <vt:lpstr>CLIC – setup priority</vt:lpstr>
      <vt:lpstr>Gate Count</vt:lpstr>
      <vt:lpstr>Gate Count - Timer</vt:lpstr>
      <vt:lpstr>Gate Count - Debug</vt:lpstr>
      <vt:lpstr>Gate Count – CLIC/PLIC</vt:lpstr>
      <vt:lpstr>Limitation - Timer</vt:lpstr>
      <vt:lpstr>Limitation - Debug</vt:lpstr>
      <vt:lpstr>Limitation - CLIC</vt:lpstr>
      <vt:lpstr>Ref: N22 CLIC Interface</vt:lpstr>
      <vt:lpstr>Ref: N22 CLIC Interface</vt:lpstr>
      <vt:lpstr>Ref: N22 CLIC Interface</vt:lpstr>
      <vt:lpstr>Ref: N22 CLIC Interface</vt:lpstr>
      <vt:lpstr>Integrated PIPs Clock Gating</vt:lpstr>
      <vt:lpstr>chh_core and clkgen</vt:lpstr>
      <vt:lpstr>Clocks in chh_core Level</vt:lpstr>
      <vt:lpstr>Clock Gating – Timer (1)</vt:lpstr>
      <vt:lpstr>Clock Gating – Timer (1)</vt:lpstr>
      <vt:lpstr>Clock Gating – Debug Module</vt:lpstr>
      <vt:lpstr>Clock Gating – Debug Module</vt:lpstr>
      <vt:lpstr>Clock Gating – CLIC</vt:lpstr>
      <vt:lpstr>Interface – Bus IF to Internal IF</vt:lpstr>
      <vt:lpstr>Interface – integrated PIP 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Pending Bugs Review</dc:title>
  <dc:creator>Yun-Chi Lee(李昀齊)</dc:creator>
  <cp:lastModifiedBy>Yun-Chi Lee(李昀齊)</cp:lastModifiedBy>
  <cp:revision>51</cp:revision>
  <dcterms:created xsi:type="dcterms:W3CDTF">2021-10-06T05:51:02Z</dcterms:created>
  <dcterms:modified xsi:type="dcterms:W3CDTF">2022-06-29T08:02:50Z</dcterms:modified>
</cp:coreProperties>
</file>