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  <p:sldMasterId id="2147483714" r:id="rId2"/>
  </p:sldMasterIdLst>
  <p:notesMasterIdLst>
    <p:notesMasterId r:id="rId20"/>
  </p:notesMasterIdLst>
  <p:sldIdLst>
    <p:sldId id="525" r:id="rId3"/>
    <p:sldId id="996" r:id="rId4"/>
    <p:sldId id="1003" r:id="rId5"/>
    <p:sldId id="1043" r:id="rId6"/>
    <p:sldId id="1038" r:id="rId7"/>
    <p:sldId id="1041" r:id="rId8"/>
    <p:sldId id="1039" r:id="rId9"/>
    <p:sldId id="1042" r:id="rId10"/>
    <p:sldId id="1033" r:id="rId11"/>
    <p:sldId id="1014" r:id="rId12"/>
    <p:sldId id="1013" r:id="rId13"/>
    <p:sldId id="1034" r:id="rId14"/>
    <p:sldId id="1035" r:id="rId15"/>
    <p:sldId id="1036" r:id="rId16"/>
    <p:sldId id="1037" r:id="rId17"/>
    <p:sldId id="983" r:id="rId18"/>
    <p:sldId id="991" r:id="rId19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78F"/>
    <a:srgbClr val="78A4C7"/>
    <a:srgbClr val="AEC8DD"/>
    <a:srgbClr val="1C71A6"/>
    <a:srgbClr val="32AECB"/>
    <a:srgbClr val="00FFFF"/>
    <a:srgbClr val="D9F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30" autoAdjust="0"/>
    <p:restoredTop sz="93580" autoAdjust="0"/>
  </p:normalViewPr>
  <p:slideViewPr>
    <p:cSldViewPr snapToGrid="0">
      <p:cViewPr varScale="1">
        <p:scale>
          <a:sx n="85" d="100"/>
          <a:sy n="85" d="100"/>
        </p:scale>
        <p:origin x="-101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9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14873498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16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563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 txBox="1">
            <a:spLocks noGrp="1" noChangeArrowheads="1"/>
          </p:cNvSpPr>
          <p:nvPr/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84850" tIns="42426" rIns="84850" bIns="42426" anchor="b"/>
          <a:lstStyle/>
          <a:p>
            <a:pPr algn="r" defTabSz="849313">
              <a:defRPr/>
            </a:pPr>
            <a:fld id="{21FA3630-DFF1-4A20-AE3C-9ECFC2748503}" type="slidenum">
              <a:rPr lang="zh-TW" altLang="en-US" sz="1000" b="0">
                <a:ea typeface="+mn-ea"/>
              </a:rPr>
              <a:pPr algn="r" defTabSz="849313">
                <a:defRPr/>
              </a:pPr>
              <a:t>17</a:t>
            </a:fld>
            <a:endParaRPr lang="en-US" altLang="zh-TW" sz="1000" b="0">
              <a:ea typeface="+mn-ea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881743"/>
            <a:ext cx="9144000" cy="5230059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28600" y="142875"/>
            <a:ext cx="8697686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subtitle style</a:t>
            </a:r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altLang="zh-TW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9486" y="142875"/>
            <a:ext cx="8742589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5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8313" y="142875"/>
            <a:ext cx="2163762" cy="61817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342063" cy="61817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dirty="0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endParaRPr lang="zh-TW" altLang="en-US" noProof="0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3.png"/><Relationship Id="rId18" Type="http://schemas.openxmlformats.org/officeDocument/2006/relationships/image" Target="../media/image8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2.xml"/><Relationship Id="rId17" Type="http://schemas.openxmlformats.org/officeDocument/2006/relationships/image" Target="../media/image7.jpeg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5.jpe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 userDrawn="1"/>
        </p:nvPicPr>
        <p:blipFill>
          <a:blip r:embed="rId40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 smtClean="0"/>
              <a:t>Click to edit Master title style</a:t>
            </a:r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pic>
        <p:nvPicPr>
          <p:cNvPr id="1031" name="Picture 12"/>
          <p:cNvPicPr>
            <a:picLocks noChangeAspect="1" noChangeArrowheads="1"/>
          </p:cNvPicPr>
          <p:nvPr userDrawn="1"/>
        </p:nvPicPr>
        <p:blipFill>
          <a:blip r:embed="rId41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 userDrawn="1"/>
        </p:nvPicPr>
        <p:blipFill>
          <a:blip r:embed="rId42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 userDrawn="1"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 userDrawn="1"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1" r:id="rId2"/>
    <p:sldLayoutId id="2147483750" r:id="rId3"/>
    <p:sldLayoutId id="2147483749" r:id="rId4"/>
    <p:sldLayoutId id="2147483748" r:id="rId5"/>
    <p:sldLayoutId id="2147483747" r:id="rId6"/>
    <p:sldLayoutId id="2147483746" r:id="rId7"/>
    <p:sldLayoutId id="2147483745" r:id="rId8"/>
    <p:sldLayoutId id="2147483744" r:id="rId9"/>
    <p:sldLayoutId id="2147483743" r:id="rId10"/>
    <p:sldLayoutId id="2147483742" r:id="rId11"/>
    <p:sldLayoutId id="2147483741" r:id="rId12"/>
    <p:sldLayoutId id="2147483740" r:id="rId13"/>
    <p:sldLayoutId id="2147483739" r:id="rId14"/>
    <p:sldLayoutId id="2147483738" r:id="rId15"/>
    <p:sldLayoutId id="2147483764" r:id="rId16"/>
    <p:sldLayoutId id="2147483737" r:id="rId17"/>
    <p:sldLayoutId id="2147483736" r:id="rId18"/>
    <p:sldLayoutId id="2147483735" r:id="rId19"/>
    <p:sldLayoutId id="2147483734" r:id="rId20"/>
    <p:sldLayoutId id="2147483733" r:id="rId21"/>
    <p:sldLayoutId id="2147483732" r:id="rId22"/>
    <p:sldLayoutId id="2147483731" r:id="rId23"/>
    <p:sldLayoutId id="2147483730" r:id="rId24"/>
    <p:sldLayoutId id="2147483729" r:id="rId25"/>
    <p:sldLayoutId id="2147483728" r:id="rId26"/>
    <p:sldLayoutId id="2147483727" r:id="rId27"/>
    <p:sldLayoutId id="2147483726" r:id="rId28"/>
    <p:sldLayoutId id="2147483725" r:id="rId29"/>
    <p:sldLayoutId id="2147483724" r:id="rId30"/>
    <p:sldLayoutId id="2147483723" r:id="rId31"/>
    <p:sldLayoutId id="2147483722" r:id="rId32"/>
    <p:sldLayoutId id="2147483721" r:id="rId33"/>
    <p:sldLayoutId id="2147483720" r:id="rId34"/>
    <p:sldLayoutId id="2147483719" r:id="rId35"/>
    <p:sldLayoutId id="2147483718" r:id="rId36"/>
    <p:sldLayoutId id="2147483717" r:id="rId37"/>
    <p:sldLayoutId id="2147483716" r:id="rId38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40964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pic>
        <p:nvPicPr>
          <p:cNvPr id="40966" name="Picture 12" descr="andes-logo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 userDrawn="1"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 userDrawn="1"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 userDrawn="1"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990B7847-9231-4C05-9DFF-AA347A0FEB5D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  <p:pic>
        <p:nvPicPr>
          <p:cNvPr id="40970" name="Picture 36" descr="Line Bar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0971" name="Group 43"/>
          <p:cNvGrpSpPr>
            <a:grpSpLocks/>
          </p:cNvGrpSpPr>
          <p:nvPr userDrawn="1"/>
        </p:nvGrpSpPr>
        <p:grpSpPr bwMode="auto">
          <a:xfrm>
            <a:off x="8034338" y="66675"/>
            <a:ext cx="1009650" cy="927100"/>
            <a:chOff x="5050" y="119"/>
            <a:chExt cx="636" cy="584"/>
          </a:xfrm>
        </p:grpSpPr>
        <p:pic>
          <p:nvPicPr>
            <p:cNvPr id="40972" name="Picture 38" descr="s_01"/>
            <p:cNvPicPr>
              <a:picLocks noChangeAspect="1" noChangeArrowheads="1"/>
            </p:cNvPicPr>
            <p:nvPr userDrawn="1"/>
          </p:nvPicPr>
          <p:blipFill>
            <a:blip r:embed="rId15"/>
            <a:srcRect/>
            <a:stretch>
              <a:fillRect/>
            </a:stretch>
          </p:blipFill>
          <p:spPr bwMode="auto">
            <a:xfrm>
              <a:off x="5050" y="119"/>
              <a:ext cx="321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3" name="Picture 39"/>
            <p:cNvPicPr>
              <a:picLocks noChangeAspect="1" noChangeArrowheads="1"/>
            </p:cNvPicPr>
            <p:nvPr userDrawn="1"/>
          </p:nvPicPr>
          <p:blipFill>
            <a:blip r:embed="rId16"/>
            <a:srcRect/>
            <a:stretch>
              <a:fillRect/>
            </a:stretch>
          </p:blipFill>
          <p:spPr bwMode="auto">
            <a:xfrm>
              <a:off x="5361" y="120"/>
              <a:ext cx="325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4" name="Picture 40" descr="s_03"/>
            <p:cNvPicPr>
              <a:picLocks noChangeAspect="1" noChangeArrowheads="1"/>
            </p:cNvPicPr>
            <p:nvPr userDrawn="1"/>
          </p:nvPicPr>
          <p:blipFill>
            <a:blip r:embed="rId17"/>
            <a:srcRect/>
            <a:stretch>
              <a:fillRect/>
            </a:stretch>
          </p:blipFill>
          <p:spPr bwMode="auto">
            <a:xfrm>
              <a:off x="5050" y="391"/>
              <a:ext cx="323" cy="3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0975" name="Picture 41" descr="s_04"/>
            <p:cNvPicPr>
              <a:picLocks noChangeAspect="1" noChangeArrowheads="1"/>
            </p:cNvPicPr>
            <p:nvPr userDrawn="1"/>
          </p:nvPicPr>
          <p:blipFill>
            <a:blip r:embed="rId18"/>
            <a:srcRect/>
            <a:stretch>
              <a:fillRect/>
            </a:stretch>
          </p:blipFill>
          <p:spPr bwMode="auto">
            <a:xfrm>
              <a:off x="5356" y="391"/>
              <a:ext cx="330" cy="3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1" r:id="rId3"/>
    <p:sldLayoutId id="2147483760" r:id="rId4"/>
    <p:sldLayoutId id="2147483759" r:id="rId5"/>
    <p:sldLayoutId id="2147483758" r:id="rId6"/>
    <p:sldLayoutId id="2147483757" r:id="rId7"/>
    <p:sldLayoutId id="2147483756" r:id="rId8"/>
    <p:sldLayoutId id="2147483755" r:id="rId9"/>
    <p:sldLayoutId id="2147483754" r:id="rId10"/>
    <p:sldLayoutId id="2147483753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Driving Innovations™</a:t>
            </a:r>
            <a:endParaRPr lang="zh-TW" altLang="en-US" sz="2800" baseline="3000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75862" y="1447800"/>
            <a:ext cx="8439538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 dirty="0" smtClean="0">
                <a:solidFill>
                  <a:srgbClr val="333333"/>
                </a:solidFill>
                <a:ea typeface="新細明體" charset="-120"/>
              </a:rPr>
              <a:t>Verify Arbiter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Jack Chang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2018-03-02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FIFO-Based </a:t>
            </a:r>
            <a:r>
              <a:rPr lang="en-US" altLang="zh-TW" dirty="0" smtClean="0"/>
              <a:t>Priority Arbiter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881744"/>
            <a:ext cx="9144000" cy="55081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1800" b="0" kern="0" dirty="0"/>
              <a:t>All ports are initially put into the normal-priority bracket and arbitrated using the </a:t>
            </a:r>
            <a:r>
              <a:rPr lang="en-US" altLang="zh-TW" sz="1800" b="0" kern="0" dirty="0" smtClean="0"/>
              <a:t>round-robin scheme. </a:t>
            </a:r>
          </a:p>
          <a:p>
            <a:r>
              <a:rPr lang="en-US" altLang="zh-TW" sz="1800" b="0" kern="0" dirty="0" smtClean="0"/>
              <a:t>When </a:t>
            </a:r>
            <a:r>
              <a:rPr lang="en-US" altLang="zh-TW" sz="1800" b="0" kern="0" dirty="0"/>
              <a:t>the input FIFO for Port0 reaches the high-water mark, it sends a signal </a:t>
            </a:r>
            <a:r>
              <a:rPr lang="en-US" altLang="zh-TW" sz="1800" b="0" kern="0" dirty="0" smtClean="0"/>
              <a:t>to elevate </a:t>
            </a:r>
            <a:r>
              <a:rPr lang="en-US" altLang="zh-TW" sz="1800" b="0" kern="0" dirty="0"/>
              <a:t>Port0 to the high-priority </a:t>
            </a:r>
            <a:r>
              <a:rPr lang="en-US" altLang="zh-TW" sz="1800" b="0" kern="0" dirty="0" smtClean="0"/>
              <a:t>bracket.</a:t>
            </a:r>
          </a:p>
          <a:p>
            <a:r>
              <a:rPr lang="en-US" altLang="zh-TW" sz="1800" b="0" kern="0" dirty="0" smtClean="0"/>
              <a:t>The </a:t>
            </a:r>
            <a:r>
              <a:rPr lang="en-US" altLang="zh-TW" sz="1800" b="0" kern="0" dirty="0"/>
              <a:t>ports in the high-priority bracket have </a:t>
            </a:r>
            <a:r>
              <a:rPr lang="en-US" altLang="zh-TW" sz="1800" b="0" kern="0" dirty="0" smtClean="0"/>
              <a:t>strict priority </a:t>
            </a:r>
            <a:r>
              <a:rPr lang="en-US" altLang="zh-TW" sz="1800" b="0" kern="0" dirty="0"/>
              <a:t>over the ones in the normal-priority bracket. After Port0 gets a grant, it will be </a:t>
            </a:r>
            <a:r>
              <a:rPr lang="en-US" altLang="zh-TW" sz="1800" b="0" kern="0" dirty="0" smtClean="0"/>
              <a:t>placed back </a:t>
            </a:r>
            <a:r>
              <a:rPr lang="en-US" altLang="zh-TW" sz="1800" b="0" kern="0" dirty="0"/>
              <a:t>in the normal-priority bracket. </a:t>
            </a:r>
            <a:endParaRPr lang="zh-TW" altLang="en-US" sz="1800" b="0" kern="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3408" y="3122762"/>
            <a:ext cx="5816609" cy="346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4784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Credit-Based Priority </a:t>
            </a:r>
            <a:r>
              <a:rPr lang="en-US" altLang="zh-TW" dirty="0" smtClean="0"/>
              <a:t>Arbiter</a:t>
            </a:r>
            <a:endParaRPr lang="en-US" altLang="zh-TW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881744"/>
            <a:ext cx="9144000" cy="55081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b="0" kern="0" dirty="0"/>
              <a:t>If credit is available, each grant will decrement the credit by one</a:t>
            </a:r>
            <a:r>
              <a:rPr lang="en-US" altLang="zh-TW" sz="2400" b="0" kern="0" dirty="0" smtClean="0"/>
              <a:t>.</a:t>
            </a:r>
          </a:p>
          <a:p>
            <a:r>
              <a:rPr lang="en-US" altLang="zh-TW" sz="2400" b="0" kern="0" dirty="0"/>
              <a:t>If a credit refill condition occurs, the credit will be initialized</a:t>
            </a:r>
            <a:r>
              <a:rPr lang="en-US" altLang="zh-TW" sz="2400" b="0" kern="0" dirty="0" smtClean="0"/>
              <a:t>.</a:t>
            </a:r>
          </a:p>
          <a:p>
            <a:pPr lvl="1"/>
            <a:r>
              <a:rPr lang="en-US" altLang="zh-TW" sz="2000" b="0" kern="0" dirty="0"/>
              <a:t>All ports reach </a:t>
            </a:r>
            <a:r>
              <a:rPr lang="en-US" altLang="zh-TW" sz="2000" b="0" kern="0" dirty="0" smtClean="0"/>
              <a:t>zero</a:t>
            </a:r>
          </a:p>
          <a:p>
            <a:pPr lvl="1"/>
            <a:r>
              <a:rPr lang="en-US" altLang="zh-TW" sz="2000" b="0" kern="0" dirty="0"/>
              <a:t>All non-zero credit ports do not have a request</a:t>
            </a:r>
            <a:endParaRPr lang="en-US" altLang="zh-TW" sz="2000" b="0" kern="0" dirty="0" smtClean="0"/>
          </a:p>
          <a:p>
            <a:pPr lvl="1"/>
            <a:endParaRPr lang="zh-TW" altLang="en-US" sz="2000" b="0" kern="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50" y="3145409"/>
            <a:ext cx="6319157" cy="3549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5491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Priority Arbiter Requirements</a:t>
            </a:r>
            <a:endParaRPr lang="zh-TW" altLang="en-US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0" y="881744"/>
            <a:ext cx="9144000" cy="55081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en-US" altLang="zh-TW" sz="2400" b="0" kern="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0539"/>
            <a:ext cx="5133975" cy="181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2792226"/>
            <a:ext cx="64960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3340554"/>
            <a:ext cx="799147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275965"/>
            <a:ext cx="45910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7" y="5177117"/>
            <a:ext cx="5876925" cy="60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37" y="5840506"/>
            <a:ext cx="81438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" y="4549028"/>
            <a:ext cx="6067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936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Priority Arbiter Constraint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70" y="1314170"/>
            <a:ext cx="802005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586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FIFO-Based Priority </a:t>
            </a:r>
            <a:r>
              <a:rPr lang="en-US" altLang="zh-TW" dirty="0" smtClean="0"/>
              <a:t>Requirements</a:t>
            </a:r>
            <a:endParaRPr lang="zh-TW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" y="1491514"/>
            <a:ext cx="655320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" y="1883720"/>
            <a:ext cx="77343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5269" y="1021697"/>
            <a:ext cx="29337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" y="1021697"/>
            <a:ext cx="207645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" y="2843213"/>
            <a:ext cx="6448425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" y="3502399"/>
            <a:ext cx="791527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6" name="Picture 10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" y="4613462"/>
            <a:ext cx="684847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29" y="4880162"/>
            <a:ext cx="871537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6480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Credit-Based Priority </a:t>
            </a:r>
            <a:r>
              <a:rPr lang="en-US" altLang="zh-TW" dirty="0" smtClean="0"/>
              <a:t>Requirements</a:t>
            </a:r>
            <a:endParaRPr lang="zh-TW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76" y="1044948"/>
            <a:ext cx="564642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2376" y="1496540"/>
            <a:ext cx="6103620" cy="477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261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dirty="0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dirty="0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dirty="0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dirty="0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dirty="0" smtClean="0">
                <a:ea typeface="新細明體" charset="-120"/>
              </a:rPr>
              <a:t>Reference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06400" y="1000125"/>
            <a:ext cx="8420100" cy="5272088"/>
          </a:xfrm>
        </p:spPr>
        <p:txBody>
          <a:bodyPr/>
          <a:lstStyle/>
          <a:p>
            <a:pPr marL="342900" lvl="1" indent="-342900"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T</a:t>
            </a:r>
            <a:r>
              <a:rPr lang="en-US" altLang="zh-TW" dirty="0">
                <a:solidFill>
                  <a:schemeClr val="tx2"/>
                </a:solidFill>
                <a:ea typeface="新細明體" charset="-120"/>
              </a:rPr>
              <a:t>:\</a:t>
            </a: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vendors\Cadence\JasperGold\application_notes\</a:t>
            </a:r>
          </a:p>
          <a:p>
            <a:pPr marL="742950" lvl="2" indent="-342900"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an_arbiter_fairness.pdf</a:t>
            </a:r>
          </a:p>
          <a:p>
            <a:pPr marL="742950" lvl="2" indent="-342900"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an_arbiter_strict.pdf</a:t>
            </a:r>
          </a:p>
          <a:p>
            <a:pPr marL="742950" lvl="2" indent="-342900"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dirty="0" smtClean="0">
                <a:solidFill>
                  <a:schemeClr val="tx2"/>
                </a:solidFill>
                <a:ea typeface="新細明體" charset="-120"/>
              </a:rPr>
              <a:t>an_arbiter_weighted.pdf</a:t>
            </a:r>
          </a:p>
          <a:p>
            <a:pPr marL="742950" lvl="2" indent="-342900" eaLnBrk="1" hangingPunct="1">
              <a:buClr>
                <a:schemeClr val="tx2"/>
              </a:buClr>
              <a:buFont typeface="Wingdings" pitchFamily="2" charset="2"/>
              <a:buChar char="v"/>
            </a:pPr>
            <a:r>
              <a:rPr lang="en-US" altLang="zh-TW" dirty="0">
                <a:solidFill>
                  <a:schemeClr val="tx2"/>
                </a:solidFill>
                <a:ea typeface="新細明體" charset="-120"/>
              </a:rPr>
              <a:t>an_arbiter_dynamic.pdf</a:t>
            </a:r>
            <a:endParaRPr lang="en-US" altLang="zh-TW" dirty="0" smtClean="0">
              <a:solidFill>
                <a:schemeClr val="tx2"/>
              </a:solidFill>
              <a:ea typeface="新細明體" charset="-120"/>
            </a:endParaRPr>
          </a:p>
          <a:p>
            <a:pPr marL="342900" lvl="1" indent="-342900" eaLnBrk="1" hangingPunct="1">
              <a:buClr>
                <a:schemeClr val="tx2"/>
              </a:buClr>
              <a:buFont typeface="Wingdings" pitchFamily="2" charset="2"/>
              <a:buChar char="v"/>
            </a:pPr>
            <a:endParaRPr lang="en-US" altLang="zh-TW" dirty="0" smtClean="0">
              <a:solidFill>
                <a:schemeClr val="tx2"/>
              </a:solidFill>
              <a:ea typeface="新細明體" charset="-120"/>
            </a:endParaRPr>
          </a:p>
          <a:p>
            <a:pPr marL="342900" lvl="1" indent="-342900" eaLnBrk="1" hangingPunct="1">
              <a:buClr>
                <a:schemeClr val="tx2"/>
              </a:buClr>
              <a:buFont typeface="Wingdings" pitchFamily="2" charset="2"/>
              <a:buChar char="v"/>
            </a:pPr>
            <a:endParaRPr lang="en-US" altLang="zh-TW" dirty="0" smtClean="0">
              <a:solidFill>
                <a:schemeClr val="tx2"/>
              </a:solidFill>
              <a:ea typeface="新細明體" charset="-120"/>
            </a:endParaRPr>
          </a:p>
          <a:p>
            <a:pPr lvl="1" eaLnBrk="1" hangingPunct="1"/>
            <a:endParaRPr lang="en-US" altLang="zh-TW" b="1" dirty="0" smtClean="0">
              <a:solidFill>
                <a:schemeClr val="tx2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582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Arbiter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Fair arbiter</a:t>
            </a:r>
          </a:p>
          <a:p>
            <a:pPr lvl="1"/>
            <a:r>
              <a:rPr lang="en-US" altLang="zh-TW" dirty="0"/>
              <a:t>Pointer-Based </a:t>
            </a:r>
            <a:r>
              <a:rPr lang="en-US" altLang="zh-TW" dirty="0" smtClean="0"/>
              <a:t>Round-Robin</a:t>
            </a:r>
          </a:p>
          <a:p>
            <a:pPr lvl="1"/>
            <a:endParaRPr lang="en-US" altLang="zh-TW" dirty="0"/>
          </a:p>
          <a:p>
            <a:r>
              <a:rPr lang="en-US" altLang="zh-TW" dirty="0" smtClean="0"/>
              <a:t>Strict </a:t>
            </a:r>
            <a:r>
              <a:rPr lang="en-US" altLang="zh-TW" dirty="0"/>
              <a:t>priority </a:t>
            </a:r>
            <a:r>
              <a:rPr lang="en-US" altLang="zh-TW" dirty="0" smtClean="0"/>
              <a:t>arbiter</a:t>
            </a:r>
          </a:p>
          <a:p>
            <a:endParaRPr lang="en-US" altLang="zh-TW" dirty="0" smtClean="0"/>
          </a:p>
          <a:p>
            <a:r>
              <a:rPr lang="en-US" altLang="zh-TW" dirty="0"/>
              <a:t>Weighted priority arbiter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Dynamic priority arbiter</a:t>
            </a:r>
          </a:p>
          <a:p>
            <a:pPr lvl="1"/>
            <a:r>
              <a:rPr lang="en-US" altLang="zh-TW" dirty="0" smtClean="0"/>
              <a:t>FIFO-Based Priority</a:t>
            </a:r>
          </a:p>
          <a:p>
            <a:pPr lvl="1"/>
            <a:r>
              <a:rPr lang="en-US" altLang="zh-TW" dirty="0"/>
              <a:t>Credit-Based </a:t>
            </a:r>
            <a:r>
              <a:rPr lang="en-US" altLang="zh-TW" dirty="0" smtClean="0"/>
              <a:t>Priority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6032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Pointer-Based </a:t>
            </a:r>
            <a:r>
              <a:rPr lang="en-US" altLang="zh-TW" dirty="0" smtClean="0"/>
              <a:t>Round-Robin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36" y="2590801"/>
            <a:ext cx="5946728" cy="4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內容版面配置區 2"/>
          <p:cNvSpPr txBox="1">
            <a:spLocks/>
          </p:cNvSpPr>
          <p:nvPr/>
        </p:nvSpPr>
        <p:spPr>
          <a:xfrm>
            <a:off x="0" y="881744"/>
            <a:ext cx="9144000" cy="55081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b="0" dirty="0"/>
              <a:t>if port 0 was given a grant on the previous arbitration cycle, then port 1 will be designated the highest priority port for the next arbitration </a:t>
            </a:r>
            <a:r>
              <a:rPr lang="en-US" altLang="zh-TW" sz="2400" b="0" dirty="0" smtClean="0"/>
              <a:t>cycle</a:t>
            </a:r>
          </a:p>
          <a:p>
            <a:r>
              <a:rPr lang="en-US" altLang="zh-TW" sz="2400" b="0" dirty="0"/>
              <a:t>For any port request service, that particular port should receive a grant within N arbitration </a:t>
            </a:r>
            <a:r>
              <a:rPr lang="en-US" altLang="zh-TW" sz="2400" b="0" dirty="0" smtClean="0"/>
              <a:t>cycles</a:t>
            </a:r>
            <a:endParaRPr lang="zh-TW" altLang="en-US" sz="2400" dirty="0"/>
          </a:p>
          <a:p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7444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Fairness Round-Robin Requirements</a:t>
            </a:r>
            <a:endParaRPr lang="zh-TW" alt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9343"/>
            <a:ext cx="5095875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24780"/>
            <a:ext cx="681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57092"/>
            <a:ext cx="6343650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750" y="6171656"/>
            <a:ext cx="7791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702640"/>
            <a:ext cx="650557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2303929" y="1299882"/>
            <a:ext cx="3827930" cy="29810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929" y="3694299"/>
            <a:ext cx="63627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854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Strict</a:t>
            </a:r>
            <a:r>
              <a:rPr lang="en-US" altLang="zh-TW" dirty="0"/>
              <a:t> </a:t>
            </a:r>
            <a:r>
              <a:rPr lang="en-US" altLang="zh-TW" dirty="0" smtClean="0"/>
              <a:t>Priority Arbiter</a:t>
            </a:r>
            <a:endParaRPr lang="zh-TW" altLang="en-US" dirty="0"/>
          </a:p>
        </p:txBody>
      </p:sp>
      <p:sp>
        <p:nvSpPr>
          <p:cNvPr id="3" name="內容版面配置區 2"/>
          <p:cNvSpPr txBox="1">
            <a:spLocks/>
          </p:cNvSpPr>
          <p:nvPr/>
        </p:nvSpPr>
        <p:spPr>
          <a:xfrm>
            <a:off x="0" y="881744"/>
            <a:ext cx="9144000" cy="55081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b="0" dirty="0" smtClean="0"/>
              <a:t>Always </a:t>
            </a:r>
            <a:r>
              <a:rPr lang="en-US" altLang="zh-TW" sz="2400" b="0" dirty="0"/>
              <a:t>issues a grant to </a:t>
            </a:r>
            <a:r>
              <a:rPr lang="en-US" altLang="zh-TW" sz="2400" b="0" dirty="0" smtClean="0"/>
              <a:t>a requesting</a:t>
            </a:r>
            <a:r>
              <a:rPr lang="en-US" altLang="zh-TW" sz="2400" b="0" dirty="0"/>
              <a:t>, higher-priority </a:t>
            </a:r>
            <a:r>
              <a:rPr lang="en-US" altLang="zh-TW" sz="2400" b="0" dirty="0" smtClean="0"/>
              <a:t>port before </a:t>
            </a:r>
            <a:r>
              <a:rPr lang="en-US" altLang="zh-TW" sz="2400" b="0" dirty="0"/>
              <a:t>it issues a grant to a lower-priority port</a:t>
            </a:r>
            <a:r>
              <a:rPr lang="en-US" altLang="zh-TW" sz="2400" b="0" dirty="0" smtClean="0"/>
              <a:t>.</a:t>
            </a:r>
          </a:p>
          <a:p>
            <a:r>
              <a:rPr lang="en-US" altLang="zh-TW" sz="2400" b="0" kern="0" dirty="0" smtClean="0"/>
              <a:t>Assigns </a:t>
            </a:r>
            <a:r>
              <a:rPr lang="en-US" altLang="zh-TW" sz="2400" b="0" kern="0" dirty="0"/>
              <a:t>the </a:t>
            </a:r>
            <a:r>
              <a:rPr lang="en-US" altLang="zh-TW" sz="2400" b="0" kern="0" dirty="0" smtClean="0"/>
              <a:t>highest priority </a:t>
            </a:r>
            <a:r>
              <a:rPr lang="en-US" altLang="zh-TW" sz="2400" b="0" kern="0" dirty="0"/>
              <a:t>to the lowest-numbered </a:t>
            </a:r>
            <a:r>
              <a:rPr lang="en-US" altLang="zh-TW" sz="2400" b="0" kern="0" dirty="0" smtClean="0"/>
              <a:t>port</a:t>
            </a:r>
          </a:p>
          <a:p>
            <a:r>
              <a:rPr lang="en-US" altLang="zh-TW" sz="2400" b="0" kern="0" dirty="0" smtClean="0"/>
              <a:t>If </a:t>
            </a:r>
            <a:r>
              <a:rPr lang="en-US" altLang="zh-TW" sz="2400" b="0" kern="0" dirty="0"/>
              <a:t>there is a pending request on Port0, then it must be serviced before </a:t>
            </a:r>
            <a:r>
              <a:rPr lang="en-US" altLang="zh-TW" sz="2400" b="0" kern="0" dirty="0" smtClean="0"/>
              <a:t>all other </a:t>
            </a:r>
            <a:r>
              <a:rPr lang="en-US" altLang="zh-TW" sz="2400" b="0" kern="0" dirty="0"/>
              <a:t>ports</a:t>
            </a:r>
            <a:endParaRPr lang="zh-TW" altLang="en-US" sz="2400" b="0" kern="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46" y="2912574"/>
            <a:ext cx="5549713" cy="3548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2655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Strict Priority </a:t>
            </a:r>
            <a:r>
              <a:rPr lang="en-US" altLang="zh-TW" dirty="0" smtClean="0"/>
              <a:t>Arbiter </a:t>
            </a:r>
            <a:r>
              <a:rPr lang="en-US" altLang="zh-TW" dirty="0"/>
              <a:t>Requirements</a:t>
            </a:r>
            <a:endParaRPr lang="zh-TW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12" y="1443038"/>
            <a:ext cx="862965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3024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Weighted</a:t>
            </a:r>
            <a:r>
              <a:rPr lang="en-US" altLang="zh-TW" dirty="0"/>
              <a:t> Priority</a:t>
            </a:r>
            <a:r>
              <a:rPr lang="en-US" altLang="zh-TW" dirty="0" smtClean="0"/>
              <a:t> </a:t>
            </a:r>
            <a:r>
              <a:rPr lang="en-US" altLang="zh-TW" dirty="0"/>
              <a:t>Arbiter</a:t>
            </a:r>
            <a:endParaRPr lang="zh-TW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979" y="3143913"/>
            <a:ext cx="5405986" cy="3694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內容版面配置區 2"/>
          <p:cNvSpPr txBox="1">
            <a:spLocks/>
          </p:cNvSpPr>
          <p:nvPr/>
        </p:nvSpPr>
        <p:spPr>
          <a:xfrm>
            <a:off x="0" y="881744"/>
            <a:ext cx="9144000" cy="55081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000" b="0" dirty="0"/>
              <a:t>A </a:t>
            </a:r>
            <a:r>
              <a:rPr lang="en-US" altLang="zh-TW" sz="2000" b="0" dirty="0" smtClean="0"/>
              <a:t>round-robin </a:t>
            </a:r>
            <a:r>
              <a:rPr lang="en-US" altLang="zh-TW" sz="2000" b="0" dirty="0"/>
              <a:t>priority arbiter gives ports 0 through 3 twice as much bandwidth as ports </a:t>
            </a:r>
            <a:r>
              <a:rPr lang="en-US" altLang="zh-TW" sz="2000" b="0" dirty="0" smtClean="0"/>
              <a:t>4 through </a:t>
            </a:r>
            <a:r>
              <a:rPr lang="en-US" altLang="zh-TW" sz="2000" b="0" dirty="0" smtClean="0"/>
              <a:t>15</a:t>
            </a:r>
          </a:p>
          <a:p>
            <a:r>
              <a:rPr lang="en-US" altLang="zh-TW" sz="2000" b="0" dirty="0" smtClean="0"/>
              <a:t>Requirements:</a:t>
            </a:r>
            <a:endParaRPr lang="en-US" altLang="zh-TW" sz="2000" b="0" dirty="0" smtClean="0"/>
          </a:p>
          <a:p>
            <a:pPr lvl="1"/>
            <a:r>
              <a:rPr lang="en-US" altLang="zh-TW" sz="1600" b="0" kern="0" dirty="0"/>
              <a:t>When Port0 to Port3 issue a request, they should get a grant before getting 10 </a:t>
            </a:r>
            <a:r>
              <a:rPr lang="en-US" altLang="zh-TW" sz="1600" b="0" kern="0" dirty="0" smtClean="0"/>
              <a:t>other transfers.</a:t>
            </a:r>
          </a:p>
          <a:p>
            <a:pPr lvl="1"/>
            <a:r>
              <a:rPr lang="en-US" altLang="zh-TW" sz="1600" b="0" kern="0" dirty="0"/>
              <a:t>When Port4 to Port15 issue a request, they should get a grant before getting 20 </a:t>
            </a:r>
            <a:r>
              <a:rPr lang="en-US" altLang="zh-TW" sz="1600" b="0" kern="0" dirty="0" smtClean="0"/>
              <a:t>other transfers.</a:t>
            </a:r>
          </a:p>
          <a:p>
            <a:pPr lvl="1"/>
            <a:r>
              <a:rPr lang="en-US" altLang="zh-TW" sz="1600" b="0" kern="0" dirty="0"/>
              <a:t>The number of transfers (grants) for a weighted priority requirements scheme can </a:t>
            </a:r>
            <a:r>
              <a:rPr lang="en-US" altLang="zh-TW" sz="1600" b="0" kern="0" dirty="0" smtClean="0"/>
              <a:t>be generalized </a:t>
            </a:r>
            <a:r>
              <a:rPr lang="en-US" altLang="zh-TW" sz="1600" b="0" kern="0" dirty="0"/>
              <a:t>to </a:t>
            </a:r>
            <a:r>
              <a:rPr lang="en-US" altLang="zh-TW" sz="1600" b="0" kern="0" dirty="0" err="1"/>
              <a:t>total_weight</a:t>
            </a:r>
            <a:r>
              <a:rPr lang="en-US" altLang="zh-TW" sz="1600" b="0" kern="0" dirty="0"/>
              <a:t>/</a:t>
            </a:r>
            <a:r>
              <a:rPr lang="en-US" altLang="zh-TW" sz="1600" b="0" kern="0" dirty="0" err="1"/>
              <a:t>weight_of_port</a:t>
            </a:r>
            <a:r>
              <a:rPr lang="en-US" altLang="zh-TW" sz="1600" b="0" kern="0" dirty="0"/>
              <a:t>.</a:t>
            </a:r>
            <a:endParaRPr lang="zh-TW" altLang="en-US" sz="1600" b="0" kern="0" dirty="0"/>
          </a:p>
        </p:txBody>
      </p:sp>
    </p:spTree>
    <p:extLst>
      <p:ext uri="{BB962C8B-B14F-4D97-AF65-F5344CB8AC3E}">
        <p14:creationId xmlns:p14="http://schemas.microsoft.com/office/powerpoint/2010/main" val="1064728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Priority </a:t>
            </a:r>
            <a:r>
              <a:rPr lang="en-US" altLang="zh-TW" dirty="0" smtClean="0"/>
              <a:t>Arbiter Requirements</a:t>
            </a:r>
            <a:endParaRPr lang="zh-TW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0" y="3366529"/>
            <a:ext cx="71818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80" y="941854"/>
            <a:ext cx="7381875" cy="196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線接點 4"/>
          <p:cNvCxnSpPr/>
          <p:nvPr/>
        </p:nvCxnSpPr>
        <p:spPr bwMode="auto">
          <a:xfrm flipV="1">
            <a:off x="1343025" y="6047810"/>
            <a:ext cx="2166937" cy="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文字方塊 5"/>
          <p:cNvSpPr txBox="1"/>
          <p:nvPr/>
        </p:nvSpPr>
        <p:spPr>
          <a:xfrm>
            <a:off x="1343025" y="6218770"/>
            <a:ext cx="1918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 smtClean="0">
                <a:solidFill>
                  <a:srgbClr val="FF0000"/>
                </a:solidFill>
              </a:rPr>
              <a:t>weight_p1!=3’b0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6550677" y="200658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 smtClean="0">
                <a:solidFill>
                  <a:srgbClr val="FF0000"/>
                </a:solidFill>
              </a:rPr>
              <a:t>-1’b1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739743" y="2904004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 smtClean="0">
                <a:solidFill>
                  <a:srgbClr val="FF0000"/>
                </a:solidFill>
              </a:rPr>
              <a:t>-1’b1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 bwMode="auto">
          <a:xfrm flipV="1">
            <a:off x="6311150" y="2223246"/>
            <a:ext cx="286871" cy="44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1" name="直線單箭頭接點 10"/>
          <p:cNvCxnSpPr>
            <a:endCxn id="8" idx="1"/>
          </p:cNvCxnSpPr>
          <p:nvPr/>
        </p:nvCxnSpPr>
        <p:spPr bwMode="auto">
          <a:xfrm>
            <a:off x="6373906" y="2823882"/>
            <a:ext cx="365837" cy="2647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512869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TW" dirty="0"/>
              <a:t>Dynamic </a:t>
            </a:r>
            <a:r>
              <a:rPr lang="en-US" altLang="zh-TW" dirty="0" smtClean="0"/>
              <a:t>Priority Arbiter</a:t>
            </a:r>
            <a:endParaRPr lang="zh-TW" altLang="en-US" dirty="0"/>
          </a:p>
        </p:txBody>
      </p:sp>
      <p:sp>
        <p:nvSpPr>
          <p:cNvPr id="6" name="內容版面配置區 2"/>
          <p:cNvSpPr txBox="1">
            <a:spLocks/>
          </p:cNvSpPr>
          <p:nvPr/>
        </p:nvSpPr>
        <p:spPr>
          <a:xfrm>
            <a:off x="0" y="881744"/>
            <a:ext cx="9144000" cy="550817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TW" sz="2400" b="0" kern="0" dirty="0" smtClean="0"/>
              <a:t>The priority is changed dynamically.</a:t>
            </a:r>
          </a:p>
          <a:p>
            <a:pPr lvl="1"/>
            <a:r>
              <a:rPr lang="en-US" altLang="zh-TW" sz="2000" b="0" kern="0" dirty="0" smtClean="0"/>
              <a:t>FIFO-</a:t>
            </a:r>
            <a:r>
              <a:rPr lang="en-US" altLang="zh-TW" sz="2000" b="0" kern="0" dirty="0"/>
              <a:t>B</a:t>
            </a:r>
            <a:r>
              <a:rPr lang="en-US" altLang="zh-TW" sz="2000" b="0" kern="0" dirty="0" smtClean="0"/>
              <a:t>ased</a:t>
            </a:r>
          </a:p>
          <a:p>
            <a:pPr lvl="1"/>
            <a:r>
              <a:rPr lang="en-US" altLang="zh-TW" sz="2000" b="0" kern="0" dirty="0" smtClean="0"/>
              <a:t>Credit-Based</a:t>
            </a:r>
          </a:p>
          <a:p>
            <a:endParaRPr lang="en-US" altLang="zh-TW" sz="2400" b="0" kern="0" dirty="0"/>
          </a:p>
          <a:p>
            <a:r>
              <a:rPr lang="en-US" altLang="zh-TW" sz="2400" b="0" kern="0" dirty="0" smtClean="0"/>
              <a:t>Priority arbiter requirements:</a:t>
            </a:r>
          </a:p>
          <a:p>
            <a:pPr lvl="1"/>
            <a:r>
              <a:rPr lang="en-US" altLang="zh-TW" sz="2000" b="0" kern="0" dirty="0"/>
              <a:t>If there is only one port with high priority, it will always get the grant.</a:t>
            </a:r>
          </a:p>
          <a:p>
            <a:pPr lvl="1"/>
            <a:r>
              <a:rPr lang="en-US" altLang="zh-TW" sz="2000" b="0" kern="0" dirty="0" smtClean="0"/>
              <a:t>If </a:t>
            </a:r>
            <a:r>
              <a:rPr lang="en-US" altLang="zh-TW" sz="2000" b="0" kern="0" dirty="0"/>
              <a:t>there is more than one port with high priority, those ports will follow the </a:t>
            </a:r>
            <a:r>
              <a:rPr lang="en-US" altLang="zh-TW" sz="2000" b="0" kern="0" dirty="0" smtClean="0"/>
              <a:t>round-robin fairness requirement.</a:t>
            </a:r>
          </a:p>
          <a:p>
            <a:pPr lvl="1"/>
            <a:r>
              <a:rPr lang="en-US" altLang="zh-TW" sz="2000" b="0" kern="0" dirty="0" smtClean="0"/>
              <a:t>If </a:t>
            </a:r>
            <a:r>
              <a:rPr lang="en-US" altLang="zh-TW" sz="2000" b="0" kern="0" dirty="0"/>
              <a:t>there is no port with high priority, all normal-priority ports will follow the </a:t>
            </a:r>
            <a:r>
              <a:rPr lang="en-US" altLang="zh-TW" sz="2000" b="0" kern="0" dirty="0" smtClean="0"/>
              <a:t>round-robin fairness </a:t>
            </a:r>
            <a:r>
              <a:rPr lang="en-US" altLang="zh-TW" sz="2000" b="0" kern="0" dirty="0"/>
              <a:t>requirement.</a:t>
            </a:r>
          </a:p>
          <a:p>
            <a:endParaRPr lang="en-US" altLang="zh-TW" sz="2400" b="0" kern="0" dirty="0" smtClean="0"/>
          </a:p>
        </p:txBody>
      </p:sp>
    </p:spTree>
    <p:extLst>
      <p:ext uri="{BB962C8B-B14F-4D97-AF65-F5344CB8AC3E}">
        <p14:creationId xmlns:p14="http://schemas.microsoft.com/office/powerpoint/2010/main" val="138760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281TGp_consulting_light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281TGp_consulting_light">
  <a:themeElements>
    <a:clrScheme name="">
      <a:dk1>
        <a:srgbClr val="000000"/>
      </a:dk1>
      <a:lt1>
        <a:srgbClr val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FFFFFF"/>
      </a:accent3>
      <a:accent4>
        <a:srgbClr val="000000"/>
      </a:accent4>
      <a:accent5>
        <a:srgbClr val="B1BED5"/>
      </a:accent5>
      <a:accent6>
        <a:srgbClr val="497780"/>
      </a:accent6>
      <a:hlink>
        <a:srgbClr val="0080FF"/>
      </a:hlink>
      <a:folHlink>
        <a:srgbClr val="FF00FF"/>
      </a:folHlink>
    </a:clrScheme>
    <a:fontScheme name="2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70497</TotalTime>
  <Words>438</Words>
  <Application>Microsoft Office PowerPoint</Application>
  <PresentationFormat>如螢幕大小 (4:3)</PresentationFormat>
  <Paragraphs>69</Paragraphs>
  <Slides>17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2</vt:i4>
      </vt:variant>
      <vt:variant>
        <vt:lpstr>投影片標題</vt:lpstr>
      </vt:variant>
      <vt:variant>
        <vt:i4>17</vt:i4>
      </vt:variant>
    </vt:vector>
  </HeadingPairs>
  <TitlesOfParts>
    <vt:vector size="19" baseType="lpstr">
      <vt:lpstr>1_281TGp_consulting_light</vt:lpstr>
      <vt:lpstr>2_281TGp_consulting_light</vt:lpstr>
      <vt:lpstr>Verify Arbiter</vt:lpstr>
      <vt:lpstr>Arbiter</vt:lpstr>
      <vt:lpstr>Pointer-Based Round-Robin</vt:lpstr>
      <vt:lpstr>Fairness Round-Robin Requirements</vt:lpstr>
      <vt:lpstr>Strict Priority Arbiter</vt:lpstr>
      <vt:lpstr>Strict Priority Arbiter Requirements</vt:lpstr>
      <vt:lpstr>Weighted Priority Arbiter</vt:lpstr>
      <vt:lpstr>Weighted Priority Arbiter Requirements</vt:lpstr>
      <vt:lpstr>Dynamic Priority Arbiter</vt:lpstr>
      <vt:lpstr>FIFO-Based Priority Arbiter</vt:lpstr>
      <vt:lpstr>Credit-Based Priority Arbiter</vt:lpstr>
      <vt:lpstr>Dynamic Priority Arbiter Requirements</vt:lpstr>
      <vt:lpstr>Dynamic Priority Arbiter Constraint</vt:lpstr>
      <vt:lpstr>FIFO-Based Priority Requirements</vt:lpstr>
      <vt:lpstr>Credit-Based Priority Requirements</vt:lpstr>
      <vt:lpstr>PowerPoint 簡報</vt:lpstr>
      <vt:lpstr>Reference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Constrained Random Verification</dc:title>
  <dc:creator>jack@andestech.com</dc:creator>
  <cp:lastModifiedBy>Jack Kai-Hsiang Chang(張凱翔)</cp:lastModifiedBy>
  <cp:revision>2593</cp:revision>
  <dcterms:created xsi:type="dcterms:W3CDTF">2006-04-12T15:04:39Z</dcterms:created>
  <dcterms:modified xsi:type="dcterms:W3CDTF">2018-03-02T01:42:07Z</dcterms:modified>
</cp:coreProperties>
</file>