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2"/>
  </p:notesMasterIdLst>
  <p:handoutMasterIdLst>
    <p:handoutMasterId r:id="rId23"/>
  </p:handoutMasterIdLst>
  <p:sldIdLst>
    <p:sldId id="525" r:id="rId2"/>
    <p:sldId id="876" r:id="rId3"/>
    <p:sldId id="998" r:id="rId4"/>
    <p:sldId id="989" r:id="rId5"/>
    <p:sldId id="988" r:id="rId6"/>
    <p:sldId id="996" r:id="rId7"/>
    <p:sldId id="995" r:id="rId8"/>
    <p:sldId id="984" r:id="rId9"/>
    <p:sldId id="990" r:id="rId10"/>
    <p:sldId id="999" r:id="rId11"/>
    <p:sldId id="992" r:id="rId12"/>
    <p:sldId id="993" r:id="rId13"/>
    <p:sldId id="987" r:id="rId14"/>
    <p:sldId id="985" r:id="rId15"/>
    <p:sldId id="994" r:id="rId16"/>
    <p:sldId id="997" r:id="rId17"/>
    <p:sldId id="991" r:id="rId18"/>
    <p:sldId id="986" r:id="rId19"/>
    <p:sldId id="564" r:id="rId20"/>
    <p:sldId id="983" r:id="rId21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3580" autoAdjust="0"/>
  </p:normalViewPr>
  <p:slideViewPr>
    <p:cSldViewPr snapToGrid="0">
      <p:cViewPr varScale="1">
        <p:scale>
          <a:sx n="128" d="100"/>
          <a:sy n="128" d="100"/>
        </p:scale>
        <p:origin x="-1589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21FA3630-DFF1-4A20-AE3C-9ECFC2748503}" type="slidenum">
              <a:rPr lang="zh-TW" altLang="en-US" sz="1000" b="0">
                <a:ea typeface="+mn-ea"/>
              </a:rPr>
              <a:pPr algn="r" defTabSz="849313">
                <a:defRPr/>
              </a:pPr>
              <a:t>2</a:t>
            </a:fld>
            <a:endParaRPr lang="en-US" altLang="zh-TW" sz="1000" b="0">
              <a:ea typeface="+mn-ea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DD757-109B-43B9-B605-064D5CE39788}" type="slidenum">
              <a:rPr lang="zh-TW" altLang="en-US" smtClean="0"/>
              <a:pPr>
                <a:defRPr/>
              </a:pPr>
              <a:t>19</a:t>
            </a:fld>
            <a:endParaRPr lang="en-US" altLang="zh-TW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20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3"/>
            <a:ext cx="9144000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Verilog Design Coding Style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Osban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2017/2/24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2317750"/>
            <a:ext cx="1288415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93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Unknown Propagation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9" y="1047559"/>
            <a:ext cx="3095815" cy="536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black">
          <a:xfrm>
            <a:off x="3938016" y="1206055"/>
            <a:ext cx="3937508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Use “assign” instead of “always … if“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Set unknown in the default case</a:t>
            </a:r>
          </a:p>
          <a:p>
            <a:pPr lvl="1"/>
            <a:endParaRPr lang="en-US" altLang="zh-TW" b="0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6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 Machine</a:t>
            </a:r>
            <a:endParaRPr lang="zh-TW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4388612" y="1046334"/>
            <a:ext cx="361188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2 always block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Parameter for all states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Unknown for the default state</a:t>
            </a: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" y="980248"/>
            <a:ext cx="3879914" cy="564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02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Assignment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Do not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`</a:t>
            </a:r>
            <a:r>
              <a:rPr lang="en-US" altLang="zh-TW" b="0" kern="0" dirty="0" err="1">
                <a:solidFill>
                  <a:schemeClr val="tx2"/>
                </a:solidFill>
                <a:ea typeface="新細明體" charset="-120"/>
              </a:rPr>
              <a:t>ifdef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 in the 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assignment</a:t>
            </a:r>
          </a:p>
          <a:p>
            <a:pPr lvl="1"/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Different assignment equations in different features</a:t>
            </a:r>
          </a:p>
          <a:p>
            <a:pPr lvl="1"/>
            <a:endParaRPr lang="en-US" altLang="zh-TW" b="0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" y="2930843"/>
            <a:ext cx="25431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52700"/>
            <a:ext cx="40100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 bwMode="auto">
          <a:xfrm>
            <a:off x="3657600" y="3931920"/>
            <a:ext cx="822960" cy="6705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22" y="1085850"/>
            <a:ext cx="431482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4888992" y="1000124"/>
            <a:ext cx="3937508" cy="3035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Indent</a:t>
            </a:r>
          </a:p>
          <a:p>
            <a:pPr lvl="1"/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Tab Or 8 spaces 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?</a:t>
            </a:r>
            <a:endParaRPr lang="en-US" altLang="zh-TW" b="0" kern="0" dirty="0" smtClean="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Align the </a:t>
            </a:r>
          </a:p>
          <a:p>
            <a:pPr lvl="1"/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“=“, 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“&lt;=“</a:t>
            </a:r>
          </a:p>
          <a:p>
            <a:pPr lvl="1"/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“?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 “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, “: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“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, “;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 “</a:t>
            </a:r>
            <a:endParaRPr lang="en-US" altLang="zh-TW" b="0" kern="0" dirty="0" smtClean="0">
              <a:solidFill>
                <a:schemeClr val="tx2"/>
              </a:solidFill>
              <a:ea typeface="新細明體" charset="-120"/>
            </a:endParaRPr>
          </a:p>
          <a:p>
            <a:pPr lvl="1"/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“&amp;“, “|</a:t>
            </a:r>
            <a:r>
              <a:rPr lang="en-US" altLang="zh-TW" b="0" kern="0" dirty="0">
                <a:solidFill>
                  <a:schemeClr val="tx2"/>
                </a:solidFill>
                <a:ea typeface="新細明體" charset="-120"/>
              </a:rPr>
              <a:t>“</a:t>
            </a:r>
            <a:endParaRPr lang="en-US" altLang="zh-TW" b="0" kern="0" dirty="0" smtClean="0">
              <a:solidFill>
                <a:schemeClr val="tx2"/>
              </a:solidFill>
              <a:ea typeface="新細明體" charset="-120"/>
            </a:endParaRPr>
          </a:p>
          <a:p>
            <a:pPr lvl="1"/>
            <a:endParaRPr lang="en-US" altLang="zh-TW" b="0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(2)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2" y="918401"/>
            <a:ext cx="4276725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3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Vperl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603504" y="1079372"/>
            <a:ext cx="7863840" cy="5443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Generate ports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Connection in the top module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Generate similar code </a:t>
            </a:r>
          </a:p>
          <a:p>
            <a:pPr lvl="1"/>
            <a:endParaRPr lang="en-US" altLang="zh-TW" b="0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81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</a:t>
            </a:r>
            <a:endParaRPr lang="zh-TW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" y="1729560"/>
            <a:ext cx="82010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black">
          <a:xfrm>
            <a:off x="603504" y="1079372"/>
            <a:ext cx="7863840" cy="153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Add a label after the “begin”</a:t>
            </a:r>
          </a:p>
          <a:p>
            <a:pPr lvl="1"/>
            <a:endParaRPr lang="en-US" altLang="zh-TW" b="0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25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Comments in the `else and `</a:t>
            </a:r>
            <a:r>
              <a:rPr lang="en-US" altLang="zh-TW" dirty="0" err="1" smtClean="0"/>
              <a:t>endif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2159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5281168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`else and `</a:t>
            </a:r>
            <a:r>
              <a:rPr lang="en-US" altLang="zh-TW" b="1" kern="0" dirty="0" err="1" smtClean="0">
                <a:solidFill>
                  <a:schemeClr val="tx2"/>
                </a:solidFill>
                <a:ea typeface="新細明體" charset="-120"/>
              </a:rPr>
              <a:t>endif</a:t>
            </a:r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 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With comment from which `define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040" y="1445324"/>
            <a:ext cx="2727960" cy="489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4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smtClean="0">
                <a:ea typeface="新細明體" charset="-120"/>
              </a:rPr>
              <a:t>Thank You!</a:t>
            </a:r>
            <a:endParaRPr lang="zh-TW" altLang="en-US" sz="4400" smtClean="0">
              <a:ea typeface="新細明體" charset="-120"/>
            </a:endParaRP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RTL </a:t>
            </a:r>
            <a:r>
              <a:rPr lang="en-US" altLang="zh-TW" smtClean="0">
                <a:ea typeface="新細明體" charset="-120"/>
              </a:rPr>
              <a:t>Coding Style (v1.0)</a:t>
            </a:r>
            <a:endParaRPr lang="en-US" altLang="zh-TW" dirty="0" smtClean="0">
              <a:ea typeface="新細明體" charset="-120"/>
            </a:endParaRP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8420100" cy="5272088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chemeClr val="tx2"/>
                </a:solidFill>
                <a:ea typeface="新細明體" charset="-120"/>
              </a:rPr>
              <a:t>The code will be used for 10 years or longer</a:t>
            </a:r>
          </a:p>
          <a:p>
            <a:pPr lvl="1"/>
            <a:r>
              <a:rPr lang="en-US" altLang="zh-TW" b="1" dirty="0" smtClean="0">
                <a:solidFill>
                  <a:schemeClr val="tx2"/>
                </a:solidFill>
                <a:ea typeface="新細明體" charset="-120"/>
              </a:rPr>
              <a:t>Readability</a:t>
            </a:r>
          </a:p>
          <a:p>
            <a:pPr lvl="1"/>
            <a:r>
              <a:rPr lang="en-US" altLang="zh-TW" b="1" dirty="0" smtClean="0">
                <a:solidFill>
                  <a:schemeClr val="tx2"/>
                </a:solidFill>
                <a:ea typeface="新細明體" charset="-120"/>
              </a:rPr>
              <a:t>Maintainability</a:t>
            </a:r>
          </a:p>
          <a:p>
            <a:pPr lvl="1"/>
            <a:r>
              <a:rPr lang="en-US" altLang="zh-TW" b="1" dirty="0" smtClean="0">
                <a:solidFill>
                  <a:schemeClr val="tx2"/>
                </a:solidFill>
                <a:ea typeface="新細明體" charset="-120"/>
              </a:rPr>
              <a:t>Extensibility</a:t>
            </a:r>
          </a:p>
          <a:p>
            <a:pPr eaLnBrk="1" hangingPunct="1"/>
            <a:endParaRPr lang="en-US" altLang="zh-TW" b="1" dirty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Module</a:t>
            </a:r>
            <a:endParaRPr lang="zh-TW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3994912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One module per file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Use function to name the module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Section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pPr lvl="1"/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Include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Parameter</a:t>
            </a:r>
          </a:p>
          <a:p>
            <a:pPr lvl="1"/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IO declaration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Wire and register declaration</a:t>
            </a:r>
          </a:p>
          <a:p>
            <a:pPr lvl="1"/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Function</a:t>
            </a:r>
          </a:p>
          <a:p>
            <a:pPr marL="0" indent="0">
              <a:buNone/>
            </a:pPr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614" y="1000124"/>
            <a:ext cx="2692146" cy="553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38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 </a:t>
            </a:r>
            <a:r>
              <a:rPr lang="en-US" altLang="zh-TW" dirty="0" smtClean="0"/>
              <a:t>Rule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The 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parameter/macro </a:t>
            </a:r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name should be all upper cases</a:t>
            </a:r>
          </a:p>
          <a:p>
            <a:pPr lvl="1"/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`define NDS_DCACHE_SUPPORT</a:t>
            </a:r>
          </a:p>
          <a:p>
            <a:pPr lvl="1"/>
            <a:r>
              <a:rPr lang="en-US" altLang="zh-TW" i="1" kern="0" dirty="0" err="1">
                <a:solidFill>
                  <a:schemeClr val="tx2"/>
                </a:solidFill>
                <a:ea typeface="新細明體" charset="-120"/>
              </a:rPr>
              <a:t>localparam</a:t>
            </a:r>
            <a:r>
              <a:rPr lang="en-US" altLang="zh-TW" i="1" kern="0" dirty="0">
                <a:solidFill>
                  <a:schemeClr val="tx2"/>
                </a:solidFill>
                <a:ea typeface="新細明體" charset="-120"/>
              </a:rPr>
              <a:t> NDS_DCACHE_REQ_NUM = 8;</a:t>
            </a:r>
            <a:endParaRPr lang="en-US" altLang="zh-TW" kern="0" dirty="0" smtClean="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Macro prefix 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NDS_XXX_YYY</a:t>
            </a:r>
          </a:p>
          <a:p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The net and register name should be all lower cases</a:t>
            </a:r>
          </a:p>
          <a:p>
            <a:pPr lvl="1"/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wire 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dfb_data2_valid_set;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Signal name should be meaningful.</a:t>
            </a:r>
          </a:p>
          <a:p>
            <a:pPr lvl="1"/>
            <a:r>
              <a:rPr lang="en-US" altLang="zh-TW" strike="sngStrike" kern="0" dirty="0" err="1" smtClean="0">
                <a:solidFill>
                  <a:schemeClr val="tx2"/>
                </a:solidFill>
                <a:ea typeface="新細明體" charset="-120"/>
              </a:rPr>
              <a:t>reg</a:t>
            </a:r>
            <a:r>
              <a:rPr lang="en-US" altLang="zh-TW" strike="sngStrike" kern="0" dirty="0" smtClean="0">
                <a:solidFill>
                  <a:schemeClr val="tx2"/>
                </a:solidFill>
                <a:ea typeface="新細明體" charset="-120"/>
              </a:rPr>
              <a:t> [MSB:0] reg0;</a:t>
            </a:r>
          </a:p>
          <a:p>
            <a:pPr lvl="1"/>
            <a:r>
              <a:rPr lang="en-US" altLang="zh-TW" b="1" strike="sngStrike" kern="0" dirty="0" err="1" smtClean="0">
                <a:solidFill>
                  <a:schemeClr val="tx2"/>
                </a:solidFill>
                <a:ea typeface="新細明體" charset="-120"/>
              </a:rPr>
              <a:t>reg</a:t>
            </a:r>
            <a:r>
              <a:rPr lang="en-US" altLang="zh-TW" b="1" strike="sngStrike" kern="0" dirty="0" smtClean="0">
                <a:solidFill>
                  <a:schemeClr val="tx2"/>
                </a:solidFill>
                <a:ea typeface="新細明體" charset="-120"/>
              </a:rPr>
              <a:t> [MSB:0] </a:t>
            </a:r>
            <a:r>
              <a:rPr lang="en-US" altLang="zh-TW" b="1" strike="sngStrike" kern="0" dirty="0" err="1" smtClean="0">
                <a:solidFill>
                  <a:schemeClr val="tx2"/>
                </a:solidFill>
                <a:ea typeface="新細明體" charset="-120"/>
              </a:rPr>
              <a:t>tmpX</a:t>
            </a:r>
            <a:r>
              <a:rPr lang="en-US" altLang="zh-TW" b="1" strike="sngStrike" kern="0" dirty="0" smtClean="0">
                <a:solidFill>
                  <a:schemeClr val="tx2"/>
                </a:solidFill>
                <a:ea typeface="新細明體" charset="-120"/>
              </a:rPr>
              <a:t>;</a:t>
            </a:r>
            <a:endParaRPr lang="en-US" altLang="zh-TW" b="1" strike="sngStrike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8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Naming Rule (</a:t>
            </a:r>
            <a:r>
              <a:rPr lang="en-US" altLang="zh-TW" dirty="0"/>
              <a:t>2)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Interface </a:t>
            </a:r>
            <a:r>
              <a:rPr lang="en-US" altLang="zh-TW" kern="0" dirty="0">
                <a:solidFill>
                  <a:schemeClr val="tx2"/>
                </a:solidFill>
                <a:ea typeface="新細明體" charset="-120"/>
              </a:rPr>
              <a:t>signals</a:t>
            </a:r>
          </a:p>
          <a:p>
            <a:pPr lvl="1"/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Source_Desti_Name_Stage</a:t>
            </a:r>
            <a:endParaRPr lang="en-US" altLang="zh-TW" kern="0" dirty="0" smtClean="0">
              <a:solidFill>
                <a:schemeClr val="tx2"/>
              </a:solidFill>
              <a:ea typeface="新細明體" charset="-120"/>
            </a:endParaRPr>
          </a:p>
          <a:p>
            <a:pPr lvl="2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iiu_ieu_p1_current_pc_ex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Single meaning</a:t>
            </a:r>
          </a:p>
          <a:p>
            <a:pPr lvl="2"/>
            <a:r>
              <a:rPr lang="en-US" altLang="zh-TW" strike="sngStrike" kern="0" dirty="0" err="1" smtClean="0">
                <a:solidFill>
                  <a:schemeClr val="tx2"/>
                </a:solidFill>
                <a:ea typeface="新細明體" charset="-120"/>
              </a:rPr>
              <a:t>mtlb_itlb_asstribute</a:t>
            </a:r>
            <a:endParaRPr lang="en-US" altLang="zh-TW" strike="sngStrike" kern="0" dirty="0" smtClean="0">
              <a:solidFill>
                <a:schemeClr val="tx2"/>
              </a:solidFill>
              <a:ea typeface="新細明體" charset="-120"/>
            </a:endParaRPr>
          </a:p>
          <a:p>
            <a:pPr lvl="2"/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mtlb_itlb_c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,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mtlb_itlb_m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 … </a:t>
            </a:r>
          </a:p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Pipeline signals</a:t>
            </a:r>
          </a:p>
          <a:p>
            <a:pPr lvl="1"/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Name_Stage</a:t>
            </a:r>
            <a:endParaRPr lang="en-US" altLang="zh-TW" kern="0" dirty="0" smtClean="0">
              <a:solidFill>
                <a:schemeClr val="tx2"/>
              </a:solidFill>
              <a:ea typeface="新細明體" charset="-120"/>
            </a:endParaRPr>
          </a:p>
          <a:p>
            <a:pPr lvl="1"/>
            <a:r>
              <a:rPr lang="en-US" altLang="zh-TW" b="1" kern="0" dirty="0" err="1" smtClean="0">
                <a:solidFill>
                  <a:schemeClr val="tx2"/>
                </a:solidFill>
                <a:ea typeface="新細明體" charset="-120"/>
              </a:rPr>
              <a:t>Name_Stage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_nx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3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Naming Rule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chemeClr val="tx2"/>
                </a:solidFill>
                <a:ea typeface="新細明體" charset="-120"/>
              </a:rPr>
              <a:t>Global system register signals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Named by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mnemonics_name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 and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field_name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 defined in SPA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pPr lvl="1"/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reg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_(Mnemonics)_(field) or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reg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_(field)</a:t>
            </a:r>
          </a:p>
          <a:p>
            <a:pPr lvl="2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EX: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reg_psw_dt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, </a:t>
            </a:r>
            <a:r>
              <a:rPr lang="en-US" altLang="zh-TW" kern="0" dirty="0" err="1" smtClean="0">
                <a:solidFill>
                  <a:schemeClr val="tx2"/>
                </a:solidFill>
                <a:ea typeface="新細明體" charset="-120"/>
              </a:rPr>
              <a:t>reg_psw_cpl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Constant 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406398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Declare parameter for meaningful constant</a:t>
            </a:r>
          </a:p>
          <a:p>
            <a:pPr lvl="1"/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System register value </a:t>
            </a:r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88" y="1960753"/>
            <a:ext cx="8593521" cy="1675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6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Always Block</a:t>
            </a:r>
            <a:endParaRPr lang="zh-TW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black">
          <a:xfrm>
            <a:off x="40640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238760" y="1000125"/>
            <a:ext cx="842010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b="1" kern="0" dirty="0" smtClean="0">
              <a:solidFill>
                <a:schemeClr val="tx2"/>
              </a:solidFill>
              <a:ea typeface="新細明體" charset="-120"/>
            </a:endParaRP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5046980" y="1046334"/>
            <a:ext cx="3611880" cy="527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5 kinds of always block</a:t>
            </a:r>
          </a:p>
          <a:p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There is </a:t>
            </a:r>
            <a:r>
              <a:rPr lang="en-US" altLang="zh-TW" kern="0" dirty="0" smtClean="0">
                <a:solidFill>
                  <a:schemeClr val="tx2"/>
                </a:solidFill>
                <a:ea typeface="新細明體" charset="-120"/>
              </a:rPr>
              <a:t>NO 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equation and `</a:t>
            </a:r>
            <a:r>
              <a:rPr lang="en-US" altLang="zh-TW" b="0" kern="0" dirty="0" err="1" smtClean="0">
                <a:solidFill>
                  <a:schemeClr val="tx2"/>
                </a:solidFill>
                <a:ea typeface="新細明體" charset="-120"/>
              </a:rPr>
              <a:t>ifdef</a:t>
            </a:r>
            <a:r>
              <a:rPr lang="en-US" altLang="zh-TW" b="0" kern="0" dirty="0" smtClean="0">
                <a:solidFill>
                  <a:schemeClr val="tx2"/>
                </a:solidFill>
                <a:ea typeface="新細明體" charset="-120"/>
              </a:rPr>
              <a:t> in the always block</a:t>
            </a:r>
          </a:p>
          <a:p>
            <a:endParaRPr lang="en-US" altLang="zh-TW" b="1" kern="0" dirty="0">
              <a:solidFill>
                <a:schemeClr val="tx2"/>
              </a:solidFill>
              <a:ea typeface="新細明體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40144"/>
            <a:ext cx="3927475" cy="5484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7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Set/</a:t>
            </a:r>
            <a:r>
              <a:rPr lang="en-US" altLang="zh-TW" dirty="0" err="1" smtClean="0"/>
              <a:t>clr</a:t>
            </a:r>
            <a:r>
              <a:rPr lang="en-US" altLang="zh-TW" dirty="0" smtClean="0"/>
              <a:t> Flip Flop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171385"/>
            <a:ext cx="7899835" cy="47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1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8930</TotalTime>
  <Words>307</Words>
  <Application>Microsoft Office PowerPoint</Application>
  <PresentationFormat>如螢幕大小 (4:3)</PresentationFormat>
  <Paragraphs>90</Paragraphs>
  <Slides>20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母片</vt:lpstr>
      <vt:lpstr>Verilog Design Coding Style</vt:lpstr>
      <vt:lpstr>RTL Coding Style (v1.0)</vt:lpstr>
      <vt:lpstr>Module</vt:lpstr>
      <vt:lpstr>Naming Rule</vt:lpstr>
      <vt:lpstr>Naming Rule (2)</vt:lpstr>
      <vt:lpstr>Naming Rule (3)</vt:lpstr>
      <vt:lpstr>Constant </vt:lpstr>
      <vt:lpstr>Always Block</vt:lpstr>
      <vt:lpstr>Example: Set/clr Flip Flop</vt:lpstr>
      <vt:lpstr>Example</vt:lpstr>
      <vt:lpstr>Unknown Propagation</vt:lpstr>
      <vt:lpstr>State Machine</vt:lpstr>
      <vt:lpstr>Assignment</vt:lpstr>
      <vt:lpstr>Alignment</vt:lpstr>
      <vt:lpstr>Alignment (2)</vt:lpstr>
      <vt:lpstr>Vperl</vt:lpstr>
      <vt:lpstr>Generate</vt:lpstr>
      <vt:lpstr>Comments in the `else and `endif</vt:lpstr>
      <vt:lpstr>Thank You!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Osban Cheng-Yi Lin(林承毅)</dc:creator>
  <cp:lastModifiedBy>Osban Cheng-Yi Lin(林承毅)</cp:lastModifiedBy>
  <cp:revision>150</cp:revision>
  <dcterms:created xsi:type="dcterms:W3CDTF">2015-12-01T02:23:11Z</dcterms:created>
  <dcterms:modified xsi:type="dcterms:W3CDTF">2019-12-19T05:36:48Z</dcterms:modified>
</cp:coreProperties>
</file>