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9144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>
      <p:cViewPr varScale="1">
        <p:scale>
          <a:sx n="93" d="100"/>
          <a:sy n="93" d="100"/>
        </p:scale>
        <p:origin x="2376" y="7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66193"/>
            <a:ext cx="2057400" cy="780203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66193"/>
            <a:ext cx="6019800" cy="78020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875868"/>
            <a:ext cx="77724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875627"/>
            <a:ext cx="777240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133609"/>
            <a:ext cx="403860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133609"/>
            <a:ext cx="4038600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2046818"/>
            <a:ext cx="4040188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899834"/>
            <a:ext cx="404018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2046818"/>
            <a:ext cx="4041775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899834"/>
            <a:ext cx="4041775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364068"/>
            <a:ext cx="3008313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364072"/>
            <a:ext cx="5111750" cy="7804152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913472"/>
            <a:ext cx="3008313" cy="6254752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6400806"/>
            <a:ext cx="5486400" cy="75565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817034"/>
            <a:ext cx="54864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7156459"/>
            <a:ext cx="5486400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2133609"/>
            <a:ext cx="8229600" cy="6034618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8475143"/>
            <a:ext cx="2133600" cy="486834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8475143"/>
            <a:ext cx="2895600" cy="486834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8475143"/>
            <a:ext cx="2133600" cy="486834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/>
          <p:cNvCxnSpPr/>
          <p:nvPr/>
        </p:nvCxnSpPr>
        <p:spPr>
          <a:xfrm flipV="1">
            <a:off x="5952084" y="4083951"/>
            <a:ext cx="0" cy="51519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2199032" y="7073997"/>
            <a:ext cx="723900" cy="342900"/>
            <a:chOff x="3352800" y="3657600"/>
            <a:chExt cx="723900" cy="342900"/>
          </a:xfrm>
        </p:grpSpPr>
        <p:sp>
          <p:nvSpPr>
            <p:cNvPr id="5" name="矩形 4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7" name="直線接點 6"/>
          <p:cNvCxnSpPr/>
          <p:nvPr/>
        </p:nvCxnSpPr>
        <p:spPr>
          <a:xfrm flipV="1">
            <a:off x="2560982" y="7416898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3917275" y="7908822"/>
            <a:ext cx="228600" cy="265386"/>
            <a:chOff x="4038600" y="3113327"/>
            <a:chExt cx="228600" cy="265386"/>
          </a:xfrm>
        </p:grpSpPr>
        <p:sp>
          <p:nvSpPr>
            <p:cNvPr id="9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0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1" name="直線接點 10"/>
          <p:cNvCxnSpPr/>
          <p:nvPr/>
        </p:nvCxnSpPr>
        <p:spPr>
          <a:xfrm>
            <a:off x="3968333" y="8177344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091445" y="8120198"/>
            <a:ext cx="0" cy="8315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560982" y="8372599"/>
            <a:ext cx="140735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031575" y="6456790"/>
            <a:ext cx="0" cy="145203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57"/>
          <p:cNvSpPr txBox="1"/>
          <p:nvPr/>
        </p:nvSpPr>
        <p:spPr>
          <a:xfrm>
            <a:off x="2560982" y="869499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slv_arvalid</a:t>
            </a:r>
            <a:endParaRPr lang="zh-TW" altLang="en-US" sz="1000" dirty="0"/>
          </a:p>
        </p:txBody>
      </p:sp>
      <p:sp>
        <p:nvSpPr>
          <p:cNvPr id="16" name="文字方塊 58"/>
          <p:cNvSpPr txBox="1"/>
          <p:nvPr/>
        </p:nvSpPr>
        <p:spPr>
          <a:xfrm>
            <a:off x="4091445" y="8694994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slv_arready</a:t>
            </a:r>
            <a:endParaRPr lang="zh-TW" altLang="en-US" sz="1000" dirty="0"/>
          </a:p>
        </p:txBody>
      </p:sp>
      <p:sp>
        <p:nvSpPr>
          <p:cNvPr id="17" name="文字方塊 60"/>
          <p:cNvSpPr txBox="1"/>
          <p:nvPr/>
        </p:nvSpPr>
        <p:spPr>
          <a:xfrm>
            <a:off x="4038344" y="5259436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master_arready</a:t>
            </a:r>
            <a:endParaRPr lang="zh-TW" altLang="en-US" sz="1000" dirty="0"/>
          </a:p>
        </p:txBody>
      </p:sp>
      <p:sp>
        <p:nvSpPr>
          <p:cNvPr id="18" name="文字方塊 64"/>
          <p:cNvSpPr txBox="1"/>
          <p:nvPr/>
        </p:nvSpPr>
        <p:spPr>
          <a:xfrm>
            <a:off x="2197398" y="718590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4031575" y="4599146"/>
            <a:ext cx="0" cy="250325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60"/>
          <p:cNvSpPr txBox="1"/>
          <p:nvPr/>
        </p:nvSpPr>
        <p:spPr>
          <a:xfrm>
            <a:off x="3966352" y="1386391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us_arready</a:t>
            </a:r>
            <a:endParaRPr lang="zh-TW" altLang="en-US" sz="10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5373782" y="7073997"/>
            <a:ext cx="723900" cy="342900"/>
            <a:chOff x="3352800" y="3657600"/>
            <a:chExt cx="723900" cy="342900"/>
          </a:xfrm>
        </p:grpSpPr>
        <p:sp>
          <p:nvSpPr>
            <p:cNvPr id="23" name="矩形 22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5" name="文字方塊 64"/>
          <p:cNvSpPr txBox="1"/>
          <p:nvPr/>
        </p:nvSpPr>
        <p:spPr>
          <a:xfrm>
            <a:off x="5485648" y="718590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1722782" y="7245447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5735732" y="7416898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5731446" y="4599146"/>
            <a:ext cx="0" cy="247485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61"/>
          <p:cNvSpPr txBox="1"/>
          <p:nvPr/>
        </p:nvSpPr>
        <p:spPr>
          <a:xfrm>
            <a:off x="5528550" y="137963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us_data</a:t>
            </a:r>
            <a:endParaRPr lang="zh-TW" altLang="en-US" sz="1000" dirty="0"/>
          </a:p>
        </p:txBody>
      </p:sp>
      <p:cxnSp>
        <p:nvCxnSpPr>
          <p:cNvPr id="30" name="直線接點 29"/>
          <p:cNvCxnSpPr>
            <a:endCxn id="32" idx="3"/>
          </p:cNvCxnSpPr>
          <p:nvPr/>
        </p:nvCxnSpPr>
        <p:spPr>
          <a:xfrm flipV="1">
            <a:off x="5996769" y="6273004"/>
            <a:ext cx="0" cy="80099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61"/>
          <p:cNvSpPr txBox="1"/>
          <p:nvPr/>
        </p:nvSpPr>
        <p:spPr>
          <a:xfrm>
            <a:off x="5735732" y="5262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master_data</a:t>
            </a:r>
            <a:endParaRPr lang="zh-TW" altLang="en-US" sz="1000" dirty="0"/>
          </a:p>
        </p:txBody>
      </p:sp>
      <p:sp>
        <p:nvSpPr>
          <p:cNvPr id="32" name="AutoShape 65"/>
          <p:cNvSpPr>
            <a:spLocks noChangeArrowheads="1"/>
          </p:cNvSpPr>
          <p:nvPr/>
        </p:nvSpPr>
        <p:spPr bwMode="auto">
          <a:xfrm rot="5400000">
            <a:off x="5882070" y="6043606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" name="文字方塊 60"/>
          <p:cNvSpPr txBox="1"/>
          <p:nvPr/>
        </p:nvSpPr>
        <p:spPr>
          <a:xfrm>
            <a:off x="5996769" y="629437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master_grant</a:t>
            </a:r>
            <a:endParaRPr lang="zh-TW" altLang="en-US" sz="1000" dirty="0"/>
          </a:p>
        </p:txBody>
      </p:sp>
      <p:cxnSp>
        <p:nvCxnSpPr>
          <p:cNvPr id="34" name="直線接點 33"/>
          <p:cNvCxnSpPr/>
          <p:nvPr/>
        </p:nvCxnSpPr>
        <p:spPr>
          <a:xfrm>
            <a:off x="2560982" y="5521249"/>
            <a:ext cx="350357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840132" y="5728180"/>
            <a:ext cx="30829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6064555" y="5521249"/>
            <a:ext cx="0" cy="52235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V="1">
            <a:off x="5923045" y="5728180"/>
            <a:ext cx="0" cy="31542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58"/>
          <p:cNvSpPr txBox="1"/>
          <p:nvPr/>
        </p:nvSpPr>
        <p:spPr>
          <a:xfrm>
            <a:off x="5739361" y="869499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mst_data</a:t>
            </a:r>
            <a:endParaRPr lang="zh-TW" altLang="en-US" sz="1000" dirty="0"/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2561201" y="3070204"/>
            <a:ext cx="0" cy="400379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2840132" y="5728180"/>
            <a:ext cx="0" cy="13382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61"/>
          <p:cNvSpPr txBox="1"/>
          <p:nvPr/>
        </p:nvSpPr>
        <p:spPr>
          <a:xfrm>
            <a:off x="2554881" y="525943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master_arvalid</a:t>
            </a:r>
            <a:endParaRPr lang="zh-TW" altLang="en-US" sz="1000" dirty="0"/>
          </a:p>
        </p:txBody>
      </p:sp>
      <p:sp>
        <p:nvSpPr>
          <p:cNvPr id="43" name="文字方塊 61"/>
          <p:cNvSpPr txBox="1"/>
          <p:nvPr/>
        </p:nvSpPr>
        <p:spPr>
          <a:xfrm>
            <a:off x="2518142" y="1386391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us_arvalid</a:t>
            </a:r>
            <a:endParaRPr lang="zh-TW" altLang="en-US" sz="1000" dirty="0"/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5277392" y="459914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805349" y="467534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79445" y="467534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520968" y="4599146"/>
            <a:ext cx="74195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5159878" y="3225856"/>
            <a:ext cx="723900" cy="342900"/>
            <a:chOff x="3352800" y="3657600"/>
            <a:chExt cx="723900" cy="342900"/>
          </a:xfrm>
        </p:grpSpPr>
        <p:sp>
          <p:nvSpPr>
            <p:cNvPr id="59" name="矩形 58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60" name="等腰三角形 59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62" name="直線接點 61"/>
          <p:cNvCxnSpPr/>
          <p:nvPr/>
        </p:nvCxnSpPr>
        <p:spPr>
          <a:xfrm flipV="1">
            <a:off x="5521828" y="356875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3603380" y="3225856"/>
            <a:ext cx="723900" cy="342900"/>
            <a:chOff x="3352800" y="3657600"/>
            <a:chExt cx="723900" cy="342900"/>
          </a:xfrm>
        </p:grpSpPr>
        <p:sp>
          <p:nvSpPr>
            <p:cNvPr id="65" name="矩形 64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66" name="等腰三角形 65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71" name="文字方塊 60"/>
          <p:cNvSpPr txBox="1"/>
          <p:nvPr/>
        </p:nvSpPr>
        <p:spPr>
          <a:xfrm>
            <a:off x="5521828" y="358140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pending_data</a:t>
            </a:r>
            <a:endParaRPr lang="zh-TW" altLang="en-US" sz="1000" dirty="0"/>
          </a:p>
        </p:txBody>
      </p:sp>
      <p:cxnSp>
        <p:nvCxnSpPr>
          <p:cNvPr id="81" name="直線接點 80"/>
          <p:cNvCxnSpPr>
            <a:stCxn id="59" idx="0"/>
          </p:cNvCxnSpPr>
          <p:nvPr/>
        </p:nvCxnSpPr>
        <p:spPr>
          <a:xfrm flipV="1">
            <a:off x="5521828" y="1375106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65" idx="0"/>
          </p:cNvCxnSpPr>
          <p:nvPr/>
        </p:nvCxnSpPr>
        <p:spPr>
          <a:xfrm flipH="1">
            <a:off x="3965330" y="1375106"/>
            <a:ext cx="1022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群組 95"/>
          <p:cNvGrpSpPr/>
          <p:nvPr/>
        </p:nvGrpSpPr>
        <p:grpSpPr>
          <a:xfrm>
            <a:off x="3898795" y="2174642"/>
            <a:ext cx="137160" cy="223593"/>
            <a:chOff x="4777487" y="1577775"/>
            <a:chExt cx="137160" cy="223593"/>
          </a:xfrm>
        </p:grpSpPr>
        <p:sp>
          <p:nvSpPr>
            <p:cNvPr id="93" name="AutoShape 59"/>
            <p:cNvSpPr>
              <a:spLocks noChangeArrowheads="1"/>
            </p:cNvSpPr>
            <p:nvPr/>
          </p:nvSpPr>
          <p:spPr bwMode="auto">
            <a:xfrm>
              <a:off x="4777487" y="1664208"/>
              <a:ext cx="137160" cy="13716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Oval 217"/>
            <p:cNvSpPr>
              <a:spLocks noChangeArrowheads="1"/>
            </p:cNvSpPr>
            <p:nvPr/>
          </p:nvSpPr>
          <p:spPr bwMode="auto">
            <a:xfrm>
              <a:off x="4814063" y="157777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06" name="直線接點 105"/>
          <p:cNvCxnSpPr/>
          <p:nvPr/>
        </p:nvCxnSpPr>
        <p:spPr>
          <a:xfrm>
            <a:off x="5950945" y="4089391"/>
            <a:ext cx="56056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/>
          <p:cNvCxnSpPr/>
          <p:nvPr/>
        </p:nvCxnSpPr>
        <p:spPr>
          <a:xfrm>
            <a:off x="5526182" y="1733442"/>
            <a:ext cx="98533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/>
          <p:cNvCxnSpPr/>
          <p:nvPr/>
        </p:nvCxnSpPr>
        <p:spPr>
          <a:xfrm flipV="1">
            <a:off x="6511512" y="1733442"/>
            <a:ext cx="0" cy="235051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79"/>
          <p:cNvSpPr>
            <a:spLocks/>
          </p:cNvSpPr>
          <p:nvPr/>
        </p:nvSpPr>
        <p:spPr bwMode="auto">
          <a:xfrm rot="5400000">
            <a:off x="2446901" y="2841604"/>
            <a:ext cx="228600" cy="228600"/>
          </a:xfrm>
          <a:custGeom>
            <a:avLst/>
            <a:gdLst>
              <a:gd name="T0" fmla="*/ 757 w 108"/>
              <a:gd name="T1" fmla="*/ 374 h 107"/>
              <a:gd name="T2" fmla="*/ 0 w 108"/>
              <a:gd name="T3" fmla="*/ 754 h 107"/>
              <a:gd name="T4" fmla="*/ 111 w 108"/>
              <a:gd name="T5" fmla="*/ 380 h 107"/>
              <a:gd name="T6" fmla="*/ 111 w 108"/>
              <a:gd name="T7" fmla="*/ 374 h 107"/>
              <a:gd name="T8" fmla="*/ 0 w 108"/>
              <a:gd name="T9" fmla="*/ 0 h 107"/>
              <a:gd name="T10" fmla="*/ 757 w 108"/>
              <a:gd name="T11" fmla="*/ 374 h 1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8"/>
              <a:gd name="T19" fmla="*/ 0 h 107"/>
              <a:gd name="T20" fmla="*/ 108 w 108"/>
              <a:gd name="T21" fmla="*/ 107 h 1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8" h="107">
                <a:moveTo>
                  <a:pt x="108" y="53"/>
                </a:moveTo>
                <a:cubicBezTo>
                  <a:pt x="108" y="53"/>
                  <a:pt x="83" y="107"/>
                  <a:pt x="0" y="107"/>
                </a:cubicBezTo>
                <a:cubicBezTo>
                  <a:pt x="0" y="107"/>
                  <a:pt x="16" y="101"/>
                  <a:pt x="16" y="54"/>
                </a:cubicBezTo>
                <a:cubicBezTo>
                  <a:pt x="16" y="53"/>
                  <a:pt x="16" y="53"/>
                  <a:pt x="16" y="53"/>
                </a:cubicBezTo>
                <a:cubicBezTo>
                  <a:pt x="16" y="6"/>
                  <a:pt x="0" y="0"/>
                  <a:pt x="0" y="0"/>
                </a:cubicBezTo>
                <a:cubicBezTo>
                  <a:pt x="83" y="0"/>
                  <a:pt x="108" y="53"/>
                  <a:pt x="108" y="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23" name="AutoShape 65"/>
          <p:cNvSpPr>
            <a:spLocks noChangeArrowheads="1"/>
          </p:cNvSpPr>
          <p:nvPr/>
        </p:nvSpPr>
        <p:spPr bwMode="auto">
          <a:xfrm rot="16200000">
            <a:off x="3854764" y="429085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8" name="Oval 217"/>
          <p:cNvSpPr>
            <a:spLocks noChangeArrowheads="1"/>
          </p:cNvSpPr>
          <p:nvPr/>
        </p:nvSpPr>
        <p:spPr bwMode="auto">
          <a:xfrm>
            <a:off x="3997966" y="452025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29" name="直線接點 128"/>
          <p:cNvCxnSpPr/>
          <p:nvPr/>
        </p:nvCxnSpPr>
        <p:spPr>
          <a:xfrm>
            <a:off x="3917275" y="4520255"/>
            <a:ext cx="0" cy="100099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>
            <a:stCxn id="65" idx="2"/>
          </p:cNvCxnSpPr>
          <p:nvPr/>
        </p:nvCxnSpPr>
        <p:spPr>
          <a:xfrm>
            <a:off x="3965330" y="3568756"/>
            <a:ext cx="1767" cy="72210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2505264" y="1386391"/>
            <a:ext cx="0" cy="148931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V="1">
            <a:off x="2623026" y="2551892"/>
            <a:ext cx="0" cy="32381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1676400" y="3397306"/>
            <a:ext cx="665731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utoShape 65"/>
          <p:cNvSpPr>
            <a:spLocks noChangeArrowheads="1"/>
          </p:cNvSpPr>
          <p:nvPr/>
        </p:nvSpPr>
        <p:spPr bwMode="auto">
          <a:xfrm rot="5400000">
            <a:off x="5654380" y="2761009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5769079" y="1981200"/>
            <a:ext cx="0" cy="7701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/>
          <p:cNvCxnSpPr/>
          <p:nvPr/>
        </p:nvCxnSpPr>
        <p:spPr>
          <a:xfrm flipV="1">
            <a:off x="5674720" y="1828800"/>
            <a:ext cx="0" cy="9224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 flipV="1">
            <a:off x="5859675" y="2174643"/>
            <a:ext cx="0" cy="52235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217"/>
          <p:cNvSpPr>
            <a:spLocks noChangeArrowheads="1"/>
          </p:cNvSpPr>
          <p:nvPr/>
        </p:nvSpPr>
        <p:spPr bwMode="auto">
          <a:xfrm>
            <a:off x="5827671" y="2697001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52" name="直線接點 151"/>
          <p:cNvCxnSpPr/>
          <p:nvPr/>
        </p:nvCxnSpPr>
        <p:spPr>
          <a:xfrm>
            <a:off x="2505264" y="1828800"/>
            <a:ext cx="316945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>
            <a:endCxn id="145" idx="3"/>
          </p:cNvCxnSpPr>
          <p:nvPr/>
        </p:nvCxnSpPr>
        <p:spPr>
          <a:xfrm flipV="1">
            <a:off x="5769079" y="2990407"/>
            <a:ext cx="0" cy="23544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60"/>
          <p:cNvSpPr txBox="1"/>
          <p:nvPr/>
        </p:nvSpPr>
        <p:spPr>
          <a:xfrm>
            <a:off x="5760676" y="2963737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/>
              <a:t>us_grant</a:t>
            </a:r>
            <a:endParaRPr lang="zh-TW" altLang="en-US" sz="1050" dirty="0"/>
          </a:p>
        </p:txBody>
      </p:sp>
      <p:sp>
        <p:nvSpPr>
          <p:cNvPr id="161" name="Oval 217"/>
          <p:cNvSpPr>
            <a:spLocks noChangeArrowheads="1"/>
          </p:cNvSpPr>
          <p:nvPr/>
        </p:nvSpPr>
        <p:spPr bwMode="auto">
          <a:xfrm>
            <a:off x="3997966" y="5696176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66" name="直線接點 165"/>
          <p:cNvCxnSpPr/>
          <p:nvPr/>
        </p:nvCxnSpPr>
        <p:spPr>
          <a:xfrm>
            <a:off x="2623026" y="2551892"/>
            <a:ext cx="189794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3967375" y="1981200"/>
            <a:ext cx="180170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/>
          <p:cNvCxnSpPr/>
          <p:nvPr/>
        </p:nvCxnSpPr>
        <p:spPr>
          <a:xfrm flipV="1">
            <a:off x="4520968" y="2551892"/>
            <a:ext cx="0" cy="204725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217"/>
          <p:cNvSpPr>
            <a:spLocks noChangeArrowheads="1"/>
          </p:cNvSpPr>
          <p:nvPr/>
        </p:nvSpPr>
        <p:spPr bwMode="auto">
          <a:xfrm>
            <a:off x="3885271" y="5489245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90" name="Oval 217"/>
          <p:cNvSpPr>
            <a:spLocks noChangeArrowheads="1"/>
          </p:cNvSpPr>
          <p:nvPr/>
        </p:nvSpPr>
        <p:spPr bwMode="auto">
          <a:xfrm>
            <a:off x="3926256" y="2519888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93" name="文字方塊 60"/>
          <p:cNvSpPr txBox="1"/>
          <p:nvPr/>
        </p:nvSpPr>
        <p:spPr>
          <a:xfrm>
            <a:off x="3982197" y="296330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pending_arvalid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871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直線接點 207"/>
          <p:cNvCxnSpPr/>
          <p:nvPr/>
        </p:nvCxnSpPr>
        <p:spPr>
          <a:xfrm>
            <a:off x="1593653" y="1593529"/>
            <a:ext cx="1445084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/>
          <p:cNvGrpSpPr/>
          <p:nvPr/>
        </p:nvGrpSpPr>
        <p:grpSpPr>
          <a:xfrm rot="10800000">
            <a:off x="2702456" y="2763275"/>
            <a:ext cx="723900" cy="342900"/>
            <a:chOff x="5373782" y="7073997"/>
            <a:chExt cx="723900" cy="342900"/>
          </a:xfrm>
        </p:grpSpPr>
        <p:sp>
          <p:nvSpPr>
            <p:cNvPr id="136" name="矩形 135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7" name="等腰三角形 136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32" name="群組 131"/>
          <p:cNvGrpSpPr/>
          <p:nvPr/>
        </p:nvGrpSpPr>
        <p:grpSpPr>
          <a:xfrm>
            <a:off x="4258892" y="2761461"/>
            <a:ext cx="723900" cy="342900"/>
            <a:chOff x="5373782" y="7073997"/>
            <a:chExt cx="723900" cy="342900"/>
          </a:xfrm>
        </p:grpSpPr>
        <p:sp>
          <p:nvSpPr>
            <p:cNvPr id="133" name="矩形 13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34" name="等腰三角形 13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086620" y="2761461"/>
            <a:ext cx="723900" cy="342900"/>
            <a:chOff x="5373782" y="7073997"/>
            <a:chExt cx="723900" cy="342900"/>
          </a:xfrm>
        </p:grpSpPr>
        <p:sp>
          <p:nvSpPr>
            <p:cNvPr id="124" name="矩形 123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25" name="等腰三角形 124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1303406" y="6608760"/>
            <a:ext cx="723900" cy="342900"/>
            <a:chOff x="5373782" y="7073997"/>
            <a:chExt cx="723900" cy="342900"/>
          </a:xfrm>
        </p:grpSpPr>
        <p:sp>
          <p:nvSpPr>
            <p:cNvPr id="116" name="矩形 115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117" name="等腰三角形 116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57" name="直線接點 56"/>
          <p:cNvCxnSpPr/>
          <p:nvPr/>
        </p:nvCxnSpPr>
        <p:spPr>
          <a:xfrm flipV="1">
            <a:off x="5051160" y="1248642"/>
            <a:ext cx="0" cy="28852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660058" y="6951658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/>
          <p:cNvGrpSpPr/>
          <p:nvPr/>
        </p:nvGrpSpPr>
        <p:grpSpPr>
          <a:xfrm>
            <a:off x="2950106" y="7082792"/>
            <a:ext cx="228600" cy="265386"/>
            <a:chOff x="4038600" y="3113327"/>
            <a:chExt cx="228600" cy="265386"/>
          </a:xfrm>
        </p:grpSpPr>
        <p:sp>
          <p:nvSpPr>
            <p:cNvPr id="9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0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1" name="直線接點 10"/>
          <p:cNvCxnSpPr/>
          <p:nvPr/>
        </p:nvCxnSpPr>
        <p:spPr>
          <a:xfrm>
            <a:off x="3001164" y="7351314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124276" y="7294168"/>
            <a:ext cx="0" cy="12321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660277" y="7542611"/>
            <a:ext cx="134536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223" idx="4"/>
          </p:cNvCxnSpPr>
          <p:nvPr/>
        </p:nvCxnSpPr>
        <p:spPr>
          <a:xfrm flipH="1">
            <a:off x="3064406" y="5243173"/>
            <a:ext cx="1679" cy="1839618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57"/>
          <p:cNvSpPr txBox="1"/>
          <p:nvPr/>
        </p:nvSpPr>
        <p:spPr>
          <a:xfrm>
            <a:off x="1660058" y="8229754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slv_arvalid</a:t>
            </a:r>
            <a:endParaRPr lang="zh-TW" altLang="en-US" sz="1000" dirty="0"/>
          </a:p>
        </p:txBody>
      </p:sp>
      <p:sp>
        <p:nvSpPr>
          <p:cNvPr id="16" name="文字方塊 58"/>
          <p:cNvSpPr txBox="1"/>
          <p:nvPr/>
        </p:nvSpPr>
        <p:spPr>
          <a:xfrm>
            <a:off x="3128680" y="828013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slv_arready</a:t>
            </a:r>
            <a:endParaRPr lang="zh-TW" altLang="en-US" sz="1000" dirty="0"/>
          </a:p>
        </p:txBody>
      </p:sp>
      <p:sp>
        <p:nvSpPr>
          <p:cNvPr id="17" name="文字方塊 60"/>
          <p:cNvSpPr txBox="1"/>
          <p:nvPr/>
        </p:nvSpPr>
        <p:spPr>
          <a:xfrm>
            <a:off x="3061301" y="627400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rgbClr val="0070C0"/>
                </a:solidFill>
              </a:rPr>
              <a:t>master_arready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8" name="文字方塊 64"/>
          <p:cNvSpPr txBox="1"/>
          <p:nvPr/>
        </p:nvSpPr>
        <p:spPr>
          <a:xfrm>
            <a:off x="1296474" y="6720663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0" name="直線接點 19"/>
          <p:cNvCxnSpPr>
            <a:endCxn id="223" idx="0"/>
          </p:cNvCxnSpPr>
          <p:nvPr/>
        </p:nvCxnSpPr>
        <p:spPr>
          <a:xfrm>
            <a:off x="3064407" y="3116160"/>
            <a:ext cx="1678" cy="206300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60"/>
          <p:cNvSpPr txBox="1"/>
          <p:nvPr/>
        </p:nvSpPr>
        <p:spPr>
          <a:xfrm>
            <a:off x="3065428" y="921151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us_arready</a:t>
            </a:r>
            <a:endParaRPr lang="zh-TW" altLang="en-US" sz="1000" dirty="0"/>
          </a:p>
        </p:txBody>
      </p:sp>
      <p:grpSp>
        <p:nvGrpSpPr>
          <p:cNvPr id="55" name="群組 54"/>
          <p:cNvGrpSpPr/>
          <p:nvPr/>
        </p:nvGrpSpPr>
        <p:grpSpPr>
          <a:xfrm>
            <a:off x="4472858" y="6608757"/>
            <a:ext cx="723900" cy="342900"/>
            <a:chOff x="5373782" y="7073997"/>
            <a:chExt cx="723900" cy="342900"/>
          </a:xfrm>
        </p:grpSpPr>
        <p:sp>
          <p:nvSpPr>
            <p:cNvPr id="23" name="矩形 2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25" name="文字方塊 64"/>
          <p:cNvSpPr txBox="1"/>
          <p:nvPr/>
        </p:nvSpPr>
        <p:spPr>
          <a:xfrm>
            <a:off x="4472858" y="672066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821858" y="6780207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4834808" y="6951658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4830522" y="4133906"/>
            <a:ext cx="0" cy="247485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61"/>
          <p:cNvSpPr txBox="1"/>
          <p:nvPr/>
        </p:nvSpPr>
        <p:spPr>
          <a:xfrm>
            <a:off x="4627626" y="91439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us_data</a:t>
            </a:r>
            <a:endParaRPr lang="zh-TW" altLang="en-US" sz="1000" dirty="0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4592820" y="5121757"/>
            <a:ext cx="0" cy="1487001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61"/>
          <p:cNvSpPr txBox="1"/>
          <p:nvPr/>
        </p:nvSpPr>
        <p:spPr>
          <a:xfrm>
            <a:off x="4834808" y="4470217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master_data</a:t>
            </a:r>
            <a:endParaRPr lang="zh-TW" altLang="en-US" sz="1000" dirty="0"/>
          </a:p>
        </p:txBody>
      </p:sp>
      <p:sp>
        <p:nvSpPr>
          <p:cNvPr id="33" name="文字方塊 60"/>
          <p:cNvSpPr txBox="1"/>
          <p:nvPr/>
        </p:nvSpPr>
        <p:spPr>
          <a:xfrm>
            <a:off x="3701229" y="527878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rgbClr val="0070C0"/>
                </a:solidFill>
              </a:rPr>
              <a:t>master_grant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38" name="文字方塊 58"/>
          <p:cNvSpPr txBox="1"/>
          <p:nvPr/>
        </p:nvSpPr>
        <p:spPr>
          <a:xfrm>
            <a:off x="4838437" y="822975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mst_data</a:t>
            </a:r>
            <a:endParaRPr lang="zh-TW" altLang="en-US" sz="1000" dirty="0"/>
          </a:p>
        </p:txBody>
      </p:sp>
      <p:cxnSp>
        <p:nvCxnSpPr>
          <p:cNvPr id="39" name="直線接點 38"/>
          <p:cNvCxnSpPr/>
          <p:nvPr/>
        </p:nvCxnSpPr>
        <p:spPr>
          <a:xfrm flipH="1" flipV="1">
            <a:off x="1660277" y="4133906"/>
            <a:ext cx="1" cy="24748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V="1">
            <a:off x="1939208" y="5211169"/>
            <a:ext cx="0" cy="1389981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61"/>
          <p:cNvSpPr txBox="1"/>
          <p:nvPr/>
        </p:nvSpPr>
        <p:spPr>
          <a:xfrm>
            <a:off x="1653957" y="4794197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rgbClr val="0070C0"/>
                </a:solidFill>
              </a:rPr>
              <a:t>master_arvalid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43" name="文字方塊 61"/>
          <p:cNvSpPr txBox="1"/>
          <p:nvPr/>
        </p:nvSpPr>
        <p:spPr>
          <a:xfrm>
            <a:off x="1447152" y="921151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us_arvalid</a:t>
            </a:r>
            <a:endParaRPr lang="zh-TW" altLang="en-US" sz="1000" dirty="0"/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4376468" y="413390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04425" y="421010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478521" y="421010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62" name="直線接點 61"/>
          <p:cNvCxnSpPr/>
          <p:nvPr/>
        </p:nvCxnSpPr>
        <p:spPr>
          <a:xfrm flipV="1">
            <a:off x="4620904" y="310351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60"/>
          <p:cNvSpPr txBox="1"/>
          <p:nvPr/>
        </p:nvSpPr>
        <p:spPr>
          <a:xfrm>
            <a:off x="4250457" y="286993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81" name="直線接點 80"/>
          <p:cNvCxnSpPr/>
          <p:nvPr/>
        </p:nvCxnSpPr>
        <p:spPr>
          <a:xfrm flipV="1">
            <a:off x="4620904" y="909866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endCxn id="203" idx="0"/>
          </p:cNvCxnSpPr>
          <p:nvPr/>
        </p:nvCxnSpPr>
        <p:spPr>
          <a:xfrm>
            <a:off x="3065428" y="909866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/>
          <p:cNvCxnSpPr/>
          <p:nvPr/>
        </p:nvCxnSpPr>
        <p:spPr>
          <a:xfrm flipV="1">
            <a:off x="1448056" y="921151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接點 151"/>
          <p:cNvCxnSpPr>
            <a:stCxn id="202" idx="2"/>
          </p:cNvCxnSpPr>
          <p:nvPr/>
        </p:nvCxnSpPr>
        <p:spPr>
          <a:xfrm flipV="1">
            <a:off x="1841956" y="1439760"/>
            <a:ext cx="1905320" cy="129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60"/>
          <p:cNvSpPr txBox="1"/>
          <p:nvPr/>
        </p:nvSpPr>
        <p:spPr>
          <a:xfrm>
            <a:off x="3962198" y="150274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>
                <a:solidFill>
                  <a:srgbClr val="0070C0"/>
                </a:solidFill>
              </a:rPr>
              <a:t>us_grant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172" name="直線接點 171"/>
          <p:cNvCxnSpPr>
            <a:stCxn id="203" idx="6"/>
          </p:cNvCxnSpPr>
          <p:nvPr/>
        </p:nvCxnSpPr>
        <p:spPr>
          <a:xfrm flipV="1">
            <a:off x="3097432" y="1592160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775476" y="2932066"/>
            <a:ext cx="665731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H="1">
            <a:off x="1200407" y="413390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1728364" y="421010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302460" y="421010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102" name="直線接點 101"/>
          <p:cNvCxnSpPr/>
          <p:nvPr/>
        </p:nvCxnSpPr>
        <p:spPr>
          <a:xfrm flipV="1">
            <a:off x="1878312" y="1439760"/>
            <a:ext cx="0" cy="269414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1448056" y="310351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60"/>
          <p:cNvSpPr txBox="1"/>
          <p:nvPr/>
        </p:nvSpPr>
        <p:spPr>
          <a:xfrm>
            <a:off x="2702456" y="2763275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us_arready</a:t>
            </a:r>
            <a:endParaRPr lang="en-US" altLang="zh-TW" sz="1000" dirty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42" name="文字方塊 60"/>
          <p:cNvSpPr txBox="1"/>
          <p:nvPr/>
        </p:nvSpPr>
        <p:spPr>
          <a:xfrm>
            <a:off x="1036948" y="286993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pend_arvalid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151" name="直線接點 150"/>
          <p:cNvCxnSpPr/>
          <p:nvPr/>
        </p:nvCxnSpPr>
        <p:spPr>
          <a:xfrm>
            <a:off x="4627626" y="1248642"/>
            <a:ext cx="42239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utoShape 65"/>
          <p:cNvSpPr>
            <a:spLocks noChangeArrowheads="1"/>
          </p:cNvSpPr>
          <p:nvPr/>
        </p:nvSpPr>
        <p:spPr bwMode="auto">
          <a:xfrm>
            <a:off x="3750980" y="1388049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4" name="直線接點 173"/>
          <p:cNvCxnSpPr/>
          <p:nvPr/>
        </p:nvCxnSpPr>
        <p:spPr>
          <a:xfrm>
            <a:off x="1939208" y="5211169"/>
            <a:ext cx="1808068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utoShape 65"/>
          <p:cNvSpPr>
            <a:spLocks noChangeArrowheads="1"/>
          </p:cNvSpPr>
          <p:nvPr/>
        </p:nvSpPr>
        <p:spPr bwMode="auto">
          <a:xfrm>
            <a:off x="3750980" y="5007058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8" name="直線接點 177"/>
          <p:cNvCxnSpPr/>
          <p:nvPr/>
        </p:nvCxnSpPr>
        <p:spPr>
          <a:xfrm>
            <a:off x="3983384" y="5121757"/>
            <a:ext cx="609436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3980378" y="1502748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utoShape 65"/>
          <p:cNvSpPr>
            <a:spLocks noChangeArrowheads="1"/>
          </p:cNvSpPr>
          <p:nvPr/>
        </p:nvSpPr>
        <p:spPr bwMode="auto">
          <a:xfrm rot="5400000">
            <a:off x="1550819" y="229576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97" name="直線接點 196"/>
          <p:cNvCxnSpPr/>
          <p:nvPr/>
        </p:nvCxnSpPr>
        <p:spPr>
          <a:xfrm flipV="1">
            <a:off x="1597667" y="1592160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接點 197"/>
          <p:cNvCxnSpPr>
            <a:endCxn id="196" idx="3"/>
          </p:cNvCxnSpPr>
          <p:nvPr/>
        </p:nvCxnSpPr>
        <p:spPr>
          <a:xfrm flipV="1">
            <a:off x="1665518" y="252516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 flipV="1">
            <a:off x="1731993" y="195732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217"/>
          <p:cNvSpPr>
            <a:spLocks noChangeArrowheads="1"/>
          </p:cNvSpPr>
          <p:nvPr/>
        </p:nvSpPr>
        <p:spPr bwMode="auto">
          <a:xfrm>
            <a:off x="1699989" y="221850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1" name="Oval 217"/>
          <p:cNvSpPr>
            <a:spLocks noChangeArrowheads="1"/>
          </p:cNvSpPr>
          <p:nvPr/>
        </p:nvSpPr>
        <p:spPr bwMode="auto">
          <a:xfrm>
            <a:off x="1416052" y="1409046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2" name="Oval 217"/>
          <p:cNvSpPr>
            <a:spLocks noChangeArrowheads="1"/>
          </p:cNvSpPr>
          <p:nvPr/>
        </p:nvSpPr>
        <p:spPr bwMode="auto">
          <a:xfrm>
            <a:off x="1841956" y="1409046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3" name="Oval 217"/>
          <p:cNvSpPr>
            <a:spLocks noChangeArrowheads="1"/>
          </p:cNvSpPr>
          <p:nvPr/>
        </p:nvSpPr>
        <p:spPr bwMode="auto">
          <a:xfrm>
            <a:off x="3033424" y="1561525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4" name="文字方塊 60"/>
          <p:cNvSpPr txBox="1"/>
          <p:nvPr/>
        </p:nvSpPr>
        <p:spPr>
          <a:xfrm>
            <a:off x="1731993" y="197228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5" name="文字方塊 60"/>
          <p:cNvSpPr txBox="1"/>
          <p:nvPr/>
        </p:nvSpPr>
        <p:spPr>
          <a:xfrm>
            <a:off x="4900929" y="197670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0" name="文字方塊 209"/>
          <p:cNvSpPr txBox="1"/>
          <p:nvPr/>
        </p:nvSpPr>
        <p:spPr>
          <a:xfrm>
            <a:off x="6265641" y="895066"/>
            <a:ext cx="23342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</a:rPr>
              <a:t>存入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pending register</a:t>
            </a:r>
            <a:r>
              <a:rPr lang="zh-TW" altLang="en-US" sz="1000" dirty="0">
                <a:solidFill>
                  <a:schemeClr val="bg2">
                    <a:lumMod val="50000"/>
                  </a:schemeClr>
                </a:solidFill>
              </a:rPr>
              <a:t>的條件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us_arready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 == 1 &amp;&amp; </a:t>
            </a:r>
            <a:r>
              <a:rPr lang="en-US" altLang="zh-TW" sz="1000" dirty="0" err="1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r>
              <a:rPr lang="en-US" altLang="zh-TW" sz="1000" dirty="0">
                <a:solidFill>
                  <a:schemeClr val="bg2">
                    <a:lumMod val="50000"/>
                  </a:schemeClr>
                </a:solidFill>
              </a:rPr>
              <a:t> == 0</a:t>
            </a:r>
          </a:p>
          <a:p>
            <a:endParaRPr lang="en-US" altLang="zh-TW" sz="1000" dirty="0"/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us_data</a:t>
            </a:r>
            <a:r>
              <a:rPr lang="zh-TW" altLang="en-US" sz="1000" dirty="0">
                <a:solidFill>
                  <a:srgbClr val="0070C0"/>
                </a:solidFill>
              </a:rPr>
              <a:t>有</a:t>
            </a:r>
            <a:r>
              <a:rPr lang="en-US" altLang="zh-TW" sz="1000" dirty="0">
                <a:solidFill>
                  <a:srgbClr val="0070C0"/>
                </a:solidFill>
              </a:rPr>
              <a:t>grant</a:t>
            </a:r>
            <a:r>
              <a:rPr lang="zh-TW" altLang="en-US" sz="1000" dirty="0">
                <a:solidFill>
                  <a:srgbClr val="0070C0"/>
                </a:solidFill>
              </a:rPr>
              <a:t>條件</a:t>
            </a:r>
            <a:r>
              <a:rPr lang="en-US" altLang="zh-TW" sz="1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us_valid</a:t>
            </a:r>
            <a:r>
              <a:rPr lang="en-US" altLang="zh-TW" sz="1000" dirty="0">
                <a:solidFill>
                  <a:srgbClr val="0070C0"/>
                </a:solidFill>
              </a:rPr>
              <a:t> == 1 &amp;&amp; </a:t>
            </a:r>
            <a:r>
              <a:rPr lang="en-US" altLang="zh-TW" sz="1000" dirty="0" err="1">
                <a:solidFill>
                  <a:srgbClr val="0070C0"/>
                </a:solidFill>
              </a:rPr>
              <a:t>us_arready</a:t>
            </a:r>
            <a:r>
              <a:rPr lang="en-US" altLang="zh-TW" sz="1000" dirty="0">
                <a:solidFill>
                  <a:srgbClr val="0070C0"/>
                </a:solidFill>
              </a:rPr>
              <a:t> == 1</a:t>
            </a:r>
          </a:p>
          <a:p>
            <a:endParaRPr lang="en-US" altLang="zh-TW" sz="1000" dirty="0">
              <a:solidFill>
                <a:srgbClr val="0070C0"/>
              </a:solidFill>
            </a:endParaRP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us_arvalid</a:t>
            </a:r>
            <a:r>
              <a:rPr lang="zh-TW" altLang="en-US" sz="1000" dirty="0">
                <a:solidFill>
                  <a:srgbClr val="0070C0"/>
                </a:solidFill>
              </a:rPr>
              <a:t>有</a:t>
            </a:r>
            <a:r>
              <a:rPr lang="en-US" altLang="zh-TW" sz="1000" dirty="0">
                <a:solidFill>
                  <a:srgbClr val="0070C0"/>
                </a:solidFill>
              </a:rPr>
              <a:t>grant</a:t>
            </a:r>
            <a:r>
              <a:rPr lang="zh-TW" altLang="en-US" sz="1000" dirty="0">
                <a:solidFill>
                  <a:srgbClr val="0070C0"/>
                </a:solidFill>
              </a:rPr>
              <a:t>條件</a:t>
            </a:r>
            <a:r>
              <a:rPr lang="en-US" altLang="zh-TW" sz="1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1000" dirty="0" err="1">
                <a:solidFill>
                  <a:srgbClr val="0070C0"/>
                </a:solidFill>
              </a:rPr>
              <a:t>us_arready</a:t>
            </a:r>
            <a:r>
              <a:rPr lang="en-US" altLang="zh-TW" sz="1000" dirty="0">
                <a:solidFill>
                  <a:srgbClr val="0070C0"/>
                </a:solidFill>
              </a:rPr>
              <a:t> == 1</a:t>
            </a:r>
          </a:p>
        </p:txBody>
      </p:sp>
      <p:sp>
        <p:nvSpPr>
          <p:cNvPr id="215" name="AutoShape 65"/>
          <p:cNvSpPr>
            <a:spLocks noChangeArrowheads="1"/>
          </p:cNvSpPr>
          <p:nvPr/>
        </p:nvSpPr>
        <p:spPr bwMode="auto">
          <a:xfrm rot="5400000">
            <a:off x="4719755" y="229576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6" name="直線接點 215"/>
          <p:cNvCxnSpPr/>
          <p:nvPr/>
        </p:nvCxnSpPr>
        <p:spPr>
          <a:xfrm flipV="1">
            <a:off x="4766603" y="1502748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>
            <a:endCxn id="215" idx="3"/>
          </p:cNvCxnSpPr>
          <p:nvPr/>
        </p:nvCxnSpPr>
        <p:spPr>
          <a:xfrm flipV="1">
            <a:off x="4834454" y="252516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/>
          <p:cNvCxnSpPr/>
          <p:nvPr/>
        </p:nvCxnSpPr>
        <p:spPr>
          <a:xfrm flipV="1">
            <a:off x="4900929" y="195732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7"/>
          <p:cNvSpPr>
            <a:spLocks noChangeArrowheads="1"/>
          </p:cNvSpPr>
          <p:nvPr/>
        </p:nvSpPr>
        <p:spPr bwMode="auto">
          <a:xfrm>
            <a:off x="4868925" y="221850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3" name="Oval 217"/>
          <p:cNvSpPr>
            <a:spLocks noChangeArrowheads="1"/>
          </p:cNvSpPr>
          <p:nvPr/>
        </p:nvSpPr>
        <p:spPr bwMode="auto">
          <a:xfrm>
            <a:off x="3034081" y="5179165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1627943" y="5031763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226" name="直線接點 225"/>
          <p:cNvCxnSpPr/>
          <p:nvPr/>
        </p:nvCxnSpPr>
        <p:spPr>
          <a:xfrm>
            <a:off x="1451586" y="1441121"/>
            <a:ext cx="42239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/>
          <p:cNvCxnSpPr/>
          <p:nvPr/>
        </p:nvCxnSpPr>
        <p:spPr>
          <a:xfrm>
            <a:off x="1660058" y="5058769"/>
            <a:ext cx="2087218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31"/>
          <p:cNvCxnSpPr/>
          <p:nvPr/>
        </p:nvCxnSpPr>
        <p:spPr>
          <a:xfrm flipH="1">
            <a:off x="3062871" y="1605358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2135819" y="413390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文字方塊 60"/>
          <p:cNvSpPr txBox="1"/>
          <p:nvPr/>
        </p:nvSpPr>
        <p:spPr>
          <a:xfrm>
            <a:off x="2294512" y="401079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us_arready</a:t>
            </a:r>
            <a:endParaRPr lang="zh-TW" altLang="en-US" sz="1000" dirty="0"/>
          </a:p>
        </p:txBody>
      </p:sp>
      <p:cxnSp>
        <p:nvCxnSpPr>
          <p:cNvPr id="241" name="直線接點 240"/>
          <p:cNvCxnSpPr/>
          <p:nvPr/>
        </p:nvCxnSpPr>
        <p:spPr>
          <a:xfrm>
            <a:off x="5318087" y="413390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字方塊 60"/>
          <p:cNvSpPr txBox="1"/>
          <p:nvPr/>
        </p:nvSpPr>
        <p:spPr>
          <a:xfrm>
            <a:off x="5476780" y="401079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us_arready</a:t>
            </a:r>
            <a:endParaRPr lang="zh-TW" altLang="en-US" sz="1000" dirty="0"/>
          </a:p>
        </p:txBody>
      </p:sp>
      <p:sp>
        <p:nvSpPr>
          <p:cNvPr id="96" name="文字方塊 60"/>
          <p:cNvSpPr txBox="1"/>
          <p:nvPr/>
        </p:nvSpPr>
        <p:spPr>
          <a:xfrm>
            <a:off x="3061301" y="6533989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rgbClr val="0070C0"/>
                </a:solidFill>
              </a:rPr>
              <a:t>slave_arready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1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161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佈景主題</vt:lpstr>
      <vt:lpstr>PowerPoint Presentation</vt:lpstr>
      <vt:lpstr>PowerPoint Presentation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50</cp:revision>
  <dcterms:created xsi:type="dcterms:W3CDTF">2021-03-12T09:22:01Z</dcterms:created>
  <dcterms:modified xsi:type="dcterms:W3CDTF">2024-03-18T06:57:05Z</dcterms:modified>
</cp:coreProperties>
</file>