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14" r:id="rId2"/>
  </p:sldMasterIdLst>
  <p:notesMasterIdLst>
    <p:notesMasterId r:id="rId24"/>
  </p:notesMasterIdLst>
  <p:sldIdLst>
    <p:sldId id="525" r:id="rId3"/>
    <p:sldId id="1042" r:id="rId4"/>
    <p:sldId id="1044" r:id="rId5"/>
    <p:sldId id="1047" r:id="rId6"/>
    <p:sldId id="1053" r:id="rId7"/>
    <p:sldId id="1038" r:id="rId8"/>
    <p:sldId id="1034" r:id="rId9"/>
    <p:sldId id="1045" r:id="rId10"/>
    <p:sldId id="1049" r:id="rId11"/>
    <p:sldId id="1036" r:id="rId12"/>
    <p:sldId id="1037" r:id="rId13"/>
    <p:sldId id="1043" r:id="rId14"/>
    <p:sldId id="1032" r:id="rId15"/>
    <p:sldId id="1033" r:id="rId16"/>
    <p:sldId id="1054" r:id="rId17"/>
    <p:sldId id="1055" r:id="rId18"/>
    <p:sldId id="1051" r:id="rId19"/>
    <p:sldId id="1052" r:id="rId20"/>
    <p:sldId id="1050" r:id="rId21"/>
    <p:sldId id="1023" r:id="rId22"/>
    <p:sldId id="983" r:id="rId23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78A4C7"/>
    <a:srgbClr val="000066"/>
    <a:srgbClr val="FFF78F"/>
    <a:srgbClr val="AEC8DD"/>
    <a:srgbClr val="1C71A6"/>
    <a:srgbClr val="32AECB"/>
    <a:srgbClr val="00FFFF"/>
    <a:srgbClr val="D9F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87743" autoAdjust="0"/>
  </p:normalViewPr>
  <p:slideViewPr>
    <p:cSldViewPr snapToGrid="0">
      <p:cViewPr varScale="1">
        <p:scale>
          <a:sx n="63" d="100"/>
          <a:sy n="63" d="100"/>
        </p:scale>
        <p:origin x="162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7429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9FA509-B1DE-4A2A-816D-4E4A94353D1D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3061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53584-004A-412E-88BE-F68296F7E01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71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553584-004A-412E-88BE-F68296F7E01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7154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9FA509-B1DE-4A2A-816D-4E4A94353D1D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00055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79FA509-B1DE-4A2A-816D-4E4A94353D1D}" type="slidenum">
              <a:rPr lang="zh-TW" altLang="en-US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5324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8DD757-109B-43B9-B605-064D5CE39788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6463"/>
            <a:ext cx="5435600" cy="4465637"/>
          </a:xfrm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81743"/>
            <a:ext cx="9144000" cy="5230059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24207" cy="60801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142875"/>
            <a:ext cx="8697686" cy="60801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3" y="222250"/>
            <a:ext cx="8615362" cy="48736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219200"/>
            <a:ext cx="4133850" cy="5105400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486" y="142875"/>
            <a:ext cx="8742589" cy="60801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2DA5230-246D-409B-BE0D-1469DB4F42FA}" type="datetimeFigureOut">
              <a:rPr lang="zh-TW" altLang="en-US" smtClean="0"/>
              <a:t>2020/11/22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0CD892E-6D46-4204-8016-0CF88BF1A5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59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18313" y="142875"/>
            <a:ext cx="2163762" cy="61817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342063" cy="61817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5"/>
            <a:ext cx="8591550" cy="60801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pPr lvl="0"/>
            <a:endParaRPr lang="zh-TW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3.png"/><Relationship Id="rId18" Type="http://schemas.openxmlformats.org/officeDocument/2006/relationships/image" Target="../media/image8.jpe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2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4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 userDrawn="1"/>
        </p:nvPicPr>
        <p:blipFill>
          <a:blip r:embed="rId41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title style</a:t>
            </a:r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pic>
        <p:nvPicPr>
          <p:cNvPr id="1031" name="Picture 12"/>
          <p:cNvPicPr>
            <a:picLocks noChangeAspect="1" noChangeArrowheads="1"/>
          </p:cNvPicPr>
          <p:nvPr userDrawn="1"/>
        </p:nvPicPr>
        <p:blipFill>
          <a:blip r:embed="rId42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 userDrawn="1"/>
        </p:nvPicPr>
        <p:blipFill>
          <a:blip r:embed="rId43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 userDrawn="1"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 userDrawn="1"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  <p:sldLayoutId id="2147483750" r:id="rId3"/>
    <p:sldLayoutId id="2147483749" r:id="rId4"/>
    <p:sldLayoutId id="2147483748" r:id="rId5"/>
    <p:sldLayoutId id="2147483747" r:id="rId6"/>
    <p:sldLayoutId id="2147483746" r:id="rId7"/>
    <p:sldLayoutId id="2147483745" r:id="rId8"/>
    <p:sldLayoutId id="2147483744" r:id="rId9"/>
    <p:sldLayoutId id="2147483743" r:id="rId10"/>
    <p:sldLayoutId id="2147483742" r:id="rId11"/>
    <p:sldLayoutId id="2147483741" r:id="rId12"/>
    <p:sldLayoutId id="2147483740" r:id="rId13"/>
    <p:sldLayoutId id="2147483739" r:id="rId14"/>
    <p:sldLayoutId id="2147483738" r:id="rId15"/>
    <p:sldLayoutId id="2147483764" r:id="rId16"/>
    <p:sldLayoutId id="2147483737" r:id="rId17"/>
    <p:sldLayoutId id="2147483736" r:id="rId18"/>
    <p:sldLayoutId id="2147483735" r:id="rId19"/>
    <p:sldLayoutId id="2147483734" r:id="rId20"/>
    <p:sldLayoutId id="2147483733" r:id="rId21"/>
    <p:sldLayoutId id="2147483732" r:id="rId22"/>
    <p:sldLayoutId id="2147483731" r:id="rId23"/>
    <p:sldLayoutId id="2147483730" r:id="rId24"/>
    <p:sldLayoutId id="2147483729" r:id="rId25"/>
    <p:sldLayoutId id="2147483728" r:id="rId26"/>
    <p:sldLayoutId id="2147483727" r:id="rId27"/>
    <p:sldLayoutId id="2147483726" r:id="rId28"/>
    <p:sldLayoutId id="2147483725" r:id="rId29"/>
    <p:sldLayoutId id="2147483724" r:id="rId30"/>
    <p:sldLayoutId id="2147483723" r:id="rId31"/>
    <p:sldLayoutId id="2147483722" r:id="rId32"/>
    <p:sldLayoutId id="2147483721" r:id="rId33"/>
    <p:sldLayoutId id="2147483720" r:id="rId34"/>
    <p:sldLayoutId id="2147483719" r:id="rId35"/>
    <p:sldLayoutId id="2147483718" r:id="rId36"/>
    <p:sldLayoutId id="2147483717" r:id="rId37"/>
    <p:sldLayoutId id="2147483716" r:id="rId38"/>
    <p:sldLayoutId id="2147483765" r:id="rId39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pic>
        <p:nvPicPr>
          <p:cNvPr id="40966" name="Picture 12" descr="andes-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 userDrawn="1"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 userDrawn="1"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990B7847-9231-4C05-9DFF-AA347A0FEB5D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  <p:pic>
        <p:nvPicPr>
          <p:cNvPr id="40970" name="Picture 36" descr="Line Ba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0971" name="Group 43"/>
          <p:cNvGrpSpPr>
            <a:grpSpLocks/>
          </p:cNvGrpSpPr>
          <p:nvPr userDrawn="1"/>
        </p:nvGrpSpPr>
        <p:grpSpPr bwMode="auto">
          <a:xfrm>
            <a:off x="8034338" y="66675"/>
            <a:ext cx="1009650" cy="927100"/>
            <a:chOff x="5050" y="119"/>
            <a:chExt cx="636" cy="584"/>
          </a:xfrm>
        </p:grpSpPr>
        <p:pic>
          <p:nvPicPr>
            <p:cNvPr id="40972" name="Picture 38" descr="s_01"/>
            <p:cNvPicPr>
              <a:picLocks noChangeAspect="1" noChangeArrowheads="1"/>
            </p:cNvPicPr>
            <p:nvPr userDrawn="1"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050" y="119"/>
              <a:ext cx="321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73" name="Picture 39"/>
            <p:cNvPicPr>
              <a:picLocks noChangeAspect="1" noChangeArrowheads="1"/>
            </p:cNvPicPr>
            <p:nvPr userDrawn="1"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5361" y="120"/>
              <a:ext cx="325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74" name="Picture 40" descr="s_03"/>
            <p:cNvPicPr>
              <a:picLocks noChangeAspect="1" noChangeArrowheads="1"/>
            </p:cNvPicPr>
            <p:nvPr userDrawn="1"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5050" y="391"/>
              <a:ext cx="323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75" name="Picture 41" descr="s_04"/>
            <p:cNvPicPr>
              <a:picLocks noChangeAspect="1" noChangeArrowheads="1"/>
            </p:cNvPicPr>
            <p:nvPr userDrawn="1"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5356" y="391"/>
              <a:ext cx="330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1" r:id="rId3"/>
    <p:sldLayoutId id="2147483760" r:id="rId4"/>
    <p:sldLayoutId id="2147483759" r:id="rId5"/>
    <p:sldLayoutId id="2147483758" r:id="rId6"/>
    <p:sldLayoutId id="2147483757" r:id="rId7"/>
    <p:sldLayoutId id="2147483756" r:id="rId8"/>
    <p:sldLayoutId id="2147483755" r:id="rId9"/>
    <p:sldLayoutId id="2147483754" r:id="rId10"/>
    <p:sldLayoutId id="2147483753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dirty="0">
                <a:ea typeface="新細明體" charset="-120"/>
              </a:rPr>
              <a:t>Driving Innovations™</a:t>
            </a:r>
            <a:endParaRPr lang="zh-TW" altLang="en-US" sz="2800" baseline="30000" dirty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447800"/>
            <a:ext cx="866616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000" dirty="0">
                <a:solidFill>
                  <a:srgbClr val="333333"/>
                </a:solidFill>
                <a:ea typeface="新細明體" charset="-120"/>
              </a:rPr>
              <a:t>High Speed RTL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>
                <a:solidFill>
                  <a:schemeClr val="bg1"/>
                </a:solidFill>
              </a:rPr>
              <a:t>Alex</a:t>
            </a:r>
          </a:p>
          <a:p>
            <a:pPr algn="ctr"/>
            <a:r>
              <a:rPr lang="en-US" altLang="zh-TW" dirty="0">
                <a:solidFill>
                  <a:schemeClr val="bg1"/>
                </a:solidFill>
              </a:rPr>
              <a:t>2020-12-04</a:t>
            </a:r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Separating Control and Data Path</a:t>
            </a:r>
            <a:endParaRPr lang="zh-TW" alt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5975569" y="1446888"/>
            <a:ext cx="3106688" cy="452596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Typically,</a:t>
            </a:r>
          </a:p>
          <a:p>
            <a:pPr lvl="1"/>
            <a:r>
              <a:rPr lang="en-US" altLang="zh-TW" sz="1600" dirty="0"/>
              <a:t>Data path has more fan-outs</a:t>
            </a:r>
          </a:p>
          <a:p>
            <a:pPr lvl="1"/>
            <a:r>
              <a:rPr lang="en-US" altLang="zh-TW" sz="1600" dirty="0"/>
              <a:t>Control signal has worse timing</a:t>
            </a:r>
          </a:p>
          <a:p>
            <a:pPr lvl="2"/>
            <a:r>
              <a:rPr lang="en-US" altLang="zh-TW" sz="1200" dirty="0" err="1"/>
              <a:t>mdu_req_valid</a:t>
            </a:r>
            <a:endParaRPr lang="en-US" altLang="zh-TW" sz="1200" dirty="0"/>
          </a:p>
          <a:p>
            <a:pPr lvl="2"/>
            <a:r>
              <a:rPr lang="en-US" altLang="zh-TW" sz="1200" dirty="0" err="1"/>
              <a:t>mdu_req_ready</a:t>
            </a:r>
            <a:endParaRPr lang="en-US" altLang="zh-TW" sz="1200" dirty="0"/>
          </a:p>
          <a:p>
            <a:pPr lvl="2"/>
            <a:r>
              <a:rPr lang="en-US" altLang="zh-TW" sz="1200" dirty="0" err="1"/>
              <a:t>mdu_req_kill</a:t>
            </a:r>
            <a:endParaRPr lang="en-US" altLang="zh-TW" sz="1200" dirty="0"/>
          </a:p>
          <a:p>
            <a:r>
              <a:rPr lang="en-US" altLang="zh-TW" sz="2000" dirty="0"/>
              <a:t>When control signal is propagated to data path, synthesizer need to optimize more paths.</a:t>
            </a:r>
            <a:endParaRPr lang="zh-TW" altLang="en-US" sz="2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903329" y="3697397"/>
            <a:ext cx="5051631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always @(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posedge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core_clk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 begin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(reg0_en)		// reg0_en is control signal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reg0 &lt;= reg0_nx;	// reg0_nx is data path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assign reg0_en = (state == PRE 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| (state == EXE 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| (state == POST)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|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mdu_req_valid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mdu_req_ready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;</a:t>
            </a:r>
          </a:p>
          <a:p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assign reg0_nx = ({(2*XLEN+1){(state == PRE )}} &amp; reg0_pre_nx 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| ({(2*XLEN+1){(state == EXE )}} &amp; reg0_exe_nx 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| ({(2*XLEN+1){(state == POST)}} &amp; reg0_post_nx)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| ({(2*XLEN+1){(state == IDLE)}} &amp; reg0_req_nx 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;</a:t>
            </a:r>
            <a:endParaRPr lang="zh-TW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914400" y="1444804"/>
            <a:ext cx="5040560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wire     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mdu_req_in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= </a:t>
            </a:r>
            <a:r>
              <a:rPr lang="en-US" altLang="zh-TW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mdu_req_valid</a:t>
            </a:r>
            <a:r>
              <a:rPr lang="en-US" altLang="zh-TW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&amp;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mdu_req_ready</a:t>
            </a:r>
            <a:r>
              <a:rPr lang="en-US" altLang="zh-TW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&amp; ~</a:t>
            </a:r>
            <a:r>
              <a:rPr lang="en-US" altLang="zh-TW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mdu_kill</a:t>
            </a:r>
            <a:r>
              <a:rPr lang="en-US" altLang="zh-TW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assign   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mdu_req_ready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= state == IDLE;</a:t>
            </a:r>
          </a:p>
          <a:p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always @(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posedge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core_clk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 begin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mdu_req_in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reg0 &lt;= reg0_req_nx;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else if (state == PRE)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reg0 &lt;= reg0_pre_nx;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else if (state == EXE)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reg0 &lt;= reg0_exe_nx;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else if (state == POST)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reg0 &lt;= reg0_post_nx;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zh-TW" alt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" name="內容版面配置區 8" descr="烏龜">
            <a:extLst>
              <a:ext uri="{FF2B5EF4-FFF2-40B4-BE49-F238E27FC236}">
                <a16:creationId xmlns:a16="http://schemas.microsoft.com/office/drawing/2014/main" id="{98341FDB-B4A7-4293-B73F-5462C9FF77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032476"/>
            <a:ext cx="914400" cy="914400"/>
          </a:xfrm>
        </p:spPr>
      </p:pic>
      <p:pic>
        <p:nvPicPr>
          <p:cNvPr id="8" name="內容版面配置區 11" descr="兔子">
            <a:extLst>
              <a:ext uri="{FF2B5EF4-FFF2-40B4-BE49-F238E27FC236}">
                <a16:creationId xmlns:a16="http://schemas.microsoft.com/office/drawing/2014/main" id="{8C1A1C41-15D8-4AC4-8DD8-175AF8409B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48218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5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dirty="0"/>
              <a:t>Separating Control and Data Path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71600" y="2060848"/>
            <a:ext cx="698477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assign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rf_we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= ~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wb_stall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 (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wb_valid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altLang="zh-TW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wb_reg_rf_we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 ~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wb_abort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 |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mdu_resp_valid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mdu_write_enable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 |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init_rf</a:t>
            </a:r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);</a:t>
            </a:r>
          </a:p>
          <a:p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assign rs1_rf_rdata =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wb_valid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altLang="zh-TW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wb_reg_rf_we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&amp;&amp;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wb_rd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== ii_rs1)) ?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rf_wdata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: rf_rdata1;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assign rs2_rf_rdata =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wb_valid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 </a:t>
            </a:r>
            <a:r>
              <a:rPr lang="en-US" altLang="zh-TW" sz="1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wb_reg_rf_we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&amp;&amp;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wb_rd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== ii_rs2)) ?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rf_wdata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: rf_rdata2;</a:t>
            </a:r>
          </a:p>
          <a:p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59632" y="3645025"/>
            <a:ext cx="66967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Control</a:t>
            </a:r>
          </a:p>
          <a:p>
            <a:r>
              <a:rPr lang="en-US" altLang="zh-TW" sz="1400" dirty="0"/>
              <a:t>	</a:t>
            </a:r>
            <a:r>
              <a:rPr lang="en-US" altLang="zh-TW" sz="1400" dirty="0" err="1"/>
              <a:t>rf_we</a:t>
            </a:r>
            <a:r>
              <a:rPr lang="en-US" altLang="zh-TW" sz="1400" dirty="0"/>
              <a:t> is real write enable signal, but the timing is worse</a:t>
            </a:r>
          </a:p>
          <a:p>
            <a:endParaRPr lang="en-US" altLang="zh-TW" sz="1400" dirty="0"/>
          </a:p>
          <a:p>
            <a:r>
              <a:rPr lang="en-US" altLang="zh-TW" sz="1400" dirty="0"/>
              <a:t>Data Path</a:t>
            </a:r>
          </a:p>
          <a:p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zh-TW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wb_reg_rf_we</a:t>
            </a:r>
            <a:r>
              <a:rPr lang="en-US" altLang="zh-TW" sz="1400" dirty="0">
                <a:latin typeface="Consolas" panose="020B0609020204030204" pitchFamily="49" charset="0"/>
                <a:cs typeface="Consolas" panose="020B0609020204030204" pitchFamily="49" charset="0"/>
              </a:rPr>
              <a:t> has better timing</a:t>
            </a:r>
          </a:p>
        </p:txBody>
      </p:sp>
    </p:spTree>
    <p:extLst>
      <p:ext uri="{BB962C8B-B14F-4D97-AF65-F5344CB8AC3E}">
        <p14:creationId xmlns:p14="http://schemas.microsoft.com/office/powerpoint/2010/main" val="399593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2400" dirty="0"/>
              <a:t>Avoid Reentrant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3396933" y="962683"/>
            <a:ext cx="3426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 = A &amp; B &amp; C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157" y="1412718"/>
            <a:ext cx="3426293" cy="2547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530" y="3959896"/>
            <a:ext cx="4315905" cy="232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內容版面配置區 8" descr="烏龜">
            <a:extLst>
              <a:ext uri="{FF2B5EF4-FFF2-40B4-BE49-F238E27FC236}">
                <a16:creationId xmlns:a16="http://schemas.microsoft.com/office/drawing/2014/main" id="{0990CAAF-B24C-4A82-B807-E37F905338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1926" y="2073116"/>
            <a:ext cx="914400" cy="914400"/>
          </a:xfrm>
        </p:spPr>
      </p:pic>
      <p:pic>
        <p:nvPicPr>
          <p:cNvPr id="9" name="內容版面配置區 11" descr="兔子">
            <a:extLst>
              <a:ext uri="{FF2B5EF4-FFF2-40B4-BE49-F238E27FC236}">
                <a16:creationId xmlns:a16="http://schemas.microsoft.com/office/drawing/2014/main" id="{8B7B56CF-E966-4570-B170-86181C47C9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926" y="48625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4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Arbiter: Valid and Ready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DB1790A-361E-445F-B6FA-9A6EABC45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740" y="3653900"/>
            <a:ext cx="6771005" cy="2601246"/>
          </a:xfrm>
          <a:prstGeom prst="rect">
            <a:avLst/>
          </a:prstGeom>
        </p:spPr>
      </p:pic>
      <p:pic>
        <p:nvPicPr>
          <p:cNvPr id="6" name="內容版面配置區 8" descr="烏龜">
            <a:extLst>
              <a:ext uri="{FF2B5EF4-FFF2-40B4-BE49-F238E27FC236}">
                <a16:creationId xmlns:a16="http://schemas.microsoft.com/office/drawing/2014/main" id="{5842AA9E-77DB-4182-9EC4-42032813BE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3850" y="1880076"/>
            <a:ext cx="914400" cy="914400"/>
          </a:xfrm>
        </p:spPr>
      </p:pic>
      <p:pic>
        <p:nvPicPr>
          <p:cNvPr id="8" name="內容版面配置區 11" descr="兔子">
            <a:extLst>
              <a:ext uri="{FF2B5EF4-FFF2-40B4-BE49-F238E27FC236}">
                <a16:creationId xmlns:a16="http://schemas.microsoft.com/office/drawing/2014/main" id="{049FD549-F3A4-4438-9F41-C8D7431FAF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850" y="4669472"/>
            <a:ext cx="914400" cy="91440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1D32DC5-1441-485A-94E2-714809A5E5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8740" y="1219595"/>
            <a:ext cx="6862286" cy="243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8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Arbiter: Valid and Ready</a:t>
            </a:r>
            <a:endParaRPr lang="zh-TW" altLang="en-US" dirty="0"/>
          </a:p>
        </p:txBody>
      </p:sp>
      <p:sp>
        <p:nvSpPr>
          <p:cNvPr id="28" name="內容版面配置區 27"/>
          <p:cNvSpPr>
            <a:spLocks noGrp="1"/>
          </p:cNvSpPr>
          <p:nvPr>
            <p:ph sz="half" idx="2"/>
          </p:nvPr>
        </p:nvSpPr>
        <p:spPr>
          <a:xfrm>
            <a:off x="251520" y="1484784"/>
            <a:ext cx="8568952" cy="4525963"/>
          </a:xfrm>
        </p:spPr>
        <p:txBody>
          <a:bodyPr>
            <a:normAutofit/>
          </a:bodyPr>
          <a:lstStyle/>
          <a:p>
            <a:r>
              <a:rPr lang="en-US" altLang="zh-TW" dirty="0"/>
              <a:t>valid/ready</a:t>
            </a:r>
          </a:p>
          <a:p>
            <a:pPr lvl="1"/>
            <a:r>
              <a:rPr lang="en-US" altLang="zh-TW" dirty="0"/>
              <a:t>ready should </a:t>
            </a:r>
            <a:r>
              <a:rPr lang="en-US" altLang="zh-TW" b="1" dirty="0"/>
              <a:t>NOT</a:t>
            </a:r>
            <a:r>
              <a:rPr lang="en-US" altLang="zh-TW" dirty="0"/>
              <a:t> be qualified with valid</a:t>
            </a:r>
          </a:p>
          <a:p>
            <a:pPr lvl="1"/>
            <a:r>
              <a:rPr lang="en-US" altLang="zh-TW" dirty="0"/>
              <a:t>valid should </a:t>
            </a:r>
            <a:r>
              <a:rPr lang="en-US" altLang="zh-TW" b="1" dirty="0"/>
              <a:t>NOT</a:t>
            </a:r>
            <a:r>
              <a:rPr lang="en-US" altLang="zh-TW" dirty="0"/>
              <a:t> be qualified with ready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853EA4-5A65-4F5B-BCF5-32A9827EF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747" y="5131752"/>
            <a:ext cx="5076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23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522CF-7D89-41F8-B31A-AEA6D9E04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Arbiter Module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7072E6-3A34-40C3-B33C-DE06E30235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807324-ADC1-4FA4-A204-FA1D3ECB6F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8DCB70-4E9B-4A4B-9C2E-6DA6CB7D1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252" y="1052513"/>
            <a:ext cx="4367047" cy="527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6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6F2049-D1AF-49F2-805D-2890CA6D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Cancelled Requests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9EEAE-8881-4A28-89B6-6D3D2C5701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230A39-6592-4038-A8BC-5D6F269D97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1766837-F432-41CF-BA77-468831CA1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031" y="1052513"/>
            <a:ext cx="5847398" cy="24882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C02CD99-91DC-4850-9F7E-FD0BDE154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540" y="3842392"/>
            <a:ext cx="6240780" cy="2707969"/>
          </a:xfrm>
          <a:prstGeom prst="rect">
            <a:avLst/>
          </a:prstGeom>
        </p:spPr>
      </p:pic>
      <p:pic>
        <p:nvPicPr>
          <p:cNvPr id="7" name="內容版面配置區 8" descr="烏龜">
            <a:extLst>
              <a:ext uri="{FF2B5EF4-FFF2-40B4-BE49-F238E27FC236}">
                <a16:creationId xmlns:a16="http://schemas.microsoft.com/office/drawing/2014/main" id="{DA18116A-07FE-40FE-927D-0E2C36E31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black">
          <a:xfrm>
            <a:off x="781926" y="2073116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內容版面配置區 11" descr="兔子">
            <a:extLst>
              <a:ext uri="{FF2B5EF4-FFF2-40B4-BE49-F238E27FC236}">
                <a16:creationId xmlns:a16="http://schemas.microsoft.com/office/drawing/2014/main" id="{5D133533-49AD-4783-AD74-013B02555B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926" y="48625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Timing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28HPC+ LVT 1024x64 SRAM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28" y="2327849"/>
            <a:ext cx="4017586" cy="2560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011" y="1885361"/>
            <a:ext cx="4250402" cy="3445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2550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SRAM Banking</a:t>
            </a: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33" y="951223"/>
            <a:ext cx="4943689" cy="2237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234909" y="6077552"/>
            <a:ext cx="657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There are many other banking methods</a:t>
            </a: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579" y="3189107"/>
            <a:ext cx="5337144" cy="291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內容版面配置區 8" descr="烏龜">
            <a:extLst>
              <a:ext uri="{FF2B5EF4-FFF2-40B4-BE49-F238E27FC236}">
                <a16:creationId xmlns:a16="http://schemas.microsoft.com/office/drawing/2014/main" id="{E6976282-8283-44C9-8EAC-4B2196C88A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844" y="1737836"/>
            <a:ext cx="914400" cy="914400"/>
          </a:xfrm>
        </p:spPr>
      </p:pic>
      <p:pic>
        <p:nvPicPr>
          <p:cNvPr id="7" name="內容版面配置區 11" descr="兔子">
            <a:extLst>
              <a:ext uri="{FF2B5EF4-FFF2-40B4-BE49-F238E27FC236}">
                <a16:creationId xmlns:a16="http://schemas.microsoft.com/office/drawing/2014/main" id="{D1B1519A-63AB-4E3A-B1E5-87F2BF2D08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844" y="452723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37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40B1A7-C026-417F-8311-56CABFD37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Verification quality is the foundation of frequency enhancements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276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Concepts</a:t>
            </a:r>
          </a:p>
          <a:p>
            <a:r>
              <a:rPr lang="en-US" altLang="zh-TW" sz="2400" dirty="0"/>
              <a:t>RTL frequency enhancements</a:t>
            </a:r>
          </a:p>
          <a:p>
            <a:pPr lvl="1"/>
            <a:r>
              <a:rPr lang="en-US" dirty="0"/>
              <a:t>Max frequency =</a:t>
            </a:r>
          </a:p>
          <a:p>
            <a:pPr lvl="2"/>
            <a:r>
              <a:rPr lang="en-US" dirty="0" err="1"/>
              <a:t>uArch</a:t>
            </a:r>
            <a:r>
              <a:rPr lang="en-US" dirty="0"/>
              <a:t> (Upper Bound) x Logic Optimization (0% ~ 100%)</a:t>
            </a:r>
          </a:p>
          <a:p>
            <a:pPr lvl="1"/>
            <a:r>
              <a:rPr lang="en-US" dirty="0" err="1"/>
              <a:t>uArch</a:t>
            </a:r>
            <a:r>
              <a:rPr lang="en-US" dirty="0"/>
              <a:t> Optimization (Not covered in this presentation)</a:t>
            </a:r>
          </a:p>
          <a:p>
            <a:pPr lvl="2"/>
            <a:r>
              <a:rPr lang="en-US" dirty="0"/>
              <a:t>pipeline, multi-cycle, stall, </a:t>
            </a:r>
            <a:r>
              <a:rPr lang="en-US" altLang="zh-TW" dirty="0"/>
              <a:t>prediction,</a:t>
            </a:r>
            <a:r>
              <a:rPr lang="en-US" dirty="0"/>
              <a:t> replay</a:t>
            </a:r>
          </a:p>
          <a:p>
            <a:pPr lvl="1"/>
            <a:r>
              <a:rPr lang="en-US" dirty="0"/>
              <a:t>Logic Optimization</a:t>
            </a:r>
          </a:p>
          <a:p>
            <a:pPr lvl="2"/>
            <a:r>
              <a:rPr lang="en-US" dirty="0"/>
              <a:t>Computer Arithmetic</a:t>
            </a:r>
          </a:p>
          <a:p>
            <a:pPr lvl="2"/>
            <a:r>
              <a:rPr lang="en-US" dirty="0"/>
              <a:t>Use One-Hot Encoding</a:t>
            </a:r>
          </a:p>
          <a:p>
            <a:pPr lvl="2"/>
            <a:r>
              <a:rPr lang="en-US" dirty="0"/>
              <a:t>Duplicate Logic Before Arbitration</a:t>
            </a:r>
          </a:p>
          <a:p>
            <a:pPr lvl="2"/>
            <a:r>
              <a:rPr lang="en-US" dirty="0"/>
              <a:t>Separate Control-Data Path</a:t>
            </a:r>
          </a:p>
          <a:p>
            <a:pPr lvl="2"/>
            <a:r>
              <a:rPr lang="en-US" dirty="0"/>
              <a:t>Avoid Reentrant</a:t>
            </a:r>
          </a:p>
          <a:p>
            <a:pPr lvl="2"/>
            <a:r>
              <a:rPr lang="en-US" dirty="0"/>
              <a:t>Dummy requests</a:t>
            </a:r>
          </a:p>
          <a:p>
            <a:pPr lvl="2"/>
            <a:r>
              <a:rPr lang="en-US" dirty="0"/>
              <a:t>SRAM banking</a:t>
            </a:r>
          </a:p>
          <a:p>
            <a:endParaRPr lang="en-US" altLang="zh-TW" sz="2400" dirty="0"/>
          </a:p>
          <a:p>
            <a:endParaRPr lang="en-US" altLang="zh-TW" sz="2400" dirty="0"/>
          </a:p>
          <a:p>
            <a:pPr lvl="1"/>
            <a:endParaRPr lang="en-US" altLang="zh-TW" sz="2000" dirty="0"/>
          </a:p>
          <a:p>
            <a:endParaRPr lang="en-US" altLang="zh-TW" sz="2400" dirty="0"/>
          </a:p>
          <a:p>
            <a:pPr lvl="1"/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8842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42875"/>
            <a:ext cx="8466138" cy="6080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400">
                <a:ea typeface="新細明體" charset="-120"/>
              </a:rPr>
              <a:t>Thank You!</a:t>
            </a:r>
            <a:endParaRPr lang="zh-TW" altLang="en-US" sz="4400">
              <a:ea typeface="新細明體" charset="-120"/>
            </a:endParaRPr>
          </a:p>
        </p:txBody>
      </p:sp>
      <p:sp>
        <p:nvSpPr>
          <p:cNvPr id="58370" name="Rectangle 3"/>
          <p:cNvSpPr txBox="1">
            <a:spLocks noChangeArrowheads="1"/>
          </p:cNvSpPr>
          <p:nvPr/>
        </p:nvSpPr>
        <p:spPr bwMode="black">
          <a:xfrm>
            <a:off x="-80963" y="5840413"/>
            <a:ext cx="9194801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 algn="ct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TW" sz="3200">
                <a:solidFill>
                  <a:schemeClr val="tx2"/>
                </a:solidFill>
                <a:latin typeface="Tahoma" pitchFamily="34" charset="0"/>
              </a:rPr>
              <a:t>www.andestech.com</a:t>
            </a:r>
          </a:p>
        </p:txBody>
      </p:sp>
      <p:pic>
        <p:nvPicPr>
          <p:cNvPr id="5837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5825" y="1147763"/>
            <a:ext cx="73723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6463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3F7C9-3844-4D95-B053-9C8833EE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 #1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18B676-B836-4A06-BC85-B9AB5209F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1GHz</a:t>
            </a:r>
          </a:p>
          <a:p>
            <a:pPr lvl="1"/>
            <a:r>
              <a:rPr lang="en-US" altLang="zh-TW" dirty="0"/>
              <a:t>Clock Period = 1000 </a:t>
            </a:r>
            <a:r>
              <a:rPr lang="en-US" altLang="zh-TW" dirty="0" err="1"/>
              <a:t>ps</a:t>
            </a:r>
            <a:endParaRPr lang="en-US" altLang="zh-TW" dirty="0"/>
          </a:p>
          <a:p>
            <a:pPr lvl="2"/>
            <a:r>
              <a:rPr lang="en-US" altLang="zh-TW" dirty="0"/>
              <a:t>Uncertainty = 300 </a:t>
            </a:r>
            <a:r>
              <a:rPr lang="en-US" altLang="zh-TW" dirty="0" err="1"/>
              <a:t>ps</a:t>
            </a:r>
            <a:r>
              <a:rPr lang="en-US" altLang="zh-TW" dirty="0"/>
              <a:t> (30% of clock period)</a:t>
            </a:r>
          </a:p>
          <a:p>
            <a:pPr lvl="2"/>
            <a:r>
              <a:rPr lang="en-US" altLang="zh-TW" dirty="0"/>
              <a:t>Path delay =  700 </a:t>
            </a:r>
            <a:r>
              <a:rPr lang="en-US" altLang="zh-TW" dirty="0" err="1"/>
              <a:t>ps</a:t>
            </a:r>
            <a:endParaRPr lang="en-US" altLang="zh-TW" dirty="0"/>
          </a:p>
          <a:p>
            <a:pPr lvl="3"/>
            <a:r>
              <a:rPr lang="en-US" altLang="zh-TW" dirty="0"/>
              <a:t>R to R: 700 </a:t>
            </a:r>
            <a:r>
              <a:rPr lang="en-US" altLang="zh-TW" dirty="0" err="1"/>
              <a:t>ps</a:t>
            </a:r>
            <a:endParaRPr lang="en-US" altLang="zh-TW" dirty="0"/>
          </a:p>
          <a:p>
            <a:pPr lvl="3"/>
            <a:r>
              <a:rPr lang="en-US" altLang="zh-TW" dirty="0"/>
              <a:t>Input delay: 467 </a:t>
            </a:r>
            <a:r>
              <a:rPr lang="en-US" altLang="zh-TW" dirty="0" err="1"/>
              <a:t>ps</a:t>
            </a:r>
            <a:r>
              <a:rPr lang="en-US" altLang="zh-TW" dirty="0"/>
              <a:t> (66.7% of path delay)</a:t>
            </a:r>
          </a:p>
          <a:p>
            <a:pPr lvl="3"/>
            <a:r>
              <a:rPr lang="en-US" altLang="zh-TW" dirty="0"/>
              <a:t>Output delay: 467 </a:t>
            </a:r>
            <a:r>
              <a:rPr lang="en-US" altLang="zh-TW" dirty="0" err="1"/>
              <a:t>ps</a:t>
            </a:r>
            <a:r>
              <a:rPr lang="en-US" altLang="zh-TW" dirty="0"/>
              <a:t> (66.7% of path delay)</a:t>
            </a:r>
          </a:p>
          <a:p>
            <a:r>
              <a:rPr lang="en-US" altLang="zh-TW" dirty="0"/>
              <a:t>10 </a:t>
            </a:r>
            <a:r>
              <a:rPr lang="en-US" altLang="zh-TW" dirty="0" err="1"/>
              <a:t>ps</a:t>
            </a:r>
            <a:r>
              <a:rPr lang="en-US" altLang="zh-TW" dirty="0"/>
              <a:t> matters</a:t>
            </a:r>
          </a:p>
          <a:p>
            <a:pPr lvl="1"/>
            <a:r>
              <a:rPr lang="en-US" altLang="zh-TW" dirty="0"/>
              <a:t>10 </a:t>
            </a:r>
            <a:r>
              <a:rPr lang="en-US" altLang="zh-TW" dirty="0" err="1"/>
              <a:t>ps</a:t>
            </a:r>
            <a:r>
              <a:rPr lang="en-US" altLang="zh-TW" dirty="0"/>
              <a:t> is 1.4% of path delay for 1GHz processor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5052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Concept #2: </a:t>
            </a:r>
            <a:r>
              <a:rPr lang="en-US" dirty="0"/>
              <a:t>Frequency Enhancements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Frequency enhancements can be incremental</a:t>
            </a:r>
          </a:p>
          <a:p>
            <a:pPr lvl="1"/>
            <a:r>
              <a:rPr lang="en-US" sz="2000" dirty="0"/>
              <a:t>N45: 28HPC+</a:t>
            </a:r>
          </a:p>
          <a:p>
            <a:pPr lvl="2"/>
            <a:r>
              <a:rPr lang="en-US" sz="1800" dirty="0"/>
              <a:t>Trail-run: 1000 MHz</a:t>
            </a:r>
          </a:p>
          <a:p>
            <a:pPr lvl="2"/>
            <a:r>
              <a:rPr lang="en-US" sz="1800" dirty="0"/>
              <a:t>2020-03: 1200 MHz (Beta)</a:t>
            </a:r>
          </a:p>
          <a:p>
            <a:pPr lvl="2"/>
            <a:r>
              <a:rPr lang="en-US" sz="1800" dirty="0"/>
              <a:t>2020-05: 1250 MHz (Beta)</a:t>
            </a:r>
          </a:p>
          <a:p>
            <a:pPr lvl="2"/>
            <a:r>
              <a:rPr lang="en-US" sz="1800" dirty="0"/>
              <a:t>2020-07: 1300 MHz (Beta)</a:t>
            </a:r>
          </a:p>
          <a:p>
            <a:pPr lvl="2"/>
            <a:r>
              <a:rPr lang="en-US" sz="1800" dirty="0"/>
              <a:t>2020-09: 1333 MHz (Official)</a:t>
            </a:r>
          </a:p>
          <a:p>
            <a:r>
              <a:rPr lang="en-US" altLang="zh-TW" sz="2400" dirty="0"/>
              <a:t>Frequency is not scaling well with process technology</a:t>
            </a:r>
          </a:p>
          <a:p>
            <a:pPr lvl="1"/>
            <a:r>
              <a:rPr lang="en-US" altLang="zh-TW" sz="2000" dirty="0"/>
              <a:t>N45: 40LP </a:t>
            </a:r>
            <a:r>
              <a:rPr lang="en-US" altLang="zh-TW" sz="2000" dirty="0" err="1"/>
              <a:t>v.s</a:t>
            </a:r>
            <a:r>
              <a:rPr lang="en-US" altLang="zh-TW" sz="2000" dirty="0"/>
              <a:t>. 28HPC+</a:t>
            </a:r>
          </a:p>
          <a:p>
            <a:pPr lvl="2"/>
            <a:r>
              <a:rPr lang="en-US" altLang="zh-TW" sz="1800" dirty="0"/>
              <a:t>No optimization: 380 MHz </a:t>
            </a:r>
            <a:r>
              <a:rPr lang="en-US" altLang="zh-TW" sz="1800" dirty="0" err="1"/>
              <a:t>v.s</a:t>
            </a:r>
            <a:r>
              <a:rPr lang="en-US" altLang="zh-TW" sz="1800" dirty="0"/>
              <a:t>. 1333 MHz</a:t>
            </a:r>
          </a:p>
          <a:p>
            <a:pPr lvl="2"/>
            <a:r>
              <a:rPr lang="en-US" altLang="zh-TW" sz="1800" dirty="0"/>
              <a:t>Optimized: 650 MHz </a:t>
            </a:r>
            <a:r>
              <a:rPr lang="en-US" altLang="zh-TW" sz="1800" dirty="0" err="1"/>
              <a:t>v.s</a:t>
            </a:r>
            <a:r>
              <a:rPr lang="en-US" altLang="zh-TW" sz="1800" dirty="0"/>
              <a:t>. 1333 MHz</a:t>
            </a:r>
            <a:endParaRPr lang="en-US" sz="2600" dirty="0"/>
          </a:p>
          <a:p>
            <a:r>
              <a:rPr lang="en-US" sz="2400" dirty="0"/>
              <a:t>Verification quality is the foundation of frequency </a:t>
            </a:r>
            <a:r>
              <a:rPr lang="en-US" altLang="zh-TW" sz="2400" dirty="0"/>
              <a:t>enhancements</a:t>
            </a:r>
            <a:endParaRPr lang="en-US" sz="2400" dirty="0"/>
          </a:p>
          <a:p>
            <a:r>
              <a:rPr lang="en-US" sz="2400" dirty="0"/>
              <a:t>Frequency </a:t>
            </a:r>
            <a:r>
              <a:rPr lang="en-US" altLang="zh-TW" sz="2400" dirty="0"/>
              <a:t>enhancements</a:t>
            </a:r>
            <a:r>
              <a:rPr lang="en-US" sz="2400" dirty="0"/>
              <a:t> are refactoring</a:t>
            </a:r>
            <a:endParaRPr lang="en-US" sz="18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066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標題 5">
            <a:extLst>
              <a:ext uri="{FF2B5EF4-FFF2-40B4-BE49-F238E27FC236}">
                <a16:creationId xmlns:a16="http://schemas.microsoft.com/office/drawing/2014/main" id="{E833D300-9E1F-4D69-9FF2-434BBFD30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BCF4712B-6D53-4952-9ED8-6803F9F2C4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Logic Optimization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285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2" algn="l"/>
            <a:r>
              <a:rPr lang="en-US" dirty="0"/>
              <a:t>Computer Arithmetic:</a:t>
            </a:r>
            <a:br>
              <a:rPr lang="en-US" dirty="0"/>
            </a:br>
            <a:r>
              <a:rPr lang="en-US" altLang="zh-TW" dirty="0"/>
              <a:t>Fast Address Comparator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467544" y="1421294"/>
            <a:ext cx="8352928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wire   [VALEN-1:ILM_AMSB+1]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csa_c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wire   [VALEN-1:ILM_AMSB+1]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csa_s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wire           [ILM_AMSB:0] s;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wire                        c;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genvar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// carry save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for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=ILM_AMSB+1;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&lt;VALEN;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=i+1) begin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assign {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csa_c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],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csa_s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]} = {1'b0, ex_src1[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]} + {1'b0, ex_ag_op1[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]} + {1'b0, ~ILM_BASE[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]};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end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assign {c, s} = {1'b0, ex_src1[ILM_AMSB:0]} + {1'b0, ex_ag_op1[ILM_AMSB:0]};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assign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ex_hit_ilm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= ~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csa_s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[VALEN-1:ILM_AMSB+1] == {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csa_c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[VALEN-2:ILM_AMSB+1], c};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14968" y="3514199"/>
            <a:ext cx="2960888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// Fast Address Compare</a:t>
            </a:r>
          </a:p>
          <a:p>
            <a:r>
              <a:rPr lang="en-US" altLang="zh-TW" sz="1100" dirty="0"/>
              <a:t>// Let {AH, AL} = {A[</a:t>
            </a:r>
            <a:r>
              <a:rPr lang="en-US" altLang="zh-TW" sz="1100" dirty="0" err="1"/>
              <a:t>m:n</a:t>
            </a:r>
            <a:r>
              <a:rPr lang="en-US" altLang="zh-TW" sz="1100" dirty="0"/>
              <a:t>], A[n-1:0]}</a:t>
            </a:r>
          </a:p>
          <a:p>
            <a:r>
              <a:rPr lang="en-US" altLang="zh-TW" sz="1100" dirty="0"/>
              <a:t>// Let {BH, BL} = {B[</a:t>
            </a:r>
            <a:r>
              <a:rPr lang="en-US" altLang="zh-TW" sz="1100" dirty="0" err="1"/>
              <a:t>m:n</a:t>
            </a:r>
            <a:r>
              <a:rPr lang="en-US" altLang="zh-TW" sz="1100" dirty="0"/>
              <a:t>], B[n-1:0]}</a:t>
            </a:r>
          </a:p>
          <a:p>
            <a:r>
              <a:rPr lang="en-US" altLang="zh-TW" sz="1100" dirty="0"/>
              <a:t>// Let {KH, KL} = {K[</a:t>
            </a:r>
            <a:r>
              <a:rPr lang="en-US" altLang="zh-TW" sz="1100" dirty="0" err="1"/>
              <a:t>m:n</a:t>
            </a:r>
            <a:r>
              <a:rPr lang="en-US" altLang="zh-TW" sz="1100" dirty="0"/>
              <a:t>], K[n-1:0]}</a:t>
            </a:r>
          </a:p>
          <a:p>
            <a:r>
              <a:rPr lang="en-US" altLang="zh-TW" sz="1100" dirty="0"/>
              <a:t>// Let {C, Partial Sum} = AL + BL</a:t>
            </a:r>
          </a:p>
          <a:p>
            <a:r>
              <a:rPr lang="en-US" altLang="zh-TW" sz="1100" dirty="0"/>
              <a:t>//</a:t>
            </a:r>
          </a:p>
          <a:p>
            <a:r>
              <a:rPr lang="en-US" altLang="zh-TW" sz="1100" dirty="0"/>
              <a:t>//   (A+B)[</a:t>
            </a:r>
            <a:r>
              <a:rPr lang="en-US" altLang="zh-TW" sz="1100" dirty="0" err="1"/>
              <a:t>m:n</a:t>
            </a:r>
            <a:r>
              <a:rPr lang="en-US" altLang="zh-TW" sz="1100" dirty="0"/>
              <a:t>] == K[</a:t>
            </a:r>
            <a:r>
              <a:rPr lang="en-US" altLang="zh-TW" sz="1100" dirty="0" err="1"/>
              <a:t>m:n</a:t>
            </a:r>
            <a:r>
              <a:rPr lang="en-US" altLang="zh-TW" sz="1100" dirty="0"/>
              <a:t>]</a:t>
            </a:r>
          </a:p>
          <a:p>
            <a:r>
              <a:rPr lang="en-US" altLang="zh-TW" sz="1100" dirty="0"/>
              <a:t>// =&gt; AH + BH + C == KH</a:t>
            </a:r>
          </a:p>
          <a:p>
            <a:r>
              <a:rPr lang="en-US" altLang="zh-TW" sz="1100" dirty="0"/>
              <a:t>// =&gt; AH + BH - KH + C == 0</a:t>
            </a:r>
          </a:p>
          <a:p>
            <a:r>
              <a:rPr lang="en-US" altLang="zh-TW" sz="1100" dirty="0"/>
              <a:t>// =&gt; AH + BH + ~KH + 1 + C == 0</a:t>
            </a:r>
          </a:p>
          <a:p>
            <a:r>
              <a:rPr lang="en-US" altLang="zh-TW" sz="1100" dirty="0"/>
              <a:t>//</a:t>
            </a:r>
          </a:p>
          <a:p>
            <a:r>
              <a:rPr lang="en-US" altLang="zh-TW" sz="1100" dirty="0"/>
              <a:t>// Let {CSA_C, 1'b0} + CAS_S = AH + BH + ~KH</a:t>
            </a:r>
          </a:p>
          <a:p>
            <a:r>
              <a:rPr lang="en-US" altLang="zh-TW" sz="1100" dirty="0"/>
              <a:t>// =&gt; {CSA_C, 1'b0} + CSA_S + 1 + C == 0</a:t>
            </a:r>
          </a:p>
          <a:p>
            <a:r>
              <a:rPr lang="en-US" altLang="zh-TW" sz="1100" dirty="0"/>
              <a:t>// =&gt; {CSA_C, 1'b0} + 1 + C == -CSA_S </a:t>
            </a:r>
          </a:p>
          <a:p>
            <a:r>
              <a:rPr lang="en-US" altLang="zh-TW" sz="1100" dirty="0"/>
              <a:t>// =&gt; {CSA_C, 1'b0} + 1 + C == ~CSA_S + 1</a:t>
            </a:r>
          </a:p>
          <a:p>
            <a:r>
              <a:rPr lang="en-US" altLang="zh-TW" sz="1100" dirty="0"/>
              <a:t>// =&gt; {CSA_C, 1'b0} + C == ~CSA_S</a:t>
            </a:r>
          </a:p>
          <a:p>
            <a:r>
              <a:rPr lang="en-US" altLang="zh-TW" sz="1100" dirty="0"/>
              <a:t>// =&gt; {CSA_C, C} == ~CSA_S</a:t>
            </a:r>
          </a:p>
        </p:txBody>
      </p:sp>
      <p:sp>
        <p:nvSpPr>
          <p:cNvPr id="8" name="矩形 7"/>
          <p:cNvSpPr/>
          <p:nvPr/>
        </p:nvSpPr>
        <p:spPr>
          <a:xfrm>
            <a:off x="4573664" y="3929866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</a:t>
            </a:r>
            <a:endParaRPr lang="zh-TW" altLang="en-US" dirty="0"/>
          </a:p>
        </p:txBody>
      </p:sp>
      <p:cxnSp>
        <p:nvCxnSpPr>
          <p:cNvPr id="12" name="直線單箭頭接點 11"/>
          <p:cNvCxnSpPr/>
          <p:nvPr/>
        </p:nvCxnSpPr>
        <p:spPr>
          <a:xfrm>
            <a:off x="3929608" y="4006959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486160" y="3862943"/>
            <a:ext cx="7654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A[2]</a:t>
            </a:r>
          </a:p>
          <a:p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B[2]</a:t>
            </a:r>
          </a:p>
          <a:p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K[2]</a:t>
            </a:r>
            <a:endParaRPr lang="zh-TW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929608" y="4151483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929608" y="4294991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5675150" y="3929866"/>
            <a:ext cx="7654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CSA_C[2]</a:t>
            </a:r>
          </a:p>
          <a:p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CSA_S[2]</a:t>
            </a: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5077720" y="4078967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077720" y="4222983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572488" y="4692900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</a:t>
            </a:r>
            <a:endParaRPr lang="zh-TW" altLang="en-US" dirty="0"/>
          </a:p>
        </p:txBody>
      </p:sp>
      <p:cxnSp>
        <p:nvCxnSpPr>
          <p:cNvPr id="28" name="直線單箭頭接點 27"/>
          <p:cNvCxnSpPr/>
          <p:nvPr/>
        </p:nvCxnSpPr>
        <p:spPr>
          <a:xfrm>
            <a:off x="3928432" y="4769993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3484984" y="4625977"/>
            <a:ext cx="7654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A[1]</a:t>
            </a:r>
          </a:p>
          <a:p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B[1]</a:t>
            </a:r>
          </a:p>
          <a:p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K[1]</a:t>
            </a:r>
            <a:endParaRPr lang="zh-TW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>
            <a:off x="3928432" y="4914517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928432" y="5058025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673974" y="4692900"/>
            <a:ext cx="7654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CSA_C[1]</a:t>
            </a:r>
          </a:p>
          <a:p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CSA_S[1]</a:t>
            </a:r>
          </a:p>
        </p:txBody>
      </p:sp>
      <p:cxnSp>
        <p:nvCxnSpPr>
          <p:cNvPr id="33" name="直線單箭頭接點 32"/>
          <p:cNvCxnSpPr/>
          <p:nvPr/>
        </p:nvCxnSpPr>
        <p:spPr>
          <a:xfrm>
            <a:off x="5076544" y="4842001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076544" y="4986017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4572488" y="5514042"/>
            <a:ext cx="5040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FA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3928432" y="5591135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484984" y="5447119"/>
            <a:ext cx="76547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A[0]</a:t>
            </a:r>
          </a:p>
          <a:p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B[0]</a:t>
            </a:r>
          </a:p>
          <a:p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K[0]</a:t>
            </a:r>
            <a:endParaRPr lang="zh-TW" altLang="en-US" sz="10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>
            <a:off x="3928432" y="5735659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3928432" y="5879167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5673974" y="5514042"/>
            <a:ext cx="7654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CSA_C[0]</a:t>
            </a:r>
          </a:p>
          <a:p>
            <a:r>
              <a:rPr lang="en-US" altLang="zh-TW" sz="1050" dirty="0">
                <a:latin typeface="Consolas" panose="020B0609020204030204" pitchFamily="49" charset="0"/>
                <a:cs typeface="Consolas" panose="020B0609020204030204" pitchFamily="49" charset="0"/>
              </a:rPr>
              <a:t>CSA_S[0]</a:t>
            </a: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5076544" y="5663143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5076544" y="5807159"/>
            <a:ext cx="64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4824516" y="1556792"/>
            <a:ext cx="36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solidFill>
                  <a:srgbClr val="0000FF"/>
                </a:solidFill>
              </a:rPr>
              <a:t>Fast address comparator can be used for comparing ILM/DLM base, MPU/TLB entries</a:t>
            </a:r>
          </a:p>
        </p:txBody>
      </p:sp>
      <p:sp>
        <p:nvSpPr>
          <p:cNvPr id="5" name="矩形 4"/>
          <p:cNvSpPr/>
          <p:nvPr/>
        </p:nvSpPr>
        <p:spPr>
          <a:xfrm>
            <a:off x="456022" y="3206398"/>
            <a:ext cx="217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(A+B)[</a:t>
            </a:r>
            <a:r>
              <a:rPr lang="en-US" altLang="zh-TW" dirty="0" err="1"/>
              <a:t>m:n</a:t>
            </a:r>
            <a:r>
              <a:rPr lang="en-US" altLang="zh-TW" dirty="0"/>
              <a:t>] == K[</a:t>
            </a:r>
            <a:r>
              <a:rPr lang="en-US" altLang="zh-TW" dirty="0" err="1"/>
              <a:t>m:n</a:t>
            </a:r>
            <a:r>
              <a:rPr lang="en-US" altLang="zh-TW" dirty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36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Using sum of product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440423" y="3212976"/>
            <a:ext cx="6458578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assign ex_src1 =  ex_reg_src1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| ({XLEN{ex_src1_bypass[0]}} &amp;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wb_wdata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| ({XLEN{ex_src1_bypass[1]}} &amp;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mm_wdata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| ({XLEN{ex_src1_bypass[2]}} &amp;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lsu_ipipe_wb_bypass_data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;</a:t>
            </a:r>
          </a:p>
          <a:p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assign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fetch_pc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= ({VALEN{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retire_ptr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[0]}} &amp; fq0_pc)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({VALEN{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retire_ptr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[1]}} &amp; fq1_pc)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| ({VALEN{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retire_ptr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[2]}} &amp; fq2_pc)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;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817530" y="5229199"/>
            <a:ext cx="7704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TW" dirty="0"/>
              <a:t>Using sum of product when control signals are one-hot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TW" dirty="0"/>
              <a:t>Changing control signals to one-hot and using sum of product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Priority Encoder and Sun of Product are not Logic Equivalent</a:t>
            </a:r>
          </a:p>
          <a:p>
            <a:pPr marL="285750" indent="-285750">
              <a:buFont typeface="Arial" charset="0"/>
              <a:buChar char="•"/>
            </a:pP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40423" y="1340768"/>
            <a:ext cx="6458578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assign ex_src1 =  ex_src1_bypass[0] ?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wb_wdata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ex_src1_bypass[1] ?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mm_wdata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ex_src1_bypass[2] ?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lsu_ipipe_wb_bypass_data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ex_reg_src1;                                   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</a:p>
          <a:p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assign 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fetch_pc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retire_ptr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==2’d0) ? fq0_pc 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(</a:t>
            </a:r>
            <a:r>
              <a:rPr lang="en-US" altLang="zh-TW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retire_ptr</a:t>
            </a:r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==2’d1) ? fq1_pc :</a:t>
            </a:r>
          </a:p>
          <a:p>
            <a:r>
              <a:rPr lang="en-US" altLang="zh-TW" sz="1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fq2_pc ;</a:t>
            </a:r>
          </a:p>
          <a:p>
            <a:endParaRPr lang="en-US" altLang="zh-TW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4279" y="183321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Priority</a:t>
            </a:r>
          </a:p>
          <a:p>
            <a:r>
              <a:rPr lang="en-US" altLang="zh-TW" dirty="0"/>
              <a:t>Encoder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8049" y="4058239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Sun of</a:t>
            </a:r>
          </a:p>
          <a:p>
            <a:r>
              <a:rPr lang="en-US" altLang="zh-TW" dirty="0"/>
              <a:t>Product</a:t>
            </a:r>
            <a:endParaRPr lang="zh-TW" altLang="en-US" dirty="0"/>
          </a:p>
        </p:txBody>
      </p:sp>
      <p:pic>
        <p:nvPicPr>
          <p:cNvPr id="8" name="內容版面配置區 8" descr="烏龜">
            <a:extLst>
              <a:ext uri="{FF2B5EF4-FFF2-40B4-BE49-F238E27FC236}">
                <a16:creationId xmlns:a16="http://schemas.microsoft.com/office/drawing/2014/main" id="{C666DCF4-56AE-4532-90A7-880EADDF19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0718" y="1088072"/>
            <a:ext cx="914400" cy="914400"/>
          </a:xfrm>
        </p:spPr>
      </p:pic>
      <p:pic>
        <p:nvPicPr>
          <p:cNvPr id="9" name="內容版面配置區 11" descr="兔子">
            <a:extLst>
              <a:ext uri="{FF2B5EF4-FFF2-40B4-BE49-F238E27FC236}">
                <a16:creationId xmlns:a16="http://schemas.microsoft.com/office/drawing/2014/main" id="{7E72F660-7A8F-46C7-AF31-661079EE1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49" y="33452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53911B-189A-490E-AAE9-99B793C93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Duplicate Logic Before Arbitration</a:t>
            </a:r>
            <a:endParaRPr lang="zh-TW" altLang="en-US" dirty="0"/>
          </a:p>
        </p:txBody>
      </p:sp>
      <p:pic>
        <p:nvPicPr>
          <p:cNvPr id="9" name="內容版面配置區 8" descr="烏龜">
            <a:extLst>
              <a:ext uri="{FF2B5EF4-FFF2-40B4-BE49-F238E27FC236}">
                <a16:creationId xmlns:a16="http://schemas.microsoft.com/office/drawing/2014/main" id="{71E76816-A395-47EE-A706-94037BC729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783" y="1676876"/>
            <a:ext cx="914400" cy="914400"/>
          </a:xfrm>
        </p:spPr>
      </p:pic>
      <p:pic>
        <p:nvPicPr>
          <p:cNvPr id="12" name="內容版面配置區 11" descr="兔子">
            <a:extLst>
              <a:ext uri="{FF2B5EF4-FFF2-40B4-BE49-F238E27FC236}">
                <a16:creationId xmlns:a16="http://schemas.microsoft.com/office/drawing/2014/main" id="{32872C5D-B96B-408D-B7A4-F1E5D60D81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9783" y="4466272"/>
            <a:ext cx="914400" cy="914400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5E39366-E77F-4B7F-B4F8-8B1E7A64CC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7925" y="1220946"/>
            <a:ext cx="5905500" cy="21050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8B8DDC7-2931-42EB-9151-540BF0F195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97128" y="4003040"/>
            <a:ext cx="5141960" cy="210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450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Separating Control and Data Path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723327" y="1282068"/>
            <a:ext cx="31108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Coding #1</a:t>
            </a:r>
          </a:p>
          <a:p>
            <a:r>
              <a:rPr lang="en-US" dirty="0"/>
              <a:t>always @(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</a:t>
            </a:r>
          </a:p>
          <a:p>
            <a:r>
              <a:rPr lang="en-US" dirty="0"/>
              <a:t>begin</a:t>
            </a:r>
          </a:p>
          <a:p>
            <a:r>
              <a:rPr lang="en-US" dirty="0"/>
              <a:t>	B &lt;= EN ? A : B;</a:t>
            </a:r>
          </a:p>
          <a:p>
            <a:r>
              <a:rPr lang="en-US" dirty="0"/>
              <a:t>end</a:t>
            </a: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258" y="976533"/>
            <a:ext cx="3802193" cy="2225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6" y="3499988"/>
            <a:ext cx="460057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5723327" y="4051161"/>
            <a:ext cx="3110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Coding #2</a:t>
            </a:r>
          </a:p>
          <a:p>
            <a:r>
              <a:rPr lang="en-US" dirty="0"/>
              <a:t>always @(</a:t>
            </a:r>
            <a:r>
              <a:rPr lang="en-US" dirty="0" err="1"/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r>
              <a:rPr lang="en-US" dirty="0"/>
              <a:t>	if (EN)</a:t>
            </a:r>
          </a:p>
          <a:p>
            <a:r>
              <a:rPr lang="en-US" dirty="0"/>
              <a:t>		B &lt;= A;</a:t>
            </a:r>
          </a:p>
          <a:p>
            <a:r>
              <a:rPr lang="en-US" dirty="0"/>
              <a:t>end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1811" y="5870004"/>
            <a:ext cx="868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equivalent logics, synthesizer might be able to generate GCK for both coding #1 and #2</a:t>
            </a:r>
          </a:p>
        </p:txBody>
      </p:sp>
      <p:pic>
        <p:nvPicPr>
          <p:cNvPr id="9" name="內容版面配置區 8" descr="烏龜">
            <a:extLst>
              <a:ext uri="{FF2B5EF4-FFF2-40B4-BE49-F238E27FC236}">
                <a16:creationId xmlns:a16="http://schemas.microsoft.com/office/drawing/2014/main" id="{9CDC99B8-24DB-4E50-AF86-365F0139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black">
          <a:xfrm>
            <a:off x="51811" y="1615832"/>
            <a:ext cx="914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內容版面配置區 11" descr="兔子">
            <a:extLst>
              <a:ext uri="{FF2B5EF4-FFF2-40B4-BE49-F238E27FC236}">
                <a16:creationId xmlns:a16="http://schemas.microsoft.com/office/drawing/2014/main" id="{90A1FB2A-523B-4B5F-9537-B610DA67A1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811" y="4405228"/>
            <a:ext cx="914400" cy="914400"/>
          </a:xfrm>
        </p:spPr>
      </p:pic>
    </p:spTree>
    <p:extLst>
      <p:ext uri="{BB962C8B-B14F-4D97-AF65-F5344CB8AC3E}">
        <p14:creationId xmlns:p14="http://schemas.microsoft.com/office/powerpoint/2010/main" val="3833507641"/>
      </p:ext>
    </p:extLst>
  </p:cSld>
  <p:clrMapOvr>
    <a:masterClrMapping/>
  </p:clrMapOvr>
</p:sld>
</file>

<file path=ppt/theme/theme1.xml><?xml version="1.0" encoding="utf-8"?>
<a:theme xmlns:a="http://schemas.openxmlformats.org/drawingml/2006/main" name="1_281TGp_consulting_light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281TGp_consulting_light">
  <a:themeElements>
    <a:clrScheme name="">
      <a:dk1>
        <a:srgbClr val="000000"/>
      </a:dk1>
      <a:lt1>
        <a:srgbClr val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FFFFFF"/>
      </a:accent3>
      <a:accent4>
        <a:srgbClr val="000000"/>
      </a:accent4>
      <a:accent5>
        <a:srgbClr val="B1BED5"/>
      </a:accent5>
      <a:accent6>
        <a:srgbClr val="497780"/>
      </a:accent6>
      <a:hlink>
        <a:srgbClr val="0080FF"/>
      </a:hlink>
      <a:folHlink>
        <a:srgbClr val="FF00FF"/>
      </a:folHlink>
    </a:clrScheme>
    <a:fontScheme name="2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82889</TotalTime>
  <Words>1684</Words>
  <Application>Microsoft Office PowerPoint</Application>
  <PresentationFormat>如螢幕大小 (4:3)</PresentationFormat>
  <Paragraphs>215</Paragraphs>
  <Slides>21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Arial</vt:lpstr>
      <vt:lpstr>Consolas</vt:lpstr>
      <vt:lpstr>Tahoma</vt:lpstr>
      <vt:lpstr>Verdana</vt:lpstr>
      <vt:lpstr>Wingdings</vt:lpstr>
      <vt:lpstr>1_281TGp_consulting_light</vt:lpstr>
      <vt:lpstr>2_281TGp_consulting_light</vt:lpstr>
      <vt:lpstr>High Speed RTL</vt:lpstr>
      <vt:lpstr>Outline</vt:lpstr>
      <vt:lpstr>Concept #1</vt:lpstr>
      <vt:lpstr>Concept #2: Frequency Enhancements</vt:lpstr>
      <vt:lpstr>Logic Optimization</vt:lpstr>
      <vt:lpstr>Computer Arithmetic: Fast Address Comparator</vt:lpstr>
      <vt:lpstr>Using sum of product</vt:lpstr>
      <vt:lpstr>Duplicate Logic Before Arbitration</vt:lpstr>
      <vt:lpstr>Separating Control and Data Path</vt:lpstr>
      <vt:lpstr>Separating Control and Data Path</vt:lpstr>
      <vt:lpstr>Separating Control and Data Path</vt:lpstr>
      <vt:lpstr>Avoid Reentrant</vt:lpstr>
      <vt:lpstr>Arbiter: Valid and Ready</vt:lpstr>
      <vt:lpstr>Arbiter: Valid and Ready</vt:lpstr>
      <vt:lpstr>Arbiter Module</vt:lpstr>
      <vt:lpstr>Cancelled Requests</vt:lpstr>
      <vt:lpstr>SRAM Timing</vt:lpstr>
      <vt:lpstr>SRAM Banking</vt:lpstr>
      <vt:lpstr>Summary</vt:lpstr>
      <vt:lpstr>Thank You!</vt:lpstr>
      <vt:lpstr>PowerPoint 簡報</vt:lpstr>
    </vt:vector>
  </TitlesOfParts>
  <Company>Andes Technology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Technology PPT Temp</dc:title>
  <dc:creator>Eric Huang</dc:creator>
  <cp:lastModifiedBy>Zhong-Ho Chen</cp:lastModifiedBy>
  <cp:revision>6695</cp:revision>
  <dcterms:created xsi:type="dcterms:W3CDTF">2006-04-12T15:04:39Z</dcterms:created>
  <dcterms:modified xsi:type="dcterms:W3CDTF">2020-11-22T05:33:41Z</dcterms:modified>
</cp:coreProperties>
</file>