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87" r:id="rId4"/>
    <p:sldId id="288" r:id="rId5"/>
    <p:sldId id="289" r:id="rId6"/>
    <p:sldId id="296" r:id="rId7"/>
    <p:sldId id="298" r:id="rId8"/>
    <p:sldId id="299" r:id="rId9"/>
    <p:sldId id="300" r:id="rId10"/>
    <p:sldId id="302" r:id="rId11"/>
    <p:sldId id="297" r:id="rId12"/>
    <p:sldId id="273" r:id="rId13"/>
    <p:sldId id="301" r:id="rId14"/>
    <p:sldId id="303" r:id="rId15"/>
  </p:sldIdLst>
  <p:sldSz cx="9144000" cy="6858000" type="screen4x3"/>
  <p:notesSz cx="6797675" cy="9928225"/>
  <p:embeddedFontLst>
    <p:embeddedFont>
      <p:font typeface="Verdana" pitchFamily="34" charset="0"/>
      <p:regular r:id="rId17"/>
      <p:bold r:id="rId18"/>
      <p:italic r:id="rId19"/>
      <p:boldItalic r:id="rId20"/>
    </p:embeddedFont>
    <p:embeddedFont>
      <p:font typeface="Tahoma"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3127">
          <p15:clr>
            <a:srgbClr val="000000"/>
          </p15:clr>
        </p15:guide>
        <p15:guide id="2" pos="2141">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qiCUdd9Ox30bi6Uktn4GK/MgO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69CD8D5-326F-41F3-8864-E9573F26E9B8}">
  <a:tblStyle styleId="{569CD8D5-326F-41F3-8864-E9573F26E9B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144" autoAdjust="0"/>
  </p:normalViewPr>
  <p:slideViewPr>
    <p:cSldViewPr snapToGrid="0">
      <p:cViewPr>
        <p:scale>
          <a:sx n="100" d="100"/>
          <a:sy n="100" d="100"/>
        </p:scale>
        <p:origin x="-294" y="-33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5300"/>
          </a:xfrm>
          <a:prstGeom prst="rect">
            <a:avLst/>
          </a:prstGeom>
          <a:noFill/>
          <a:ln>
            <a:noFill/>
          </a:ln>
        </p:spPr>
        <p:txBody>
          <a:bodyPr spcFirstLastPara="1" wrap="square" lIns="84850" tIns="42425" rIns="84850" bIns="42425" anchor="t"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1"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49688" y="0"/>
            <a:ext cx="2946400" cy="495300"/>
          </a:xfrm>
          <a:prstGeom prst="rect">
            <a:avLst/>
          </a:prstGeom>
          <a:noFill/>
          <a:ln>
            <a:noFill/>
          </a:ln>
        </p:spPr>
        <p:txBody>
          <a:bodyPr spcFirstLastPara="1" wrap="square" lIns="84850" tIns="42425" rIns="84850" bIns="42425" anchor="t" anchorCtr="0">
            <a:noAutofit/>
          </a:bodyPr>
          <a:lstStyle>
            <a:lvl1pPr marR="0" lvl="0" algn="r"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1"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19163" y="746125"/>
            <a:ext cx="4960937" cy="37226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9450" y="4716463"/>
            <a:ext cx="5438775" cy="4465637"/>
          </a:xfrm>
          <a:prstGeom prst="rect">
            <a:avLst/>
          </a:prstGeom>
          <a:noFill/>
          <a:ln>
            <a:noFill/>
          </a:ln>
        </p:spPr>
        <p:txBody>
          <a:bodyPr spcFirstLastPara="1" wrap="square" lIns="84850" tIns="42425" rIns="84850" bIns="424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32925"/>
            <a:ext cx="2946400" cy="493713"/>
          </a:xfrm>
          <a:prstGeom prst="rect">
            <a:avLst/>
          </a:prstGeom>
          <a:noFill/>
          <a:ln>
            <a:noFill/>
          </a:ln>
        </p:spPr>
        <p:txBody>
          <a:bodyPr spcFirstLastPara="1" wrap="square" lIns="84850" tIns="42425" rIns="84850" bIns="42425"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1"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49688" y="9432925"/>
            <a:ext cx="2946400" cy="493713"/>
          </a:xfrm>
          <a:prstGeom prst="rect">
            <a:avLst/>
          </a:prstGeom>
          <a:noFill/>
          <a:ln>
            <a:noFill/>
          </a:ln>
        </p:spPr>
        <p:txBody>
          <a:bodyPr spcFirstLastPara="1" wrap="square" lIns="84850" tIns="42425" rIns="84850" bIns="42425"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58211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sldNum" idx="12"/>
          </p:nvPr>
        </p:nvSpPr>
        <p:spPr>
          <a:xfrm>
            <a:off x="3849688" y="9432925"/>
            <a:ext cx="2946400" cy="493713"/>
          </a:xfrm>
          <a:prstGeom prst="rect">
            <a:avLst/>
          </a:prstGeom>
          <a:noFill/>
          <a:ln>
            <a:noFill/>
          </a:ln>
        </p:spPr>
        <p:txBody>
          <a:bodyPr spcFirstLastPara="1" wrap="square" lIns="84850" tIns="42425" rIns="84850" bIns="42425"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57" name="Google Shape;57;p1:notes"/>
          <p:cNvSpPr>
            <a:spLocks noGrp="1" noRot="1" noChangeAspect="1"/>
          </p:cNvSpPr>
          <p:nvPr>
            <p:ph type="sldImg" idx="2"/>
          </p:nvPr>
        </p:nvSpPr>
        <p:spPr>
          <a:xfrm>
            <a:off x="919163" y="746125"/>
            <a:ext cx="4960937"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 name="Google Shape;58;p1:notes"/>
          <p:cNvSpPr txBox="1">
            <a:spLocks noGrp="1"/>
          </p:cNvSpPr>
          <p:nvPr>
            <p:ph type="body" idx="1"/>
          </p:nvPr>
        </p:nvSpPr>
        <p:spPr>
          <a:xfrm>
            <a:off x="679450" y="4716463"/>
            <a:ext cx="5438775" cy="4465637"/>
          </a:xfrm>
          <a:prstGeom prst="rect">
            <a:avLst/>
          </a:prstGeom>
          <a:noFill/>
          <a:ln>
            <a:noFill/>
          </a:ln>
        </p:spPr>
        <p:txBody>
          <a:bodyPr spcFirstLastPara="1" wrap="square" lIns="84850" tIns="42425" rIns="84850" bIns="42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ee3932167_2_18:notes"/>
          <p:cNvSpPr>
            <a:spLocks noGrp="1" noRot="1" noChangeAspect="1"/>
          </p:cNvSpPr>
          <p:nvPr>
            <p:ph type="sldImg" idx="2"/>
          </p:nvPr>
        </p:nvSpPr>
        <p:spPr>
          <a:xfrm>
            <a:off x="919163" y="746125"/>
            <a:ext cx="4960937" cy="37226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ee3932167_2_18:notes"/>
          <p:cNvSpPr txBox="1">
            <a:spLocks noGrp="1"/>
          </p:cNvSpPr>
          <p:nvPr>
            <p:ph type="body" idx="1"/>
          </p:nvPr>
        </p:nvSpPr>
        <p:spPr>
          <a:xfrm>
            <a:off x="679450" y="4716463"/>
            <a:ext cx="5438700" cy="4465500"/>
          </a:xfrm>
          <a:prstGeom prst="rect">
            <a:avLst/>
          </a:prstGeom>
        </p:spPr>
        <p:txBody>
          <a:bodyPr spcFirstLastPara="1" wrap="square" lIns="84850" tIns="42425" rIns="84850" bIns="42425" anchor="t" anchorCtr="0">
            <a:noAutofit/>
          </a:bodyPr>
          <a:lstStyle/>
          <a:p>
            <a:pPr marL="0" lvl="0" indent="0" algn="l" rtl="0">
              <a:spcBef>
                <a:spcPts val="360"/>
              </a:spcBef>
              <a:spcAft>
                <a:spcPts val="0"/>
              </a:spcAft>
              <a:buNone/>
            </a:pPr>
            <a:endParaRPr dirty="0"/>
          </a:p>
        </p:txBody>
      </p:sp>
      <p:sp>
        <p:nvSpPr>
          <p:cNvPr id="66" name="Google Shape;66;g7ee3932167_2_18:notes"/>
          <p:cNvSpPr txBox="1">
            <a:spLocks noGrp="1"/>
          </p:cNvSpPr>
          <p:nvPr>
            <p:ph type="sldNum" idx="12"/>
          </p:nvPr>
        </p:nvSpPr>
        <p:spPr>
          <a:xfrm>
            <a:off x="3849688" y="9432925"/>
            <a:ext cx="2946300" cy="493800"/>
          </a:xfrm>
          <a:prstGeom prst="rect">
            <a:avLst/>
          </a:prstGeom>
        </p:spPr>
        <p:txBody>
          <a:bodyPr spcFirstLastPara="1" wrap="square" lIns="84850" tIns="42425" rIns="84850" bIns="424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sldNum" idx="12"/>
          </p:nvPr>
        </p:nvSpPr>
        <p:spPr>
          <a:xfrm>
            <a:off x="3849688" y="9432925"/>
            <a:ext cx="2946400" cy="493713"/>
          </a:xfrm>
          <a:prstGeom prst="rect">
            <a:avLst/>
          </a:prstGeom>
          <a:noFill/>
          <a:ln>
            <a:noFill/>
          </a:ln>
        </p:spPr>
        <p:txBody>
          <a:bodyPr spcFirstLastPara="1" wrap="square" lIns="84850" tIns="42425" rIns="84850" bIns="42425" anchor="b" anchorCtr="0">
            <a:noAutofit/>
          </a:bodyPr>
          <a:lstStyle/>
          <a:p>
            <a:pPr marL="0" lvl="0" indent="0" algn="r" rtl="0">
              <a:spcBef>
                <a:spcPts val="0"/>
              </a:spcBef>
              <a:spcAft>
                <a:spcPts val="0"/>
              </a:spcAft>
              <a:buNone/>
            </a:pPr>
            <a:fld id="{00000000-1234-1234-1234-123412341234}" type="slidenum">
              <a:rPr lang="en-US"/>
              <a:t>11</a:t>
            </a:fld>
            <a:endParaRPr/>
          </a:p>
        </p:txBody>
      </p:sp>
      <p:sp>
        <p:nvSpPr>
          <p:cNvPr id="181" name="Google Shape;181;p17:notes"/>
          <p:cNvSpPr>
            <a:spLocks noGrp="1" noRot="1" noChangeAspect="1"/>
          </p:cNvSpPr>
          <p:nvPr>
            <p:ph type="sldImg" idx="2"/>
          </p:nvPr>
        </p:nvSpPr>
        <p:spPr>
          <a:xfrm>
            <a:off x="919163" y="746125"/>
            <a:ext cx="4960937" cy="37226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7:notes"/>
          <p:cNvSpPr txBox="1">
            <a:spLocks noGrp="1"/>
          </p:cNvSpPr>
          <p:nvPr>
            <p:ph type="body" idx="1"/>
          </p:nvPr>
        </p:nvSpPr>
        <p:spPr>
          <a:xfrm>
            <a:off x="681038" y="4716463"/>
            <a:ext cx="5435600" cy="4465637"/>
          </a:xfrm>
          <a:prstGeom prst="rect">
            <a:avLst/>
          </a:prstGeom>
          <a:noFill/>
          <a:ln>
            <a:noFill/>
          </a:ln>
        </p:spPr>
        <p:txBody>
          <a:bodyPr spcFirstLastPara="1" wrap="square" lIns="84850" tIns="42425" rIns="84850" bIns="42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sldNum" idx="12"/>
          </p:nvPr>
        </p:nvSpPr>
        <p:spPr>
          <a:xfrm>
            <a:off x="3849688" y="9432925"/>
            <a:ext cx="2946400" cy="493713"/>
          </a:xfrm>
          <a:prstGeom prst="rect">
            <a:avLst/>
          </a:prstGeom>
          <a:noFill/>
          <a:ln>
            <a:noFill/>
          </a:ln>
        </p:spPr>
        <p:txBody>
          <a:bodyPr spcFirstLastPara="1" wrap="square" lIns="84850" tIns="42425" rIns="84850" bIns="42425" anchor="b" anchorCtr="0">
            <a:noAutofit/>
          </a:bodyPr>
          <a:lstStyle/>
          <a:p>
            <a:pPr marL="0" lvl="0" indent="0" algn="r" rtl="0">
              <a:spcBef>
                <a:spcPts val="0"/>
              </a:spcBef>
              <a:spcAft>
                <a:spcPts val="0"/>
              </a:spcAft>
              <a:buNone/>
            </a:pPr>
            <a:fld id="{00000000-1234-1234-1234-123412341234}" type="slidenum">
              <a:rPr lang="en-US"/>
              <a:t>12</a:t>
            </a:fld>
            <a:endParaRPr/>
          </a:p>
        </p:txBody>
      </p:sp>
      <p:sp>
        <p:nvSpPr>
          <p:cNvPr id="173" name="Google Shape;173;p16:notes"/>
          <p:cNvSpPr>
            <a:spLocks noGrp="1" noRot="1" noChangeAspect="1"/>
          </p:cNvSpPr>
          <p:nvPr>
            <p:ph type="sldImg" idx="2"/>
          </p:nvPr>
        </p:nvSpPr>
        <p:spPr>
          <a:xfrm>
            <a:off x="919163" y="744538"/>
            <a:ext cx="4960937" cy="37226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4" name="Google Shape;174;p16:notes"/>
          <p:cNvSpPr txBox="1">
            <a:spLocks noGrp="1"/>
          </p:cNvSpPr>
          <p:nvPr>
            <p:ph type="body" idx="1"/>
          </p:nvPr>
        </p:nvSpPr>
        <p:spPr>
          <a:xfrm>
            <a:off x="906463" y="4716463"/>
            <a:ext cx="4984750" cy="4467225"/>
          </a:xfrm>
          <a:prstGeom prst="rect">
            <a:avLst/>
          </a:prstGeom>
          <a:noFill/>
          <a:ln>
            <a:noFill/>
          </a:ln>
        </p:spPr>
        <p:txBody>
          <a:bodyPr spcFirstLastPara="1" wrap="square" lIns="84850" tIns="42425" rIns="84850" bIns="42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標題投影片">
  <p:cSld name="1_標題投影片">
    <p:bg>
      <p:bgPr>
        <a:solidFill>
          <a:schemeClr val="lt1"/>
        </a:solidFill>
        <a:effectLst/>
      </p:bgPr>
    </p:bg>
    <p:spTree>
      <p:nvGrpSpPr>
        <p:cNvPr id="1" name="Shape 20"/>
        <p:cNvGrpSpPr/>
        <p:nvPr/>
      </p:nvGrpSpPr>
      <p:grpSpPr>
        <a:xfrm>
          <a:off x="0" y="0"/>
          <a:ext cx="0" cy="0"/>
          <a:chOff x="0" y="0"/>
          <a:chExt cx="0" cy="0"/>
        </a:xfrm>
      </p:grpSpPr>
      <p:pic>
        <p:nvPicPr>
          <p:cNvPr id="21" name="Google Shape;21;p19" descr="andes-logo"/>
          <p:cNvPicPr preferRelativeResize="0"/>
          <p:nvPr/>
        </p:nvPicPr>
        <p:blipFill rotWithShape="1">
          <a:blip r:embed="rId2">
            <a:alphaModFix/>
          </a:blip>
          <a:srcRect/>
          <a:stretch/>
        </p:blipFill>
        <p:spPr>
          <a:xfrm>
            <a:off x="179388" y="188913"/>
            <a:ext cx="1133475" cy="409575"/>
          </a:xfrm>
          <a:prstGeom prst="rect">
            <a:avLst/>
          </a:prstGeom>
          <a:noFill/>
          <a:ln>
            <a:noFill/>
          </a:ln>
        </p:spPr>
      </p:pic>
      <p:sp>
        <p:nvSpPr>
          <p:cNvPr id="22" name="Google Shape;22;p19"/>
          <p:cNvSpPr txBox="1"/>
          <p:nvPr/>
        </p:nvSpPr>
        <p:spPr>
          <a:xfrm>
            <a:off x="7586663" y="6554788"/>
            <a:ext cx="1547812" cy="228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900" b="0" i="0" u="none" strike="noStrike" cap="none">
                <a:solidFill>
                  <a:schemeClr val="lt1"/>
                </a:solidFill>
                <a:latin typeface="Arial"/>
                <a:ea typeface="Arial"/>
                <a:cs typeface="Arial"/>
                <a:sym typeface="Arial"/>
              </a:rPr>
              <a:t>WWW.ANDESTECH.COM</a:t>
            </a:r>
            <a:endParaRPr/>
          </a:p>
        </p:txBody>
      </p:sp>
      <p:pic>
        <p:nvPicPr>
          <p:cNvPr id="23" name="Google Shape;23;p19"/>
          <p:cNvPicPr preferRelativeResize="0"/>
          <p:nvPr/>
        </p:nvPicPr>
        <p:blipFill rotWithShape="1">
          <a:blip r:embed="rId3">
            <a:alphaModFix/>
          </a:blip>
          <a:srcRect/>
          <a:stretch/>
        </p:blipFill>
        <p:spPr>
          <a:xfrm>
            <a:off x="0" y="2976563"/>
            <a:ext cx="9144000" cy="3876675"/>
          </a:xfrm>
          <a:prstGeom prst="rect">
            <a:avLst/>
          </a:prstGeom>
          <a:noFill/>
          <a:ln>
            <a:noFill/>
          </a:ln>
        </p:spPr>
      </p:pic>
      <p:sp>
        <p:nvSpPr>
          <p:cNvPr id="24" name="Google Shape;24;p19"/>
          <p:cNvSpPr txBox="1">
            <a:spLocks noGrp="1"/>
          </p:cNvSpPr>
          <p:nvPr>
            <p:ph type="subTitle" idx="1"/>
          </p:nvPr>
        </p:nvSpPr>
        <p:spPr>
          <a:xfrm>
            <a:off x="3590925" y="2286000"/>
            <a:ext cx="5324475" cy="381000"/>
          </a:xfrm>
          <a:prstGeom prst="rect">
            <a:avLst/>
          </a:prstGeom>
          <a:noFill/>
          <a:ln>
            <a:noFill/>
          </a:ln>
        </p:spPr>
        <p:txBody>
          <a:bodyPr spcFirstLastPara="1" wrap="square" lIns="91425" tIns="45700" rIns="91425" bIns="45700" anchor="t" anchorCtr="0">
            <a:noAutofit/>
          </a:bodyPr>
          <a:lstStyle>
            <a:lvl1pPr lvl="0" algn="r">
              <a:spcBef>
                <a:spcPts val="440"/>
              </a:spcBef>
              <a:spcAft>
                <a:spcPts val="0"/>
              </a:spcAft>
              <a:buSzPts val="2200"/>
              <a:buFont typeface="Noto Sans Symbols"/>
              <a:buNone/>
              <a:defRPr sz="2200">
                <a:solidFill>
                  <a:srgbClr val="000000"/>
                </a:solidFill>
                <a:latin typeface="Tahoma"/>
                <a:ea typeface="Tahoma"/>
                <a:cs typeface="Tahoma"/>
                <a:sym typeface="Tahoma"/>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25" name="Google Shape;25;p19"/>
          <p:cNvSpPr txBox="1">
            <a:spLocks noGrp="1"/>
          </p:cNvSpPr>
          <p:nvPr>
            <p:ph type="ctrTitle"/>
          </p:nvPr>
        </p:nvSpPr>
        <p:spPr>
          <a:xfrm>
            <a:off x="1905000" y="1447800"/>
            <a:ext cx="7010400" cy="762000"/>
          </a:xfrm>
          <a:prstGeom prst="rect">
            <a:avLst/>
          </a:prstGeom>
          <a:noFill/>
          <a:ln>
            <a:noFill/>
          </a:ln>
          <a:effectLst>
            <a:outerShdw dist="17961" dir="2700000" algn="ctr" rotWithShape="0">
              <a:srgbClr val="C0C0C0"/>
            </a:outerShdw>
          </a:effectLst>
        </p:spPr>
        <p:txBody>
          <a:bodyPr spcFirstLastPara="1" wrap="square" lIns="91425" tIns="45700" rIns="91425" bIns="45700" anchor="ctr" anchorCtr="0">
            <a:noAutofit/>
          </a:bodyPr>
          <a:lstStyle>
            <a:lvl1pPr lvl="0" algn="r">
              <a:spcBef>
                <a:spcPts val="0"/>
              </a:spcBef>
              <a:spcAft>
                <a:spcPts val="0"/>
              </a:spcAft>
              <a:buSzPts val="1400"/>
              <a:buNone/>
              <a:defRPr sz="3600" b="1">
                <a:solidFill>
                  <a:schemeClr val="dk1"/>
                </a:solidFill>
                <a:latin typeface="Tahoma"/>
                <a:ea typeface="Tahoma"/>
                <a:cs typeface="Tahoma"/>
                <a:sym typeface="Tahoma"/>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323851" y="142875"/>
            <a:ext cx="8515350" cy="608013"/>
          </a:xfrm>
          <a:prstGeom prst="rect">
            <a:avLst/>
          </a:prstGeom>
          <a:noFill/>
          <a:ln>
            <a:noFill/>
          </a:ln>
          <a:effectLst>
            <a:outerShdw dist="35921" dir="2700000" algn="ctr" rotWithShape="0">
              <a:srgbClr val="000000"/>
            </a:outerShdw>
          </a:effectLst>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381000" y="1054100"/>
            <a:ext cx="8420100" cy="533146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標題及表格">
  <p:cSld name="標題及表格">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323851" y="142875"/>
            <a:ext cx="8515350" cy="608013"/>
          </a:xfrm>
          <a:prstGeom prst="rect">
            <a:avLst/>
          </a:prstGeom>
          <a:noFill/>
          <a:ln>
            <a:noFill/>
          </a:ln>
          <a:effectLst>
            <a:outerShdw dist="35921" dir="2700000" algn="ctr" rotWithShape="0">
              <a:srgbClr val="000000"/>
            </a:outerShdw>
          </a:effectLst>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項物件">
  <p:cSld name="兩項物件">
    <p:spTree>
      <p:nvGrpSpPr>
        <p:cNvPr id="1" name="Shape 35"/>
        <p:cNvGrpSpPr/>
        <p:nvPr/>
      </p:nvGrpSpPr>
      <p:grpSpPr>
        <a:xfrm>
          <a:off x="0" y="0"/>
          <a:ext cx="0" cy="0"/>
          <a:chOff x="0" y="0"/>
          <a:chExt cx="0" cy="0"/>
        </a:xfrm>
      </p:grpSpPr>
      <p:sp>
        <p:nvSpPr>
          <p:cNvPr id="36" name="Google Shape;36;p23"/>
          <p:cNvSpPr txBox="1">
            <a:spLocks noGrp="1"/>
          </p:cNvSpPr>
          <p:nvPr>
            <p:ph type="body" idx="1"/>
          </p:nvPr>
        </p:nvSpPr>
        <p:spPr>
          <a:xfrm>
            <a:off x="381000" y="1052513"/>
            <a:ext cx="4133850" cy="5320991"/>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7" name="Google Shape;37;p23"/>
          <p:cNvSpPr txBox="1">
            <a:spLocks noGrp="1"/>
          </p:cNvSpPr>
          <p:nvPr>
            <p:ph type="body" idx="2"/>
          </p:nvPr>
        </p:nvSpPr>
        <p:spPr>
          <a:xfrm>
            <a:off x="4667250" y="1052513"/>
            <a:ext cx="4133850" cy="5320991"/>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8" name="Google Shape;38;p23"/>
          <p:cNvSpPr txBox="1">
            <a:spLocks noGrp="1"/>
          </p:cNvSpPr>
          <p:nvPr>
            <p:ph type="title"/>
          </p:nvPr>
        </p:nvSpPr>
        <p:spPr>
          <a:xfrm>
            <a:off x="323851" y="142875"/>
            <a:ext cx="8515350" cy="608013"/>
          </a:xfrm>
          <a:prstGeom prst="rect">
            <a:avLst/>
          </a:prstGeom>
          <a:noFill/>
          <a:ln>
            <a:noFill/>
          </a:ln>
          <a:effectLst>
            <a:outerShdw dist="35921" dir="2700000" algn="ctr" rotWithShape="0">
              <a:srgbClr val="000000"/>
            </a:outerShdw>
          </a:effectLst>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標題，文字及多媒體項目">
  <p:cSld name="標題，文字及多媒體項目">
    <p:spTree>
      <p:nvGrpSpPr>
        <p:cNvPr id="1" name="Shape 39"/>
        <p:cNvGrpSpPr/>
        <p:nvPr/>
      </p:nvGrpSpPr>
      <p:grpSpPr>
        <a:xfrm>
          <a:off x="0" y="0"/>
          <a:ext cx="0" cy="0"/>
          <a:chOff x="0" y="0"/>
          <a:chExt cx="0" cy="0"/>
        </a:xfrm>
      </p:grpSpPr>
      <p:sp>
        <p:nvSpPr>
          <p:cNvPr id="40" name="Google Shape;40;p24"/>
          <p:cNvSpPr txBox="1">
            <a:spLocks noGrp="1"/>
          </p:cNvSpPr>
          <p:nvPr>
            <p:ph type="body" idx="1"/>
          </p:nvPr>
        </p:nvSpPr>
        <p:spPr>
          <a:xfrm>
            <a:off x="381000" y="1054099"/>
            <a:ext cx="4133850" cy="530575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1" name="Google Shape;41;p24"/>
          <p:cNvSpPr>
            <a:spLocks noGrp="1"/>
          </p:cNvSpPr>
          <p:nvPr>
            <p:ph type="media" idx="2"/>
          </p:nvPr>
        </p:nvSpPr>
        <p:spPr>
          <a:xfrm>
            <a:off x="4667250" y="1054100"/>
            <a:ext cx="4133850" cy="5319404"/>
          </a:xfrm>
          <a:prstGeom prst="rect">
            <a:avLst/>
          </a:prstGeom>
          <a:noFill/>
          <a:ln>
            <a:noFill/>
          </a:ln>
        </p:spPr>
        <p:txBody>
          <a:bodyPr spcFirstLastPara="1" wrap="square" lIns="91425" tIns="45700" rIns="91425" bIns="45700" anchor="t" anchorCtr="0">
            <a:noAutofit/>
          </a:bodyPr>
          <a:lstStyle>
            <a:lvl1pPr marR="0" lvl="0" algn="l" rtl="0">
              <a:spcBef>
                <a:spcPts val="560"/>
              </a:spcBef>
              <a:spcAft>
                <a:spcPts val="0"/>
              </a:spcAft>
              <a:buClr>
                <a:schemeClr val="dk2"/>
              </a:buClr>
              <a:buSzPts val="2800"/>
              <a:buFont typeface="Noto Sans Symbols"/>
              <a:buChar char="❖"/>
              <a:defRPr sz="2800" b="0" i="0" u="none" strike="noStrike" cap="none">
                <a:solidFill>
                  <a:schemeClr val="dk1"/>
                </a:solidFill>
                <a:latin typeface="Tahoma"/>
                <a:ea typeface="Tahoma"/>
                <a:cs typeface="Tahoma"/>
                <a:sym typeface="Tahoma"/>
              </a:defRPr>
            </a:lvl1pPr>
            <a:lvl2pPr marR="0" lvl="1" algn="l" rtl="0">
              <a:spcBef>
                <a:spcPts val="480"/>
              </a:spcBef>
              <a:spcAft>
                <a:spcPts val="0"/>
              </a:spcAft>
              <a:buClr>
                <a:srgbClr val="080808"/>
              </a:buClr>
              <a:buSzPts val="2400"/>
              <a:buFont typeface="Noto Sans Symbols"/>
              <a:buChar char="■"/>
              <a:defRPr sz="2400" b="0" i="0" u="none" strike="noStrike" cap="none">
                <a:solidFill>
                  <a:schemeClr val="dk1"/>
                </a:solidFill>
                <a:latin typeface="Tahoma"/>
                <a:ea typeface="Tahoma"/>
                <a:cs typeface="Tahoma"/>
                <a:sym typeface="Tahoma"/>
              </a:defRPr>
            </a:lvl2pPr>
            <a:lvl3pPr marR="0" lvl="2" algn="l" rtl="0">
              <a:spcBef>
                <a:spcPts val="400"/>
              </a:spcBef>
              <a:spcAft>
                <a:spcPts val="0"/>
              </a:spcAft>
              <a:buClr>
                <a:srgbClr val="080808"/>
              </a:buClr>
              <a:buSzPts val="2000"/>
              <a:buFont typeface="Noto Sans Symbols"/>
              <a:buChar char="◆"/>
              <a:defRPr sz="2000" b="0" i="0" u="none" strike="noStrike" cap="none">
                <a:solidFill>
                  <a:schemeClr val="dk1"/>
                </a:solidFill>
                <a:latin typeface="Tahoma"/>
                <a:ea typeface="Tahoma"/>
                <a:cs typeface="Tahoma"/>
                <a:sym typeface="Tahoma"/>
              </a:defRPr>
            </a:lvl3pPr>
            <a:lvl4pPr marR="0" lvl="3" algn="l" rtl="0">
              <a:spcBef>
                <a:spcPts val="400"/>
              </a:spcBef>
              <a:spcAft>
                <a:spcPts val="0"/>
              </a:spcAft>
              <a:buClr>
                <a:srgbClr val="080808"/>
              </a:buClr>
              <a:buSzPts val="20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5pPr>
            <a:lvl6pPr marR="0" lvl="5"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6pPr>
            <a:lvl7pPr marR="0" lvl="6"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7pPr>
            <a:lvl8pPr marR="0" lvl="7"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8pPr>
            <a:lvl9pPr marR="0" lvl="8"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42" name="Google Shape;42;p24"/>
          <p:cNvSpPr txBox="1">
            <a:spLocks noGrp="1"/>
          </p:cNvSpPr>
          <p:nvPr>
            <p:ph type="title"/>
          </p:nvPr>
        </p:nvSpPr>
        <p:spPr>
          <a:xfrm>
            <a:off x="323851" y="142875"/>
            <a:ext cx="8515350" cy="608013"/>
          </a:xfrm>
          <a:prstGeom prst="rect">
            <a:avLst/>
          </a:prstGeom>
          <a:noFill/>
          <a:ln>
            <a:noFill/>
          </a:ln>
          <a:effectLst>
            <a:outerShdw dist="35921" dir="2700000" algn="ctr" rotWithShape="0">
              <a:srgbClr val="000000"/>
            </a:outerShdw>
          </a:effectLst>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含標題的內容">
  <p:cSld name="含標題的內容">
    <p:spTree>
      <p:nvGrpSpPr>
        <p:cNvPr id="1" name="Shape 43"/>
        <p:cNvGrpSpPr/>
        <p:nvPr/>
      </p:nvGrpSpPr>
      <p:grpSpPr>
        <a:xfrm>
          <a:off x="0" y="0"/>
          <a:ext cx="0" cy="0"/>
          <a:chOff x="0" y="0"/>
          <a:chExt cx="0" cy="0"/>
        </a:xfrm>
      </p:grpSpPr>
      <p:sp>
        <p:nvSpPr>
          <p:cNvPr id="44" name="Google Shape;44;p25"/>
          <p:cNvSpPr txBox="1">
            <a:spLocks noGrp="1"/>
          </p:cNvSpPr>
          <p:nvPr>
            <p:ph type="body" idx="1"/>
          </p:nvPr>
        </p:nvSpPr>
        <p:spPr>
          <a:xfrm>
            <a:off x="3575050" y="1054100"/>
            <a:ext cx="5238750" cy="5319404"/>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45" name="Google Shape;45;p25"/>
          <p:cNvSpPr txBox="1">
            <a:spLocks noGrp="1"/>
          </p:cNvSpPr>
          <p:nvPr>
            <p:ph type="body" idx="2"/>
          </p:nvPr>
        </p:nvSpPr>
        <p:spPr>
          <a:xfrm>
            <a:off x="368300" y="1054099"/>
            <a:ext cx="3097213" cy="5319405"/>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46" name="Google Shape;46;p25"/>
          <p:cNvSpPr txBox="1">
            <a:spLocks noGrp="1"/>
          </p:cNvSpPr>
          <p:nvPr>
            <p:ph type="title"/>
          </p:nvPr>
        </p:nvSpPr>
        <p:spPr>
          <a:xfrm>
            <a:off x="323851" y="142875"/>
            <a:ext cx="8515350" cy="608013"/>
          </a:xfrm>
          <a:prstGeom prst="rect">
            <a:avLst/>
          </a:prstGeom>
          <a:noFill/>
          <a:ln>
            <a:noFill/>
          </a:ln>
          <a:effectLst>
            <a:outerShdw dist="35921" dir="2700000" algn="ctr" rotWithShape="0">
              <a:srgbClr val="000000"/>
            </a:outerShdw>
          </a:effectLst>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標題及直排文字">
  <p:cSld name="標題及直排文字">
    <p:spTree>
      <p:nvGrpSpPr>
        <p:cNvPr id="1" name="Shape 47"/>
        <p:cNvGrpSpPr/>
        <p:nvPr/>
      </p:nvGrpSpPr>
      <p:grpSpPr>
        <a:xfrm>
          <a:off x="0" y="0"/>
          <a:ext cx="0" cy="0"/>
          <a:chOff x="0" y="0"/>
          <a:chExt cx="0" cy="0"/>
        </a:xfrm>
      </p:grpSpPr>
      <p:sp>
        <p:nvSpPr>
          <p:cNvPr id="48" name="Google Shape;48;p26"/>
          <p:cNvSpPr txBox="1">
            <a:spLocks noGrp="1"/>
          </p:cNvSpPr>
          <p:nvPr>
            <p:ph type="body" idx="1"/>
          </p:nvPr>
        </p:nvSpPr>
        <p:spPr>
          <a:xfrm rot="5400000">
            <a:off x="1930555" y="-497042"/>
            <a:ext cx="5320991" cy="84201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26"/>
          <p:cNvSpPr txBox="1">
            <a:spLocks noGrp="1"/>
          </p:cNvSpPr>
          <p:nvPr>
            <p:ph type="title"/>
          </p:nvPr>
        </p:nvSpPr>
        <p:spPr>
          <a:xfrm>
            <a:off x="323851" y="142875"/>
            <a:ext cx="8515350" cy="608013"/>
          </a:xfrm>
          <a:prstGeom prst="rect">
            <a:avLst/>
          </a:prstGeom>
          <a:noFill/>
          <a:ln>
            <a:noFill/>
          </a:ln>
          <a:effectLst>
            <a:outerShdw dist="35921" dir="2700000" algn="ctr" rotWithShape="0">
              <a:srgbClr val="000000"/>
            </a:outerShdw>
          </a:effectLst>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rot="5400000">
            <a:off x="4641056" y="2164556"/>
            <a:ext cx="6181725" cy="2119312"/>
          </a:xfrm>
          <a:prstGeom prst="rect">
            <a:avLst/>
          </a:prstGeom>
          <a:noFill/>
          <a:ln>
            <a:noFill/>
          </a:ln>
          <a:effectLst>
            <a:outerShdw dist="35921" dir="2700000" algn="ctr" rotWithShape="0">
              <a:srgbClr val="000000"/>
            </a:outerShdw>
          </a:effectLst>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body" idx="1"/>
          </p:nvPr>
        </p:nvSpPr>
        <p:spPr>
          <a:xfrm rot="5400000">
            <a:off x="335756" y="130968"/>
            <a:ext cx="6181725" cy="620553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標題，文字及圖表">
  <p:cSld name="標題，文字及圖表">
    <p:spTree>
      <p:nvGrpSpPr>
        <p:cNvPr id="1" name="Shape 29"/>
        <p:cNvGrpSpPr/>
        <p:nvPr/>
      </p:nvGrpSpPr>
      <p:grpSpPr>
        <a:xfrm>
          <a:off x="0" y="0"/>
          <a:ext cx="0" cy="0"/>
          <a:chOff x="0" y="0"/>
          <a:chExt cx="0" cy="0"/>
        </a:xfrm>
      </p:grpSpPr>
      <p:sp>
        <p:nvSpPr>
          <p:cNvPr id="30" name="Google Shape;30;p21"/>
          <p:cNvSpPr txBox="1">
            <a:spLocks noGrp="1"/>
          </p:cNvSpPr>
          <p:nvPr>
            <p:ph type="body" idx="1"/>
          </p:nvPr>
        </p:nvSpPr>
        <p:spPr>
          <a:xfrm>
            <a:off x="381000" y="1052513"/>
            <a:ext cx="4133850" cy="533304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21"/>
          <p:cNvSpPr>
            <a:spLocks noGrp="1"/>
          </p:cNvSpPr>
          <p:nvPr>
            <p:ph type="chart" idx="2"/>
          </p:nvPr>
        </p:nvSpPr>
        <p:spPr>
          <a:xfrm>
            <a:off x="4667250" y="1052513"/>
            <a:ext cx="4133850" cy="5348287"/>
          </a:xfrm>
          <a:prstGeom prst="rect">
            <a:avLst/>
          </a:prstGeom>
          <a:noFill/>
          <a:ln>
            <a:noFill/>
          </a:ln>
        </p:spPr>
        <p:txBody>
          <a:bodyPr spcFirstLastPara="1" wrap="square" lIns="91425" tIns="45700" rIns="91425" bIns="45700" anchor="t" anchorCtr="0">
            <a:noAutofit/>
          </a:bodyPr>
          <a:lstStyle>
            <a:lvl1pPr marR="0" lvl="0" algn="l" rtl="0">
              <a:spcBef>
                <a:spcPts val="560"/>
              </a:spcBef>
              <a:spcAft>
                <a:spcPts val="0"/>
              </a:spcAft>
              <a:buClr>
                <a:schemeClr val="dk2"/>
              </a:buClr>
              <a:buSzPts val="2800"/>
              <a:buFont typeface="Noto Sans Symbols"/>
              <a:buChar char="❖"/>
              <a:defRPr sz="2800" b="0" i="0" u="none" strike="noStrike" cap="none">
                <a:solidFill>
                  <a:schemeClr val="dk1"/>
                </a:solidFill>
                <a:latin typeface="Tahoma"/>
                <a:ea typeface="Tahoma"/>
                <a:cs typeface="Tahoma"/>
                <a:sym typeface="Tahoma"/>
              </a:defRPr>
            </a:lvl1pPr>
            <a:lvl2pPr marR="0" lvl="1" algn="l" rtl="0">
              <a:spcBef>
                <a:spcPts val="480"/>
              </a:spcBef>
              <a:spcAft>
                <a:spcPts val="0"/>
              </a:spcAft>
              <a:buClr>
                <a:srgbClr val="080808"/>
              </a:buClr>
              <a:buSzPts val="2400"/>
              <a:buFont typeface="Noto Sans Symbols"/>
              <a:buChar char="■"/>
              <a:defRPr sz="2400" b="0" i="0" u="none" strike="noStrike" cap="none">
                <a:solidFill>
                  <a:schemeClr val="dk1"/>
                </a:solidFill>
                <a:latin typeface="Tahoma"/>
                <a:ea typeface="Tahoma"/>
                <a:cs typeface="Tahoma"/>
                <a:sym typeface="Tahoma"/>
              </a:defRPr>
            </a:lvl2pPr>
            <a:lvl3pPr marR="0" lvl="2" algn="l" rtl="0">
              <a:spcBef>
                <a:spcPts val="400"/>
              </a:spcBef>
              <a:spcAft>
                <a:spcPts val="0"/>
              </a:spcAft>
              <a:buClr>
                <a:srgbClr val="080808"/>
              </a:buClr>
              <a:buSzPts val="2000"/>
              <a:buFont typeface="Noto Sans Symbols"/>
              <a:buChar char="◆"/>
              <a:defRPr sz="2000" b="0" i="0" u="none" strike="noStrike" cap="none">
                <a:solidFill>
                  <a:schemeClr val="dk1"/>
                </a:solidFill>
                <a:latin typeface="Tahoma"/>
                <a:ea typeface="Tahoma"/>
                <a:cs typeface="Tahoma"/>
                <a:sym typeface="Tahoma"/>
              </a:defRPr>
            </a:lvl3pPr>
            <a:lvl4pPr marR="0" lvl="3" algn="l" rtl="0">
              <a:spcBef>
                <a:spcPts val="400"/>
              </a:spcBef>
              <a:spcAft>
                <a:spcPts val="0"/>
              </a:spcAft>
              <a:buClr>
                <a:srgbClr val="080808"/>
              </a:buClr>
              <a:buSzPts val="20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5pPr>
            <a:lvl6pPr marR="0" lvl="5"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6pPr>
            <a:lvl7pPr marR="0" lvl="6"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7pPr>
            <a:lvl8pPr marR="0" lvl="7"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8pPr>
            <a:lvl9pPr marR="0" lvl="8"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9pPr>
          </a:lstStyle>
          <a:p>
            <a:endParaRPr/>
          </a:p>
        </p:txBody>
      </p:sp>
      <p:sp>
        <p:nvSpPr>
          <p:cNvPr id="32" name="Google Shape;32;p21"/>
          <p:cNvSpPr txBox="1">
            <a:spLocks noGrp="1"/>
          </p:cNvSpPr>
          <p:nvPr>
            <p:ph type="title"/>
          </p:nvPr>
        </p:nvSpPr>
        <p:spPr>
          <a:xfrm>
            <a:off x="323851" y="142875"/>
            <a:ext cx="8515350" cy="608013"/>
          </a:xfrm>
          <a:prstGeom prst="rect">
            <a:avLst/>
          </a:prstGeom>
          <a:noFill/>
          <a:ln>
            <a:noFill/>
          </a:ln>
          <a:effectLst>
            <a:outerShdw dist="35921" dir="2700000" algn="ctr" rotWithShape="0">
              <a:srgbClr val="000000"/>
            </a:outerShdw>
          </a:effectLst>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3692536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8" descr="Line Bar"/>
          <p:cNvPicPr preferRelativeResize="0"/>
          <p:nvPr/>
        </p:nvPicPr>
        <p:blipFill rotWithShape="1">
          <a:blip r:embed="rId11">
            <a:alphaModFix/>
          </a:blip>
          <a:srcRect/>
          <a:stretch/>
        </p:blipFill>
        <p:spPr>
          <a:xfrm>
            <a:off x="8975725" y="0"/>
            <a:ext cx="179388" cy="6858000"/>
          </a:xfrm>
          <a:prstGeom prst="rect">
            <a:avLst/>
          </a:prstGeom>
          <a:noFill/>
          <a:ln>
            <a:noFill/>
          </a:ln>
        </p:spPr>
      </p:pic>
      <p:sp>
        <p:nvSpPr>
          <p:cNvPr id="11" name="Google Shape;11;p18"/>
          <p:cNvSpPr/>
          <p:nvPr/>
        </p:nvSpPr>
        <p:spPr>
          <a:xfrm>
            <a:off x="0" y="0"/>
            <a:ext cx="9144000"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p:txBody>
      </p:sp>
      <p:sp>
        <p:nvSpPr>
          <p:cNvPr id="12" name="Google Shape;12;p18"/>
          <p:cNvSpPr txBox="1">
            <a:spLocks noGrp="1"/>
          </p:cNvSpPr>
          <p:nvPr>
            <p:ph type="title"/>
          </p:nvPr>
        </p:nvSpPr>
        <p:spPr>
          <a:xfrm>
            <a:off x="323850" y="142875"/>
            <a:ext cx="8658225" cy="608013"/>
          </a:xfrm>
          <a:prstGeom prst="rect">
            <a:avLst/>
          </a:prstGeom>
          <a:noFill/>
          <a:ln>
            <a:noFill/>
          </a:ln>
          <a:effectLst>
            <a:outerShdw dist="35921" dir="2700000" algn="ctr" rotWithShape="0">
              <a:srgbClr val="000000"/>
            </a:outerShdw>
          </a:effectLst>
        </p:spPr>
        <p:txBody>
          <a:bodyPr spcFirstLastPara="1" wrap="square" lIns="91425" tIns="45700" rIns="91425" bIns="45700" anchor="ctr" anchorCtr="0">
            <a:noAutofit/>
          </a:bodyPr>
          <a:lstStyle>
            <a:lvl1pPr marR="0" lvl="0" algn="ctr" rtl="0">
              <a:spcBef>
                <a:spcPts val="0"/>
              </a:spcBef>
              <a:spcAft>
                <a:spcPts val="0"/>
              </a:spcAft>
              <a:buSzPts val="1400"/>
              <a:buNone/>
              <a:defRPr sz="3200" b="1" i="0" u="none" strike="noStrike" cap="none">
                <a:solidFill>
                  <a:schemeClr val="lt1"/>
                </a:solidFill>
                <a:latin typeface="Tahoma"/>
                <a:ea typeface="Tahoma"/>
                <a:cs typeface="Tahoma"/>
                <a:sym typeface="Tahoma"/>
              </a:defRPr>
            </a:lvl1pPr>
            <a:lvl2pPr marR="0" lvl="1" algn="ctr" rtl="0">
              <a:spcBef>
                <a:spcPts val="0"/>
              </a:spcBef>
              <a:spcAft>
                <a:spcPts val="0"/>
              </a:spcAft>
              <a:buSzPts val="1400"/>
              <a:buNone/>
              <a:defRPr sz="3200" b="1" i="0" u="none" strike="noStrike" cap="none">
                <a:solidFill>
                  <a:schemeClr val="lt1"/>
                </a:solidFill>
                <a:latin typeface="Tahoma"/>
                <a:ea typeface="Tahoma"/>
                <a:cs typeface="Tahoma"/>
                <a:sym typeface="Tahoma"/>
              </a:defRPr>
            </a:lvl2pPr>
            <a:lvl3pPr marR="0" lvl="2" algn="ctr" rtl="0">
              <a:spcBef>
                <a:spcPts val="0"/>
              </a:spcBef>
              <a:spcAft>
                <a:spcPts val="0"/>
              </a:spcAft>
              <a:buSzPts val="1400"/>
              <a:buNone/>
              <a:defRPr sz="3200" b="1" i="0" u="none" strike="noStrike" cap="none">
                <a:solidFill>
                  <a:schemeClr val="lt1"/>
                </a:solidFill>
                <a:latin typeface="Tahoma"/>
                <a:ea typeface="Tahoma"/>
                <a:cs typeface="Tahoma"/>
                <a:sym typeface="Tahoma"/>
              </a:defRPr>
            </a:lvl3pPr>
            <a:lvl4pPr marR="0" lvl="3" algn="ctr" rtl="0">
              <a:spcBef>
                <a:spcPts val="0"/>
              </a:spcBef>
              <a:spcAft>
                <a:spcPts val="0"/>
              </a:spcAft>
              <a:buSzPts val="1400"/>
              <a:buNone/>
              <a:defRPr sz="3200" b="1" i="0" u="none" strike="noStrike" cap="none">
                <a:solidFill>
                  <a:schemeClr val="lt1"/>
                </a:solidFill>
                <a:latin typeface="Tahoma"/>
                <a:ea typeface="Tahoma"/>
                <a:cs typeface="Tahoma"/>
                <a:sym typeface="Tahoma"/>
              </a:defRPr>
            </a:lvl4pPr>
            <a:lvl5pPr marR="0" lvl="4" algn="ctr" rtl="0">
              <a:spcBef>
                <a:spcPts val="0"/>
              </a:spcBef>
              <a:spcAft>
                <a:spcPts val="0"/>
              </a:spcAft>
              <a:buSzPts val="1400"/>
              <a:buNone/>
              <a:defRPr sz="3200" b="1" i="0" u="none" strike="noStrike" cap="none">
                <a:solidFill>
                  <a:schemeClr val="lt1"/>
                </a:solidFill>
                <a:latin typeface="Tahoma"/>
                <a:ea typeface="Tahoma"/>
                <a:cs typeface="Tahoma"/>
                <a:sym typeface="Tahoma"/>
              </a:defRPr>
            </a:lvl5pPr>
            <a:lvl6pPr marR="0" lvl="5" algn="l" rtl="0">
              <a:spcBef>
                <a:spcPts val="0"/>
              </a:spcBef>
              <a:spcAft>
                <a:spcPts val="0"/>
              </a:spcAft>
              <a:buSzPts val="1400"/>
              <a:buNone/>
              <a:defRPr sz="3200" b="1" i="0" u="none" strike="noStrike" cap="none">
                <a:solidFill>
                  <a:schemeClr val="lt1"/>
                </a:solidFill>
                <a:latin typeface="Tahoma"/>
                <a:ea typeface="Tahoma"/>
                <a:cs typeface="Tahoma"/>
                <a:sym typeface="Tahoma"/>
              </a:defRPr>
            </a:lvl6pPr>
            <a:lvl7pPr marR="0" lvl="6" algn="l" rtl="0">
              <a:spcBef>
                <a:spcPts val="0"/>
              </a:spcBef>
              <a:spcAft>
                <a:spcPts val="0"/>
              </a:spcAft>
              <a:buSzPts val="1400"/>
              <a:buNone/>
              <a:defRPr sz="3200" b="1" i="0" u="none" strike="noStrike" cap="none">
                <a:solidFill>
                  <a:schemeClr val="lt1"/>
                </a:solidFill>
                <a:latin typeface="Tahoma"/>
                <a:ea typeface="Tahoma"/>
                <a:cs typeface="Tahoma"/>
                <a:sym typeface="Tahoma"/>
              </a:defRPr>
            </a:lvl7pPr>
            <a:lvl8pPr marR="0" lvl="7" algn="l" rtl="0">
              <a:spcBef>
                <a:spcPts val="0"/>
              </a:spcBef>
              <a:spcAft>
                <a:spcPts val="0"/>
              </a:spcAft>
              <a:buSzPts val="1400"/>
              <a:buNone/>
              <a:defRPr sz="3200" b="1" i="0" u="none" strike="noStrike" cap="none">
                <a:solidFill>
                  <a:schemeClr val="lt1"/>
                </a:solidFill>
                <a:latin typeface="Tahoma"/>
                <a:ea typeface="Tahoma"/>
                <a:cs typeface="Tahoma"/>
                <a:sym typeface="Tahoma"/>
              </a:defRPr>
            </a:lvl8pPr>
            <a:lvl9pPr marR="0" lvl="8" algn="l" rtl="0">
              <a:spcBef>
                <a:spcPts val="0"/>
              </a:spcBef>
              <a:spcAft>
                <a:spcPts val="0"/>
              </a:spcAft>
              <a:buSzPts val="1400"/>
              <a:buNone/>
              <a:defRPr sz="3200" b="1" i="0" u="none" strike="noStrike" cap="none">
                <a:solidFill>
                  <a:schemeClr val="lt1"/>
                </a:solidFill>
                <a:latin typeface="Tahoma"/>
                <a:ea typeface="Tahoma"/>
                <a:cs typeface="Tahoma"/>
                <a:sym typeface="Tahoma"/>
              </a:defRPr>
            </a:lvl9pPr>
          </a:lstStyle>
          <a:p>
            <a:endParaRPr/>
          </a:p>
        </p:txBody>
      </p:sp>
      <p:sp>
        <p:nvSpPr>
          <p:cNvPr id="13" name="Google Shape;13;p18"/>
          <p:cNvSpPr/>
          <p:nvPr/>
        </p:nvSpPr>
        <p:spPr>
          <a:xfrm>
            <a:off x="-12700" y="342900"/>
            <a:ext cx="6032500" cy="679450"/>
          </a:xfrm>
          <a:custGeom>
            <a:avLst/>
            <a:gdLst/>
            <a:ahLst/>
            <a:cxnLst/>
            <a:rect l="l" t="t" r="r" b="b"/>
            <a:pathLst>
              <a:path w="3800" h="428" extrusionOk="0">
                <a:moveTo>
                  <a:pt x="0" y="0"/>
                </a:moveTo>
                <a:lnTo>
                  <a:pt x="3800" y="0"/>
                </a:lnTo>
                <a:lnTo>
                  <a:pt x="3456" y="428"/>
                </a:lnTo>
              </a:path>
            </a:pathLst>
          </a:cu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1" i="0" u="none" strike="noStrike" cap="none">
              <a:solidFill>
                <a:schemeClr val="dk1"/>
              </a:solidFill>
              <a:latin typeface="Arial"/>
              <a:ea typeface="Arial"/>
              <a:cs typeface="Arial"/>
              <a:sym typeface="Arial"/>
            </a:endParaRPr>
          </a:p>
        </p:txBody>
      </p:sp>
      <p:sp>
        <p:nvSpPr>
          <p:cNvPr id="14" name="Google Shape;14;p18"/>
          <p:cNvSpPr txBox="1">
            <a:spLocks noGrp="1"/>
          </p:cNvSpPr>
          <p:nvPr>
            <p:ph type="body" idx="1"/>
          </p:nvPr>
        </p:nvSpPr>
        <p:spPr>
          <a:xfrm>
            <a:off x="381000" y="1052513"/>
            <a:ext cx="8420100" cy="5272087"/>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2"/>
              </a:buClr>
              <a:buSzPts val="2800"/>
              <a:buFont typeface="Noto Sans Symbols"/>
              <a:buChar char="❖"/>
              <a:defRPr sz="2800" b="0" i="0" u="none" strike="noStrike" cap="none">
                <a:solidFill>
                  <a:schemeClr val="dk1"/>
                </a:solidFill>
                <a:latin typeface="Tahoma"/>
                <a:ea typeface="Tahoma"/>
                <a:cs typeface="Tahoma"/>
                <a:sym typeface="Tahoma"/>
              </a:defRPr>
            </a:lvl1pPr>
            <a:lvl2pPr marL="914400" marR="0" lvl="1" indent="-381000" algn="l" rtl="0">
              <a:spcBef>
                <a:spcPts val="480"/>
              </a:spcBef>
              <a:spcAft>
                <a:spcPts val="0"/>
              </a:spcAft>
              <a:buClr>
                <a:srgbClr val="080808"/>
              </a:buClr>
              <a:buSzPts val="2400"/>
              <a:buFont typeface="Noto Sans Symbols"/>
              <a:buChar char="■"/>
              <a:defRPr sz="2400" b="0" i="0" u="none" strike="noStrike" cap="none">
                <a:solidFill>
                  <a:schemeClr val="dk1"/>
                </a:solidFill>
                <a:latin typeface="Tahoma"/>
                <a:ea typeface="Tahoma"/>
                <a:cs typeface="Tahoma"/>
                <a:sym typeface="Tahoma"/>
              </a:defRPr>
            </a:lvl2pPr>
            <a:lvl3pPr marL="1371600" marR="0" lvl="2" indent="-355600" algn="l" rtl="0">
              <a:spcBef>
                <a:spcPts val="400"/>
              </a:spcBef>
              <a:spcAft>
                <a:spcPts val="0"/>
              </a:spcAft>
              <a:buClr>
                <a:srgbClr val="080808"/>
              </a:buClr>
              <a:buSzPts val="2000"/>
              <a:buFont typeface="Noto Sans Symbols"/>
              <a:buChar char="◆"/>
              <a:defRPr sz="2000" b="0" i="0" u="none" strike="noStrike" cap="none">
                <a:solidFill>
                  <a:schemeClr val="dk1"/>
                </a:solidFill>
                <a:latin typeface="Tahoma"/>
                <a:ea typeface="Tahoma"/>
                <a:cs typeface="Tahoma"/>
                <a:sym typeface="Tahoma"/>
              </a:defRPr>
            </a:lvl3pPr>
            <a:lvl4pPr marL="1828800" marR="0" lvl="3" indent="-355600" algn="l" rtl="0">
              <a:spcBef>
                <a:spcPts val="400"/>
              </a:spcBef>
              <a:spcAft>
                <a:spcPts val="0"/>
              </a:spcAft>
              <a:buClr>
                <a:srgbClr val="080808"/>
              </a:buClr>
              <a:buSzPts val="2000"/>
              <a:buFont typeface="Noto Sans Symbols"/>
              <a:buChar char="●"/>
              <a:defRPr sz="2000" b="0" i="0" u="none" strike="noStrike" cap="none">
                <a:solidFill>
                  <a:schemeClr val="dk1"/>
                </a:solidFill>
                <a:latin typeface="Tahoma"/>
                <a:ea typeface="Tahoma"/>
                <a:cs typeface="Tahoma"/>
                <a:sym typeface="Tahoma"/>
              </a:defRPr>
            </a:lvl4pPr>
            <a:lvl5pPr marL="2286000" marR="0" lvl="4" indent="-330200"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5pPr>
            <a:lvl6pPr marL="2743200" marR="0" lvl="5" indent="-330200"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6pPr>
            <a:lvl7pPr marL="3200400" marR="0" lvl="6" indent="-330200"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7pPr>
            <a:lvl8pPr marL="3657600" marR="0" lvl="7" indent="-330200"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8pPr>
            <a:lvl9pPr marL="4114800" marR="0" lvl="8" indent="-330200" algn="l" rtl="0">
              <a:spcBef>
                <a:spcPts val="320"/>
              </a:spcBef>
              <a:spcAft>
                <a:spcPts val="0"/>
              </a:spcAft>
              <a:buClr>
                <a:srgbClr val="080808"/>
              </a:buClr>
              <a:buSzPts val="1600"/>
              <a:buFont typeface="Noto Sans Symbols"/>
              <a:buChar char="⮚"/>
              <a:defRPr sz="1600" b="0" i="0" u="none" strike="noStrike" cap="none">
                <a:solidFill>
                  <a:schemeClr val="dk1"/>
                </a:solidFill>
                <a:latin typeface="Tahoma"/>
                <a:ea typeface="Tahoma"/>
                <a:cs typeface="Tahoma"/>
                <a:sym typeface="Tahoma"/>
              </a:defRPr>
            </a:lvl9pPr>
          </a:lstStyle>
          <a:p>
            <a:endParaRPr/>
          </a:p>
        </p:txBody>
      </p:sp>
      <p:pic>
        <p:nvPicPr>
          <p:cNvPr id="15" name="Google Shape;15;p18"/>
          <p:cNvPicPr preferRelativeResize="0"/>
          <p:nvPr/>
        </p:nvPicPr>
        <p:blipFill rotWithShape="1">
          <a:blip r:embed="rId12">
            <a:alphaModFix/>
          </a:blip>
          <a:srcRect/>
          <a:stretch/>
        </p:blipFill>
        <p:spPr>
          <a:xfrm>
            <a:off x="8050213" y="52388"/>
            <a:ext cx="1019175" cy="923925"/>
          </a:xfrm>
          <a:prstGeom prst="rect">
            <a:avLst/>
          </a:prstGeom>
          <a:noFill/>
          <a:ln>
            <a:noFill/>
          </a:ln>
        </p:spPr>
      </p:pic>
      <p:pic>
        <p:nvPicPr>
          <p:cNvPr id="16" name="Google Shape;16;p18" descr="andes-logo"/>
          <p:cNvPicPr preferRelativeResize="0"/>
          <p:nvPr/>
        </p:nvPicPr>
        <p:blipFill rotWithShape="1">
          <a:blip r:embed="rId13">
            <a:alphaModFix/>
          </a:blip>
          <a:srcRect/>
          <a:stretch/>
        </p:blipFill>
        <p:spPr>
          <a:xfrm>
            <a:off x="4763" y="6486525"/>
            <a:ext cx="989012" cy="357188"/>
          </a:xfrm>
          <a:prstGeom prst="rect">
            <a:avLst/>
          </a:prstGeom>
          <a:noFill/>
          <a:ln>
            <a:noFill/>
          </a:ln>
        </p:spPr>
      </p:pic>
      <p:sp>
        <p:nvSpPr>
          <p:cNvPr id="17" name="Google Shape;17;p18"/>
          <p:cNvSpPr txBox="1"/>
          <p:nvPr/>
        </p:nvSpPr>
        <p:spPr>
          <a:xfrm>
            <a:off x="811213" y="6502400"/>
            <a:ext cx="1497012" cy="3841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i="0" u="none" strike="noStrike" cap="none">
                <a:solidFill>
                  <a:srgbClr val="002060"/>
                </a:solidFill>
                <a:latin typeface="Tahoma"/>
                <a:ea typeface="Tahoma"/>
                <a:cs typeface="Tahoma"/>
                <a:sym typeface="Tahoma"/>
              </a:rPr>
              <a:t>Confidential</a:t>
            </a:r>
            <a:endParaRPr sz="1200" b="1" i="0" u="none" strike="noStrike" cap="none">
              <a:solidFill>
                <a:srgbClr val="002060"/>
              </a:solidFill>
              <a:latin typeface="Tahoma"/>
              <a:ea typeface="Tahoma"/>
              <a:cs typeface="Tahoma"/>
              <a:sym typeface="Tahoma"/>
            </a:endParaRPr>
          </a:p>
        </p:txBody>
      </p:sp>
      <p:sp>
        <p:nvSpPr>
          <p:cNvPr id="18" name="Google Shape;18;p18"/>
          <p:cNvSpPr/>
          <p:nvPr/>
        </p:nvSpPr>
        <p:spPr>
          <a:xfrm>
            <a:off x="6821488" y="6618288"/>
            <a:ext cx="2170112" cy="239712"/>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100" b="1" i="0" u="none" strike="noStrike" cap="none">
                <a:solidFill>
                  <a:schemeClr val="dk1"/>
                </a:solidFill>
                <a:latin typeface="Verdana"/>
                <a:ea typeface="Verdana"/>
                <a:cs typeface="Verdana"/>
                <a:sym typeface="Verdana"/>
              </a:rPr>
              <a:t>Driving Innovations™</a:t>
            </a:r>
            <a:endParaRPr sz="1000" b="1" i="0" u="none" strike="noStrike" cap="none">
              <a:solidFill>
                <a:schemeClr val="dk1"/>
              </a:solidFill>
              <a:latin typeface="Verdana"/>
              <a:ea typeface="Verdana"/>
              <a:cs typeface="Verdana"/>
              <a:sym typeface="Verdana"/>
            </a:endParaRPr>
          </a:p>
        </p:txBody>
      </p:sp>
      <p:sp>
        <p:nvSpPr>
          <p:cNvPr id="19" name="Google Shape;19;p18"/>
          <p:cNvSpPr/>
          <p:nvPr/>
        </p:nvSpPr>
        <p:spPr>
          <a:xfrm>
            <a:off x="3924300" y="6597650"/>
            <a:ext cx="838200" cy="2603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b="1" i="0" u="none" strike="noStrike" cap="none">
                <a:solidFill>
                  <a:schemeClr val="dk1"/>
                </a:solidFill>
                <a:latin typeface="Verdana"/>
                <a:ea typeface="Verdana"/>
                <a:cs typeface="Verdana"/>
                <a:sym typeface="Verdana"/>
              </a:rPr>
              <a:t>‹#›</a:t>
            </a:fld>
            <a:endParaRPr sz="1000" b="1" i="0" u="none" strike="noStrike" cap="none">
              <a:solidFill>
                <a:schemeClr val="dk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subTitle" idx="1"/>
          </p:nvPr>
        </p:nvSpPr>
        <p:spPr>
          <a:xfrm>
            <a:off x="3563938" y="2290763"/>
            <a:ext cx="5324475" cy="3810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2800"/>
              <a:buFont typeface="Noto Sans Symbols"/>
              <a:buNone/>
            </a:pPr>
            <a:r>
              <a:rPr lang="en-US" sz="2800" dirty="0"/>
              <a:t>Driving Innovations™</a:t>
            </a:r>
            <a:endParaRPr sz="2800" baseline="30000" dirty="0"/>
          </a:p>
        </p:txBody>
      </p:sp>
      <p:sp>
        <p:nvSpPr>
          <p:cNvPr id="61" name="Google Shape;61;p1"/>
          <p:cNvSpPr txBox="1">
            <a:spLocks noGrp="1"/>
          </p:cNvSpPr>
          <p:nvPr>
            <p:ph type="ctrTitle"/>
          </p:nvPr>
        </p:nvSpPr>
        <p:spPr>
          <a:xfrm>
            <a:off x="249238" y="1106600"/>
            <a:ext cx="8666162" cy="762000"/>
          </a:xfrm>
          <a:prstGeom prst="rect">
            <a:avLst/>
          </a:prstGeom>
          <a:noFill/>
          <a:ln>
            <a:noFill/>
          </a:ln>
          <a:effectLst>
            <a:outerShdw dist="17961" dir="2700000" algn="ctr" rotWithShape="0">
              <a:srgbClr val="C0C0C0"/>
            </a:outerShdw>
          </a:effectLst>
        </p:spPr>
        <p:txBody>
          <a:bodyPr spcFirstLastPara="1" wrap="square" lIns="91425" tIns="45700" rIns="91425" bIns="45700" anchor="ctr" anchorCtr="0">
            <a:noAutofit/>
          </a:bodyPr>
          <a:lstStyle/>
          <a:p>
            <a:pPr lvl="0"/>
            <a:r>
              <a:rPr lang="en-US" sz="4400" dirty="0">
                <a:solidFill>
                  <a:srgbClr val="333333"/>
                </a:solidFill>
              </a:rPr>
              <a:t>Link-Level Flow </a:t>
            </a:r>
            <a:r>
              <a:rPr lang="en-US" sz="4400" dirty="0" smtClean="0">
                <a:solidFill>
                  <a:srgbClr val="333333"/>
                </a:solidFill>
              </a:rPr>
              <a:t>Control and Buffering</a:t>
            </a:r>
            <a:endParaRPr sz="4400" dirty="0">
              <a:solidFill>
                <a:srgbClr val="333333"/>
              </a:solidFill>
            </a:endParaRPr>
          </a:p>
        </p:txBody>
      </p:sp>
      <p:sp>
        <p:nvSpPr>
          <p:cNvPr id="62" name="Google Shape;62;p1"/>
          <p:cNvSpPr txBox="1"/>
          <p:nvPr/>
        </p:nvSpPr>
        <p:spPr>
          <a:xfrm>
            <a:off x="5711825" y="5667375"/>
            <a:ext cx="2038350" cy="646331"/>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smtClean="0">
                <a:solidFill>
                  <a:schemeClr val="lt1"/>
                </a:solidFill>
                <a:latin typeface="Arial"/>
                <a:ea typeface="Arial"/>
                <a:cs typeface="Arial"/>
                <a:sym typeface="Arial"/>
              </a:rPr>
              <a:t>James</a:t>
            </a:r>
            <a:endParaRPr sz="1800" b="1" i="0" u="none" strike="noStrike" cap="none" dirty="0">
              <a:solidFill>
                <a:schemeClr val="lt1"/>
              </a:solidFill>
              <a:latin typeface="Arial"/>
              <a:ea typeface="Arial"/>
              <a:cs typeface="Arial"/>
              <a:sym typeface="Arial"/>
            </a:endParaRPr>
          </a:p>
          <a:p>
            <a:pPr marL="0" marR="0" lvl="0" indent="0" algn="ctr" rtl="0">
              <a:spcBef>
                <a:spcPts val="0"/>
              </a:spcBef>
              <a:spcAft>
                <a:spcPts val="0"/>
              </a:spcAft>
              <a:buNone/>
            </a:pPr>
            <a:r>
              <a:rPr lang="en-US" sz="1800" b="1" i="0" u="none" strike="noStrike" cap="none" dirty="0" smtClean="0">
                <a:solidFill>
                  <a:schemeClr val="lt1"/>
                </a:solidFill>
                <a:latin typeface="Arial"/>
                <a:ea typeface="Arial"/>
                <a:cs typeface="Arial"/>
                <a:sym typeface="Arial"/>
              </a:rPr>
              <a:t>2020-04-24</a:t>
            </a:r>
            <a:endParaRPr sz="1800" b="1"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en-US" altLang="zh-TW" sz="2800" dirty="0"/>
              <a:t>Request–Acknowledge </a:t>
            </a:r>
            <a:r>
              <a:rPr lang="en-US" altLang="zh-TW" sz="2800" dirty="0" smtClean="0"/>
              <a:t>Flow Control</a:t>
            </a:r>
            <a:endParaRPr lang="zh-TW" altLang="en-US" dirty="0"/>
          </a:p>
        </p:txBody>
      </p:sp>
      <p:sp>
        <p:nvSpPr>
          <p:cNvPr id="3" name="文字版面配置區 2"/>
          <p:cNvSpPr>
            <a:spLocks noGrp="1"/>
          </p:cNvSpPr>
          <p:nvPr>
            <p:ph type="body" idx="1"/>
          </p:nvPr>
        </p:nvSpPr>
        <p:spPr/>
        <p:txBody>
          <a:bodyPr/>
          <a:lstStyle/>
          <a:p>
            <a:r>
              <a:rPr lang="en-US" altLang="zh-TW" sz="2000" dirty="0"/>
              <a:t>Cycle </a:t>
            </a:r>
            <a:r>
              <a:rPr lang="en-US" altLang="zh-TW" sz="2000" dirty="0" smtClean="0"/>
              <a:t>2:</a:t>
            </a:r>
          </a:p>
          <a:p>
            <a:pPr lvl="1"/>
            <a:r>
              <a:rPr lang="en-US" altLang="zh-TW" sz="1600" dirty="0" smtClean="0"/>
              <a:t>Complete </a:t>
            </a:r>
            <a:r>
              <a:rPr lang="en-US" altLang="zh-TW" sz="1600" dirty="0"/>
              <a:t>the D2 transmission</a:t>
            </a:r>
            <a:r>
              <a:rPr lang="en-US" altLang="zh-TW" sz="1600" dirty="0" smtClean="0"/>
              <a:t>.</a:t>
            </a:r>
          </a:p>
          <a:p>
            <a:pPr lvl="1"/>
            <a:r>
              <a:rPr lang="en-US" altLang="zh-TW" sz="1600" dirty="0" smtClean="0"/>
              <a:t>Send D3 from sender.</a:t>
            </a:r>
          </a:p>
          <a:p>
            <a:r>
              <a:rPr lang="en-US" altLang="zh-TW" sz="2000" dirty="0" smtClean="0"/>
              <a:t>Cycle 3: </a:t>
            </a:r>
          </a:p>
          <a:p>
            <a:pPr lvl="1"/>
            <a:r>
              <a:rPr lang="en-US" altLang="zh-TW" sz="1600" dirty="0" smtClean="0"/>
              <a:t>no </a:t>
            </a:r>
            <a:r>
              <a:rPr lang="en-US" altLang="zh-TW" sz="1600" dirty="0" err="1"/>
              <a:t>ack</a:t>
            </a:r>
            <a:r>
              <a:rPr lang="en-US" altLang="zh-TW" sz="1600" dirty="0"/>
              <a:t> </a:t>
            </a:r>
            <a:r>
              <a:rPr lang="en-US" altLang="zh-TW" sz="1600" dirty="0" smtClean="0"/>
              <a:t>has returned </a:t>
            </a:r>
            <a:r>
              <a:rPr lang="en-US" altLang="zh-TW" sz="1600" dirty="0"/>
              <a:t>the sender prepares a new word to put on the channel. </a:t>
            </a:r>
            <a:endParaRPr lang="en-US" altLang="zh-TW" sz="1600" dirty="0" smtClean="0"/>
          </a:p>
          <a:p>
            <a:pPr lvl="1"/>
            <a:r>
              <a:rPr lang="en-US" altLang="zh-TW" sz="1600" dirty="0" smtClean="0"/>
              <a:t>D3 is not </a:t>
            </a:r>
            <a:r>
              <a:rPr lang="en-US" altLang="zh-TW" sz="1600" dirty="0"/>
              <a:t>erased but it is put on hold in an auxiliary buffer. </a:t>
            </a:r>
            <a:endParaRPr lang="en-US" altLang="zh-TW" sz="1600" dirty="0" smtClean="0"/>
          </a:p>
          <a:p>
            <a:r>
              <a:rPr lang="en-US" altLang="zh-TW" sz="2000" dirty="0" smtClean="0"/>
              <a:t>Cycle 4: </a:t>
            </a:r>
          </a:p>
          <a:p>
            <a:pPr lvl="1"/>
            <a:r>
              <a:rPr lang="en-US" altLang="zh-TW" sz="1600" dirty="0"/>
              <a:t>Receiver </a:t>
            </a:r>
            <a:r>
              <a:rPr lang="en-US" altLang="zh-TW" sz="1600" dirty="0" smtClean="0"/>
              <a:t>doesn’t acknowledge </a:t>
            </a:r>
            <a:r>
              <a:rPr lang="en-US" altLang="zh-TW" sz="1600" dirty="0"/>
              <a:t>the receipt of data</a:t>
            </a:r>
            <a:r>
              <a:rPr lang="en-US" altLang="zh-TW" sz="1600" dirty="0" smtClean="0"/>
              <a:t>.</a:t>
            </a:r>
          </a:p>
          <a:p>
            <a:pPr lvl="1"/>
            <a:r>
              <a:rPr lang="en-US" altLang="zh-TW" sz="1600" dirty="0" smtClean="0"/>
              <a:t>Receiver </a:t>
            </a:r>
            <a:r>
              <a:rPr lang="en-US" altLang="zh-TW" sz="1600" dirty="0"/>
              <a:t>was stalled </a:t>
            </a:r>
            <a:r>
              <a:rPr lang="en-US" altLang="zh-TW" sz="1600" dirty="0" smtClean="0"/>
              <a:t>and stops </a:t>
            </a:r>
            <a:r>
              <a:rPr lang="en-US" altLang="zh-TW" sz="1600" dirty="0"/>
              <a:t>transmission</a:t>
            </a:r>
            <a:r>
              <a:rPr lang="en-US" altLang="zh-TW" sz="1600" dirty="0" smtClean="0"/>
              <a:t>.</a:t>
            </a:r>
          </a:p>
          <a:p>
            <a:pPr lvl="1"/>
            <a:r>
              <a:rPr lang="en-US" altLang="zh-TW" sz="1600" dirty="0"/>
              <a:t>It continues trying to send its data but now sends first the data in the auxiliary buffer that have not been acknowledged yet by the receiver and delays the propagation of new data.</a:t>
            </a:r>
            <a:endParaRPr lang="en-US" altLang="zh-TW" sz="1600" dirty="0" smtClean="0"/>
          </a:p>
          <a:p>
            <a:pPr lvl="1"/>
            <a:endParaRPr lang="en-US" altLang="zh-TW" sz="16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211" y="4995863"/>
            <a:ext cx="49815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264400" y="5829300"/>
            <a:ext cx="330200"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7594600" y="5829300"/>
            <a:ext cx="330200"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7924800" y="5829300"/>
            <a:ext cx="330200"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dirty="0" smtClean="0">
                <a:solidFill>
                  <a:schemeClr val="tx1"/>
                </a:solidFill>
              </a:rPr>
              <a:t>D4</a:t>
            </a:r>
            <a:endParaRPr lang="zh-TW" altLang="en-US" sz="900" dirty="0">
              <a:solidFill>
                <a:schemeClr val="tx1"/>
              </a:solidFill>
            </a:endParaRPr>
          </a:p>
        </p:txBody>
      </p:sp>
      <p:sp>
        <p:nvSpPr>
          <p:cNvPr id="9" name="矩形 8"/>
          <p:cNvSpPr/>
          <p:nvPr/>
        </p:nvSpPr>
        <p:spPr>
          <a:xfrm>
            <a:off x="8255000" y="5829300"/>
            <a:ext cx="330200"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dirty="0" smtClean="0">
                <a:solidFill>
                  <a:schemeClr val="tx1"/>
                </a:solidFill>
              </a:rPr>
              <a:t>D3</a:t>
            </a:r>
            <a:endParaRPr lang="zh-TW" altLang="en-US" sz="900" dirty="0">
              <a:solidFill>
                <a:schemeClr val="tx1"/>
              </a:solidFill>
            </a:endParaRPr>
          </a:p>
        </p:txBody>
      </p:sp>
      <p:sp>
        <p:nvSpPr>
          <p:cNvPr id="5" name="文字方塊 4"/>
          <p:cNvSpPr txBox="1"/>
          <p:nvPr/>
        </p:nvSpPr>
        <p:spPr>
          <a:xfrm>
            <a:off x="7519987" y="6141840"/>
            <a:ext cx="809625" cy="307777"/>
          </a:xfrm>
          <a:prstGeom prst="rect">
            <a:avLst/>
          </a:prstGeom>
          <a:noFill/>
        </p:spPr>
        <p:txBody>
          <a:bodyPr wrap="square" rtlCol="0">
            <a:spAutoFit/>
          </a:bodyPr>
          <a:lstStyle/>
          <a:p>
            <a:pPr algn="ctr"/>
            <a:r>
              <a:rPr lang="en-US" altLang="zh-TW" dirty="0" smtClean="0"/>
              <a:t>buffer</a:t>
            </a:r>
            <a:endParaRPr lang="zh-TW" altLang="en-US" dirty="0"/>
          </a:p>
        </p:txBody>
      </p:sp>
    </p:spTree>
    <p:extLst>
      <p:ext uri="{BB962C8B-B14F-4D97-AF65-F5344CB8AC3E}">
        <p14:creationId xmlns:p14="http://schemas.microsoft.com/office/powerpoint/2010/main" val="4081104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body" idx="1"/>
          </p:nvPr>
        </p:nvSpPr>
        <p:spPr>
          <a:xfrm>
            <a:off x="-50800" y="1052513"/>
            <a:ext cx="8936038" cy="4824412"/>
          </a:xfrm>
          <a:prstGeom prst="rect">
            <a:avLst/>
          </a:prstGeom>
          <a:noFill/>
          <a:ln>
            <a:noFill/>
          </a:ln>
        </p:spPr>
        <p:txBody>
          <a:bodyPr spcFirstLastPara="1" wrap="square" lIns="91425" tIns="45700" rIns="91425" bIns="45700" anchor="t" anchorCtr="0">
            <a:noAutofit/>
          </a:bodyPr>
          <a:lstStyle/>
          <a:p>
            <a:pPr marL="268288" lvl="0" indent="-268288" algn="ctr" rtl="0">
              <a:spcBef>
                <a:spcPts val="0"/>
              </a:spcBef>
              <a:spcAft>
                <a:spcPts val="0"/>
              </a:spcAft>
              <a:buSzPts val="4400"/>
              <a:buFont typeface="Noto Sans Symbols"/>
              <a:buNone/>
            </a:pPr>
            <a:endParaRPr sz="4400" b="1" dirty="0">
              <a:solidFill>
                <a:schemeClr val="dk2"/>
              </a:solidFill>
            </a:endParaRPr>
          </a:p>
          <a:p>
            <a:pPr marL="268288" lvl="0" indent="-268288" algn="ctr" rtl="0">
              <a:spcBef>
                <a:spcPts val="720"/>
              </a:spcBef>
              <a:spcAft>
                <a:spcPts val="0"/>
              </a:spcAft>
              <a:buSzPts val="3600"/>
              <a:buFont typeface="Noto Sans Symbols"/>
              <a:buNone/>
            </a:pPr>
            <a:endParaRPr sz="3600" b="1" dirty="0">
              <a:solidFill>
                <a:schemeClr val="dk2"/>
              </a:solidFill>
            </a:endParaRPr>
          </a:p>
          <a:p>
            <a:pPr marL="268288" lvl="0" indent="-268288" algn="ctr" rtl="0">
              <a:spcBef>
                <a:spcPts val="1600"/>
              </a:spcBef>
              <a:spcAft>
                <a:spcPts val="0"/>
              </a:spcAft>
              <a:buSzPts val="8000"/>
              <a:buFont typeface="Noto Sans Symbols"/>
              <a:buNone/>
            </a:pPr>
            <a:r>
              <a:rPr lang="en-US" sz="8000" b="1" dirty="0">
                <a:solidFill>
                  <a:schemeClr val="dk2"/>
                </a:solidFill>
              </a:rPr>
              <a:t>Thank You!</a:t>
            </a:r>
            <a:endParaRPr sz="3200" b="1" dirty="0">
              <a:solidFill>
                <a:schemeClr val="dk2"/>
              </a:solidFill>
            </a:endParaRPr>
          </a:p>
        </p:txBody>
      </p:sp>
    </p:spTree>
    <p:extLst>
      <p:ext uri="{BB962C8B-B14F-4D97-AF65-F5344CB8AC3E}">
        <p14:creationId xmlns:p14="http://schemas.microsoft.com/office/powerpoint/2010/main" val="2696528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323850" y="142875"/>
            <a:ext cx="8466138" cy="608013"/>
          </a:xfrm>
          <a:prstGeom prst="rect">
            <a:avLst/>
          </a:prstGeom>
          <a:noFill/>
          <a:ln>
            <a:noFill/>
          </a:ln>
          <a:effectLst>
            <a:outerShdw dist="35921" dir="2700000" algn="ctr" rotWithShape="0">
              <a:srgbClr val="000000"/>
            </a:outerShdw>
          </a:effectLst>
        </p:spPr>
        <p:txBody>
          <a:bodyPr spcFirstLastPara="1" wrap="square" lIns="91425" tIns="45700" rIns="91425" bIns="45700" anchor="ctr" anchorCtr="0">
            <a:noAutofit/>
          </a:bodyPr>
          <a:lstStyle/>
          <a:p>
            <a:pPr marL="0" lvl="0" indent="0" algn="ctr" rtl="0">
              <a:spcBef>
                <a:spcPts val="0"/>
              </a:spcBef>
              <a:spcAft>
                <a:spcPts val="0"/>
              </a:spcAft>
              <a:buNone/>
            </a:pPr>
            <a:r>
              <a:rPr lang="en-US" sz="4400"/>
              <a:t>Thank You!</a:t>
            </a:r>
            <a:endParaRPr sz="4400"/>
          </a:p>
        </p:txBody>
      </p:sp>
      <p:sp>
        <p:nvSpPr>
          <p:cNvPr id="177" name="Google Shape;177;p16"/>
          <p:cNvSpPr txBox="1"/>
          <p:nvPr/>
        </p:nvSpPr>
        <p:spPr>
          <a:xfrm>
            <a:off x="-80963" y="5840413"/>
            <a:ext cx="9194801" cy="722312"/>
          </a:xfrm>
          <a:prstGeom prst="rect">
            <a:avLst/>
          </a:prstGeom>
          <a:noFill/>
          <a:ln>
            <a:noFill/>
          </a:ln>
        </p:spPr>
        <p:txBody>
          <a:bodyPr spcFirstLastPara="1" wrap="square" lIns="91425" tIns="45700" rIns="91425" bIns="45700" anchor="t" anchorCtr="0">
            <a:noAutofit/>
          </a:bodyPr>
          <a:lstStyle/>
          <a:p>
            <a:pPr marL="268288" marR="0" lvl="0" indent="-268288" algn="ctr" rtl="0">
              <a:spcBef>
                <a:spcPts val="0"/>
              </a:spcBef>
              <a:spcAft>
                <a:spcPts val="0"/>
              </a:spcAft>
              <a:buClr>
                <a:schemeClr val="dk2"/>
              </a:buClr>
              <a:buSzPts val="3200"/>
              <a:buFont typeface="Noto Sans Symbols"/>
              <a:buNone/>
            </a:pPr>
            <a:r>
              <a:rPr lang="en-US" sz="3200" b="1" i="0" u="none" strike="noStrike" cap="none">
                <a:solidFill>
                  <a:schemeClr val="dk2"/>
                </a:solidFill>
                <a:latin typeface="Tahoma"/>
                <a:ea typeface="Tahoma"/>
                <a:cs typeface="Tahoma"/>
                <a:sym typeface="Tahoma"/>
              </a:rPr>
              <a:t>www.andestech.com</a:t>
            </a:r>
            <a:endParaRPr/>
          </a:p>
        </p:txBody>
      </p:sp>
      <p:pic>
        <p:nvPicPr>
          <p:cNvPr id="178" name="Google Shape;178;p16"/>
          <p:cNvPicPr preferRelativeResize="0"/>
          <p:nvPr/>
        </p:nvPicPr>
        <p:blipFill rotWithShape="1">
          <a:blip r:embed="rId3">
            <a:alphaModFix/>
          </a:blip>
          <a:srcRect/>
          <a:stretch/>
        </p:blipFill>
        <p:spPr>
          <a:xfrm>
            <a:off x="885825" y="1147763"/>
            <a:ext cx="7372350" cy="45624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8900" y="142875"/>
            <a:ext cx="8750301" cy="608013"/>
          </a:xfrm>
        </p:spPr>
        <p:txBody>
          <a:bodyPr/>
          <a:lstStyle/>
          <a:p>
            <a:r>
              <a:rPr lang="en-US" altLang="zh-TW" sz="2800" dirty="0"/>
              <a:t>Alternative Full-Throughput Elastic Buffers</a:t>
            </a:r>
            <a:endParaRPr lang="zh-TW" altLang="en-US" sz="2800" dirty="0"/>
          </a:p>
        </p:txBody>
      </p:sp>
      <p:sp>
        <p:nvSpPr>
          <p:cNvPr id="3" name="文字版面配置區 2"/>
          <p:cNvSpPr>
            <a:spLocks noGrp="1"/>
          </p:cNvSpPr>
          <p:nvPr>
            <p:ph type="body" idx="1"/>
          </p:nvPr>
        </p:nvSpPr>
        <p:spPr>
          <a:xfrm>
            <a:off x="381000" y="1054100"/>
            <a:ext cx="8420100" cy="1231900"/>
          </a:xfrm>
        </p:spPr>
        <p:txBody>
          <a:bodyPr/>
          <a:lstStyle/>
          <a:p>
            <a:r>
              <a:rPr lang="en-US" altLang="zh-TW" sz="1400" dirty="0"/>
              <a:t>The pipelined EB that offers full throughput of data transfer and introduces </a:t>
            </a:r>
            <a:r>
              <a:rPr lang="en-US" altLang="zh-TW" sz="1400" dirty="0" smtClean="0"/>
              <a:t>direct combinational </a:t>
            </a:r>
            <a:r>
              <a:rPr lang="en-US" altLang="zh-TW" sz="1400" dirty="0"/>
              <a:t>paths between </a:t>
            </a:r>
            <a:r>
              <a:rPr lang="en-US" altLang="zh-TW" sz="1400" dirty="0" err="1"/>
              <a:t>ready_in</a:t>
            </a:r>
            <a:r>
              <a:rPr lang="en-US" altLang="zh-TW" sz="1400" dirty="0"/>
              <a:t> and </a:t>
            </a:r>
            <a:r>
              <a:rPr lang="en-US" altLang="zh-TW" sz="1400" dirty="0" err="1"/>
              <a:t>ready_out</a:t>
            </a:r>
            <a:r>
              <a:rPr lang="en-US" altLang="zh-TW" sz="1400" dirty="0"/>
              <a:t> backward notification </a:t>
            </a:r>
            <a:r>
              <a:rPr lang="en-US" altLang="zh-TW" sz="1400" dirty="0" smtClean="0"/>
              <a:t>signals.</a:t>
            </a:r>
          </a:p>
          <a:p>
            <a:r>
              <a:rPr lang="en-US" altLang="zh-TW" sz="1400" dirty="0"/>
              <a:t>The bypass EB that offers full throughput of data transfer and introduces </a:t>
            </a:r>
            <a:r>
              <a:rPr lang="en-US" altLang="zh-TW" sz="1400" dirty="0" smtClean="0"/>
              <a:t>direct combinational </a:t>
            </a:r>
            <a:r>
              <a:rPr lang="en-US" altLang="zh-TW" sz="1400" dirty="0"/>
              <a:t>paths between </a:t>
            </a:r>
            <a:r>
              <a:rPr lang="en-US" altLang="zh-TW" sz="1400" dirty="0" err="1"/>
              <a:t>data_in</a:t>
            </a:r>
            <a:r>
              <a:rPr lang="en-US" altLang="zh-TW" sz="1400" dirty="0"/>
              <a:t> (</a:t>
            </a:r>
            <a:r>
              <a:rPr lang="en-US" altLang="zh-TW" sz="1400" dirty="0" err="1"/>
              <a:t>valid_in</a:t>
            </a:r>
            <a:r>
              <a:rPr lang="en-US" altLang="zh-TW" sz="1400" dirty="0"/>
              <a:t>) and </a:t>
            </a:r>
            <a:r>
              <a:rPr lang="en-US" altLang="zh-TW" sz="1400" dirty="0" err="1"/>
              <a:t>data_out</a:t>
            </a:r>
            <a:r>
              <a:rPr lang="en-US" altLang="zh-TW" sz="1400" dirty="0"/>
              <a:t> (</a:t>
            </a:r>
            <a:r>
              <a:rPr lang="en-US" altLang="zh-TW" sz="1400" dirty="0" err="1"/>
              <a:t>valid_out</a:t>
            </a:r>
            <a:r>
              <a:rPr lang="en-US" altLang="zh-TW" sz="1400" dirty="0"/>
              <a:t>) forward signals</a:t>
            </a:r>
            <a:endParaRPr lang="zh-TW" alt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25" y="2417763"/>
            <a:ext cx="401955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9325" y="2417763"/>
            <a:ext cx="3906362"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591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en-US" altLang="zh-TW" dirty="0"/>
              <a:t>Generic FIFO </a:t>
            </a:r>
            <a:r>
              <a:rPr lang="en-US" altLang="zh-TW" dirty="0" smtClean="0"/>
              <a:t>Queues</a:t>
            </a:r>
            <a:endParaRPr lang="zh-TW" altLang="en-US" dirty="0"/>
          </a:p>
        </p:txBody>
      </p:sp>
      <p:sp>
        <p:nvSpPr>
          <p:cNvPr id="3" name="文字版面配置區 2"/>
          <p:cNvSpPr>
            <a:spLocks noGrp="1"/>
          </p:cNvSpPr>
          <p:nvPr>
            <p:ph type="body" idx="1"/>
          </p:nvPr>
        </p:nvSpPr>
        <p:spPr>
          <a:xfrm>
            <a:off x="381000" y="1054100"/>
            <a:ext cx="8420100" cy="3803745"/>
          </a:xfrm>
        </p:spPr>
        <p:txBody>
          <a:bodyPr/>
          <a:lstStyle/>
          <a:p>
            <a:r>
              <a:rPr lang="en-US" altLang="zh-TW" sz="2000" dirty="0" smtClean="0"/>
              <a:t>When </a:t>
            </a:r>
            <a:r>
              <a:rPr lang="en-US" altLang="zh-TW" sz="2000" dirty="0"/>
              <a:t>new data are pushed in </a:t>
            </a:r>
            <a:r>
              <a:rPr lang="en-US" altLang="zh-TW" sz="2000" dirty="0" smtClean="0"/>
              <a:t>the FIFO, </a:t>
            </a:r>
            <a:r>
              <a:rPr lang="en-US" altLang="zh-TW" sz="2000" dirty="0"/>
              <a:t>they are written in the position indexed by the tail pointer; in the same </a:t>
            </a:r>
            <a:r>
              <a:rPr lang="en-US" altLang="zh-TW" sz="2000" dirty="0" smtClean="0"/>
              <a:t>cycle the </a:t>
            </a:r>
            <a:r>
              <a:rPr lang="en-US" altLang="zh-TW" sz="2000" dirty="0"/>
              <a:t>tail pointer is increased (modulo the size of the FIFO buffer) pointing to </a:t>
            </a:r>
            <a:r>
              <a:rPr lang="en-US" altLang="zh-TW" sz="2000" dirty="0" smtClean="0"/>
              <a:t>the next </a:t>
            </a:r>
            <a:r>
              <a:rPr lang="en-US" altLang="zh-TW" sz="2000" dirty="0"/>
              <a:t>available </a:t>
            </a:r>
            <a:r>
              <a:rPr lang="en-US" altLang="zh-TW" sz="2000" dirty="0" smtClean="0"/>
              <a:t>buffer.</a:t>
            </a:r>
            <a:endParaRPr lang="zh-TW" altLang="en-US" sz="2000"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963" y="3108516"/>
            <a:ext cx="5697537" cy="349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178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7ee3932167_2_18"/>
          <p:cNvSpPr txBox="1">
            <a:spLocks noGrp="1"/>
          </p:cNvSpPr>
          <p:nvPr>
            <p:ph type="title"/>
          </p:nvPr>
        </p:nvSpPr>
        <p:spPr>
          <a:xfrm>
            <a:off x="323851" y="142875"/>
            <a:ext cx="8515200" cy="608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Outline</a:t>
            </a:r>
            <a:endParaRPr/>
          </a:p>
        </p:txBody>
      </p:sp>
      <p:sp>
        <p:nvSpPr>
          <p:cNvPr id="69" name="Google Shape;69;g7ee3932167_2_18"/>
          <p:cNvSpPr txBox="1">
            <a:spLocks noGrp="1"/>
          </p:cNvSpPr>
          <p:nvPr>
            <p:ph type="body" idx="1"/>
          </p:nvPr>
        </p:nvSpPr>
        <p:spPr>
          <a:xfrm>
            <a:off x="381000" y="1054100"/>
            <a:ext cx="8420100" cy="3155950"/>
          </a:xfrm>
          <a:prstGeom prst="rect">
            <a:avLst/>
          </a:prstGeom>
        </p:spPr>
        <p:txBody>
          <a:bodyPr spcFirstLastPara="1" wrap="square" lIns="91425" tIns="45700" rIns="91425" bIns="45700" anchor="t" anchorCtr="0">
            <a:noAutofit/>
          </a:bodyPr>
          <a:lstStyle/>
          <a:p>
            <a:pPr marL="342900">
              <a:spcBef>
                <a:spcPts val="0"/>
              </a:spcBef>
              <a:buSzPts val="2800"/>
            </a:pPr>
            <a:r>
              <a:rPr lang="en-US" altLang="zh-TW" dirty="0"/>
              <a:t>Valid/ready </a:t>
            </a:r>
            <a:r>
              <a:rPr lang="en-US" altLang="zh-TW" dirty="0" smtClean="0"/>
              <a:t>Flow </a:t>
            </a:r>
            <a:r>
              <a:rPr lang="en-US" altLang="zh-TW" dirty="0"/>
              <a:t>Control</a:t>
            </a:r>
            <a:endParaRPr lang="en-US" altLang="zh-TW" dirty="0" smtClean="0"/>
          </a:p>
          <a:p>
            <a:pPr marL="800100" lvl="1">
              <a:spcBef>
                <a:spcPts val="0"/>
              </a:spcBef>
              <a:buSzPts val="2800"/>
              <a:buFont typeface="Wingdings" pitchFamily="2" charset="2"/>
              <a:buChar char="n"/>
            </a:pPr>
            <a:r>
              <a:rPr lang="en-US" altLang="zh-TW" dirty="0" smtClean="0"/>
              <a:t>Half-Bandwidth </a:t>
            </a:r>
            <a:r>
              <a:rPr lang="en-US" altLang="zh-TW" dirty="0"/>
              <a:t>Elastic </a:t>
            </a:r>
            <a:r>
              <a:rPr lang="en-US" altLang="zh-TW" dirty="0" smtClean="0"/>
              <a:t>Buffer</a:t>
            </a:r>
          </a:p>
          <a:p>
            <a:pPr marL="800100" lvl="1">
              <a:spcBef>
                <a:spcPts val="0"/>
              </a:spcBef>
              <a:buSzPts val="2800"/>
              <a:buFont typeface="Wingdings" pitchFamily="2" charset="2"/>
              <a:buChar char="n"/>
            </a:pPr>
            <a:r>
              <a:rPr lang="en-US" altLang="zh-TW" dirty="0" smtClean="0"/>
              <a:t>Full-Bandwidth </a:t>
            </a:r>
            <a:r>
              <a:rPr lang="en-US" altLang="zh-TW" dirty="0"/>
              <a:t>2-Slot Elastic </a:t>
            </a:r>
            <a:r>
              <a:rPr lang="en-US" altLang="zh-TW" dirty="0" smtClean="0"/>
              <a:t>Buffer</a:t>
            </a:r>
          </a:p>
          <a:p>
            <a:pPr marL="0" lvl="0" indent="0">
              <a:spcBef>
                <a:spcPts val="0"/>
              </a:spcBef>
              <a:buSzPts val="2800"/>
              <a:buNone/>
            </a:pPr>
            <a:endParaRPr lang="en-US" altLang="zh-TW" dirty="0" smtClean="0"/>
          </a:p>
          <a:p>
            <a:pPr marL="342900">
              <a:spcBef>
                <a:spcPts val="0"/>
              </a:spcBef>
              <a:buSzPts val="2800"/>
            </a:pPr>
            <a:r>
              <a:rPr lang="en-US" altLang="zh-TW" dirty="0"/>
              <a:t>Credit-Based Flow </a:t>
            </a:r>
            <a:r>
              <a:rPr lang="en-US" altLang="zh-TW" dirty="0" smtClean="0"/>
              <a:t>Control</a:t>
            </a:r>
          </a:p>
          <a:p>
            <a:pPr marL="342900">
              <a:spcBef>
                <a:spcPts val="0"/>
              </a:spcBef>
              <a:buSzPts val="2800"/>
            </a:pPr>
            <a:endParaRPr lang="en-US" altLang="zh-TW" dirty="0" smtClean="0"/>
          </a:p>
          <a:p>
            <a:pPr marL="342900" lvl="0">
              <a:spcBef>
                <a:spcPts val="0"/>
              </a:spcBef>
              <a:buSzPts val="2800"/>
            </a:pPr>
            <a:r>
              <a:rPr lang="en-US" altLang="zh-TW" dirty="0" err="1"/>
              <a:t>Req</a:t>
            </a:r>
            <a:r>
              <a:rPr lang="en-US" altLang="zh-TW" dirty="0"/>
              <a:t>/</a:t>
            </a:r>
            <a:r>
              <a:rPr lang="en-US" altLang="zh-TW" dirty="0" err="1"/>
              <a:t>ack</a:t>
            </a:r>
            <a:r>
              <a:rPr lang="en-US" altLang="zh-TW" dirty="0"/>
              <a:t> Flow </a:t>
            </a:r>
            <a:r>
              <a:rPr lang="en-US" altLang="zh-TW" dirty="0" smtClean="0"/>
              <a:t>Control</a:t>
            </a:r>
            <a:endParaRPr lang="en-US" altLang="zh-TW" dirty="0"/>
          </a:p>
        </p:txBody>
      </p:sp>
      <p:sp>
        <p:nvSpPr>
          <p:cNvPr id="2" name="矩形 1"/>
          <p:cNvSpPr/>
          <p:nvPr/>
        </p:nvSpPr>
        <p:spPr>
          <a:xfrm>
            <a:off x="4581524" y="6155491"/>
            <a:ext cx="4314825" cy="307777"/>
          </a:xfrm>
          <a:prstGeom prst="rect">
            <a:avLst/>
          </a:prstGeom>
        </p:spPr>
        <p:txBody>
          <a:bodyPr wrap="square">
            <a:spAutoFit/>
          </a:bodyPr>
          <a:lstStyle/>
          <a:p>
            <a:pPr algn="r"/>
            <a:r>
              <a:rPr lang="en-US" altLang="zh-TW" dirty="0" smtClean="0"/>
              <a:t>Microarchitecture of Network-on-Chip </a:t>
            </a:r>
            <a:r>
              <a:rPr lang="en-US" altLang="zh-TW" dirty="0"/>
              <a:t>Routers</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marL="342900"/>
            <a:r>
              <a:rPr lang="en-US" altLang="zh-TW" dirty="0"/>
              <a:t>Valid/ready Flow Control</a:t>
            </a:r>
          </a:p>
        </p:txBody>
      </p:sp>
      <p:sp>
        <p:nvSpPr>
          <p:cNvPr id="3" name="文字版面配置區 2"/>
          <p:cNvSpPr>
            <a:spLocks noGrp="1"/>
          </p:cNvSpPr>
          <p:nvPr>
            <p:ph type="body" idx="1"/>
          </p:nvPr>
        </p:nvSpPr>
        <p:spPr>
          <a:xfrm>
            <a:off x="390525" y="959889"/>
            <a:ext cx="8420100" cy="4846782"/>
          </a:xfrm>
        </p:spPr>
        <p:txBody>
          <a:bodyPr/>
          <a:lstStyle/>
          <a:p>
            <a:r>
              <a:rPr lang="en-US" altLang="zh-TW" sz="1800" dirty="0" smtClean="0"/>
              <a:t>Valid: </a:t>
            </a:r>
          </a:p>
          <a:p>
            <a:pPr lvl="1"/>
            <a:r>
              <a:rPr lang="en-US" altLang="zh-TW" sz="1800" dirty="0" smtClean="0"/>
              <a:t>When </a:t>
            </a:r>
            <a:r>
              <a:rPr lang="en-US" altLang="zh-TW" sz="1800" dirty="0"/>
              <a:t>the sender wants to put new data on the link it asserts the valid signal. </a:t>
            </a:r>
            <a:r>
              <a:rPr lang="en-US" altLang="zh-TW" sz="1800" dirty="0" smtClean="0"/>
              <a:t>The </a:t>
            </a:r>
            <a:r>
              <a:rPr lang="en-US" altLang="zh-TW" sz="1800" dirty="0"/>
              <a:t>receiver samples new data from the link only when it </a:t>
            </a:r>
            <a:r>
              <a:rPr lang="en-US" altLang="zh-TW" sz="1800" dirty="0" smtClean="0"/>
              <a:t>sees</a:t>
            </a:r>
            <a:r>
              <a:rPr lang="en-US" altLang="zh-TW" sz="1800" dirty="0" smtClean="0"/>
              <a:t>.</a:t>
            </a:r>
          </a:p>
          <a:p>
            <a:r>
              <a:rPr lang="en-US" altLang="zh-TW" sz="1800" dirty="0" smtClean="0"/>
              <a:t>Ready</a:t>
            </a:r>
            <a:r>
              <a:rPr lang="en-US" altLang="zh-TW" sz="1800" dirty="0" smtClean="0"/>
              <a:t>:</a:t>
            </a:r>
          </a:p>
          <a:p>
            <a:pPr lvl="1"/>
            <a:r>
              <a:rPr lang="en-US" altLang="zh-TW" sz="1800" dirty="0" smtClean="0"/>
              <a:t>Receiver </a:t>
            </a:r>
            <a:r>
              <a:rPr lang="en-US" altLang="zh-TW" sz="1800" dirty="0"/>
              <a:t>is ready to get new </a:t>
            </a:r>
            <a:r>
              <a:rPr lang="en-US" altLang="zh-TW" sz="1800" dirty="0" smtClean="0"/>
              <a:t>data.</a:t>
            </a:r>
          </a:p>
          <a:p>
            <a:pPr lvl="1"/>
            <a:endParaRPr lang="en-US" altLang="zh-TW" sz="1800" dirty="0" smtClean="0"/>
          </a:p>
          <a:p>
            <a:r>
              <a:rPr lang="en-US" altLang="zh-TW" sz="1800" dirty="0" smtClean="0"/>
              <a:t>Transfer (valid=1/ready=1): </a:t>
            </a:r>
          </a:p>
          <a:p>
            <a:pPr lvl="1"/>
            <a:r>
              <a:rPr lang="en-US" altLang="zh-TW" sz="1800" dirty="0" smtClean="0"/>
              <a:t>Sender </a:t>
            </a:r>
            <a:r>
              <a:rPr lang="en-US" altLang="zh-TW" sz="1800" dirty="0"/>
              <a:t>is providing valid data and the receiver is accepting them.</a:t>
            </a:r>
          </a:p>
          <a:p>
            <a:r>
              <a:rPr lang="en-US" altLang="zh-TW" sz="1800" dirty="0" smtClean="0"/>
              <a:t>Idle </a:t>
            </a:r>
            <a:r>
              <a:rPr lang="en-US" altLang="zh-TW" sz="1800" dirty="0"/>
              <a:t> (</a:t>
            </a:r>
            <a:r>
              <a:rPr lang="en-US" altLang="zh-TW" sz="1800" dirty="0" smtClean="0"/>
              <a:t>valid=0): </a:t>
            </a:r>
          </a:p>
          <a:p>
            <a:pPr lvl="1"/>
            <a:r>
              <a:rPr lang="en-US" altLang="zh-TW" sz="1800" dirty="0" smtClean="0"/>
              <a:t>Sender </a:t>
            </a:r>
            <a:r>
              <a:rPr lang="en-US" altLang="zh-TW" sz="1800" dirty="0"/>
              <a:t>is not providing any valid data, irrespective the value of the ready signal.</a:t>
            </a:r>
          </a:p>
          <a:p>
            <a:r>
              <a:rPr lang="en-US" altLang="zh-TW" sz="1800" dirty="0" smtClean="0"/>
              <a:t>Wait (valid=1/ready=0):</a:t>
            </a:r>
          </a:p>
          <a:p>
            <a:pPr lvl="1"/>
            <a:r>
              <a:rPr lang="en-US" altLang="zh-TW" sz="1800" dirty="0" smtClean="0"/>
              <a:t>Sender </a:t>
            </a:r>
            <a:r>
              <a:rPr lang="en-US" altLang="zh-TW" sz="1800" dirty="0"/>
              <a:t>is providing data but the receiver is not able to accept it. The sender </a:t>
            </a:r>
            <a:r>
              <a:rPr lang="en-US" altLang="zh-TW" sz="1800" dirty="0" smtClean="0"/>
              <a:t>should maintain the </a:t>
            </a:r>
            <a:r>
              <a:rPr lang="en-US" altLang="zh-TW" sz="1800" dirty="0"/>
              <a:t>valid data until the receiver is able to read them.</a:t>
            </a:r>
          </a:p>
          <a:p>
            <a:endParaRPr lang="en-US" altLang="zh-TW"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913" y="5445639"/>
            <a:ext cx="2376487" cy="1412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5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Half-Bandwidth Elastic Buffer</a:t>
            </a:r>
            <a:endParaRPr lang="zh-TW" altLang="en-US" dirty="0"/>
          </a:p>
        </p:txBody>
      </p:sp>
      <p:sp>
        <p:nvSpPr>
          <p:cNvPr id="3" name="文字版面配置區 2"/>
          <p:cNvSpPr>
            <a:spLocks noGrp="1"/>
          </p:cNvSpPr>
          <p:nvPr>
            <p:ph type="body" idx="1"/>
          </p:nvPr>
        </p:nvSpPr>
        <p:spPr>
          <a:xfrm>
            <a:off x="381000" y="1054099"/>
            <a:ext cx="7378700" cy="1460501"/>
          </a:xfrm>
        </p:spPr>
        <p:txBody>
          <a:bodyPr/>
          <a:lstStyle/>
          <a:p>
            <a:r>
              <a:rPr lang="en-US" altLang="zh-TW" sz="2000" dirty="0" smtClean="0"/>
              <a:t>Push </a:t>
            </a:r>
            <a:r>
              <a:rPr lang="en-US" altLang="zh-TW" sz="2000" dirty="0"/>
              <a:t>or a pop to take place in each </a:t>
            </a:r>
            <a:r>
              <a:rPr lang="en-US" altLang="zh-TW" sz="2000" dirty="0" smtClean="0"/>
              <a:t>cycle, and </a:t>
            </a:r>
            <a:r>
              <a:rPr lang="en-US" altLang="zh-TW" sz="2000" dirty="0"/>
              <a:t>never both. </a:t>
            </a:r>
            <a:endParaRPr lang="en-US" altLang="zh-TW" sz="2000" dirty="0" smtClean="0"/>
          </a:p>
          <a:p>
            <a:r>
              <a:rPr lang="en-US" altLang="zh-TW" sz="2000" dirty="0" smtClean="0"/>
              <a:t>50</a:t>
            </a:r>
            <a:r>
              <a:rPr lang="en-US" altLang="zh-TW" sz="2000" dirty="0"/>
              <a:t>% </a:t>
            </a:r>
            <a:r>
              <a:rPr lang="en-US" altLang="zh-TW" sz="2000" dirty="0" smtClean="0"/>
              <a:t>throughput.</a:t>
            </a:r>
            <a:endParaRPr lang="zh-TW" alt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8" y="2366963"/>
            <a:ext cx="4014636" cy="366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124" y="3445256"/>
            <a:ext cx="4175276" cy="2587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版面配置區 2"/>
          <p:cNvSpPr txBox="1">
            <a:spLocks/>
          </p:cNvSpPr>
          <p:nvPr/>
        </p:nvSpPr>
        <p:spPr>
          <a:xfrm>
            <a:off x="3582988" y="6184900"/>
            <a:ext cx="5167312" cy="3556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2"/>
              </a:buClr>
              <a:buSzPts val="1800"/>
              <a:buFont typeface="Noto Sans Symbols"/>
              <a:buChar char="❖"/>
              <a:defRPr sz="2800" b="0" i="0" u="none" strike="noStrike" cap="none">
                <a:solidFill>
                  <a:schemeClr val="dk1"/>
                </a:solidFill>
                <a:latin typeface="Tahoma"/>
                <a:ea typeface="Tahoma"/>
                <a:cs typeface="Tahoma"/>
                <a:sym typeface="Tahoma"/>
              </a:defRPr>
            </a:lvl1pPr>
            <a:lvl2pPr marL="914400" marR="0" lvl="1" indent="-342900" algn="l" rtl="0">
              <a:lnSpc>
                <a:spcPct val="100000"/>
              </a:lnSpc>
              <a:spcBef>
                <a:spcPts val="360"/>
              </a:spcBef>
              <a:spcAft>
                <a:spcPts val="0"/>
              </a:spcAft>
              <a:buClr>
                <a:srgbClr val="080808"/>
              </a:buClr>
              <a:buSzPts val="1800"/>
              <a:buFont typeface="Noto Sans Symbols"/>
              <a:buChar char="■"/>
              <a:defRPr sz="2400" b="0" i="0" u="none" strike="noStrike" cap="none">
                <a:solidFill>
                  <a:schemeClr val="dk1"/>
                </a:solidFill>
                <a:latin typeface="Tahoma"/>
                <a:ea typeface="Tahoma"/>
                <a:cs typeface="Tahoma"/>
                <a:sym typeface="Tahoma"/>
              </a:defRPr>
            </a:lvl2pPr>
            <a:lvl3pPr marL="1371600" marR="0" lvl="2" indent="-342900" algn="l" rtl="0">
              <a:lnSpc>
                <a:spcPct val="100000"/>
              </a:lnSpc>
              <a:spcBef>
                <a:spcPts val="360"/>
              </a:spcBef>
              <a:spcAft>
                <a:spcPts val="0"/>
              </a:spcAft>
              <a:buClr>
                <a:srgbClr val="080808"/>
              </a:buClr>
              <a:buSzPts val="1800"/>
              <a:buFont typeface="Noto Sans Symbols"/>
              <a:buChar char="◆"/>
              <a:defRPr sz="2000" b="0" i="0" u="none" strike="noStrike" cap="none">
                <a:solidFill>
                  <a:schemeClr val="dk1"/>
                </a:solidFill>
                <a:latin typeface="Tahoma"/>
                <a:ea typeface="Tahoma"/>
                <a:cs typeface="Tahoma"/>
                <a:sym typeface="Tahoma"/>
              </a:defRPr>
            </a:lvl3pPr>
            <a:lvl4pPr marL="1828800" marR="0" lvl="3" indent="-342900" algn="l" rtl="0">
              <a:lnSpc>
                <a:spcPct val="100000"/>
              </a:lnSpc>
              <a:spcBef>
                <a:spcPts val="360"/>
              </a:spcBef>
              <a:spcAft>
                <a:spcPts val="0"/>
              </a:spcAft>
              <a:buClr>
                <a:srgbClr val="080808"/>
              </a:buClr>
              <a:buSzPts val="1800"/>
              <a:buFont typeface="Noto Sans Symbols"/>
              <a:buChar char="●"/>
              <a:defRPr sz="2000" b="0" i="0" u="none" strike="noStrike" cap="none">
                <a:solidFill>
                  <a:schemeClr val="dk1"/>
                </a:solidFill>
                <a:latin typeface="Tahoma"/>
                <a:ea typeface="Tahoma"/>
                <a:cs typeface="Tahoma"/>
                <a:sym typeface="Tahoma"/>
              </a:defRPr>
            </a:lvl4pPr>
            <a:lvl5pPr marL="2286000" marR="0" lvl="4" indent="-342900" algn="l" rtl="0">
              <a:lnSpc>
                <a:spcPct val="100000"/>
              </a:lnSpc>
              <a:spcBef>
                <a:spcPts val="360"/>
              </a:spcBef>
              <a:spcAft>
                <a:spcPts val="0"/>
              </a:spcAft>
              <a:buClr>
                <a:srgbClr val="080808"/>
              </a:buClr>
              <a:buSzPts val="1800"/>
              <a:buFont typeface="Noto Sans Symbols"/>
              <a:buChar char="⮚"/>
              <a:defRPr sz="1600" b="0" i="0" u="none" strike="noStrike" cap="none">
                <a:solidFill>
                  <a:schemeClr val="dk1"/>
                </a:solidFill>
                <a:latin typeface="Tahoma"/>
                <a:ea typeface="Tahoma"/>
                <a:cs typeface="Tahoma"/>
                <a:sym typeface="Tahoma"/>
              </a:defRPr>
            </a:lvl5pPr>
            <a:lvl6pPr marL="2743200" marR="0" lvl="5" indent="-342900" algn="l" rtl="0">
              <a:lnSpc>
                <a:spcPct val="100000"/>
              </a:lnSpc>
              <a:spcBef>
                <a:spcPts val="360"/>
              </a:spcBef>
              <a:spcAft>
                <a:spcPts val="0"/>
              </a:spcAft>
              <a:buClr>
                <a:srgbClr val="080808"/>
              </a:buClr>
              <a:buSzPts val="1800"/>
              <a:buFont typeface="Noto Sans Symbols"/>
              <a:buChar char="⮚"/>
              <a:defRPr sz="1600" b="0" i="0" u="none" strike="noStrike" cap="none">
                <a:solidFill>
                  <a:schemeClr val="dk1"/>
                </a:solidFill>
                <a:latin typeface="Tahoma"/>
                <a:ea typeface="Tahoma"/>
                <a:cs typeface="Tahoma"/>
                <a:sym typeface="Tahoma"/>
              </a:defRPr>
            </a:lvl6pPr>
            <a:lvl7pPr marL="3200400" marR="0" lvl="6" indent="-342900" algn="l" rtl="0">
              <a:lnSpc>
                <a:spcPct val="100000"/>
              </a:lnSpc>
              <a:spcBef>
                <a:spcPts val="360"/>
              </a:spcBef>
              <a:spcAft>
                <a:spcPts val="0"/>
              </a:spcAft>
              <a:buClr>
                <a:srgbClr val="080808"/>
              </a:buClr>
              <a:buSzPts val="1800"/>
              <a:buFont typeface="Noto Sans Symbols"/>
              <a:buChar char="⮚"/>
              <a:defRPr sz="1600" b="0" i="0" u="none" strike="noStrike" cap="none">
                <a:solidFill>
                  <a:schemeClr val="dk1"/>
                </a:solidFill>
                <a:latin typeface="Tahoma"/>
                <a:ea typeface="Tahoma"/>
                <a:cs typeface="Tahoma"/>
                <a:sym typeface="Tahoma"/>
              </a:defRPr>
            </a:lvl7pPr>
            <a:lvl8pPr marL="3657600" marR="0" lvl="7" indent="-342900" algn="l" rtl="0">
              <a:lnSpc>
                <a:spcPct val="100000"/>
              </a:lnSpc>
              <a:spcBef>
                <a:spcPts val="360"/>
              </a:spcBef>
              <a:spcAft>
                <a:spcPts val="0"/>
              </a:spcAft>
              <a:buClr>
                <a:srgbClr val="080808"/>
              </a:buClr>
              <a:buSzPts val="1800"/>
              <a:buFont typeface="Noto Sans Symbols"/>
              <a:buChar char="⮚"/>
              <a:defRPr sz="1600" b="0" i="0" u="none" strike="noStrike" cap="none">
                <a:solidFill>
                  <a:schemeClr val="dk1"/>
                </a:solidFill>
                <a:latin typeface="Tahoma"/>
                <a:ea typeface="Tahoma"/>
                <a:cs typeface="Tahoma"/>
                <a:sym typeface="Tahoma"/>
              </a:defRPr>
            </a:lvl8pPr>
            <a:lvl9pPr marL="4114800" marR="0" lvl="8" indent="-342900" algn="l" rtl="0">
              <a:lnSpc>
                <a:spcPct val="100000"/>
              </a:lnSpc>
              <a:spcBef>
                <a:spcPts val="360"/>
              </a:spcBef>
              <a:spcAft>
                <a:spcPts val="0"/>
              </a:spcAft>
              <a:buClr>
                <a:srgbClr val="080808"/>
              </a:buClr>
              <a:buSzPts val="1800"/>
              <a:buFont typeface="Noto Sans Symbols"/>
              <a:buChar char="⮚"/>
              <a:defRPr sz="1600" b="0" i="0" u="none" strike="noStrike" cap="none">
                <a:solidFill>
                  <a:schemeClr val="dk1"/>
                </a:solidFill>
                <a:latin typeface="Tahoma"/>
                <a:ea typeface="Tahoma"/>
                <a:cs typeface="Tahoma"/>
                <a:sym typeface="Tahoma"/>
              </a:defRPr>
            </a:lvl9pPr>
          </a:lstStyle>
          <a:p>
            <a:pPr marL="114300" indent="0">
              <a:buNone/>
            </a:pPr>
            <a:r>
              <a:rPr lang="en-US" altLang="zh-TW" sz="1600" dirty="0" smtClean="0"/>
              <a:t>Assume that set (write) has the highest priority.</a:t>
            </a:r>
            <a:endParaRPr lang="zh-TW" altLang="en-US" sz="1600" dirty="0"/>
          </a:p>
        </p:txBody>
      </p:sp>
    </p:spTree>
    <p:extLst>
      <p:ext uri="{BB962C8B-B14F-4D97-AF65-F5344CB8AC3E}">
        <p14:creationId xmlns:p14="http://schemas.microsoft.com/office/powerpoint/2010/main" val="210545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Full-Bandwidth 2-Slot Elastic Buffer</a:t>
            </a:r>
            <a:endParaRPr lang="zh-TW" altLang="en-US" dirty="0"/>
          </a:p>
        </p:txBody>
      </p:sp>
      <p:sp>
        <p:nvSpPr>
          <p:cNvPr id="3" name="文字版面配置區 2"/>
          <p:cNvSpPr>
            <a:spLocks noGrp="1"/>
          </p:cNvSpPr>
          <p:nvPr>
            <p:ph type="body" idx="1"/>
          </p:nvPr>
        </p:nvSpPr>
        <p:spPr>
          <a:xfrm>
            <a:off x="381000" y="1054100"/>
            <a:ext cx="8420100" cy="1371600"/>
          </a:xfrm>
        </p:spPr>
        <p:txBody>
          <a:bodyPr/>
          <a:lstStyle/>
          <a:p>
            <a:r>
              <a:rPr lang="en-US" altLang="zh-TW" sz="2000" dirty="0" smtClean="0"/>
              <a:t>100</a:t>
            </a:r>
            <a:r>
              <a:rPr lang="en-US" altLang="zh-TW" sz="2000" dirty="0"/>
              <a:t>% throughput of </a:t>
            </a:r>
            <a:r>
              <a:rPr lang="en-US" altLang="zh-TW" sz="2000" dirty="0" smtClean="0"/>
              <a:t>operation.</a:t>
            </a:r>
          </a:p>
          <a:p>
            <a:r>
              <a:rPr lang="en-US" altLang="zh-TW" sz="2000" dirty="0" smtClean="0"/>
              <a:t>Fully isolates the </a:t>
            </a:r>
            <a:r>
              <a:rPr lang="en-US" altLang="zh-TW" sz="2000" dirty="0"/>
              <a:t>timing paths between the input and output handshake </a:t>
            </a:r>
            <a:r>
              <a:rPr lang="en-US" altLang="zh-TW" sz="2000" dirty="0" smtClean="0"/>
              <a:t>signals.</a:t>
            </a:r>
            <a:endParaRPr lang="zh-TW" altLang="en-U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94" y="2425700"/>
            <a:ext cx="4889218" cy="360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3212" y="3168641"/>
            <a:ext cx="3745988" cy="2635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19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Credit-Based </a:t>
            </a:r>
            <a:r>
              <a:rPr lang="en-US" altLang="zh-TW" dirty="0"/>
              <a:t>Flow Control</a:t>
            </a:r>
            <a:endParaRPr lang="zh-TW" altLang="en-US" b="0" dirty="0"/>
          </a:p>
        </p:txBody>
      </p:sp>
      <p:sp>
        <p:nvSpPr>
          <p:cNvPr id="3" name="文字版面配置區 2"/>
          <p:cNvSpPr>
            <a:spLocks noGrp="1"/>
          </p:cNvSpPr>
          <p:nvPr>
            <p:ph type="body" idx="1"/>
          </p:nvPr>
        </p:nvSpPr>
        <p:spPr>
          <a:xfrm>
            <a:off x="241300" y="1041400"/>
            <a:ext cx="8115300" cy="4749800"/>
          </a:xfrm>
        </p:spPr>
        <p:txBody>
          <a:bodyPr/>
          <a:lstStyle/>
          <a:p>
            <a:r>
              <a:rPr lang="en-US" altLang="zh-TW" sz="2000" dirty="0" smtClean="0"/>
              <a:t>Credits counter </a:t>
            </a:r>
            <a:r>
              <a:rPr lang="en-US" altLang="zh-TW" sz="2000" dirty="0"/>
              <a:t>is attached to the </a:t>
            </a:r>
            <a:r>
              <a:rPr lang="en-US" altLang="zh-TW" sz="2000" dirty="0" smtClean="0"/>
              <a:t>sender.</a:t>
            </a:r>
          </a:p>
          <a:p>
            <a:r>
              <a:rPr lang="en-US" altLang="zh-TW" sz="2000" dirty="0"/>
              <a:t>Sender keeps track of the available buffer slots of the receiver.</a:t>
            </a:r>
            <a:endParaRPr lang="en-US" altLang="zh-TW" sz="2000" dirty="0" smtClean="0"/>
          </a:p>
          <a:p>
            <a:r>
              <a:rPr lang="en-US" altLang="zh-TW" sz="2000" dirty="0" smtClean="0"/>
              <a:t>Credit </a:t>
            </a:r>
            <a:r>
              <a:rPr lang="en-US" altLang="zh-TW" sz="2000" dirty="0"/>
              <a:t>counter is </a:t>
            </a:r>
            <a:r>
              <a:rPr lang="en-US" altLang="zh-TW" sz="2000" dirty="0" smtClean="0"/>
              <a:t>decremented at each </a:t>
            </a:r>
            <a:r>
              <a:rPr lang="en-US" altLang="zh-TW" sz="2000" dirty="0"/>
              <a:t>new </a:t>
            </a:r>
            <a:r>
              <a:rPr lang="en-US" altLang="zh-TW" sz="2000" dirty="0" smtClean="0"/>
              <a:t>transmission(valid).</a:t>
            </a:r>
          </a:p>
          <a:p>
            <a:r>
              <a:rPr lang="en-US" altLang="zh-TW" sz="2000" dirty="0"/>
              <a:t>Credit counter is </a:t>
            </a:r>
            <a:r>
              <a:rPr lang="en-US" altLang="zh-TW" sz="2000" dirty="0" smtClean="0"/>
              <a:t>increased when </a:t>
            </a:r>
            <a:r>
              <a:rPr lang="en-US" altLang="zh-TW" sz="2000" dirty="0"/>
              <a:t>one word </a:t>
            </a:r>
            <a:r>
              <a:rPr lang="en-US" altLang="zh-TW" sz="2000" dirty="0" smtClean="0"/>
              <a:t>is consumed </a:t>
            </a:r>
            <a:r>
              <a:rPr lang="en-US" altLang="zh-TW" sz="2000" dirty="0"/>
              <a:t>at the </a:t>
            </a:r>
            <a:r>
              <a:rPr lang="en-US" altLang="zh-TW" sz="2000" dirty="0" smtClean="0"/>
              <a:t>receive (update).</a:t>
            </a:r>
          </a:p>
          <a:p>
            <a:r>
              <a:rPr lang="en-US" altLang="zh-TW" sz="2000" dirty="0" smtClean="0"/>
              <a:t>Credit &gt;0 :</a:t>
            </a:r>
          </a:p>
          <a:p>
            <a:pPr lvl="1"/>
            <a:r>
              <a:rPr lang="en-US" altLang="zh-TW" sz="1800" dirty="0" smtClean="0"/>
              <a:t>Receiver is available. </a:t>
            </a:r>
          </a:p>
          <a:p>
            <a:pPr lvl="1"/>
            <a:r>
              <a:rPr lang="en-US" altLang="zh-TW" sz="1800" dirty="0" smtClean="0"/>
              <a:t>Sender </a:t>
            </a:r>
            <a:r>
              <a:rPr lang="en-US" altLang="zh-TW" sz="1800" dirty="0"/>
              <a:t>is allowed to send a new </a:t>
            </a:r>
            <a:r>
              <a:rPr lang="en-US" altLang="zh-TW" sz="1800" dirty="0" smtClean="0"/>
              <a:t>word.</a:t>
            </a:r>
          </a:p>
          <a:p>
            <a:r>
              <a:rPr lang="en-US" altLang="zh-TW" sz="2000" dirty="0"/>
              <a:t>Credit = </a:t>
            </a:r>
            <a:r>
              <a:rPr lang="en-US" altLang="zh-TW" sz="2000" dirty="0" smtClean="0"/>
              <a:t>0:</a:t>
            </a:r>
          </a:p>
          <a:p>
            <a:pPr lvl="1"/>
            <a:r>
              <a:rPr lang="en-US" altLang="zh-TW" sz="1800" dirty="0"/>
              <a:t>Receiver is </a:t>
            </a:r>
            <a:r>
              <a:rPr lang="en-US" altLang="zh-TW" sz="1800" dirty="0" smtClean="0"/>
              <a:t>not available</a:t>
            </a:r>
            <a:r>
              <a:rPr lang="en-US" altLang="zh-TW" sz="1800" dirty="0"/>
              <a:t>. </a:t>
            </a:r>
            <a:endParaRPr lang="en-US" altLang="zh-TW" sz="1800" dirty="0" smtClean="0"/>
          </a:p>
          <a:p>
            <a:pPr lvl="1"/>
            <a:r>
              <a:rPr lang="en-US" altLang="zh-TW" sz="1800" dirty="0" smtClean="0"/>
              <a:t>Sender should stall a transmission.</a:t>
            </a:r>
          </a:p>
          <a:p>
            <a:r>
              <a:rPr lang="en-US" altLang="zh-TW" sz="2000" dirty="0" smtClean="0"/>
              <a:t>Credit = 0*:</a:t>
            </a:r>
          </a:p>
          <a:p>
            <a:pPr lvl="1"/>
            <a:r>
              <a:rPr lang="en-US" altLang="zh-TW" sz="1800" dirty="0" smtClean="0"/>
              <a:t>It </a:t>
            </a:r>
            <a:r>
              <a:rPr lang="en-US" altLang="zh-TW" sz="1800" dirty="0"/>
              <a:t>is simultaneously incremented due to credit update and decremented due to the transmission of a new word</a:t>
            </a:r>
            <a:r>
              <a:rPr lang="en-US" altLang="zh-TW" sz="1800" dirty="0" smtClean="0"/>
              <a:t>.</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4714" y="3200400"/>
            <a:ext cx="3752003" cy="150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87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Credit-Based </a:t>
            </a:r>
            <a:r>
              <a:rPr lang="en-US" altLang="zh-TW" dirty="0"/>
              <a:t>Flow Control</a:t>
            </a:r>
            <a:endParaRPr lang="zh-TW" altLang="en-US" b="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40" y="3448838"/>
            <a:ext cx="4295931"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版面配置區 2"/>
          <p:cNvSpPr>
            <a:spLocks noGrp="1"/>
          </p:cNvSpPr>
          <p:nvPr>
            <p:ph type="body" idx="1"/>
          </p:nvPr>
        </p:nvSpPr>
        <p:spPr>
          <a:xfrm>
            <a:off x="241300" y="1041400"/>
            <a:ext cx="8026400" cy="5331460"/>
          </a:xfrm>
        </p:spPr>
        <p:txBody>
          <a:bodyPr/>
          <a:lstStyle/>
          <a:p>
            <a:r>
              <a:rPr lang="en-US" altLang="zh-TW" sz="2400" dirty="0" smtClean="0"/>
              <a:t>An </a:t>
            </a:r>
            <a:r>
              <a:rPr lang="en-US" altLang="zh-TW" sz="2400" dirty="0"/>
              <a:t>example of data transfers on a link between a sender and a receiver governed by credit-based flow control. </a:t>
            </a:r>
            <a:endParaRPr lang="en-US" altLang="zh-TW" sz="2400" dirty="0" smtClean="0"/>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1388" y="2072479"/>
            <a:ext cx="4164382" cy="3281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427651"/>
            <a:ext cx="60960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7695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en-US" altLang="zh-TW" sz="2800" dirty="0"/>
              <a:t>Request–Acknowledge </a:t>
            </a:r>
            <a:r>
              <a:rPr lang="en-US" altLang="zh-TW" sz="2800" dirty="0" smtClean="0"/>
              <a:t>Flow Control</a:t>
            </a:r>
            <a:endParaRPr lang="zh-TW" altLang="en-US" dirty="0"/>
          </a:p>
        </p:txBody>
      </p:sp>
      <p:sp>
        <p:nvSpPr>
          <p:cNvPr id="3" name="文字版面配置區 2"/>
          <p:cNvSpPr>
            <a:spLocks noGrp="1"/>
          </p:cNvSpPr>
          <p:nvPr>
            <p:ph type="body" idx="1"/>
          </p:nvPr>
        </p:nvSpPr>
        <p:spPr>
          <a:xfrm>
            <a:off x="330200" y="1054100"/>
            <a:ext cx="7797800" cy="5331460"/>
          </a:xfrm>
        </p:spPr>
        <p:txBody>
          <a:bodyPr/>
          <a:lstStyle/>
          <a:p>
            <a:r>
              <a:rPr lang="en-US" altLang="zh-TW" sz="2000" dirty="0" smtClean="0"/>
              <a:t>With </a:t>
            </a:r>
            <a:r>
              <a:rPr lang="en-US" altLang="zh-TW" sz="2000" dirty="0" err="1"/>
              <a:t>req</a:t>
            </a:r>
            <a:r>
              <a:rPr lang="en-US" altLang="zh-TW" sz="2000" dirty="0"/>
              <a:t>/</a:t>
            </a:r>
            <a:r>
              <a:rPr lang="en-US" altLang="zh-TW" sz="2000" dirty="0" err="1"/>
              <a:t>ack</a:t>
            </a:r>
            <a:r>
              <a:rPr lang="en-US" altLang="zh-TW" sz="2000" dirty="0"/>
              <a:t> protocol the sender is not aware </a:t>
            </a:r>
            <a:r>
              <a:rPr lang="en-US" altLang="zh-TW" sz="2000" dirty="0" smtClean="0"/>
              <a:t>of receiver’s </a:t>
            </a:r>
            <a:r>
              <a:rPr lang="en-US" altLang="zh-TW" sz="2000" dirty="0"/>
              <a:t>buffer status as done in ready/valid or credit-based flow control protocols</a:t>
            </a:r>
            <a:r>
              <a:rPr lang="en-US" altLang="zh-TW" sz="2000" dirty="0" smtClean="0"/>
              <a:t>.</a:t>
            </a:r>
          </a:p>
          <a:p>
            <a:endParaRPr lang="en-US" altLang="zh-TW" sz="2000" dirty="0" smtClean="0"/>
          </a:p>
          <a:p>
            <a:r>
              <a:rPr lang="en-US" altLang="zh-TW" sz="2000" dirty="0" smtClean="0"/>
              <a:t>Every </a:t>
            </a:r>
            <a:r>
              <a:rPr lang="en-US" altLang="zh-TW" sz="2000" dirty="0"/>
              <a:t>issued request is always </a:t>
            </a:r>
            <a:r>
              <a:rPr lang="en-US" altLang="zh-TW" sz="2000" dirty="0" smtClean="0"/>
              <a:t>meaning </a:t>
            </a:r>
            <a:r>
              <a:rPr lang="en-US" altLang="zh-TW" sz="2000" dirty="0"/>
              <a:t>“data are sent”. </a:t>
            </a:r>
            <a:r>
              <a:rPr lang="en-US" altLang="zh-TW" sz="2000" dirty="0" smtClean="0"/>
              <a:t>The sender </a:t>
            </a:r>
            <a:r>
              <a:rPr lang="en-US" altLang="zh-TW" sz="2000" dirty="0"/>
              <a:t>after issuing a request has two choices</a:t>
            </a:r>
            <a:r>
              <a:rPr lang="en-US" altLang="zh-TW" sz="2000" dirty="0" smtClean="0"/>
              <a:t>:</a:t>
            </a:r>
          </a:p>
          <a:p>
            <a:pPr lvl="1"/>
            <a:r>
              <a:rPr lang="en-US" altLang="zh-TW" sz="2000" dirty="0" smtClean="0"/>
              <a:t>Wait </a:t>
            </a:r>
            <a:r>
              <a:rPr lang="en-US" altLang="zh-TW" sz="2000" dirty="0"/>
              <a:t>for an </a:t>
            </a:r>
            <a:r>
              <a:rPr lang="en-US" altLang="zh-TW" sz="2000" dirty="0" err="1"/>
              <a:t>ack</a:t>
            </a:r>
            <a:r>
              <a:rPr lang="en-US" altLang="zh-TW" sz="2000" dirty="0"/>
              <a:t>, </a:t>
            </a:r>
            <a:r>
              <a:rPr lang="en-US" altLang="zh-TW" sz="2000" dirty="0" smtClean="0"/>
              <a:t>possibly arriving </a:t>
            </a:r>
            <a:r>
              <a:rPr lang="en-US" altLang="zh-TW" sz="2000" dirty="0"/>
              <a:t>in the next cycles, before placing next available data on the </a:t>
            </a:r>
            <a:r>
              <a:rPr lang="en-US" altLang="zh-TW" sz="2000" dirty="0" smtClean="0"/>
              <a:t>channel</a:t>
            </a:r>
            <a:r>
              <a:rPr lang="en-US" altLang="zh-TW" sz="2000" dirty="0"/>
              <a:t>. </a:t>
            </a:r>
            <a:r>
              <a:rPr lang="en-US" altLang="zh-TW" sz="2000" dirty="0" smtClean="0"/>
              <a:t>(</a:t>
            </a:r>
            <a:r>
              <a:rPr lang="en-US" altLang="zh-TW" sz="2000" dirty="0" smtClean="0"/>
              <a:t>50% throughput</a:t>
            </a:r>
            <a:r>
              <a:rPr lang="en-US" altLang="zh-TW" sz="2000" dirty="0" smtClean="0"/>
              <a:t>)</a:t>
            </a:r>
          </a:p>
          <a:p>
            <a:pPr lvl="1"/>
            <a:r>
              <a:rPr lang="en-US" altLang="zh-TW" sz="2000" dirty="0" smtClean="0"/>
              <a:t>Send </a:t>
            </a:r>
            <a:r>
              <a:rPr lang="en-US" altLang="zh-TW" sz="2000" dirty="0"/>
              <a:t>new data and manage possible </a:t>
            </a:r>
            <a:r>
              <a:rPr lang="en-US" altLang="zh-TW" sz="2000" dirty="0" err="1"/>
              <a:t>nacks</a:t>
            </a:r>
            <a:r>
              <a:rPr lang="en-US" altLang="zh-TW" sz="2000" dirty="0"/>
              <a:t> as they </a:t>
            </a:r>
            <a:r>
              <a:rPr lang="en-US" altLang="zh-TW" sz="2000" dirty="0" smtClean="0"/>
              <a:t>arrive.</a:t>
            </a:r>
            <a:endParaRPr lang="zh-TW" altLang="en-US" sz="2000" dirty="0"/>
          </a:p>
        </p:txBody>
      </p:sp>
    </p:spTree>
    <p:extLst>
      <p:ext uri="{BB962C8B-B14F-4D97-AF65-F5344CB8AC3E}">
        <p14:creationId xmlns:p14="http://schemas.microsoft.com/office/powerpoint/2010/main" val="65098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lvl="0"/>
            <a:r>
              <a:rPr lang="en-US" altLang="zh-TW" sz="2800" dirty="0"/>
              <a:t>Request–Acknowledge </a:t>
            </a:r>
            <a:r>
              <a:rPr lang="en-US" altLang="zh-TW" sz="2800" dirty="0" smtClean="0"/>
              <a:t>Flow Control</a:t>
            </a:r>
            <a:endParaRPr lang="zh-TW" altLang="en-US" dirty="0"/>
          </a:p>
        </p:txBody>
      </p:sp>
      <p:sp>
        <p:nvSpPr>
          <p:cNvPr id="3" name="文字版面配置區 2"/>
          <p:cNvSpPr>
            <a:spLocks noGrp="1"/>
          </p:cNvSpPr>
          <p:nvPr>
            <p:ph type="body" idx="1"/>
          </p:nvPr>
        </p:nvSpPr>
        <p:spPr>
          <a:xfrm>
            <a:off x="381000" y="1054100"/>
            <a:ext cx="8420100" cy="3390900"/>
          </a:xfrm>
        </p:spPr>
        <p:txBody>
          <a:bodyPr/>
          <a:lstStyle/>
          <a:p>
            <a:r>
              <a:rPr lang="en-US" altLang="zh-TW" sz="2000" dirty="0"/>
              <a:t>Cycle 2:</a:t>
            </a:r>
          </a:p>
          <a:p>
            <a:pPr lvl="1"/>
            <a:r>
              <a:rPr lang="en-US" altLang="zh-TW" sz="1600" dirty="0"/>
              <a:t>Complete the D2 transmission.</a:t>
            </a:r>
          </a:p>
          <a:p>
            <a:pPr lvl="1"/>
            <a:r>
              <a:rPr lang="en-US" altLang="zh-TW" sz="1600" dirty="0"/>
              <a:t>Send D3 from sender</a:t>
            </a:r>
            <a:r>
              <a:rPr lang="en-US" altLang="zh-TW" sz="1600" dirty="0" smtClean="0"/>
              <a:t>.</a:t>
            </a:r>
            <a:endParaRPr lang="en-US" altLang="zh-TW" sz="2000" dirty="0" smtClean="0"/>
          </a:p>
          <a:p>
            <a:r>
              <a:rPr lang="en-US" altLang="zh-TW" sz="2000" dirty="0" smtClean="0"/>
              <a:t>Cycle 3: </a:t>
            </a:r>
          </a:p>
          <a:p>
            <a:pPr lvl="1"/>
            <a:r>
              <a:rPr lang="en-US" altLang="zh-TW" sz="1600" dirty="0" smtClean="0"/>
              <a:t>no </a:t>
            </a:r>
            <a:r>
              <a:rPr lang="en-US" altLang="zh-TW" sz="1600" dirty="0" err="1"/>
              <a:t>ack</a:t>
            </a:r>
            <a:r>
              <a:rPr lang="en-US" altLang="zh-TW" sz="1600" dirty="0"/>
              <a:t> </a:t>
            </a:r>
            <a:r>
              <a:rPr lang="en-US" altLang="zh-TW" sz="1600" dirty="0" smtClean="0"/>
              <a:t>has returned </a:t>
            </a:r>
            <a:r>
              <a:rPr lang="en-US" altLang="zh-TW" sz="1600" dirty="0"/>
              <a:t>the sender prepares a new word to put on the channel. </a:t>
            </a:r>
            <a:endParaRPr lang="en-US" altLang="zh-TW" sz="1600" dirty="0" smtClean="0"/>
          </a:p>
          <a:p>
            <a:pPr lvl="1"/>
            <a:r>
              <a:rPr lang="en-US" altLang="zh-TW" sz="1600" dirty="0" smtClean="0"/>
              <a:t>D3 is not </a:t>
            </a:r>
            <a:r>
              <a:rPr lang="en-US" altLang="zh-TW" sz="1600" dirty="0"/>
              <a:t>erased but it is put on hold in an auxiliary buffer. </a:t>
            </a:r>
            <a:endParaRPr lang="en-US" altLang="zh-TW" sz="1600" dirty="0" smtClean="0"/>
          </a:p>
          <a:p>
            <a:r>
              <a:rPr lang="en-US" altLang="zh-TW" sz="2000" dirty="0" smtClean="0"/>
              <a:t>Cycle 4: </a:t>
            </a:r>
          </a:p>
          <a:p>
            <a:pPr lvl="1"/>
            <a:r>
              <a:rPr lang="en-US" altLang="zh-TW" sz="1600" dirty="0" smtClean="0"/>
              <a:t>Receiver </a:t>
            </a:r>
            <a:r>
              <a:rPr lang="en-US" altLang="zh-TW" sz="1600" dirty="0"/>
              <a:t>acknowledges the receipt of </a:t>
            </a:r>
            <a:r>
              <a:rPr lang="en-US" altLang="zh-TW" sz="1600" dirty="0" smtClean="0"/>
              <a:t>data.</a:t>
            </a:r>
          </a:p>
          <a:p>
            <a:pPr lvl="1"/>
            <a:r>
              <a:rPr lang="en-US" altLang="zh-TW" sz="1600" dirty="0" smtClean="0"/>
              <a:t>D3 </a:t>
            </a:r>
            <a:r>
              <a:rPr lang="en-US" altLang="zh-TW" sz="1600" dirty="0"/>
              <a:t>in the auxiliary buffer is erased and replaced by the </a:t>
            </a:r>
            <a:r>
              <a:rPr lang="en-US" altLang="zh-TW" sz="1600" dirty="0" smtClean="0"/>
              <a:t>current data </a:t>
            </a:r>
            <a:r>
              <a:rPr lang="en-US" altLang="zh-TW" sz="1600" dirty="0"/>
              <a:t>on the channel. </a:t>
            </a:r>
            <a:endParaRPr lang="en-US" altLang="zh-TW" sz="1600" dirty="0" smtClean="0"/>
          </a:p>
          <a:p>
            <a:pPr lvl="1"/>
            <a:endParaRPr lang="en-US" altLang="zh-TW" sz="1600" dirty="0" smtClean="0"/>
          </a:p>
        </p:txBody>
      </p:sp>
      <p:pic>
        <p:nvPicPr>
          <p:cNvPr id="30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212" y="4711700"/>
            <a:ext cx="49815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7264400" y="5829300"/>
            <a:ext cx="330200"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7594600" y="5829300"/>
            <a:ext cx="330200"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7924800" y="5829300"/>
            <a:ext cx="330200"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900" dirty="0">
              <a:solidFill>
                <a:schemeClr val="tx1"/>
              </a:solidFill>
            </a:endParaRPr>
          </a:p>
        </p:txBody>
      </p:sp>
      <p:sp>
        <p:nvSpPr>
          <p:cNvPr id="13" name="矩形 12"/>
          <p:cNvSpPr/>
          <p:nvPr/>
        </p:nvSpPr>
        <p:spPr>
          <a:xfrm>
            <a:off x="8255000" y="5829300"/>
            <a:ext cx="330200" cy="3000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dirty="0" smtClean="0">
                <a:solidFill>
                  <a:schemeClr val="tx1"/>
                </a:solidFill>
              </a:rPr>
              <a:t>D3</a:t>
            </a:r>
            <a:endParaRPr lang="zh-TW" altLang="en-US" sz="900" dirty="0">
              <a:solidFill>
                <a:schemeClr val="tx1"/>
              </a:solidFill>
            </a:endParaRPr>
          </a:p>
        </p:txBody>
      </p:sp>
      <p:sp>
        <p:nvSpPr>
          <p:cNvPr id="14" name="文字方塊 13"/>
          <p:cNvSpPr txBox="1"/>
          <p:nvPr/>
        </p:nvSpPr>
        <p:spPr>
          <a:xfrm>
            <a:off x="7519987" y="6141840"/>
            <a:ext cx="809625" cy="307777"/>
          </a:xfrm>
          <a:prstGeom prst="rect">
            <a:avLst/>
          </a:prstGeom>
          <a:noFill/>
        </p:spPr>
        <p:txBody>
          <a:bodyPr wrap="square" rtlCol="0">
            <a:spAutoFit/>
          </a:bodyPr>
          <a:lstStyle/>
          <a:p>
            <a:pPr algn="ctr"/>
            <a:r>
              <a:rPr lang="en-US" altLang="zh-TW" dirty="0" smtClean="0"/>
              <a:t>buffer</a:t>
            </a:r>
            <a:endParaRPr lang="zh-TW" altLang="en-US" dirty="0"/>
          </a:p>
        </p:txBody>
      </p:sp>
    </p:spTree>
    <p:extLst>
      <p:ext uri="{BB962C8B-B14F-4D97-AF65-F5344CB8AC3E}">
        <p14:creationId xmlns:p14="http://schemas.microsoft.com/office/powerpoint/2010/main" val="3629588774"/>
      </p:ext>
    </p:extLst>
  </p:cSld>
  <p:clrMapOvr>
    <a:masterClrMapping/>
  </p:clrMapOvr>
</p:sld>
</file>

<file path=ppt/theme/theme1.xml><?xml version="1.0" encoding="utf-8"?>
<a:theme xmlns:a="http://schemas.openxmlformats.org/drawingml/2006/main" name="Accellera's Open Verification Library">
  <a:themeElements>
    <a:clrScheme name="龍騰四海">
      <a:dk1>
        <a:srgbClr val="000000"/>
      </a:dk1>
      <a:lt1>
        <a:srgbClr val="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4073</TotalTime>
  <Words>708</Words>
  <Application>Microsoft Office PowerPoint</Application>
  <PresentationFormat>如螢幕大小 (4:3)</PresentationFormat>
  <Paragraphs>93</Paragraphs>
  <Slides>14</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Arial</vt:lpstr>
      <vt:lpstr>新細明體</vt:lpstr>
      <vt:lpstr>Wingdings</vt:lpstr>
      <vt:lpstr>Verdana</vt:lpstr>
      <vt:lpstr>Tahoma</vt:lpstr>
      <vt:lpstr>Noto Sans Symbols</vt:lpstr>
      <vt:lpstr>Accellera's Open Verification Library</vt:lpstr>
      <vt:lpstr>Link-Level Flow Control and Buffering</vt:lpstr>
      <vt:lpstr>Outline</vt:lpstr>
      <vt:lpstr>Valid/ready Flow Control</vt:lpstr>
      <vt:lpstr>Half-Bandwidth Elastic Buffer</vt:lpstr>
      <vt:lpstr>Full-Bandwidth 2-Slot Elastic Buffer</vt:lpstr>
      <vt:lpstr>Credit-Based Flow Control</vt:lpstr>
      <vt:lpstr>Credit-Based Flow Control</vt:lpstr>
      <vt:lpstr>Request–Acknowledge Flow Control</vt:lpstr>
      <vt:lpstr>Request–Acknowledge Flow Control</vt:lpstr>
      <vt:lpstr>Request–Acknowledge Flow Control</vt:lpstr>
      <vt:lpstr>PowerPoint 簡報</vt:lpstr>
      <vt:lpstr>Thank You!</vt:lpstr>
      <vt:lpstr>Alternative Full-Throughput Elastic Buffers</vt:lpstr>
      <vt:lpstr>Generic FIFO Queues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Accellera's Standard OVL</dc:title>
  <dc:creator>Kylie Wan-Ting Weng(翁琬婷)</dc:creator>
  <cp:lastModifiedBy>James Kai-Ming Yang(楊凱名)</cp:lastModifiedBy>
  <cp:revision>121</cp:revision>
  <dcterms:created xsi:type="dcterms:W3CDTF">2020-02-21T08:53:52Z</dcterms:created>
  <dcterms:modified xsi:type="dcterms:W3CDTF">2020-04-24T02:23:35Z</dcterms:modified>
</cp:coreProperties>
</file>