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1" r:id="rId4"/>
    <p:sldId id="270" r:id="rId5"/>
    <p:sldId id="262" r:id="rId6"/>
    <p:sldId id="267" r:id="rId7"/>
    <p:sldId id="257" r:id="rId8"/>
    <p:sldId id="269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26" autoAdjust="0"/>
    <p:restoredTop sz="94514" autoAdjust="0"/>
  </p:normalViewPr>
  <p:slideViewPr>
    <p:cSldViewPr>
      <p:cViewPr>
        <p:scale>
          <a:sx n="150" d="100"/>
          <a:sy n="150" d="100"/>
        </p:scale>
        <p:origin x="-834" y="9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91908-BC37-40A9-A6FD-573B3F04DF32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53584-004A-412E-88BE-F68296F7E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694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53584-004A-412E-88BE-F68296F7E01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454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53584-004A-412E-88BE-F68296F7E01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454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2017/9/13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RTL </a:t>
            </a:r>
            <a:r>
              <a:rPr lang="en-US" altLang="zh-TW" dirty="0"/>
              <a:t>Codes </a:t>
            </a:r>
            <a:r>
              <a:rPr lang="en-US" altLang="zh-TW" dirty="0" smtClean="0"/>
              <a:t>for</a:t>
            </a:r>
            <a:br>
              <a:rPr lang="en-US" altLang="zh-TW" dirty="0" smtClean="0"/>
            </a:br>
            <a:r>
              <a:rPr lang="en-US" altLang="zh-TW" dirty="0" smtClean="0"/>
              <a:t>High Speed </a:t>
            </a:r>
            <a:r>
              <a:rPr lang="en-US" altLang="zh-TW" dirty="0"/>
              <a:t>and </a:t>
            </a:r>
            <a:r>
              <a:rPr lang="en-US" altLang="zh-TW" dirty="0" smtClean="0"/>
              <a:t>Management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2017/09/13</a:t>
            </a:r>
            <a:endParaRPr lang="en-US" altLang="zh-TW" dirty="0" smtClean="0"/>
          </a:p>
          <a:p>
            <a:r>
              <a:rPr lang="en-US" altLang="zh-TW" dirty="0" smtClean="0"/>
              <a:t>Alex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321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Avoid </a:t>
            </a:r>
            <a:r>
              <a:rPr lang="en-US" altLang="zh-TW" dirty="0" smtClean="0"/>
              <a:t>duplicated </a:t>
            </a:r>
            <a:r>
              <a:rPr lang="en-US" altLang="zh-TW" dirty="0"/>
              <a:t>codes of different </a:t>
            </a:r>
            <a:r>
              <a:rPr lang="en-US" altLang="zh-TW" dirty="0" smtClean="0"/>
              <a:t>configurations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23528" y="2204864"/>
            <a:ext cx="8568952" cy="3000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generate</a:t>
            </a:r>
          </a:p>
          <a:p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if (BTB_SIZE != 0 &amp;&amp; RVC_SUPPORT == "yes") begin : </a:t>
            </a:r>
            <a:r>
              <a:rPr lang="en-US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gen_branch_control_with_isa_c</a:t>
            </a:r>
            <a:endParaRPr lang="en-US" altLang="zh-TW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….</a:t>
            </a:r>
            <a:endParaRPr lang="en-US" altLang="zh-TW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assign </a:t>
            </a:r>
            <a:r>
              <a:rPr lang="en-US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ex_btb_update_alloc</a:t>
            </a:r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  = (</a:t>
            </a:r>
            <a:r>
              <a:rPr lang="en-US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ex_btb_alloc</a:t>
            </a:r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&amp; (!</a:t>
            </a:r>
            <a:r>
              <a:rPr lang="en-US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ex_pred_hit</a:t>
            </a:r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)) &amp; </a:t>
            </a:r>
            <a:r>
              <a:rPr lang="en-US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ex_taken</a:t>
            </a:r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assign </a:t>
            </a:r>
            <a:r>
              <a:rPr lang="en-US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ex_btb_update_invalidate</a:t>
            </a:r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= ((!</a:t>
            </a:r>
            <a:r>
              <a:rPr lang="en-US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ex_btb_alloc</a:t>
            </a:r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) &amp; </a:t>
            </a:r>
            <a:r>
              <a:rPr lang="en-US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ex_pred_hit</a:t>
            </a:r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) &amp; </a:t>
            </a:r>
            <a:r>
              <a:rPr lang="en-US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ex_pred_taken</a:t>
            </a:r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assign </a:t>
            </a:r>
            <a:r>
              <a:rPr lang="en-US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ex_btb_update_revise</a:t>
            </a:r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 = </a:t>
            </a:r>
            <a:r>
              <a:rPr lang="en-US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ex_btb_alloc</a:t>
            </a:r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ex_pred_hit</a:t>
            </a:r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ex_pred_taken</a:t>
            </a:r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ex_taken</a:t>
            </a:r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&amp; (</a:t>
            </a:r>
            <a:r>
              <a:rPr lang="en-US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ex_ag_result</a:t>
            </a:r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ex_pred_npc</a:t>
            </a:r>
            <a:r>
              <a:rPr lang="en-US" altLang="zh-TW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TW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assign </a:t>
            </a:r>
            <a:r>
              <a:rPr lang="en-US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ex_btb_update_extend</a:t>
            </a:r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 = </a:t>
            </a:r>
            <a:r>
              <a:rPr lang="en-US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ex_btb_alloc</a:t>
            </a:r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</a:p>
          <a:p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(</a:t>
            </a:r>
            <a:r>
              <a:rPr lang="en-US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ex_ag_result</a:t>
            </a:r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[VALEN-1:TARGET_ADDRESS_BIT_NUMBER+1] != </a:t>
            </a:r>
            <a:r>
              <a:rPr lang="en-US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ex_pc</a:t>
            </a:r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[VALEN-1:TARGET_ADDRESS_BIT_NUMBER+1</a:t>
            </a:r>
            <a:r>
              <a:rPr lang="en-US" altLang="zh-TW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endParaRPr lang="en-US" altLang="zh-TW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altLang="zh-TW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n-US" altLang="zh-TW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else if (BTB_SIZE != 0 &amp;&amp; RVC_SUPPORT == "no") begin</a:t>
            </a:r>
            <a:endParaRPr lang="en-US" altLang="zh-TW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assign </a:t>
            </a:r>
            <a:r>
              <a:rPr lang="en-US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ex_btb_update_alloc</a:t>
            </a:r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  = (</a:t>
            </a:r>
            <a:r>
              <a:rPr lang="en-US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ex_btb_alloc</a:t>
            </a:r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&amp; (!</a:t>
            </a:r>
            <a:r>
              <a:rPr lang="en-US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ex_pred_hit</a:t>
            </a:r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)) &amp; </a:t>
            </a:r>
            <a:r>
              <a:rPr lang="en-US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ex_taken</a:t>
            </a:r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assign </a:t>
            </a:r>
            <a:r>
              <a:rPr lang="en-US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ex_btb_update_invalidate</a:t>
            </a:r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= ((!</a:t>
            </a:r>
            <a:r>
              <a:rPr lang="en-US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ex_btb_alloc</a:t>
            </a:r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) &amp; </a:t>
            </a:r>
            <a:r>
              <a:rPr lang="en-US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ex_pred_hit</a:t>
            </a:r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) &amp; </a:t>
            </a:r>
            <a:r>
              <a:rPr lang="en-US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ex_pred_taken</a:t>
            </a:r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assign </a:t>
            </a:r>
            <a:r>
              <a:rPr lang="en-US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ex_btb_update_revise</a:t>
            </a:r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 = </a:t>
            </a:r>
            <a:r>
              <a:rPr lang="en-US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ex_btb_alloc</a:t>
            </a:r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ex_pred_hit</a:t>
            </a:r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ex_pred_taken</a:t>
            </a:r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ex_taken</a:t>
            </a:r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&amp; (</a:t>
            </a:r>
            <a:r>
              <a:rPr lang="en-US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ex_ag_result</a:t>
            </a:r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US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ex_pred_npc</a:t>
            </a:r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assign </a:t>
            </a:r>
            <a:r>
              <a:rPr lang="en-US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ex_btb_update_extend</a:t>
            </a:r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 = </a:t>
            </a:r>
            <a:r>
              <a:rPr lang="en-US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ex_btb_alloc</a:t>
            </a:r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&amp;</a:t>
            </a:r>
          </a:p>
          <a:p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</a:t>
            </a:r>
            <a:r>
              <a:rPr lang="en-US" altLang="zh-TW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ex_ag_result</a:t>
            </a:r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[VALEN-1:TARGET_ADDRESS_BIT_NUMBER+1] != </a:t>
            </a:r>
            <a:r>
              <a:rPr lang="en-US" altLang="zh-TW" sz="900" dirty="0" err="1">
                <a:latin typeface="Consolas" panose="020B0609020204030204" pitchFamily="49" charset="0"/>
                <a:cs typeface="Consolas" panose="020B0609020204030204" pitchFamily="49" charset="0"/>
              </a:rPr>
              <a:t>ex_pc</a:t>
            </a:r>
            <a:r>
              <a:rPr lang="en-US" altLang="zh-TW" sz="900" dirty="0">
                <a:latin typeface="Consolas" panose="020B0609020204030204" pitchFamily="49" charset="0"/>
                <a:cs typeface="Consolas" panose="020B0609020204030204" pitchFamily="49" charset="0"/>
              </a:rPr>
              <a:t>[VALEN-1:TARGET_ADDRESS_BIT_NUMBER+1</a:t>
            </a:r>
            <a:r>
              <a:rPr lang="en-US" altLang="zh-TW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endParaRPr lang="en-US" altLang="zh-TW" sz="9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n-US" altLang="zh-TW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9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endgenerate</a:t>
            </a:r>
            <a:endParaRPr lang="en-US" altLang="zh-TW" sz="9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28388" y="5404574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Writing codes for superset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(32b &amp; 16b) ISA is superset of 32b ISA</a:t>
            </a:r>
          </a:p>
        </p:txBody>
      </p:sp>
    </p:spTree>
    <p:extLst>
      <p:ext uri="{BB962C8B-B14F-4D97-AF65-F5344CB8AC3E}">
        <p14:creationId xmlns:p14="http://schemas.microsoft.com/office/powerpoint/2010/main" val="24617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Avoid </a:t>
            </a:r>
            <a:r>
              <a:rPr lang="en-US" altLang="zh-TW" dirty="0" err="1" smtClean="0"/>
              <a:t>casez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45903" y="4365104"/>
            <a:ext cx="856895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assign 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kill_retire_ptr_en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 = ( 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fq_ready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[2:0]              != 3'b111 )</a:t>
            </a:r>
          </a:p>
          <a:p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&amp; ({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fq_ready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[2:0], 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resp_valid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} != 4'b1101)</a:t>
            </a:r>
          </a:p>
          <a:p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&amp; ({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fq_ready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[2:0], 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resp_valid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} != 4'b1011)</a:t>
            </a:r>
          </a:p>
          <a:p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&amp; ({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fq_ready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[2:0], 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resp_valid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} != 4'b0111)</a:t>
            </a:r>
          </a:p>
          <a:p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&amp; ({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fq_ready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[2:0], 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resp_valid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} != 4'b0000);</a:t>
            </a:r>
          </a:p>
          <a:p>
            <a:endParaRPr lang="en-US" altLang="zh-TW" sz="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assign 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kill_retire_ptr_nx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 = ({3{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retire_ptr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[0] &amp; ~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fq_ready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[0]                                &amp;  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resp_valid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}} &amp; 3'b010)</a:t>
            </a:r>
          </a:p>
          <a:p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| ({3{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retire_ptr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[0] &amp;  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fq_ready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[0] &amp; ~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fq_ready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[1]                 &amp; ~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resp_valid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}} &amp; 3'b010)</a:t>
            </a:r>
          </a:p>
          <a:p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| ({3{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retire_ptr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[0] &amp;  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fq_ready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[0] &amp; ~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fq_ready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[1]                 &amp;  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resp_valid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}} &amp; 3'b100)</a:t>
            </a:r>
          </a:p>
          <a:p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| ({3{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retire_ptr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[0] &amp;  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fq_ready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[0] &amp;  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fq_ready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[1] &amp;  ~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fq_ready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[2] &amp; ~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resp_valid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}} &amp; 3'b100)</a:t>
            </a:r>
          </a:p>
          <a:p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| ({3{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retire_ptr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[1] &amp; ~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fq_ready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[1]                                &amp;  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resp_valid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}} &amp; 3'b100)</a:t>
            </a:r>
          </a:p>
          <a:p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| ({3{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retire_ptr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[1] &amp;  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fq_ready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[1] &amp; ~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fq_ready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[2]                 &amp; ~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resp_valid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}} &amp; 3'b100)</a:t>
            </a:r>
          </a:p>
          <a:p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| ({3{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retire_ptr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[1] &amp;  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fq_ready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[1] &amp; ~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fq_ready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[2]                 &amp;  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resp_valid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}} &amp; 3'b001)</a:t>
            </a:r>
          </a:p>
          <a:p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| ({3{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retire_ptr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[1] &amp;  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fq_ready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[1] &amp;  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fq_ready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[2] &amp;  ~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fq_ready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[0] &amp; ~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resp_valid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}} &amp; 3'b001)</a:t>
            </a:r>
          </a:p>
          <a:p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| ({3{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retire_ptr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[2] &amp; ~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fq_ready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[2]                                &amp;  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resp_valid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}} &amp; 3'b001)</a:t>
            </a:r>
          </a:p>
          <a:p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| ({3{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retire_ptr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[2] &amp;  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fq_ready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[2] &amp; ~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fq_ready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[0]                 &amp; ~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resp_valid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}} &amp; 3'b001)</a:t>
            </a:r>
          </a:p>
          <a:p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| ({3{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retire_ptr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[2] &amp;  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fq_ready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[2] &amp; ~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fq_ready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[0]                 &amp;  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resp_valid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}} &amp; 3'b010)</a:t>
            </a:r>
          </a:p>
          <a:p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| ({3{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retire_ptr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[2] &amp;  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fq_ready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[2] &amp;  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fq_ready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[0] &amp;  ~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fq_ready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[1] &amp; ~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resp_valid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}} &amp; 3'b010);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58880" y="1488043"/>
            <a:ext cx="856895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always @* begin</a:t>
            </a:r>
          </a:p>
          <a:p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casez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 ({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retire_ptr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fq_ready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resp_valid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  <a:p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7'b??1_??0_0: {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kill_retire_ptr_en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kill_retire_ptr_nx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} = 4'b0_xxx;</a:t>
            </a:r>
          </a:p>
          <a:p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7'b??1_??0_1: {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kill_retire_ptr_en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kill_retire_ptr_nx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} = 4'b1_010;</a:t>
            </a:r>
          </a:p>
          <a:p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7'b??1_?01_0: {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kill_retire_ptr_en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kill_retire_ptr_nx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} = 4'b1_010;</a:t>
            </a:r>
          </a:p>
          <a:p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7'b??1_?01_1: {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kill_retire_ptr_en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kill_retire_ptr_nx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} = 4'b1_100;</a:t>
            </a:r>
          </a:p>
          <a:p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7'b??1_011_0: {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kill_retire_ptr_en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kill_retire_ptr_nx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} = 4'b1_100;</a:t>
            </a:r>
          </a:p>
          <a:p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7'b??1_011_1: {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kill_retire_ptr_en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kill_retire_ptr_nx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} = 4'b0_xxx;</a:t>
            </a:r>
          </a:p>
          <a:p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7'b??1_111_?: {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kill_retire_ptr_en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kill_retire_ptr_nx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} = 4'b0_xxx;</a:t>
            </a:r>
          </a:p>
          <a:p>
            <a:r>
              <a:rPr lang="en-US" altLang="zh-TW" sz="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….</a:t>
            </a:r>
            <a:endParaRPr lang="en-US" altLang="zh-TW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7'b1??_0??_0: {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kill_retire_ptr_en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kill_retire_ptr_nx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} = 4'b0_xxx;</a:t>
            </a:r>
          </a:p>
          <a:p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7'b1??_0??_1: {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kill_retire_ptr_en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kill_retire_ptr_nx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} = 4'b1_001;</a:t>
            </a:r>
          </a:p>
          <a:p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7'b1??_1?0_0: {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kill_retire_ptr_en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kill_retire_ptr_nx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} = 4'b1_001;</a:t>
            </a:r>
          </a:p>
          <a:p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7'b1??_1?0_1: {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kill_retire_ptr_en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kill_retire_ptr_nx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} = 4'b1_010;</a:t>
            </a:r>
          </a:p>
          <a:p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7'b1??_101_0: {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kill_retire_ptr_en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kill_retire_ptr_nx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} = 4'b1_010;</a:t>
            </a:r>
          </a:p>
          <a:p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7'b1??_101_1: {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kill_retire_ptr_en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kill_retire_ptr_nx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} = 4'b0_xxx;</a:t>
            </a:r>
          </a:p>
          <a:p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7'b1??_111_?: {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kill_retire_ptr_en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kill_retire_ptr_nx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} = 4'b0_xxx;</a:t>
            </a:r>
          </a:p>
          <a:p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default:      {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kill_retire_ptr_en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kill_retire_ptr_nx</a:t>
            </a:r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} = 4'bx_xxx;</a:t>
            </a:r>
          </a:p>
          <a:p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endcase</a:t>
            </a:r>
            <a:endParaRPr lang="en-US" altLang="zh-TW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800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5292079" y="1988840"/>
            <a:ext cx="352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TW" dirty="0" smtClean="0"/>
              <a:t>Readability 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TW" dirty="0" smtClean="0"/>
              <a:t>Several outputs are don’t care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314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High Speed</a:t>
            </a:r>
          </a:p>
          <a:p>
            <a:pPr lvl="1"/>
            <a:r>
              <a:rPr lang="en-US" altLang="zh-TW" dirty="0" smtClean="0"/>
              <a:t>Using </a:t>
            </a:r>
            <a:r>
              <a:rPr lang="en-US" altLang="zh-TW" dirty="0"/>
              <a:t>valid and </a:t>
            </a:r>
            <a:r>
              <a:rPr lang="en-US" altLang="zh-TW" dirty="0" smtClean="0"/>
              <a:t>ready</a:t>
            </a:r>
          </a:p>
          <a:p>
            <a:pPr lvl="1"/>
            <a:r>
              <a:rPr lang="en-US" altLang="zh-TW" dirty="0"/>
              <a:t>Using sum of </a:t>
            </a:r>
            <a:r>
              <a:rPr lang="en-US" altLang="zh-TW" dirty="0" smtClean="0"/>
              <a:t>product</a:t>
            </a:r>
          </a:p>
          <a:p>
            <a:pPr lvl="1"/>
            <a:r>
              <a:rPr lang="en-US" altLang="zh-TW" dirty="0" smtClean="0"/>
              <a:t>Separating control and data path</a:t>
            </a:r>
          </a:p>
          <a:p>
            <a:pPr lvl="1"/>
            <a:r>
              <a:rPr lang="en-US" altLang="zh-TW" dirty="0"/>
              <a:t>Fast Address </a:t>
            </a:r>
            <a:r>
              <a:rPr lang="en-US" altLang="zh-TW" dirty="0" smtClean="0"/>
              <a:t>Comparator</a:t>
            </a:r>
          </a:p>
          <a:p>
            <a:pPr lvl="2"/>
            <a:r>
              <a:rPr lang="en-US" altLang="zh-TW" dirty="0" smtClean="0"/>
              <a:t>(A+B</a:t>
            </a:r>
            <a:r>
              <a:rPr lang="en-US" altLang="zh-TW" dirty="0"/>
              <a:t>)[</a:t>
            </a:r>
            <a:r>
              <a:rPr lang="en-US" altLang="zh-TW" dirty="0" err="1"/>
              <a:t>m:n</a:t>
            </a:r>
            <a:r>
              <a:rPr lang="en-US" altLang="zh-TW" dirty="0"/>
              <a:t>] == K[</a:t>
            </a:r>
            <a:r>
              <a:rPr lang="en-US" altLang="zh-TW" dirty="0" err="1"/>
              <a:t>m:n</a:t>
            </a:r>
            <a:r>
              <a:rPr lang="en-US" altLang="zh-TW" dirty="0" smtClean="0"/>
              <a:t>]</a:t>
            </a:r>
          </a:p>
          <a:p>
            <a:r>
              <a:rPr lang="en-US" altLang="zh-TW" dirty="0"/>
              <a:t>Management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Avoid duplicated codes of different configurations</a:t>
            </a:r>
          </a:p>
          <a:p>
            <a:pPr lvl="1"/>
            <a:r>
              <a:rPr lang="en-US" altLang="zh-TW" dirty="0" smtClean="0"/>
              <a:t>Avoid </a:t>
            </a:r>
            <a:r>
              <a:rPr lang="en-US" altLang="zh-TW" dirty="0" err="1" smtClean="0"/>
              <a:t>casez</a:t>
            </a:r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108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Using valid and </a:t>
            </a:r>
            <a:r>
              <a:rPr lang="en-US" altLang="zh-TW" dirty="0" smtClean="0"/>
              <a:t>ready (1)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8" idx="3"/>
            <a:endCxn id="10" idx="0"/>
          </p:cNvCxnSpPr>
          <p:nvPr/>
        </p:nvCxnSpPr>
        <p:spPr>
          <a:xfrm flipV="1">
            <a:off x="2334035" y="1571904"/>
            <a:ext cx="278628" cy="1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29"/>
          <p:cNvGrpSpPr/>
          <p:nvPr/>
        </p:nvGrpSpPr>
        <p:grpSpPr>
          <a:xfrm>
            <a:off x="1974035" y="1229936"/>
            <a:ext cx="360000" cy="720000"/>
            <a:chOff x="1979712" y="2132856"/>
            <a:chExt cx="360000" cy="720000"/>
          </a:xfrm>
        </p:grpSpPr>
        <p:sp>
          <p:nvSpPr>
            <p:cNvPr id="8" name="矩形 7"/>
            <p:cNvSpPr/>
            <p:nvPr/>
          </p:nvSpPr>
          <p:spPr>
            <a:xfrm>
              <a:off x="1979712" y="2132856"/>
              <a:ext cx="360000" cy="72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接點 20"/>
            <p:cNvCxnSpPr/>
            <p:nvPr/>
          </p:nvCxnSpPr>
          <p:spPr>
            <a:xfrm flipH="1" flipV="1">
              <a:off x="2158125" y="2672856"/>
              <a:ext cx="18000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 flipV="1">
              <a:off x="1979712" y="2672856"/>
              <a:ext cx="18000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/>
          <p:cNvGrpSpPr/>
          <p:nvPr/>
        </p:nvGrpSpPr>
        <p:grpSpPr>
          <a:xfrm>
            <a:off x="7188863" y="1219880"/>
            <a:ext cx="360000" cy="720000"/>
            <a:chOff x="1979712" y="2132856"/>
            <a:chExt cx="360000" cy="720000"/>
          </a:xfrm>
        </p:grpSpPr>
        <p:sp>
          <p:nvSpPr>
            <p:cNvPr id="32" name="矩形 31"/>
            <p:cNvSpPr/>
            <p:nvPr/>
          </p:nvSpPr>
          <p:spPr>
            <a:xfrm>
              <a:off x="1979712" y="2132856"/>
              <a:ext cx="360000" cy="72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/>
            <p:cNvCxnSpPr/>
            <p:nvPr/>
          </p:nvCxnSpPr>
          <p:spPr>
            <a:xfrm flipH="1" flipV="1">
              <a:off x="2158125" y="2672856"/>
              <a:ext cx="18000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 flipV="1">
              <a:off x="1979712" y="2672856"/>
              <a:ext cx="18000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群組 34"/>
          <p:cNvGrpSpPr/>
          <p:nvPr/>
        </p:nvGrpSpPr>
        <p:grpSpPr>
          <a:xfrm>
            <a:off x="1957262" y="2279242"/>
            <a:ext cx="360000" cy="720000"/>
            <a:chOff x="1979712" y="2132856"/>
            <a:chExt cx="360000" cy="720000"/>
          </a:xfrm>
        </p:grpSpPr>
        <p:sp>
          <p:nvSpPr>
            <p:cNvPr id="36" name="矩形 35"/>
            <p:cNvSpPr/>
            <p:nvPr/>
          </p:nvSpPr>
          <p:spPr>
            <a:xfrm>
              <a:off x="1979712" y="2132856"/>
              <a:ext cx="360000" cy="72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/>
            <p:cNvCxnSpPr/>
            <p:nvPr/>
          </p:nvCxnSpPr>
          <p:spPr>
            <a:xfrm flipH="1" flipV="1">
              <a:off x="2158125" y="2672856"/>
              <a:ext cx="18000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/>
            <p:cNvCxnSpPr/>
            <p:nvPr/>
          </p:nvCxnSpPr>
          <p:spPr>
            <a:xfrm flipV="1">
              <a:off x="1979712" y="2672856"/>
              <a:ext cx="18000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雲朵形圖說文字 42"/>
          <p:cNvSpPr/>
          <p:nvPr/>
        </p:nvSpPr>
        <p:spPr>
          <a:xfrm>
            <a:off x="5446232" y="1331333"/>
            <a:ext cx="972108" cy="576064"/>
          </a:xfrm>
          <a:prstGeom prst="cloudCallo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45" name="直線單箭頭接點 44"/>
          <p:cNvCxnSpPr>
            <a:stCxn id="36" idx="3"/>
            <a:endCxn id="41" idx="0"/>
          </p:cNvCxnSpPr>
          <p:nvPr/>
        </p:nvCxnSpPr>
        <p:spPr>
          <a:xfrm>
            <a:off x="2317262" y="2639242"/>
            <a:ext cx="3109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43" idx="2"/>
            <a:endCxn id="32" idx="1"/>
          </p:cNvCxnSpPr>
          <p:nvPr/>
        </p:nvCxnSpPr>
        <p:spPr>
          <a:xfrm flipV="1">
            <a:off x="6417530" y="1579880"/>
            <a:ext cx="771333" cy="39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46" idx="2"/>
            <a:endCxn id="43" idx="1"/>
          </p:cNvCxnSpPr>
          <p:nvPr/>
        </p:nvCxnSpPr>
        <p:spPr>
          <a:xfrm flipV="1">
            <a:off x="5394066" y="1906784"/>
            <a:ext cx="538220" cy="714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>
            <a:stCxn id="41" idx="2"/>
            <a:endCxn id="46" idx="0"/>
          </p:cNvCxnSpPr>
          <p:nvPr/>
        </p:nvCxnSpPr>
        <p:spPr>
          <a:xfrm flipV="1">
            <a:off x="3595710" y="2621210"/>
            <a:ext cx="830073" cy="18032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雲朵形圖說文字 45"/>
          <p:cNvSpPr/>
          <p:nvPr/>
        </p:nvSpPr>
        <p:spPr>
          <a:xfrm>
            <a:off x="4422768" y="2333178"/>
            <a:ext cx="972108" cy="576064"/>
          </a:xfrm>
          <a:prstGeom prst="cloudCallou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>
            <a:stCxn id="10" idx="2"/>
            <a:endCxn id="46" idx="0"/>
          </p:cNvCxnSpPr>
          <p:nvPr/>
        </p:nvCxnSpPr>
        <p:spPr>
          <a:xfrm>
            <a:off x="3628707" y="1571904"/>
            <a:ext cx="797076" cy="1049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群組 49"/>
          <p:cNvGrpSpPr/>
          <p:nvPr/>
        </p:nvGrpSpPr>
        <p:grpSpPr>
          <a:xfrm>
            <a:off x="7145982" y="2348156"/>
            <a:ext cx="360000" cy="720000"/>
            <a:chOff x="1979712" y="2132856"/>
            <a:chExt cx="360000" cy="720000"/>
          </a:xfrm>
        </p:grpSpPr>
        <p:sp>
          <p:nvSpPr>
            <p:cNvPr id="51" name="矩形 50"/>
            <p:cNvSpPr/>
            <p:nvPr/>
          </p:nvSpPr>
          <p:spPr>
            <a:xfrm>
              <a:off x="1979712" y="2132856"/>
              <a:ext cx="360000" cy="72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3" name="直線接點 52"/>
            <p:cNvCxnSpPr/>
            <p:nvPr/>
          </p:nvCxnSpPr>
          <p:spPr>
            <a:xfrm flipH="1" flipV="1">
              <a:off x="2158125" y="2672856"/>
              <a:ext cx="18000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/>
            <p:cNvCxnSpPr/>
            <p:nvPr/>
          </p:nvCxnSpPr>
          <p:spPr>
            <a:xfrm flipV="1">
              <a:off x="1979712" y="2672856"/>
              <a:ext cx="18000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直線單箭頭接點 16"/>
          <p:cNvCxnSpPr>
            <a:stCxn id="46" idx="2"/>
            <a:endCxn id="51" idx="1"/>
          </p:cNvCxnSpPr>
          <p:nvPr/>
        </p:nvCxnSpPr>
        <p:spPr>
          <a:xfrm>
            <a:off x="5394066" y="2621210"/>
            <a:ext cx="1751916" cy="86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/>
          <p:cNvGrpSpPr/>
          <p:nvPr/>
        </p:nvGrpSpPr>
        <p:grpSpPr>
          <a:xfrm>
            <a:off x="2625221" y="2351210"/>
            <a:ext cx="971298" cy="576064"/>
            <a:chOff x="2541698" y="4203709"/>
            <a:chExt cx="972108" cy="576064"/>
          </a:xfrm>
        </p:grpSpPr>
        <p:sp>
          <p:nvSpPr>
            <p:cNvPr id="41" name="雲朵形圖說文字 40"/>
            <p:cNvSpPr/>
            <p:nvPr/>
          </p:nvSpPr>
          <p:spPr>
            <a:xfrm>
              <a:off x="2541698" y="4203709"/>
              <a:ext cx="972108" cy="576064"/>
            </a:xfrm>
            <a:prstGeom prst="cloud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2612550" y="4321087"/>
              <a:ext cx="901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ready</a:t>
              </a:r>
              <a:endParaRPr lang="zh-TW" altLang="en-US" dirty="0"/>
            </a:p>
          </p:txBody>
        </p:sp>
      </p:grpSp>
      <p:sp>
        <p:nvSpPr>
          <p:cNvPr id="10" name="雲朵形圖說文字 9"/>
          <p:cNvSpPr/>
          <p:nvPr/>
        </p:nvSpPr>
        <p:spPr>
          <a:xfrm>
            <a:off x="2609499" y="1283872"/>
            <a:ext cx="1020058" cy="576064"/>
          </a:xfrm>
          <a:prstGeom prst="cloudCallou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2817289" y="1400603"/>
            <a:ext cx="6044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req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4632999" y="2462711"/>
            <a:ext cx="67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grant</a:t>
            </a:r>
            <a:endParaRPr lang="zh-TW" altLang="en-US" dirty="0"/>
          </a:p>
        </p:txBody>
      </p:sp>
      <p:sp>
        <p:nvSpPr>
          <p:cNvPr id="61" name="雲朵形圖說文字 60"/>
          <p:cNvSpPr/>
          <p:nvPr/>
        </p:nvSpPr>
        <p:spPr>
          <a:xfrm>
            <a:off x="2814765" y="4018151"/>
            <a:ext cx="972108" cy="576064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單箭頭接點 61"/>
          <p:cNvCxnSpPr>
            <a:endCxn id="61" idx="0"/>
          </p:cNvCxnSpPr>
          <p:nvPr/>
        </p:nvCxnSpPr>
        <p:spPr>
          <a:xfrm>
            <a:off x="2293370" y="4286106"/>
            <a:ext cx="524410" cy="20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群組 62"/>
          <p:cNvGrpSpPr/>
          <p:nvPr/>
        </p:nvGrpSpPr>
        <p:grpSpPr>
          <a:xfrm>
            <a:off x="1899603" y="3874215"/>
            <a:ext cx="360000" cy="720000"/>
            <a:chOff x="1979712" y="2132856"/>
            <a:chExt cx="360000" cy="720000"/>
          </a:xfrm>
        </p:grpSpPr>
        <p:sp>
          <p:nvSpPr>
            <p:cNvPr id="64" name="矩形 63"/>
            <p:cNvSpPr/>
            <p:nvPr/>
          </p:nvSpPr>
          <p:spPr>
            <a:xfrm>
              <a:off x="1979712" y="2132856"/>
              <a:ext cx="360000" cy="72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5" name="直線接點 64"/>
            <p:cNvCxnSpPr/>
            <p:nvPr/>
          </p:nvCxnSpPr>
          <p:spPr>
            <a:xfrm flipH="1" flipV="1">
              <a:off x="2158125" y="2672856"/>
              <a:ext cx="18000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/>
            <p:cNvCxnSpPr/>
            <p:nvPr/>
          </p:nvCxnSpPr>
          <p:spPr>
            <a:xfrm flipV="1">
              <a:off x="1979712" y="2672856"/>
              <a:ext cx="18000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群組 67"/>
          <p:cNvGrpSpPr/>
          <p:nvPr/>
        </p:nvGrpSpPr>
        <p:grpSpPr>
          <a:xfrm>
            <a:off x="7191442" y="3921439"/>
            <a:ext cx="360000" cy="720000"/>
            <a:chOff x="1979712" y="2132856"/>
            <a:chExt cx="360000" cy="720000"/>
          </a:xfrm>
        </p:grpSpPr>
        <p:sp>
          <p:nvSpPr>
            <p:cNvPr id="70" name="矩形 69"/>
            <p:cNvSpPr/>
            <p:nvPr/>
          </p:nvSpPr>
          <p:spPr>
            <a:xfrm>
              <a:off x="1979712" y="2132856"/>
              <a:ext cx="360000" cy="72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1" name="直線接點 70"/>
            <p:cNvCxnSpPr/>
            <p:nvPr/>
          </p:nvCxnSpPr>
          <p:spPr>
            <a:xfrm flipH="1" flipV="1">
              <a:off x="2158125" y="2672856"/>
              <a:ext cx="18000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/>
            <p:cNvCxnSpPr/>
            <p:nvPr/>
          </p:nvCxnSpPr>
          <p:spPr>
            <a:xfrm flipV="1">
              <a:off x="1979712" y="2672856"/>
              <a:ext cx="18000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群組 72"/>
          <p:cNvGrpSpPr/>
          <p:nvPr/>
        </p:nvGrpSpPr>
        <p:grpSpPr>
          <a:xfrm>
            <a:off x="1856703" y="5157040"/>
            <a:ext cx="360000" cy="720000"/>
            <a:chOff x="1979712" y="2132856"/>
            <a:chExt cx="360000" cy="720000"/>
          </a:xfrm>
        </p:grpSpPr>
        <p:sp>
          <p:nvSpPr>
            <p:cNvPr id="74" name="矩形 73"/>
            <p:cNvSpPr/>
            <p:nvPr/>
          </p:nvSpPr>
          <p:spPr>
            <a:xfrm>
              <a:off x="1979712" y="2132856"/>
              <a:ext cx="360000" cy="72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5" name="直線接點 74"/>
            <p:cNvCxnSpPr/>
            <p:nvPr/>
          </p:nvCxnSpPr>
          <p:spPr>
            <a:xfrm flipH="1" flipV="1">
              <a:off x="2158125" y="2672856"/>
              <a:ext cx="18000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 flipV="1">
              <a:off x="1979712" y="2672856"/>
              <a:ext cx="18000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雲朵形圖說文字 76"/>
          <p:cNvSpPr/>
          <p:nvPr/>
        </p:nvSpPr>
        <p:spPr>
          <a:xfrm>
            <a:off x="2646267" y="5280899"/>
            <a:ext cx="972108" cy="576064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雲朵形圖說文字 77"/>
          <p:cNvSpPr/>
          <p:nvPr/>
        </p:nvSpPr>
        <p:spPr>
          <a:xfrm>
            <a:off x="5488027" y="4008279"/>
            <a:ext cx="972108" cy="576064"/>
          </a:xfrm>
          <a:prstGeom prst="cloud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" name="直線單箭頭接點 78"/>
          <p:cNvCxnSpPr>
            <a:endCxn id="77" idx="0"/>
          </p:cNvCxnSpPr>
          <p:nvPr/>
        </p:nvCxnSpPr>
        <p:spPr>
          <a:xfrm>
            <a:off x="2250470" y="5568931"/>
            <a:ext cx="3988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78" idx="2"/>
            <a:endCxn id="70" idx="1"/>
          </p:cNvCxnSpPr>
          <p:nvPr/>
        </p:nvCxnSpPr>
        <p:spPr>
          <a:xfrm flipV="1">
            <a:off x="6459325" y="4281439"/>
            <a:ext cx="732117" cy="14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>
            <a:stCxn id="77" idx="3"/>
            <a:endCxn id="78" idx="4"/>
          </p:cNvCxnSpPr>
          <p:nvPr/>
        </p:nvCxnSpPr>
        <p:spPr>
          <a:xfrm flipV="1">
            <a:off x="3132321" y="4656351"/>
            <a:ext cx="2639241" cy="65748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>
            <a:off x="1542741" y="3573016"/>
            <a:ext cx="6701667" cy="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2717119" y="5398277"/>
            <a:ext cx="90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ready</a:t>
            </a:r>
            <a:endParaRPr lang="zh-TW" altLang="en-US" dirty="0"/>
          </a:p>
        </p:txBody>
      </p:sp>
      <p:sp>
        <p:nvSpPr>
          <p:cNvPr id="86" name="雲朵形圖說文字 85"/>
          <p:cNvSpPr/>
          <p:nvPr/>
        </p:nvSpPr>
        <p:spPr>
          <a:xfrm>
            <a:off x="5487217" y="5224476"/>
            <a:ext cx="972108" cy="576064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8" name="直線單箭頭接點 87"/>
          <p:cNvCxnSpPr>
            <a:stCxn id="61" idx="2"/>
            <a:endCxn id="86" idx="3"/>
          </p:cNvCxnSpPr>
          <p:nvPr/>
        </p:nvCxnSpPr>
        <p:spPr>
          <a:xfrm>
            <a:off x="3786063" y="4306183"/>
            <a:ext cx="2187208" cy="951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群組 89"/>
          <p:cNvGrpSpPr/>
          <p:nvPr/>
        </p:nvGrpSpPr>
        <p:grpSpPr>
          <a:xfrm>
            <a:off x="7165741" y="5132943"/>
            <a:ext cx="360000" cy="720000"/>
            <a:chOff x="1979712" y="2132856"/>
            <a:chExt cx="360000" cy="720000"/>
          </a:xfrm>
        </p:grpSpPr>
        <p:sp>
          <p:nvSpPr>
            <p:cNvPr id="91" name="矩形 90"/>
            <p:cNvSpPr/>
            <p:nvPr/>
          </p:nvSpPr>
          <p:spPr>
            <a:xfrm>
              <a:off x="1979712" y="2132856"/>
              <a:ext cx="360000" cy="72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2" name="直線接點 91"/>
            <p:cNvCxnSpPr/>
            <p:nvPr/>
          </p:nvCxnSpPr>
          <p:spPr>
            <a:xfrm flipH="1" flipV="1">
              <a:off x="2158125" y="2672856"/>
              <a:ext cx="18000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/>
          </p:nvCxnSpPr>
          <p:spPr>
            <a:xfrm flipV="1">
              <a:off x="1979712" y="2672856"/>
              <a:ext cx="18000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直線單箭頭接點 93"/>
          <p:cNvCxnSpPr>
            <a:stCxn id="86" idx="2"/>
            <a:endCxn id="91" idx="1"/>
          </p:cNvCxnSpPr>
          <p:nvPr/>
        </p:nvCxnSpPr>
        <p:spPr>
          <a:xfrm flipV="1">
            <a:off x="6458515" y="5492943"/>
            <a:ext cx="707226" cy="19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2992831" y="4096773"/>
            <a:ext cx="79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valid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07504" y="190991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req</a:t>
            </a:r>
            <a:r>
              <a:rPr lang="en-US" altLang="zh-TW" dirty="0" smtClean="0"/>
              <a:t>/grant</a:t>
            </a:r>
            <a:endParaRPr lang="zh-TW" altLang="en-US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4435" y="4656351"/>
            <a:ext cx="2530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req_valid</a:t>
            </a:r>
            <a:r>
              <a:rPr lang="en-US" altLang="zh-TW" dirty="0" smtClean="0"/>
              <a:t>/</a:t>
            </a:r>
          </a:p>
          <a:p>
            <a:r>
              <a:rPr lang="en-US" altLang="zh-TW" dirty="0" err="1" smtClean="0"/>
              <a:t>req_ready</a:t>
            </a:r>
            <a:endParaRPr lang="zh-TW" altLang="en-US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3703355" y="1461122"/>
            <a:ext cx="614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200ps</a:t>
            </a:r>
            <a:endParaRPr lang="zh-TW" altLang="en-US" sz="12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3595710" y="2653254"/>
            <a:ext cx="614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100ps</a:t>
            </a:r>
            <a:endParaRPr lang="zh-TW" altLang="en-US" sz="1200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5354183" y="2212710"/>
            <a:ext cx="614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210ps</a:t>
            </a:r>
            <a:endParaRPr lang="zh-TW" altLang="en-US" sz="1200" dirty="0"/>
          </a:p>
        </p:txBody>
      </p:sp>
      <p:sp>
        <p:nvSpPr>
          <p:cNvPr id="113" name="文字方塊 112"/>
          <p:cNvSpPr txBox="1"/>
          <p:nvPr/>
        </p:nvSpPr>
        <p:spPr>
          <a:xfrm>
            <a:off x="6417530" y="1294905"/>
            <a:ext cx="614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/>
              <a:t>410ps</a:t>
            </a:r>
            <a:endParaRPr lang="zh-TW" altLang="en-US" sz="1200" b="1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3629557" y="5259777"/>
            <a:ext cx="614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100ps</a:t>
            </a:r>
            <a:endParaRPr lang="zh-TW" altLang="en-US" sz="1200" dirty="0"/>
          </a:p>
        </p:txBody>
      </p:sp>
      <p:sp>
        <p:nvSpPr>
          <p:cNvPr id="120" name="文字方塊 119"/>
          <p:cNvSpPr txBox="1"/>
          <p:nvPr/>
        </p:nvSpPr>
        <p:spPr>
          <a:xfrm>
            <a:off x="3848003" y="4030269"/>
            <a:ext cx="614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200ps</a:t>
            </a:r>
            <a:endParaRPr lang="zh-TW" altLang="en-US" sz="1200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6460135" y="3922222"/>
            <a:ext cx="614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/>
              <a:t>300ps</a:t>
            </a:r>
            <a:endParaRPr lang="zh-TW" altLang="en-US" sz="1200" b="1" dirty="0"/>
          </a:p>
        </p:txBody>
      </p:sp>
      <p:sp>
        <p:nvSpPr>
          <p:cNvPr id="124" name="文字方塊 123"/>
          <p:cNvSpPr txBox="1"/>
          <p:nvPr/>
        </p:nvSpPr>
        <p:spPr>
          <a:xfrm>
            <a:off x="5554180" y="1475779"/>
            <a:ext cx="756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+200ps</a:t>
            </a:r>
            <a:endParaRPr lang="zh-TW" altLang="en-US" sz="1200" dirty="0"/>
          </a:p>
        </p:txBody>
      </p:sp>
      <p:sp>
        <p:nvSpPr>
          <p:cNvPr id="125" name="文字方塊 124"/>
          <p:cNvSpPr txBox="1"/>
          <p:nvPr/>
        </p:nvSpPr>
        <p:spPr>
          <a:xfrm>
            <a:off x="5661318" y="4142939"/>
            <a:ext cx="756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+200ps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5335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Using valid and </a:t>
            </a:r>
            <a:r>
              <a:rPr lang="en-US" altLang="zh-TW" dirty="0" smtClean="0"/>
              <a:t>ready (2)</a:t>
            </a:r>
            <a:endParaRPr lang="zh-TW" altLang="en-US" dirty="0"/>
          </a:p>
        </p:txBody>
      </p:sp>
      <p:sp>
        <p:nvSpPr>
          <p:cNvPr id="28" name="內容版面配置區 27"/>
          <p:cNvSpPr>
            <a:spLocks noGrp="1"/>
          </p:cNvSpPr>
          <p:nvPr>
            <p:ph sz="half" idx="2"/>
          </p:nvPr>
        </p:nvSpPr>
        <p:spPr>
          <a:xfrm>
            <a:off x="251520" y="1484784"/>
            <a:ext cx="8568952" cy="4525963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req</a:t>
            </a:r>
            <a:r>
              <a:rPr lang="en-US" altLang="zh-TW" dirty="0" smtClean="0"/>
              <a:t>/grant</a:t>
            </a:r>
          </a:p>
          <a:p>
            <a:pPr lvl="1"/>
            <a:r>
              <a:rPr lang="en-US" altLang="zh-TW" dirty="0" smtClean="0"/>
              <a:t>Has longer path, because grant should be qualified with </a:t>
            </a:r>
            <a:r>
              <a:rPr lang="en-US" altLang="zh-TW" dirty="0" err="1" smtClean="0"/>
              <a:t>req</a:t>
            </a:r>
            <a:r>
              <a:rPr lang="en-US" altLang="zh-TW" dirty="0" smtClean="0"/>
              <a:t>	</a:t>
            </a:r>
          </a:p>
          <a:p>
            <a:pPr lvl="1"/>
            <a:r>
              <a:rPr lang="en-US" altLang="zh-TW" b="1" dirty="0" smtClean="0"/>
              <a:t>NOT</a:t>
            </a:r>
            <a:r>
              <a:rPr lang="en-US" altLang="zh-TW" dirty="0" smtClean="0"/>
              <a:t> </a:t>
            </a:r>
            <a:r>
              <a:rPr lang="en-US" altLang="zh-TW" dirty="0" smtClean="0"/>
              <a:t>recommended in new design</a:t>
            </a:r>
          </a:p>
          <a:p>
            <a:r>
              <a:rPr lang="en-US" altLang="zh-TW" dirty="0" smtClean="0"/>
              <a:t>valid/ready</a:t>
            </a:r>
          </a:p>
          <a:p>
            <a:pPr lvl="1"/>
            <a:r>
              <a:rPr lang="en-US" altLang="zh-TW" dirty="0"/>
              <a:t>ready should </a:t>
            </a:r>
            <a:r>
              <a:rPr lang="en-US" altLang="zh-TW" b="1" dirty="0" smtClean="0"/>
              <a:t>NOT</a:t>
            </a:r>
            <a:r>
              <a:rPr lang="en-US" altLang="zh-TW" dirty="0" smtClean="0"/>
              <a:t> </a:t>
            </a:r>
            <a:r>
              <a:rPr lang="en-US" altLang="zh-TW" dirty="0"/>
              <a:t>be qualified with </a:t>
            </a:r>
            <a:r>
              <a:rPr lang="en-US" altLang="zh-TW" dirty="0" smtClean="0"/>
              <a:t>valid</a:t>
            </a:r>
          </a:p>
          <a:p>
            <a:pPr lvl="1"/>
            <a:r>
              <a:rPr lang="en-US" altLang="zh-TW" dirty="0"/>
              <a:t>valid should </a:t>
            </a:r>
            <a:r>
              <a:rPr lang="en-US" altLang="zh-TW" b="1" dirty="0" smtClean="0"/>
              <a:t>NOT</a:t>
            </a:r>
            <a:r>
              <a:rPr lang="en-US" altLang="zh-TW" dirty="0" smtClean="0"/>
              <a:t> </a:t>
            </a:r>
            <a:r>
              <a:rPr lang="en-US" altLang="zh-TW" dirty="0"/>
              <a:t>be qualified with </a:t>
            </a:r>
            <a:r>
              <a:rPr lang="en-US" altLang="zh-TW" dirty="0" smtClean="0"/>
              <a:t>ready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770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Using sum of </a:t>
            </a:r>
            <a:r>
              <a:rPr lang="en-US" altLang="zh-TW" dirty="0" smtClean="0"/>
              <a:t>product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40423" y="3212976"/>
            <a:ext cx="6458578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assign ex_src1 =  ex_reg_src1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| ({XLEN{ex_src1_bypass[0]}} &amp;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wb_wdata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| ({XLEN{ex_src1_bypass[1]}} &amp;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mm_wdata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| ({XLEN{ex_src1_bypass[2]}} &amp;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lsu_ipipe_wb_bypass_data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altLang="zh-TW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assign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fetch_pc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= ({VALEN{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retire_ptr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[0]}} &amp; fq0_pc</a:t>
            </a:r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({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VALEN{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retire_ptr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[1]}} &amp; fq1_pc</a:t>
            </a:r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({VALEN{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retire_ptr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[2]}} &amp; fq2_pc</a:t>
            </a:r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;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364223" y="5229200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TW" dirty="0" smtClean="0"/>
              <a:t>Using </a:t>
            </a:r>
            <a:r>
              <a:rPr lang="en-US" altLang="zh-TW" dirty="0"/>
              <a:t>sum of product when control signals are </a:t>
            </a:r>
            <a:r>
              <a:rPr lang="en-US" altLang="zh-TW" dirty="0" smtClean="0"/>
              <a:t>one-hot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TW" dirty="0" smtClean="0"/>
              <a:t>Changing </a:t>
            </a:r>
            <a:r>
              <a:rPr lang="en-US" altLang="zh-TW" dirty="0"/>
              <a:t>control signals to </a:t>
            </a:r>
            <a:r>
              <a:rPr lang="en-US" altLang="zh-TW" dirty="0" smtClean="0"/>
              <a:t>one-hot and using sum of product</a:t>
            </a:r>
            <a:endParaRPr lang="en-US" altLang="zh-TW" dirty="0"/>
          </a:p>
          <a:p>
            <a:pPr marL="285750" indent="-285750">
              <a:buFont typeface="Arial" charset="0"/>
              <a:buChar char="•"/>
            </a:pP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40423" y="1340768"/>
            <a:ext cx="6458578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assign ex_src1 =  ex_src1_bypass[0</a:t>
            </a:r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?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wb_wdata</a:t>
            </a:r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ex_src1_bypass[1</a:t>
            </a:r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? </a:t>
            </a:r>
            <a:r>
              <a:rPr lang="en-US" altLang="zh-TW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mm_wdata</a:t>
            </a:r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ex_src1_bypass[2</a:t>
            </a:r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? </a:t>
            </a:r>
            <a:r>
              <a:rPr lang="en-US" altLang="zh-TW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lsu_ipipe_wb_bypass_data</a:t>
            </a:r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ex_reg_src1;                                   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</a:t>
            </a:r>
          </a:p>
          <a:p>
            <a:endParaRPr lang="en-US" altLang="zh-TW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assign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fetch_pc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retire_ptr</a:t>
            </a:r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==2’d0) ? fq0_pc :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(</a:t>
            </a:r>
            <a:r>
              <a:rPr lang="en-US" altLang="zh-TW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retire_ptr</a:t>
            </a:r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==2’d1) ? fq1_pc :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fq2_pc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4279" y="206084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Priority</a:t>
            </a:r>
          </a:p>
          <a:p>
            <a:r>
              <a:rPr lang="en-US" altLang="zh-TW" dirty="0" smtClean="0"/>
              <a:t>Encoder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8079" y="375629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Sun of</a:t>
            </a:r>
          </a:p>
          <a:p>
            <a:r>
              <a:rPr lang="en-US" altLang="zh-TW" dirty="0" smtClean="0"/>
              <a:t>Product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275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Separating Control and Data Path 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grpSp>
        <p:nvGrpSpPr>
          <p:cNvPr id="25" name="群組 24"/>
          <p:cNvGrpSpPr/>
          <p:nvPr/>
        </p:nvGrpSpPr>
        <p:grpSpPr>
          <a:xfrm>
            <a:off x="2123728" y="1493204"/>
            <a:ext cx="360000" cy="720000"/>
            <a:chOff x="1979712" y="2132856"/>
            <a:chExt cx="360000" cy="720000"/>
          </a:xfrm>
        </p:grpSpPr>
        <p:sp>
          <p:nvSpPr>
            <p:cNvPr id="26" name="矩形 25"/>
            <p:cNvSpPr/>
            <p:nvPr/>
          </p:nvSpPr>
          <p:spPr>
            <a:xfrm>
              <a:off x="1979712" y="2132856"/>
              <a:ext cx="360000" cy="72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/>
            <p:cNvCxnSpPr/>
            <p:nvPr/>
          </p:nvCxnSpPr>
          <p:spPr>
            <a:xfrm flipH="1" flipV="1">
              <a:off x="2158125" y="2672856"/>
              <a:ext cx="18000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 flipV="1">
              <a:off x="1979712" y="2672856"/>
              <a:ext cx="18000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群組 28"/>
          <p:cNvGrpSpPr/>
          <p:nvPr/>
        </p:nvGrpSpPr>
        <p:grpSpPr>
          <a:xfrm>
            <a:off x="5940152" y="1486566"/>
            <a:ext cx="360000" cy="720000"/>
            <a:chOff x="1979712" y="2132856"/>
            <a:chExt cx="360000" cy="720000"/>
          </a:xfrm>
        </p:grpSpPr>
        <p:sp>
          <p:nvSpPr>
            <p:cNvPr id="30" name="矩形 29"/>
            <p:cNvSpPr/>
            <p:nvPr/>
          </p:nvSpPr>
          <p:spPr>
            <a:xfrm>
              <a:off x="1979712" y="2132856"/>
              <a:ext cx="360000" cy="72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1" name="直線接點 30"/>
            <p:cNvCxnSpPr/>
            <p:nvPr/>
          </p:nvCxnSpPr>
          <p:spPr>
            <a:xfrm flipH="1" flipV="1">
              <a:off x="2158125" y="2672856"/>
              <a:ext cx="18000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 flipV="1">
              <a:off x="1979712" y="2672856"/>
              <a:ext cx="18000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群組 32"/>
          <p:cNvGrpSpPr/>
          <p:nvPr/>
        </p:nvGrpSpPr>
        <p:grpSpPr>
          <a:xfrm>
            <a:off x="2144315" y="2522336"/>
            <a:ext cx="360000" cy="720000"/>
            <a:chOff x="1979712" y="2132856"/>
            <a:chExt cx="360000" cy="720000"/>
          </a:xfrm>
        </p:grpSpPr>
        <p:sp>
          <p:nvSpPr>
            <p:cNvPr id="34" name="矩形 33"/>
            <p:cNvSpPr/>
            <p:nvPr/>
          </p:nvSpPr>
          <p:spPr>
            <a:xfrm>
              <a:off x="1979712" y="2132856"/>
              <a:ext cx="360000" cy="72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接點 34"/>
            <p:cNvCxnSpPr/>
            <p:nvPr/>
          </p:nvCxnSpPr>
          <p:spPr>
            <a:xfrm flipH="1" flipV="1">
              <a:off x="2158125" y="2672856"/>
              <a:ext cx="18000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/>
            <p:cNvCxnSpPr/>
            <p:nvPr/>
          </p:nvCxnSpPr>
          <p:spPr>
            <a:xfrm flipV="1">
              <a:off x="1979712" y="2672856"/>
              <a:ext cx="18000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雲朵形圖說文字 37"/>
          <p:cNvSpPr/>
          <p:nvPr/>
        </p:nvSpPr>
        <p:spPr>
          <a:xfrm>
            <a:off x="2949028" y="2594304"/>
            <a:ext cx="1489680" cy="576064"/>
          </a:xfrm>
          <a:prstGeom prst="cloudCallou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3252481" y="2711035"/>
            <a:ext cx="8827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Control</a:t>
            </a:r>
            <a:endParaRPr lang="zh-TW" altLang="en-US" dirty="0"/>
          </a:p>
        </p:txBody>
      </p:sp>
      <p:sp>
        <p:nvSpPr>
          <p:cNvPr id="41" name="雲朵形圖說文字 40"/>
          <p:cNvSpPr/>
          <p:nvPr/>
        </p:nvSpPr>
        <p:spPr>
          <a:xfrm>
            <a:off x="2950269" y="1558534"/>
            <a:ext cx="1489680" cy="576064"/>
          </a:xfrm>
          <a:prstGeom prst="cloudCallou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3136607" y="1675265"/>
            <a:ext cx="11284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Data Path</a:t>
            </a:r>
            <a:endParaRPr lang="zh-TW" altLang="en-US" dirty="0"/>
          </a:p>
        </p:txBody>
      </p:sp>
      <p:cxnSp>
        <p:nvCxnSpPr>
          <p:cNvPr id="4" name="直線單箭頭接點 3"/>
          <p:cNvCxnSpPr>
            <a:stCxn id="41" idx="2"/>
            <a:endCxn id="30" idx="1"/>
          </p:cNvCxnSpPr>
          <p:nvPr/>
        </p:nvCxnSpPr>
        <p:spPr>
          <a:xfrm>
            <a:off x="4438708" y="1846566"/>
            <a:ext cx="15014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26" idx="3"/>
            <a:endCxn id="41" idx="0"/>
          </p:cNvCxnSpPr>
          <p:nvPr/>
        </p:nvCxnSpPr>
        <p:spPr>
          <a:xfrm flipV="1">
            <a:off x="2483728" y="1846566"/>
            <a:ext cx="471162" cy="6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4" idx="3"/>
            <a:endCxn id="38" idx="0"/>
          </p:cNvCxnSpPr>
          <p:nvPr/>
        </p:nvCxnSpPr>
        <p:spPr>
          <a:xfrm>
            <a:off x="2504315" y="2882336"/>
            <a:ext cx="4493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V="1">
            <a:off x="6120152" y="2206566"/>
            <a:ext cx="0" cy="756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>
            <a:stCxn id="38" idx="2"/>
          </p:cNvCxnSpPr>
          <p:nvPr/>
        </p:nvCxnSpPr>
        <p:spPr>
          <a:xfrm>
            <a:off x="4437467" y="2882336"/>
            <a:ext cx="839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圖: 延遲 52"/>
          <p:cNvSpPr/>
          <p:nvPr/>
        </p:nvSpPr>
        <p:spPr>
          <a:xfrm>
            <a:off x="5274088" y="2756326"/>
            <a:ext cx="437886" cy="414042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直線接點 54"/>
          <p:cNvCxnSpPr>
            <a:stCxn id="53" idx="3"/>
          </p:cNvCxnSpPr>
          <p:nvPr/>
        </p:nvCxnSpPr>
        <p:spPr>
          <a:xfrm>
            <a:off x="5711974" y="2963347"/>
            <a:ext cx="408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4932040" y="3062336"/>
            <a:ext cx="34444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V="1">
            <a:off x="4932040" y="3080367"/>
            <a:ext cx="0" cy="161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4534158" y="3242336"/>
            <a:ext cx="80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clk</a:t>
            </a:r>
            <a:endParaRPr lang="zh-TW" altLang="en-US" dirty="0"/>
          </a:p>
        </p:txBody>
      </p:sp>
      <p:grpSp>
        <p:nvGrpSpPr>
          <p:cNvPr id="62" name="群組 61"/>
          <p:cNvGrpSpPr/>
          <p:nvPr/>
        </p:nvGrpSpPr>
        <p:grpSpPr>
          <a:xfrm>
            <a:off x="2118212" y="4190295"/>
            <a:ext cx="360000" cy="720000"/>
            <a:chOff x="1979712" y="2132856"/>
            <a:chExt cx="360000" cy="720000"/>
          </a:xfrm>
        </p:grpSpPr>
        <p:sp>
          <p:nvSpPr>
            <p:cNvPr id="63" name="矩形 62"/>
            <p:cNvSpPr/>
            <p:nvPr/>
          </p:nvSpPr>
          <p:spPr>
            <a:xfrm>
              <a:off x="1979712" y="2132856"/>
              <a:ext cx="360000" cy="72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4" name="直線接點 63"/>
            <p:cNvCxnSpPr/>
            <p:nvPr/>
          </p:nvCxnSpPr>
          <p:spPr>
            <a:xfrm flipH="1" flipV="1">
              <a:off x="2158125" y="2672856"/>
              <a:ext cx="18000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 flipV="1">
              <a:off x="1979712" y="2672856"/>
              <a:ext cx="18000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群組 65"/>
          <p:cNvGrpSpPr/>
          <p:nvPr/>
        </p:nvGrpSpPr>
        <p:grpSpPr>
          <a:xfrm>
            <a:off x="7802690" y="4190295"/>
            <a:ext cx="360000" cy="720000"/>
            <a:chOff x="1979712" y="2132856"/>
            <a:chExt cx="360000" cy="720000"/>
          </a:xfrm>
        </p:grpSpPr>
        <p:sp>
          <p:nvSpPr>
            <p:cNvPr id="67" name="矩形 66"/>
            <p:cNvSpPr/>
            <p:nvPr/>
          </p:nvSpPr>
          <p:spPr>
            <a:xfrm>
              <a:off x="1979712" y="2132856"/>
              <a:ext cx="360000" cy="72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8" name="直線接點 67"/>
            <p:cNvCxnSpPr/>
            <p:nvPr/>
          </p:nvCxnSpPr>
          <p:spPr>
            <a:xfrm flipH="1" flipV="1">
              <a:off x="2158125" y="2672856"/>
              <a:ext cx="18000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 flipV="1">
              <a:off x="1979712" y="2672856"/>
              <a:ext cx="18000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群組 69"/>
          <p:cNvGrpSpPr/>
          <p:nvPr/>
        </p:nvGrpSpPr>
        <p:grpSpPr>
          <a:xfrm>
            <a:off x="2138799" y="5276329"/>
            <a:ext cx="360000" cy="720000"/>
            <a:chOff x="1979712" y="2132856"/>
            <a:chExt cx="360000" cy="720000"/>
          </a:xfrm>
        </p:grpSpPr>
        <p:sp>
          <p:nvSpPr>
            <p:cNvPr id="71" name="矩形 70"/>
            <p:cNvSpPr/>
            <p:nvPr/>
          </p:nvSpPr>
          <p:spPr>
            <a:xfrm>
              <a:off x="1979712" y="2132856"/>
              <a:ext cx="360000" cy="72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2" name="直線接點 71"/>
            <p:cNvCxnSpPr/>
            <p:nvPr/>
          </p:nvCxnSpPr>
          <p:spPr>
            <a:xfrm flipH="1" flipV="1">
              <a:off x="2158125" y="2672856"/>
              <a:ext cx="18000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/>
            <p:cNvCxnSpPr/>
            <p:nvPr/>
          </p:nvCxnSpPr>
          <p:spPr>
            <a:xfrm flipV="1">
              <a:off x="1979712" y="2672856"/>
              <a:ext cx="18000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雲朵形圖說文字 74"/>
          <p:cNvSpPr/>
          <p:nvPr/>
        </p:nvSpPr>
        <p:spPr>
          <a:xfrm>
            <a:off x="3374390" y="5126398"/>
            <a:ext cx="1489680" cy="576064"/>
          </a:xfrm>
          <a:prstGeom prst="cloudCallou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字方塊 75"/>
          <p:cNvSpPr txBox="1"/>
          <p:nvPr/>
        </p:nvSpPr>
        <p:spPr>
          <a:xfrm>
            <a:off x="3677843" y="5218779"/>
            <a:ext cx="8827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Control</a:t>
            </a:r>
            <a:endParaRPr lang="zh-TW" altLang="en-US" dirty="0"/>
          </a:p>
        </p:txBody>
      </p:sp>
      <p:cxnSp>
        <p:nvCxnSpPr>
          <p:cNvPr id="80" name="直線單箭頭接點 79"/>
          <p:cNvCxnSpPr>
            <a:endCxn id="67" idx="1"/>
          </p:cNvCxnSpPr>
          <p:nvPr/>
        </p:nvCxnSpPr>
        <p:spPr>
          <a:xfrm flipV="1">
            <a:off x="6750817" y="4550295"/>
            <a:ext cx="1051873" cy="15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>
            <a:stCxn id="71" idx="3"/>
            <a:endCxn id="75" idx="0"/>
          </p:cNvCxnSpPr>
          <p:nvPr/>
        </p:nvCxnSpPr>
        <p:spPr>
          <a:xfrm flipV="1">
            <a:off x="2498799" y="5414430"/>
            <a:ext cx="880212" cy="221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75" idx="2"/>
            <a:endCxn id="152" idx="4"/>
          </p:cNvCxnSpPr>
          <p:nvPr/>
        </p:nvCxnSpPr>
        <p:spPr>
          <a:xfrm flipV="1">
            <a:off x="4862829" y="4888733"/>
            <a:ext cx="832803" cy="525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>
            <a:off x="1533253" y="3717032"/>
            <a:ext cx="6855171" cy="1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/>
          <p:cNvSpPr txBox="1"/>
          <p:nvPr/>
        </p:nvSpPr>
        <p:spPr>
          <a:xfrm>
            <a:off x="162008" y="2206566"/>
            <a:ext cx="2051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Separated</a:t>
            </a:r>
            <a:endParaRPr lang="en-US" altLang="zh-TW" dirty="0"/>
          </a:p>
          <a:p>
            <a:r>
              <a:rPr lang="en-US" altLang="zh-TW" dirty="0" err="1" smtClean="0"/>
              <a:t>Contro</a:t>
            </a:r>
            <a:r>
              <a:rPr lang="en-US" altLang="zh-TW" dirty="0" smtClean="0"/>
              <a:t>/Data Path</a:t>
            </a:r>
            <a:endParaRPr lang="zh-TW" altLang="en-US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116266" y="4818697"/>
            <a:ext cx="205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Not Separated</a:t>
            </a:r>
          </a:p>
        </p:txBody>
      </p:sp>
      <p:sp>
        <p:nvSpPr>
          <p:cNvPr id="100" name="文字方塊 99"/>
          <p:cNvSpPr txBox="1"/>
          <p:nvPr/>
        </p:nvSpPr>
        <p:spPr>
          <a:xfrm>
            <a:off x="4455996" y="1486566"/>
            <a:ext cx="100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500ps</a:t>
            </a:r>
            <a:endParaRPr lang="zh-TW" altLang="en-US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4427198" y="2455019"/>
            <a:ext cx="100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500ps</a:t>
            </a:r>
            <a:endParaRPr lang="zh-TW" altLang="en-US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5001144" y="5229764"/>
            <a:ext cx="100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500ps</a:t>
            </a:r>
            <a:endParaRPr lang="zh-TW" altLang="en-US" dirty="0"/>
          </a:p>
        </p:txBody>
      </p:sp>
      <p:sp>
        <p:nvSpPr>
          <p:cNvPr id="112" name="雲朵形圖說文字 111"/>
          <p:cNvSpPr/>
          <p:nvPr/>
        </p:nvSpPr>
        <p:spPr>
          <a:xfrm>
            <a:off x="3495481" y="4262263"/>
            <a:ext cx="1489680" cy="576064"/>
          </a:xfrm>
          <a:prstGeom prst="cloudCallou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文字方塊 112"/>
          <p:cNvSpPr txBox="1"/>
          <p:nvPr/>
        </p:nvSpPr>
        <p:spPr>
          <a:xfrm>
            <a:off x="3604013" y="4227129"/>
            <a:ext cx="129614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Data Path 1</a:t>
            </a:r>
          </a:p>
          <a:p>
            <a:pPr algn="ctr"/>
            <a:r>
              <a:rPr lang="en-US" altLang="zh-TW" dirty="0" smtClean="0"/>
              <a:t>(+300</a:t>
            </a:r>
            <a:r>
              <a:rPr lang="en-US" altLang="zh-TW" dirty="0"/>
              <a:t>ps</a:t>
            </a:r>
            <a:r>
              <a:rPr lang="en-US" altLang="zh-TW" dirty="0" smtClean="0"/>
              <a:t>)</a:t>
            </a:r>
            <a:endParaRPr lang="en-US" altLang="zh-TW" dirty="0" smtClean="0"/>
          </a:p>
        </p:txBody>
      </p:sp>
      <p:cxnSp>
        <p:nvCxnSpPr>
          <p:cNvPr id="116" name="直線單箭頭接點 115"/>
          <p:cNvCxnSpPr>
            <a:stCxn id="63" idx="3"/>
            <a:endCxn id="112" idx="0"/>
          </p:cNvCxnSpPr>
          <p:nvPr/>
        </p:nvCxnSpPr>
        <p:spPr>
          <a:xfrm>
            <a:off x="2478212" y="4550295"/>
            <a:ext cx="10218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字方塊 116"/>
          <p:cNvSpPr txBox="1"/>
          <p:nvPr/>
        </p:nvSpPr>
        <p:spPr>
          <a:xfrm>
            <a:off x="6750817" y="4180257"/>
            <a:ext cx="83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800ps</a:t>
            </a:r>
            <a:endParaRPr lang="zh-TW" altLang="en-US" dirty="0"/>
          </a:p>
        </p:txBody>
      </p:sp>
      <p:sp>
        <p:nvSpPr>
          <p:cNvPr id="140" name="矩形 139"/>
          <p:cNvSpPr/>
          <p:nvPr/>
        </p:nvSpPr>
        <p:spPr>
          <a:xfrm>
            <a:off x="3186152" y="4031173"/>
            <a:ext cx="4266168" cy="1965156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雲朵形圖說文字 151"/>
          <p:cNvSpPr/>
          <p:nvPr/>
        </p:nvSpPr>
        <p:spPr>
          <a:xfrm>
            <a:off x="5261137" y="4240661"/>
            <a:ext cx="1489680" cy="576064"/>
          </a:xfrm>
          <a:prstGeom prst="cloudCallou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文字方塊 152"/>
          <p:cNvSpPr txBox="1"/>
          <p:nvPr/>
        </p:nvSpPr>
        <p:spPr>
          <a:xfrm>
            <a:off x="5357905" y="4243029"/>
            <a:ext cx="129614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Data Path 2</a:t>
            </a:r>
          </a:p>
          <a:p>
            <a:pPr algn="ctr"/>
            <a:r>
              <a:rPr lang="en-US" altLang="zh-TW" dirty="0" smtClean="0"/>
              <a:t>(+300ps)</a:t>
            </a:r>
            <a:endParaRPr lang="en-US" altLang="zh-TW" dirty="0" smtClean="0"/>
          </a:p>
        </p:txBody>
      </p:sp>
      <p:cxnSp>
        <p:nvCxnSpPr>
          <p:cNvPr id="157" name="直線單箭頭接點 156"/>
          <p:cNvCxnSpPr>
            <a:stCxn id="112" idx="2"/>
            <a:endCxn id="152" idx="0"/>
          </p:cNvCxnSpPr>
          <p:nvPr/>
        </p:nvCxnSpPr>
        <p:spPr>
          <a:xfrm flipV="1">
            <a:off x="4983920" y="4528693"/>
            <a:ext cx="281838" cy="21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75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Separating Control and Data </a:t>
            </a:r>
            <a:r>
              <a:rPr lang="en-US" altLang="zh-TW" dirty="0" smtClean="0"/>
              <a:t>Path (2)</a:t>
            </a:r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5580112" y="1600200"/>
            <a:ext cx="3106688" cy="4525963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Typically,</a:t>
            </a:r>
          </a:p>
          <a:p>
            <a:pPr lvl="1"/>
            <a:r>
              <a:rPr lang="en-US" altLang="zh-TW" sz="1600" dirty="0" smtClean="0"/>
              <a:t>Data path has more fan-outs</a:t>
            </a:r>
          </a:p>
          <a:p>
            <a:pPr lvl="1"/>
            <a:r>
              <a:rPr lang="en-US" altLang="zh-TW" sz="1600" dirty="0" smtClean="0"/>
              <a:t>Control signal has worse timing</a:t>
            </a:r>
          </a:p>
          <a:p>
            <a:r>
              <a:rPr lang="en-US" altLang="zh-TW" sz="2000" dirty="0" smtClean="0"/>
              <a:t>When control signal is propagated to data path, synthesizer need to optimize more paths.</a:t>
            </a:r>
            <a:endParaRPr lang="zh-TW" altLang="en-US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84465" y="3819317"/>
            <a:ext cx="5051631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always @(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posedge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core_clk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) begin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if (reg0_en)		// </a:t>
            </a:r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reg0_en is control signal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reg0 &lt;= reg0_nx</a:t>
            </a:r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	// reg0_nx is data </a:t>
            </a:r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assign reg0_en = (state == PRE 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| (state == EXE 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| (state == POST)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| (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mdu_req_valid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mdu_req_ready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;</a:t>
            </a:r>
          </a:p>
          <a:p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assign reg0_nx = ({(2*XLEN+1){(state == PRE )}} &amp; reg0_pre_nx 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| ({(2*XLEN+1){(state == EXE )}} &amp; reg0_exe_nx 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| ({(2*XLEN+1){(state == POST)}} &amp; reg0_post_nx)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| ({(2*XLEN+1){(state == IDLE)}} &amp; reg0_req_nx 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TW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5536" y="1566724"/>
            <a:ext cx="5040560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wire </a:t>
            </a:r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mdu_req_in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= </a:t>
            </a:r>
            <a:r>
              <a:rPr lang="en-US" altLang="zh-TW" sz="1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mdu_req_valid</a:t>
            </a:r>
            <a:r>
              <a:rPr lang="en-US" altLang="zh-TW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mdu_req_ready</a:t>
            </a:r>
            <a:r>
              <a:rPr lang="en-US" altLang="zh-TW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 ~</a:t>
            </a:r>
            <a:r>
              <a:rPr lang="en-US" altLang="zh-TW" sz="1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mdu_kill</a:t>
            </a:r>
            <a:r>
              <a:rPr lang="en-US" altLang="zh-TW" sz="1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assign   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mdu_req_ready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= state == IDLE</a:t>
            </a:r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always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@(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posedge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core_clk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) begin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mdu_req_in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reg0 &lt;= reg0_req_nx;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else if (state == PRE)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reg0 &lt;= reg0_pre_nx;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else if (state == EXE)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reg0 &lt;= reg0_exe_nx;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else if (state == POST)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reg0 &lt;= reg0_post_nx;</a:t>
            </a:r>
          </a:p>
          <a:p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zh-TW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79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Separating Control and Data Path 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71600" y="2060848"/>
            <a:ext cx="698477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assign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rf_we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= ~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wb_stall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(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wb_valid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altLang="zh-TW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wb_reg_rf_we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&amp; ~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wb_abort</a:t>
            </a:r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|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(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mdu_resp_valid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mdu_write_enable</a:t>
            </a:r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|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altLang="zh-TW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init_rf</a:t>
            </a:r>
            <a:endParaRPr lang="en-US" altLang="zh-TW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);</a:t>
            </a:r>
          </a:p>
          <a:p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assign rs1_rf_rdata = (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wb_valid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altLang="zh-TW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wb_reg_rf_we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&amp;&amp; (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wb_rd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== ii_rs1)) ?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rf_wdata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: rf_rdata1;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assign rs2_rf_rdata = (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wb_valid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altLang="zh-TW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wb_reg_rf_we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&amp;&amp; (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wb_rd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== ii_rs2)) ?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rf_wdata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: rf_rdata2</a:t>
            </a:r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59632" y="3645025"/>
            <a:ext cx="6696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Control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rf_we</a:t>
            </a:r>
            <a:r>
              <a:rPr lang="en-US" altLang="zh-TW" dirty="0" smtClean="0"/>
              <a:t> </a:t>
            </a:r>
            <a:r>
              <a:rPr lang="en-US" altLang="zh-TW" dirty="0" smtClean="0"/>
              <a:t>is real write enable signal, but the timing is </a:t>
            </a:r>
            <a:r>
              <a:rPr lang="en-US" altLang="zh-TW" dirty="0" smtClean="0"/>
              <a:t>worse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Data Path</a:t>
            </a:r>
            <a:endParaRPr lang="en-US" altLang="zh-TW" dirty="0" smtClean="0"/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wb_reg_rf_we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has better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timing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altLang="zh-TW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75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Fast Address Comparator</a:t>
            </a:r>
            <a:br>
              <a:rPr lang="en-US" altLang="zh-TW" dirty="0"/>
            </a:br>
            <a:r>
              <a:rPr lang="en-US" altLang="zh-TW" dirty="0"/>
              <a:t>(A+B)[</a:t>
            </a:r>
            <a:r>
              <a:rPr lang="en-US" altLang="zh-TW" dirty="0" err="1"/>
              <a:t>m:n</a:t>
            </a:r>
            <a:r>
              <a:rPr lang="en-US" altLang="zh-TW" dirty="0"/>
              <a:t>] == K[</a:t>
            </a:r>
            <a:r>
              <a:rPr lang="en-US" altLang="zh-TW" dirty="0" err="1"/>
              <a:t>m:n</a:t>
            </a:r>
            <a:r>
              <a:rPr lang="en-US" altLang="zh-TW" dirty="0" smtClean="0"/>
              <a:t>]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467544" y="1421294"/>
            <a:ext cx="8352928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wire   [VALEN-1:ILM_AMSB+1]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csa_c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wire   [VALEN-1:ILM_AMSB+1]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csa_s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wire           [ILM_AMSB:0] s;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wire                        c;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genvar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// carry save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for (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=ILM_AMSB+1;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&lt;VALEN;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=i+1) begin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assign {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csa_c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csa_s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]} = {1'b0, ex_src1[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]} + {1'b0, ex_ag_op1[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]} + {1'b0, ~ILM_BASE[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]};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end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assign {c, s} = {1'b0, ex_src1[ILM_AMSB:0]} + {1'b0, ex_ag_op1[ILM_AMSB:0]};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assign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ex_hit_ilm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= ~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csa_s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[VALEN-1:ILM_AMSB+1] == {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csa_c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[VALEN-2:ILM_AMSB+1], c};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314968" y="3514199"/>
            <a:ext cx="2960888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// Fast Address Compare</a:t>
            </a:r>
          </a:p>
          <a:p>
            <a:r>
              <a:rPr lang="en-US" altLang="zh-TW" sz="1100" dirty="0"/>
              <a:t>// Let {AH, AL} = {A[</a:t>
            </a:r>
            <a:r>
              <a:rPr lang="en-US" altLang="zh-TW" sz="1100" dirty="0" err="1"/>
              <a:t>m:n</a:t>
            </a:r>
            <a:r>
              <a:rPr lang="en-US" altLang="zh-TW" sz="1100" dirty="0"/>
              <a:t>], A[n-1:0]}</a:t>
            </a:r>
          </a:p>
          <a:p>
            <a:r>
              <a:rPr lang="en-US" altLang="zh-TW" sz="1100" dirty="0"/>
              <a:t>// Let {BH, BL} = {B[</a:t>
            </a:r>
            <a:r>
              <a:rPr lang="en-US" altLang="zh-TW" sz="1100" dirty="0" err="1"/>
              <a:t>m:n</a:t>
            </a:r>
            <a:r>
              <a:rPr lang="en-US" altLang="zh-TW" sz="1100" dirty="0"/>
              <a:t>], B[n-1:0]}</a:t>
            </a:r>
          </a:p>
          <a:p>
            <a:r>
              <a:rPr lang="en-US" altLang="zh-TW" sz="1100" dirty="0"/>
              <a:t>// Let {KH, KL} = {K[</a:t>
            </a:r>
            <a:r>
              <a:rPr lang="en-US" altLang="zh-TW" sz="1100" dirty="0" err="1"/>
              <a:t>m:n</a:t>
            </a:r>
            <a:r>
              <a:rPr lang="en-US" altLang="zh-TW" sz="1100" dirty="0"/>
              <a:t>], K[n-1:0]}</a:t>
            </a:r>
          </a:p>
          <a:p>
            <a:r>
              <a:rPr lang="en-US" altLang="zh-TW" sz="1100" dirty="0"/>
              <a:t>// Let {C, Partial Sum} = AL + BL</a:t>
            </a:r>
          </a:p>
          <a:p>
            <a:r>
              <a:rPr lang="en-US" altLang="zh-TW" sz="1100" dirty="0"/>
              <a:t>//</a:t>
            </a:r>
          </a:p>
          <a:p>
            <a:r>
              <a:rPr lang="en-US" altLang="zh-TW" sz="1100" dirty="0"/>
              <a:t>//   (A+B)[</a:t>
            </a:r>
            <a:r>
              <a:rPr lang="en-US" altLang="zh-TW" sz="1100" dirty="0" err="1"/>
              <a:t>m:n</a:t>
            </a:r>
            <a:r>
              <a:rPr lang="en-US" altLang="zh-TW" sz="1100" dirty="0"/>
              <a:t>] == K[</a:t>
            </a:r>
            <a:r>
              <a:rPr lang="en-US" altLang="zh-TW" sz="1100" dirty="0" err="1"/>
              <a:t>m:n</a:t>
            </a:r>
            <a:r>
              <a:rPr lang="en-US" altLang="zh-TW" sz="1100" dirty="0"/>
              <a:t>]</a:t>
            </a:r>
          </a:p>
          <a:p>
            <a:r>
              <a:rPr lang="en-US" altLang="zh-TW" sz="1100" dirty="0"/>
              <a:t>// =&gt; AH + BH + C == KH</a:t>
            </a:r>
          </a:p>
          <a:p>
            <a:r>
              <a:rPr lang="en-US" altLang="zh-TW" sz="1100" dirty="0"/>
              <a:t>// =&gt; AH + BH - KH + C == 0</a:t>
            </a:r>
          </a:p>
          <a:p>
            <a:r>
              <a:rPr lang="en-US" altLang="zh-TW" sz="1100" dirty="0"/>
              <a:t>// =&gt; AH + BH + ~KH + 1 + C == 0</a:t>
            </a:r>
          </a:p>
          <a:p>
            <a:r>
              <a:rPr lang="en-US" altLang="zh-TW" sz="1100" dirty="0"/>
              <a:t>//</a:t>
            </a:r>
          </a:p>
          <a:p>
            <a:r>
              <a:rPr lang="en-US" altLang="zh-TW" sz="1100" dirty="0"/>
              <a:t>// Let {CSA_C, 1'b0} + CAS_S = AH + BH + ~KH</a:t>
            </a:r>
          </a:p>
          <a:p>
            <a:r>
              <a:rPr lang="en-US" altLang="zh-TW" sz="1100" dirty="0" smtClean="0"/>
              <a:t>// </a:t>
            </a:r>
            <a:r>
              <a:rPr lang="en-US" altLang="zh-TW" sz="1100" dirty="0"/>
              <a:t>=&gt; {CSA_C, 1'b0} + CSA_S + 1 + C == 0</a:t>
            </a:r>
          </a:p>
          <a:p>
            <a:r>
              <a:rPr lang="en-US" altLang="zh-TW" sz="1100" dirty="0"/>
              <a:t>// =&gt; {CSA_C, 1'b0} + 1 + C == -CSA_S </a:t>
            </a:r>
          </a:p>
          <a:p>
            <a:r>
              <a:rPr lang="en-US" altLang="zh-TW" sz="1100" dirty="0"/>
              <a:t>// =&gt; {CSA_C, 1'b0} + 1 + C == ~CSA_S + 1</a:t>
            </a:r>
          </a:p>
          <a:p>
            <a:r>
              <a:rPr lang="en-US" altLang="zh-TW" sz="1100" dirty="0"/>
              <a:t>// =&gt; {CSA_C, 1'b0} + C == ~CSA_S</a:t>
            </a:r>
          </a:p>
          <a:p>
            <a:r>
              <a:rPr lang="en-US" altLang="zh-TW" sz="1100" dirty="0"/>
              <a:t>// =&gt; {CSA_C, C} == ~CSA_S</a:t>
            </a:r>
          </a:p>
        </p:txBody>
      </p:sp>
      <p:sp>
        <p:nvSpPr>
          <p:cNvPr id="8" name="矩形 7"/>
          <p:cNvSpPr/>
          <p:nvPr/>
        </p:nvSpPr>
        <p:spPr>
          <a:xfrm>
            <a:off x="4573664" y="3929866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FA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3929608" y="4006959"/>
            <a:ext cx="64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3486160" y="3862943"/>
            <a:ext cx="76547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A[2]</a:t>
            </a:r>
          </a:p>
          <a:p>
            <a:r>
              <a:rPr lang="en-US" altLang="zh-TW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B[2]</a:t>
            </a:r>
          </a:p>
          <a:p>
            <a:r>
              <a:rPr lang="en-US" altLang="zh-TW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K[2]</a:t>
            </a:r>
            <a:endParaRPr lang="zh-TW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929608" y="4151483"/>
            <a:ext cx="64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3929608" y="4294991"/>
            <a:ext cx="64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5675150" y="3929866"/>
            <a:ext cx="7654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CSA_C[2]</a:t>
            </a:r>
          </a:p>
          <a:p>
            <a:r>
              <a:rPr lang="en-US" altLang="zh-TW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CSA_S[2]</a:t>
            </a:r>
          </a:p>
        </p:txBody>
      </p:sp>
      <p:cxnSp>
        <p:nvCxnSpPr>
          <p:cNvPr id="25" name="直線單箭頭接點 24"/>
          <p:cNvCxnSpPr/>
          <p:nvPr/>
        </p:nvCxnSpPr>
        <p:spPr>
          <a:xfrm>
            <a:off x="5077720" y="4078967"/>
            <a:ext cx="64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5077720" y="4222983"/>
            <a:ext cx="64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572488" y="4692900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FA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>
            <a:off x="3928432" y="4769993"/>
            <a:ext cx="64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3484984" y="4625977"/>
            <a:ext cx="76547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A[1]</a:t>
            </a:r>
          </a:p>
          <a:p>
            <a:r>
              <a:rPr lang="en-US" altLang="zh-TW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B[1]</a:t>
            </a:r>
          </a:p>
          <a:p>
            <a:r>
              <a:rPr lang="en-US" altLang="zh-TW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K[1]</a:t>
            </a:r>
            <a:endParaRPr lang="zh-TW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>
            <a:off x="3928432" y="4914517"/>
            <a:ext cx="64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3928432" y="5058025"/>
            <a:ext cx="64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673974" y="4692900"/>
            <a:ext cx="7654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CSA_C[1]</a:t>
            </a:r>
          </a:p>
          <a:p>
            <a:r>
              <a:rPr lang="en-US" altLang="zh-TW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CSA_S[1]</a:t>
            </a: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5076544" y="4842001"/>
            <a:ext cx="64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5076544" y="4986017"/>
            <a:ext cx="64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572488" y="5514042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FA</a:t>
            </a:r>
            <a:endParaRPr lang="zh-TW" altLang="en-US" dirty="0"/>
          </a:p>
        </p:txBody>
      </p:sp>
      <p:cxnSp>
        <p:nvCxnSpPr>
          <p:cNvPr id="36" name="直線單箭頭接點 35"/>
          <p:cNvCxnSpPr/>
          <p:nvPr/>
        </p:nvCxnSpPr>
        <p:spPr>
          <a:xfrm>
            <a:off x="3928432" y="5591135"/>
            <a:ext cx="64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3484984" y="5447119"/>
            <a:ext cx="76547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A[0]</a:t>
            </a:r>
          </a:p>
          <a:p>
            <a:r>
              <a:rPr lang="en-US" altLang="zh-TW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B[0]</a:t>
            </a:r>
          </a:p>
          <a:p>
            <a:r>
              <a:rPr lang="en-US" altLang="zh-TW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K[0]</a:t>
            </a:r>
            <a:endParaRPr lang="zh-TW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>
            <a:off x="3928432" y="5735659"/>
            <a:ext cx="64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3928432" y="5879167"/>
            <a:ext cx="64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5673974" y="5514042"/>
            <a:ext cx="7654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CSA_C[0]</a:t>
            </a:r>
          </a:p>
          <a:p>
            <a:r>
              <a:rPr lang="en-US" altLang="zh-TW" sz="10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CSA_S[0]</a:t>
            </a: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5076544" y="5663143"/>
            <a:ext cx="64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5076544" y="5807159"/>
            <a:ext cx="64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4824516" y="1556792"/>
            <a:ext cx="360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0000FF"/>
                </a:solidFill>
              </a:rPr>
              <a:t>Fast address comparator can </a:t>
            </a:r>
            <a:r>
              <a:rPr lang="en-US" altLang="zh-TW" sz="1100" dirty="0" smtClean="0">
                <a:solidFill>
                  <a:srgbClr val="0000FF"/>
                </a:solidFill>
              </a:rPr>
              <a:t>be used for comparing ILM/DLM </a:t>
            </a:r>
            <a:r>
              <a:rPr lang="en-US" altLang="zh-TW" sz="1100" dirty="0" smtClean="0">
                <a:solidFill>
                  <a:srgbClr val="0000FF"/>
                </a:solidFill>
              </a:rPr>
              <a:t>base, MPU/TLB entries</a:t>
            </a:r>
            <a:endParaRPr lang="en-US" altLang="zh-TW" sz="11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03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1450</Words>
  <Application>Microsoft Office PowerPoint</Application>
  <PresentationFormat>如螢幕大小 (4:3)</PresentationFormat>
  <Paragraphs>244</Paragraphs>
  <Slides>11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RTL Codes for High Speed and Management</vt:lpstr>
      <vt:lpstr>Outline</vt:lpstr>
      <vt:lpstr>Using valid and ready (1)</vt:lpstr>
      <vt:lpstr>Using valid and ready (2)</vt:lpstr>
      <vt:lpstr>Using sum of product</vt:lpstr>
      <vt:lpstr>Separating Control and Data Path (1)</vt:lpstr>
      <vt:lpstr>Separating Control and Data Path (2)</vt:lpstr>
      <vt:lpstr>Separating Control and Data Path (3)</vt:lpstr>
      <vt:lpstr>Fast Address Comparator (A+B)[m:n] == K[m:n]</vt:lpstr>
      <vt:lpstr>Avoid duplicated codes of different configurations</vt:lpstr>
      <vt:lpstr>Avoid casez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Alex Zhong-Ho Chen(陳忠和)</dc:creator>
  <cp:lastModifiedBy>Alex Zhong-Ho Chen(陳忠和)</cp:lastModifiedBy>
  <cp:revision>135</cp:revision>
  <dcterms:created xsi:type="dcterms:W3CDTF">2017-09-11T00:42:11Z</dcterms:created>
  <dcterms:modified xsi:type="dcterms:W3CDTF">2017-09-13T01:54:36Z</dcterms:modified>
</cp:coreProperties>
</file>