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9" r:id="rId3"/>
    <p:sldId id="403" r:id="rId4"/>
    <p:sldId id="273" r:id="rId5"/>
    <p:sldId id="275" r:id="rId6"/>
    <p:sldId id="345" r:id="rId7"/>
    <p:sldId id="346" r:id="rId8"/>
    <p:sldId id="347" r:id="rId9"/>
    <p:sldId id="348" r:id="rId10"/>
    <p:sldId id="349" r:id="rId11"/>
    <p:sldId id="350" r:id="rId12"/>
    <p:sldId id="352" r:id="rId13"/>
    <p:sldId id="353" r:id="rId14"/>
    <p:sldId id="354" r:id="rId15"/>
    <p:sldId id="355" r:id="rId16"/>
    <p:sldId id="362" r:id="rId17"/>
    <p:sldId id="433" r:id="rId18"/>
    <p:sldId id="434" r:id="rId19"/>
    <p:sldId id="333" r:id="rId20"/>
    <p:sldId id="432" r:id="rId21"/>
    <p:sldId id="360" r:id="rId22"/>
    <p:sldId id="361" r:id="rId23"/>
    <p:sldId id="402" r:id="rId24"/>
    <p:sldId id="363" r:id="rId25"/>
    <p:sldId id="364" r:id="rId26"/>
    <p:sldId id="365" r:id="rId27"/>
    <p:sldId id="356" r:id="rId28"/>
    <p:sldId id="336" r:id="rId29"/>
    <p:sldId id="337" r:id="rId30"/>
    <p:sldId id="373" r:id="rId31"/>
    <p:sldId id="404" r:id="rId32"/>
    <p:sldId id="342" r:id="rId33"/>
    <p:sldId id="405" r:id="rId34"/>
    <p:sldId id="374" r:id="rId35"/>
    <p:sldId id="400" r:id="rId36"/>
    <p:sldId id="401" r:id="rId37"/>
    <p:sldId id="378" r:id="rId38"/>
    <p:sldId id="436" r:id="rId39"/>
    <p:sldId id="435" r:id="rId40"/>
    <p:sldId id="379" r:id="rId41"/>
    <p:sldId id="388" r:id="rId42"/>
    <p:sldId id="409" r:id="rId43"/>
    <p:sldId id="410" r:id="rId44"/>
    <p:sldId id="411" r:id="rId45"/>
    <p:sldId id="412" r:id="rId46"/>
    <p:sldId id="413" r:id="rId47"/>
    <p:sldId id="414" r:id="rId48"/>
    <p:sldId id="417" r:id="rId49"/>
    <p:sldId id="418" r:id="rId50"/>
    <p:sldId id="419" r:id="rId51"/>
    <p:sldId id="375" r:id="rId52"/>
    <p:sldId id="377" r:id="rId53"/>
    <p:sldId id="318" r:id="rId54"/>
    <p:sldId id="323" r:id="rId55"/>
    <p:sldId id="383" r:id="rId56"/>
    <p:sldId id="384" r:id="rId57"/>
    <p:sldId id="382" r:id="rId58"/>
    <p:sldId id="324" r:id="rId59"/>
    <p:sldId id="325" r:id="rId60"/>
    <p:sldId id="326" r:id="rId61"/>
    <p:sldId id="327" r:id="rId62"/>
    <p:sldId id="321" r:id="rId63"/>
    <p:sldId id="328" r:id="rId64"/>
    <p:sldId id="322" r:id="rId65"/>
    <p:sldId id="329" r:id="rId66"/>
    <p:sldId id="332" r:id="rId67"/>
    <p:sldId id="381" r:id="rId68"/>
    <p:sldId id="367" r:id="rId69"/>
    <p:sldId id="369" r:id="rId70"/>
    <p:sldId id="372" r:id="rId71"/>
    <p:sldId id="386" r:id="rId72"/>
    <p:sldId id="385" r:id="rId73"/>
    <p:sldId id="394" r:id="rId74"/>
    <p:sldId id="390" r:id="rId75"/>
    <p:sldId id="392" r:id="rId76"/>
    <p:sldId id="391" r:id="rId77"/>
    <p:sldId id="393" r:id="rId78"/>
    <p:sldId id="371" r:id="rId79"/>
    <p:sldId id="396" r:id="rId80"/>
    <p:sldId id="397" r:id="rId81"/>
    <p:sldId id="398" r:id="rId82"/>
    <p:sldId id="399" r:id="rId83"/>
    <p:sldId id="395" r:id="rId84"/>
    <p:sldId id="408" r:id="rId85"/>
    <p:sldId id="407" r:id="rId86"/>
    <p:sldId id="406" r:id="rId87"/>
    <p:sldId id="429" r:id="rId88"/>
    <p:sldId id="430" r:id="rId89"/>
    <p:sldId id="428" r:id="rId90"/>
    <p:sldId id="437" r:id="rId91"/>
    <p:sldId id="438" r:id="rId92"/>
    <p:sldId id="439" r:id="rId93"/>
    <p:sldId id="440" r:id="rId9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6452" autoAdjust="0"/>
  </p:normalViewPr>
  <p:slideViewPr>
    <p:cSldViewPr>
      <p:cViewPr varScale="1">
        <p:scale>
          <a:sx n="111" d="100"/>
          <a:sy n="111" d="100"/>
        </p:scale>
        <p:origin x="18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69857-C96B-48D4-AB5B-42D9478C00A8}" type="datetimeFigureOut">
              <a:rPr lang="zh-TW" altLang="en-US" smtClean="0"/>
              <a:t>2021/11/1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4368-60BF-435C-ACE7-F9FB4CBD2AF2}" type="slidenum">
              <a:rPr lang="zh-TW" altLang="en-US" smtClean="0"/>
              <a:t>‹#›</a:t>
            </a:fld>
            <a:endParaRPr lang="zh-TW" altLang="en-US"/>
          </a:p>
        </p:txBody>
      </p:sp>
    </p:spTree>
    <p:extLst>
      <p:ext uri="{BB962C8B-B14F-4D97-AF65-F5344CB8AC3E}">
        <p14:creationId xmlns:p14="http://schemas.microsoft.com/office/powerpoint/2010/main" val="20112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21</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smtClean="0">
                <a:sym typeface="Wingdings" panose="05000000000000000000" pitchFamily="2" charset="2"/>
              </a:rPr>
              <a:t>Method 3: Generate (</a:t>
            </a:r>
            <a:r>
              <a:rPr lang="en-US" altLang="zh-TW" sz="2000" dirty="0" err="1" smtClean="0">
                <a:sym typeface="Wingdings" panose="05000000000000000000" pitchFamily="2" charset="2"/>
              </a:rPr>
              <a:t>Exp</a:t>
            </a:r>
            <a:r>
              <a:rPr lang="en-US" altLang="zh-TW" sz="2000" dirty="0" smtClean="0">
                <a:sym typeface="Wingdings" panose="05000000000000000000" pitchFamily="2" charset="2"/>
              </a:rPr>
              <a:t>) and (</a:t>
            </a:r>
            <a:r>
              <a:rPr lang="en-US" altLang="zh-TW" sz="2000" dirty="0" err="1" smtClean="0">
                <a:sym typeface="Wingdings" panose="05000000000000000000" pitchFamily="2" charset="2"/>
              </a:rPr>
              <a:t>Exp</a:t>
            </a:r>
            <a:r>
              <a:rPr lang="en-US" altLang="zh-TW" sz="2000" dirty="0" smtClean="0">
                <a:sym typeface="Wingdings" panose="05000000000000000000" pitchFamily="2" charset="2"/>
              </a:rPr>
              <a:t> – 1) in parallel</a:t>
            </a:r>
          </a:p>
          <a:p>
            <a:r>
              <a:rPr lang="en-US" altLang="zh-TW" sz="2000" dirty="0" smtClean="0">
                <a:sym typeface="Wingdings" panose="05000000000000000000" pitchFamily="2" charset="2"/>
              </a:rPr>
              <a:t>DIV</a:t>
            </a:r>
            <a:r>
              <a:rPr lang="en-US" altLang="zh-TW" sz="20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endParaRPr lang="en-US" altLang="zh-TW" sz="1600" dirty="0" smtClean="0">
              <a:sym typeface="Wingdings" panose="05000000000000000000" pitchFamily="2" charset="2"/>
            </a:endParaRPr>
          </a:p>
          <a:p>
            <a:r>
              <a:rPr lang="en-US" altLang="zh-TW" sz="1600" dirty="0" smtClean="0">
                <a:sym typeface="Wingdings" panose="05000000000000000000" pitchFamily="2" charset="2"/>
              </a:rPr>
              <a:t>DIV</a:t>
            </a:r>
            <a:r>
              <a:rPr lang="en-US" altLang="zh-TW" sz="16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r>
              <a:rPr lang="en-US" altLang="zh-TW" sz="1600" dirty="0" smtClean="0">
                <a:sym typeface="Wingdings" panose="05000000000000000000" pitchFamily="2" charset="2"/>
              </a:rPr>
              <a:t>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r>
              <a:rPr lang="en-US" altLang="zh-TW" sz="1600" dirty="0" smtClean="0">
                <a:sym typeface="Wingdings" panose="05000000000000000000" pitchFamily="2" charset="2"/>
              </a:rPr>
              <a:t> + 1)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endParaRPr lang="en-US" altLang="zh-TW" sz="1600" dirty="0" smtClean="0">
              <a:sym typeface="Wingdings" panose="05000000000000000000" pitchFamily="2" charset="2"/>
            </a:endParaRPr>
          </a:p>
          <a:p>
            <a:r>
              <a:rPr lang="en-US" altLang="zh-TW" sz="2000" dirty="0" smtClean="0">
                <a:sym typeface="Wingdings" panose="05000000000000000000" pitchFamily="2" charset="2"/>
              </a:rPr>
              <a:t>SQRT</a:t>
            </a:r>
            <a:r>
              <a:rPr lang="en-US" altLang="zh-TW" sz="20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&gt;&gt; 1</a:t>
            </a:r>
          </a:p>
          <a:p>
            <a:r>
              <a:rPr lang="en-US" altLang="zh-TW" sz="1600" dirty="0" smtClean="0">
                <a:sym typeface="Wingdings" panose="05000000000000000000" pitchFamily="2" charset="2"/>
              </a:rPr>
              <a:t>SQRT</a:t>
            </a:r>
            <a:r>
              <a:rPr lang="en-US" altLang="zh-TW" sz="16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&gt;&gt; 1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- 2) &gt;&gt;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 1)) &gt;&gt; 1</a:t>
            </a:r>
          </a:p>
          <a:p>
            <a:endParaRPr lang="en-US" altLang="zh-TW" dirty="0" smtClean="0"/>
          </a:p>
          <a:p>
            <a:r>
              <a:rPr lang="en-US" altLang="zh-TW" dirty="0" smtClean="0"/>
              <a:t>Bias</a:t>
            </a:r>
            <a:r>
              <a:rPr lang="en-US" altLang="zh-TW" baseline="0" dirty="0" smtClean="0"/>
              <a:t> = 15</a:t>
            </a:r>
          </a:p>
          <a:p>
            <a:r>
              <a:rPr lang="en-US" altLang="zh-TW" baseline="0" dirty="0" smtClean="0"/>
              <a:t>15 	=&gt; b0_0000_0000_1111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	=&gt; b1_1111_1111_0000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~15-1	=&gt; b1_1111_1110_1111</a:t>
            </a:r>
            <a:endParaRPr lang="zh-TW" altLang="en-US" dirty="0" smtClean="0"/>
          </a:p>
          <a:p>
            <a:endParaRPr lang="en-US" altLang="zh-TW" dirty="0" smtClean="0"/>
          </a:p>
          <a:p>
            <a:r>
              <a:rPr lang="en-US" altLang="zh-TW" dirty="0" smtClean="0"/>
              <a:t>Bias</a:t>
            </a:r>
            <a:r>
              <a:rPr lang="en-US" altLang="zh-TW" baseline="0" dirty="0" smtClean="0"/>
              <a:t> = 127</a:t>
            </a:r>
          </a:p>
          <a:p>
            <a:r>
              <a:rPr lang="en-US" altLang="zh-TW" baseline="0" dirty="0" smtClean="0"/>
              <a:t>127 	=&gt; b0_0000_0111_1111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	=&gt; b1_1111_1000_0000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~127-1	=&gt; b1_1111_0111_1111</a:t>
            </a:r>
            <a:endParaRPr lang="zh-TW" altLang="en-US" dirty="0" smtClean="0"/>
          </a:p>
          <a:p>
            <a:endParaRPr lang="en-US" altLang="zh-TW" dirty="0" smtClean="0"/>
          </a:p>
          <a:p>
            <a:r>
              <a:rPr lang="en-US" altLang="zh-TW" dirty="0" smtClean="0"/>
              <a:t>Bias</a:t>
            </a:r>
            <a:r>
              <a:rPr lang="en-US" altLang="zh-TW" baseline="0" dirty="0" smtClean="0"/>
              <a:t> = 1023</a:t>
            </a:r>
          </a:p>
          <a:p>
            <a:r>
              <a:rPr lang="en-US" altLang="zh-TW" baseline="0" dirty="0" smtClean="0"/>
              <a:t>1023 	=&gt; b0_0011_1111_1111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	=&gt; b1_1100_0000_0000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~1023-1	=&gt; b1_1011_1111_1111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35</a:t>
            </a:fld>
            <a:endParaRPr lang="zh-TW" altLang="en-US"/>
          </a:p>
        </p:txBody>
      </p:sp>
    </p:spTree>
    <p:extLst>
      <p:ext uri="{BB962C8B-B14F-4D97-AF65-F5344CB8AC3E}">
        <p14:creationId xmlns:p14="http://schemas.microsoft.com/office/powerpoint/2010/main" val="313863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Bias</a:t>
            </a:r>
            <a:r>
              <a:rPr lang="en-US" altLang="zh-TW" baseline="0" dirty="0" smtClean="0"/>
              <a:t> = 15</a:t>
            </a:r>
          </a:p>
          <a:p>
            <a:r>
              <a:rPr lang="en-US" altLang="zh-TW" baseline="0" dirty="0" smtClean="0"/>
              <a:t>15 	=&gt; b0_0000_0000_1111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	=&gt; b1_1111_1111_0000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~15-1	=&gt; b1_1111_1110_1111</a:t>
            </a:r>
            <a:endParaRPr lang="zh-TW" altLang="en-US" dirty="0" smtClean="0"/>
          </a:p>
          <a:p>
            <a:endParaRPr lang="en-US" altLang="zh-TW" dirty="0" smtClean="0"/>
          </a:p>
          <a:p>
            <a:r>
              <a:rPr lang="en-US" altLang="zh-TW" dirty="0" smtClean="0"/>
              <a:t>Bias</a:t>
            </a:r>
            <a:r>
              <a:rPr lang="en-US" altLang="zh-TW" baseline="0" dirty="0" smtClean="0"/>
              <a:t> = 127</a:t>
            </a:r>
          </a:p>
          <a:p>
            <a:r>
              <a:rPr lang="en-US" altLang="zh-TW" baseline="0" dirty="0" smtClean="0"/>
              <a:t>127 	=&gt; b0_0000_0111_1111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	=&gt; b1_1111_1000_0000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~127-1	=&gt; b1_1111_0111_1111</a:t>
            </a:r>
            <a:endParaRPr lang="zh-TW" altLang="en-US" dirty="0" smtClean="0"/>
          </a:p>
          <a:p>
            <a:endParaRPr lang="en-US" altLang="zh-TW" dirty="0" smtClean="0"/>
          </a:p>
          <a:p>
            <a:r>
              <a:rPr lang="en-US" altLang="zh-TW" dirty="0" smtClean="0"/>
              <a:t>Bias</a:t>
            </a:r>
            <a:r>
              <a:rPr lang="en-US" altLang="zh-TW" baseline="0" dirty="0" smtClean="0"/>
              <a:t> = 1023</a:t>
            </a:r>
          </a:p>
          <a:p>
            <a:r>
              <a:rPr lang="en-US" altLang="zh-TW" baseline="0" dirty="0" smtClean="0"/>
              <a:t>1023 	=&gt; b0_0011_1111_1111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	=&gt; b1_1100_0000_0000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~1023-1	=&gt; b1_1011_1111_1111</a:t>
            </a:r>
            <a:endParaRPr lang="zh-TW" altLang="en-US"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36</a:t>
            </a:fld>
            <a:endParaRPr lang="zh-TW" altLang="en-US"/>
          </a:p>
        </p:txBody>
      </p:sp>
    </p:spTree>
    <p:extLst>
      <p:ext uri="{BB962C8B-B14F-4D97-AF65-F5344CB8AC3E}">
        <p14:creationId xmlns:p14="http://schemas.microsoft.com/office/powerpoint/2010/main" val="313863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70</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71</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a:p>
            <a:r>
              <a:rPr lang="en-US" altLang="zh-TW" dirty="0" smtClean="0"/>
              <a:t>0.4375	=&gt; 0.66143782776614764762540393840982	0.1010</a:t>
            </a:r>
          </a:p>
          <a:p>
            <a:r>
              <a:rPr lang="en-US" altLang="zh-TW" dirty="0" smtClean="0"/>
              <a:t>0.375	=&gt; 0.61237243569579452454932101867647	0.1001</a:t>
            </a:r>
          </a:p>
          <a:p>
            <a:r>
              <a:rPr lang="en-US" altLang="zh-TW" dirty="0" smtClean="0"/>
              <a:t>0.3125	=&gt; 0.55901699437494742410229341718282	0.1000</a:t>
            </a:r>
          </a:p>
          <a:p>
            <a:r>
              <a:rPr lang="en-US" altLang="zh-TW" dirty="0" smtClean="0"/>
              <a:t>0.25	=&gt;</a:t>
            </a:r>
            <a:r>
              <a:rPr lang="en-US" altLang="zh-TW" baseline="0" dirty="0" smtClean="0"/>
              <a:t> 0.5			0.1000</a:t>
            </a:r>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72</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a:p>
            <a:r>
              <a:rPr lang="en-US" altLang="zh-TW" dirty="0" smtClean="0"/>
              <a:t>0.4375	=&gt; 0.66143782776614764762540393840982	0.1010</a:t>
            </a:r>
          </a:p>
          <a:p>
            <a:r>
              <a:rPr lang="en-US" altLang="zh-TW" dirty="0" smtClean="0"/>
              <a:t>0.375	=&gt; 0.61237243569579452454932101867647	0.1001</a:t>
            </a:r>
          </a:p>
          <a:p>
            <a:r>
              <a:rPr lang="en-US" altLang="zh-TW" dirty="0" smtClean="0"/>
              <a:t>0.3125	=&gt; 0.55901699437494742410229341718282	0.1000</a:t>
            </a:r>
          </a:p>
          <a:p>
            <a:r>
              <a:rPr lang="en-US" altLang="zh-TW" dirty="0" smtClean="0"/>
              <a:t>0.25	=&gt;</a:t>
            </a:r>
            <a:r>
              <a:rPr lang="en-US" altLang="zh-TW" baseline="0" dirty="0" smtClean="0"/>
              <a:t> 0.5			0.1000</a:t>
            </a:r>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73</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74</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75</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76</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a:p>
            <a:r>
              <a:rPr lang="en-US" altLang="zh-TW" dirty="0" smtClean="0"/>
              <a:t>0.4375	=&gt; 0.66143782776614764762540393840982	0.1010</a:t>
            </a:r>
          </a:p>
          <a:p>
            <a:r>
              <a:rPr lang="en-US" altLang="zh-TW" dirty="0" smtClean="0"/>
              <a:t>0.375	=&gt; 0.61237243569579452454932101867647	0.1001</a:t>
            </a:r>
          </a:p>
          <a:p>
            <a:r>
              <a:rPr lang="en-US" altLang="zh-TW" dirty="0" smtClean="0"/>
              <a:t>0.3125	=&gt; 0.55901699437494742410229341718282	0.1000</a:t>
            </a:r>
          </a:p>
          <a:p>
            <a:r>
              <a:rPr lang="en-US" altLang="zh-TW" dirty="0" smtClean="0"/>
              <a:t>0.25	=&gt;</a:t>
            </a:r>
            <a:r>
              <a:rPr lang="en-US" altLang="zh-TW" baseline="0" dirty="0" smtClean="0"/>
              <a:t> 0.5			0.1000</a:t>
            </a:r>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77</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22</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84</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85</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86</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vfdiv_vfcsr_flag_set</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87</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88</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89</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vfdiv_vfcsr_flag_set</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90</a:t>
            </a:fld>
            <a:endParaRPr lang="zh-TW" altLang="en-US"/>
          </a:p>
        </p:txBody>
      </p:sp>
    </p:spTree>
    <p:extLst>
      <p:ext uri="{BB962C8B-B14F-4D97-AF65-F5344CB8AC3E}">
        <p14:creationId xmlns:p14="http://schemas.microsoft.com/office/powerpoint/2010/main" val="658213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91</a:t>
            </a:fld>
            <a:endParaRPr lang="zh-TW" altLang="en-US"/>
          </a:p>
        </p:txBody>
      </p:sp>
    </p:spTree>
    <p:extLst>
      <p:ext uri="{BB962C8B-B14F-4D97-AF65-F5344CB8AC3E}">
        <p14:creationId xmlns:p14="http://schemas.microsoft.com/office/powerpoint/2010/main" val="3349953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92</a:t>
            </a:fld>
            <a:endParaRPr lang="zh-TW" altLang="en-US"/>
          </a:p>
        </p:txBody>
      </p:sp>
    </p:spTree>
    <p:extLst>
      <p:ext uri="{BB962C8B-B14F-4D97-AF65-F5344CB8AC3E}">
        <p14:creationId xmlns:p14="http://schemas.microsoft.com/office/powerpoint/2010/main" val="2500133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vfdiv_vfcsr_flag_set</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93</a:t>
            </a:fld>
            <a:endParaRPr lang="zh-TW" altLang="en-US"/>
          </a:p>
        </p:txBody>
      </p:sp>
    </p:spTree>
    <p:extLst>
      <p:ext uri="{BB962C8B-B14F-4D97-AF65-F5344CB8AC3E}">
        <p14:creationId xmlns:p14="http://schemas.microsoft.com/office/powerpoint/2010/main" val="97814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23</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25</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26</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28</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29</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31</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32</a:t>
            </a:fld>
            <a:endParaRPr lang="zh-TW" altLang="en-US"/>
          </a:p>
        </p:txBody>
      </p:sp>
    </p:spTree>
    <p:extLst>
      <p:ext uri="{BB962C8B-B14F-4D97-AF65-F5344CB8AC3E}">
        <p14:creationId xmlns:p14="http://schemas.microsoft.com/office/powerpoint/2010/main" val="6923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33810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431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55241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94429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50856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17524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26614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5207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00896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4276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09971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427F1-879E-4FBD-8EF7-D9093965C548}" type="datetimeFigureOut">
              <a:rPr lang="zh-TW" altLang="en-US" smtClean="0"/>
              <a:t>2021/11/1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6496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6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slide" Target="slide2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0.png"/></Relationships>
</file>

<file path=ppt/slides/_rels/slide6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png"/><Relationship Id="rId4" Type="http://schemas.openxmlformats.org/officeDocument/2006/relationships/image" Target="../media/image21.emf"/></Relationships>
</file>

<file path=ppt/slides/_rels/slide68.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FP DIV/SQRT </a:t>
            </a:r>
            <a:r>
              <a:rPr lang="en-US" altLang="zh-TW" dirty="0" err="1" smtClean="0"/>
              <a:t>uArch</a:t>
            </a:r>
            <a:endParaRPr lang="zh-TW" altLang="en-US" dirty="0"/>
          </a:p>
        </p:txBody>
      </p:sp>
      <p:sp>
        <p:nvSpPr>
          <p:cNvPr id="3" name="副標題 2"/>
          <p:cNvSpPr>
            <a:spLocks noGrp="1"/>
          </p:cNvSpPr>
          <p:nvPr>
            <p:ph type="subTitle" idx="1"/>
          </p:nvPr>
        </p:nvSpPr>
        <p:spPr/>
        <p:txBody>
          <a:bodyPr/>
          <a:lstStyle/>
          <a:p>
            <a:pPr algn="r"/>
            <a:endParaRPr lang="zh-TW" altLang="en-US" dirty="0"/>
          </a:p>
        </p:txBody>
      </p:sp>
      <p:sp>
        <p:nvSpPr>
          <p:cNvPr id="4" name="文字方塊 3"/>
          <p:cNvSpPr txBox="1"/>
          <p:nvPr/>
        </p:nvSpPr>
        <p:spPr>
          <a:xfrm>
            <a:off x="6876256" y="5739953"/>
            <a:ext cx="886781" cy="646331"/>
          </a:xfrm>
          <a:prstGeom prst="rect">
            <a:avLst/>
          </a:prstGeom>
          <a:noFill/>
        </p:spPr>
        <p:txBody>
          <a:bodyPr wrap="none" rtlCol="0">
            <a:spAutoFit/>
          </a:bodyPr>
          <a:lstStyle/>
          <a:p>
            <a:r>
              <a:rPr lang="en-US" altLang="zh-TW" dirty="0" smtClean="0"/>
              <a:t>202101</a:t>
            </a:r>
          </a:p>
          <a:p>
            <a:r>
              <a:rPr lang="en-US" altLang="zh-TW" dirty="0" smtClean="0"/>
              <a:t>Larry</a:t>
            </a:r>
            <a:endParaRPr lang="en-US" altLang="zh-TW" dirty="0"/>
          </a:p>
        </p:txBody>
      </p:sp>
    </p:spTree>
    <p:extLst>
      <p:ext uri="{BB962C8B-B14F-4D97-AF65-F5344CB8AC3E}">
        <p14:creationId xmlns:p14="http://schemas.microsoft.com/office/powerpoint/2010/main" val="23429978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T:\users\klmn\larryzzr\FP_Larry\FDIV\vicuna_pipeline_stages_with_vpu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 y="1749542"/>
            <a:ext cx="9144744" cy="43437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VPU stage</a:t>
            </a:r>
            <a:endParaRPr lang="zh-TW" altLang="en-US" dirty="0"/>
          </a:p>
        </p:txBody>
      </p:sp>
      <p:sp>
        <p:nvSpPr>
          <p:cNvPr id="3" name="內容版面配置區 2"/>
          <p:cNvSpPr>
            <a:spLocks noGrp="1"/>
          </p:cNvSpPr>
          <p:nvPr>
            <p:ph idx="1"/>
          </p:nvPr>
        </p:nvSpPr>
        <p:spPr/>
        <p:txBody>
          <a:bodyPr>
            <a:normAutofit/>
          </a:bodyPr>
          <a:lstStyle/>
          <a:p>
            <a:endParaRPr lang="zh-TW" altLang="en-US" sz="2400" dirty="0"/>
          </a:p>
        </p:txBody>
      </p:sp>
      <p:sp>
        <p:nvSpPr>
          <p:cNvPr id="7" name="內容版面配置區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400" dirty="0" smtClean="0">
              <a:sym typeface="Wingdings" panose="05000000000000000000" pitchFamily="2" charset="2"/>
            </a:endParaRPr>
          </a:p>
        </p:txBody>
      </p:sp>
      <p:sp>
        <p:nvSpPr>
          <p:cNvPr id="8" name="矩形 7"/>
          <p:cNvSpPr/>
          <p:nvPr/>
        </p:nvSpPr>
        <p:spPr>
          <a:xfrm>
            <a:off x="5769420" y="4797152"/>
            <a:ext cx="175490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505447" y="2276872"/>
            <a:ext cx="3290690" cy="38164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473876" y="2927122"/>
            <a:ext cx="1041952" cy="369332"/>
          </a:xfrm>
          <a:prstGeom prst="rect">
            <a:avLst/>
          </a:prstGeom>
          <a:noFill/>
        </p:spPr>
        <p:txBody>
          <a:bodyPr wrap="none" rtlCol="0">
            <a:spAutoFit/>
          </a:bodyPr>
          <a:lstStyle/>
          <a:p>
            <a:r>
              <a:rPr lang="en-US" altLang="zh-TW" dirty="0" smtClean="0">
                <a:solidFill>
                  <a:srgbClr val="FFC000"/>
                </a:solidFill>
              </a:rPr>
              <a:t>Frontend</a:t>
            </a:r>
            <a:endParaRPr lang="zh-TW" altLang="en-US" dirty="0">
              <a:solidFill>
                <a:srgbClr val="FFC000"/>
              </a:solidFill>
            </a:endParaRPr>
          </a:p>
        </p:txBody>
      </p:sp>
      <p:sp>
        <p:nvSpPr>
          <p:cNvPr id="15" name="文字方塊 14"/>
          <p:cNvSpPr txBox="1"/>
          <p:nvPr/>
        </p:nvSpPr>
        <p:spPr>
          <a:xfrm>
            <a:off x="7524328" y="4859868"/>
            <a:ext cx="1431802" cy="369332"/>
          </a:xfrm>
          <a:prstGeom prst="rect">
            <a:avLst/>
          </a:prstGeom>
          <a:noFill/>
        </p:spPr>
        <p:txBody>
          <a:bodyPr wrap="none" rtlCol="0">
            <a:spAutoFit/>
          </a:bodyPr>
          <a:lstStyle/>
          <a:p>
            <a:r>
              <a:rPr lang="en-US" altLang="zh-TW" dirty="0" smtClean="0">
                <a:solidFill>
                  <a:srgbClr val="FF0000"/>
                </a:solidFill>
              </a:rPr>
              <a:t>Function unit</a:t>
            </a:r>
            <a:endParaRPr lang="zh-TW" altLang="en-US" dirty="0">
              <a:solidFill>
                <a:srgbClr val="FF0000"/>
              </a:solidFill>
            </a:endParaRPr>
          </a:p>
        </p:txBody>
      </p:sp>
    </p:spTree>
    <p:extLst>
      <p:ext uri="{BB962C8B-B14F-4D97-AF65-F5344CB8AC3E}">
        <p14:creationId xmlns:p14="http://schemas.microsoft.com/office/powerpoint/2010/main" val="25269197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T:\users\klmn\larryzzr\FP_design_spec_Larry\FDIV\FDIV_Figs\All-Lane_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4867275" cy="1733550"/>
          </a:xfrm>
          <a:prstGeom prst="rect">
            <a:avLst/>
          </a:prstGeom>
          <a:noFill/>
          <a:extLst>
            <a:ext uri="{909E8E84-426E-40DD-AFC4-6F175D3DCCD1}">
              <a14:hiddenFill xmlns:a14="http://schemas.microsoft.com/office/drawing/2010/main">
                <a:solidFill>
                  <a:srgbClr val="FFFFFF"/>
                </a:solidFill>
              </a14:hiddenFill>
            </a:ext>
          </a:extLst>
        </p:spPr>
      </p:pic>
      <p:sp>
        <p:nvSpPr>
          <p:cNvPr id="3" name="內容版面配置區 2"/>
          <p:cNvSpPr>
            <a:spLocks noGrp="1"/>
          </p:cNvSpPr>
          <p:nvPr>
            <p:ph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b="1" dirty="0" smtClean="0"/>
          </a:p>
          <a:p>
            <a:r>
              <a:rPr lang="en-US" altLang="zh-TW" sz="2000" b="1" dirty="0" err="1" smtClean="0"/>
              <a:t>src_gen</a:t>
            </a:r>
            <a:r>
              <a:rPr lang="en-US" altLang="zh-TW" sz="2000" b="1" dirty="0" smtClean="0"/>
              <a:t> </a:t>
            </a:r>
            <a:r>
              <a:rPr lang="en-US" altLang="zh-TW" sz="2000" dirty="0" smtClean="0"/>
              <a:t>is for source data selection</a:t>
            </a:r>
          </a:p>
          <a:p>
            <a:pPr lvl="1"/>
            <a:r>
              <a:rPr lang="en-US" altLang="zh-TW" sz="1600" dirty="0" smtClean="0"/>
              <a:t>Select data for read port 0/ 1/ 2/ 3 or scalar register</a:t>
            </a:r>
          </a:p>
          <a:p>
            <a:pPr lvl="1"/>
            <a:r>
              <a:rPr lang="en-US" altLang="zh-TW" sz="1600" dirty="0" smtClean="0"/>
              <a:t>Describe detail according to Chevy’s latest spec or v0/v1 decode table</a:t>
            </a:r>
          </a:p>
          <a:p>
            <a:r>
              <a:rPr lang="en-US" altLang="zh-TW" sz="2000" dirty="0" smtClean="0"/>
              <a:t>Central DSU (DIV/SQRT Unit) produce result and remainder sticky</a:t>
            </a:r>
          </a:p>
        </p:txBody>
      </p:sp>
      <p:sp>
        <p:nvSpPr>
          <p:cNvPr id="2" name="標題 1"/>
          <p:cNvSpPr>
            <a:spLocks noGrp="1"/>
          </p:cNvSpPr>
          <p:nvPr>
            <p:ph type="title"/>
          </p:nvPr>
        </p:nvSpPr>
        <p:spPr/>
        <p:txBody>
          <a:bodyPr>
            <a:normAutofit/>
          </a:bodyPr>
          <a:lstStyle/>
          <a:p>
            <a:r>
              <a:rPr lang="en-US" altLang="zh-TW" dirty="0" smtClean="0"/>
              <a:t>Function Unit Lane Hierarchy</a:t>
            </a:r>
            <a:endParaRPr lang="zh-TW" altLang="en-US" dirty="0"/>
          </a:p>
        </p:txBody>
      </p:sp>
      <p:grpSp>
        <p:nvGrpSpPr>
          <p:cNvPr id="13" name="群組 12"/>
          <p:cNvGrpSpPr/>
          <p:nvPr/>
        </p:nvGrpSpPr>
        <p:grpSpPr>
          <a:xfrm>
            <a:off x="6043333" y="3115658"/>
            <a:ext cx="3100667" cy="1721882"/>
            <a:chOff x="6043333" y="3115658"/>
            <a:chExt cx="3100667" cy="1721882"/>
          </a:xfrm>
        </p:grpSpPr>
        <p:pic>
          <p:nvPicPr>
            <p:cNvPr id="1027" name="Picture 3" descr="C:\Users\larryzzr\Desktop\FP\FMIS_Figs\vfmis_lane_v1_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3484990"/>
              <a:ext cx="3076575" cy="1352550"/>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8"/>
            <p:cNvSpPr txBox="1"/>
            <p:nvPr/>
          </p:nvSpPr>
          <p:spPr>
            <a:xfrm>
              <a:off x="6043333" y="3115658"/>
              <a:ext cx="1005403" cy="369332"/>
            </a:xfrm>
            <a:prstGeom prst="rect">
              <a:avLst/>
            </a:prstGeom>
            <a:noFill/>
          </p:spPr>
          <p:txBody>
            <a:bodyPr wrap="none" rtlCol="0">
              <a:spAutoFit/>
            </a:bodyPr>
            <a:lstStyle/>
            <a:p>
              <a:r>
                <a:rPr lang="en-US" altLang="zh-TW" dirty="0" smtClean="0"/>
                <a:t>ELEN=32</a:t>
              </a:r>
              <a:endParaRPr lang="zh-TW" altLang="en-US" dirty="0"/>
            </a:p>
          </p:txBody>
        </p:sp>
      </p:grpSp>
      <p:grpSp>
        <p:nvGrpSpPr>
          <p:cNvPr id="14" name="群組 13"/>
          <p:cNvGrpSpPr/>
          <p:nvPr/>
        </p:nvGrpSpPr>
        <p:grpSpPr>
          <a:xfrm>
            <a:off x="6067425" y="1163052"/>
            <a:ext cx="3076575" cy="2007632"/>
            <a:chOff x="6067425" y="1163052"/>
            <a:chExt cx="3076575" cy="2007632"/>
          </a:xfrm>
        </p:grpSpPr>
        <p:pic>
          <p:nvPicPr>
            <p:cNvPr id="1026" name="Picture 2" descr="C:\Users\larryzzr\Desktop\FP\FMIS_Figs\vfmis_lane_v1_f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25" y="1532384"/>
              <a:ext cx="3076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p:cNvSpPr txBox="1"/>
            <p:nvPr/>
          </p:nvSpPr>
          <p:spPr>
            <a:xfrm>
              <a:off x="6067425" y="1163052"/>
              <a:ext cx="1005403" cy="369332"/>
            </a:xfrm>
            <a:prstGeom prst="rect">
              <a:avLst/>
            </a:prstGeom>
            <a:noFill/>
          </p:spPr>
          <p:txBody>
            <a:bodyPr wrap="none" rtlCol="0">
              <a:spAutoFit/>
            </a:bodyPr>
            <a:lstStyle/>
            <a:p>
              <a:r>
                <a:rPr lang="en-US" altLang="zh-TW" dirty="0" smtClean="0"/>
                <a:t>ELEN=64</a:t>
              </a:r>
              <a:endParaRPr lang="zh-TW" altLang="en-US" dirty="0"/>
            </a:p>
          </p:txBody>
        </p:sp>
      </p:grpSp>
      <p:cxnSp>
        <p:nvCxnSpPr>
          <p:cNvPr id="9" name="直線單箭頭接點 8"/>
          <p:cNvCxnSpPr/>
          <p:nvPr/>
        </p:nvCxnSpPr>
        <p:spPr>
          <a:xfrm flipV="1">
            <a:off x="5364088" y="2204866"/>
            <a:ext cx="679245" cy="76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5364088" y="2976209"/>
            <a:ext cx="679245" cy="10288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6727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The original </a:t>
            </a:r>
            <a:r>
              <a:rPr lang="en-US" altLang="zh-TW" sz="2000" dirty="0" err="1" smtClean="0"/>
              <a:t>datapath</a:t>
            </a:r>
            <a:endParaRPr lang="en-US" altLang="zh-TW" sz="2000" dirty="0" smtClean="0"/>
          </a:p>
          <a:p>
            <a:pPr lvl="1"/>
            <a:r>
              <a:rPr lang="en-US" altLang="zh-TW" sz="1600" dirty="0" smtClean="0">
                <a:solidFill>
                  <a:srgbClr val="FF0000"/>
                </a:solidFill>
              </a:rPr>
              <a:t>Generate sticky 3 times</a:t>
            </a:r>
          </a:p>
          <a:p>
            <a:pPr lvl="1"/>
            <a:r>
              <a:rPr lang="en-US" altLang="zh-TW" sz="1600" dirty="0" smtClean="0">
                <a:solidFill>
                  <a:srgbClr val="00B0F0"/>
                </a:solidFill>
              </a:rPr>
              <a:t>Reduce staging FFs</a:t>
            </a:r>
          </a:p>
          <a:p>
            <a:pPr lvl="1"/>
            <a:r>
              <a:rPr lang="en-US" altLang="zh-TW" sz="1600" dirty="0" smtClean="0">
                <a:solidFill>
                  <a:schemeClr val="accent6"/>
                </a:solidFill>
              </a:rPr>
              <a:t>Rounding method</a:t>
            </a:r>
          </a:p>
          <a:p>
            <a:pPr lvl="1"/>
            <a:r>
              <a:rPr lang="en-US" altLang="zh-TW" sz="1600" dirty="0" smtClean="0">
                <a:solidFill>
                  <a:srgbClr val="00B050"/>
                </a:solidFill>
              </a:rPr>
              <a:t>Reduce 2-level adder to 1-level</a:t>
            </a:r>
            <a:endParaRPr lang="zh-TW" altLang="en-US" sz="1600" dirty="0">
              <a:solidFill>
                <a:srgbClr val="00B050"/>
              </a:solidFill>
            </a:endParaRPr>
          </a:p>
        </p:txBody>
      </p:sp>
      <p:pic>
        <p:nvPicPr>
          <p:cNvPr id="2050" name="Picture 2" descr="C:\Users\larryzzr\Desktop\FP_Larry\FDIV_Figs\All-vfp_fdiv_v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196752"/>
            <a:ext cx="5112568" cy="5668747"/>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p:cNvSpPr/>
          <p:nvPr/>
        </p:nvSpPr>
        <p:spPr>
          <a:xfrm>
            <a:off x="5076056" y="4221088"/>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084168" y="5229200"/>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5102696" y="5589240"/>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355976" y="2323216"/>
            <a:ext cx="1502804" cy="110578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33692" y="2708920"/>
            <a:ext cx="1502804" cy="110578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77204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The modified </a:t>
            </a:r>
            <a:r>
              <a:rPr lang="en-US" altLang="zh-TW" sz="2000" dirty="0" err="1" smtClean="0"/>
              <a:t>datapath</a:t>
            </a:r>
            <a:endParaRPr lang="en-US" altLang="zh-TW" sz="2000" dirty="0" smtClean="0"/>
          </a:p>
          <a:p>
            <a:pPr lvl="1"/>
            <a:r>
              <a:rPr lang="en-US" altLang="zh-TW" sz="1600" dirty="0" smtClean="0">
                <a:solidFill>
                  <a:srgbClr val="FF0000"/>
                </a:solidFill>
              </a:rPr>
              <a:t>Generate sticky 3 </a:t>
            </a:r>
            <a:r>
              <a:rPr lang="en-US" altLang="zh-TW" sz="1600" dirty="0" smtClean="0">
                <a:solidFill>
                  <a:srgbClr val="FF0000"/>
                </a:solidFill>
                <a:sym typeface="Wingdings" panose="05000000000000000000" pitchFamily="2" charset="2"/>
              </a:rPr>
              <a:t> 2</a:t>
            </a:r>
            <a:r>
              <a:rPr lang="en-US" altLang="zh-TW" sz="1600" dirty="0" smtClean="0">
                <a:solidFill>
                  <a:srgbClr val="FF0000"/>
                </a:solidFill>
              </a:rPr>
              <a:t> times</a:t>
            </a:r>
          </a:p>
          <a:p>
            <a:pPr lvl="1"/>
            <a:r>
              <a:rPr lang="en-US" altLang="zh-TW" sz="1600" dirty="0" smtClean="0">
                <a:solidFill>
                  <a:schemeClr val="accent6"/>
                </a:solidFill>
              </a:rPr>
              <a:t>Rounding method</a:t>
            </a:r>
          </a:p>
        </p:txBody>
      </p:sp>
      <p:pic>
        <p:nvPicPr>
          <p:cNvPr id="8194"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8112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(3/)</a:t>
            </a:r>
            <a:endParaRPr lang="zh-TW" altLang="en-US" dirty="0"/>
          </a:p>
        </p:txBody>
      </p:sp>
      <p:sp>
        <p:nvSpPr>
          <p:cNvPr id="3" name="內容版面配置區 2"/>
          <p:cNvSpPr>
            <a:spLocks noGrp="1"/>
          </p:cNvSpPr>
          <p:nvPr>
            <p:ph idx="1"/>
          </p:nvPr>
        </p:nvSpPr>
        <p:spPr/>
        <p:txBody>
          <a:bodyPr>
            <a:normAutofit/>
          </a:bodyPr>
          <a:lstStyle/>
          <a:p>
            <a:r>
              <a:rPr lang="en-US" altLang="zh-TW" sz="2000" dirty="0" err="1" smtClean="0"/>
              <a:t>Div</a:t>
            </a:r>
            <a:r>
              <a:rPr lang="en-US" altLang="zh-TW" sz="2000" dirty="0" smtClean="0"/>
              <a:t> instruction </a:t>
            </a:r>
            <a:r>
              <a:rPr lang="en-US" altLang="zh-TW" sz="2000" dirty="0" err="1" smtClean="0"/>
              <a:t>datapath</a:t>
            </a:r>
            <a:endParaRPr lang="en-US" altLang="zh-TW" sz="2000" dirty="0" smtClean="0"/>
          </a:p>
          <a:p>
            <a:pPr lvl="1"/>
            <a:r>
              <a:rPr lang="en-US" altLang="zh-TW" sz="1600" dirty="0" smtClean="0"/>
              <a:t>Step 1: Normalize source value</a:t>
            </a:r>
          </a:p>
          <a:p>
            <a:pPr lvl="1"/>
            <a:r>
              <a:rPr lang="en-US" altLang="zh-TW" sz="1600" dirty="0" smtClean="0"/>
              <a:t>Step 2: Compute result by DSU</a:t>
            </a:r>
          </a:p>
          <a:p>
            <a:pPr lvl="1"/>
            <a:r>
              <a:rPr lang="en-US" altLang="zh-TW" sz="1600" dirty="0" smtClean="0"/>
              <a:t>Step 3: Calculate sticky</a:t>
            </a:r>
          </a:p>
          <a:p>
            <a:pPr lvl="1"/>
            <a:r>
              <a:rPr lang="en-US" altLang="zh-TW" sz="1600" dirty="0" smtClean="0"/>
              <a:t>Step 4: Shift right for subnormal</a:t>
            </a:r>
          </a:p>
          <a:p>
            <a:pPr lvl="1"/>
            <a:r>
              <a:rPr lang="en-US" altLang="zh-TW" sz="1600" dirty="0" smtClean="0"/>
              <a:t>Step 5: Do rounding</a:t>
            </a:r>
          </a:p>
          <a:p>
            <a:r>
              <a:rPr lang="en-US" altLang="zh-TW" sz="2000" dirty="0" err="1" smtClean="0"/>
              <a:t>Sqrt</a:t>
            </a:r>
            <a:r>
              <a:rPr lang="en-US" altLang="zh-TW" sz="2000" dirty="0" smtClean="0"/>
              <a:t> instruction </a:t>
            </a:r>
            <a:r>
              <a:rPr lang="en-US" altLang="zh-TW" sz="2000" dirty="0" err="1" smtClean="0"/>
              <a:t>datapath</a:t>
            </a:r>
            <a:endParaRPr lang="en-US" altLang="zh-TW" sz="2000" dirty="0" smtClean="0"/>
          </a:p>
          <a:p>
            <a:pPr lvl="1"/>
            <a:r>
              <a:rPr lang="en-US" altLang="zh-TW" sz="1600" dirty="0"/>
              <a:t>Step 1: normalize source value</a:t>
            </a:r>
          </a:p>
          <a:p>
            <a:pPr lvl="1"/>
            <a:r>
              <a:rPr lang="en-US" altLang="zh-TW" sz="1600" dirty="0"/>
              <a:t>Step 2: Compute result by DSU</a:t>
            </a:r>
          </a:p>
          <a:p>
            <a:pPr lvl="1"/>
            <a:r>
              <a:rPr lang="en-US" altLang="zh-TW" sz="1600" dirty="0"/>
              <a:t>Step 3: Calculate sticky</a:t>
            </a:r>
          </a:p>
          <a:p>
            <a:pPr lvl="1"/>
            <a:r>
              <a:rPr lang="en-US" altLang="zh-TW" sz="1600" dirty="0"/>
              <a:t>Step 4: Shift right for subnormal</a:t>
            </a:r>
          </a:p>
          <a:p>
            <a:pPr lvl="1"/>
            <a:r>
              <a:rPr lang="en-US" altLang="zh-TW" sz="1600" dirty="0"/>
              <a:t>Step 5: Do rounding</a:t>
            </a:r>
          </a:p>
          <a:p>
            <a:pPr lvl="1"/>
            <a:endParaRPr lang="en-US" altLang="zh-TW" sz="1600" dirty="0" smtClean="0"/>
          </a:p>
          <a:p>
            <a:endParaRPr lang="zh-TW" altLang="en-US" sz="1600" dirty="0">
              <a:solidFill>
                <a:schemeClr val="accent6"/>
              </a:solidFill>
            </a:endParaRPr>
          </a:p>
        </p:txBody>
      </p:sp>
      <p:cxnSp>
        <p:nvCxnSpPr>
          <p:cNvPr id="5" name="直線單箭頭接點 4"/>
          <p:cNvCxnSpPr/>
          <p:nvPr/>
        </p:nvCxnSpPr>
        <p:spPr>
          <a:xfrm>
            <a:off x="4932040" y="152462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4925938" y="2116280"/>
            <a:ext cx="0" cy="2520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796136" y="2049199"/>
            <a:ext cx="0" cy="570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5565006" y="3914042"/>
            <a:ext cx="288032" cy="10403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035649" y="3892299"/>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5557019" y="4437112"/>
            <a:ext cx="30400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5565006" y="4740696"/>
            <a:ext cx="222250" cy="1758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5030893" y="4740696"/>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622776" y="541878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853038" y="552895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932040" y="5701617"/>
            <a:ext cx="0" cy="21602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5373873" y="6093296"/>
            <a:ext cx="2796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a:off x="6300192" y="6041943"/>
            <a:ext cx="7590" cy="2476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405883" y="6304470"/>
            <a:ext cx="606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002138" y="6237312"/>
            <a:ext cx="76200" cy="2880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148064" y="6593160"/>
            <a:ext cx="4626" cy="22021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8056078" y="1990266"/>
            <a:ext cx="0" cy="48748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7308304" y="2006842"/>
            <a:ext cx="0" cy="4709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7956376"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H="1">
            <a:off x="7884368" y="4603840"/>
            <a:ext cx="216024" cy="34822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7405662" y="4610426"/>
            <a:ext cx="216024" cy="34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H="1">
            <a:off x="7513674" y="5157192"/>
            <a:ext cx="25202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7477670"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0859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(4/)</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Vector estimation instruction</a:t>
            </a:r>
            <a:endParaRPr lang="en-US" altLang="zh-TW" sz="1600" dirty="0"/>
          </a:p>
          <a:p>
            <a:pPr lvl="1"/>
            <a:endParaRPr lang="en-US" altLang="zh-TW" sz="1600" dirty="0" smtClean="0"/>
          </a:p>
          <a:p>
            <a:endParaRPr lang="zh-TW" altLang="en-US" sz="1600" dirty="0">
              <a:solidFill>
                <a:schemeClr val="accent6"/>
              </a:solidFill>
            </a:endParaRPr>
          </a:p>
        </p:txBody>
      </p:sp>
      <p:cxnSp>
        <p:nvCxnSpPr>
          <p:cNvPr id="46" name="直線單箭頭接點 45"/>
          <p:cNvCxnSpPr/>
          <p:nvPr/>
        </p:nvCxnSpPr>
        <p:spPr>
          <a:xfrm>
            <a:off x="7740352" y="2492896"/>
            <a:ext cx="21602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8100392" y="3068960"/>
            <a:ext cx="0" cy="6480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6956648" y="3717032"/>
            <a:ext cx="3516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8316416" y="4725144"/>
            <a:ext cx="0" cy="2880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148064" y="6525344"/>
            <a:ext cx="360040"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7646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(5/)</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DSU </a:t>
            </a:r>
            <a:r>
              <a:rPr lang="en-US" altLang="zh-TW" sz="2000" dirty="0" err="1" smtClean="0"/>
              <a:t>Datapath</a:t>
            </a:r>
            <a:endParaRPr lang="en-US" altLang="zh-TW" sz="2000" dirty="0" smtClean="0"/>
          </a:p>
          <a:p>
            <a:pPr lvl="1"/>
            <a:endParaRPr lang="en-US" altLang="zh-TW" sz="1200" dirty="0" smtClean="0"/>
          </a:p>
          <a:p>
            <a:pPr lvl="1"/>
            <a:endParaRPr lang="en-US" altLang="zh-TW" sz="1200" dirty="0"/>
          </a:p>
          <a:p>
            <a:pPr lvl="1"/>
            <a:endParaRPr lang="en-US" altLang="zh-TW" sz="1600" dirty="0" smtClean="0"/>
          </a:p>
          <a:p>
            <a:endParaRPr lang="zh-TW" altLang="en-US" sz="1600" dirty="0">
              <a:solidFill>
                <a:schemeClr val="accent6"/>
              </a:solidFill>
            </a:endParaRPr>
          </a:p>
        </p:txBody>
      </p:sp>
      <p:cxnSp>
        <p:nvCxnSpPr>
          <p:cNvPr id="5" name="直線單箭頭接點 4"/>
          <p:cNvCxnSpPr>
            <a:stCxn id="6" idx="1"/>
          </p:cNvCxnSpPr>
          <p:nvPr/>
        </p:nvCxnSpPr>
        <p:spPr>
          <a:xfrm flipH="1">
            <a:off x="7380312" y="5208295"/>
            <a:ext cx="173260" cy="604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553572" y="5085184"/>
            <a:ext cx="587020" cy="246221"/>
          </a:xfrm>
          <a:prstGeom prst="rect">
            <a:avLst/>
          </a:prstGeom>
          <a:noFill/>
          <a:ln w="12700">
            <a:noFill/>
          </a:ln>
        </p:spPr>
        <p:txBody>
          <a:bodyPr wrap="none" rtlCol="0">
            <a:spAutoFit/>
          </a:bodyPr>
          <a:lstStyle/>
          <a:p>
            <a:r>
              <a:rPr lang="en-US" altLang="zh-TW" sz="1000" dirty="0" smtClean="0">
                <a:solidFill>
                  <a:srgbClr val="FF0000"/>
                </a:solidFill>
              </a:rPr>
              <a:t>For 2’sc</a:t>
            </a:r>
            <a:endParaRPr lang="zh-TW" altLang="en-US" sz="1000" dirty="0">
              <a:solidFill>
                <a:srgbClr val="FF0000"/>
              </a:solidFill>
            </a:endParaRPr>
          </a:p>
        </p:txBody>
      </p:sp>
      <p:cxnSp>
        <p:nvCxnSpPr>
          <p:cNvPr id="18" name="直線單箭頭接點 17"/>
          <p:cNvCxnSpPr/>
          <p:nvPr/>
        </p:nvCxnSpPr>
        <p:spPr>
          <a:xfrm>
            <a:off x="8465901" y="1793722"/>
            <a:ext cx="0" cy="452953"/>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6516216" y="2066655"/>
            <a:ext cx="0" cy="36004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7313782" y="3665930"/>
            <a:ext cx="4320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6024053" y="3068960"/>
            <a:ext cx="420155"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5940152" y="4365104"/>
            <a:ext cx="1" cy="385251"/>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5436097" y="4267885"/>
            <a:ext cx="0" cy="249619"/>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5940152" y="5268758"/>
            <a:ext cx="368425"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4716016" y="5268758"/>
            <a:ext cx="440432"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491880" y="3356992"/>
            <a:ext cx="0" cy="36004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4067944" y="1969128"/>
            <a:ext cx="0" cy="226477"/>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4499992" y="1981394"/>
            <a:ext cx="0" cy="226477"/>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508104" y="5421158"/>
            <a:ext cx="5844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5660504" y="5573558"/>
            <a:ext cx="5844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5812904" y="5725958"/>
            <a:ext cx="5844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2843808" y="2195605"/>
            <a:ext cx="0" cy="36004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8194" name="Picture 2" descr="C:\Users\larryzzr\Desktop\FP_Larry\FDIV\FDIV_Figs\All-DSU datapa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912" y="1675386"/>
            <a:ext cx="6599088" cy="518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668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T:\users\klmn\larryzzr\FP_design_spec_Larry\FDIV\FDIV_Figs\All-DSU datapath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568" y="1412776"/>
            <a:ext cx="5683551" cy="531012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(5/)</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DSU </a:t>
            </a:r>
            <a:r>
              <a:rPr lang="en-US" altLang="zh-TW" sz="2000" dirty="0" err="1" smtClean="0"/>
              <a:t>Datapath</a:t>
            </a:r>
            <a:endParaRPr lang="en-US" altLang="zh-TW" sz="2000" dirty="0" smtClean="0"/>
          </a:p>
          <a:p>
            <a:pPr lvl="1"/>
            <a:endParaRPr lang="en-US" altLang="zh-TW" sz="1200" dirty="0" smtClean="0"/>
          </a:p>
          <a:p>
            <a:pPr lvl="1"/>
            <a:endParaRPr lang="en-US" altLang="zh-TW" sz="1200" dirty="0"/>
          </a:p>
          <a:p>
            <a:pPr lvl="1"/>
            <a:endParaRPr lang="en-US" altLang="zh-TW" sz="1600" dirty="0" smtClean="0"/>
          </a:p>
          <a:p>
            <a:endParaRPr lang="zh-TW" altLang="en-US" sz="1600" dirty="0">
              <a:solidFill>
                <a:schemeClr val="accent6"/>
              </a:solidFill>
            </a:endParaRPr>
          </a:p>
        </p:txBody>
      </p:sp>
      <p:cxnSp>
        <p:nvCxnSpPr>
          <p:cNvPr id="5" name="直線單箭頭接點 4"/>
          <p:cNvCxnSpPr>
            <a:stCxn id="6" idx="1"/>
          </p:cNvCxnSpPr>
          <p:nvPr/>
        </p:nvCxnSpPr>
        <p:spPr>
          <a:xfrm flipH="1">
            <a:off x="7207052" y="4962074"/>
            <a:ext cx="173260" cy="604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380312" y="4838963"/>
            <a:ext cx="587020" cy="246221"/>
          </a:xfrm>
          <a:prstGeom prst="rect">
            <a:avLst/>
          </a:prstGeom>
          <a:noFill/>
          <a:ln w="12700">
            <a:solidFill>
              <a:srgbClr val="FF0000"/>
            </a:solidFill>
          </a:ln>
        </p:spPr>
        <p:txBody>
          <a:bodyPr wrap="none" rtlCol="0">
            <a:spAutoFit/>
          </a:bodyPr>
          <a:lstStyle/>
          <a:p>
            <a:r>
              <a:rPr lang="en-US" altLang="zh-TW" sz="1000" dirty="0" smtClean="0">
                <a:solidFill>
                  <a:srgbClr val="FF0000"/>
                </a:solidFill>
              </a:rPr>
              <a:t>For 2’sc</a:t>
            </a:r>
            <a:endParaRPr lang="zh-TW" altLang="en-US" sz="1000" dirty="0">
              <a:solidFill>
                <a:srgbClr val="FF0000"/>
              </a:solidFill>
            </a:endParaRPr>
          </a:p>
        </p:txBody>
      </p:sp>
      <p:cxnSp>
        <p:nvCxnSpPr>
          <p:cNvPr id="18" name="直線單箭頭接點 17"/>
          <p:cNvCxnSpPr/>
          <p:nvPr/>
        </p:nvCxnSpPr>
        <p:spPr>
          <a:xfrm>
            <a:off x="6804248" y="5949280"/>
            <a:ext cx="0" cy="3089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6660232" y="1675257"/>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6137829" y="3212976"/>
            <a:ext cx="4320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5933698" y="2996952"/>
            <a:ext cx="42015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6137829" y="3942636"/>
            <a:ext cx="1" cy="38525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5762343" y="3885643"/>
            <a:ext cx="0" cy="24961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6244952" y="5013176"/>
            <a:ext cx="36842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156448" y="5013176"/>
            <a:ext cx="4404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51920" y="330589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4427984" y="1754917"/>
            <a:ext cx="0" cy="22647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4860032" y="1628800"/>
            <a:ext cx="0" cy="22647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609943" y="51488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5762343" y="53012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5914743" y="54536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3203848" y="1969128"/>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0403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T:\users\klmn\larryzzr\FP_design_spec_Larry\FDIV\FDIV_Figs\All-DSU datapath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568" y="1412776"/>
            <a:ext cx="5683551" cy="531012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(5/)</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DSU </a:t>
            </a:r>
            <a:r>
              <a:rPr lang="en-US" altLang="zh-TW" sz="2000" dirty="0" err="1" smtClean="0"/>
              <a:t>Datapath</a:t>
            </a:r>
            <a:endParaRPr lang="en-US" altLang="zh-TW" sz="2000" dirty="0" smtClean="0"/>
          </a:p>
          <a:p>
            <a:pPr lvl="1"/>
            <a:endParaRPr lang="en-US" altLang="zh-TW" sz="1200" dirty="0" smtClean="0"/>
          </a:p>
          <a:p>
            <a:pPr lvl="1"/>
            <a:endParaRPr lang="en-US" altLang="zh-TW" sz="1200" dirty="0"/>
          </a:p>
          <a:p>
            <a:pPr lvl="1"/>
            <a:endParaRPr lang="en-US" altLang="zh-TW" sz="1600" dirty="0" smtClean="0"/>
          </a:p>
          <a:p>
            <a:endParaRPr lang="zh-TW" altLang="en-US" sz="1600" dirty="0">
              <a:solidFill>
                <a:schemeClr val="accent6"/>
              </a:solidFill>
            </a:endParaRPr>
          </a:p>
        </p:txBody>
      </p:sp>
      <p:cxnSp>
        <p:nvCxnSpPr>
          <p:cNvPr id="5" name="直線單箭頭接點 4"/>
          <p:cNvCxnSpPr>
            <a:stCxn id="6" idx="1"/>
          </p:cNvCxnSpPr>
          <p:nvPr/>
        </p:nvCxnSpPr>
        <p:spPr>
          <a:xfrm flipH="1">
            <a:off x="7207052" y="4962074"/>
            <a:ext cx="173260" cy="604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380312" y="4838963"/>
            <a:ext cx="587020" cy="246221"/>
          </a:xfrm>
          <a:prstGeom prst="rect">
            <a:avLst/>
          </a:prstGeom>
          <a:noFill/>
          <a:ln w="12700">
            <a:solidFill>
              <a:srgbClr val="FF0000"/>
            </a:solidFill>
          </a:ln>
        </p:spPr>
        <p:txBody>
          <a:bodyPr wrap="none" rtlCol="0">
            <a:spAutoFit/>
          </a:bodyPr>
          <a:lstStyle/>
          <a:p>
            <a:r>
              <a:rPr lang="en-US" altLang="zh-TW" sz="1000" dirty="0" smtClean="0">
                <a:solidFill>
                  <a:srgbClr val="FF0000"/>
                </a:solidFill>
              </a:rPr>
              <a:t>For 2’sc</a:t>
            </a:r>
            <a:endParaRPr lang="zh-TW" altLang="en-US" sz="1000" dirty="0">
              <a:solidFill>
                <a:srgbClr val="FF0000"/>
              </a:solidFill>
            </a:endParaRPr>
          </a:p>
        </p:txBody>
      </p:sp>
      <p:cxnSp>
        <p:nvCxnSpPr>
          <p:cNvPr id="18" name="直線單箭頭接點 17"/>
          <p:cNvCxnSpPr/>
          <p:nvPr/>
        </p:nvCxnSpPr>
        <p:spPr>
          <a:xfrm>
            <a:off x="6804248" y="5949280"/>
            <a:ext cx="0" cy="3089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6660232" y="1675257"/>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6137829" y="3212976"/>
            <a:ext cx="4320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5933698" y="2996952"/>
            <a:ext cx="42015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6137829" y="3942636"/>
            <a:ext cx="1" cy="38525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5762343" y="3885643"/>
            <a:ext cx="0" cy="24961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6244952" y="5013176"/>
            <a:ext cx="36842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156448" y="5013176"/>
            <a:ext cx="4404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51920" y="330589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4427984" y="1754917"/>
            <a:ext cx="0" cy="22647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4860032" y="1628800"/>
            <a:ext cx="0" cy="22647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609943" y="51488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5762343" y="53012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5914743" y="54536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3203848" y="1969128"/>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4727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a:t>
            </a:r>
            <a:r>
              <a:rPr lang="en-US" altLang="zh-TW" dirty="0" err="1" smtClean="0"/>
              <a:t>Div</a:t>
            </a:r>
            <a:r>
              <a:rPr lang="en-US" altLang="zh-TW" dirty="0" smtClean="0"/>
              <a:t>/SQRT </a:t>
            </a:r>
            <a:r>
              <a:rPr lang="en-US" altLang="zh-TW" dirty="0"/>
              <a:t>Instructions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778719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z="2400" dirty="0" smtClean="0"/>
              <a:t>List of abbreviation</a:t>
            </a:r>
          </a:p>
          <a:p>
            <a:r>
              <a:rPr lang="en-US" altLang="zh-TW" sz="2400" dirty="0" smtClean="0"/>
              <a:t>Overview</a:t>
            </a:r>
          </a:p>
          <a:p>
            <a:r>
              <a:rPr lang="en-US" altLang="zh-TW" sz="2400" dirty="0" smtClean="0"/>
              <a:t>Configuration</a:t>
            </a:r>
          </a:p>
          <a:p>
            <a:r>
              <a:rPr lang="en-US" altLang="zh-TW" sz="2400" dirty="0" err="1"/>
              <a:t>uArch</a:t>
            </a:r>
            <a:r>
              <a:rPr lang="en-US" altLang="zh-TW" sz="2400" dirty="0"/>
              <a:t> O</a:t>
            </a:r>
            <a:r>
              <a:rPr lang="en-US" altLang="zh-TW" sz="2400" dirty="0" smtClean="0"/>
              <a:t>verview</a:t>
            </a:r>
          </a:p>
          <a:p>
            <a:r>
              <a:rPr lang="en-US" altLang="zh-TW" sz="2400" dirty="0" smtClean="0"/>
              <a:t>FP DIV/SQRT Instructions</a:t>
            </a:r>
          </a:p>
          <a:p>
            <a:r>
              <a:rPr lang="en-US" altLang="zh-TW" sz="2400" dirty="0" smtClean="0"/>
              <a:t>FP Estimation Instructions</a:t>
            </a:r>
          </a:p>
          <a:p>
            <a:r>
              <a:rPr lang="en-US" altLang="zh-TW" sz="2400" dirty="0"/>
              <a:t>Round digit </a:t>
            </a:r>
            <a:r>
              <a:rPr lang="en-US" altLang="zh-TW" sz="2400" dirty="0" smtClean="0"/>
              <a:t>generation</a:t>
            </a:r>
          </a:p>
          <a:p>
            <a:r>
              <a:rPr lang="en-US" altLang="zh-TW" sz="2400" dirty="0" smtClean="0"/>
              <a:t>Underflow </a:t>
            </a:r>
            <a:r>
              <a:rPr lang="en-US" altLang="zh-TW" sz="2400" dirty="0"/>
              <a:t>Flag Detection </a:t>
            </a:r>
            <a:endParaRPr lang="en-US" altLang="zh-TW" sz="2400" dirty="0" smtClean="0"/>
          </a:p>
          <a:p>
            <a:r>
              <a:rPr lang="en-US" altLang="zh-TW" sz="2400" dirty="0" smtClean="0"/>
              <a:t>Enhancements</a:t>
            </a:r>
          </a:p>
          <a:p>
            <a:r>
              <a:rPr lang="en-US" altLang="zh-TW" sz="2400" dirty="0" smtClean="0"/>
              <a:t>SIMD VFDIV64</a:t>
            </a:r>
          </a:p>
          <a:p>
            <a:r>
              <a:rPr lang="en-US" altLang="zh-TW" sz="2400" dirty="0">
                <a:sym typeface="Wingdings" panose="05000000000000000000" pitchFamily="2" charset="2"/>
              </a:rPr>
              <a:t>Merge IDIV and FDIV </a:t>
            </a:r>
            <a:r>
              <a:rPr lang="en-US" altLang="zh-TW" sz="2400" dirty="0" smtClean="0">
                <a:sym typeface="Wingdings" panose="05000000000000000000" pitchFamily="2" charset="2"/>
              </a:rPr>
              <a:t>methods</a:t>
            </a:r>
          </a:p>
          <a:p>
            <a:r>
              <a:rPr lang="en-US" altLang="zh-TW" sz="2400" dirty="0" smtClean="0"/>
              <a:t>Interface</a:t>
            </a:r>
          </a:p>
          <a:p>
            <a:r>
              <a:rPr lang="en-US" altLang="zh-TW" sz="2400" dirty="0" smtClean="0">
                <a:sym typeface="Wingdings" panose="05000000000000000000" pitchFamily="2" charset="2"/>
              </a:rPr>
              <a:t>Instruction list</a:t>
            </a:r>
          </a:p>
        </p:txBody>
      </p:sp>
    </p:spTree>
    <p:extLst>
      <p:ext uri="{BB962C8B-B14F-4D97-AF65-F5344CB8AC3E}">
        <p14:creationId xmlns:p14="http://schemas.microsoft.com/office/powerpoint/2010/main" val="41302145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Instructions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err="1" smtClean="0"/>
              <a:t>Div</a:t>
            </a:r>
            <a:r>
              <a:rPr lang="en-US" altLang="zh-TW" sz="2000" dirty="0" smtClean="0"/>
              <a:t> instruction </a:t>
            </a:r>
            <a:r>
              <a:rPr lang="en-US" altLang="zh-TW" sz="2000" dirty="0" err="1" smtClean="0"/>
              <a:t>datapath</a:t>
            </a:r>
            <a:endParaRPr lang="en-US" altLang="zh-TW" sz="2000" dirty="0" smtClean="0"/>
          </a:p>
          <a:p>
            <a:pPr lvl="1"/>
            <a:r>
              <a:rPr lang="en-US" altLang="zh-TW" sz="1600" dirty="0" smtClean="0"/>
              <a:t>Step 1: Normalize source value</a:t>
            </a:r>
          </a:p>
          <a:p>
            <a:pPr lvl="1"/>
            <a:r>
              <a:rPr lang="en-US" altLang="zh-TW" sz="1600" dirty="0" smtClean="0"/>
              <a:t>Step 2: Compute result by DSU</a:t>
            </a:r>
          </a:p>
          <a:p>
            <a:pPr lvl="1"/>
            <a:r>
              <a:rPr lang="en-US" altLang="zh-TW" sz="1600" dirty="0" smtClean="0"/>
              <a:t>Step 3: Calculate sticky</a:t>
            </a:r>
          </a:p>
          <a:p>
            <a:pPr lvl="1"/>
            <a:r>
              <a:rPr lang="en-US" altLang="zh-TW" sz="1600" dirty="0" smtClean="0"/>
              <a:t>Step 4: Shift right for subnormal</a:t>
            </a:r>
          </a:p>
          <a:p>
            <a:pPr lvl="1"/>
            <a:r>
              <a:rPr lang="en-US" altLang="zh-TW" sz="1600" dirty="0" smtClean="0"/>
              <a:t>Step 5: Do rounding</a:t>
            </a:r>
          </a:p>
          <a:p>
            <a:r>
              <a:rPr lang="en-US" altLang="zh-TW" sz="2000" dirty="0" err="1" smtClean="0"/>
              <a:t>Sqrt</a:t>
            </a:r>
            <a:r>
              <a:rPr lang="en-US" altLang="zh-TW" sz="2000" dirty="0" smtClean="0"/>
              <a:t> instruction </a:t>
            </a:r>
            <a:r>
              <a:rPr lang="en-US" altLang="zh-TW" sz="2000" dirty="0" err="1" smtClean="0"/>
              <a:t>datapath</a:t>
            </a:r>
            <a:endParaRPr lang="en-US" altLang="zh-TW" sz="2000" dirty="0" smtClean="0"/>
          </a:p>
          <a:p>
            <a:pPr lvl="1"/>
            <a:r>
              <a:rPr lang="en-US" altLang="zh-TW" sz="1600" dirty="0"/>
              <a:t>Step 1: normalize source value</a:t>
            </a:r>
          </a:p>
          <a:p>
            <a:pPr lvl="1"/>
            <a:r>
              <a:rPr lang="en-US" altLang="zh-TW" sz="1600" dirty="0"/>
              <a:t>Step 2: Compute result by DSU</a:t>
            </a:r>
          </a:p>
          <a:p>
            <a:pPr lvl="1"/>
            <a:r>
              <a:rPr lang="en-US" altLang="zh-TW" sz="1600" dirty="0"/>
              <a:t>Step 3: Calculate sticky</a:t>
            </a:r>
          </a:p>
          <a:p>
            <a:pPr lvl="1"/>
            <a:r>
              <a:rPr lang="en-US" altLang="zh-TW" sz="1600" dirty="0"/>
              <a:t>Step 4: Shift right for subnormal</a:t>
            </a:r>
          </a:p>
          <a:p>
            <a:pPr lvl="1"/>
            <a:r>
              <a:rPr lang="en-US" altLang="zh-TW" sz="1600" dirty="0"/>
              <a:t>Step 5: Do rounding</a:t>
            </a:r>
          </a:p>
          <a:p>
            <a:pPr lvl="1"/>
            <a:endParaRPr lang="en-US" altLang="zh-TW" sz="1600" dirty="0" smtClean="0"/>
          </a:p>
          <a:p>
            <a:endParaRPr lang="zh-TW" altLang="en-US" sz="1600" dirty="0">
              <a:solidFill>
                <a:schemeClr val="accent6"/>
              </a:solidFill>
            </a:endParaRPr>
          </a:p>
        </p:txBody>
      </p:sp>
      <p:cxnSp>
        <p:nvCxnSpPr>
          <p:cNvPr id="5" name="直線單箭頭接點 4"/>
          <p:cNvCxnSpPr/>
          <p:nvPr/>
        </p:nvCxnSpPr>
        <p:spPr>
          <a:xfrm>
            <a:off x="4932040" y="152462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4925938" y="2116280"/>
            <a:ext cx="0" cy="2520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796136" y="2049199"/>
            <a:ext cx="0" cy="570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5565006" y="3914042"/>
            <a:ext cx="288032" cy="10403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035649" y="3892299"/>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5557019" y="4437112"/>
            <a:ext cx="30400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5565006" y="4740696"/>
            <a:ext cx="222250" cy="1758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5030893" y="4740696"/>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622776" y="541878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853038" y="552895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932040" y="5701617"/>
            <a:ext cx="0" cy="21602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5373873" y="6093296"/>
            <a:ext cx="2796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a:off x="6300192" y="6041943"/>
            <a:ext cx="7590" cy="2476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405883" y="6304470"/>
            <a:ext cx="606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002138" y="6237312"/>
            <a:ext cx="76200" cy="2880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148064" y="6593160"/>
            <a:ext cx="4626" cy="22021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8056078" y="1990266"/>
            <a:ext cx="0" cy="48748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7308304" y="2006842"/>
            <a:ext cx="0" cy="4709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7956376"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H="1">
            <a:off x="7884368" y="4603840"/>
            <a:ext cx="216024" cy="34822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7405662" y="4610426"/>
            <a:ext cx="216024" cy="34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H="1">
            <a:off x="7513674" y="5157192"/>
            <a:ext cx="25202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7477670"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7433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a:t>
            </a:r>
            <a:r>
              <a:rPr lang="en-US" altLang="zh-TW" dirty="0" smtClean="0"/>
              <a:t>Instructions (</a:t>
            </a:r>
            <a:r>
              <a:rPr lang="en-US" altLang="zh-TW" dirty="0"/>
              <a:t>1</a:t>
            </a:r>
            <a:r>
              <a:rPr lang="en-US" altLang="zh-TW" dirty="0" smtClean="0"/>
              <a:t>/)</a:t>
            </a:r>
            <a:endParaRPr lang="zh-TW" altLang="en-US" dirty="0"/>
          </a:p>
        </p:txBody>
      </p:sp>
      <p:sp>
        <p:nvSpPr>
          <p:cNvPr id="3" name="內容版面配置區 2"/>
          <p:cNvSpPr>
            <a:spLocks noGrp="1"/>
          </p:cNvSpPr>
          <p:nvPr>
            <p:ph idx="1"/>
          </p:nvPr>
        </p:nvSpPr>
        <p:spPr/>
        <p:txBody>
          <a:bodyPr>
            <a:normAutofit fontScale="92500"/>
          </a:bodyPr>
          <a:lstStyle/>
          <a:p>
            <a:r>
              <a:rPr lang="en-US" altLang="zh-TW" sz="2000" dirty="0" smtClean="0"/>
              <a:t>DSU dataflow</a:t>
            </a:r>
            <a:endParaRPr lang="en-US" altLang="zh-TW" sz="2000" dirty="0"/>
          </a:p>
          <a:p>
            <a:pPr marL="800100" lvl="1" indent="-342900">
              <a:buFont typeface="+mj-lt"/>
              <a:buAutoNum type="arabicPeriod"/>
            </a:pPr>
            <a:r>
              <a:rPr lang="en-US" altLang="zh-TW" sz="1800" dirty="0" smtClean="0"/>
              <a:t>Unpack source data</a:t>
            </a:r>
          </a:p>
          <a:p>
            <a:pPr marL="800100" lvl="1" indent="-342900">
              <a:buFont typeface="+mj-lt"/>
              <a:buAutoNum type="arabicPeriod"/>
            </a:pPr>
            <a:r>
              <a:rPr lang="en-US" altLang="zh-TW" sz="1800" dirty="0" smtClean="0"/>
              <a:t>Normalize significand and increase exponent</a:t>
            </a:r>
            <a:endParaRPr lang="en-US" altLang="zh-TW" sz="1800" dirty="0"/>
          </a:p>
          <a:p>
            <a:pPr marL="800100" lvl="1" indent="-342900">
              <a:buFont typeface="+mj-lt"/>
              <a:buAutoNum type="arabicPeriod"/>
            </a:pPr>
            <a:r>
              <a:rPr lang="en-US" altLang="zh-TW" sz="1800" dirty="0" smtClean="0"/>
              <a:t>Use DSU to compute result of div/</a:t>
            </a:r>
            <a:r>
              <a:rPr lang="en-US" altLang="zh-TW" sz="1800" dirty="0" err="1" smtClean="0"/>
              <a:t>sqrt</a:t>
            </a:r>
            <a:endParaRPr lang="en-US" altLang="zh-TW" sz="1800" dirty="0" smtClean="0"/>
          </a:p>
          <a:p>
            <a:pPr marL="800100" lvl="1" indent="-342900">
              <a:buFont typeface="+mj-lt"/>
              <a:buAutoNum type="arabicPeriod"/>
            </a:pPr>
            <a:r>
              <a:rPr lang="en-US" altLang="zh-TW" sz="1800" dirty="0" smtClean="0"/>
              <a:t>Generate partial sticky</a:t>
            </a:r>
          </a:p>
          <a:p>
            <a:pPr marL="800100" lvl="1" indent="-342900">
              <a:buFont typeface="+mj-lt"/>
              <a:buAutoNum type="arabicPeriod"/>
            </a:pPr>
            <a:r>
              <a:rPr lang="en-US" altLang="zh-TW" sz="1800" dirty="0" smtClean="0"/>
              <a:t>Shift right significand and generate partial sticky if exponent value is subnormal</a:t>
            </a:r>
          </a:p>
          <a:p>
            <a:pPr marL="800100" lvl="1" indent="-342900">
              <a:buFont typeface="+mj-lt"/>
              <a:buAutoNum type="arabicPeriod"/>
            </a:pPr>
            <a:r>
              <a:rPr lang="en-US" altLang="zh-TW" sz="1800" dirty="0" smtClean="0"/>
              <a:t>Generate round digit</a:t>
            </a:r>
          </a:p>
          <a:p>
            <a:pPr marL="800100" lvl="1" indent="-342900">
              <a:buFont typeface="+mj-lt"/>
              <a:buAutoNum type="arabicPeriod"/>
            </a:pPr>
            <a:r>
              <a:rPr lang="en-US" altLang="zh-TW" sz="1800" dirty="0" smtClean="0"/>
              <a:t>Do rounding</a:t>
            </a:r>
          </a:p>
          <a:p>
            <a:r>
              <a:rPr lang="en-US" altLang="zh-TW" sz="2000" dirty="0" smtClean="0"/>
              <a:t>Enhancements</a:t>
            </a:r>
            <a:endParaRPr lang="en-US" altLang="zh-TW" sz="2000" dirty="0"/>
          </a:p>
          <a:p>
            <a:pPr lvl="1"/>
            <a:r>
              <a:rPr lang="en-US" altLang="zh-TW" sz="1800" dirty="0"/>
              <a:t>Reducing look-up table</a:t>
            </a:r>
          </a:p>
          <a:p>
            <a:pPr lvl="1"/>
            <a:r>
              <a:rPr lang="en-US" altLang="zh-TW" sz="1800" dirty="0" smtClean="0"/>
              <a:t>Reduce instruction latency (1 cycle)</a:t>
            </a:r>
          </a:p>
          <a:p>
            <a:pPr lvl="1"/>
            <a:r>
              <a:rPr lang="en-US" altLang="zh-TW" sz="1800" dirty="0" smtClean="0"/>
              <a:t>Reduce sticky generation times</a:t>
            </a:r>
          </a:p>
          <a:p>
            <a:pPr lvl="1"/>
            <a:r>
              <a:rPr lang="en-US" altLang="zh-TW" sz="1800" dirty="0" smtClean="0"/>
              <a:t>Modified rounding method</a:t>
            </a:r>
          </a:p>
          <a:p>
            <a:pPr lvl="1"/>
            <a:r>
              <a:rPr lang="en-US" altLang="zh-TW" sz="1800" dirty="0" smtClean="0"/>
              <a:t>Reduce 2 level adder to 1 level</a:t>
            </a:r>
          </a:p>
          <a:p>
            <a:pPr lvl="1"/>
            <a:endParaRPr lang="en-US" altLang="zh-TW" sz="1800" dirty="0" smtClean="0"/>
          </a:p>
          <a:p>
            <a:pPr lvl="1"/>
            <a:endParaRPr lang="en-US" altLang="zh-TW" sz="1800" dirty="0" smtClean="0"/>
          </a:p>
          <a:p>
            <a:pPr lvl="1"/>
            <a:endParaRPr lang="en-US" altLang="zh-TW" sz="1800" dirty="0"/>
          </a:p>
        </p:txBody>
      </p:sp>
    </p:spTree>
    <p:extLst>
      <p:ext uri="{BB962C8B-B14F-4D97-AF65-F5344CB8AC3E}">
        <p14:creationId xmlns:p14="http://schemas.microsoft.com/office/powerpoint/2010/main" val="38280926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a:t>
            </a:r>
            <a:r>
              <a:rPr lang="en-US" altLang="zh-TW" dirty="0" smtClean="0"/>
              <a:t>Instructions (2/)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sz="2000" dirty="0" smtClean="0"/>
                  <a:t>Algorithm</a:t>
                </a:r>
              </a:p>
              <a:p>
                <a:pPr marL="742950" lvl="2" indent="-342900"/>
                <a:r>
                  <a:rPr lang="en-US" altLang="zh-TW" sz="1800" dirty="0" smtClean="0">
                    <a:hlinkClick r:id="rId3" action="ppaction://hlinksldjump"/>
                  </a:rPr>
                  <a:t>SRT </a:t>
                </a:r>
                <a:r>
                  <a:rPr lang="en-US" altLang="zh-TW" sz="1800" dirty="0">
                    <a:hlinkClick r:id="rId3" action="ppaction://hlinksldjump"/>
                  </a:rPr>
                  <a:t>algorithm</a:t>
                </a:r>
                <a:endParaRPr lang="en-US" altLang="zh-TW" sz="1800" dirty="0"/>
              </a:p>
              <a:p>
                <a:pPr marL="742950" lvl="2" indent="-342900"/>
                <a:r>
                  <a:rPr lang="en-US" altLang="zh-TW" sz="1800" dirty="0" smtClean="0">
                    <a:hlinkClick r:id="rId4" action="ppaction://hlinksldjump"/>
                  </a:rPr>
                  <a:t>DIV/SQRT look-up table</a:t>
                </a:r>
                <a:endParaRPr lang="en-US" altLang="zh-TW" sz="1800" dirty="0" smtClean="0"/>
              </a:p>
              <a:p>
                <a:r>
                  <a:rPr lang="en-US" altLang="zh-TW" sz="2000" dirty="0" smtClean="0"/>
                  <a:t>Recursive equation </a:t>
                </a:r>
              </a:p>
              <a:p>
                <a:pPr lvl="1"/>
                <a:r>
                  <a:rPr lang="en-US" altLang="zh-TW" sz="1600" dirty="0" err="1" smtClean="0"/>
                  <a:t>Div</a:t>
                </a:r>
                <a:r>
                  <a:rPr lang="en-US" altLang="zh-TW" sz="1600" dirty="0" smtClean="0"/>
                  <a:t> </a:t>
                </a:r>
                <a:r>
                  <a:rPr lang="en-US" altLang="zh-TW" sz="1600" dirty="0" smtClean="0">
                    <a:sym typeface="Wingdings" panose="05000000000000000000" pitchFamily="2" charset="2"/>
                  </a:rPr>
                  <a:t> </a:t>
                </a:r>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𝑑</m:t>
                    </m:r>
                  </m:oMath>
                </a14:m>
                <a:endParaRPr lang="en-US" altLang="zh-TW" sz="1600" i="1" dirty="0" smtClean="0">
                  <a:latin typeface="Cambria Math"/>
                </a:endParaRPr>
              </a:p>
              <a:p>
                <a:pPr lvl="2"/>
                <a14:m>
                  <m:oMath xmlns:m="http://schemas.openxmlformats.org/officeDocument/2006/math">
                    <m:sSup>
                      <m:sSupPr>
                        <m:ctrlPr>
                          <a:rPr lang="en-US" altLang="zh-TW" sz="1200" i="1">
                            <a:latin typeface="Cambria Math" panose="02040503050406030204" pitchFamily="18" charset="0"/>
                          </a:rPr>
                        </m:ctrlPr>
                      </m:sSupPr>
                      <m:e>
                        <m:r>
                          <a:rPr lang="en-US" altLang="zh-TW" sz="1200" i="1">
                            <a:latin typeface="Cambria Math"/>
                          </a:rPr>
                          <m:t>𝑠</m:t>
                        </m:r>
                      </m:e>
                      <m:sup>
                        <m:r>
                          <a:rPr lang="en-US" altLang="zh-TW" sz="1200" i="1">
                            <a:latin typeface="Cambria Math"/>
                          </a:rPr>
                          <m:t>0</m:t>
                        </m:r>
                      </m:sup>
                    </m:sSup>
                  </m:oMath>
                </a14:m>
                <a:r>
                  <a:rPr lang="en-US" altLang="zh-TW" sz="1200" dirty="0"/>
                  <a:t> is </a:t>
                </a:r>
                <a:r>
                  <a:rPr lang="en-US" altLang="zh-TW" sz="1200" dirty="0" smtClean="0"/>
                  <a:t>in the range [1.0, 2)</a:t>
                </a:r>
                <a:endParaRPr lang="en-US" altLang="zh-TW" sz="1200" dirty="0"/>
              </a:p>
              <a:p>
                <a:pPr lvl="2"/>
                <a14:m>
                  <m:oMath xmlns:m="http://schemas.openxmlformats.org/officeDocument/2006/math">
                    <m:r>
                      <a:rPr lang="en-US" altLang="zh-TW" sz="1200" i="1">
                        <a:latin typeface="Cambria Math"/>
                      </a:rPr>
                      <m:t>𝑑</m:t>
                    </m:r>
                  </m:oMath>
                </a14:m>
                <a:r>
                  <a:rPr lang="en-US" altLang="zh-TW" sz="1200" dirty="0"/>
                  <a:t> is normalize divisor</a:t>
                </a:r>
              </a:p>
              <a:p>
                <a:pPr lvl="2"/>
                <a14:m>
                  <m:oMath xmlns:m="http://schemas.openxmlformats.org/officeDocument/2006/math">
                    <m:sSup>
                      <m:sSupPr>
                        <m:ctrlPr>
                          <a:rPr lang="en-US" altLang="zh-TW" sz="1200" i="1">
                            <a:latin typeface="Cambria Math" panose="02040503050406030204" pitchFamily="18" charset="0"/>
                          </a:rPr>
                        </m:ctrlPr>
                      </m:sSupPr>
                      <m:e>
                        <m:r>
                          <a:rPr lang="en-US" altLang="zh-TW" sz="1200" i="1">
                            <a:latin typeface="Cambria Math"/>
                          </a:rPr>
                          <m:t>𝑠</m:t>
                        </m:r>
                      </m:e>
                      <m:sup>
                        <m:r>
                          <a:rPr lang="en-US" altLang="zh-TW" sz="1200" i="1">
                            <a:latin typeface="Cambria Math"/>
                          </a:rPr>
                          <m:t>𝑗</m:t>
                        </m:r>
                        <m:r>
                          <a:rPr lang="en-US" altLang="zh-TW" sz="1200" i="1">
                            <a:latin typeface="Cambria Math"/>
                          </a:rPr>
                          <m:t>−1</m:t>
                        </m:r>
                      </m:sup>
                    </m:sSup>
                  </m:oMath>
                </a14:m>
                <a:r>
                  <a:rPr lang="en-US" altLang="zh-TW" sz="1200" dirty="0"/>
                  <a:t> is in the range [-2/3d, 2/3d)</a:t>
                </a:r>
              </a:p>
              <a:p>
                <a:pPr lvl="2"/>
                <a14:m>
                  <m:oMath xmlns:m="http://schemas.openxmlformats.org/officeDocument/2006/math">
                    <m:r>
                      <a:rPr lang="en-US" altLang="zh-TW" sz="1200" i="1">
                        <a:latin typeface="Cambria Math"/>
                      </a:rPr>
                      <m:t>𝑑</m:t>
                    </m:r>
                  </m:oMath>
                </a14:m>
                <a:r>
                  <a:rPr lang="en-US" altLang="zh-TW" sz="1200" dirty="0"/>
                  <a:t> is in the range [1.0, 2</a:t>
                </a:r>
                <a:r>
                  <a:rPr lang="en-US" altLang="zh-TW" sz="1200" dirty="0" smtClean="0"/>
                  <a:t>)</a:t>
                </a:r>
              </a:p>
              <a:p>
                <a:pPr lvl="2"/>
                <a:r>
                  <a:rPr lang="en-US" altLang="zh-TW" sz="1200" dirty="0"/>
                  <a:t>Digit set (</a:t>
                </a:r>
                <a14:m>
                  <m:oMath xmlns:m="http://schemas.openxmlformats.org/officeDocument/2006/math">
                    <m:sSub>
                      <m:sSubPr>
                        <m:ctrlPr>
                          <a:rPr lang="en-US" altLang="zh-TW" sz="1200" i="1">
                            <a:latin typeface="Cambria Math" panose="02040503050406030204" pitchFamily="18" charset="0"/>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oMath>
                </a14:m>
                <a:r>
                  <a:rPr lang="en-US" altLang="zh-TW" sz="1200" dirty="0"/>
                  <a:t>) is [-2, -1, 0, 1, 2]</a:t>
                </a:r>
              </a:p>
              <a:p>
                <a:pPr lvl="1"/>
                <a:r>
                  <a:rPr lang="en-US" altLang="zh-TW" sz="1600" dirty="0" err="1" smtClean="0"/>
                  <a:t>Sqrt</a:t>
                </a:r>
                <a:r>
                  <a:rPr lang="en-US" altLang="zh-TW" sz="1600" dirty="0" smtClean="0"/>
                  <a:t> </a:t>
                </a:r>
                <a:r>
                  <a:rPr lang="en-US" altLang="zh-TW" sz="1600" dirty="0" smtClean="0">
                    <a:sym typeface="Wingdings" panose="05000000000000000000" pitchFamily="2" charset="2"/>
                  </a:rPr>
                  <a:t> </a:t>
                </a:r>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d>
                      <m:dPr>
                        <m:ctrlPr>
                          <a:rPr lang="en-US" altLang="zh-TW" sz="1600" i="1">
                            <a:latin typeface="Cambria Math" panose="02040503050406030204" pitchFamily="18" charset="0"/>
                          </a:rPr>
                        </m:ctrlPr>
                      </m:dPr>
                      <m:e>
                        <m:r>
                          <a:rPr lang="en-US" altLang="zh-TW" sz="1600" i="1">
                            <a:latin typeface="Cambria Math"/>
                          </a:rPr>
                          <m:t>2</m:t>
                        </m:r>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sSup>
                          <m:sSupPr>
                            <m:ctrlPr>
                              <a:rPr lang="en-US" altLang="zh-TW" sz="1600" i="1">
                                <a:latin typeface="Cambria Math" panose="02040503050406030204" pitchFamily="18" charset="0"/>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e>
                    </m:d>
                    <m:r>
                      <a:rPr lang="en-US" altLang="zh-TW" sz="1600" b="0" i="1" smtClean="0">
                        <a:latin typeface="Cambria Math"/>
                      </a:rPr>
                      <m:t>=</m:t>
                    </m:r>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−2</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m:t>
                    </m:r>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f>
                      <m:fPr>
                        <m:ctrlPr>
                          <a:rPr lang="en-US" altLang="zh-TW" sz="1600" i="1">
                            <a:latin typeface="Cambria Math" panose="02040503050406030204" pitchFamily="18" charset="0"/>
                          </a:rPr>
                        </m:ctrlPr>
                      </m:fPr>
                      <m:num>
                        <m:sSup>
                          <m:sSupPr>
                            <m:ctrlPr>
                              <a:rPr lang="en-US" altLang="zh-TW" sz="1600" i="1">
                                <a:latin typeface="Cambria Math" panose="02040503050406030204" pitchFamily="18" charset="0"/>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num>
                      <m:den>
                        <m:r>
                          <a:rPr lang="en-US" altLang="zh-TW" sz="1600" i="1">
                            <a:latin typeface="Cambria Math"/>
                          </a:rPr>
                          <m:t>2</m:t>
                        </m:r>
                      </m:den>
                    </m:f>
                    <m:r>
                      <a:rPr lang="en-US" altLang="zh-TW" sz="1600" i="1">
                        <a:latin typeface="Cambria Math"/>
                      </a:rPr>
                      <m:t>)</m:t>
                    </m:r>
                  </m:oMath>
                </a14:m>
                <a:endParaRPr lang="en-US" altLang="zh-TW" sz="1600" i="1" dirty="0">
                  <a:latin typeface="Cambria Math"/>
                </a:endParaRPr>
              </a:p>
              <a:p>
                <a:pPr lvl="2"/>
                <a14:m>
                  <m:oMath xmlns:m="http://schemas.openxmlformats.org/officeDocument/2006/math">
                    <m:sSup>
                      <m:sSupPr>
                        <m:ctrlPr>
                          <a:rPr lang="en-US" altLang="zh-TW" sz="1200" i="1">
                            <a:latin typeface="Cambria Math" panose="02040503050406030204" pitchFamily="18" charset="0"/>
                          </a:rPr>
                        </m:ctrlPr>
                      </m:sSupPr>
                      <m:e>
                        <m:r>
                          <a:rPr lang="en-US" altLang="zh-TW" sz="1200" i="1">
                            <a:latin typeface="Cambria Math"/>
                          </a:rPr>
                          <m:t>𝑠</m:t>
                        </m:r>
                      </m:e>
                      <m:sup>
                        <m:r>
                          <a:rPr lang="en-US" altLang="zh-TW" sz="1200" i="1">
                            <a:latin typeface="Cambria Math"/>
                          </a:rPr>
                          <m:t>0</m:t>
                        </m:r>
                      </m:sup>
                    </m:sSup>
                  </m:oMath>
                </a14:m>
                <a:r>
                  <a:rPr lang="en-US" altLang="zh-TW" sz="1200" dirty="0"/>
                  <a:t> is </a:t>
                </a:r>
                <a:r>
                  <a:rPr lang="en-US" altLang="zh-TW" sz="1200" dirty="0" smtClean="0"/>
                  <a:t>in the range [0.25, 1)</a:t>
                </a:r>
                <a:endParaRPr lang="en-US" altLang="zh-TW" sz="1200" dirty="0"/>
              </a:p>
              <a:p>
                <a:pPr lvl="2"/>
                <a14:m>
                  <m:oMath xmlns:m="http://schemas.openxmlformats.org/officeDocument/2006/math">
                    <m:sSup>
                      <m:sSupPr>
                        <m:ctrlPr>
                          <a:rPr lang="en-US" altLang="zh-TW" sz="1200" i="1">
                            <a:latin typeface="Cambria Math" panose="02040503050406030204" pitchFamily="18" charset="0"/>
                          </a:rPr>
                        </m:ctrlPr>
                      </m:sSupPr>
                      <m:e>
                        <m:r>
                          <a:rPr lang="en-US" altLang="zh-TW" sz="1200" i="1">
                            <a:latin typeface="Cambria Math"/>
                          </a:rPr>
                          <m:t>𝑠</m:t>
                        </m:r>
                      </m:e>
                      <m:sup>
                        <m:r>
                          <a:rPr lang="en-US" altLang="zh-TW" sz="1200" i="1">
                            <a:latin typeface="Cambria Math"/>
                          </a:rPr>
                          <m:t>𝑗</m:t>
                        </m:r>
                        <m:r>
                          <a:rPr lang="en-US" altLang="zh-TW" sz="1200" i="1">
                            <a:latin typeface="Cambria Math"/>
                          </a:rPr>
                          <m:t>−1</m:t>
                        </m:r>
                      </m:sup>
                    </m:sSup>
                  </m:oMath>
                </a14:m>
                <a:r>
                  <a:rPr lang="en-US" altLang="zh-TW" sz="1200" dirty="0"/>
                  <a:t> is in the range </a:t>
                </a:r>
                <a:r>
                  <a:rPr lang="en-US" altLang="zh-TW" sz="1200" dirty="0" smtClean="0"/>
                  <a:t>[</a:t>
                </a:r>
                <a14:m>
                  <m:oMath xmlns:m="http://schemas.openxmlformats.org/officeDocument/2006/math">
                    <m:f>
                      <m:fPr>
                        <m:ctrlPr>
                          <a:rPr lang="en-US" altLang="zh-TW" sz="1200" i="1" smtClean="0">
                            <a:latin typeface="Cambria Math" panose="02040503050406030204" pitchFamily="18" charset="0"/>
                          </a:rPr>
                        </m:ctrlPr>
                      </m:fPr>
                      <m:num>
                        <m:r>
                          <a:rPr lang="en-US" altLang="zh-TW" sz="1200" b="0" i="1" smtClean="0">
                            <a:latin typeface="Cambria Math"/>
                          </a:rPr>
                          <m:t>−2</m:t>
                        </m:r>
                      </m:num>
                      <m:den>
                        <m:r>
                          <a:rPr lang="en-US" altLang="zh-TW" sz="1200" b="0" i="1" smtClean="0">
                            <a:latin typeface="Cambria Math"/>
                          </a:rPr>
                          <m:t>3</m:t>
                        </m:r>
                      </m:den>
                    </m:f>
                    <m:d>
                      <m:dPr>
                        <m:ctrlPr>
                          <a:rPr lang="en-US" altLang="zh-TW" sz="1200" i="1">
                            <a:latin typeface="Cambria Math" panose="02040503050406030204" pitchFamily="18" charset="0"/>
                          </a:rPr>
                        </m:ctrlPr>
                      </m:dPr>
                      <m:e>
                        <m:r>
                          <a:rPr lang="en-US" altLang="zh-TW" sz="1200" i="1">
                            <a:latin typeface="Cambria Math"/>
                          </a:rPr>
                          <m:t>2</m:t>
                        </m:r>
                        <m:sSup>
                          <m:sSupPr>
                            <m:ctrlPr>
                              <a:rPr lang="en-US" altLang="zh-TW" sz="1200" i="1">
                                <a:latin typeface="Cambria Math" panose="02040503050406030204" pitchFamily="18" charset="0"/>
                              </a:rPr>
                            </m:ctrlPr>
                          </m:sSupPr>
                          <m:e>
                            <m:r>
                              <a:rPr lang="en-US" altLang="zh-TW" sz="1200" i="1">
                                <a:latin typeface="Cambria Math"/>
                              </a:rPr>
                              <m:t>𝑞</m:t>
                            </m:r>
                          </m:e>
                          <m:sup>
                            <m:r>
                              <a:rPr lang="en-US" altLang="zh-TW" sz="1200" i="1">
                                <a:latin typeface="Cambria Math"/>
                              </a:rPr>
                              <m:t>𝑗</m:t>
                            </m:r>
                            <m:r>
                              <a:rPr lang="en-US" altLang="zh-TW" sz="1200" i="1">
                                <a:latin typeface="Cambria Math"/>
                              </a:rPr>
                              <m:t>−1</m:t>
                            </m:r>
                          </m:sup>
                        </m:sSup>
                        <m:r>
                          <a:rPr lang="en-US" altLang="zh-TW" sz="1200" i="1">
                            <a:latin typeface="Cambria Math"/>
                          </a:rPr>
                          <m:t>+</m:t>
                        </m:r>
                        <m:sSup>
                          <m:sSupPr>
                            <m:ctrlPr>
                              <a:rPr lang="en-US" altLang="zh-TW" sz="1200" i="1">
                                <a:latin typeface="Cambria Math" panose="02040503050406030204" pitchFamily="18" charset="0"/>
                              </a:rPr>
                            </m:ctrlPr>
                          </m:sSupPr>
                          <m:e>
                            <m:r>
                              <a:rPr lang="en-US" altLang="zh-TW" sz="1200" i="1">
                                <a:latin typeface="Cambria Math"/>
                              </a:rPr>
                              <m:t>4</m:t>
                            </m:r>
                          </m:e>
                          <m:sup>
                            <m:r>
                              <a:rPr lang="en-US" altLang="zh-TW" sz="1200" i="1">
                                <a:latin typeface="Cambria Math"/>
                              </a:rPr>
                              <m:t>−</m:t>
                            </m:r>
                            <m:r>
                              <a:rPr lang="en-US" altLang="zh-TW" sz="1200" i="1">
                                <a:latin typeface="Cambria Math"/>
                              </a:rPr>
                              <m:t>𝑗</m:t>
                            </m:r>
                          </m:sup>
                        </m:sSup>
                        <m:sSub>
                          <m:sSubPr>
                            <m:ctrlPr>
                              <a:rPr lang="en-US" altLang="zh-TW" sz="1200" i="1">
                                <a:latin typeface="Cambria Math" panose="02040503050406030204" pitchFamily="18" charset="0"/>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e>
                    </m:d>
                  </m:oMath>
                </a14:m>
                <a:r>
                  <a:rPr lang="en-US" altLang="zh-TW" sz="1200" dirty="0" smtClean="0"/>
                  <a:t>, </a:t>
                </a:r>
                <a14:m>
                  <m:oMath xmlns:m="http://schemas.openxmlformats.org/officeDocument/2006/math">
                    <m:f>
                      <m:fPr>
                        <m:ctrlPr>
                          <a:rPr lang="en-US" altLang="zh-TW" sz="1200" i="1">
                            <a:latin typeface="Cambria Math" panose="02040503050406030204" pitchFamily="18" charset="0"/>
                          </a:rPr>
                        </m:ctrlPr>
                      </m:fPr>
                      <m:num>
                        <m:r>
                          <a:rPr lang="en-US" altLang="zh-TW" sz="1200" b="0" i="1" smtClean="0">
                            <a:latin typeface="Cambria Math"/>
                          </a:rPr>
                          <m:t>2</m:t>
                        </m:r>
                      </m:num>
                      <m:den>
                        <m:r>
                          <a:rPr lang="en-US" altLang="zh-TW" sz="1200" i="1">
                            <a:latin typeface="Cambria Math"/>
                          </a:rPr>
                          <m:t>3</m:t>
                        </m:r>
                      </m:den>
                    </m:f>
                    <m:d>
                      <m:dPr>
                        <m:ctrlPr>
                          <a:rPr lang="en-US" altLang="zh-TW" sz="1200" i="1">
                            <a:latin typeface="Cambria Math" panose="02040503050406030204" pitchFamily="18" charset="0"/>
                          </a:rPr>
                        </m:ctrlPr>
                      </m:dPr>
                      <m:e>
                        <m:r>
                          <a:rPr lang="en-US" altLang="zh-TW" sz="1200" i="1">
                            <a:latin typeface="Cambria Math"/>
                          </a:rPr>
                          <m:t>2</m:t>
                        </m:r>
                        <m:sSup>
                          <m:sSupPr>
                            <m:ctrlPr>
                              <a:rPr lang="en-US" altLang="zh-TW" sz="1200" i="1">
                                <a:latin typeface="Cambria Math" panose="02040503050406030204" pitchFamily="18" charset="0"/>
                              </a:rPr>
                            </m:ctrlPr>
                          </m:sSupPr>
                          <m:e>
                            <m:r>
                              <a:rPr lang="en-US" altLang="zh-TW" sz="1200" i="1">
                                <a:latin typeface="Cambria Math"/>
                              </a:rPr>
                              <m:t>𝑞</m:t>
                            </m:r>
                          </m:e>
                          <m:sup>
                            <m:r>
                              <a:rPr lang="en-US" altLang="zh-TW" sz="1200" i="1">
                                <a:latin typeface="Cambria Math"/>
                              </a:rPr>
                              <m:t>𝑗</m:t>
                            </m:r>
                            <m:r>
                              <a:rPr lang="en-US" altLang="zh-TW" sz="1200" i="1">
                                <a:latin typeface="Cambria Math"/>
                              </a:rPr>
                              <m:t>−1</m:t>
                            </m:r>
                          </m:sup>
                        </m:sSup>
                        <m:r>
                          <a:rPr lang="en-US" altLang="zh-TW" sz="1200" i="1">
                            <a:latin typeface="Cambria Math"/>
                          </a:rPr>
                          <m:t>+</m:t>
                        </m:r>
                        <m:sSup>
                          <m:sSupPr>
                            <m:ctrlPr>
                              <a:rPr lang="en-US" altLang="zh-TW" sz="1200" i="1">
                                <a:latin typeface="Cambria Math" panose="02040503050406030204" pitchFamily="18" charset="0"/>
                              </a:rPr>
                            </m:ctrlPr>
                          </m:sSupPr>
                          <m:e>
                            <m:r>
                              <a:rPr lang="en-US" altLang="zh-TW" sz="1200" i="1">
                                <a:latin typeface="Cambria Math"/>
                              </a:rPr>
                              <m:t>4</m:t>
                            </m:r>
                          </m:e>
                          <m:sup>
                            <m:r>
                              <a:rPr lang="en-US" altLang="zh-TW" sz="1200" i="1">
                                <a:latin typeface="Cambria Math"/>
                              </a:rPr>
                              <m:t>−</m:t>
                            </m:r>
                            <m:r>
                              <a:rPr lang="en-US" altLang="zh-TW" sz="1200" i="1">
                                <a:latin typeface="Cambria Math"/>
                              </a:rPr>
                              <m:t>𝑗</m:t>
                            </m:r>
                          </m:sup>
                        </m:sSup>
                        <m:sSub>
                          <m:sSubPr>
                            <m:ctrlPr>
                              <a:rPr lang="en-US" altLang="zh-TW" sz="1200" i="1">
                                <a:latin typeface="Cambria Math" panose="02040503050406030204" pitchFamily="18" charset="0"/>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e>
                    </m:d>
                  </m:oMath>
                </a14:m>
                <a:r>
                  <a:rPr lang="en-US" altLang="zh-TW" sz="1200" dirty="0"/>
                  <a:t>)</a:t>
                </a:r>
              </a:p>
              <a:p>
                <a:pPr lvl="2"/>
                <a14:m>
                  <m:oMath xmlns:m="http://schemas.openxmlformats.org/officeDocument/2006/math">
                    <m:r>
                      <a:rPr lang="en-US" altLang="zh-TW" sz="1200" i="1">
                        <a:latin typeface="Cambria Math"/>
                      </a:rPr>
                      <m:t>(</m:t>
                    </m:r>
                    <m:sSup>
                      <m:sSupPr>
                        <m:ctrlPr>
                          <a:rPr lang="en-US" altLang="zh-TW" sz="1200" i="1">
                            <a:latin typeface="Cambria Math" panose="02040503050406030204" pitchFamily="18" charset="0"/>
                          </a:rPr>
                        </m:ctrlPr>
                      </m:sSupPr>
                      <m:e>
                        <m:r>
                          <a:rPr lang="en-US" altLang="zh-TW" sz="1200" i="1">
                            <a:latin typeface="Cambria Math"/>
                          </a:rPr>
                          <m:t>𝑞</m:t>
                        </m:r>
                      </m:e>
                      <m:sup>
                        <m:r>
                          <a:rPr lang="en-US" altLang="zh-TW" sz="1200" i="1">
                            <a:latin typeface="Cambria Math"/>
                          </a:rPr>
                          <m:t>𝑗</m:t>
                        </m:r>
                        <m:r>
                          <a:rPr lang="en-US" altLang="zh-TW" sz="1200" i="1">
                            <a:latin typeface="Cambria Math"/>
                          </a:rPr>
                          <m:t>−1</m:t>
                        </m:r>
                      </m:sup>
                    </m:sSup>
                    <m:r>
                      <a:rPr lang="en-US" altLang="zh-TW" sz="1200" i="1">
                        <a:latin typeface="Cambria Math"/>
                      </a:rPr>
                      <m:t>+</m:t>
                    </m:r>
                    <m:f>
                      <m:fPr>
                        <m:ctrlPr>
                          <a:rPr lang="en-US" altLang="zh-TW" sz="1200" i="1">
                            <a:latin typeface="Cambria Math" panose="02040503050406030204" pitchFamily="18" charset="0"/>
                          </a:rPr>
                        </m:ctrlPr>
                      </m:fPr>
                      <m:num>
                        <m:sSup>
                          <m:sSupPr>
                            <m:ctrlPr>
                              <a:rPr lang="en-US" altLang="zh-TW" sz="1200" i="1">
                                <a:latin typeface="Cambria Math" panose="02040503050406030204" pitchFamily="18" charset="0"/>
                              </a:rPr>
                            </m:ctrlPr>
                          </m:sSupPr>
                          <m:e>
                            <m:r>
                              <a:rPr lang="en-US" altLang="zh-TW" sz="1200" i="1">
                                <a:latin typeface="Cambria Math"/>
                              </a:rPr>
                              <m:t>4</m:t>
                            </m:r>
                          </m:e>
                          <m:sup>
                            <m:r>
                              <a:rPr lang="en-US" altLang="zh-TW" sz="1200" i="1">
                                <a:latin typeface="Cambria Math"/>
                              </a:rPr>
                              <m:t>−</m:t>
                            </m:r>
                            <m:r>
                              <a:rPr lang="en-US" altLang="zh-TW" sz="1200" i="1">
                                <a:latin typeface="Cambria Math"/>
                              </a:rPr>
                              <m:t>𝑗</m:t>
                            </m:r>
                          </m:sup>
                        </m:sSup>
                        <m:sSub>
                          <m:sSubPr>
                            <m:ctrlPr>
                              <a:rPr lang="en-US" altLang="zh-TW" sz="1200" i="1">
                                <a:latin typeface="Cambria Math" panose="02040503050406030204" pitchFamily="18" charset="0"/>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num>
                      <m:den>
                        <m:r>
                          <a:rPr lang="en-US" altLang="zh-TW" sz="1200" i="1">
                            <a:latin typeface="Cambria Math"/>
                          </a:rPr>
                          <m:t>2</m:t>
                        </m:r>
                      </m:den>
                    </m:f>
                    <m:r>
                      <a:rPr lang="en-US" altLang="zh-TW" sz="1200" i="1">
                        <a:latin typeface="Cambria Math"/>
                      </a:rPr>
                      <m:t>)</m:t>
                    </m:r>
                  </m:oMath>
                </a14:m>
                <a:r>
                  <a:rPr lang="en-US" altLang="zh-TW" sz="1200" dirty="0"/>
                  <a:t> is in the range [0.5, 1)</a:t>
                </a:r>
              </a:p>
              <a:p>
                <a:pPr lvl="2"/>
                <a:r>
                  <a:rPr lang="en-US" altLang="zh-TW" sz="1200" dirty="0" smtClean="0"/>
                  <a:t>Digit </a:t>
                </a:r>
                <a:r>
                  <a:rPr lang="en-US" altLang="zh-TW" sz="1200" dirty="0"/>
                  <a:t>set (</a:t>
                </a:r>
                <a14:m>
                  <m:oMath xmlns:m="http://schemas.openxmlformats.org/officeDocument/2006/math">
                    <m:sSub>
                      <m:sSubPr>
                        <m:ctrlPr>
                          <a:rPr lang="en-US" altLang="zh-TW" sz="1200" i="1">
                            <a:latin typeface="Cambria Math" panose="02040503050406030204" pitchFamily="18" charset="0"/>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oMath>
                </a14:m>
                <a:r>
                  <a:rPr lang="en-US" altLang="zh-TW" sz="1200" dirty="0"/>
                  <a:t>) is [-2, -1, 0, 1, 2</a:t>
                </a:r>
                <a:r>
                  <a:rPr lang="en-US" altLang="zh-TW" sz="1200" dirty="0" smtClean="0"/>
                  <a:t>]</a:t>
                </a:r>
              </a:p>
              <a:p>
                <a:pPr lvl="2"/>
                <a:r>
                  <a:rPr lang="en-US" altLang="zh-TW" sz="1200" dirty="0" smtClean="0"/>
                  <a:t>1</a:t>
                </a:r>
                <a:r>
                  <a:rPr lang="en-US" altLang="zh-TW" sz="1200" baseline="30000" dirty="0" smtClean="0"/>
                  <a:t>st</a:t>
                </a:r>
                <a:r>
                  <a:rPr lang="en-US" altLang="zh-TW" sz="1200" dirty="0" smtClean="0"/>
                  <a:t> round of </a:t>
                </a:r>
                <a14:m>
                  <m:oMath xmlns:m="http://schemas.openxmlformats.org/officeDocument/2006/math">
                    <m:sSup>
                      <m:sSupPr>
                        <m:ctrlPr>
                          <a:rPr lang="en-US" altLang="zh-TW" sz="1200" i="1">
                            <a:latin typeface="Cambria Math" panose="02040503050406030204" pitchFamily="18" charset="0"/>
                          </a:rPr>
                        </m:ctrlPr>
                      </m:sSupPr>
                      <m:e>
                        <m:r>
                          <a:rPr lang="en-US" altLang="zh-TW" sz="1200" i="1">
                            <a:latin typeface="Cambria Math"/>
                          </a:rPr>
                          <m:t>𝑞</m:t>
                        </m:r>
                      </m:e>
                      <m:sup>
                        <m:r>
                          <a:rPr lang="en-US" altLang="zh-TW" sz="1200" b="0" i="1" smtClean="0">
                            <a:latin typeface="Cambria Math"/>
                          </a:rPr>
                          <m:t>0</m:t>
                        </m:r>
                      </m:sup>
                    </m:sSup>
                  </m:oMath>
                </a14:m>
                <a:r>
                  <a:rPr lang="en-US" altLang="zh-TW" sz="1200" dirty="0" smtClean="0"/>
                  <a:t> is 1.0</a:t>
                </a:r>
              </a:p>
              <a:p>
                <a:pPr lvl="2"/>
                <a:endParaRPr lang="en-US" altLang="zh-TW" sz="1200" dirty="0"/>
              </a:p>
              <a:p>
                <a:pPr lvl="2"/>
                <a:endParaRPr lang="en-US" altLang="zh-TW" sz="1200" dirty="0" smtClean="0"/>
              </a:p>
              <a:p>
                <a:pPr lvl="2"/>
                <a:endParaRPr lang="en-US" altLang="zh-TW" sz="1200" dirty="0" smtClean="0"/>
              </a:p>
              <a:p>
                <a:endParaRPr lang="en-US" altLang="zh-TW"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5"/>
                <a:stretch>
                  <a:fillRect l="-593" t="-13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99996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a:t>
            </a:r>
            <a:r>
              <a:rPr lang="en-US" altLang="zh-TW" dirty="0" smtClean="0"/>
              <a:t>Instructions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FSM behavior</a:t>
            </a:r>
          </a:p>
          <a:p>
            <a:pPr lvl="1"/>
            <a:r>
              <a:rPr lang="en-US" altLang="zh-TW" sz="1600" dirty="0" smtClean="0"/>
              <a:t>ST_IDLE is no activity</a:t>
            </a:r>
          </a:p>
          <a:p>
            <a:pPr lvl="1"/>
            <a:r>
              <a:rPr lang="en-US" altLang="zh-TW" sz="1600" dirty="0" smtClean="0"/>
              <a:t>ST_INIT is for </a:t>
            </a:r>
            <a:r>
              <a:rPr lang="en-US" altLang="zh-TW" sz="1600" dirty="0" err="1" smtClean="0"/>
              <a:t>sqrt</a:t>
            </a:r>
            <a:r>
              <a:rPr lang="en-US" altLang="zh-TW" sz="1600" dirty="0" smtClean="0"/>
              <a:t> instruction to initialize root (1.00) and do (z-1)*4</a:t>
            </a:r>
          </a:p>
          <a:p>
            <a:pPr lvl="2"/>
            <a:r>
              <a:rPr lang="en-US" altLang="zh-TW" sz="1200" dirty="0"/>
              <a:t>The counter is enabled in ST_INIT and ST_CALC states</a:t>
            </a:r>
          </a:p>
          <a:p>
            <a:pPr lvl="1"/>
            <a:r>
              <a:rPr lang="en-US" altLang="zh-TW" sz="1600" dirty="0" smtClean="0"/>
              <a:t>ST_CALC is to calculate partial quotient/root/remainder</a:t>
            </a:r>
          </a:p>
          <a:p>
            <a:pPr lvl="2"/>
            <a:r>
              <a:rPr lang="en-US" altLang="zh-TW" sz="1200" dirty="0"/>
              <a:t>The counter is enabled in ST_INIT and ST_CALC states</a:t>
            </a:r>
          </a:p>
          <a:p>
            <a:pPr lvl="2"/>
            <a:r>
              <a:rPr lang="en-US" altLang="zh-TW" sz="1200" dirty="0"/>
              <a:t>The counter count up from 0 to the corresponding last loop value</a:t>
            </a:r>
          </a:p>
          <a:p>
            <a:pPr lvl="2"/>
            <a:endParaRPr lang="en-US" altLang="zh-TW" sz="1200" dirty="0" smtClean="0"/>
          </a:p>
          <a:p>
            <a:pPr lvl="2"/>
            <a:endParaRPr lang="en-US" altLang="zh-TW" sz="1200" dirty="0"/>
          </a:p>
          <a:p>
            <a:pPr lvl="2"/>
            <a:endParaRPr lang="en-US" altLang="zh-TW" sz="1200" dirty="0" smtClean="0"/>
          </a:p>
          <a:p>
            <a:pPr lvl="2"/>
            <a:endParaRPr lang="en-US" altLang="zh-TW" sz="1200" dirty="0"/>
          </a:p>
          <a:p>
            <a:pPr lvl="2"/>
            <a:endParaRPr lang="en-US" altLang="zh-TW" sz="1200" dirty="0" smtClean="0"/>
          </a:p>
          <a:p>
            <a:pPr lvl="2"/>
            <a:endParaRPr lang="en-US" altLang="zh-TW" sz="1200" dirty="0"/>
          </a:p>
          <a:p>
            <a:pPr lvl="2"/>
            <a:endParaRPr lang="en-US" altLang="zh-TW" sz="1200" dirty="0" smtClean="0"/>
          </a:p>
          <a:p>
            <a:pPr lvl="2"/>
            <a:r>
              <a:rPr lang="en-US" altLang="zh-TW" sz="1200" dirty="0" smtClean="0"/>
              <a:t>The last round return </a:t>
            </a:r>
            <a:r>
              <a:rPr lang="en-US" altLang="zh-TW" sz="1200" smtClean="0"/>
              <a:t>partial remainder by </a:t>
            </a:r>
            <a:r>
              <a:rPr lang="en-US" altLang="zh-TW" sz="1200" dirty="0" smtClean="0"/>
              <a:t>carry save form.</a:t>
            </a:r>
          </a:p>
          <a:p>
            <a:pPr lvl="1"/>
            <a:r>
              <a:rPr lang="en-US" altLang="zh-TW" sz="1600" dirty="0" smtClean="0"/>
              <a:t>ST_DONE is to return quotient and (quotient – 1)</a:t>
            </a:r>
          </a:p>
          <a:p>
            <a:pPr lvl="1"/>
            <a:endParaRPr lang="en-US" altLang="zh-TW" sz="1600" dirty="0"/>
          </a:p>
          <a:p>
            <a:pPr lvl="1"/>
            <a:endParaRPr lang="en-US" altLang="zh-TW" sz="2000" dirty="0" smtClean="0"/>
          </a:p>
          <a:p>
            <a:endParaRPr lang="en-US" altLang="zh-TW" sz="2000" dirty="0"/>
          </a:p>
          <a:p>
            <a:endParaRPr lang="en-US" altLang="zh-TW" sz="1600" dirty="0" smtClean="0"/>
          </a:p>
          <a:p>
            <a:endParaRPr lang="en-US" altLang="zh-TW" sz="2000" dirty="0"/>
          </a:p>
          <a:p>
            <a:pPr lvl="2"/>
            <a:endParaRPr lang="en-US" altLang="zh-TW" sz="1200" dirty="0" smtClean="0"/>
          </a:p>
          <a:p>
            <a:pPr lvl="2"/>
            <a:endParaRPr lang="en-US" altLang="zh-TW" sz="1200" dirty="0" smtClean="0"/>
          </a:p>
          <a:p>
            <a:endParaRPr lang="en-US" altLang="zh-TW" sz="2000" dirty="0"/>
          </a:p>
        </p:txBody>
      </p:sp>
      <p:pic>
        <p:nvPicPr>
          <p:cNvPr id="8195" name="Picture 3" descr="T:\users\klmn\larryzzr\FP_Larry\FDIV\FDIV_Figs\All-DSU_F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56062"/>
            <a:ext cx="2232248" cy="3390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p:cNvGraphicFramePr>
            <a:graphicFrameLocks noGrp="1"/>
          </p:cNvGraphicFramePr>
          <p:nvPr>
            <p:extLst>
              <p:ext uri="{D42A27DB-BD31-4B8C-83A1-F6EECF244321}">
                <p14:modId xmlns:p14="http://schemas.microsoft.com/office/powerpoint/2010/main" val="3232001377"/>
              </p:ext>
            </p:extLst>
          </p:nvPr>
        </p:nvGraphicFramePr>
        <p:xfrm>
          <a:off x="1691680" y="3501008"/>
          <a:ext cx="3960440" cy="1554480"/>
        </p:xfrm>
        <a:graphic>
          <a:graphicData uri="http://schemas.openxmlformats.org/drawingml/2006/table">
            <a:tbl>
              <a:tblPr firstRow="1" bandRow="1">
                <a:tableStyleId>{5C22544A-7EE6-4342-B048-85BDC9FD1C3A}</a:tableStyleId>
              </a:tblPr>
              <a:tblGrid>
                <a:gridCol w="2066317">
                  <a:extLst>
                    <a:ext uri="{9D8B030D-6E8A-4147-A177-3AD203B41FA5}">
                      <a16:colId xmlns:a16="http://schemas.microsoft.com/office/drawing/2014/main" val="20000"/>
                    </a:ext>
                  </a:extLst>
                </a:gridCol>
                <a:gridCol w="1894123">
                  <a:extLst>
                    <a:ext uri="{9D8B030D-6E8A-4147-A177-3AD203B41FA5}">
                      <a16:colId xmlns:a16="http://schemas.microsoft.com/office/drawing/2014/main" val="20001"/>
                    </a:ext>
                  </a:extLst>
                </a:gridCol>
              </a:tblGrid>
              <a:tr h="150160">
                <a:tc>
                  <a:txBody>
                    <a:bodyPr/>
                    <a:lstStyle/>
                    <a:p>
                      <a:r>
                        <a:rPr lang="en-US" altLang="zh-TW" sz="1200" dirty="0" smtClean="0"/>
                        <a:t>Precision</a:t>
                      </a:r>
                      <a:endParaRPr lang="zh-TW" altLang="en-US" sz="1200" dirty="0"/>
                    </a:p>
                  </a:txBody>
                  <a:tcPr/>
                </a:tc>
                <a:tc>
                  <a:txBody>
                    <a:bodyPr/>
                    <a:lstStyle/>
                    <a:p>
                      <a:r>
                        <a:rPr lang="en-US" altLang="zh-TW" sz="1200" dirty="0" smtClean="0"/>
                        <a:t>Last loop</a:t>
                      </a:r>
                      <a:endParaRPr lang="zh-TW" altLang="en-US" sz="1200" dirty="0"/>
                    </a:p>
                  </a:txBody>
                  <a:tcPr/>
                </a:tc>
                <a:extLst>
                  <a:ext uri="{0D108BD9-81ED-4DB2-BD59-A6C34878D82A}">
                    <a16:rowId xmlns:a16="http://schemas.microsoft.com/office/drawing/2014/main" val="10000"/>
                  </a:ext>
                </a:extLst>
              </a:tr>
              <a:tr h="150160">
                <a:tc>
                  <a:txBody>
                    <a:bodyPr/>
                    <a:lstStyle/>
                    <a:p>
                      <a:r>
                        <a:rPr lang="en-US" altLang="zh-TW" sz="1200" dirty="0" smtClean="0"/>
                        <a:t>HP</a:t>
                      </a:r>
                      <a:endParaRPr lang="zh-TW" altLang="en-US" sz="1200" dirty="0"/>
                    </a:p>
                  </a:txBody>
                  <a:tcPr/>
                </a:tc>
                <a:tc>
                  <a:txBody>
                    <a:bodyPr/>
                    <a:lstStyle/>
                    <a:p>
                      <a:r>
                        <a:rPr lang="en-US" altLang="zh-TW" sz="1200" dirty="0" smtClean="0"/>
                        <a:t>7</a:t>
                      </a:r>
                      <a:endParaRPr lang="zh-TW" altLang="en-US" sz="1200" dirty="0"/>
                    </a:p>
                  </a:txBody>
                  <a:tcPr/>
                </a:tc>
                <a:extLst>
                  <a:ext uri="{0D108BD9-81ED-4DB2-BD59-A6C34878D82A}">
                    <a16:rowId xmlns:a16="http://schemas.microsoft.com/office/drawing/2014/main" val="10001"/>
                  </a:ext>
                </a:extLst>
              </a:tr>
              <a:tr h="200665">
                <a:tc>
                  <a:txBody>
                    <a:bodyPr/>
                    <a:lstStyle/>
                    <a:p>
                      <a:r>
                        <a:rPr lang="en-US" altLang="zh-TW" sz="1200" dirty="0" smtClean="0"/>
                        <a:t>SP</a:t>
                      </a:r>
                      <a:endParaRPr lang="zh-TW" altLang="en-US" sz="1200" dirty="0"/>
                    </a:p>
                  </a:txBody>
                  <a:tcPr/>
                </a:tc>
                <a:tc>
                  <a:txBody>
                    <a:bodyPr/>
                    <a:lstStyle/>
                    <a:p>
                      <a:r>
                        <a:rPr lang="en-US" altLang="zh-TW" sz="1200" dirty="0" smtClean="0"/>
                        <a:t>14</a:t>
                      </a:r>
                      <a:endParaRPr lang="zh-TW" altLang="en-US" sz="1200" dirty="0"/>
                    </a:p>
                  </a:txBody>
                  <a:tcPr/>
                </a:tc>
                <a:extLst>
                  <a:ext uri="{0D108BD9-81ED-4DB2-BD59-A6C34878D82A}">
                    <a16:rowId xmlns:a16="http://schemas.microsoft.com/office/drawing/2014/main" val="10002"/>
                  </a:ext>
                </a:extLst>
              </a:tr>
              <a:tr h="200665">
                <a:tc>
                  <a:txBody>
                    <a:bodyPr/>
                    <a:lstStyle/>
                    <a:p>
                      <a:r>
                        <a:rPr lang="en-US" altLang="zh-TW" sz="1200" dirty="0" smtClean="0"/>
                        <a:t>DP</a:t>
                      </a:r>
                      <a:endParaRPr lang="zh-TW" altLang="en-US" sz="1200" dirty="0"/>
                    </a:p>
                  </a:txBody>
                  <a:tcPr/>
                </a:tc>
                <a:tc>
                  <a:txBody>
                    <a:bodyPr/>
                    <a:lstStyle/>
                    <a:p>
                      <a:r>
                        <a:rPr lang="en-US" altLang="zh-TW" sz="1200" dirty="0" smtClean="0"/>
                        <a:t>28</a:t>
                      </a:r>
                      <a:endParaRPr lang="zh-TW" altLang="en-US" sz="1200" dirty="0"/>
                    </a:p>
                  </a:txBody>
                  <a:tcPr/>
                </a:tc>
                <a:extLst>
                  <a:ext uri="{0D108BD9-81ED-4DB2-BD59-A6C34878D82A}">
                    <a16:rowId xmlns:a16="http://schemas.microsoft.com/office/drawing/2014/main" val="10003"/>
                  </a:ext>
                </a:extLst>
              </a:tr>
              <a:tr h="450479">
                <a:tc gridSpan="2">
                  <a:txBody>
                    <a:bodyPr/>
                    <a:lstStyle/>
                    <a:p>
                      <a:r>
                        <a:rPr lang="en-US" altLang="zh-TW" sz="1200" dirty="0" smtClean="0"/>
                        <a:t>1</a:t>
                      </a:r>
                      <a:r>
                        <a:rPr lang="en-US" altLang="zh-TW" sz="1200" baseline="30000" dirty="0" smtClean="0"/>
                        <a:t>st</a:t>
                      </a:r>
                      <a:r>
                        <a:rPr lang="en-US" altLang="zh-TW" sz="1200" baseline="0" dirty="0" smtClean="0"/>
                        <a:t> </a:t>
                      </a:r>
                      <a:r>
                        <a:rPr lang="en-US" altLang="zh-TW" sz="1200" dirty="0" smtClean="0"/>
                        <a:t>round is for hidden</a:t>
                      </a:r>
                      <a:r>
                        <a:rPr lang="en-US" altLang="zh-TW" sz="1200" baseline="0" dirty="0" smtClean="0"/>
                        <a:t> 1 and other round are for mantissa, round bit and sticky MSB</a:t>
                      </a:r>
                      <a:endParaRPr lang="zh-TW" altLang="en-US" sz="1200" dirty="0"/>
                    </a:p>
                  </a:txBody>
                  <a:tcPr/>
                </a:tc>
                <a:tc hMerge="1">
                  <a:txBody>
                    <a:bodyPr/>
                    <a:lstStyle/>
                    <a:p>
                      <a:endParaRPr lang="zh-TW" altLang="en-US" sz="12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59928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Estimation </a:t>
            </a:r>
            <a:r>
              <a:rPr lang="en-US" altLang="zh-TW" dirty="0"/>
              <a:t>Instructions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35908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Estimation </a:t>
            </a:r>
            <a:r>
              <a:rPr lang="en-US" altLang="zh-TW" dirty="0" smtClean="0"/>
              <a:t>Instructions (1/)</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000" dirty="0" smtClean="0"/>
              <a:t>Instruction dataflow</a:t>
            </a:r>
          </a:p>
          <a:p>
            <a:pPr lvl="1"/>
            <a:r>
              <a:rPr lang="en-US" altLang="zh-TW" sz="1600" dirty="0" smtClean="0"/>
              <a:t>Unpack input data</a:t>
            </a:r>
          </a:p>
          <a:p>
            <a:pPr lvl="1"/>
            <a:r>
              <a:rPr lang="en-US" altLang="zh-TW" sz="1600" dirty="0" smtClean="0"/>
              <a:t>Normalize data, compute exponent and detect special value in parallel</a:t>
            </a:r>
          </a:p>
          <a:p>
            <a:pPr lvl="1"/>
            <a:r>
              <a:rPr lang="en-US" altLang="zh-TW" sz="1600" dirty="0" smtClean="0"/>
              <a:t>Look-up vfrece7/vfesqrte7 table and do exception detection</a:t>
            </a:r>
          </a:p>
          <a:p>
            <a:pPr lvl="1"/>
            <a:r>
              <a:rPr lang="en-US" altLang="zh-TW" sz="1600" dirty="0" smtClean="0"/>
              <a:t>Calculate result exponent</a:t>
            </a:r>
          </a:p>
          <a:p>
            <a:pPr lvl="1"/>
            <a:r>
              <a:rPr lang="en-US" altLang="zh-TW" sz="1600" dirty="0" smtClean="0"/>
              <a:t>Shift right significand value if exponent is subnormal</a:t>
            </a:r>
          </a:p>
          <a:p>
            <a:pPr lvl="1"/>
            <a:r>
              <a:rPr lang="en-US" altLang="zh-TW" sz="1600" dirty="0" smtClean="0"/>
              <a:t>Produce special value according to the corresponding exception if detected</a:t>
            </a:r>
          </a:p>
          <a:p>
            <a:r>
              <a:rPr lang="en-US" altLang="zh-TW" sz="2000" dirty="0" smtClean="0"/>
              <a:t>F1 stage works</a:t>
            </a:r>
          </a:p>
          <a:p>
            <a:pPr lvl="1"/>
            <a:r>
              <a:rPr lang="en-US" altLang="zh-TW" sz="1600" dirty="0" smtClean="0"/>
              <a:t>Normalize data</a:t>
            </a:r>
          </a:p>
          <a:p>
            <a:pPr lvl="1"/>
            <a:r>
              <a:rPr lang="en-US" altLang="zh-TW" sz="1600" dirty="0" smtClean="0"/>
              <a:t>Compute exponent</a:t>
            </a:r>
          </a:p>
          <a:p>
            <a:pPr lvl="1"/>
            <a:r>
              <a:rPr lang="en-US" altLang="zh-TW" sz="1600" dirty="0" smtClean="0"/>
              <a:t>Detect special value</a:t>
            </a:r>
          </a:p>
          <a:p>
            <a:r>
              <a:rPr lang="en-US" altLang="zh-TW" sz="2000" dirty="0" smtClean="0"/>
              <a:t>F2 stage works</a:t>
            </a:r>
          </a:p>
          <a:p>
            <a:pPr lvl="1"/>
            <a:r>
              <a:rPr lang="en-US" altLang="zh-TW" sz="1600" dirty="0"/>
              <a:t>Look-up vfrece7/vfesqrte7 </a:t>
            </a:r>
            <a:r>
              <a:rPr lang="en-US" altLang="zh-TW" sz="1600" dirty="0" smtClean="0"/>
              <a:t>table</a:t>
            </a:r>
          </a:p>
          <a:p>
            <a:pPr lvl="1"/>
            <a:r>
              <a:rPr lang="en-US" altLang="zh-TW" sz="1600" dirty="0" smtClean="0"/>
              <a:t>Do </a:t>
            </a:r>
            <a:r>
              <a:rPr lang="en-US" altLang="zh-TW" sz="1600" dirty="0"/>
              <a:t>exception </a:t>
            </a:r>
            <a:r>
              <a:rPr lang="en-US" altLang="zh-TW" sz="1600" dirty="0" smtClean="0"/>
              <a:t>detection</a:t>
            </a:r>
          </a:p>
          <a:p>
            <a:pPr lvl="1"/>
            <a:r>
              <a:rPr lang="en-US" altLang="zh-TW" sz="1600" dirty="0"/>
              <a:t>Shift right significand value if exponent is </a:t>
            </a:r>
            <a:r>
              <a:rPr lang="en-US" altLang="zh-TW" sz="1600" dirty="0" smtClean="0"/>
              <a:t>subnormal</a:t>
            </a:r>
          </a:p>
          <a:p>
            <a:pPr lvl="1"/>
            <a:r>
              <a:rPr lang="en-US" altLang="zh-TW" sz="1600" dirty="0"/>
              <a:t>Produce special value according to the corresponding exception if detected</a:t>
            </a:r>
          </a:p>
          <a:p>
            <a:pPr lvl="2"/>
            <a:endParaRPr lang="en-US" altLang="zh-TW" sz="1600" dirty="0"/>
          </a:p>
          <a:p>
            <a:pPr lvl="2"/>
            <a:endParaRPr lang="en-US" altLang="zh-TW" sz="1600" dirty="0"/>
          </a:p>
          <a:p>
            <a:pPr lvl="2"/>
            <a:endParaRPr lang="en-US" altLang="zh-TW" sz="1600" dirty="0" smtClean="0"/>
          </a:p>
          <a:p>
            <a:pPr lvl="1"/>
            <a:endParaRPr lang="en-US" altLang="zh-TW" sz="1600" dirty="0" smtClean="0"/>
          </a:p>
          <a:p>
            <a:pPr lvl="1"/>
            <a:endParaRPr lang="en-US" altLang="zh-TW" sz="1600" dirty="0" smtClean="0"/>
          </a:p>
          <a:p>
            <a:pPr lvl="1"/>
            <a:endParaRPr lang="en-US" altLang="zh-TW" sz="1600" dirty="0" smtClean="0"/>
          </a:p>
          <a:p>
            <a:pPr marL="457200" lvl="1" indent="0">
              <a:buNone/>
            </a:pPr>
            <a:endParaRPr lang="en-US" altLang="zh-TW" sz="1200" dirty="0" smtClean="0"/>
          </a:p>
          <a:p>
            <a:endParaRPr lang="en-US" altLang="zh-TW" sz="2000" dirty="0"/>
          </a:p>
        </p:txBody>
      </p:sp>
    </p:spTree>
    <p:extLst>
      <p:ext uri="{BB962C8B-B14F-4D97-AF65-F5344CB8AC3E}">
        <p14:creationId xmlns:p14="http://schemas.microsoft.com/office/powerpoint/2010/main" val="28713373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Estimation </a:t>
            </a:r>
            <a:r>
              <a:rPr lang="en-US" altLang="zh-TW" dirty="0" smtClean="0"/>
              <a:t>Instructions (2/)</a:t>
            </a:r>
            <a:endParaRPr lang="zh-TW" altLang="en-US" dirty="0"/>
          </a:p>
        </p:txBody>
      </p:sp>
      <p:sp>
        <p:nvSpPr>
          <p:cNvPr id="3" name="內容版面配置區 2"/>
          <p:cNvSpPr>
            <a:spLocks noGrp="1"/>
          </p:cNvSpPr>
          <p:nvPr>
            <p:ph idx="1"/>
          </p:nvPr>
        </p:nvSpPr>
        <p:spPr>
          <a:xfrm>
            <a:off x="457200" y="1600200"/>
            <a:ext cx="4186808" cy="4525963"/>
          </a:xfrm>
        </p:spPr>
        <p:txBody>
          <a:bodyPr>
            <a:normAutofit/>
          </a:bodyPr>
          <a:lstStyle/>
          <a:p>
            <a:r>
              <a:rPr lang="en-US" altLang="zh-TW" sz="2000" dirty="0" smtClean="0"/>
              <a:t>Produce special value, exception flag according to the corresponding table in vector-spec</a:t>
            </a:r>
          </a:p>
          <a:p>
            <a:pPr lvl="1"/>
            <a:endParaRPr lang="en-US" altLang="zh-TW" sz="1600" dirty="0"/>
          </a:p>
          <a:p>
            <a:pPr lvl="2"/>
            <a:endParaRPr lang="en-US" altLang="zh-TW" sz="1600" dirty="0"/>
          </a:p>
          <a:p>
            <a:pPr lvl="2"/>
            <a:endParaRPr lang="en-US" altLang="zh-TW" sz="1600" dirty="0"/>
          </a:p>
          <a:p>
            <a:pPr lvl="2"/>
            <a:endParaRPr lang="en-US" altLang="zh-TW" sz="1600" dirty="0" smtClean="0"/>
          </a:p>
          <a:p>
            <a:pPr lvl="1"/>
            <a:endParaRPr lang="en-US" altLang="zh-TW" sz="1600" dirty="0" smtClean="0"/>
          </a:p>
          <a:p>
            <a:pPr lvl="1"/>
            <a:endParaRPr lang="en-US" altLang="zh-TW" sz="1600" dirty="0" smtClean="0"/>
          </a:p>
          <a:p>
            <a:pPr lvl="1"/>
            <a:endParaRPr lang="en-US" altLang="zh-TW" sz="1600" dirty="0" smtClean="0"/>
          </a:p>
          <a:p>
            <a:pPr marL="457200" lvl="1" indent="0">
              <a:buNone/>
            </a:pPr>
            <a:endParaRPr lang="en-US" altLang="zh-TW" sz="1200" dirty="0" smtClean="0"/>
          </a:p>
          <a:p>
            <a:endParaRPr lang="en-US" altLang="zh-TW" sz="2000" dirty="0"/>
          </a:p>
        </p:txBody>
      </p:sp>
      <p:grpSp>
        <p:nvGrpSpPr>
          <p:cNvPr id="4" name="群組 3"/>
          <p:cNvGrpSpPr/>
          <p:nvPr/>
        </p:nvGrpSpPr>
        <p:grpSpPr>
          <a:xfrm>
            <a:off x="4644008" y="1340768"/>
            <a:ext cx="4343316" cy="5517232"/>
            <a:chOff x="5027088" y="1793125"/>
            <a:chExt cx="3987208" cy="5064875"/>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793125"/>
              <a:ext cx="3938240" cy="4403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088" y="6196419"/>
              <a:ext cx="3987208" cy="66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38" y="5053826"/>
            <a:ext cx="2415681" cy="161710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5" name="文字方塊 4"/>
          <p:cNvSpPr txBox="1"/>
          <p:nvPr/>
        </p:nvSpPr>
        <p:spPr>
          <a:xfrm>
            <a:off x="696937" y="4675750"/>
            <a:ext cx="1188659" cy="369332"/>
          </a:xfrm>
          <a:prstGeom prst="rect">
            <a:avLst/>
          </a:prstGeom>
          <a:noFill/>
        </p:spPr>
        <p:txBody>
          <a:bodyPr wrap="none" rtlCol="0">
            <a:spAutoFit/>
          </a:bodyPr>
          <a:lstStyle/>
          <a:p>
            <a:r>
              <a:rPr lang="en-US" altLang="zh-TW" dirty="0"/>
              <a:t>v</a:t>
            </a:r>
            <a:r>
              <a:rPr lang="en-US" altLang="zh-TW" dirty="0" smtClean="0"/>
              <a:t>frsqrte7.v</a:t>
            </a:r>
            <a:endParaRPr lang="zh-TW" altLang="en-US" dirty="0"/>
          </a:p>
        </p:txBody>
      </p:sp>
      <p:sp>
        <p:nvSpPr>
          <p:cNvPr id="9" name="文字方塊 8"/>
          <p:cNvSpPr txBox="1"/>
          <p:nvPr/>
        </p:nvSpPr>
        <p:spPr>
          <a:xfrm>
            <a:off x="4697349" y="1052736"/>
            <a:ext cx="1036630" cy="369332"/>
          </a:xfrm>
          <a:prstGeom prst="rect">
            <a:avLst/>
          </a:prstGeom>
          <a:noFill/>
        </p:spPr>
        <p:txBody>
          <a:bodyPr wrap="none" rtlCol="0">
            <a:spAutoFit/>
          </a:bodyPr>
          <a:lstStyle/>
          <a:p>
            <a:r>
              <a:rPr lang="en-US" altLang="zh-TW" dirty="0" smtClean="0"/>
              <a:t>vfrece7.v</a:t>
            </a:r>
            <a:endParaRPr lang="zh-TW" altLang="en-US" dirty="0"/>
          </a:p>
        </p:txBody>
      </p:sp>
    </p:spTree>
    <p:extLst>
      <p:ext uri="{BB962C8B-B14F-4D97-AF65-F5344CB8AC3E}">
        <p14:creationId xmlns:p14="http://schemas.microsoft.com/office/powerpoint/2010/main" val="7585202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 generation &amp; Twice Rounding Detection </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6672179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a:t>
            </a:r>
            <a:r>
              <a:rPr lang="en-US" altLang="zh-TW" dirty="0" smtClean="0"/>
              <a:t>digit generation (1/)</a:t>
            </a:r>
            <a:endParaRPr lang="zh-TW" altLang="en-US" dirty="0"/>
          </a:p>
        </p:txBody>
      </p:sp>
      <p:sp>
        <p:nvSpPr>
          <p:cNvPr id="3" name="內容版面配置區 2"/>
          <p:cNvSpPr>
            <a:spLocks noGrp="1"/>
          </p:cNvSpPr>
          <p:nvPr>
            <p:ph idx="1"/>
          </p:nvPr>
        </p:nvSpPr>
        <p:spPr>
          <a:xfrm>
            <a:off x="457200" y="1600200"/>
            <a:ext cx="8363272" cy="4525963"/>
          </a:xfrm>
        </p:spPr>
        <p:txBody>
          <a:bodyPr>
            <a:normAutofit/>
          </a:bodyPr>
          <a:lstStyle/>
          <a:p>
            <a:r>
              <a:rPr lang="en-US" altLang="zh-TW" sz="2000" dirty="0"/>
              <a:t>Generate rounding </a:t>
            </a:r>
            <a:r>
              <a:rPr lang="en-US" altLang="zh-TW" sz="2000" dirty="0" smtClean="0"/>
              <a:t>carry according </a:t>
            </a:r>
            <a:r>
              <a:rPr lang="en-US" altLang="zh-TW" sz="2000" dirty="0"/>
              <a:t>to </a:t>
            </a:r>
            <a:r>
              <a:rPr lang="en-US" altLang="zh-TW" sz="2000" dirty="0" smtClean="0"/>
              <a:t>rounding modes</a:t>
            </a:r>
            <a:endParaRPr lang="en-US" altLang="zh-TW" sz="2000" dirty="0"/>
          </a:p>
          <a:p>
            <a:r>
              <a:rPr lang="en-US" altLang="zh-TW" sz="2000" dirty="0" smtClean="0"/>
              <a:t>Rounding modes</a:t>
            </a:r>
          </a:p>
          <a:p>
            <a:pPr lvl="1"/>
            <a:r>
              <a:rPr lang="en-US" altLang="zh-TW" sz="1600" dirty="0"/>
              <a:t>RNE (</a:t>
            </a:r>
            <a:r>
              <a:rPr lang="en-US" altLang="zh-TW" sz="1600" dirty="0">
                <a:solidFill>
                  <a:srgbClr val="FF0000"/>
                </a:solidFill>
              </a:rPr>
              <a:t>R</a:t>
            </a:r>
            <a:r>
              <a:rPr lang="en-US" altLang="zh-TW" sz="1600" dirty="0"/>
              <a:t>ound to </a:t>
            </a:r>
            <a:r>
              <a:rPr lang="en-US" altLang="zh-TW" sz="1600" dirty="0">
                <a:solidFill>
                  <a:srgbClr val="FF0000"/>
                </a:solidFill>
              </a:rPr>
              <a:t>N</a:t>
            </a:r>
            <a:r>
              <a:rPr lang="en-US" altLang="zh-TW" sz="1600" dirty="0"/>
              <a:t>earest, ties to </a:t>
            </a:r>
            <a:r>
              <a:rPr lang="en-US" altLang="zh-TW" sz="1600" dirty="0">
                <a:solidFill>
                  <a:srgbClr val="FF0000"/>
                </a:solidFill>
              </a:rPr>
              <a:t>E</a:t>
            </a:r>
            <a:r>
              <a:rPr lang="en-US" altLang="zh-TW" sz="1600" dirty="0"/>
              <a:t>ven</a:t>
            </a:r>
            <a:r>
              <a:rPr lang="en-US" altLang="zh-TW" sz="1600" dirty="0" smtClean="0"/>
              <a:t>)</a:t>
            </a:r>
          </a:p>
          <a:p>
            <a:pPr lvl="2"/>
            <a:r>
              <a:rPr lang="en-US" altLang="zh-TW" sz="1200" dirty="0" smtClean="0"/>
              <a:t>Rounding carry is 1 if the value is greater than tie</a:t>
            </a:r>
          </a:p>
          <a:p>
            <a:pPr lvl="2"/>
            <a:r>
              <a:rPr lang="en-US" altLang="zh-TW" sz="1200" dirty="0" smtClean="0"/>
              <a:t>The value is round to even if the value is tie</a:t>
            </a:r>
            <a:endParaRPr lang="en-US" altLang="zh-TW" sz="1200" dirty="0"/>
          </a:p>
          <a:p>
            <a:pPr lvl="1"/>
            <a:r>
              <a:rPr lang="en-US" altLang="zh-TW" sz="1600" dirty="0"/>
              <a:t>RTZ (</a:t>
            </a:r>
            <a:r>
              <a:rPr lang="en-US" altLang="zh-TW" sz="1600" dirty="0">
                <a:solidFill>
                  <a:srgbClr val="FF0000"/>
                </a:solidFill>
              </a:rPr>
              <a:t>R</a:t>
            </a:r>
            <a:r>
              <a:rPr lang="en-US" altLang="zh-TW" sz="1600" dirty="0"/>
              <a:t>ound </a:t>
            </a:r>
            <a:r>
              <a:rPr lang="en-US" altLang="zh-TW" sz="1600" dirty="0">
                <a:solidFill>
                  <a:srgbClr val="FF0000"/>
                </a:solidFill>
              </a:rPr>
              <a:t>T</a:t>
            </a:r>
            <a:r>
              <a:rPr lang="en-US" altLang="zh-TW" sz="1600" dirty="0"/>
              <a:t>owards </a:t>
            </a:r>
            <a:r>
              <a:rPr lang="en-US" altLang="zh-TW" sz="1600" dirty="0">
                <a:solidFill>
                  <a:srgbClr val="FF0000"/>
                </a:solidFill>
              </a:rPr>
              <a:t>Z</a:t>
            </a:r>
            <a:r>
              <a:rPr lang="en-US" altLang="zh-TW" sz="1600" dirty="0"/>
              <a:t>ero</a:t>
            </a:r>
            <a:r>
              <a:rPr lang="en-US" altLang="zh-TW" sz="1600" dirty="0" smtClean="0"/>
              <a:t>)</a:t>
            </a:r>
          </a:p>
          <a:p>
            <a:pPr lvl="2"/>
            <a:r>
              <a:rPr lang="en-US" altLang="zh-TW" sz="1200" dirty="0" smtClean="0"/>
              <a:t>Truncate </a:t>
            </a:r>
            <a:endParaRPr lang="en-US" altLang="zh-TW" sz="1200" dirty="0"/>
          </a:p>
          <a:p>
            <a:pPr lvl="1"/>
            <a:r>
              <a:rPr lang="en-US" altLang="zh-TW" sz="1600" dirty="0"/>
              <a:t>RDN (</a:t>
            </a:r>
            <a:r>
              <a:rPr lang="en-US" altLang="zh-TW" sz="1600" dirty="0">
                <a:solidFill>
                  <a:srgbClr val="FF0000"/>
                </a:solidFill>
              </a:rPr>
              <a:t>R</a:t>
            </a:r>
            <a:r>
              <a:rPr lang="en-US" altLang="zh-TW" sz="1600" dirty="0"/>
              <a:t>ound </a:t>
            </a:r>
            <a:r>
              <a:rPr lang="en-US" altLang="zh-TW" sz="1600" dirty="0" err="1">
                <a:solidFill>
                  <a:srgbClr val="FF0000"/>
                </a:solidFill>
              </a:rPr>
              <a:t>D</a:t>
            </a:r>
            <a:r>
              <a:rPr lang="en-US" altLang="zh-TW" sz="1600" dirty="0" err="1"/>
              <a:t>ow</a:t>
            </a:r>
            <a:r>
              <a:rPr lang="en-US" altLang="zh-TW" sz="1600" dirty="0" err="1">
                <a:solidFill>
                  <a:srgbClr val="FF0000"/>
                </a:solidFill>
              </a:rPr>
              <a:t>N</a:t>
            </a:r>
            <a:r>
              <a:rPr lang="en-US" altLang="zh-TW" sz="1600" dirty="0" smtClean="0"/>
              <a:t>)</a:t>
            </a:r>
          </a:p>
          <a:p>
            <a:pPr lvl="2"/>
            <a:r>
              <a:rPr lang="en-US" altLang="zh-TW" sz="1200" dirty="0" smtClean="0"/>
              <a:t>Truncate if the value is positive</a:t>
            </a:r>
          </a:p>
          <a:p>
            <a:pPr lvl="2"/>
            <a:r>
              <a:rPr lang="en-US" altLang="zh-TW" sz="1200" dirty="0" smtClean="0"/>
              <a:t>Rounding carry is 1 if the value is negative</a:t>
            </a:r>
            <a:endParaRPr lang="en-US" altLang="zh-TW" sz="1200" dirty="0"/>
          </a:p>
          <a:p>
            <a:pPr lvl="1"/>
            <a:r>
              <a:rPr lang="en-US" altLang="zh-TW" sz="1600" dirty="0"/>
              <a:t>RUP (</a:t>
            </a:r>
            <a:r>
              <a:rPr lang="en-US" altLang="zh-TW" sz="1600" dirty="0">
                <a:solidFill>
                  <a:srgbClr val="FF0000"/>
                </a:solidFill>
              </a:rPr>
              <a:t>R</a:t>
            </a:r>
            <a:r>
              <a:rPr lang="en-US" altLang="zh-TW" sz="1600" dirty="0"/>
              <a:t>ound </a:t>
            </a:r>
            <a:r>
              <a:rPr lang="en-US" altLang="zh-TW" sz="1600" dirty="0">
                <a:solidFill>
                  <a:srgbClr val="FF0000"/>
                </a:solidFill>
              </a:rPr>
              <a:t>UP</a:t>
            </a:r>
            <a:r>
              <a:rPr lang="en-US" altLang="zh-TW" sz="1600" dirty="0" smtClean="0"/>
              <a:t>)</a:t>
            </a:r>
          </a:p>
          <a:p>
            <a:pPr lvl="2"/>
            <a:r>
              <a:rPr lang="en-US" altLang="zh-TW" sz="1200" dirty="0" smtClean="0"/>
              <a:t>Rounding </a:t>
            </a:r>
            <a:r>
              <a:rPr lang="en-US" altLang="zh-TW" sz="1200" dirty="0"/>
              <a:t>carry is 1 if the value is </a:t>
            </a:r>
            <a:r>
              <a:rPr lang="en-US" altLang="zh-TW" sz="1200" dirty="0" smtClean="0"/>
              <a:t>positive</a:t>
            </a:r>
          </a:p>
          <a:p>
            <a:pPr lvl="2"/>
            <a:r>
              <a:rPr lang="en-US" altLang="zh-TW" sz="1200" dirty="0" smtClean="0"/>
              <a:t>Truncate </a:t>
            </a:r>
            <a:r>
              <a:rPr lang="en-US" altLang="zh-TW" sz="1200" dirty="0"/>
              <a:t>if the value </a:t>
            </a:r>
            <a:r>
              <a:rPr lang="en-US" altLang="zh-TW" sz="1200" dirty="0" smtClean="0"/>
              <a:t>is negative</a:t>
            </a:r>
            <a:endParaRPr lang="en-US" altLang="zh-TW" sz="1200" dirty="0"/>
          </a:p>
          <a:p>
            <a:pPr lvl="1"/>
            <a:r>
              <a:rPr lang="en-US" altLang="zh-TW" sz="1600" dirty="0"/>
              <a:t>RMM (</a:t>
            </a:r>
            <a:r>
              <a:rPr lang="en-US" altLang="zh-TW" sz="1600" dirty="0">
                <a:solidFill>
                  <a:srgbClr val="FF0000"/>
                </a:solidFill>
              </a:rPr>
              <a:t>R</a:t>
            </a:r>
            <a:r>
              <a:rPr lang="en-US" altLang="zh-TW" sz="1600" dirty="0"/>
              <a:t>ound to nearest, ties to </a:t>
            </a:r>
            <a:r>
              <a:rPr lang="en-US" altLang="zh-TW" sz="1600" dirty="0">
                <a:solidFill>
                  <a:srgbClr val="FF0000"/>
                </a:solidFill>
              </a:rPr>
              <a:t>M</a:t>
            </a:r>
            <a:r>
              <a:rPr lang="en-US" altLang="zh-TW" sz="1600" dirty="0"/>
              <a:t>ax </a:t>
            </a:r>
            <a:r>
              <a:rPr lang="en-US" altLang="zh-TW" sz="1600" dirty="0">
                <a:solidFill>
                  <a:srgbClr val="FF0000"/>
                </a:solidFill>
              </a:rPr>
              <a:t>M</a:t>
            </a:r>
            <a:r>
              <a:rPr lang="en-US" altLang="zh-TW" sz="1600" dirty="0"/>
              <a:t>agnitude</a:t>
            </a:r>
            <a:r>
              <a:rPr lang="en-US" altLang="zh-TW" sz="1600" dirty="0" smtClean="0"/>
              <a:t>)</a:t>
            </a:r>
          </a:p>
          <a:p>
            <a:pPr lvl="2"/>
            <a:r>
              <a:rPr lang="en-US" altLang="zh-TW" sz="1200" dirty="0"/>
              <a:t>Rounding carry is 1 if the value is greater </a:t>
            </a:r>
            <a:r>
              <a:rPr lang="en-US" altLang="zh-TW" sz="1200" dirty="0" smtClean="0"/>
              <a:t>than and equal </a:t>
            </a:r>
            <a:r>
              <a:rPr lang="en-US" altLang="zh-TW" sz="1200" dirty="0"/>
              <a:t>tie</a:t>
            </a:r>
          </a:p>
          <a:p>
            <a:pPr lvl="1"/>
            <a:r>
              <a:rPr lang="en-US" altLang="zh-TW" sz="1600" dirty="0" smtClean="0"/>
              <a:t>ROD </a:t>
            </a:r>
            <a:r>
              <a:rPr lang="en-US" altLang="zh-TW" sz="1600" dirty="0"/>
              <a:t>(</a:t>
            </a:r>
            <a:r>
              <a:rPr lang="en-US" altLang="zh-TW" sz="1600" dirty="0">
                <a:solidFill>
                  <a:srgbClr val="FF0000"/>
                </a:solidFill>
              </a:rPr>
              <a:t>R</a:t>
            </a:r>
            <a:r>
              <a:rPr lang="en-US" altLang="zh-TW" sz="1600" dirty="0"/>
              <a:t>ound towards </a:t>
            </a:r>
            <a:r>
              <a:rPr lang="en-US" altLang="zh-TW" sz="1600" dirty="0" err="1">
                <a:solidFill>
                  <a:srgbClr val="FF0000"/>
                </a:solidFill>
              </a:rPr>
              <a:t>OD</a:t>
            </a:r>
            <a:r>
              <a:rPr lang="en-US" altLang="zh-TW" sz="1600" dirty="0" err="1"/>
              <a:t>d</a:t>
            </a:r>
            <a:r>
              <a:rPr lang="en-US" altLang="zh-TW" sz="1600" dirty="0" smtClean="0"/>
              <a:t>)</a:t>
            </a:r>
          </a:p>
          <a:p>
            <a:pPr lvl="2"/>
            <a:r>
              <a:rPr lang="en-US" altLang="zh-TW" sz="1200" dirty="0" smtClean="0"/>
              <a:t>Rounding carry is 1 if LSB is 0</a:t>
            </a:r>
            <a:endParaRPr lang="en-US" altLang="zh-TW" sz="1200" dirty="0"/>
          </a:p>
          <a:p>
            <a:pPr lvl="1"/>
            <a:endParaRPr lang="en-US" altLang="zh-TW" sz="1600" dirty="0" smtClean="0"/>
          </a:p>
          <a:p>
            <a:endParaRPr lang="en-US" altLang="zh-TW" sz="2000" dirty="0" smtClean="0"/>
          </a:p>
          <a:p>
            <a:endParaRPr lang="en-US" altLang="zh-TW" sz="1600" dirty="0" smtClean="0"/>
          </a:p>
        </p:txBody>
      </p:sp>
    </p:spTree>
    <p:extLst>
      <p:ext uri="{BB962C8B-B14F-4D97-AF65-F5344CB8AC3E}">
        <p14:creationId xmlns:p14="http://schemas.microsoft.com/office/powerpoint/2010/main" val="12331844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 </a:t>
            </a:r>
            <a:r>
              <a:rPr lang="en-US" altLang="zh-TW" dirty="0" smtClean="0"/>
              <a:t>generation (2/)</a:t>
            </a:r>
            <a:endParaRPr lang="zh-TW" altLang="en-US" dirty="0"/>
          </a:p>
        </p:txBody>
      </p:sp>
      <p:sp>
        <p:nvSpPr>
          <p:cNvPr id="3" name="內容版面配置區 2"/>
          <p:cNvSpPr>
            <a:spLocks noGrp="1"/>
          </p:cNvSpPr>
          <p:nvPr>
            <p:ph idx="1"/>
          </p:nvPr>
        </p:nvSpPr>
        <p:spPr/>
        <p:txBody>
          <a:bodyPr/>
          <a:lstStyle/>
          <a:p>
            <a:r>
              <a:rPr lang="en-US" altLang="zh-TW" sz="2000" dirty="0" smtClean="0"/>
              <a:t>1. Do rounding only</a:t>
            </a:r>
          </a:p>
          <a:p>
            <a:pPr lvl="1"/>
            <a:r>
              <a:rPr lang="en-US" altLang="zh-TW" sz="1600" dirty="0" smtClean="0"/>
              <a:t>A + increment (1 bit) (A has not round bit)</a:t>
            </a:r>
          </a:p>
          <a:p>
            <a:r>
              <a:rPr lang="en-US" altLang="zh-TW" sz="2000" dirty="0" smtClean="0"/>
              <a:t>Abbreviation</a:t>
            </a:r>
          </a:p>
          <a:p>
            <a:pPr lvl="1"/>
            <a:r>
              <a:rPr lang="en-US" altLang="zh-TW" sz="1600" dirty="0" smtClean="0"/>
              <a:t>L is LSB/ R is round bit / S is sticky bit / Tie is (R &amp; ~S)</a:t>
            </a:r>
          </a:p>
        </p:txBody>
      </p:sp>
      <p:graphicFrame>
        <p:nvGraphicFramePr>
          <p:cNvPr id="6" name="表格 5"/>
          <p:cNvGraphicFramePr>
            <a:graphicFrameLocks noGrp="1"/>
          </p:cNvGraphicFramePr>
          <p:nvPr>
            <p:extLst>
              <p:ext uri="{D42A27DB-BD31-4B8C-83A1-F6EECF244321}">
                <p14:modId xmlns:p14="http://schemas.microsoft.com/office/powerpoint/2010/main" val="1486928122"/>
              </p:ext>
            </p:extLst>
          </p:nvPr>
        </p:nvGraphicFramePr>
        <p:xfrm>
          <a:off x="467544" y="3140968"/>
          <a:ext cx="8352928" cy="2560792"/>
        </p:xfrm>
        <a:graphic>
          <a:graphicData uri="http://schemas.openxmlformats.org/drawingml/2006/table">
            <a:tbl>
              <a:tblPr firstRow="1" bandRow="1">
                <a:tableStyleId>{5C22544A-7EE6-4342-B048-85BDC9FD1C3A}</a:tableStyleId>
              </a:tblPr>
              <a:tblGrid>
                <a:gridCol w="4866489">
                  <a:extLst>
                    <a:ext uri="{9D8B030D-6E8A-4147-A177-3AD203B41FA5}">
                      <a16:colId xmlns:a16="http://schemas.microsoft.com/office/drawing/2014/main" val="20000"/>
                    </a:ext>
                  </a:extLst>
                </a:gridCol>
                <a:gridCol w="3486439">
                  <a:extLst>
                    <a:ext uri="{9D8B030D-6E8A-4147-A177-3AD203B41FA5}">
                      <a16:colId xmlns:a16="http://schemas.microsoft.com/office/drawing/2014/main" val="20001"/>
                    </a:ext>
                  </a:extLst>
                </a:gridCol>
              </a:tblGrid>
              <a:tr h="365878">
                <a:tc>
                  <a:txBody>
                    <a:bodyPr/>
                    <a:lstStyle/>
                    <a:p>
                      <a:r>
                        <a:rPr lang="en-US" altLang="zh-TW" sz="1800" dirty="0" smtClean="0"/>
                        <a:t>Rounding</a:t>
                      </a:r>
                      <a:r>
                        <a:rPr lang="en-US" altLang="zh-TW" sz="1800" baseline="0" dirty="0" smtClean="0"/>
                        <a:t> mode</a:t>
                      </a:r>
                      <a:endParaRPr lang="zh-TW" altLang="en-US" sz="1800" dirty="0"/>
                    </a:p>
                  </a:txBody>
                  <a:tcPr/>
                </a:tc>
                <a:tc>
                  <a:txBody>
                    <a:bodyPr/>
                    <a:lstStyle/>
                    <a:p>
                      <a:r>
                        <a:rPr lang="en-US" altLang="zh-TW" sz="1800" dirty="0" smtClean="0"/>
                        <a:t>Rounding</a:t>
                      </a:r>
                      <a:r>
                        <a:rPr lang="en-US" altLang="zh-TW" sz="1800" baseline="0" dirty="0" smtClean="0"/>
                        <a:t> </a:t>
                      </a:r>
                      <a:r>
                        <a:rPr lang="en-US" altLang="zh-TW" sz="1800" baseline="0" dirty="0" err="1" smtClean="0"/>
                        <a:t>inc</a:t>
                      </a:r>
                      <a:endParaRPr lang="zh-TW" altLang="en-US" sz="1800" dirty="0"/>
                    </a:p>
                  </a:txBody>
                  <a:tcPr/>
                </a:tc>
                <a:extLst>
                  <a:ext uri="{0D108BD9-81ED-4DB2-BD59-A6C34878D82A}">
                    <a16:rowId xmlns:a16="http://schemas.microsoft.com/office/drawing/2014/main" val="10000"/>
                  </a:ext>
                </a:extLst>
              </a:tr>
              <a:tr h="1381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RNE (</a:t>
                      </a:r>
                      <a:r>
                        <a:rPr lang="en-US" altLang="zh-TW" sz="1800" dirty="0" smtClean="0">
                          <a:solidFill>
                            <a:srgbClr val="FF0000"/>
                          </a:solidFill>
                        </a:rPr>
                        <a:t>R</a:t>
                      </a:r>
                      <a:r>
                        <a:rPr lang="en-US" altLang="zh-TW" sz="1800" dirty="0" smtClean="0"/>
                        <a:t>ound to </a:t>
                      </a:r>
                      <a:r>
                        <a:rPr lang="en-US" altLang="zh-TW" sz="1800" dirty="0" smtClean="0">
                          <a:solidFill>
                            <a:srgbClr val="FF0000"/>
                          </a:solidFill>
                        </a:rPr>
                        <a:t>N</a:t>
                      </a:r>
                      <a:r>
                        <a:rPr lang="en-US" altLang="zh-TW" sz="1800" dirty="0" smtClean="0"/>
                        <a:t>earest, ties to </a:t>
                      </a:r>
                      <a:r>
                        <a:rPr lang="en-US" altLang="zh-TW" sz="1800" dirty="0" smtClean="0">
                          <a:solidFill>
                            <a:srgbClr val="FF0000"/>
                          </a:solidFill>
                        </a:rPr>
                        <a:t>E</a:t>
                      </a:r>
                      <a:r>
                        <a:rPr lang="en-US" altLang="zh-TW" sz="1800" dirty="0" smtClean="0"/>
                        <a:t>ven)</a:t>
                      </a:r>
                    </a:p>
                  </a:txBody>
                  <a:tcPr/>
                </a:tc>
                <a:tc>
                  <a:txBody>
                    <a:bodyPr/>
                    <a:lstStyle/>
                    <a:p>
                      <a:r>
                        <a:rPr lang="en-US" altLang="zh-TW" sz="1800" dirty="0" smtClean="0">
                          <a:solidFill>
                            <a:srgbClr val="FF0000"/>
                          </a:solidFill>
                        </a:rPr>
                        <a:t>R &amp; (L | S)</a:t>
                      </a:r>
                    </a:p>
                  </a:txBody>
                  <a:tcPr/>
                </a:tc>
                <a:extLst>
                  <a:ext uri="{0D108BD9-81ED-4DB2-BD59-A6C34878D82A}">
                    <a16:rowId xmlns:a16="http://schemas.microsoft.com/office/drawing/2014/main" val="10001"/>
                  </a:ext>
                </a:extLst>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RTZ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T</a:t>
                      </a:r>
                      <a:r>
                        <a:rPr lang="en-US" altLang="zh-TW" sz="1800" dirty="0" smtClean="0"/>
                        <a:t>owards </a:t>
                      </a:r>
                      <a:r>
                        <a:rPr lang="en-US" altLang="zh-TW" sz="1800" dirty="0" smtClean="0">
                          <a:solidFill>
                            <a:srgbClr val="FF0000"/>
                          </a:solidFill>
                        </a:rPr>
                        <a:t>Z</a:t>
                      </a:r>
                      <a:r>
                        <a:rPr lang="en-US" altLang="zh-TW" sz="1800" dirty="0" smtClean="0"/>
                        <a:t>ero)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0</a:t>
                      </a:r>
                      <a:endParaRPr lang="zh-TW" altLang="en-US" sz="1800" dirty="0" smtClean="0"/>
                    </a:p>
                  </a:txBody>
                  <a:tcPr/>
                </a:tc>
                <a:extLst>
                  <a:ext uri="{0D108BD9-81ED-4DB2-BD59-A6C34878D82A}">
                    <a16:rowId xmlns:a16="http://schemas.microsoft.com/office/drawing/2014/main" val="10002"/>
                  </a:ext>
                </a:extLst>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RDN (</a:t>
                      </a:r>
                      <a:r>
                        <a:rPr lang="en-US" altLang="zh-TW" sz="1800" dirty="0" smtClean="0">
                          <a:solidFill>
                            <a:srgbClr val="FF0000"/>
                          </a:solidFill>
                        </a:rPr>
                        <a:t>R</a:t>
                      </a:r>
                      <a:r>
                        <a:rPr lang="en-US" altLang="zh-TW" sz="1800" dirty="0" smtClean="0"/>
                        <a:t>ound </a:t>
                      </a:r>
                      <a:r>
                        <a:rPr lang="en-US" altLang="zh-TW" sz="1800" dirty="0" err="1" smtClean="0">
                          <a:solidFill>
                            <a:srgbClr val="FF0000"/>
                          </a:solidFill>
                        </a:rPr>
                        <a:t>D</a:t>
                      </a:r>
                      <a:r>
                        <a:rPr lang="en-US" altLang="zh-TW" sz="1800" dirty="0" err="1" smtClean="0"/>
                        <a:t>ow</a:t>
                      </a:r>
                      <a:r>
                        <a:rPr lang="en-US" altLang="zh-TW" sz="1800" dirty="0" err="1" smtClean="0">
                          <a:solidFill>
                            <a:srgbClr val="FF0000"/>
                          </a:solidFill>
                        </a:rPr>
                        <a:t>N</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extLst>
                  <a:ext uri="{0D108BD9-81ED-4DB2-BD59-A6C34878D82A}">
                    <a16:rowId xmlns:a16="http://schemas.microsoft.com/office/drawing/2014/main" val="10003"/>
                  </a:ext>
                </a:extLst>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RUP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UP</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extLst>
                  <a:ext uri="{0D108BD9-81ED-4DB2-BD59-A6C34878D82A}">
                    <a16:rowId xmlns:a16="http://schemas.microsoft.com/office/drawing/2014/main" val="10004"/>
                  </a:ext>
                </a:extLst>
              </a:tr>
              <a:tr h="27246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RMM (</a:t>
                      </a:r>
                      <a:r>
                        <a:rPr lang="en-US" altLang="zh-TW" sz="1800" dirty="0" smtClean="0">
                          <a:solidFill>
                            <a:srgbClr val="FF0000"/>
                          </a:solidFill>
                        </a:rPr>
                        <a:t>R</a:t>
                      </a:r>
                      <a:r>
                        <a:rPr lang="en-US" altLang="zh-TW" sz="1800" dirty="0" smtClean="0"/>
                        <a:t>ound to nearest, ties to </a:t>
                      </a:r>
                      <a:r>
                        <a:rPr lang="en-US" altLang="zh-TW" sz="1800" dirty="0" smtClean="0">
                          <a:solidFill>
                            <a:srgbClr val="FF0000"/>
                          </a:solidFill>
                        </a:rPr>
                        <a:t>M</a:t>
                      </a:r>
                      <a:r>
                        <a:rPr lang="en-US" altLang="zh-TW" sz="1800" dirty="0" smtClean="0"/>
                        <a:t>ax </a:t>
                      </a:r>
                      <a:r>
                        <a:rPr lang="en-US" altLang="zh-TW" sz="1800" dirty="0" smtClean="0">
                          <a:solidFill>
                            <a:srgbClr val="FF0000"/>
                          </a:solidFill>
                        </a:rPr>
                        <a:t>M</a:t>
                      </a:r>
                      <a:r>
                        <a:rPr lang="en-US" altLang="zh-TW" sz="1800" dirty="0" smtClean="0"/>
                        <a:t>agnitude)</a:t>
                      </a:r>
                    </a:p>
                  </a:txBody>
                  <a:tcPr/>
                </a:tc>
                <a:tc>
                  <a:txBody>
                    <a:bodyPr/>
                    <a:lstStyle/>
                    <a:p>
                      <a:r>
                        <a:rPr lang="en-US" altLang="zh-TW" sz="1800" dirty="0" smtClean="0"/>
                        <a:t>R</a:t>
                      </a:r>
                      <a:endParaRPr lang="zh-TW" altLang="en-US" sz="1800" dirty="0"/>
                    </a:p>
                  </a:txBody>
                  <a:tcPr/>
                </a:tc>
                <a:extLst>
                  <a:ext uri="{0D108BD9-81ED-4DB2-BD59-A6C34878D82A}">
                    <a16:rowId xmlns:a16="http://schemas.microsoft.com/office/drawing/2014/main" val="10005"/>
                  </a:ext>
                </a:extLst>
              </a:tr>
              <a:tr h="12272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ROD (</a:t>
                      </a:r>
                      <a:r>
                        <a:rPr lang="en-US" altLang="zh-TW" sz="1800" dirty="0" smtClean="0">
                          <a:solidFill>
                            <a:srgbClr val="FF0000"/>
                          </a:solidFill>
                        </a:rPr>
                        <a:t>R</a:t>
                      </a:r>
                      <a:r>
                        <a:rPr lang="en-US" altLang="zh-TW" sz="1800" dirty="0" smtClean="0"/>
                        <a:t>ound towards </a:t>
                      </a:r>
                      <a:r>
                        <a:rPr lang="en-US" altLang="zh-TW" sz="1800" dirty="0" err="1" smtClean="0">
                          <a:solidFill>
                            <a:srgbClr val="FF0000"/>
                          </a:solidFill>
                        </a:rPr>
                        <a:t>OD</a:t>
                      </a:r>
                      <a:r>
                        <a:rPr lang="en-US" altLang="zh-TW" sz="1800" dirty="0" err="1" smtClean="0"/>
                        <a:t>d</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rPr>
                        <a:t>~L</a:t>
                      </a:r>
                      <a:endParaRPr lang="en-US" altLang="zh-TW" sz="1800" baseline="0" dirty="0" smtClean="0">
                        <a:solidFill>
                          <a:srgbClr val="FF0000"/>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691768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TODO list</a:t>
            </a:r>
            <a:endParaRPr lang="zh-TW" altLang="en-US" dirty="0"/>
          </a:p>
        </p:txBody>
      </p:sp>
      <p:sp>
        <p:nvSpPr>
          <p:cNvPr id="3" name="內容版面配置區 2"/>
          <p:cNvSpPr>
            <a:spLocks noGrp="1"/>
          </p:cNvSpPr>
          <p:nvPr>
            <p:ph idx="1"/>
          </p:nvPr>
        </p:nvSpPr>
        <p:spPr/>
        <p:txBody>
          <a:bodyPr/>
          <a:lstStyle/>
          <a:p>
            <a:r>
              <a:rPr lang="en-US" altLang="zh-TW" dirty="0" smtClean="0"/>
              <a:t>Redraw final </a:t>
            </a:r>
            <a:r>
              <a:rPr lang="en-US" altLang="zh-TW" dirty="0" err="1" smtClean="0"/>
              <a:t>datapath</a:t>
            </a:r>
            <a:r>
              <a:rPr lang="en-US" altLang="zh-TW" dirty="0" smtClean="0"/>
              <a:t> and clarify FFs</a:t>
            </a:r>
          </a:p>
          <a:p>
            <a:r>
              <a:rPr lang="en-US" altLang="zh-TW" dirty="0" smtClean="0"/>
              <a:t>Add a abstract functional block/</a:t>
            </a:r>
            <a:r>
              <a:rPr lang="en-US" altLang="zh-TW" dirty="0" err="1" smtClean="0"/>
              <a:t>datapath</a:t>
            </a:r>
            <a:endParaRPr lang="en-US" altLang="zh-TW" dirty="0" smtClean="0"/>
          </a:p>
          <a:p>
            <a:r>
              <a:rPr lang="en-US" altLang="zh-TW" dirty="0" smtClean="0"/>
              <a:t>Show result and after rounding difference</a:t>
            </a:r>
            <a:endParaRPr lang="zh-TW" altLang="en-US" dirty="0"/>
          </a:p>
        </p:txBody>
      </p:sp>
    </p:spTree>
    <p:extLst>
      <p:ext uri="{BB962C8B-B14F-4D97-AF65-F5344CB8AC3E}">
        <p14:creationId xmlns:p14="http://schemas.microsoft.com/office/powerpoint/2010/main" val="181512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Underflow </a:t>
            </a:r>
            <a:r>
              <a:rPr lang="en-US" altLang="zh-TW" dirty="0"/>
              <a:t>Flag Detection</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111800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Underflow </a:t>
            </a:r>
            <a:r>
              <a:rPr lang="en-US" altLang="zh-TW" sz="3200" dirty="0"/>
              <a:t>Flag Detection </a:t>
            </a:r>
            <a:r>
              <a:rPr lang="en-US" altLang="zh-TW" sz="3200" dirty="0" smtClean="0"/>
              <a:t>– Special Case (1/)</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Tininess </a:t>
            </a:r>
            <a:r>
              <a:rPr lang="en-US" altLang="zh-TW" sz="2000" dirty="0"/>
              <a:t>is detected </a:t>
            </a:r>
            <a:r>
              <a:rPr lang="en-US" altLang="zh-TW" sz="2000" b="1" dirty="0"/>
              <a:t>after </a:t>
            </a:r>
            <a:r>
              <a:rPr lang="en-US" altLang="zh-TW" sz="2000" b="1" dirty="0" smtClean="0"/>
              <a:t>rounding</a:t>
            </a:r>
            <a:r>
              <a:rPr lang="en-US" altLang="zh-TW" sz="2000" dirty="0" smtClean="0"/>
              <a:t>.</a:t>
            </a:r>
          </a:p>
          <a:p>
            <a:r>
              <a:rPr lang="en-US" altLang="zh-TW" sz="2000" dirty="0" smtClean="0"/>
              <a:t>The </a:t>
            </a:r>
            <a:r>
              <a:rPr lang="en-US" altLang="zh-TW" sz="2000" dirty="0"/>
              <a:t>exponent range </a:t>
            </a:r>
            <a:r>
              <a:rPr lang="en-US" altLang="zh-TW" sz="2000" dirty="0" smtClean="0"/>
              <a:t>are unbounded and the significand is not bounded to the corresponding format and keep normal format.</a:t>
            </a:r>
            <a:endParaRPr lang="en-US" altLang="zh-TW" sz="2000" dirty="0"/>
          </a:p>
          <a:p>
            <a:endParaRPr lang="en-US" altLang="zh-TW" sz="2000" dirty="0"/>
          </a:p>
          <a:p>
            <a:endParaRPr lang="en-US" altLang="zh-TW" sz="2000" dirty="0" smtClean="0"/>
          </a:p>
          <a:p>
            <a:endParaRPr lang="en-US" altLang="zh-TW" sz="2000" dirty="0" smtClean="0"/>
          </a:p>
          <a:p>
            <a:r>
              <a:rPr lang="en-US" altLang="zh-TW" sz="2000" dirty="0" smtClean="0"/>
              <a:t>The above unbounded value is in subnormal </a:t>
            </a:r>
            <a:r>
              <a:rPr lang="en-US" altLang="zh-TW" sz="2000" dirty="0"/>
              <a:t>range </a:t>
            </a:r>
            <a:r>
              <a:rPr lang="en-US" altLang="zh-TW" sz="2000" dirty="0" smtClean="0"/>
              <a:t> when exponent is unbounded. The bounded value will round to min normal value and it is not in subnormal range and underflow flag is not asserted because of rounding to min normal value. Thus, this special case should be detected.</a:t>
            </a:r>
            <a:endParaRPr lang="en-US" altLang="zh-TW" sz="2000" dirty="0"/>
          </a:p>
        </p:txBody>
      </p:sp>
      <p:graphicFrame>
        <p:nvGraphicFramePr>
          <p:cNvPr id="4" name="表格 3"/>
          <p:cNvGraphicFramePr>
            <a:graphicFrameLocks noGrp="1"/>
          </p:cNvGraphicFramePr>
          <p:nvPr>
            <p:extLst>
              <p:ext uri="{D42A27DB-BD31-4B8C-83A1-F6EECF244321}">
                <p14:modId xmlns:p14="http://schemas.microsoft.com/office/powerpoint/2010/main" val="2993414150"/>
              </p:ext>
            </p:extLst>
          </p:nvPr>
        </p:nvGraphicFramePr>
        <p:xfrm>
          <a:off x="899592" y="2708920"/>
          <a:ext cx="5616624" cy="914400"/>
        </p:xfrm>
        <a:graphic>
          <a:graphicData uri="http://schemas.openxmlformats.org/drawingml/2006/table">
            <a:tbl>
              <a:tblPr firstRow="1" bandRow="1">
                <a:tableStyleId>{5C22544A-7EE6-4342-B048-85BDC9FD1C3A}</a:tableStyleId>
              </a:tblPr>
              <a:tblGrid>
                <a:gridCol w="1857673">
                  <a:extLst>
                    <a:ext uri="{9D8B030D-6E8A-4147-A177-3AD203B41FA5}">
                      <a16:colId xmlns:a16="http://schemas.microsoft.com/office/drawing/2014/main" val="20000"/>
                    </a:ext>
                  </a:extLst>
                </a:gridCol>
                <a:gridCol w="1886743">
                  <a:extLst>
                    <a:ext uri="{9D8B030D-6E8A-4147-A177-3AD203B41FA5}">
                      <a16:colId xmlns:a16="http://schemas.microsoft.com/office/drawing/2014/main" val="20001"/>
                    </a:ext>
                  </a:extLst>
                </a:gridCol>
                <a:gridCol w="1872208">
                  <a:extLst>
                    <a:ext uri="{9D8B030D-6E8A-4147-A177-3AD203B41FA5}">
                      <a16:colId xmlns:a16="http://schemas.microsoft.com/office/drawing/2014/main" val="20002"/>
                    </a:ext>
                  </a:extLst>
                </a:gridCol>
              </a:tblGrid>
              <a:tr h="291924">
                <a:tc>
                  <a:txBody>
                    <a:bodyPr/>
                    <a:lstStyle/>
                    <a:p>
                      <a:endParaRPr lang="zh-TW" altLang="en-US" sz="1400" dirty="0"/>
                    </a:p>
                  </a:txBody>
                  <a:tcPr/>
                </a:tc>
                <a:tc>
                  <a:txBody>
                    <a:bodyPr/>
                    <a:lstStyle/>
                    <a:p>
                      <a:r>
                        <a:rPr lang="en-US" altLang="zh-TW" sz="1400" dirty="0" smtClean="0"/>
                        <a:t>Significand (HP)</a:t>
                      </a:r>
                      <a:endParaRPr lang="zh-TW" altLang="en-US" sz="1400" dirty="0"/>
                    </a:p>
                  </a:txBody>
                  <a:tcPr/>
                </a:tc>
                <a:tc>
                  <a:txBody>
                    <a:bodyPr/>
                    <a:lstStyle/>
                    <a:p>
                      <a:r>
                        <a:rPr lang="en-US" altLang="zh-TW" sz="1400" dirty="0" smtClean="0"/>
                        <a:t>Exponent</a:t>
                      </a:r>
                      <a:endParaRPr lang="zh-TW" altLang="en-US" sz="1400" dirty="0"/>
                    </a:p>
                  </a:txBody>
                  <a:tcPr/>
                </a:tc>
                <a:extLst>
                  <a:ext uri="{0D108BD9-81ED-4DB2-BD59-A6C34878D82A}">
                    <a16:rowId xmlns:a16="http://schemas.microsoft.com/office/drawing/2014/main" val="10000"/>
                  </a:ext>
                </a:extLst>
              </a:tr>
              <a:tr h="127248">
                <a:tc>
                  <a:txBody>
                    <a:bodyPr/>
                    <a:lstStyle/>
                    <a:p>
                      <a:r>
                        <a:rPr lang="en-US" altLang="zh-TW" sz="1400" dirty="0" smtClean="0"/>
                        <a:t>Unbounded</a:t>
                      </a:r>
                      <a:endParaRPr lang="zh-TW" altLang="en-US" sz="1400" dirty="0"/>
                    </a:p>
                  </a:txBody>
                  <a:tcPr/>
                </a:tc>
                <a:tc>
                  <a:txBody>
                    <a:bodyPr/>
                    <a:lstStyle/>
                    <a:p>
                      <a:r>
                        <a:rPr lang="en-US" altLang="zh-TW" sz="1400" dirty="0" smtClean="0"/>
                        <a:t>01.1111_1111_11</a:t>
                      </a:r>
                      <a:r>
                        <a:rPr lang="en-US" altLang="zh-TW" sz="1400" dirty="0" smtClean="0">
                          <a:solidFill>
                            <a:srgbClr val="FF0000"/>
                          </a:solidFill>
                        </a:rPr>
                        <a:t>xxx</a:t>
                      </a:r>
                      <a:endParaRPr lang="zh-TW" altLang="en-US" sz="1400" dirty="0">
                        <a:solidFill>
                          <a:srgbClr val="FF0000"/>
                        </a:solidFill>
                      </a:endParaRPr>
                    </a:p>
                  </a:txBody>
                  <a:tcPr/>
                </a:tc>
                <a:tc>
                  <a:txBody>
                    <a:bodyPr/>
                    <a:lstStyle/>
                    <a:p>
                      <a:r>
                        <a:rPr lang="en-US" altLang="zh-TW" sz="1400" dirty="0" smtClean="0"/>
                        <a:t>-15</a:t>
                      </a:r>
                      <a:endParaRPr lang="zh-TW" altLang="en-US" sz="1400" dirty="0"/>
                    </a:p>
                  </a:txBody>
                  <a:tcPr/>
                </a:tc>
                <a:extLst>
                  <a:ext uri="{0D108BD9-81ED-4DB2-BD59-A6C34878D82A}">
                    <a16:rowId xmlns:a16="http://schemas.microsoft.com/office/drawing/2014/main" val="10001"/>
                  </a:ext>
                </a:extLst>
              </a:tr>
              <a:tr h="291924">
                <a:tc>
                  <a:txBody>
                    <a:bodyPr/>
                    <a:lstStyle/>
                    <a:p>
                      <a:r>
                        <a:rPr lang="en-US" altLang="zh-TW" sz="1400" dirty="0" smtClean="0"/>
                        <a:t>bounded</a:t>
                      </a:r>
                      <a:endParaRPr lang="zh-TW" altLang="en-US" sz="1400" dirty="0"/>
                    </a:p>
                  </a:txBody>
                  <a:tcPr/>
                </a:tc>
                <a:tc>
                  <a:txBody>
                    <a:bodyPr/>
                    <a:lstStyle/>
                    <a:p>
                      <a:r>
                        <a:rPr lang="en-US" altLang="zh-TW" sz="1400" dirty="0" smtClean="0"/>
                        <a:t>00.1111_1111_11</a:t>
                      </a:r>
                      <a:r>
                        <a:rPr lang="en-US" altLang="zh-TW" sz="1400" dirty="0" smtClean="0">
                          <a:solidFill>
                            <a:srgbClr val="FF0000"/>
                          </a:solidFill>
                        </a:rPr>
                        <a:t>1xx</a:t>
                      </a:r>
                      <a:endParaRPr lang="zh-TW" altLang="en-US" sz="1400" dirty="0">
                        <a:solidFill>
                          <a:srgbClr val="FF0000"/>
                        </a:solidFill>
                      </a:endParaRPr>
                    </a:p>
                  </a:txBody>
                  <a:tcPr/>
                </a:tc>
                <a:tc>
                  <a:txBody>
                    <a:bodyPr/>
                    <a:lstStyle/>
                    <a:p>
                      <a:r>
                        <a:rPr lang="en-US" altLang="zh-TW" sz="1400" dirty="0" smtClean="0"/>
                        <a:t>-14</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94852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Case </a:t>
            </a:r>
            <a:r>
              <a:rPr lang="en-US" altLang="zh-TW" sz="3200" dirty="0" smtClean="0"/>
              <a:t>(2/)</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Fig. show result format, L, R, S, Sm and St field.</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The bit pattern is </a:t>
            </a:r>
            <a:r>
              <a:rPr lang="en-US" altLang="zh-TW" sz="2000" dirty="0" smtClean="0">
                <a:solidFill>
                  <a:srgbClr val="FF0000"/>
                </a:solidFill>
              </a:rPr>
              <a:t>all-one mantissa</a:t>
            </a:r>
            <a:r>
              <a:rPr lang="en-US" altLang="zh-TW" sz="2000" dirty="0" smtClean="0"/>
              <a:t> and the next slide show underflow special case detection.</a:t>
            </a:r>
            <a:endParaRPr lang="en-US" altLang="zh-TW" sz="2000" dirty="0"/>
          </a:p>
        </p:txBody>
      </p:sp>
      <p:pic>
        <p:nvPicPr>
          <p:cNvPr id="8194" name="Picture 2" descr="T:\users\klmn\larryzzr\FP_Larry\FDIV\FDIV_Figs\All-MISC-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8840"/>
            <a:ext cx="4788297" cy="1922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2545906565"/>
              </p:ext>
            </p:extLst>
          </p:nvPr>
        </p:nvGraphicFramePr>
        <p:xfrm>
          <a:off x="5364088" y="4581128"/>
          <a:ext cx="2592288" cy="213360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181297">
                <a:tc>
                  <a:txBody>
                    <a:bodyPr/>
                    <a:lstStyle/>
                    <a:p>
                      <a:r>
                        <a:rPr lang="en-US" altLang="zh-TW" sz="1400" dirty="0" smtClean="0"/>
                        <a:t>RM</a:t>
                      </a:r>
                      <a:endParaRPr lang="zh-TW" altLang="en-US" sz="1400" dirty="0"/>
                    </a:p>
                  </a:txBody>
                  <a:tcPr/>
                </a:tc>
                <a:tc>
                  <a:txBody>
                    <a:bodyPr/>
                    <a:lstStyle/>
                    <a:p>
                      <a:r>
                        <a:rPr lang="en-US" altLang="zh-TW" sz="1400" dirty="0" smtClean="0"/>
                        <a:t>Underflow special case</a:t>
                      </a:r>
                      <a:endParaRPr lang="zh-TW" altLang="en-US" sz="1400" dirty="0"/>
                    </a:p>
                  </a:txBody>
                  <a:tcPr/>
                </a:tc>
                <a:extLst>
                  <a:ext uri="{0D108BD9-81ED-4DB2-BD59-A6C34878D82A}">
                    <a16:rowId xmlns:a16="http://schemas.microsoft.com/office/drawing/2014/main" val="10000"/>
                  </a:ext>
                </a:extLst>
              </a:tr>
              <a:tr h="0">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extLst>
                  <a:ext uri="{0D108BD9-81ED-4DB2-BD59-A6C34878D82A}">
                    <a16:rowId xmlns:a16="http://schemas.microsoft.com/office/drawing/2014/main" val="10001"/>
                  </a:ext>
                </a:extLst>
              </a:tr>
              <a:tr h="24314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2"/>
                  </a:ext>
                </a:extLst>
              </a:tr>
              <a:tr h="24314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3"/>
                  </a:ext>
                </a:extLst>
              </a:tr>
              <a:tr h="24314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4"/>
                  </a:ext>
                </a:extLst>
              </a:tr>
              <a:tr h="24314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extLst>
                  <a:ext uri="{0D108BD9-81ED-4DB2-BD59-A6C34878D82A}">
                    <a16:rowId xmlns:a16="http://schemas.microsoft.com/office/drawing/2014/main" val="10005"/>
                  </a:ext>
                </a:extLst>
              </a:tr>
              <a:tr h="24314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12965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a:t>
            </a:r>
            <a:r>
              <a:rPr lang="en-US" altLang="zh-TW" sz="3200" dirty="0" smtClean="0"/>
              <a:t>Normal </a:t>
            </a:r>
            <a:r>
              <a:rPr lang="en-US" altLang="zh-TW" sz="3200" dirty="0"/>
              <a:t>Case (4/)</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underflow just qualify </a:t>
            </a:r>
            <a:r>
              <a:rPr lang="en-US" altLang="zh-TW" sz="2000" b="1" dirty="0" smtClean="0"/>
              <a:t>bit pattern, rounding carry </a:t>
            </a:r>
            <a:r>
              <a:rPr lang="en-US" altLang="zh-TW" sz="2000" dirty="0" smtClean="0"/>
              <a:t>(round digit) and other signals.</a:t>
            </a:r>
          </a:p>
          <a:p>
            <a:r>
              <a:rPr lang="en-US" altLang="zh-TW" sz="2000" dirty="0" smtClean="0"/>
              <a:t>The bit pattern is the same with the special case</a:t>
            </a:r>
            <a:endParaRPr lang="zh-TW" altLang="en-US" sz="2000" dirty="0"/>
          </a:p>
        </p:txBody>
      </p:sp>
    </p:spTree>
    <p:extLst>
      <p:ext uri="{BB962C8B-B14F-4D97-AF65-F5344CB8AC3E}">
        <p14:creationId xmlns:p14="http://schemas.microsoft.com/office/powerpoint/2010/main" val="2682999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Enhancements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761303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Enhancements (1/)</a:t>
            </a:r>
            <a:endParaRPr lang="zh-TW" altLang="en-US" dirty="0"/>
          </a:p>
        </p:txBody>
      </p:sp>
      <p:sp>
        <p:nvSpPr>
          <p:cNvPr id="3" name="內容版面配置區 2"/>
          <p:cNvSpPr>
            <a:spLocks noGrp="1"/>
          </p:cNvSpPr>
          <p:nvPr>
            <p:ph idx="1"/>
          </p:nvPr>
        </p:nvSpPr>
        <p:spPr>
          <a:xfrm>
            <a:off x="457200" y="1600200"/>
            <a:ext cx="8291264" cy="4525963"/>
          </a:xfrm>
        </p:spPr>
        <p:txBody>
          <a:bodyPr>
            <a:normAutofit/>
          </a:bodyPr>
          <a:lstStyle/>
          <a:p>
            <a:r>
              <a:rPr lang="en-US" altLang="zh-TW" sz="2000" dirty="0" smtClean="0">
                <a:sym typeface="Wingdings" panose="05000000000000000000" pitchFamily="2" charset="2"/>
              </a:rPr>
              <a:t>Reduce 2-level adder</a:t>
            </a:r>
          </a:p>
          <a:p>
            <a:pPr lvl="1"/>
            <a:r>
              <a:rPr lang="en-US" altLang="zh-TW" sz="1600" dirty="0" smtClean="0">
                <a:sym typeface="Wingdings" panose="05000000000000000000" pitchFamily="2" charset="2"/>
              </a:rPr>
              <a:t>Produce </a:t>
            </a:r>
            <a:r>
              <a:rPr lang="en-US" altLang="zh-TW" sz="1600" b="1" dirty="0" err="1" smtClean="0">
                <a:sym typeface="Wingdings" panose="05000000000000000000" pitchFamily="2" charset="2"/>
              </a:rPr>
              <a:t>Exp</a:t>
            </a:r>
            <a:r>
              <a:rPr lang="en-US" altLang="zh-TW" sz="1600" dirty="0" smtClean="0">
                <a:sym typeface="Wingdings" panose="05000000000000000000" pitchFamily="2" charset="2"/>
              </a:rPr>
              <a:t> and </a:t>
            </a:r>
            <a:r>
              <a:rPr lang="en-US" altLang="zh-TW" sz="1600" b="1" dirty="0" err="1" smtClean="0">
                <a:sym typeface="Wingdings" panose="05000000000000000000" pitchFamily="2" charset="2"/>
              </a:rPr>
              <a:t>Exp</a:t>
            </a:r>
            <a:r>
              <a:rPr lang="en-US" altLang="zh-TW" sz="1600" b="1" dirty="0" smtClean="0">
                <a:sym typeface="Wingdings" panose="05000000000000000000" pitchFamily="2" charset="2"/>
              </a:rPr>
              <a:t> – 1 </a:t>
            </a:r>
            <a:r>
              <a:rPr lang="en-US" altLang="zh-TW" sz="1600" dirty="0" smtClean="0">
                <a:sym typeface="Wingdings" panose="05000000000000000000" pitchFamily="2" charset="2"/>
              </a:rPr>
              <a:t>(without bias)</a:t>
            </a:r>
          </a:p>
          <a:p>
            <a:pPr lvl="1"/>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and </a:t>
            </a:r>
            <a:r>
              <a:rPr lang="en-US" altLang="zh-TW" sz="1600" dirty="0" err="1" smtClean="0">
                <a:sym typeface="Wingdings" panose="05000000000000000000" pitchFamily="2" charset="2"/>
              </a:rPr>
              <a:t>ExpB</a:t>
            </a:r>
            <a:r>
              <a:rPr lang="en-US" altLang="zh-TW" sz="1600" dirty="0" smtClean="0">
                <a:sym typeface="Wingdings" panose="05000000000000000000" pitchFamily="2" charset="2"/>
              </a:rPr>
              <a:t> have bias</a:t>
            </a:r>
          </a:p>
          <a:p>
            <a:pPr lvl="1"/>
            <a:r>
              <a:rPr lang="en-US" altLang="zh-TW" sz="1600" dirty="0" smtClean="0">
                <a:sym typeface="Wingdings" panose="05000000000000000000" pitchFamily="2" charset="2"/>
              </a:rPr>
              <a:t>Method 1: Generate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first then </a:t>
            </a:r>
            <a:r>
              <a:rPr lang="en-US" altLang="zh-TW" sz="1600" dirty="0" err="1" smtClean="0">
                <a:sym typeface="Wingdings" panose="05000000000000000000" pitchFamily="2" charset="2"/>
              </a:rPr>
              <a:t>calcule</a:t>
            </a:r>
            <a:r>
              <a:rPr lang="en-US" altLang="zh-TW" sz="160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a:t>
            </a:r>
          </a:p>
          <a:p>
            <a:pPr lvl="1"/>
            <a:r>
              <a:rPr lang="en-US" altLang="zh-TW" sz="1600" dirty="0">
                <a:sym typeface="Wingdings" panose="05000000000000000000" pitchFamily="2" charset="2"/>
              </a:rPr>
              <a:t>Method </a:t>
            </a:r>
            <a:r>
              <a:rPr lang="en-US" altLang="zh-TW" sz="1600" dirty="0" smtClean="0">
                <a:sym typeface="Wingdings" panose="05000000000000000000" pitchFamily="2" charset="2"/>
              </a:rPr>
              <a:t>2: </a:t>
            </a:r>
            <a:r>
              <a:rPr lang="en-US" altLang="zh-TW" sz="1600" dirty="0">
                <a:sym typeface="Wingdings" panose="05000000000000000000" pitchFamily="2" charset="2"/>
              </a:rPr>
              <a:t>Generate </a:t>
            </a:r>
            <a:r>
              <a:rPr lang="en-US" altLang="zh-TW" sz="1600" dirty="0" smtClean="0">
                <a:sym typeface="Wingdings" panose="05000000000000000000" pitchFamily="2" charset="2"/>
              </a:rPr>
              <a:t>(</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a:t>
            </a:r>
            <a:r>
              <a:rPr lang="en-US" altLang="zh-TW" sz="1600" dirty="0">
                <a:sym typeface="Wingdings" panose="05000000000000000000" pitchFamily="2" charset="2"/>
              </a:rPr>
              <a:t>first then </a:t>
            </a:r>
            <a:r>
              <a:rPr lang="en-US" altLang="zh-TW" sz="1600" dirty="0" err="1">
                <a:sym typeface="Wingdings" panose="05000000000000000000" pitchFamily="2" charset="2"/>
              </a:rPr>
              <a:t>calcule</a:t>
            </a:r>
            <a:r>
              <a:rPr lang="en-US" altLang="zh-TW" sz="1600" dirty="0">
                <a:sym typeface="Wingdings" panose="05000000000000000000" pitchFamily="2" charset="2"/>
              </a:rPr>
              <a:t> </a:t>
            </a:r>
            <a:r>
              <a:rPr lang="en-US" altLang="zh-TW" sz="1600" dirty="0" smtClean="0">
                <a:sym typeface="Wingdings" panose="05000000000000000000" pitchFamily="2" charset="2"/>
              </a:rPr>
              <a:t>(</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a:t>
            </a:r>
          </a:p>
          <a:p>
            <a:pPr lvl="1"/>
            <a:r>
              <a:rPr lang="en-US" altLang="zh-TW" sz="1600" dirty="0" smtClean="0">
                <a:sym typeface="Wingdings" panose="05000000000000000000" pitchFamily="2" charset="2"/>
              </a:rPr>
              <a:t>Method 3: Generate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and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in parallel</a:t>
            </a:r>
          </a:p>
          <a:p>
            <a:endParaRPr lang="en-US" altLang="zh-TW" sz="2000" dirty="0"/>
          </a:p>
          <a:p>
            <a:endParaRPr lang="zh-TW"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3269087779"/>
              </p:ext>
            </p:extLst>
          </p:nvPr>
        </p:nvGraphicFramePr>
        <p:xfrm>
          <a:off x="1475656" y="4509120"/>
          <a:ext cx="5256584" cy="82296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121731">
                <a:tc>
                  <a:txBody>
                    <a:bodyPr/>
                    <a:lstStyle/>
                    <a:p>
                      <a:endParaRPr lang="zh-TW" altLang="en-US" sz="1200" dirty="0"/>
                    </a:p>
                  </a:txBody>
                  <a:tcPr/>
                </a:tc>
                <a:tc>
                  <a:txBody>
                    <a:bodyPr/>
                    <a:lstStyle/>
                    <a:p>
                      <a:r>
                        <a:rPr lang="en-US" altLang="zh-TW" sz="1200" dirty="0" smtClean="0"/>
                        <a:t>HP</a:t>
                      </a:r>
                      <a:endParaRPr lang="zh-TW" altLang="en-US" sz="1200" dirty="0"/>
                    </a:p>
                  </a:txBody>
                  <a:tcPr/>
                </a:tc>
                <a:tc>
                  <a:txBody>
                    <a:bodyPr/>
                    <a:lstStyle/>
                    <a:p>
                      <a:r>
                        <a:rPr lang="en-US" altLang="zh-TW" sz="1200" dirty="0" smtClean="0"/>
                        <a:t>SP</a:t>
                      </a:r>
                      <a:endParaRPr lang="zh-TW" altLang="en-US" sz="1200" dirty="0"/>
                    </a:p>
                  </a:txBody>
                  <a:tcPr/>
                </a:tc>
                <a:tc>
                  <a:txBody>
                    <a:bodyPr/>
                    <a:lstStyle/>
                    <a:p>
                      <a:r>
                        <a:rPr lang="en-US" altLang="zh-TW" sz="1200" dirty="0" smtClean="0"/>
                        <a:t>DP</a:t>
                      </a:r>
                      <a:endParaRPr lang="zh-TW" altLang="en-US" sz="1200" dirty="0"/>
                    </a:p>
                  </a:txBody>
                  <a:tcPr/>
                </a:tc>
                <a:extLst>
                  <a:ext uri="{0D108BD9-81ED-4DB2-BD59-A6C34878D82A}">
                    <a16:rowId xmlns:a16="http://schemas.microsoft.com/office/drawing/2014/main" val="10000"/>
                  </a:ext>
                </a:extLst>
              </a:tr>
              <a:tr h="121731">
                <a:tc>
                  <a:txBody>
                    <a:bodyPr/>
                    <a:lstStyle/>
                    <a:p>
                      <a:r>
                        <a:rPr lang="en-US" altLang="zh-TW" sz="1200" dirty="0" smtClean="0"/>
                        <a:t>Bias</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b0_0000_0000_1111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b0_0000_0111_1111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b0_0011_1111_1111</a:t>
                      </a:r>
                      <a:endParaRPr lang="zh-TW" altLang="en-US" sz="1200" dirty="0" smtClean="0"/>
                    </a:p>
                  </a:txBody>
                  <a:tcPr/>
                </a:tc>
                <a:extLst>
                  <a:ext uri="{0D108BD9-81ED-4DB2-BD59-A6C34878D82A}">
                    <a16:rowId xmlns:a16="http://schemas.microsoft.com/office/drawing/2014/main" val="10001"/>
                  </a:ext>
                </a:extLst>
              </a:tr>
              <a:tr h="139413">
                <a:tc>
                  <a:txBody>
                    <a:bodyPr/>
                    <a:lstStyle/>
                    <a:p>
                      <a:r>
                        <a:rPr lang="en-US" altLang="zh-TW" sz="1200" dirty="0" smtClean="0"/>
                        <a:t>~Bias - 1</a:t>
                      </a:r>
                      <a:endParaRPr lang="zh-TW" altLang="en-US" sz="1200" dirty="0"/>
                    </a:p>
                  </a:txBody>
                  <a:tcPr/>
                </a:tc>
                <a:tc>
                  <a:txBody>
                    <a:bodyPr/>
                    <a:lstStyle/>
                    <a:p>
                      <a:r>
                        <a:rPr lang="en-US" altLang="zh-TW" sz="1200" dirty="0" smtClean="0">
                          <a:solidFill>
                            <a:schemeClr val="tx1"/>
                          </a:solidFill>
                        </a:rPr>
                        <a:t>b</a:t>
                      </a:r>
                      <a:r>
                        <a:rPr lang="en-US" altLang="zh-TW" sz="1200" dirty="0" smtClean="0">
                          <a:solidFill>
                            <a:srgbClr val="FF0000"/>
                          </a:solidFill>
                        </a:rPr>
                        <a:t>1_1111_111</a:t>
                      </a:r>
                      <a:r>
                        <a:rPr lang="en-US" altLang="zh-TW" sz="1200" dirty="0" smtClean="0"/>
                        <a:t>0_1111</a:t>
                      </a:r>
                      <a:endParaRPr lang="zh-TW" altLang="en-US" sz="1200" dirty="0"/>
                    </a:p>
                  </a:txBody>
                  <a:tcPr/>
                </a:tc>
                <a:tc>
                  <a:txBody>
                    <a:bodyPr/>
                    <a:lstStyle/>
                    <a:p>
                      <a:r>
                        <a:rPr lang="en-US" altLang="zh-TW" sz="1200" dirty="0" smtClean="0"/>
                        <a:t>b</a:t>
                      </a:r>
                      <a:r>
                        <a:rPr lang="en-US" altLang="zh-TW" sz="1200" dirty="0" smtClean="0">
                          <a:solidFill>
                            <a:srgbClr val="FF0000"/>
                          </a:solidFill>
                        </a:rPr>
                        <a:t>1_1111</a:t>
                      </a:r>
                      <a:r>
                        <a:rPr lang="en-US" altLang="zh-TW" sz="1200" dirty="0" smtClean="0"/>
                        <a:t>_0111_1111</a:t>
                      </a:r>
                      <a:endParaRPr lang="zh-TW" altLang="en-US" sz="1200" dirty="0"/>
                    </a:p>
                  </a:txBody>
                  <a:tcPr/>
                </a:tc>
                <a:tc>
                  <a:txBody>
                    <a:bodyPr/>
                    <a:lstStyle/>
                    <a:p>
                      <a:r>
                        <a:rPr lang="en-US" altLang="zh-TW" sz="1200" dirty="0" smtClean="0"/>
                        <a:t>b</a:t>
                      </a:r>
                      <a:r>
                        <a:rPr lang="en-US" altLang="zh-TW" sz="1200" dirty="0" smtClean="0">
                          <a:solidFill>
                            <a:srgbClr val="FF0000"/>
                          </a:solidFill>
                        </a:rPr>
                        <a:t>1_1</a:t>
                      </a:r>
                      <a:r>
                        <a:rPr lang="en-US" altLang="zh-TW" sz="1200" dirty="0" smtClean="0"/>
                        <a:t>011_1111_1111</a:t>
                      </a:r>
                      <a:endParaRPr lang="zh-TW" altLang="en-US" sz="1200" dirty="0"/>
                    </a:p>
                  </a:txBody>
                  <a:tcPr/>
                </a:tc>
                <a:extLst>
                  <a:ext uri="{0D108BD9-81ED-4DB2-BD59-A6C34878D82A}">
                    <a16:rowId xmlns:a16="http://schemas.microsoft.com/office/drawing/2014/main" val="10002"/>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079858781"/>
              </p:ext>
            </p:extLst>
          </p:nvPr>
        </p:nvGraphicFramePr>
        <p:xfrm>
          <a:off x="1475656" y="3501008"/>
          <a:ext cx="4320480" cy="82296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tblGrid>
              <a:tr h="144016">
                <a:tc>
                  <a:txBody>
                    <a:bodyPr/>
                    <a:lstStyle/>
                    <a:p>
                      <a:r>
                        <a:rPr lang="en-US" altLang="zh-TW" sz="1200" dirty="0" smtClean="0"/>
                        <a:t>Instruction</a:t>
                      </a:r>
                      <a:endParaRPr lang="zh-TW" altLang="en-US" sz="1200" dirty="0"/>
                    </a:p>
                  </a:txBody>
                  <a:tcPr/>
                </a:tc>
                <a:tc>
                  <a:txBody>
                    <a:bodyPr/>
                    <a:lstStyle/>
                    <a:p>
                      <a:r>
                        <a:rPr lang="en-US" altLang="zh-TW" sz="1200" dirty="0" err="1" smtClean="0"/>
                        <a:t>Exp</a:t>
                      </a:r>
                      <a:endParaRPr lang="zh-TW" altLang="en-US" sz="1200" dirty="0"/>
                    </a:p>
                  </a:txBody>
                  <a:tcPr/>
                </a:tc>
                <a:tc>
                  <a:txBody>
                    <a:bodyPr/>
                    <a:lstStyle/>
                    <a:p>
                      <a:r>
                        <a:rPr lang="en-US" altLang="zh-TW" sz="1200" dirty="0" err="1" smtClean="0"/>
                        <a:t>Exp</a:t>
                      </a:r>
                      <a:r>
                        <a:rPr lang="en-US" altLang="zh-TW" sz="1200" dirty="0" smtClean="0"/>
                        <a:t> - 1</a:t>
                      </a:r>
                      <a:endParaRPr lang="zh-TW" altLang="en-US" sz="1200" dirty="0"/>
                    </a:p>
                  </a:txBody>
                  <a:tcPr/>
                </a:tc>
                <a:extLst>
                  <a:ext uri="{0D108BD9-81ED-4DB2-BD59-A6C34878D82A}">
                    <a16:rowId xmlns:a16="http://schemas.microsoft.com/office/drawing/2014/main" val="10000"/>
                  </a:ext>
                </a:extLst>
              </a:tr>
              <a:tr h="0">
                <a:tc>
                  <a:txBody>
                    <a:bodyPr/>
                    <a:lstStyle/>
                    <a:p>
                      <a:r>
                        <a:rPr lang="en-US" altLang="zh-TW" sz="1200" dirty="0" smtClean="0"/>
                        <a:t>DIV</a:t>
                      </a:r>
                      <a:endParaRPr lang="zh-TW" altLang="en-US" sz="12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a:t>
                      </a:r>
                      <a:r>
                        <a:rPr lang="en-US" altLang="zh-TW" sz="1200" dirty="0" err="1" smtClean="0">
                          <a:sym typeface="Wingdings" panose="05000000000000000000" pitchFamily="2" charset="2"/>
                        </a:rPr>
                        <a:t>ExpB</a:t>
                      </a:r>
                      <a:endParaRPr lang="en-US" altLang="zh-TW" sz="1200" dirty="0" smtClean="0">
                        <a:sym typeface="Wingdings" panose="05000000000000000000" pitchFamily="2" charset="2"/>
                      </a:endParaRP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a:t>
                      </a:r>
                      <a:r>
                        <a:rPr lang="en-US" altLang="zh-TW" sz="1200" dirty="0" err="1" smtClean="0">
                          <a:sym typeface="Wingdings" panose="05000000000000000000" pitchFamily="2" charset="2"/>
                        </a:rPr>
                        <a:t>ExpB</a:t>
                      </a:r>
                      <a:endParaRPr lang="en-US" altLang="zh-TW" sz="1200" dirty="0" smtClean="0">
                        <a:sym typeface="Wingdings" panose="05000000000000000000" pitchFamily="2" charset="2"/>
                      </a:endParaRPr>
                    </a:p>
                  </a:txBody>
                  <a:tcPr/>
                </a:tc>
                <a:extLst>
                  <a:ext uri="{0D108BD9-81ED-4DB2-BD59-A6C34878D82A}">
                    <a16:rowId xmlns:a16="http://schemas.microsoft.com/office/drawing/2014/main" val="10001"/>
                  </a:ext>
                </a:extLst>
              </a:tr>
              <a:tr h="0">
                <a:tc>
                  <a:txBody>
                    <a:bodyPr/>
                    <a:lstStyle/>
                    <a:p>
                      <a:r>
                        <a:rPr lang="en-US" altLang="zh-TW" sz="1200" dirty="0" smtClean="0"/>
                        <a:t>SQRT</a:t>
                      </a:r>
                      <a:endParaRPr lang="zh-TW" altLang="en-US" sz="12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ym typeface="Wingdings" panose="05000000000000000000" pitchFamily="2" charset="2"/>
                        </a:rPr>
                        <a:t>(</a:t>
                      </a: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Bias) &gt;&gt; 1</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ym typeface="Wingdings" panose="05000000000000000000" pitchFamily="2" charset="2"/>
                        </a:rPr>
                        <a:t>(</a:t>
                      </a: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(~Bias – 1)) &gt;&gt; 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49740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Enhancements (2/)</a:t>
            </a:r>
            <a:endParaRPr lang="zh-TW" altLang="en-US" dirty="0"/>
          </a:p>
        </p:txBody>
      </p:sp>
      <p:sp>
        <p:nvSpPr>
          <p:cNvPr id="3" name="內容版面配置區 2"/>
          <p:cNvSpPr>
            <a:spLocks noGrp="1"/>
          </p:cNvSpPr>
          <p:nvPr>
            <p:ph idx="1"/>
          </p:nvPr>
        </p:nvSpPr>
        <p:spPr>
          <a:xfrm>
            <a:off x="457200" y="1600200"/>
            <a:ext cx="8291264" cy="4525963"/>
          </a:xfrm>
        </p:spPr>
        <p:txBody>
          <a:bodyPr>
            <a:normAutofit/>
          </a:bodyPr>
          <a:lstStyle/>
          <a:p>
            <a:r>
              <a:rPr lang="en-US" altLang="zh-TW" sz="2000" dirty="0" smtClean="0">
                <a:sym typeface="Wingdings" panose="05000000000000000000" pitchFamily="2" charset="2"/>
              </a:rPr>
              <a:t>Compare 3 methods</a:t>
            </a:r>
          </a:p>
          <a:p>
            <a:endParaRPr lang="en-US" altLang="zh-TW" sz="2000" dirty="0">
              <a:sym typeface="Wingdings" panose="05000000000000000000" pitchFamily="2" charset="2"/>
            </a:endParaRPr>
          </a:p>
          <a:p>
            <a:endParaRPr lang="en-US" altLang="zh-TW" sz="2000" dirty="0" smtClean="0">
              <a:sym typeface="Wingdings" panose="05000000000000000000" pitchFamily="2" charset="2"/>
            </a:endParaRPr>
          </a:p>
          <a:p>
            <a:endParaRPr lang="en-US" altLang="zh-TW" sz="2000" dirty="0">
              <a:sym typeface="Wingdings" panose="05000000000000000000" pitchFamily="2" charset="2"/>
            </a:endParaRPr>
          </a:p>
          <a:p>
            <a:endParaRPr lang="en-US" altLang="zh-TW" sz="2000" dirty="0" smtClean="0">
              <a:sym typeface="Wingdings" panose="05000000000000000000" pitchFamily="2" charset="2"/>
            </a:endParaRPr>
          </a:p>
          <a:p>
            <a:endParaRPr lang="en-US" altLang="zh-TW" sz="2000" dirty="0">
              <a:sym typeface="Wingdings" panose="05000000000000000000" pitchFamily="2" charset="2"/>
            </a:endParaRPr>
          </a:p>
          <a:p>
            <a:endParaRPr lang="en-US" altLang="zh-TW" sz="2000" dirty="0" smtClean="0">
              <a:sym typeface="Wingdings" panose="05000000000000000000" pitchFamily="2" charset="2"/>
            </a:endParaRPr>
          </a:p>
          <a:p>
            <a:r>
              <a:rPr lang="en-US" altLang="zh-TW" sz="2000" dirty="0" smtClean="0">
                <a:sym typeface="Wingdings" panose="05000000000000000000" pitchFamily="2" charset="2"/>
              </a:rPr>
              <a:t>The following reports are VFDIV64 PPA under different method and Freq.</a:t>
            </a:r>
          </a:p>
          <a:p>
            <a:endParaRPr lang="en-US" altLang="zh-TW" sz="2000" dirty="0"/>
          </a:p>
          <a:p>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2395701136"/>
              </p:ext>
            </p:extLst>
          </p:nvPr>
        </p:nvGraphicFramePr>
        <p:xfrm>
          <a:off x="827584" y="1988840"/>
          <a:ext cx="7848870" cy="1981122"/>
        </p:xfrm>
        <a:graphic>
          <a:graphicData uri="http://schemas.openxmlformats.org/drawingml/2006/table">
            <a:tbl>
              <a:tblPr firstRow="1" bandRow="1">
                <a:tableStyleId>{5C22544A-7EE6-4342-B048-85BDC9FD1C3A}</a:tableStyleId>
              </a:tblPr>
              <a:tblGrid>
                <a:gridCol w="1308145">
                  <a:extLst>
                    <a:ext uri="{9D8B030D-6E8A-4147-A177-3AD203B41FA5}">
                      <a16:colId xmlns:a16="http://schemas.microsoft.com/office/drawing/2014/main" val="20000"/>
                    </a:ext>
                  </a:extLst>
                </a:gridCol>
                <a:gridCol w="852095">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500165">
                  <a:extLst>
                    <a:ext uri="{9D8B030D-6E8A-4147-A177-3AD203B41FA5}">
                      <a16:colId xmlns:a16="http://schemas.microsoft.com/office/drawing/2014/main" val="20004"/>
                    </a:ext>
                  </a:extLst>
                </a:gridCol>
                <a:gridCol w="1308145">
                  <a:extLst>
                    <a:ext uri="{9D8B030D-6E8A-4147-A177-3AD203B41FA5}">
                      <a16:colId xmlns:a16="http://schemas.microsoft.com/office/drawing/2014/main" val="20005"/>
                    </a:ext>
                  </a:extLst>
                </a:gridCol>
              </a:tblGrid>
              <a:tr h="335202">
                <a:tc>
                  <a:txBody>
                    <a:bodyPr/>
                    <a:lstStyle/>
                    <a:p>
                      <a:r>
                        <a:rPr lang="en-US" altLang="zh-TW" sz="1200" dirty="0" smtClean="0"/>
                        <a:t>Methods</a:t>
                      </a:r>
                      <a:endParaRPr lang="zh-TW" altLang="en-US" sz="1200" dirty="0"/>
                    </a:p>
                  </a:txBody>
                  <a:tcPr/>
                </a:tc>
                <a:tc>
                  <a:txBody>
                    <a:bodyPr/>
                    <a:lstStyle/>
                    <a:p>
                      <a:r>
                        <a:rPr lang="en-US" altLang="zh-TW" sz="1200" dirty="0" smtClean="0"/>
                        <a:t>Result</a:t>
                      </a:r>
                      <a:endParaRPr lang="zh-TW" altLang="en-US" sz="1200" dirty="0"/>
                    </a:p>
                  </a:txBody>
                  <a:tcPr/>
                </a:tc>
                <a:tc>
                  <a:txBody>
                    <a:bodyPr/>
                    <a:lstStyle/>
                    <a:p>
                      <a:r>
                        <a:rPr lang="en-US" altLang="zh-TW" sz="1200" dirty="0" smtClean="0"/>
                        <a:t>DIV</a:t>
                      </a:r>
                      <a:endParaRPr lang="zh-TW" altLang="en-US" sz="1200" dirty="0"/>
                    </a:p>
                  </a:txBody>
                  <a:tcPr/>
                </a:tc>
                <a:tc>
                  <a:txBody>
                    <a:bodyPr/>
                    <a:lstStyle/>
                    <a:p>
                      <a:r>
                        <a:rPr lang="en-US" altLang="zh-TW" sz="1200" dirty="0" smtClean="0"/>
                        <a:t>SQRT</a:t>
                      </a:r>
                      <a:endParaRPr lang="zh-TW" altLang="en-US" sz="1200" dirty="0"/>
                    </a:p>
                  </a:txBody>
                  <a:tcPr/>
                </a:tc>
                <a:tc>
                  <a:txBody>
                    <a:bodyPr/>
                    <a:lstStyle/>
                    <a:p>
                      <a:r>
                        <a:rPr lang="en-US" altLang="zh-TW" sz="1200" dirty="0" smtClean="0"/>
                        <a:t>EXP</a:t>
                      </a:r>
                      <a:endParaRPr lang="zh-TW" altLang="en-US" sz="1200" dirty="0"/>
                    </a:p>
                  </a:txBody>
                  <a:tcPr/>
                </a:tc>
                <a:tc>
                  <a:txBody>
                    <a:bodyPr/>
                    <a:lstStyle/>
                    <a:p>
                      <a:r>
                        <a:rPr lang="en-US" altLang="zh-TW" sz="1200" dirty="0" smtClean="0"/>
                        <a:t>EXP</a:t>
                      </a:r>
                      <a:r>
                        <a:rPr lang="en-US" altLang="zh-TW" sz="1200" baseline="0" dirty="0" smtClean="0"/>
                        <a:t> - 1</a:t>
                      </a:r>
                      <a:endParaRPr lang="zh-TW" altLang="en-US" sz="1200" dirty="0"/>
                    </a:p>
                  </a:txBody>
                  <a:tcPr/>
                </a:tc>
                <a:extLst>
                  <a:ext uri="{0D108BD9-81ED-4DB2-BD59-A6C34878D82A}">
                    <a16:rowId xmlns:a16="http://schemas.microsoft.com/office/drawing/2014/main" val="10000"/>
                  </a:ext>
                </a:extLst>
              </a:tr>
              <a:tr h="168854">
                <a:tc rowSpan="2">
                  <a:txBody>
                    <a:bodyPr/>
                    <a:lstStyle/>
                    <a:p>
                      <a:r>
                        <a:rPr lang="en-US" altLang="zh-TW" sz="1200" dirty="0" err="1" smtClean="0"/>
                        <a:t>Exp</a:t>
                      </a:r>
                      <a:r>
                        <a:rPr lang="en-US" altLang="zh-TW" sz="1200" baseline="0" dirty="0" smtClean="0"/>
                        <a:t> </a:t>
                      </a:r>
                      <a:r>
                        <a:rPr lang="en-US" altLang="zh-TW" sz="1200" dirty="0" smtClean="0"/>
                        <a:t>first</a:t>
                      </a:r>
                      <a:r>
                        <a:rPr lang="en-US" altLang="zh-TW" sz="1200" baseline="0" dirty="0" smtClean="0"/>
                        <a:t> (origin)</a:t>
                      </a:r>
                      <a:endParaRPr lang="zh-TW" altLang="en-US" sz="1200" dirty="0"/>
                    </a:p>
                  </a:txBody>
                  <a:tcPr/>
                </a:tc>
                <a:tc>
                  <a:txBody>
                    <a:bodyPr/>
                    <a:lstStyle/>
                    <a:p>
                      <a:r>
                        <a:rPr lang="en-US" altLang="zh-TW" sz="1200" dirty="0" err="1" smtClean="0"/>
                        <a:t>Exp</a:t>
                      </a:r>
                      <a:endParaRPr lang="en-US" altLang="zh-TW" sz="1200" dirty="0" smtClean="0"/>
                    </a:p>
                  </a:txBody>
                  <a:tcPr/>
                </a:tc>
                <a:tc>
                  <a:txBody>
                    <a:bodyPr/>
                    <a:lstStyle/>
                    <a:p>
                      <a:r>
                        <a:rPr lang="en-US" altLang="zh-TW" sz="1200" dirty="0" err="1" smtClean="0"/>
                        <a:t>ExpA</a:t>
                      </a:r>
                      <a:r>
                        <a:rPr lang="en-US" altLang="zh-TW" sz="1200" baseline="0" dirty="0" smtClean="0"/>
                        <a:t> – </a:t>
                      </a:r>
                      <a:r>
                        <a:rPr lang="en-US" altLang="zh-TW" sz="1200" baseline="0" dirty="0" err="1" smtClean="0"/>
                        <a:t>ExpB</a:t>
                      </a:r>
                      <a:endParaRPr lang="en-US" altLang="zh-TW" sz="1200" baseline="0" dirty="0" smtClean="0"/>
                    </a:p>
                  </a:txBody>
                  <a:tcPr/>
                </a:tc>
                <a:tc>
                  <a:txBody>
                    <a:bodyPr/>
                    <a:lstStyle/>
                    <a:p>
                      <a:r>
                        <a:rPr lang="en-US" altLang="zh-TW" sz="1200" dirty="0" smtClean="0"/>
                        <a:t>(</a:t>
                      </a:r>
                      <a:r>
                        <a:rPr lang="en-US" altLang="zh-TW" sz="1200" dirty="0" err="1" smtClean="0"/>
                        <a:t>ExpA</a:t>
                      </a:r>
                      <a:r>
                        <a:rPr lang="en-US" altLang="zh-TW" sz="1200" dirty="0" smtClean="0"/>
                        <a:t> – Bias)&gt;&gt;1</a:t>
                      </a:r>
                      <a:endParaRPr lang="zh-TW" altLang="en-US" sz="1200" dirty="0"/>
                    </a:p>
                  </a:txBody>
                  <a:tcPr/>
                </a:tc>
                <a:tc>
                  <a:txBody>
                    <a:bodyPr/>
                    <a:lstStyle/>
                    <a:p>
                      <a:endParaRPr lang="zh-TW" altLang="en-US" sz="1200" dirty="0"/>
                    </a:p>
                  </a:txBody>
                  <a:tcPr/>
                </a:tc>
                <a:tc>
                  <a:txBody>
                    <a:bodyPr/>
                    <a:lstStyle/>
                    <a:p>
                      <a:endParaRPr lang="en-US" altLang="zh-TW" sz="1200" dirty="0" smtClean="0"/>
                    </a:p>
                  </a:txBody>
                  <a:tcPr/>
                </a:tc>
                <a:extLst>
                  <a:ext uri="{0D108BD9-81ED-4DB2-BD59-A6C34878D82A}">
                    <a16:rowId xmlns:a16="http://schemas.microsoft.com/office/drawing/2014/main" val="10001"/>
                  </a:ext>
                </a:extLst>
              </a:tr>
              <a:tr h="0">
                <a:tc vMerge="1">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baseline="0" dirty="0" smtClean="0"/>
                        <a:t> – 1</a:t>
                      </a:r>
                    </a:p>
                  </a:txBody>
                  <a:tcPr/>
                </a:tc>
                <a:tc>
                  <a:txBody>
                    <a:bodyPr/>
                    <a:lstStyle/>
                    <a:p>
                      <a:endParaRPr lang="zh-TW" altLang="en-US" sz="1200" dirty="0"/>
                    </a:p>
                  </a:txBody>
                  <a:tcPr/>
                </a:tc>
                <a:tc>
                  <a:txBody>
                    <a:bodyPr/>
                    <a:lstStyle/>
                    <a:p>
                      <a:endParaRPr lang="zh-TW" altLang="en-US" sz="1200" dirty="0"/>
                    </a:p>
                  </a:txBody>
                  <a:tcPr/>
                </a:tc>
                <a:tc>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dirty="0" smtClean="0"/>
                        <a:t> - 1</a:t>
                      </a:r>
                      <a:endParaRPr lang="zh-TW" altLang="en-US" sz="1200" dirty="0" smtClean="0"/>
                    </a:p>
                  </a:txBody>
                  <a:tcPr/>
                </a:tc>
                <a:extLst>
                  <a:ext uri="{0D108BD9-81ED-4DB2-BD59-A6C34878D82A}">
                    <a16:rowId xmlns:a16="http://schemas.microsoft.com/office/drawing/2014/main" val="10002"/>
                  </a:ext>
                </a:extLst>
              </a:tr>
              <a:tr h="0">
                <a:tc rowSpan="2">
                  <a:txBody>
                    <a:bodyPr/>
                    <a:lstStyle/>
                    <a:p>
                      <a:r>
                        <a:rPr lang="en-US" altLang="zh-TW" sz="1200" dirty="0" smtClean="0"/>
                        <a:t>Exp_m1 first</a:t>
                      </a:r>
                      <a:endParaRPr lang="zh-TW" altLang="en-US" sz="1200" dirty="0"/>
                    </a:p>
                  </a:txBody>
                  <a:tcPr/>
                </a:tc>
                <a:tc>
                  <a:txBody>
                    <a:bodyPr/>
                    <a:lstStyle/>
                    <a:p>
                      <a:r>
                        <a:rPr lang="en-US" altLang="zh-TW" sz="1200" dirty="0" err="1" smtClean="0"/>
                        <a:t>Exp</a:t>
                      </a:r>
                      <a:endParaRPr lang="en-US" altLang="zh-TW" sz="1200" dirty="0" smtClean="0"/>
                    </a:p>
                  </a:txBody>
                  <a:tcPr/>
                </a:tc>
                <a:tc>
                  <a:txBody>
                    <a:bodyPr/>
                    <a:lstStyle/>
                    <a:p>
                      <a:endParaRPr lang="en-US" altLang="zh-TW" sz="1200" dirty="0" smtClean="0"/>
                    </a:p>
                  </a:txBody>
                  <a:tcPr/>
                </a:tc>
                <a:tc>
                  <a:txBody>
                    <a:bodyPr/>
                    <a:lstStyle/>
                    <a:p>
                      <a:endParaRPr lang="en-US" altLang="zh-TW" sz="1200" dirty="0" smtClean="0"/>
                    </a:p>
                  </a:txBody>
                  <a:tcPr/>
                </a:tc>
                <a:tc>
                  <a:txBody>
                    <a:bodyPr/>
                    <a:lstStyle/>
                    <a:p>
                      <a:r>
                        <a:rPr lang="en-US" altLang="zh-TW" sz="1200" dirty="0" smtClean="0"/>
                        <a:t>(</a:t>
                      </a:r>
                      <a:r>
                        <a:rPr lang="en-US" altLang="zh-TW" sz="1200" dirty="0" err="1" smtClean="0"/>
                        <a:t>Exp</a:t>
                      </a:r>
                      <a:r>
                        <a:rPr lang="en-US" altLang="zh-TW" sz="1200" dirty="0" smtClean="0"/>
                        <a:t> – 1) + 1</a:t>
                      </a:r>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10003"/>
                  </a:ext>
                </a:extLst>
              </a:tr>
              <a:tr h="0">
                <a:tc vMerge="1">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baseline="0" dirty="0" smtClean="0"/>
                        <a:t>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a:t>
                      </a:r>
                      <a:r>
                        <a:rPr lang="en-US" altLang="zh-TW" sz="1200" baseline="0" dirty="0" smtClean="0"/>
                        <a:t> + ~</a:t>
                      </a:r>
                      <a:r>
                        <a:rPr lang="en-US" altLang="zh-TW" sz="1200" baseline="0" dirty="0" err="1" smtClean="0"/>
                        <a:t>ExpB</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r>
                        <a:rPr lang="en-US" altLang="zh-TW" sz="1200" dirty="0" err="1" smtClean="0"/>
                        <a:t>ExpA</a:t>
                      </a:r>
                      <a:r>
                        <a:rPr lang="en-US" altLang="zh-TW" sz="1200" dirty="0" smtClean="0"/>
                        <a:t> –</a:t>
                      </a:r>
                      <a:r>
                        <a:rPr lang="en-US" altLang="zh-TW" sz="1200" baseline="0" dirty="0" smtClean="0"/>
                        <a:t> (Bias+2)) &gt;&gt; 1</a:t>
                      </a:r>
                      <a:endParaRPr lang="zh-TW" altLang="en-US" sz="1200" dirty="0" smtClean="0"/>
                    </a:p>
                  </a:txBody>
                  <a:tcPr/>
                </a:tc>
                <a:tc>
                  <a:txBody>
                    <a:bodyPr/>
                    <a:lstStyle/>
                    <a:p>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10004"/>
                  </a:ext>
                </a:extLst>
              </a:tr>
              <a:tr h="0">
                <a:tc rowSpan="2">
                  <a:txBody>
                    <a:bodyPr/>
                    <a:lstStyle/>
                    <a:p>
                      <a:r>
                        <a:rPr lang="en-US" altLang="zh-TW" sz="1200" dirty="0" smtClean="0"/>
                        <a:t>Parallel</a:t>
                      </a:r>
                      <a:endParaRPr lang="zh-TW" altLang="en-US" sz="1200" dirty="0"/>
                    </a:p>
                  </a:txBody>
                  <a:tcPr/>
                </a:tc>
                <a:tc>
                  <a:txBody>
                    <a:bodyPr/>
                    <a:lstStyle/>
                    <a:p>
                      <a:r>
                        <a:rPr lang="en-US" altLang="zh-TW" sz="1200" dirty="0" err="1" smtClean="0"/>
                        <a:t>Exp</a:t>
                      </a:r>
                      <a:endParaRPr lang="en-US" altLang="zh-TW" sz="1200" dirty="0" smtClean="0"/>
                    </a:p>
                  </a:txBody>
                  <a:tcPr/>
                </a:tc>
                <a:tc>
                  <a:txBody>
                    <a:bodyPr/>
                    <a:lstStyle/>
                    <a:p>
                      <a:r>
                        <a:rPr lang="en-US" altLang="zh-TW" sz="1200" dirty="0" err="1" smtClean="0"/>
                        <a:t>ExpA</a:t>
                      </a:r>
                      <a:r>
                        <a:rPr lang="en-US" altLang="zh-TW" sz="1200" dirty="0" smtClean="0"/>
                        <a:t> -</a:t>
                      </a:r>
                      <a:r>
                        <a:rPr lang="en-US" altLang="zh-TW" sz="1200" baseline="0" dirty="0" smtClean="0"/>
                        <a:t> </a:t>
                      </a:r>
                      <a:r>
                        <a:rPr lang="en-US" altLang="zh-TW" sz="1200" dirty="0" err="1" smtClean="0"/>
                        <a:t>ExpB</a:t>
                      </a:r>
                      <a:endParaRPr lang="en-US" altLang="zh-TW"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r>
                        <a:rPr lang="en-US" altLang="zh-TW" sz="1200" dirty="0" err="1" smtClean="0"/>
                        <a:t>ExpA</a:t>
                      </a:r>
                      <a:r>
                        <a:rPr lang="en-US" altLang="zh-TW" sz="1200" dirty="0" smtClean="0"/>
                        <a:t> – Bias)&gt;&gt;1</a:t>
                      </a:r>
                      <a:endParaRPr lang="zh-TW" altLang="en-US" sz="1200" dirty="0" smtClean="0"/>
                    </a:p>
                  </a:txBody>
                  <a:tcPr/>
                </a:tc>
                <a:tc>
                  <a:txBody>
                    <a:bodyPr/>
                    <a:lstStyle/>
                    <a:p>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10005"/>
                  </a:ext>
                </a:extLst>
              </a:tr>
              <a:tr h="0">
                <a:tc vMerge="1">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baseline="0" dirty="0" smtClean="0"/>
                        <a:t>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a:t>
                      </a:r>
                      <a:r>
                        <a:rPr lang="en-US" altLang="zh-TW" sz="1200" dirty="0" smtClean="0"/>
                        <a:t> + ~</a:t>
                      </a:r>
                      <a:r>
                        <a:rPr lang="en-US" altLang="zh-TW" sz="1200" dirty="0" err="1" smtClean="0"/>
                        <a:t>ExpB</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r>
                        <a:rPr lang="en-US" altLang="zh-TW" sz="1200" dirty="0" err="1" smtClean="0"/>
                        <a:t>ExpA</a:t>
                      </a:r>
                      <a:r>
                        <a:rPr lang="en-US" altLang="zh-TW" sz="1200" dirty="0" smtClean="0"/>
                        <a:t> +</a:t>
                      </a:r>
                      <a:r>
                        <a:rPr lang="en-US" altLang="zh-TW" sz="1200" baseline="0" dirty="0" smtClean="0"/>
                        <a:t> (~Bias-1)) &gt;&gt; 1</a:t>
                      </a:r>
                      <a:endParaRPr lang="zh-TW" altLang="en-US" sz="1200" dirty="0" smtClean="0"/>
                    </a:p>
                  </a:txBody>
                  <a:tcPr/>
                </a:tc>
                <a:tc>
                  <a:txBody>
                    <a:bodyPr/>
                    <a:lstStyle/>
                    <a:p>
                      <a:endParaRPr lang="zh-TW" altLang="en-US" sz="1200" dirty="0"/>
                    </a:p>
                  </a:txBody>
                  <a:tcPr/>
                </a:tc>
                <a:tc>
                  <a:txBody>
                    <a:bodyPr/>
                    <a:lstStyle/>
                    <a:p>
                      <a:endParaRPr lang="zh-TW" altLang="en-US" sz="1200" dirty="0"/>
                    </a:p>
                  </a:txBody>
                  <a:tcPr/>
                </a:tc>
                <a:extLst>
                  <a:ext uri="{0D108BD9-81ED-4DB2-BD59-A6C34878D82A}">
                    <a16:rowId xmlns:a16="http://schemas.microsoft.com/office/drawing/2014/main" val="1000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10243344"/>
              </p:ext>
            </p:extLst>
          </p:nvPr>
        </p:nvGraphicFramePr>
        <p:xfrm>
          <a:off x="899592" y="4581128"/>
          <a:ext cx="6624736" cy="164592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2160240">
                  <a:extLst>
                    <a:ext uri="{9D8B030D-6E8A-4147-A177-3AD203B41FA5}">
                      <a16:colId xmlns:a16="http://schemas.microsoft.com/office/drawing/2014/main" val="20005"/>
                    </a:ext>
                  </a:extLst>
                </a:gridCol>
              </a:tblGrid>
              <a:tr h="261029">
                <a:tc>
                  <a:txBody>
                    <a:bodyPr/>
                    <a:lstStyle/>
                    <a:p>
                      <a:pPr algn="ctr"/>
                      <a:r>
                        <a:rPr lang="en-US" altLang="zh-TW" sz="1200" dirty="0" smtClean="0"/>
                        <a:t>Methods</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Lib</a:t>
                      </a:r>
                      <a:endParaRPr lang="zh-TW" altLang="en-US" sz="1200" dirty="0"/>
                    </a:p>
                  </a:txBody>
                  <a:tcPr/>
                </a:tc>
                <a:tc>
                  <a:txBody>
                    <a:bodyPr/>
                    <a:lstStyle/>
                    <a:p>
                      <a:pPr algn="ctr"/>
                      <a:r>
                        <a:rPr lang="en-US" altLang="zh-TW" sz="1200" dirty="0" smtClean="0"/>
                        <a:t>Freq.</a:t>
                      </a:r>
                      <a:endParaRPr lang="zh-TW" altLang="en-US" sz="1200" dirty="0"/>
                    </a:p>
                  </a:txBody>
                  <a:tcPr/>
                </a:tc>
                <a:tc>
                  <a:txBody>
                    <a:bodyPr/>
                    <a:lstStyle/>
                    <a:p>
                      <a:pPr algn="ctr"/>
                      <a:r>
                        <a:rPr lang="en-US" altLang="zh-TW" sz="1200" dirty="0" smtClean="0"/>
                        <a:t>Area</a:t>
                      </a:r>
                      <a:endParaRPr lang="zh-TW" altLang="en-US" sz="1200" dirty="0"/>
                    </a:p>
                  </a:txBody>
                  <a:tcPr/>
                </a:tc>
                <a:tc>
                  <a:txBody>
                    <a:bodyPr/>
                    <a:lstStyle/>
                    <a:p>
                      <a:pPr algn="ctr"/>
                      <a:r>
                        <a:rPr lang="en-US" altLang="zh-TW" sz="1200" dirty="0" smtClean="0"/>
                        <a:t>Note</a:t>
                      </a:r>
                      <a:endParaRPr lang="zh-TW" altLang="en-US" sz="1200" dirty="0"/>
                    </a:p>
                  </a:txBody>
                  <a:tcPr/>
                </a:tc>
                <a:extLst>
                  <a:ext uri="{0D108BD9-81ED-4DB2-BD59-A6C34878D82A}">
                    <a16:rowId xmlns:a16="http://schemas.microsoft.com/office/drawing/2014/main" val="10000"/>
                  </a:ext>
                </a:extLst>
              </a:tr>
              <a:tr h="261029">
                <a:tc>
                  <a:txBody>
                    <a:bodyPr/>
                    <a:lstStyle/>
                    <a:p>
                      <a:pPr algn="l"/>
                      <a:r>
                        <a:rPr lang="en-US" altLang="zh-TW" sz="1200" dirty="0" err="1" smtClean="0"/>
                        <a:t>Exp</a:t>
                      </a:r>
                      <a:r>
                        <a:rPr lang="en-US" altLang="zh-TW" sz="1200" baseline="0" dirty="0" smtClean="0"/>
                        <a:t> </a:t>
                      </a:r>
                      <a:r>
                        <a:rPr lang="en-US" altLang="zh-TW" sz="1200" dirty="0" smtClean="0"/>
                        <a:t>first</a:t>
                      </a:r>
                      <a:r>
                        <a:rPr lang="en-US" altLang="zh-TW" sz="1200" baseline="0" dirty="0" smtClean="0"/>
                        <a:t> (original)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1.00GHz</a:t>
                      </a:r>
                    </a:p>
                  </a:txBody>
                  <a:tcPr/>
                </a:tc>
                <a:tc>
                  <a:txBody>
                    <a:bodyPr/>
                    <a:lstStyle/>
                    <a:p>
                      <a:pPr algn="ctr"/>
                      <a:r>
                        <a:rPr lang="en-US" altLang="zh-TW" sz="1200" dirty="0" smtClean="0"/>
                        <a:t>27.47kgates</a:t>
                      </a: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10001"/>
                  </a:ext>
                </a:extLst>
              </a:tr>
              <a:tr h="261029">
                <a:tc>
                  <a:txBody>
                    <a:bodyPr/>
                    <a:lstStyle/>
                    <a:p>
                      <a:pPr algn="l"/>
                      <a:r>
                        <a:rPr lang="en-US" altLang="zh-TW" sz="1200" dirty="0" smtClean="0"/>
                        <a:t>Exp_m1 first</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1.00GHz</a:t>
                      </a:r>
                    </a:p>
                  </a:txBody>
                  <a:tcPr/>
                </a:tc>
                <a:tc>
                  <a:txBody>
                    <a:bodyPr/>
                    <a:lstStyle/>
                    <a:p>
                      <a:pPr algn="ctr"/>
                      <a:r>
                        <a:rPr lang="en-US" altLang="zh-TW" sz="1200" dirty="0" smtClean="0"/>
                        <a:t>27.69kgates</a:t>
                      </a:r>
                    </a:p>
                  </a:txBody>
                  <a:tcPr/>
                </a:tc>
                <a:tc>
                  <a:txBody>
                    <a:bodyPr/>
                    <a:lstStyle/>
                    <a:p>
                      <a:pPr algn="ctr"/>
                      <a:endParaRPr lang="en-US" altLang="zh-TW" sz="1200" dirty="0" smtClean="0"/>
                    </a:p>
                  </a:txBody>
                  <a:tcPr/>
                </a:tc>
                <a:extLst>
                  <a:ext uri="{0D108BD9-81ED-4DB2-BD59-A6C34878D82A}">
                    <a16:rowId xmlns:a16="http://schemas.microsoft.com/office/drawing/2014/main" val="10002"/>
                  </a:ext>
                </a:extLst>
              </a:tr>
              <a:tr h="261029">
                <a:tc>
                  <a:txBody>
                    <a:bodyPr/>
                    <a:lstStyle/>
                    <a:p>
                      <a:pPr algn="l"/>
                      <a:r>
                        <a:rPr lang="en-US" altLang="zh-TW" sz="1200" dirty="0" smtClean="0"/>
                        <a:t>Parallel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1.00GHz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27.52kgates</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Arithmetic </a:t>
                      </a:r>
                      <a:r>
                        <a:rPr lang="en-US" altLang="zh-TW" sz="1200" baseline="0" dirty="0" smtClean="0"/>
                        <a:t>right shift for SQRT</a:t>
                      </a:r>
                      <a:endParaRPr lang="zh-TW" altLang="en-US" sz="1200" dirty="0" smtClean="0"/>
                    </a:p>
                  </a:txBody>
                  <a:tcPr/>
                </a:tc>
                <a:extLst>
                  <a:ext uri="{0D108BD9-81ED-4DB2-BD59-A6C34878D82A}">
                    <a16:rowId xmlns:a16="http://schemas.microsoft.com/office/drawing/2014/main" val="10003"/>
                  </a:ext>
                </a:extLst>
              </a:tr>
              <a:tr h="261029">
                <a:tc>
                  <a:txBody>
                    <a:bodyPr/>
                    <a:lstStyle/>
                    <a:p>
                      <a:pPr algn="l"/>
                      <a:r>
                        <a:rPr lang="en-US" altLang="zh-TW" sz="1200" dirty="0" err="1" smtClean="0"/>
                        <a:t>Exp</a:t>
                      </a:r>
                      <a:r>
                        <a:rPr lang="en-US" altLang="zh-TW" sz="1200" baseline="0" dirty="0" smtClean="0"/>
                        <a:t> f</a:t>
                      </a:r>
                      <a:r>
                        <a:rPr lang="en-US" altLang="zh-TW" sz="1200" dirty="0" smtClean="0"/>
                        <a:t>irst</a:t>
                      </a:r>
                      <a:r>
                        <a:rPr lang="en-US" altLang="zh-TW" sz="1200" baseline="0" dirty="0" smtClean="0"/>
                        <a:t> (original)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31.24kgates</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extLst>
                  <a:ext uri="{0D108BD9-81ED-4DB2-BD59-A6C34878D82A}">
                    <a16:rowId xmlns:a16="http://schemas.microsoft.com/office/drawing/2014/main" val="10004"/>
                  </a:ext>
                </a:extLst>
              </a:tr>
              <a:tr h="261029">
                <a:tc>
                  <a:txBody>
                    <a:bodyPr/>
                    <a:lstStyle/>
                    <a:p>
                      <a:pPr algn="l"/>
                      <a:r>
                        <a:rPr lang="en-US" altLang="zh-TW" sz="1200" dirty="0" smtClean="0"/>
                        <a:t>Parallel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30.39kgates</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Arithmetic </a:t>
                      </a:r>
                      <a:r>
                        <a:rPr lang="en-US" altLang="zh-TW" sz="1200" baseline="0" dirty="0" smtClean="0"/>
                        <a:t>right shift for SQRT</a:t>
                      </a:r>
                      <a:endParaRPr lang="zh-TW" altLang="en-US" sz="1200" dirty="0" smtClean="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25231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SIMD VFDIV64</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349952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SIMD VFDIV64</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detail is in </a:t>
            </a:r>
            <a:r>
              <a:rPr lang="en-US" altLang="zh-TW" dirty="0" err="1" smtClean="0"/>
              <a:t>FDIV_SIMD_design_spec</a:t>
            </a:r>
            <a:endParaRPr lang="en-US" altLang="zh-TW" dirty="0" smtClean="0"/>
          </a:p>
          <a:p>
            <a:r>
              <a:rPr lang="en-US" altLang="zh-TW" dirty="0"/>
              <a:t>T:\users\klmn\larryzzr\FP_design_spec_Larry\FDIV</a:t>
            </a:r>
            <a:endParaRPr lang="zh-TW" altLang="en-US" dirty="0"/>
          </a:p>
        </p:txBody>
      </p:sp>
    </p:spTree>
    <p:extLst>
      <p:ext uri="{BB962C8B-B14F-4D97-AF65-F5344CB8AC3E}">
        <p14:creationId xmlns:p14="http://schemas.microsoft.com/office/powerpoint/2010/main" val="4009626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ym typeface="Wingdings" panose="05000000000000000000" pitchFamily="2" charset="2"/>
              </a:rPr>
              <a:t>Merge IDIV and FDIV methods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117023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abbreviation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253160318"/>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2602632">
                  <a:extLst>
                    <a:ext uri="{9D8B030D-6E8A-4147-A177-3AD203B41FA5}">
                      <a16:colId xmlns:a16="http://schemas.microsoft.com/office/drawing/2014/main" val="20000"/>
                    </a:ext>
                  </a:extLst>
                </a:gridCol>
                <a:gridCol w="5626968">
                  <a:extLst>
                    <a:ext uri="{9D8B030D-6E8A-4147-A177-3AD203B41FA5}">
                      <a16:colId xmlns:a16="http://schemas.microsoft.com/office/drawing/2014/main" val="20001"/>
                    </a:ext>
                  </a:extLst>
                </a:gridCol>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DSU</a:t>
                      </a:r>
                      <a:endParaRPr lang="zh-TW" altLang="en-US" dirty="0"/>
                    </a:p>
                  </a:txBody>
                  <a:tcPr/>
                </a:tc>
                <a:tc>
                  <a:txBody>
                    <a:bodyPr/>
                    <a:lstStyle/>
                    <a:p>
                      <a:r>
                        <a:rPr lang="en-US" altLang="zh-TW" dirty="0" smtClean="0"/>
                        <a:t>Divider and Square</a:t>
                      </a:r>
                      <a:r>
                        <a:rPr lang="en-US" altLang="zh-TW" baseline="0" dirty="0" smtClean="0"/>
                        <a:t> Root Unit</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LZD</a:t>
                      </a:r>
                      <a:endParaRPr lang="zh-TW" altLang="en-US" dirty="0"/>
                    </a:p>
                  </a:txBody>
                  <a:tcPr/>
                </a:tc>
                <a:tc>
                  <a:txBody>
                    <a:bodyPr/>
                    <a:lstStyle/>
                    <a:p>
                      <a:r>
                        <a:rPr lang="en-US" altLang="zh-TW" dirty="0" smtClean="0"/>
                        <a:t>Leading</a:t>
                      </a:r>
                      <a:r>
                        <a:rPr lang="en-US" altLang="zh-TW" baseline="0" dirty="0" smtClean="0"/>
                        <a:t> zero detection</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smtClean="0"/>
                        <a:t>LZC</a:t>
                      </a:r>
                      <a:endParaRPr lang="zh-TW" altLang="en-US" dirty="0"/>
                    </a:p>
                  </a:txBody>
                  <a:tcPr/>
                </a:tc>
                <a:tc>
                  <a:txBody>
                    <a:bodyPr/>
                    <a:lstStyle/>
                    <a:p>
                      <a:r>
                        <a:rPr lang="en-US" altLang="zh-TW" dirty="0" smtClean="0"/>
                        <a:t>Leading</a:t>
                      </a:r>
                      <a:r>
                        <a:rPr lang="en-US" altLang="zh-TW" baseline="0" dirty="0" smtClean="0"/>
                        <a:t> zero count</a:t>
                      </a:r>
                      <a:endParaRPr lang="zh-TW"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935279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ym typeface="Wingdings" panose="05000000000000000000" pitchFamily="2" charset="2"/>
              </a:rPr>
              <a:t>Merge IDIV and FDIV </a:t>
            </a:r>
            <a:r>
              <a:rPr lang="en-US" altLang="zh-TW" dirty="0" smtClean="0">
                <a:sym typeface="Wingdings" panose="05000000000000000000" pitchFamily="2" charset="2"/>
              </a:rPr>
              <a:t>methods (1/)</a:t>
            </a:r>
            <a:endParaRPr lang="en-US" altLang="zh-TW" dirty="0">
              <a:sym typeface="Wingdings" panose="05000000000000000000" pitchFamily="2" charset="2"/>
            </a:endParaRPr>
          </a:p>
        </p:txBody>
      </p:sp>
      <p:sp>
        <p:nvSpPr>
          <p:cNvPr id="12" name="內容版面配置區 2"/>
          <p:cNvSpPr txBox="1">
            <a:spLocks/>
          </p:cNvSpPr>
          <p:nvPr/>
        </p:nvSpPr>
        <p:spPr>
          <a:xfrm>
            <a:off x="447725" y="1556792"/>
            <a:ext cx="82912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smtClean="0"/>
              <a:t>Two methods to merge/fuse IDIV and FDIV function units.</a:t>
            </a:r>
          </a:p>
          <a:p>
            <a:pPr lvl="1"/>
            <a:r>
              <a:rPr lang="en-US" altLang="zh-TW" sz="1800" dirty="0" smtClean="0"/>
              <a:t>Merge two function units</a:t>
            </a:r>
          </a:p>
          <a:p>
            <a:pPr lvl="2"/>
            <a:r>
              <a:rPr lang="en-US" altLang="zh-TW" sz="1400" dirty="0" smtClean="0"/>
              <a:t>Reuse staging FFs and return result according to instruction type</a:t>
            </a:r>
          </a:p>
          <a:p>
            <a:pPr lvl="1"/>
            <a:r>
              <a:rPr lang="en-US" altLang="zh-TW" sz="1800" dirty="0" smtClean="0">
                <a:solidFill>
                  <a:schemeClr val="bg1">
                    <a:lumMod val="65000"/>
                  </a:schemeClr>
                </a:solidFill>
              </a:rPr>
              <a:t>Fuse two function units</a:t>
            </a:r>
          </a:p>
          <a:p>
            <a:pPr lvl="2"/>
            <a:r>
              <a:rPr lang="en-US" altLang="zh-TW" sz="1400" dirty="0" smtClean="0">
                <a:solidFill>
                  <a:schemeClr val="bg1">
                    <a:lumMod val="65000"/>
                  </a:schemeClr>
                </a:solidFill>
              </a:rPr>
              <a:t>Support 64-bit data in and widen related logics</a:t>
            </a:r>
          </a:p>
          <a:p>
            <a:pPr lvl="2"/>
            <a:r>
              <a:rPr lang="en-US" altLang="zh-TW" sz="1400" dirty="0" smtClean="0">
                <a:solidFill>
                  <a:schemeClr val="bg1">
                    <a:lumMod val="65000"/>
                  </a:schemeClr>
                </a:solidFill>
              </a:rPr>
              <a:t>Do 2’sc for input and output </a:t>
            </a:r>
            <a:r>
              <a:rPr lang="en-US" altLang="zh-TW" sz="1400" dirty="0">
                <a:solidFill>
                  <a:schemeClr val="bg1">
                    <a:lumMod val="65000"/>
                  </a:schemeClr>
                </a:solidFill>
              </a:rPr>
              <a:t>if </a:t>
            </a:r>
            <a:r>
              <a:rPr lang="en-US" altLang="zh-TW" sz="1400" dirty="0" smtClean="0">
                <a:solidFill>
                  <a:schemeClr val="bg1">
                    <a:lumMod val="65000"/>
                  </a:schemeClr>
                </a:solidFill>
              </a:rPr>
              <a:t>negative</a:t>
            </a:r>
          </a:p>
          <a:p>
            <a:pPr lvl="2"/>
            <a:r>
              <a:rPr lang="en-US" altLang="zh-TW" sz="1400" dirty="0">
                <a:solidFill>
                  <a:schemeClr val="bg1">
                    <a:lumMod val="75000"/>
                  </a:schemeClr>
                </a:solidFill>
              </a:rPr>
              <a:t>Support 8 bit div</a:t>
            </a:r>
          </a:p>
          <a:p>
            <a:pPr lvl="2"/>
            <a:r>
              <a:rPr lang="en-US" altLang="zh-TW" sz="1400" dirty="0" smtClean="0">
                <a:solidFill>
                  <a:schemeClr val="bg1">
                    <a:lumMod val="65000"/>
                  </a:schemeClr>
                </a:solidFill>
              </a:rPr>
              <a:t>Reuse radix-4 SRT look-up table</a:t>
            </a:r>
          </a:p>
          <a:p>
            <a:pPr lvl="2"/>
            <a:r>
              <a:rPr lang="en-US" altLang="zh-TW" sz="1400" dirty="0" smtClean="0">
                <a:solidFill>
                  <a:schemeClr val="bg1">
                    <a:lumMod val="65000"/>
                  </a:schemeClr>
                </a:solidFill>
              </a:rPr>
              <a:t>Extend quotient handling logics</a:t>
            </a:r>
          </a:p>
          <a:p>
            <a:pPr lvl="2"/>
            <a:r>
              <a:rPr lang="en-US" altLang="zh-TW" sz="1400" dirty="0" smtClean="0">
                <a:solidFill>
                  <a:schemeClr val="bg1">
                    <a:lumMod val="65000"/>
                  </a:schemeClr>
                </a:solidFill>
              </a:rPr>
              <a:t>Add Left shifting logic to handle integer result</a:t>
            </a:r>
          </a:p>
          <a:p>
            <a:pPr lvl="2"/>
            <a:r>
              <a:rPr lang="en-US" altLang="zh-TW" sz="1400" dirty="0">
                <a:solidFill>
                  <a:schemeClr val="bg1">
                    <a:lumMod val="75000"/>
                  </a:schemeClr>
                </a:solidFill>
              </a:rPr>
              <a:t>Hard to implement remainder </a:t>
            </a:r>
            <a:r>
              <a:rPr lang="en-US" altLang="zh-TW" sz="1400" dirty="0" smtClean="0">
                <a:solidFill>
                  <a:schemeClr val="bg1">
                    <a:lumMod val="75000"/>
                  </a:schemeClr>
                </a:solidFill>
              </a:rPr>
              <a:t>instruction using SRT</a:t>
            </a:r>
          </a:p>
          <a:p>
            <a:pPr lvl="2"/>
            <a:endParaRPr lang="en-US" altLang="zh-TW" sz="1200" dirty="0">
              <a:solidFill>
                <a:schemeClr val="bg1">
                  <a:lumMod val="75000"/>
                </a:schemeClr>
              </a:solidFill>
            </a:endParaRPr>
          </a:p>
          <a:p>
            <a:pPr lvl="2"/>
            <a:endParaRPr lang="en-US" altLang="zh-TW" sz="1400" dirty="0" smtClean="0"/>
          </a:p>
          <a:p>
            <a:endParaRPr lang="zh-TW" altLang="en-US" sz="2000" dirty="0"/>
          </a:p>
        </p:txBody>
      </p:sp>
      <p:pic>
        <p:nvPicPr>
          <p:cNvPr id="3077" name="Picture 5" descr="C:\Users\larryzzr\Desktop\FP_Larry\FDIV\FDIV_Figs\All-Merge funcit_me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208579"/>
            <a:ext cx="370522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larryzzr\Desktop\FP_Larry\FDIV\FDIV_Figs\All-Merge funcit-fu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5208579"/>
            <a:ext cx="3705225" cy="115252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231557" y="6435654"/>
            <a:ext cx="2321213" cy="369332"/>
          </a:xfrm>
          <a:prstGeom prst="rect">
            <a:avLst/>
          </a:prstGeom>
          <a:noFill/>
        </p:spPr>
        <p:txBody>
          <a:bodyPr wrap="none" rtlCol="0">
            <a:spAutoFit/>
          </a:bodyPr>
          <a:lstStyle/>
          <a:p>
            <a:r>
              <a:rPr lang="en-US" altLang="zh-TW" dirty="0" smtClean="0"/>
              <a:t>Merge 2 function units</a:t>
            </a:r>
            <a:endParaRPr lang="zh-TW" altLang="en-US" dirty="0"/>
          </a:p>
        </p:txBody>
      </p:sp>
      <p:sp>
        <p:nvSpPr>
          <p:cNvPr id="13" name="文字方塊 12"/>
          <p:cNvSpPr txBox="1"/>
          <p:nvPr/>
        </p:nvSpPr>
        <p:spPr>
          <a:xfrm>
            <a:off x="5552037" y="6458932"/>
            <a:ext cx="2141933" cy="369332"/>
          </a:xfrm>
          <a:prstGeom prst="rect">
            <a:avLst/>
          </a:prstGeom>
          <a:noFill/>
        </p:spPr>
        <p:txBody>
          <a:bodyPr wrap="none" rtlCol="0">
            <a:spAutoFit/>
          </a:bodyPr>
          <a:lstStyle/>
          <a:p>
            <a:r>
              <a:rPr lang="en-US" altLang="zh-TW" dirty="0" smtClean="0"/>
              <a:t>Fuse 2 </a:t>
            </a:r>
            <a:r>
              <a:rPr lang="en-US" altLang="zh-TW" smtClean="0"/>
              <a:t>function units</a:t>
            </a:r>
            <a:endParaRPr lang="zh-TW" altLang="en-US" dirty="0"/>
          </a:p>
        </p:txBody>
      </p:sp>
    </p:spTree>
    <p:extLst>
      <p:ext uri="{BB962C8B-B14F-4D97-AF65-F5344CB8AC3E}">
        <p14:creationId xmlns:p14="http://schemas.microsoft.com/office/powerpoint/2010/main" val="3082790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ym typeface="Wingdings" panose="05000000000000000000" pitchFamily="2" charset="2"/>
              </a:rPr>
              <a:t>Merge IDIV and FDIV </a:t>
            </a:r>
            <a:r>
              <a:rPr lang="en-US" altLang="zh-TW" dirty="0" smtClean="0">
                <a:sym typeface="Wingdings" panose="05000000000000000000" pitchFamily="2" charset="2"/>
              </a:rPr>
              <a:t>methods (2/)</a:t>
            </a:r>
            <a:endParaRPr lang="en-US" altLang="zh-TW" dirty="0">
              <a:sym typeface="Wingdings" panose="05000000000000000000" pitchFamily="2" charset="2"/>
            </a:endParaRPr>
          </a:p>
        </p:txBody>
      </p:sp>
      <p:sp>
        <p:nvSpPr>
          <p:cNvPr id="12" name="內容版面配置區 2"/>
          <p:cNvSpPr txBox="1">
            <a:spLocks/>
          </p:cNvSpPr>
          <p:nvPr/>
        </p:nvSpPr>
        <p:spPr>
          <a:xfrm>
            <a:off x="447725" y="1556792"/>
            <a:ext cx="82912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200" dirty="0" smtClean="0"/>
              <a:t>Why hard </a:t>
            </a:r>
            <a:r>
              <a:rPr lang="en-US" altLang="zh-TW" sz="2200" dirty="0"/>
              <a:t>to implement remainder </a:t>
            </a:r>
            <a:r>
              <a:rPr lang="en-US" altLang="zh-TW" sz="2200" dirty="0" smtClean="0"/>
              <a:t>instruction</a:t>
            </a:r>
          </a:p>
          <a:p>
            <a:pPr lvl="1"/>
            <a:r>
              <a:rPr lang="en-US" altLang="zh-TW" sz="1800" dirty="0" smtClean="0"/>
              <a:t>Apply radix-4 algorithm so 2-bit partial quotient is generated in each iteration</a:t>
            </a:r>
          </a:p>
          <a:p>
            <a:pPr lvl="1"/>
            <a:endParaRPr lang="en-US" altLang="zh-TW" sz="1800" dirty="0">
              <a:solidFill>
                <a:srgbClr val="FF0000"/>
              </a:solidFill>
            </a:endParaRPr>
          </a:p>
          <a:p>
            <a:pPr lvl="1"/>
            <a:endParaRPr lang="en-US" altLang="zh-TW" sz="1800" dirty="0" smtClean="0">
              <a:solidFill>
                <a:srgbClr val="FF0000"/>
              </a:solidFill>
            </a:endParaRPr>
          </a:p>
          <a:p>
            <a:pPr lvl="1"/>
            <a:endParaRPr lang="en-US" altLang="zh-TW" sz="1800" dirty="0">
              <a:solidFill>
                <a:srgbClr val="FF0000"/>
              </a:solidFill>
            </a:endParaRPr>
          </a:p>
          <a:p>
            <a:pPr lvl="1"/>
            <a:endParaRPr lang="en-US" altLang="zh-TW" sz="1800" dirty="0" smtClean="0">
              <a:solidFill>
                <a:srgbClr val="FF0000"/>
              </a:solidFill>
            </a:endParaRPr>
          </a:p>
          <a:p>
            <a:pPr lvl="1"/>
            <a:endParaRPr lang="en-US" altLang="zh-TW" sz="1800" dirty="0" smtClean="0"/>
          </a:p>
          <a:p>
            <a:pPr lvl="1"/>
            <a:r>
              <a:rPr lang="en-US" altLang="zh-TW" sz="1800" dirty="0" smtClean="0"/>
              <a:t>The extra fraction bit should recover to partial remainder</a:t>
            </a:r>
          </a:p>
          <a:p>
            <a:pPr lvl="1"/>
            <a:r>
              <a:rPr lang="en-US" altLang="zh-TW" sz="1800" dirty="0" smtClean="0"/>
              <a:t>Remainder (Integer) = Remainder (fraction) x divisor</a:t>
            </a:r>
          </a:p>
          <a:p>
            <a:pPr lvl="2"/>
            <a:r>
              <a:rPr lang="en-US" altLang="zh-TW" sz="1400" dirty="0" smtClean="0"/>
              <a:t>Method 1: 10/3 = 3.333… </a:t>
            </a:r>
            <a:r>
              <a:rPr lang="en-US" altLang="zh-TW" sz="1400" dirty="0" smtClean="0">
                <a:sym typeface="Wingdings" panose="05000000000000000000" pitchFamily="2" charset="2"/>
              </a:rPr>
              <a:t> 3 * 0.333… = 1</a:t>
            </a:r>
          </a:p>
          <a:p>
            <a:pPr lvl="2"/>
            <a:r>
              <a:rPr lang="en-US" altLang="zh-TW" sz="1400" dirty="0"/>
              <a:t>Method </a:t>
            </a:r>
            <a:r>
              <a:rPr lang="en-US" altLang="zh-TW" sz="1400" dirty="0" smtClean="0"/>
              <a:t>2: </a:t>
            </a:r>
            <a:r>
              <a:rPr lang="en-US" altLang="zh-TW" sz="1400" dirty="0"/>
              <a:t>10/3 = 3.333… </a:t>
            </a:r>
            <a:r>
              <a:rPr lang="en-US" altLang="zh-TW" sz="1400" dirty="0">
                <a:sym typeface="Wingdings" panose="05000000000000000000" pitchFamily="2" charset="2"/>
              </a:rPr>
              <a:t> </a:t>
            </a:r>
            <a:r>
              <a:rPr lang="en-US" altLang="zh-TW" sz="1400" dirty="0" smtClean="0">
                <a:sym typeface="Wingdings" panose="05000000000000000000" pitchFamily="2" charset="2"/>
              </a:rPr>
              <a:t>10 - 3 </a:t>
            </a:r>
            <a:r>
              <a:rPr lang="en-US" altLang="zh-TW" sz="1400" dirty="0">
                <a:sym typeface="Wingdings" panose="05000000000000000000" pitchFamily="2" charset="2"/>
              </a:rPr>
              <a:t>* </a:t>
            </a:r>
            <a:r>
              <a:rPr lang="en-US" altLang="zh-TW" sz="1400" dirty="0" smtClean="0">
                <a:sym typeface="Wingdings" panose="05000000000000000000" pitchFamily="2" charset="2"/>
              </a:rPr>
              <a:t>3 </a:t>
            </a:r>
            <a:r>
              <a:rPr lang="en-US" altLang="zh-TW" sz="1400" dirty="0">
                <a:sym typeface="Wingdings" panose="05000000000000000000" pitchFamily="2" charset="2"/>
              </a:rPr>
              <a:t>= 1</a:t>
            </a:r>
          </a:p>
          <a:p>
            <a:r>
              <a:rPr lang="en-US" altLang="zh-TW" sz="2200" dirty="0" smtClean="0">
                <a:solidFill>
                  <a:srgbClr val="FF0000"/>
                </a:solidFill>
                <a:sym typeface="Wingdings" panose="05000000000000000000" pitchFamily="2" charset="2"/>
              </a:rPr>
              <a:t>Conclusion</a:t>
            </a:r>
          </a:p>
          <a:p>
            <a:pPr lvl="1"/>
            <a:r>
              <a:rPr lang="en-US" altLang="zh-TW" sz="1600" dirty="0" smtClean="0">
                <a:sym typeface="Wingdings" panose="05000000000000000000" pitchFamily="2" charset="2"/>
              </a:rPr>
              <a:t>Keep the current design</a:t>
            </a:r>
          </a:p>
          <a:p>
            <a:pPr lvl="1"/>
            <a:endParaRPr lang="en-US" altLang="zh-TW" sz="1800" dirty="0" smtClean="0">
              <a:sym typeface="Wingdings" panose="05000000000000000000" pitchFamily="2" charset="2"/>
            </a:endParaRPr>
          </a:p>
          <a:p>
            <a:pPr lvl="1"/>
            <a:endParaRPr lang="zh-TW" altLang="en-US" sz="1800" dirty="0"/>
          </a:p>
        </p:txBody>
      </p:sp>
      <p:graphicFrame>
        <p:nvGraphicFramePr>
          <p:cNvPr id="9" name="表格 8"/>
          <p:cNvGraphicFramePr>
            <a:graphicFrameLocks noGrp="1"/>
          </p:cNvGraphicFramePr>
          <p:nvPr>
            <p:extLst>
              <p:ext uri="{D42A27DB-BD31-4B8C-83A1-F6EECF244321}">
                <p14:modId xmlns:p14="http://schemas.microsoft.com/office/powerpoint/2010/main" val="3363819278"/>
              </p:ext>
            </p:extLst>
          </p:nvPr>
        </p:nvGraphicFramePr>
        <p:xfrm>
          <a:off x="1259632" y="2381436"/>
          <a:ext cx="3456384" cy="1468120"/>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r>
                        <a:rPr lang="en-US" altLang="zh-TW" sz="1200" dirty="0" smtClean="0"/>
                        <a:t>Integer</a:t>
                      </a:r>
                      <a:endParaRPr lang="zh-TW" altLang="en-US" sz="1200" dirty="0"/>
                    </a:p>
                  </a:txBody>
                  <a:tcPr/>
                </a:tc>
                <a:tc>
                  <a:txBody>
                    <a:bodyPr/>
                    <a:lstStyle/>
                    <a:p>
                      <a:r>
                        <a:rPr lang="en-US" altLang="zh-TW" sz="1200" dirty="0" smtClean="0"/>
                        <a:t>iteration</a:t>
                      </a:r>
                      <a:endParaRPr lang="zh-TW" altLang="en-US" sz="1200" dirty="0"/>
                    </a:p>
                  </a:txBody>
                  <a:tcPr/>
                </a:tc>
                <a:tc>
                  <a:txBody>
                    <a:bodyPr/>
                    <a:lstStyle/>
                    <a:p>
                      <a:r>
                        <a:rPr lang="en-US" altLang="zh-TW" sz="1200" dirty="0" smtClean="0"/>
                        <a:t>Extra</a:t>
                      </a:r>
                      <a:r>
                        <a:rPr lang="en-US" altLang="zh-TW" sz="1200" baseline="0" dirty="0" smtClean="0"/>
                        <a:t> fraction bit</a:t>
                      </a:r>
                      <a:endParaRPr lang="zh-TW" altLang="en-US" sz="1200" dirty="0"/>
                    </a:p>
                  </a:txBody>
                  <a:tcPr/>
                </a:tc>
                <a:extLst>
                  <a:ext uri="{0D108BD9-81ED-4DB2-BD59-A6C34878D82A}">
                    <a16:rowId xmlns:a16="http://schemas.microsoft.com/office/drawing/2014/main" val="10000"/>
                  </a:ext>
                </a:extLst>
              </a:tr>
              <a:tr h="133216">
                <a:tc>
                  <a:txBody>
                    <a:bodyPr/>
                    <a:lstStyle/>
                    <a:p>
                      <a:r>
                        <a:rPr lang="en-US" altLang="zh-TW" sz="1200" dirty="0" smtClean="0">
                          <a:solidFill>
                            <a:schemeClr val="tx1"/>
                          </a:solidFill>
                        </a:rPr>
                        <a:t>INT8</a:t>
                      </a:r>
                      <a:endParaRPr lang="zh-TW" altLang="en-US" sz="12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1+4</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 bits</a:t>
                      </a:r>
                    </a:p>
                  </a:txBody>
                  <a:tcPr/>
                </a:tc>
                <a:extLst>
                  <a:ext uri="{0D108BD9-81ED-4DB2-BD59-A6C34878D82A}">
                    <a16:rowId xmlns:a16="http://schemas.microsoft.com/office/drawing/2014/main" val="10001"/>
                  </a:ext>
                </a:extLst>
              </a:tr>
              <a:tr h="146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INT16</a:t>
                      </a:r>
                      <a:endParaRPr lang="zh-TW" altLang="en-US" sz="1200" dirty="0" smtClean="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1+8</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 bits</a:t>
                      </a: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INT32</a:t>
                      </a:r>
                      <a:endParaRPr lang="zh-TW" altLang="en-US" sz="1200" dirty="0" smtClean="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1+16</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 bits</a:t>
                      </a: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INT64</a:t>
                      </a:r>
                      <a:endParaRPr lang="zh-TW" altLang="en-US" sz="1200" dirty="0" smtClean="0">
                        <a:solidFill>
                          <a:schemeClr val="tx1"/>
                        </a:solidFill>
                      </a:endParaRPr>
                    </a:p>
                  </a:txBody>
                  <a:tcPr/>
                </a:tc>
                <a:tc>
                  <a:txBody>
                    <a:bodyPr/>
                    <a:lstStyle/>
                    <a:p>
                      <a:r>
                        <a:rPr lang="en-US" altLang="zh-TW" sz="1200" dirty="0" smtClean="0">
                          <a:solidFill>
                            <a:schemeClr val="tx1"/>
                          </a:solidFill>
                        </a:rPr>
                        <a:t>1+32</a:t>
                      </a:r>
                      <a:endParaRPr lang="zh-TW" altLang="en-US" sz="1200" dirty="0">
                        <a:solidFill>
                          <a:schemeClr val="tx1"/>
                        </a:solidFill>
                      </a:endParaRPr>
                    </a:p>
                  </a:txBody>
                  <a:tcPr/>
                </a:tc>
                <a:tc>
                  <a:txBody>
                    <a:bodyPr/>
                    <a:lstStyle/>
                    <a:p>
                      <a:r>
                        <a:rPr lang="en-US" altLang="zh-TW" sz="1200" dirty="0" smtClean="0">
                          <a:solidFill>
                            <a:schemeClr val="tx1"/>
                          </a:solidFill>
                        </a:rPr>
                        <a:t>1 bits</a:t>
                      </a:r>
                      <a:endParaRPr lang="zh-TW" altLang="en-US" sz="12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4" name="文字方塊 3"/>
          <p:cNvSpPr txBox="1"/>
          <p:nvPr/>
        </p:nvSpPr>
        <p:spPr>
          <a:xfrm>
            <a:off x="4932040" y="3450441"/>
            <a:ext cx="1938288" cy="369332"/>
          </a:xfrm>
          <a:prstGeom prst="rect">
            <a:avLst/>
          </a:prstGeom>
          <a:noFill/>
        </p:spPr>
        <p:txBody>
          <a:bodyPr wrap="none" rtlCol="0">
            <a:spAutoFit/>
          </a:bodyPr>
          <a:lstStyle/>
          <a:p>
            <a:r>
              <a:rPr lang="en-US" altLang="zh-TW" dirty="0" smtClean="0"/>
              <a:t>1 is for hidden one</a:t>
            </a:r>
            <a:endParaRPr lang="zh-TW" altLang="en-US" dirty="0"/>
          </a:p>
        </p:txBody>
      </p:sp>
      <p:cxnSp>
        <p:nvCxnSpPr>
          <p:cNvPr id="7" name="直線單箭頭接點 6"/>
          <p:cNvCxnSpPr/>
          <p:nvPr/>
        </p:nvCxnSpPr>
        <p:spPr>
          <a:xfrm flipH="1" flipV="1">
            <a:off x="2555776" y="2996952"/>
            <a:ext cx="2376264" cy="6381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607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Interface</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1476684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VPU Hierarchy</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42496"/>
            <a:ext cx="5904657"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99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(1/)</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vc_lane_vfmis.v</a:t>
            </a:r>
            <a:endParaRPr lang="en-US" altLang="zh-TW" sz="2000" dirty="0" smtClean="0"/>
          </a:p>
          <a:p>
            <a:r>
              <a:rPr lang="en-US" altLang="zh-TW" sz="2000" dirty="0"/>
              <a:t>Hierarchy diagram</a:t>
            </a:r>
            <a:endParaRPr lang="zh-TW" altLang="en-US" sz="2000" dirty="0"/>
          </a:p>
          <a:p>
            <a:endParaRPr lang="en-US" altLang="zh-TW" sz="2000" dirty="0" smtClean="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90030"/>
            <a:ext cx="5534025"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059832" y="4005063"/>
            <a:ext cx="3024336"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04957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(2/)</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Block connection diagram</a:t>
            </a:r>
            <a:endParaRPr lang="zh-TW" altLang="en-US" sz="2000" dirty="0"/>
          </a:p>
        </p:txBody>
      </p:sp>
      <p:pic>
        <p:nvPicPr>
          <p:cNvPr id="2051" name="Picture 3" descr="T:\users\klmn\larryzzr\FP_Larry\VPU hierarchy\all-Lane 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4392487" cy="21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760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(3/)</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928202582"/>
              </p:ext>
            </p:extLst>
          </p:nvPr>
        </p:nvGraphicFramePr>
        <p:xfrm>
          <a:off x="539552" y="1177696"/>
          <a:ext cx="7992888" cy="457200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extLst>
                  <a:ext uri="{0D108BD9-81ED-4DB2-BD59-A6C34878D82A}">
                    <a16:rowId xmlns:a16="http://schemas.microsoft.com/office/drawing/2014/main" val="10000"/>
                  </a:ext>
                </a:extLst>
              </a:tr>
              <a:tr h="227102">
                <a:tc>
                  <a:txBody>
                    <a:bodyPr/>
                    <a:lstStyle/>
                    <a:p>
                      <a:r>
                        <a:rPr lang="en-US" altLang="zh-TW" sz="1400" dirty="0" err="1" smtClean="0"/>
                        <a:t>core_clk</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Clock</a:t>
                      </a:r>
                      <a:endParaRPr lang="zh-TW" altLang="en-US" sz="14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core_reset_n</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Negative Edge Reset</a:t>
                      </a:r>
                      <a:endParaRPr lang="zh-TW" altLang="en-US" sz="1400" dirty="0"/>
                    </a:p>
                  </a:txBody>
                  <a:tcPr/>
                </a:tc>
                <a:extLst>
                  <a:ext uri="{0D108BD9-81ED-4DB2-BD59-A6C34878D82A}">
                    <a16:rowId xmlns:a16="http://schemas.microsoft.com/office/drawing/2014/main" val="10002"/>
                  </a:ext>
                </a:extLst>
              </a:tr>
              <a:tr h="227102">
                <a:tc>
                  <a:txBody>
                    <a:bodyPr/>
                    <a:lstStyle/>
                    <a:p>
                      <a:r>
                        <a:rPr lang="en-US" altLang="zh-TW" sz="1400" dirty="0" err="1" smtClean="0"/>
                        <a:t>lane_id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Lane</a:t>
                      </a:r>
                      <a:r>
                        <a:rPr lang="en-US" altLang="zh-TW" sz="1400" baseline="0" dirty="0" smtClean="0"/>
                        <a:t> </a:t>
                      </a:r>
                      <a:r>
                        <a:rPr lang="en-US" altLang="zh-TW" sz="1400" dirty="0" smtClean="0"/>
                        <a:t>ID and</a:t>
                      </a:r>
                      <a:r>
                        <a:rPr lang="en-US" altLang="zh-TW" sz="1400" baseline="0" dirty="0" smtClean="0"/>
                        <a:t> it indicate lane0 for scalar floating-point logics</a:t>
                      </a:r>
                      <a:endParaRPr lang="zh-TW" altLang="en-US" sz="1400" dirty="0"/>
                    </a:p>
                  </a:txBody>
                  <a:tcPr/>
                </a:tc>
                <a:extLst>
                  <a:ext uri="{0D108BD9-81ED-4DB2-BD59-A6C34878D82A}">
                    <a16:rowId xmlns:a16="http://schemas.microsoft.com/office/drawing/2014/main" val="10003"/>
                  </a:ext>
                </a:extLst>
              </a:tr>
              <a:tr h="227102">
                <a:tc>
                  <a:txBody>
                    <a:bodyPr/>
                    <a:lstStyle/>
                    <a:p>
                      <a:r>
                        <a:rPr lang="en-US" altLang="zh-TW" sz="1400" dirty="0" err="1" smtClean="0"/>
                        <a:t>vfdiv_vtype_sew</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vsew</a:t>
                      </a:r>
                      <a:r>
                        <a:rPr lang="en-US" altLang="zh-TW" sz="1400" baseline="0" dirty="0" smtClean="0"/>
                        <a:t> to execute instruction</a:t>
                      </a:r>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vfdiv_csr_ediv</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vediv</a:t>
                      </a:r>
                      <a:r>
                        <a:rPr lang="en-US" altLang="zh-TW" sz="1400" baseline="0" dirty="0" smtClean="0"/>
                        <a:t> to execute instruction</a:t>
                      </a:r>
                    </a:p>
                  </a:txBody>
                  <a:tcPr/>
                </a:tc>
                <a:extLst>
                  <a:ext uri="{0D108BD9-81ED-4DB2-BD59-A6C34878D82A}">
                    <a16:rowId xmlns:a16="http://schemas.microsoft.com/office/drawing/2014/main" val="10005"/>
                  </a:ext>
                </a:extLst>
              </a:tr>
              <a:tr h="227102">
                <a:tc>
                  <a:txBody>
                    <a:bodyPr/>
                    <a:lstStyle/>
                    <a:p>
                      <a:r>
                        <a:rPr lang="en-US" altLang="zh-TW" sz="1400" dirty="0" err="1" smtClean="0"/>
                        <a:t>vfdiv_vtype_lmul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vlmul</a:t>
                      </a:r>
                      <a:r>
                        <a:rPr lang="en-US" altLang="zh-TW" sz="1400" baseline="0" dirty="0" smtClean="0"/>
                        <a:t> to execute instruction</a:t>
                      </a:r>
                      <a:endParaRPr lang="zh-TW" altLang="en-US" sz="1400" dirty="0"/>
                    </a:p>
                  </a:txBody>
                  <a:tcPr/>
                </a:tc>
                <a:extLst>
                  <a:ext uri="{0D108BD9-81ED-4DB2-BD59-A6C34878D82A}">
                    <a16:rowId xmlns:a16="http://schemas.microsoft.com/office/drawing/2014/main" val="10006"/>
                  </a:ext>
                </a:extLst>
              </a:tr>
              <a:tr h="227102">
                <a:tc>
                  <a:txBody>
                    <a:bodyPr/>
                    <a:lstStyle/>
                    <a:p>
                      <a:r>
                        <a:rPr lang="en-US" altLang="zh-TW" sz="1400" dirty="0" err="1" smtClean="0"/>
                        <a:t>vfdiv_rmode</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frm</a:t>
                      </a:r>
                      <a:r>
                        <a:rPr lang="en-US" altLang="zh-TW" sz="1400" baseline="0" dirty="0" smtClean="0"/>
                        <a:t> to execute instruction</a:t>
                      </a:r>
                      <a:endParaRPr lang="zh-TW" altLang="en-US" sz="1400" dirty="0"/>
                    </a:p>
                  </a:txBody>
                  <a:tcPr/>
                </a:tc>
                <a:extLst>
                  <a:ext uri="{0D108BD9-81ED-4DB2-BD59-A6C34878D82A}">
                    <a16:rowId xmlns:a16="http://schemas.microsoft.com/office/drawing/2014/main" val="10007"/>
                  </a:ext>
                </a:extLst>
              </a:tr>
              <a:tr h="227102">
                <a:tc>
                  <a:txBody>
                    <a:bodyPr/>
                    <a:lstStyle/>
                    <a:p>
                      <a:r>
                        <a:rPr lang="en-US" altLang="zh-TW" sz="1400" dirty="0" err="1" smtClean="0"/>
                        <a:t>vfdiv_valid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Instruction valid</a:t>
                      </a:r>
                      <a:r>
                        <a:rPr lang="en-US" altLang="zh-TW" sz="1400" baseline="0" dirty="0" smtClean="0"/>
                        <a:t> signal</a:t>
                      </a:r>
                      <a:endParaRPr lang="zh-TW" altLang="en-US" sz="1400" dirty="0" smtClean="0"/>
                    </a:p>
                  </a:txBody>
                  <a:tcPr/>
                </a:tc>
                <a:extLst>
                  <a:ext uri="{0D108BD9-81ED-4DB2-BD59-A6C34878D82A}">
                    <a16:rowId xmlns:a16="http://schemas.microsoft.com/office/drawing/2014/main" val="10008"/>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vfmis_uop_cnt</a:t>
                      </a:r>
                      <a:endParaRPr lang="zh-TW" altLang="en-US" sz="1400" dirty="0" smtClean="0"/>
                    </a:p>
                  </a:txBody>
                  <a:tcPr/>
                </a:tc>
                <a:tc>
                  <a:txBody>
                    <a:bodyPr/>
                    <a:lstStyle/>
                    <a:p>
                      <a:r>
                        <a:rPr lang="en-US" altLang="zh-TW" sz="1400" dirty="0" smtClean="0"/>
                        <a:t>Input</a:t>
                      </a:r>
                      <a:endParaRPr lang="zh-TW" altLang="en-US" sz="1400" dirty="0"/>
                    </a:p>
                  </a:txBody>
                  <a:tcPr/>
                </a:tc>
                <a:tc>
                  <a:txBody>
                    <a:bodyPr/>
                    <a:lstStyle/>
                    <a:p>
                      <a:r>
                        <a:rPr lang="en-US" altLang="zh-TW" sz="1400" dirty="0" smtClean="0"/>
                        <a:t>Micro-op</a:t>
                      </a:r>
                      <a:r>
                        <a:rPr lang="en-US" altLang="zh-TW" sz="1400" baseline="0" dirty="0" smtClean="0"/>
                        <a:t> counter start from 0</a:t>
                      </a:r>
                      <a:endParaRPr lang="zh-TW" altLang="en-US" sz="1400" dirty="0"/>
                    </a:p>
                  </a:txBody>
                  <a:tcPr/>
                </a:tc>
                <a:extLst>
                  <a:ext uri="{0D108BD9-81ED-4DB2-BD59-A6C34878D82A}">
                    <a16:rowId xmlns:a16="http://schemas.microsoft.com/office/drawing/2014/main" val="10009"/>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vfdiv_uop_first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a:t>
                      </a:r>
                      <a:r>
                        <a:rPr lang="en-US" altLang="zh-TW" sz="1400" baseline="0" dirty="0" smtClean="0"/>
                        <a:t> the 1</a:t>
                      </a:r>
                      <a:r>
                        <a:rPr lang="en-US" altLang="zh-TW" sz="1400" baseline="30000" dirty="0" smtClean="0"/>
                        <a:t>st</a:t>
                      </a:r>
                      <a:r>
                        <a:rPr lang="en-US" altLang="zh-TW" sz="1400" baseline="0" dirty="0" smtClean="0"/>
                        <a:t> micro-op</a:t>
                      </a:r>
                      <a:endParaRPr lang="zh-TW" altLang="en-US" sz="1400" dirty="0"/>
                    </a:p>
                  </a:txBody>
                  <a:tcPr/>
                </a:tc>
                <a:extLst>
                  <a:ext uri="{0D108BD9-81ED-4DB2-BD59-A6C34878D82A}">
                    <a16:rowId xmlns:a16="http://schemas.microsoft.com/office/drawing/2014/main" val="10010"/>
                  </a:ext>
                </a:extLst>
              </a:tr>
              <a:tr h="227102">
                <a:tc>
                  <a:txBody>
                    <a:bodyPr/>
                    <a:lstStyle/>
                    <a:p>
                      <a:r>
                        <a:rPr lang="en-US" altLang="zh-TW" sz="1400" dirty="0" err="1" smtClean="0"/>
                        <a:t>vfdiv_msk_bits</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The</a:t>
                      </a:r>
                      <a:r>
                        <a:rPr lang="en-US" altLang="zh-TW" sz="1400" baseline="0" dirty="0" smtClean="0"/>
                        <a:t> source data valid signal</a:t>
                      </a:r>
                      <a:endParaRPr lang="zh-TW" altLang="en-US" sz="1400" dirty="0"/>
                    </a:p>
                  </a:txBody>
                  <a:tcPr/>
                </a:tc>
                <a:extLst>
                  <a:ext uri="{0D108BD9-81ED-4DB2-BD59-A6C34878D82A}">
                    <a16:rowId xmlns:a16="http://schemas.microsoft.com/office/drawing/2014/main" val="10011"/>
                  </a:ext>
                </a:extLst>
              </a:tr>
              <a:tr h="227102">
                <a:tc>
                  <a:txBody>
                    <a:bodyPr/>
                    <a:lstStyle/>
                    <a:p>
                      <a:r>
                        <a:rPr lang="en-US" altLang="zh-TW" sz="1400" dirty="0" err="1" smtClean="0"/>
                        <a:t>vfdiv_ex_ctrl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Instruction encoding</a:t>
                      </a:r>
                      <a:r>
                        <a:rPr lang="en-US" altLang="zh-TW" sz="1400" baseline="0" dirty="0" smtClean="0"/>
                        <a:t> and please see </a:t>
                      </a:r>
                      <a:r>
                        <a:rPr lang="en-US" altLang="zh-TW" sz="1400" b="1" dirty="0" smtClean="0"/>
                        <a:t>Instruction encoding </a:t>
                      </a:r>
                      <a:r>
                        <a:rPr lang="en-US" altLang="zh-TW" sz="1400" dirty="0" smtClean="0"/>
                        <a:t>slide</a:t>
                      </a:r>
                      <a:endParaRPr lang="zh-TW" altLang="en-US" sz="1400" dirty="0"/>
                    </a:p>
                  </a:txBody>
                  <a:tcPr/>
                </a:tc>
                <a:extLst>
                  <a:ext uri="{0D108BD9-81ED-4DB2-BD59-A6C34878D82A}">
                    <a16:rowId xmlns:a16="http://schemas.microsoft.com/office/drawing/2014/main" val="10012"/>
                  </a:ext>
                </a:extLst>
              </a:tr>
              <a:tr h="227102">
                <a:tc>
                  <a:txBody>
                    <a:bodyPr/>
                    <a:lstStyle/>
                    <a:p>
                      <a:r>
                        <a:rPr lang="en-US" altLang="zh-TW" sz="1400" dirty="0" err="1" smtClean="0"/>
                        <a:t>vfdiv_op_wide</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2x width destination or source</a:t>
                      </a:r>
                      <a:endParaRPr lang="zh-TW" altLang="en-US" sz="1400" dirty="0"/>
                    </a:p>
                  </a:txBody>
                  <a:tcPr/>
                </a:tc>
                <a:extLst>
                  <a:ext uri="{0D108BD9-81ED-4DB2-BD59-A6C34878D82A}">
                    <a16:rowId xmlns:a16="http://schemas.microsoft.com/office/drawing/2014/main" val="10013"/>
                  </a:ext>
                </a:extLst>
              </a:tr>
              <a:tr h="227102">
                <a:tc>
                  <a:txBody>
                    <a:bodyPr/>
                    <a:lstStyle/>
                    <a:p>
                      <a:r>
                        <a:rPr lang="en-US" altLang="zh-TW" sz="1400" dirty="0" err="1" smtClean="0"/>
                        <a:t>vfdiv_sign</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 sign data (XRF)</a:t>
                      </a:r>
                      <a:endParaRPr lang="zh-TW" altLang="en-US" sz="1400" dirty="0"/>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8173864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(4/)</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4116332843"/>
              </p:ext>
            </p:extLst>
          </p:nvPr>
        </p:nvGraphicFramePr>
        <p:xfrm>
          <a:off x="539552" y="1177696"/>
          <a:ext cx="7992888" cy="335280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extLst>
                  <a:ext uri="{0D108BD9-81ED-4DB2-BD59-A6C34878D82A}">
                    <a16:rowId xmlns:a16="http://schemas.microsoft.com/office/drawing/2014/main" val="10000"/>
                  </a:ext>
                </a:extLst>
              </a:tr>
              <a:tr h="227102">
                <a:tc>
                  <a:txBody>
                    <a:bodyPr/>
                    <a:lstStyle/>
                    <a:p>
                      <a:r>
                        <a:rPr lang="en-US" altLang="zh-TW" sz="1400" dirty="0" err="1" smtClean="0"/>
                        <a:t>vrf_data</a:t>
                      </a:r>
                      <a:r>
                        <a:rPr lang="en-US" altLang="zh-TW" sz="1400" dirty="0" smtClean="0"/>
                        <a:t>[0/1/2/3]_in</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 data is</a:t>
                      </a:r>
                      <a:r>
                        <a:rPr lang="en-US" altLang="zh-TW" sz="1400" baseline="0" dirty="0" smtClean="0"/>
                        <a:t> from VRF read port 0/1/2/3</a:t>
                      </a:r>
                      <a:endParaRPr lang="zh-TW" altLang="en-US" sz="14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frf_data</a:t>
                      </a:r>
                      <a:r>
                        <a:rPr lang="en-US" altLang="zh-TW" sz="1400" dirty="0" smtClean="0"/>
                        <a:t>[0/1/2]_out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 data is</a:t>
                      </a:r>
                      <a:r>
                        <a:rPr lang="en-US" altLang="zh-TW" sz="1400" baseline="0" dirty="0" smtClean="0"/>
                        <a:t> from FRF read port 0/1/2/3</a:t>
                      </a:r>
                      <a:endParaRPr lang="zh-TW" altLang="en-US" sz="1400" dirty="0" smtClean="0"/>
                    </a:p>
                  </a:txBody>
                  <a:tcPr/>
                </a:tc>
                <a:extLst>
                  <a:ext uri="{0D108BD9-81ED-4DB2-BD59-A6C34878D82A}">
                    <a16:rowId xmlns:a16="http://schemas.microsoft.com/office/drawing/2014/main" val="10002"/>
                  </a:ext>
                </a:extLst>
              </a:tr>
              <a:tr h="227102">
                <a:tc>
                  <a:txBody>
                    <a:bodyPr/>
                    <a:lstStyle/>
                    <a:p>
                      <a:r>
                        <a:rPr lang="en-US" altLang="zh-TW" sz="1400" dirty="0" err="1" smtClean="0"/>
                        <a:t>fdiv_scalar_valid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that the scalar data is valid</a:t>
                      </a:r>
                      <a:endParaRPr lang="zh-TW" altLang="en-US" sz="1400" dirty="0"/>
                    </a:p>
                  </a:txBody>
                  <a:tcPr/>
                </a:tc>
                <a:extLst>
                  <a:ext uri="{0D108BD9-81ED-4DB2-BD59-A6C34878D82A}">
                    <a16:rowId xmlns:a16="http://schemas.microsoft.com/office/drawing/2014/main" val="10003"/>
                  </a:ext>
                </a:extLst>
              </a:tr>
              <a:tr h="227102">
                <a:tc>
                  <a:txBody>
                    <a:bodyPr/>
                    <a:lstStyle/>
                    <a:p>
                      <a:r>
                        <a:rPr lang="en-US" altLang="zh-TW" sz="1400" dirty="0" err="1" smtClean="0"/>
                        <a:t>vfdiv</a:t>
                      </a:r>
                      <a:r>
                        <a:rPr lang="en-US" altLang="zh-TW" sz="1400" dirty="0" smtClean="0"/>
                        <a:t>_[vs1/vs2/vs3]_valid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a:t>
                      </a:r>
                      <a:r>
                        <a:rPr lang="en-US" altLang="zh-TW" sz="1400" baseline="0" dirty="0" smtClean="0"/>
                        <a:t> corresponding source data is valid</a:t>
                      </a:r>
                      <a:endParaRPr lang="zh-TW" altLang="en-US" sz="1400" dirty="0"/>
                    </a:p>
                  </a:txBody>
                  <a:tcPr/>
                </a:tc>
                <a:extLst>
                  <a:ext uri="{0D108BD9-81ED-4DB2-BD59-A6C34878D82A}">
                    <a16:rowId xmlns:a16="http://schemas.microsoft.com/office/drawing/2014/main" val="10004"/>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a:t>
                      </a:r>
                      <a:r>
                        <a:rPr lang="en-US" altLang="zh-TW" sz="1400" dirty="0" smtClean="0"/>
                        <a:t>_[vs1/vs2/vs3]_select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The corresponding source is from read port</a:t>
                      </a:r>
                    </a:p>
                  </a:txBody>
                  <a:tcPr/>
                </a:tc>
                <a:extLst>
                  <a:ext uri="{0D108BD9-81ED-4DB2-BD59-A6C34878D82A}">
                    <a16:rowId xmlns:a16="http://schemas.microsoft.com/office/drawing/2014/main" val="10005"/>
                  </a:ext>
                </a:extLst>
              </a:tr>
              <a:tr h="227102">
                <a:tc>
                  <a:txBody>
                    <a:bodyPr/>
                    <a:lstStyle/>
                    <a:p>
                      <a:r>
                        <a:rPr lang="en-US" altLang="zh-TW" sz="1400" dirty="0" err="1" smtClean="0"/>
                        <a:t>vfdiv</a:t>
                      </a:r>
                      <a:r>
                        <a:rPr lang="en-US" altLang="zh-TW" sz="1400" dirty="0" smtClean="0"/>
                        <a:t>_[rs1/rs2]_valid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a:t>
                      </a:r>
                      <a:r>
                        <a:rPr lang="en-US" altLang="zh-TW" sz="1400" baseline="0" dirty="0" smtClean="0"/>
                        <a:t> corresponding source data is valid</a:t>
                      </a:r>
                      <a:endParaRPr lang="zh-TW" altLang="en-US" sz="1400" dirty="0" smtClean="0"/>
                    </a:p>
                  </a:txBody>
                  <a:tcPr/>
                </a:tc>
                <a:extLst>
                  <a:ext uri="{0D108BD9-81ED-4DB2-BD59-A6C34878D82A}">
                    <a16:rowId xmlns:a16="http://schemas.microsoft.com/office/drawing/2014/main" val="10006"/>
                  </a:ext>
                </a:extLst>
              </a:tr>
              <a:tr h="227102">
                <a:tc>
                  <a:txBody>
                    <a:bodyPr/>
                    <a:lstStyle/>
                    <a:p>
                      <a:r>
                        <a:rPr lang="en-US" altLang="zh-TW" sz="1400" dirty="0" err="1" smtClean="0"/>
                        <a:t>vfdiv_rs_data</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a:t>
                      </a:r>
                      <a:r>
                        <a:rPr lang="en-US" altLang="zh-TW" sz="1400" dirty="0" smtClean="0"/>
                        <a:t>the</a:t>
                      </a:r>
                      <a:r>
                        <a:rPr lang="en-US" altLang="zh-TW" sz="1400" baseline="0" dirty="0" smtClean="0"/>
                        <a:t> scalar source data of </a:t>
                      </a:r>
                      <a:r>
                        <a:rPr lang="en-US" altLang="zh-TW" sz="1400" dirty="0" smtClean="0"/>
                        <a:t>vector instruction</a:t>
                      </a:r>
                      <a:endParaRPr lang="zh-TW" altLang="en-US" sz="1400" dirty="0"/>
                    </a:p>
                  </a:txBody>
                  <a:tcPr/>
                </a:tc>
                <a:extLst>
                  <a:ext uri="{0D108BD9-81ED-4DB2-BD59-A6C34878D82A}">
                    <a16:rowId xmlns:a16="http://schemas.microsoft.com/office/drawing/2014/main" val="10007"/>
                  </a:ext>
                </a:extLst>
              </a:tr>
              <a:tr h="227102">
                <a:tc>
                  <a:txBody>
                    <a:bodyPr/>
                    <a:lstStyle/>
                    <a:p>
                      <a:r>
                        <a:rPr lang="en-US" altLang="zh-TW" sz="1400" dirty="0" err="1" smtClean="0"/>
                        <a:t>vfdiv_data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a:t>
                      </a:r>
                      <a:r>
                        <a:rPr lang="en-US" altLang="zh-TW" sz="1400" baseline="0" dirty="0" smtClean="0"/>
                        <a:t> VRF data</a:t>
                      </a:r>
                      <a:endParaRPr lang="zh-TW" altLang="en-US" sz="1400" dirty="0"/>
                    </a:p>
                  </a:txBody>
                  <a:tcPr/>
                </a:tc>
                <a:extLst>
                  <a:ext uri="{0D108BD9-81ED-4DB2-BD59-A6C34878D82A}">
                    <a16:rowId xmlns:a16="http://schemas.microsoft.com/office/drawing/2014/main" val="10008"/>
                  </a:ext>
                </a:extLst>
              </a:tr>
              <a:tr h="227102">
                <a:tc>
                  <a:txBody>
                    <a:bodyPr/>
                    <a:lstStyle/>
                    <a:p>
                      <a:r>
                        <a:rPr lang="en-US" altLang="zh-TW" sz="1400" dirty="0" err="1" smtClean="0"/>
                        <a:t>vfdiv_mask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byte-write</a:t>
                      </a:r>
                      <a:r>
                        <a:rPr lang="en-US" altLang="zh-TW" sz="1400" baseline="0" dirty="0" smtClean="0"/>
                        <a:t> enable</a:t>
                      </a:r>
                      <a:endParaRPr lang="zh-TW" altLang="en-US" sz="1400" dirty="0"/>
                    </a:p>
                  </a:txBody>
                  <a:tcPr/>
                </a:tc>
                <a:extLst>
                  <a:ext uri="{0D108BD9-81ED-4DB2-BD59-A6C34878D82A}">
                    <a16:rowId xmlns:a16="http://schemas.microsoft.com/office/drawing/2014/main" val="10009"/>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vfdiv_vfcsr_flag_set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exception flag</a:t>
                      </a:r>
                      <a:endParaRPr lang="zh-TW" altLang="en-US" sz="14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6672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Pipe Interface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vc_vfp_fdiv.v</a:t>
            </a:r>
            <a:endParaRPr lang="en-US" altLang="zh-TW" sz="2000" dirty="0" smtClean="0"/>
          </a:p>
          <a:p>
            <a:r>
              <a:rPr lang="en-US" altLang="zh-TW" sz="2000" dirty="0"/>
              <a:t>Supported FLENs are 16/32/64 and XLEN is the same with FLEN</a:t>
            </a:r>
          </a:p>
          <a:p>
            <a:r>
              <a:rPr lang="en-US" altLang="zh-TW" sz="2000" dirty="0" smtClean="0"/>
              <a:t>Hierarchy diagram</a:t>
            </a:r>
            <a:endParaRPr lang="zh-TW" altLang="en-US" sz="2000" dirty="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96" y="2708920"/>
            <a:ext cx="5231080" cy="397057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23929" y="4581129"/>
            <a:ext cx="1512168"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705543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(2/)</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67321648"/>
              </p:ext>
            </p:extLst>
          </p:nvPr>
        </p:nvGraphicFramePr>
        <p:xfrm>
          <a:off x="467544" y="1628800"/>
          <a:ext cx="7992888" cy="384048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extLst>
                  <a:ext uri="{0D108BD9-81ED-4DB2-BD59-A6C34878D82A}">
                    <a16:rowId xmlns:a16="http://schemas.microsoft.com/office/drawing/2014/main" val="10000"/>
                  </a:ext>
                </a:extLst>
              </a:tr>
              <a:tr h="227102">
                <a:tc>
                  <a:txBody>
                    <a:bodyPr/>
                    <a:lstStyle/>
                    <a:p>
                      <a:r>
                        <a:rPr lang="en-US" altLang="zh-TW" sz="1600" dirty="0" err="1" smtClean="0"/>
                        <a:t>core_clk</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Clock</a:t>
                      </a:r>
                      <a:endParaRPr lang="zh-TW" altLang="en-US" sz="1600" dirty="0"/>
                    </a:p>
                  </a:txBody>
                  <a:tcPr/>
                </a:tc>
                <a:extLst>
                  <a:ext uri="{0D108BD9-81ED-4DB2-BD59-A6C34878D82A}">
                    <a16:rowId xmlns:a16="http://schemas.microsoft.com/office/drawing/2014/main" val="10001"/>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t>core_reset_n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Negative Edge Reset</a:t>
                      </a:r>
                      <a:endParaRPr lang="zh-TW" altLang="en-US" sz="1600" dirty="0"/>
                    </a:p>
                  </a:txBody>
                  <a:tcPr/>
                </a:tc>
                <a:extLst>
                  <a:ext uri="{0D108BD9-81ED-4DB2-BD59-A6C34878D82A}">
                    <a16:rowId xmlns:a16="http://schemas.microsoft.com/office/drawing/2014/main" val="10002"/>
                  </a:ext>
                </a:extLst>
              </a:tr>
              <a:tr h="227102">
                <a:tc>
                  <a:txBody>
                    <a:bodyPr/>
                    <a:lstStyle/>
                    <a:p>
                      <a:r>
                        <a:rPr lang="en-US" altLang="zh-TW" sz="1600" dirty="0" smtClean="0"/>
                        <a:t>f1_valid</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Valid signal</a:t>
                      </a:r>
                      <a:endParaRPr lang="zh-TW" altLang="en-US" sz="1600" dirty="0"/>
                    </a:p>
                  </a:txBody>
                  <a:tcPr/>
                </a:tc>
                <a:extLst>
                  <a:ext uri="{0D108BD9-81ED-4DB2-BD59-A6C34878D82A}">
                    <a16:rowId xmlns:a16="http://schemas.microsoft.com/office/drawing/2014/main" val="10003"/>
                  </a:ext>
                </a:extLst>
              </a:tr>
              <a:tr h="227102">
                <a:tc>
                  <a:txBody>
                    <a:bodyPr/>
                    <a:lstStyle/>
                    <a:p>
                      <a:r>
                        <a:rPr lang="en-US" altLang="zh-TW" sz="1600" dirty="0" smtClean="0"/>
                        <a:t>f1_ex_ctrl</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Control signal for encoding.</a:t>
                      </a:r>
                      <a:r>
                        <a:rPr lang="en-US" altLang="zh-TW" sz="1600" baseline="0" dirty="0" smtClean="0"/>
                        <a:t> More info in instruction encoding slide.</a:t>
                      </a:r>
                      <a:endParaRPr lang="zh-TW" altLang="en-US" sz="1600" dirty="0"/>
                    </a:p>
                  </a:txBody>
                  <a:tcPr/>
                </a:tc>
                <a:extLst>
                  <a:ext uri="{0D108BD9-81ED-4DB2-BD59-A6C34878D82A}">
                    <a16:rowId xmlns:a16="http://schemas.microsoft.com/office/drawing/2014/main" val="10004"/>
                  </a:ext>
                </a:extLst>
              </a:tr>
              <a:tr h="227102">
                <a:tc>
                  <a:txBody>
                    <a:bodyPr/>
                    <a:lstStyle/>
                    <a:p>
                      <a:r>
                        <a:rPr lang="en-US" altLang="zh-TW" sz="1600" dirty="0" smtClean="0"/>
                        <a:t>f1_sew</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Indicate</a:t>
                      </a:r>
                      <a:r>
                        <a:rPr lang="en-US" altLang="zh-TW" sz="1600" baseline="0" dirty="0" smtClean="0"/>
                        <a:t> element width</a:t>
                      </a:r>
                      <a:endParaRPr lang="zh-TW" altLang="en-US" sz="1600" dirty="0"/>
                    </a:p>
                  </a:txBody>
                  <a:tcPr/>
                </a:tc>
                <a:extLst>
                  <a:ext uri="{0D108BD9-81ED-4DB2-BD59-A6C34878D82A}">
                    <a16:rowId xmlns:a16="http://schemas.microsoft.com/office/drawing/2014/main" val="10005"/>
                  </a:ext>
                </a:extLst>
              </a:tr>
              <a:tr h="227102">
                <a:tc>
                  <a:txBody>
                    <a:bodyPr/>
                    <a:lstStyle/>
                    <a:p>
                      <a:r>
                        <a:rPr lang="en-US" altLang="zh-TW" sz="1600" dirty="0" smtClean="0"/>
                        <a:t>f1_ediv</a:t>
                      </a:r>
                      <a:endParaRPr lang="zh-TW" altLang="en-US" sz="1600" dirty="0"/>
                    </a:p>
                  </a:txBody>
                  <a:tcPr/>
                </a:tc>
                <a:tc>
                  <a:txBody>
                    <a:bodyPr/>
                    <a:lstStyle/>
                    <a:p>
                      <a:r>
                        <a:rPr lang="en-US" altLang="zh-TW" sz="1600" dirty="0" smtClean="0"/>
                        <a:t>Input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Un-used</a:t>
                      </a:r>
                      <a:endParaRPr lang="zh-TW" altLang="en-US" sz="1600" dirty="0" smtClean="0"/>
                    </a:p>
                  </a:txBody>
                  <a:tcPr/>
                </a:tc>
                <a:extLst>
                  <a:ext uri="{0D108BD9-81ED-4DB2-BD59-A6C34878D82A}">
                    <a16:rowId xmlns:a16="http://schemas.microsoft.com/office/drawing/2014/main" val="10006"/>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f1_round_mode</a:t>
                      </a:r>
                      <a:endParaRPr lang="zh-TW" altLang="en-US" sz="1600" dirty="0" smtClean="0"/>
                    </a:p>
                  </a:txBody>
                  <a:tcPr/>
                </a:tc>
                <a:tc>
                  <a:txBody>
                    <a:bodyPr/>
                    <a:lstStyle/>
                    <a:p>
                      <a:r>
                        <a:rPr lang="en-US" altLang="zh-TW" sz="1600" dirty="0" smtClean="0"/>
                        <a:t>Input</a:t>
                      </a:r>
                      <a:endParaRPr lang="zh-TW" altLang="en-US" sz="1600" dirty="0"/>
                    </a:p>
                  </a:txBody>
                  <a:tcPr/>
                </a:tc>
                <a:tc>
                  <a:txBody>
                    <a:bodyPr/>
                    <a:lstStyle/>
                    <a:p>
                      <a:r>
                        <a:rPr lang="en-US" altLang="zh-TW" sz="1600" dirty="0" smtClean="0"/>
                        <a:t>Round mode. </a:t>
                      </a:r>
                      <a:r>
                        <a:rPr lang="en-US" altLang="zh-TW" sz="1600" smtClean="0"/>
                        <a:t>3’b000:</a:t>
                      </a:r>
                      <a:r>
                        <a:rPr lang="en-US" altLang="zh-TW" sz="1600" baseline="0" smtClean="0"/>
                        <a:t> </a:t>
                      </a:r>
                      <a:r>
                        <a:rPr lang="en-US" altLang="zh-TW" sz="1600" smtClean="0"/>
                        <a:t>RNE, 3’b001:</a:t>
                      </a:r>
                      <a:r>
                        <a:rPr lang="en-US" altLang="zh-TW" sz="1600" baseline="0" smtClean="0"/>
                        <a:t> </a:t>
                      </a:r>
                      <a:r>
                        <a:rPr lang="en-US" altLang="zh-TW" sz="1600" smtClean="0"/>
                        <a:t>RTZ, 3’b010:</a:t>
                      </a:r>
                      <a:r>
                        <a:rPr lang="en-US" altLang="zh-TW" sz="1600" baseline="0" smtClean="0"/>
                        <a:t> </a:t>
                      </a:r>
                      <a:r>
                        <a:rPr lang="en-US" altLang="zh-TW" sz="1600" smtClean="0"/>
                        <a:t>RDN, 3’b011:</a:t>
                      </a:r>
                      <a:r>
                        <a:rPr lang="en-US" altLang="zh-TW" sz="1600" baseline="0" smtClean="0"/>
                        <a:t> </a:t>
                      </a:r>
                      <a:r>
                        <a:rPr lang="en-US" altLang="zh-TW" sz="1600" smtClean="0"/>
                        <a:t>RUP, 3’b100:</a:t>
                      </a:r>
                      <a:r>
                        <a:rPr lang="en-US" altLang="zh-TW" sz="1600" baseline="0" smtClean="0"/>
                        <a:t> </a:t>
                      </a:r>
                      <a:r>
                        <a:rPr lang="en-US" altLang="zh-TW" sz="1600" smtClean="0"/>
                        <a:t>RMM</a:t>
                      </a:r>
                      <a:endParaRPr lang="en-US" altLang="zh-TW" sz="1600" dirty="0" smtClean="0"/>
                    </a:p>
                  </a:txBody>
                  <a:tcPr/>
                </a:tc>
                <a:extLst>
                  <a:ext uri="{0D108BD9-81ED-4DB2-BD59-A6C34878D82A}">
                    <a16:rowId xmlns:a16="http://schemas.microsoft.com/office/drawing/2014/main" val="10007"/>
                  </a:ext>
                </a:extLst>
              </a:tr>
              <a:tr h="227102">
                <a:tc>
                  <a:txBody>
                    <a:bodyPr/>
                    <a:lstStyle/>
                    <a:p>
                      <a:r>
                        <a:rPr lang="en-US" altLang="zh-TW" sz="1600" dirty="0" smtClean="0"/>
                        <a:t>f1_op1_data</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Source oprand1</a:t>
                      </a:r>
                      <a:endParaRPr lang="zh-TW" altLang="en-US" sz="1600" dirty="0"/>
                    </a:p>
                  </a:txBody>
                  <a:tcPr/>
                </a:tc>
                <a:extLst>
                  <a:ext uri="{0D108BD9-81ED-4DB2-BD59-A6C34878D82A}">
                    <a16:rowId xmlns:a16="http://schemas.microsoft.com/office/drawing/2014/main" val="10008"/>
                  </a:ext>
                </a:extLst>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f1_op2_data</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Source oprand2</a:t>
                      </a:r>
                      <a:endParaRPr lang="zh-TW" altLang="en-US" sz="1600" dirty="0" smtClean="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4426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parameter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10447028"/>
              </p:ext>
            </p:extLst>
          </p:nvPr>
        </p:nvGraphicFramePr>
        <p:xfrm>
          <a:off x="457200" y="1600200"/>
          <a:ext cx="8229600" cy="1651000"/>
        </p:xfrm>
        <a:graphic>
          <a:graphicData uri="http://schemas.openxmlformats.org/drawingml/2006/table">
            <a:tbl>
              <a:tblPr firstRow="1" bandRow="1">
                <a:tableStyleId>{5C22544A-7EE6-4342-B048-85BDC9FD1C3A}</a:tableStyleId>
              </a:tblPr>
              <a:tblGrid>
                <a:gridCol w="2602632">
                  <a:extLst>
                    <a:ext uri="{9D8B030D-6E8A-4147-A177-3AD203B41FA5}">
                      <a16:colId xmlns:a16="http://schemas.microsoft.com/office/drawing/2014/main" val="20000"/>
                    </a:ext>
                  </a:extLst>
                </a:gridCol>
                <a:gridCol w="5626968">
                  <a:extLst>
                    <a:ext uri="{9D8B030D-6E8A-4147-A177-3AD203B41FA5}">
                      <a16:colId xmlns:a16="http://schemas.microsoft.com/office/drawing/2014/main" val="20001"/>
                    </a:ext>
                  </a:extLst>
                </a:gridCol>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XLEN</a:t>
                      </a:r>
                      <a:endParaRPr lang="zh-TW" altLang="en-US" dirty="0"/>
                    </a:p>
                  </a:txBody>
                  <a:tcPr/>
                </a:tc>
                <a:tc>
                  <a:txBody>
                    <a:bodyPr/>
                    <a:lstStyle/>
                    <a:p>
                      <a:r>
                        <a:rPr lang="en-US" altLang="zh-TW" sz="1800" u="none" strike="noStrike" kern="1200" baseline="0" dirty="0" smtClean="0"/>
                        <a:t>The current width of an x register in bits </a:t>
                      </a:r>
                    </a:p>
                    <a:p>
                      <a:r>
                        <a:rPr lang="en-US" altLang="zh-TW" sz="1800" u="none" strike="noStrike" kern="1200" baseline="0" dirty="0" smtClean="0"/>
                        <a:t>(32 for RV32 or 64 for RV64)</a:t>
                      </a:r>
                      <a:endParaRPr lang="zh-TW" altLang="en-US" dirty="0" smtClean="0"/>
                    </a:p>
                  </a:txBody>
                  <a:tcPr/>
                </a:tc>
                <a:extLst>
                  <a:ext uri="{0D108BD9-81ED-4DB2-BD59-A6C34878D82A}">
                    <a16:rowId xmlns:a16="http://schemas.microsoft.com/office/drawing/2014/main" val="10001"/>
                  </a:ext>
                </a:extLst>
              </a:tr>
              <a:tr h="370840">
                <a:tc>
                  <a:txBody>
                    <a:bodyPr/>
                    <a:lstStyle/>
                    <a:p>
                      <a:r>
                        <a:rPr lang="en-US" altLang="zh-TW" dirty="0" smtClean="0"/>
                        <a:t>FLEN</a:t>
                      </a:r>
                      <a:endParaRPr lang="zh-TW" altLang="en-US" dirty="0"/>
                    </a:p>
                  </a:txBody>
                  <a:tcPr/>
                </a:tc>
                <a:tc>
                  <a:txBody>
                    <a:bodyPr/>
                    <a:lstStyle/>
                    <a:p>
                      <a:r>
                        <a:rPr lang="en-US" altLang="zh-TW" dirty="0" smtClean="0"/>
                        <a:t>The current</a:t>
                      </a:r>
                      <a:r>
                        <a:rPr lang="en-US" altLang="zh-TW" baseline="0" dirty="0" smtClean="0"/>
                        <a:t> width of a f register in bits</a:t>
                      </a:r>
                    </a:p>
                    <a:p>
                      <a:r>
                        <a:rPr lang="en-US" altLang="zh-TW" baseline="0" dirty="0" smtClean="0"/>
                        <a:t>(32 for SP, 64 for DP)</a:t>
                      </a:r>
                      <a:endParaRPr lang="zh-TW" altLang="en-US" dirty="0" smtClean="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59951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3</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58305070"/>
              </p:ext>
            </p:extLst>
          </p:nvPr>
        </p:nvGraphicFramePr>
        <p:xfrm>
          <a:off x="539552" y="1268760"/>
          <a:ext cx="7992888" cy="362712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extLst>
                  <a:ext uri="{0D108BD9-81ED-4DB2-BD59-A6C34878D82A}">
                    <a16:rowId xmlns:a16="http://schemas.microsoft.com/office/drawing/2014/main" val="10000"/>
                  </a:ext>
                </a:extLst>
              </a:tr>
              <a:tr h="227102">
                <a:tc>
                  <a:txBody>
                    <a:bodyPr/>
                    <a:lstStyle/>
                    <a:p>
                      <a:r>
                        <a:rPr lang="en-US" altLang="zh-TW" sz="1600" dirty="0" smtClean="0"/>
                        <a:t>f4_result_type</a:t>
                      </a:r>
                      <a:endParaRPr lang="zh-TW" altLang="en-US"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 data</a:t>
                      </a:r>
                      <a:r>
                        <a:rPr lang="en-US" altLang="zh-TW" sz="1600" baseline="0" dirty="0" smtClean="0"/>
                        <a:t> </a:t>
                      </a:r>
                      <a:r>
                        <a:rPr lang="en-US" altLang="zh-TW" sz="1600" dirty="0" smtClean="0"/>
                        <a:t>type</a:t>
                      </a:r>
                    </a:p>
                    <a:p>
                      <a:r>
                        <a:rPr lang="en-US" altLang="zh-TW" sz="1600" dirty="0" smtClean="0">
                          <a:sym typeface="Wingdings" panose="05000000000000000000" pitchFamily="2" charset="2"/>
                        </a:rPr>
                        <a:t>3’b111  </a:t>
                      </a:r>
                      <a:r>
                        <a:rPr lang="en-US" altLang="zh-TW" sz="1600" dirty="0" smtClean="0"/>
                        <a:t>DP</a:t>
                      </a:r>
                      <a:endParaRPr lang="en-US" altLang="zh-TW" sz="1600" dirty="0" smtClean="0">
                        <a:sym typeface="Wingdings" panose="05000000000000000000" pitchFamily="2" charset="2"/>
                      </a:endParaRPr>
                    </a:p>
                    <a:p>
                      <a:r>
                        <a:rPr lang="en-US" altLang="zh-TW" sz="1600" dirty="0" smtClean="0">
                          <a:sym typeface="Wingdings" panose="05000000000000000000" pitchFamily="2" charset="2"/>
                        </a:rPr>
                        <a:t>3’b110  SP</a:t>
                      </a:r>
                    </a:p>
                    <a:p>
                      <a:r>
                        <a:rPr lang="en-US" altLang="zh-TW" sz="1600" dirty="0" smtClean="0">
                          <a:sym typeface="Wingdings" panose="05000000000000000000" pitchFamily="2" charset="2"/>
                        </a:rPr>
                        <a:t>3’b101  HP</a:t>
                      </a:r>
                    </a:p>
                    <a:p>
                      <a:r>
                        <a:rPr lang="en-US" altLang="zh-TW" sz="1600" baseline="0" dirty="0" smtClean="0">
                          <a:sym typeface="Wingdings" panose="05000000000000000000" pitchFamily="2" charset="2"/>
                        </a:rPr>
                        <a:t>3’b100  </a:t>
                      </a:r>
                      <a:r>
                        <a:rPr lang="en-US" altLang="zh-TW" sz="1600" dirty="0" smtClean="0">
                          <a:sym typeface="Wingdings" panose="05000000000000000000" pitchFamily="2" charset="2"/>
                        </a:rPr>
                        <a:t>Bfloat16</a:t>
                      </a:r>
                    </a:p>
                    <a:p>
                      <a:r>
                        <a:rPr lang="en-US" altLang="zh-TW" sz="1600" dirty="0" smtClean="0">
                          <a:sym typeface="Wingdings" panose="05000000000000000000" pitchFamily="2" charset="2"/>
                        </a:rPr>
                        <a:t>3’b011  Double-word</a:t>
                      </a:r>
                    </a:p>
                    <a:p>
                      <a:r>
                        <a:rPr lang="en-US" altLang="zh-TW" sz="1600" dirty="0" smtClean="0">
                          <a:sym typeface="Wingdings" panose="05000000000000000000" pitchFamily="2" charset="2"/>
                        </a:rPr>
                        <a:t>3’b010  Word</a:t>
                      </a:r>
                    </a:p>
                    <a:p>
                      <a:r>
                        <a:rPr lang="en-US" altLang="zh-TW" sz="1600" dirty="0" smtClean="0">
                          <a:sym typeface="Wingdings" panose="05000000000000000000" pitchFamily="2" charset="2"/>
                        </a:rPr>
                        <a:t>3’b001  Half</a:t>
                      </a:r>
                      <a:r>
                        <a:rPr lang="en-US" altLang="zh-TW" sz="1600" baseline="0" dirty="0" smtClean="0">
                          <a:sym typeface="Wingdings" panose="05000000000000000000" pitchFamily="2" charset="2"/>
                        </a:rPr>
                        <a:t>-word</a:t>
                      </a:r>
                      <a:endParaRPr lang="en-US" altLang="zh-TW" sz="1600" dirty="0" smtClean="0">
                        <a:sym typeface="Wingdings" panose="05000000000000000000" pitchFamily="2" charset="2"/>
                      </a:endParaRPr>
                    </a:p>
                    <a:p>
                      <a:r>
                        <a:rPr lang="en-US" altLang="zh-TW" sz="1600" baseline="0" dirty="0" smtClean="0">
                          <a:sym typeface="Wingdings" panose="05000000000000000000" pitchFamily="2" charset="2"/>
                        </a:rPr>
                        <a:t>3’b000  </a:t>
                      </a:r>
                      <a:r>
                        <a:rPr lang="en-US" altLang="zh-TW" sz="1600" dirty="0" smtClean="0">
                          <a:sym typeface="Wingdings" panose="05000000000000000000" pitchFamily="2" charset="2"/>
                        </a:rPr>
                        <a:t>Byte</a:t>
                      </a:r>
                      <a:endParaRPr lang="en-US" altLang="zh-TW" sz="1600" baseline="0" dirty="0" smtClean="0">
                        <a:sym typeface="Wingdings" panose="05000000000000000000" pitchFamily="2" charset="2"/>
                      </a:endParaRPr>
                    </a:p>
                  </a:txBody>
                  <a:tcPr/>
                </a:tc>
                <a:extLst>
                  <a:ext uri="{0D108BD9-81ED-4DB2-BD59-A6C34878D82A}">
                    <a16:rowId xmlns:a16="http://schemas.microsoft.com/office/drawing/2014/main" val="10001"/>
                  </a:ext>
                </a:extLst>
              </a:tr>
              <a:tr h="227102">
                <a:tc>
                  <a:txBody>
                    <a:bodyPr/>
                    <a:lstStyle/>
                    <a:p>
                      <a:r>
                        <a:rPr lang="en-US" altLang="zh-TW" sz="1600" dirty="0" smtClean="0"/>
                        <a:t>f4_wdata_en</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Write</a:t>
                      </a:r>
                      <a:r>
                        <a:rPr lang="en-US" altLang="zh-TW" sz="1600" baseline="0" dirty="0" smtClean="0"/>
                        <a:t> enable.</a:t>
                      </a:r>
                      <a:endParaRPr lang="zh-TW" altLang="en-US" sz="1600" dirty="0"/>
                    </a:p>
                  </a:txBody>
                  <a:tcPr/>
                </a:tc>
                <a:extLst>
                  <a:ext uri="{0D108BD9-81ED-4DB2-BD59-A6C34878D82A}">
                    <a16:rowId xmlns:a16="http://schemas.microsoft.com/office/drawing/2014/main" val="10002"/>
                  </a:ext>
                </a:extLst>
              </a:tr>
              <a:tr h="227102">
                <a:tc>
                  <a:txBody>
                    <a:bodyPr/>
                    <a:lstStyle/>
                    <a:p>
                      <a:r>
                        <a:rPr lang="en-US" altLang="zh-TW" sz="1600" dirty="0" smtClean="0"/>
                        <a:t>f4_wdata</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a:t>
                      </a:r>
                      <a:r>
                        <a:rPr lang="en-US" altLang="zh-TW" sz="1600" baseline="0" dirty="0" smtClean="0"/>
                        <a:t> data.</a:t>
                      </a:r>
                      <a:endParaRPr lang="zh-TW" altLang="en-US" sz="1600" dirty="0"/>
                    </a:p>
                  </a:txBody>
                  <a:tcPr/>
                </a:tc>
                <a:extLst>
                  <a:ext uri="{0D108BD9-81ED-4DB2-BD59-A6C34878D82A}">
                    <a16:rowId xmlns:a16="http://schemas.microsoft.com/office/drawing/2014/main" val="10003"/>
                  </a:ext>
                </a:extLst>
              </a:tr>
              <a:tr h="227102">
                <a:tc>
                  <a:txBody>
                    <a:bodyPr/>
                    <a:lstStyle/>
                    <a:p>
                      <a:r>
                        <a:rPr lang="en-US" altLang="zh-TW" sz="1600" dirty="0" smtClean="0"/>
                        <a:t>f4_flag_set</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baseline="0" dirty="0" smtClean="0"/>
                        <a:t>Result exception flag</a:t>
                      </a:r>
                      <a:endParaRPr lang="zh-TW" alt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593645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Instruction list</a:t>
            </a:r>
            <a:endParaRPr lang="en-US" altLang="zh-TW"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4450613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Instruction list</a:t>
            </a:r>
            <a:endParaRPr lang="zh-TW" altLang="en-US" dirty="0"/>
          </a:p>
        </p:txBody>
      </p:sp>
      <p:sp>
        <p:nvSpPr>
          <p:cNvPr id="12" name="內容版面配置區 2"/>
          <p:cNvSpPr txBox="1">
            <a:spLocks/>
          </p:cNvSpPr>
          <p:nvPr/>
        </p:nvSpPr>
        <p:spPr>
          <a:xfrm>
            <a:off x="447725" y="1556792"/>
            <a:ext cx="82912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smtClean="0"/>
              <a:t>The </a:t>
            </a:r>
            <a:r>
              <a:rPr lang="en-US" altLang="zh-TW" sz="2000" dirty="0" err="1" smtClean="0"/>
              <a:t>fdiv</a:t>
            </a:r>
            <a:r>
              <a:rPr lang="en-US" altLang="zh-TW" sz="2000" dirty="0" smtClean="0"/>
              <a:t> function unit encoding</a:t>
            </a:r>
          </a:p>
          <a:p>
            <a:endParaRPr lang="zh-TW" altLang="en-US" sz="2000" dirty="0"/>
          </a:p>
        </p:txBody>
      </p:sp>
      <p:graphicFrame>
        <p:nvGraphicFramePr>
          <p:cNvPr id="3" name="物件 2"/>
          <p:cNvGraphicFramePr>
            <a:graphicFrameLocks noChangeAspect="1"/>
          </p:cNvGraphicFramePr>
          <p:nvPr>
            <p:extLst>
              <p:ext uri="{D42A27DB-BD31-4B8C-83A1-F6EECF244321}">
                <p14:modId xmlns:p14="http://schemas.microsoft.com/office/powerpoint/2010/main" val="2168999253"/>
              </p:ext>
            </p:extLst>
          </p:nvPr>
        </p:nvGraphicFramePr>
        <p:xfrm>
          <a:off x="4499992" y="1268760"/>
          <a:ext cx="4032448" cy="5480340"/>
        </p:xfrm>
        <a:graphic>
          <a:graphicData uri="http://schemas.openxmlformats.org/presentationml/2006/ole">
            <mc:AlternateContent xmlns:mc="http://schemas.openxmlformats.org/markup-compatibility/2006">
              <mc:Choice xmlns:v="urn:schemas-microsoft-com:vml" Requires="v">
                <p:oleObj spid="_x0000_s2511" name="工作表" r:id="rId3" imgW="5714932" imgH="7762770" progId="Excel.Sheet.12">
                  <p:embed/>
                </p:oleObj>
              </mc:Choice>
              <mc:Fallback>
                <p:oleObj name="工作表" r:id="rId3" imgW="5714932" imgH="7762770" progId="Excel.Sheet.12">
                  <p:embed/>
                  <p:pic>
                    <p:nvPicPr>
                      <p:cNvPr id="0" name=""/>
                      <p:cNvPicPr/>
                      <p:nvPr/>
                    </p:nvPicPr>
                    <p:blipFill>
                      <a:blip r:embed="rId4"/>
                      <a:stretch>
                        <a:fillRect/>
                      </a:stretch>
                    </p:blipFill>
                    <p:spPr>
                      <a:xfrm>
                        <a:off x="4499992" y="1268760"/>
                        <a:ext cx="4032448" cy="5480340"/>
                      </a:xfrm>
                      <a:prstGeom prst="rect">
                        <a:avLst/>
                      </a:prstGeom>
                    </p:spPr>
                  </p:pic>
                </p:oleObj>
              </mc:Fallback>
            </mc:AlternateContent>
          </a:graphicData>
        </a:graphic>
      </p:graphicFrame>
    </p:spTree>
    <p:extLst>
      <p:ext uri="{BB962C8B-B14F-4D97-AF65-F5344CB8AC3E}">
        <p14:creationId xmlns:p14="http://schemas.microsoft.com/office/powerpoint/2010/main" val="10216715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Backup</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058534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Algorithm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Radix-2 have </a:t>
            </a:r>
          </a:p>
          <a:p>
            <a:pPr lvl="1"/>
            <a:r>
              <a:rPr lang="en-US" altLang="zh-TW" sz="1600" dirty="0" smtClean="0"/>
              <a:t>Restoring algorithm</a:t>
            </a:r>
          </a:p>
          <a:p>
            <a:pPr lvl="1"/>
            <a:r>
              <a:rPr lang="en-US" altLang="zh-TW" sz="1600" dirty="0" smtClean="0"/>
              <a:t>Non-restoring algorithm</a:t>
            </a:r>
          </a:p>
          <a:p>
            <a:pPr lvl="1"/>
            <a:r>
              <a:rPr lang="en-US" altLang="zh-TW" sz="1600" dirty="0" smtClean="0"/>
              <a:t>SRT algorithm (also non-restoring algorithm)</a:t>
            </a:r>
            <a:endParaRPr lang="zh-TW" altLang="en-US" sz="1600" dirty="0"/>
          </a:p>
        </p:txBody>
      </p:sp>
    </p:spTree>
    <p:extLst>
      <p:ext uri="{BB962C8B-B14F-4D97-AF65-F5344CB8AC3E}">
        <p14:creationId xmlns:p14="http://schemas.microsoft.com/office/powerpoint/2010/main" val="8825228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Algorithm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Restoring algorithm</a:t>
            </a:r>
          </a:p>
          <a:p>
            <a:pPr lvl="1"/>
            <a:r>
              <a:rPr lang="en-US" altLang="zh-TW" sz="1600" dirty="0" smtClean="0"/>
              <a:t>Quotient digit set is {0, 1}</a:t>
            </a:r>
          </a:p>
          <a:p>
            <a:endParaRPr lang="en-US" altLang="zh-TW" sz="2000" dirty="0" smtClean="0"/>
          </a:p>
        </p:txBody>
      </p:sp>
      <p:graphicFrame>
        <p:nvGraphicFramePr>
          <p:cNvPr id="4" name="物件 3"/>
          <p:cNvGraphicFramePr>
            <a:graphicFrameLocks noChangeAspect="1"/>
          </p:cNvGraphicFramePr>
          <p:nvPr>
            <p:extLst>
              <p:ext uri="{D42A27DB-BD31-4B8C-83A1-F6EECF244321}">
                <p14:modId xmlns:p14="http://schemas.microsoft.com/office/powerpoint/2010/main" val="3963464161"/>
              </p:ext>
            </p:extLst>
          </p:nvPr>
        </p:nvGraphicFramePr>
        <p:xfrm>
          <a:off x="3923928" y="1628800"/>
          <a:ext cx="4746625" cy="5029200"/>
        </p:xfrm>
        <a:graphic>
          <a:graphicData uri="http://schemas.openxmlformats.org/presentationml/2006/ole">
            <mc:AlternateContent xmlns:mc="http://schemas.openxmlformats.org/markup-compatibility/2006">
              <mc:Choice xmlns:v="urn:schemas-microsoft-com:vml" Requires="v">
                <p:oleObj spid="_x0000_s6518" name="Visio" r:id="rId3" imgW="4693693" imgH="4974342" progId="Visio.Drawing.11">
                  <p:embed/>
                </p:oleObj>
              </mc:Choice>
              <mc:Fallback>
                <p:oleObj name="Visio" r:id="rId3" imgW="4693693" imgH="497434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628800"/>
                        <a:ext cx="47466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391511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Algorithm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Non-restoring algorithm</a:t>
            </a:r>
          </a:p>
          <a:p>
            <a:pPr lvl="1"/>
            <a:r>
              <a:rPr lang="en-US" altLang="zh-TW" sz="1600" dirty="0"/>
              <a:t>Quotient digit set is </a:t>
            </a:r>
            <a:r>
              <a:rPr lang="en-US" altLang="zh-TW" sz="1600" dirty="0" smtClean="0"/>
              <a:t>{-1, 0</a:t>
            </a:r>
            <a:r>
              <a:rPr lang="en-US" altLang="zh-TW" sz="1600" dirty="0"/>
              <a:t>, 1}</a:t>
            </a:r>
          </a:p>
          <a:p>
            <a:pPr lvl="1"/>
            <a:endParaRPr lang="en-US" altLang="zh-TW" sz="1600" dirty="0" smtClean="0"/>
          </a:p>
        </p:txBody>
      </p:sp>
      <p:graphicFrame>
        <p:nvGraphicFramePr>
          <p:cNvPr id="5" name="物件 4"/>
          <p:cNvGraphicFramePr>
            <a:graphicFrameLocks noChangeAspect="1"/>
          </p:cNvGraphicFramePr>
          <p:nvPr>
            <p:extLst>
              <p:ext uri="{D42A27DB-BD31-4B8C-83A1-F6EECF244321}">
                <p14:modId xmlns:p14="http://schemas.microsoft.com/office/powerpoint/2010/main" val="1675018397"/>
              </p:ext>
            </p:extLst>
          </p:nvPr>
        </p:nvGraphicFramePr>
        <p:xfrm>
          <a:off x="3923928" y="1628800"/>
          <a:ext cx="4765675" cy="5105400"/>
        </p:xfrm>
        <a:graphic>
          <a:graphicData uri="http://schemas.openxmlformats.org/presentationml/2006/ole">
            <mc:AlternateContent xmlns:mc="http://schemas.openxmlformats.org/markup-compatibility/2006">
              <mc:Choice xmlns:v="urn:schemas-microsoft-com:vml" Requires="v">
                <p:oleObj spid="_x0000_s7542" name="Visio" r:id="rId3" imgW="5039949" imgH="5400334" progId="Visio.Drawing.11">
                  <p:embed/>
                </p:oleObj>
              </mc:Choice>
              <mc:Fallback>
                <p:oleObj name="Visio" r:id="rId3" imgW="5039949" imgH="540033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628800"/>
                        <a:ext cx="4765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771582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t>
            </a:r>
            <a:r>
              <a:rPr lang="en-US" altLang="zh-TW" dirty="0"/>
              <a:t>divider using </a:t>
            </a:r>
            <a:r>
              <a:rPr lang="en-US" altLang="zh-TW" dirty="0" smtClean="0"/>
              <a:t>SRT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SRT named for its creators (Sweeney, Robertson, and </a:t>
            </a:r>
            <a:r>
              <a:rPr lang="en-US" altLang="zh-TW" sz="2000" dirty="0" err="1" smtClean="0"/>
              <a:t>Tocher</a:t>
            </a:r>
            <a:r>
              <a:rPr lang="en-US" altLang="zh-TW" sz="2000" dirty="0" smtClean="0"/>
              <a:t>) and it is non-restoring algorithm</a:t>
            </a:r>
            <a:endParaRPr lang="en-US" altLang="zh-TW" sz="2000" dirty="0"/>
          </a:p>
          <a:p>
            <a:r>
              <a:rPr lang="en-US" altLang="zh-TW" sz="2000" dirty="0"/>
              <a:t>Generate </a:t>
            </a:r>
            <a:r>
              <a:rPr lang="en-US" altLang="zh-TW" sz="2000" dirty="0" smtClean="0"/>
              <a:t>1-bit </a:t>
            </a:r>
            <a:r>
              <a:rPr lang="en-US" altLang="zh-TW" sz="2000" dirty="0"/>
              <a:t>partial remainder in 1 </a:t>
            </a:r>
            <a:r>
              <a:rPr lang="en-US" altLang="zh-TW" sz="2000" dirty="0" smtClean="0"/>
              <a:t>iteration</a:t>
            </a:r>
          </a:p>
          <a:p>
            <a:endParaRPr lang="zh-TW" altLang="en-US" sz="2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052" y="3537365"/>
            <a:ext cx="45434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矩形 3"/>
              <p:cNvSpPr/>
              <p:nvPr/>
            </p:nvSpPr>
            <p:spPr>
              <a:xfrm>
                <a:off x="2753519" y="2852936"/>
                <a:ext cx="1989647" cy="369332"/>
              </a:xfrm>
              <a:prstGeom prst="rect">
                <a:avLst/>
              </a:prstGeom>
            </p:spPr>
            <p:txBody>
              <a:bodyPr wrap="none">
                <a:spAutoFit/>
              </a:bodyPr>
              <a:lstStyle/>
              <a:p>
                <a:r>
                  <a:rPr lang="en-US" altLang="zh-TW" dirty="0" smtClean="0"/>
                  <a:t>Quotient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a:rPr>
                          <m:t>𝑞</m:t>
                        </m:r>
                      </m:e>
                      <m:sub>
                        <m:r>
                          <a:rPr lang="en-US" altLang="zh-TW" b="0" i="1" smtClean="0">
                            <a:latin typeface="Cambria Math"/>
                          </a:rPr>
                          <m:t>−1</m:t>
                        </m:r>
                      </m:sub>
                    </m:sSub>
                    <m:sSub>
                      <m:sSubPr>
                        <m:ctrlPr>
                          <a:rPr lang="en-US" altLang="zh-TW" i="1">
                            <a:latin typeface="Cambria Math" panose="02040503050406030204" pitchFamily="18" charset="0"/>
                          </a:rPr>
                        </m:ctrlPr>
                      </m:sSubPr>
                      <m:e>
                        <m:r>
                          <a:rPr lang="en-US" altLang="zh-TW" i="1">
                            <a:latin typeface="Cambria Math"/>
                          </a:rPr>
                          <m:t>𝑞</m:t>
                        </m:r>
                      </m:e>
                      <m:sub>
                        <m:r>
                          <a:rPr lang="en-US" altLang="zh-TW" i="1">
                            <a:latin typeface="Cambria Math"/>
                          </a:rPr>
                          <m:t>−</m:t>
                        </m:r>
                        <m:r>
                          <a:rPr lang="en-US" altLang="zh-TW" b="0" i="1" smtClean="0">
                            <a:latin typeface="Cambria Math"/>
                          </a:rPr>
                          <m:t>2</m:t>
                        </m:r>
                      </m:sub>
                    </m:sSub>
                    <m:r>
                      <a:rPr lang="en-US" altLang="zh-TW" b="0" i="1" smtClean="0">
                        <a:latin typeface="Cambria Math"/>
                      </a:rPr>
                      <m:t>…</m:t>
                    </m:r>
                  </m:oMath>
                </a14:m>
                <a:endParaRPr lang="zh-TW"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753519" y="2852936"/>
                <a:ext cx="1989647" cy="369332"/>
              </a:xfrm>
              <a:prstGeom prst="rect">
                <a:avLst/>
              </a:prstGeom>
              <a:blipFill rotWithShape="1">
                <a:blip r:embed="rId3"/>
                <a:stretch>
                  <a:fillRect l="-2761" t="-819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612195" y="4513201"/>
                <a:ext cx="4632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i="1">
                              <a:latin typeface="Cambria Math"/>
                            </a:rPr>
                            <m:t>𝑠</m:t>
                          </m:r>
                        </m:e>
                        <m:sup>
                          <m:r>
                            <a:rPr lang="en-US" altLang="zh-TW" b="0" i="1" smtClean="0">
                              <a:latin typeface="Cambria Math"/>
                            </a:rPr>
                            <m:t>0</m:t>
                          </m:r>
                        </m:sup>
                      </m:sSup>
                    </m:oMath>
                  </m:oMathPara>
                </a14:m>
                <a:endParaRPr lang="zh-TW"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612195" y="4513201"/>
                <a:ext cx="463268" cy="369332"/>
              </a:xfrm>
              <a:prstGeom prst="rect">
                <a:avLst/>
              </a:prstGeom>
              <a:blipFill rotWithShape="1">
                <a:blip r:embed="rId4"/>
                <a:stretch>
                  <a:fillRect/>
                </a:stretch>
              </a:blipFill>
            </p:spPr>
            <p:txBody>
              <a:bodyPr/>
              <a:lstStyle/>
              <a:p>
                <a:r>
                  <a:rPr lang="zh-TW" altLang="en-US">
                    <a:noFill/>
                  </a:rPr>
                  <a:t> </a:t>
                </a:r>
              </a:p>
            </p:txBody>
          </p:sp>
        </mc:Fallback>
      </mc:AlternateContent>
      <p:cxnSp>
        <p:nvCxnSpPr>
          <p:cNvPr id="9" name="直線單箭頭接點 8"/>
          <p:cNvCxnSpPr/>
          <p:nvPr/>
        </p:nvCxnSpPr>
        <p:spPr>
          <a:xfrm>
            <a:off x="3923928" y="3222268"/>
            <a:ext cx="144016" cy="3150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252156" y="3225085"/>
            <a:ext cx="31812" cy="3150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1968747" y="4077072"/>
            <a:ext cx="1235101" cy="6207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219475" y="3933056"/>
            <a:ext cx="161132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193217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t>
            </a:r>
            <a:r>
              <a:rPr lang="en-US" altLang="zh-TW" dirty="0"/>
              <a:t>divider using </a:t>
            </a:r>
            <a:r>
              <a:rPr lang="en-US" altLang="zh-TW" dirty="0" smtClean="0"/>
              <a:t>SRT (2/)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sup>
                    </m:sSup>
                    <m:r>
                      <a:rPr lang="en-US" altLang="zh-TW" sz="2000" i="1">
                        <a:latin typeface="Cambria Math"/>
                      </a:rPr>
                      <m:t>=</m:t>
                    </m:r>
                    <m:r>
                      <a:rPr lang="en-US" altLang="zh-TW" sz="2000" b="0" i="1" smtClean="0">
                        <a:latin typeface="Cambria Math"/>
                      </a:rPr>
                      <m:t>2</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r>
                      <a:rPr lang="en-US" altLang="zh-TW" sz="2000" i="1">
                        <a:latin typeface="Cambria Math"/>
                      </a:rPr>
                      <m:t>−</m:t>
                    </m:r>
                    <m:sSub>
                      <m:sSubPr>
                        <m:ctrlPr>
                          <a:rPr lang="en-US" altLang="zh-TW" sz="2000" i="1">
                            <a:latin typeface="Cambria Math" panose="02040503050406030204" pitchFamily="18" charset="0"/>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r>
                      <a:rPr lang="en-US" altLang="zh-TW" sz="2000" i="1">
                        <a:latin typeface="Cambria Math"/>
                      </a:rPr>
                      <m:t>𝑑</m:t>
                    </m:r>
                    <m:r>
                      <a:rPr lang="en-US" altLang="zh-TW" sz="2000" i="1">
                        <a:latin typeface="Cambria Math"/>
                      </a:rPr>
                      <m:t>    </m:t>
                    </m:r>
                    <m:r>
                      <a:rPr lang="en-US" altLang="zh-TW" sz="2000" i="1">
                        <a:latin typeface="Cambria Math"/>
                      </a:rPr>
                      <m:t>𝑤𝑖𝑡h</m:t>
                    </m:r>
                    <m:r>
                      <a:rPr lang="en-US" altLang="zh-TW" sz="2000" i="1">
                        <a:latin typeface="Cambria Math"/>
                      </a:rPr>
                      <m:t>    </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0</m:t>
                        </m:r>
                      </m:sup>
                    </m:sSup>
                    <m:r>
                      <a:rPr lang="en-US" altLang="zh-TW" sz="2000" i="1">
                        <a:latin typeface="Cambria Math"/>
                      </a:rPr>
                      <m:t>=</m:t>
                    </m:r>
                    <m:r>
                      <a:rPr lang="en-US" altLang="zh-TW" sz="2000" i="1">
                        <a:latin typeface="Cambria Math"/>
                      </a:rPr>
                      <m:t>𝑧</m:t>
                    </m:r>
                  </m:oMath>
                </a14:m>
                <a:endParaRPr lang="en-US" altLang="zh-TW" sz="2000" dirty="0" smtClean="0"/>
              </a:p>
              <a:p>
                <a:r>
                  <a:rPr lang="en-US" altLang="zh-TW" sz="2000" dirty="0" smtClean="0"/>
                  <a:t>Shifted partial remainder </a:t>
                </a:r>
                <a14:m>
                  <m:oMath xmlns:m="http://schemas.openxmlformats.org/officeDocument/2006/math">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b="0" i="1" smtClean="0">
                            <a:latin typeface="Cambria Math"/>
                          </a:rPr>
                          <m:t>−1</m:t>
                        </m:r>
                      </m:sup>
                    </m:sSup>
                  </m:oMath>
                </a14:m>
                <a:r>
                  <a:rPr lang="en-US" altLang="zh-TW" sz="2000" dirty="0" smtClean="0"/>
                  <a:t> is in the range [-d, d)</a:t>
                </a:r>
              </a:p>
              <a:p>
                <a:r>
                  <a:rPr lang="en-US" altLang="zh-TW" sz="2000" dirty="0" smtClean="0"/>
                  <a:t>Digit set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𝑞</m:t>
                        </m:r>
                      </m:e>
                      <m:sub>
                        <m:r>
                          <a:rPr lang="en-US" altLang="zh-TW" sz="2000" b="0" i="1" smtClean="0">
                            <a:latin typeface="Cambria Math"/>
                          </a:rPr>
                          <m:t>𝑗</m:t>
                        </m:r>
                      </m:sub>
                    </m:sSub>
                    <m:r>
                      <a:rPr lang="en-US" altLang="zh-TW" sz="2000" i="1" smtClean="0">
                        <a:latin typeface="Cambria Math"/>
                        <a:ea typeface="Cambria Math"/>
                      </a:rPr>
                      <m:t>∈</m:t>
                    </m:r>
                    <m:r>
                      <a:rPr lang="en-US" altLang="zh-TW" sz="2000" b="0" i="1" smtClean="0">
                        <a:latin typeface="Cambria Math"/>
                        <a:ea typeface="Cambria Math"/>
                      </a:rPr>
                      <m:t>{−1, 0, 1}</m:t>
                    </m:r>
                  </m:oMath>
                </a14:m>
                <a:endParaRPr lang="en-US" altLang="zh-TW" sz="2000" dirty="0" smtClean="0"/>
              </a:p>
              <a:p>
                <a:pPr lvl="1"/>
                <a:r>
                  <a:rPr lang="en-US" altLang="zh-TW" sz="1600" dirty="0" smtClean="0"/>
                  <a:t>-1 </a:t>
                </a:r>
                <a:r>
                  <a:rPr lang="en-US" altLang="zh-TW" sz="1600" dirty="0" smtClean="0">
                    <a:sym typeface="Wingdings" panose="05000000000000000000" pitchFamily="2" charset="2"/>
                  </a:rPr>
                  <a:t> </a:t>
                </a:r>
                <a:r>
                  <a:rPr lang="en-US" altLang="zh-TW" sz="1600" dirty="0" smtClean="0"/>
                  <a:t>subtract -d</a:t>
                </a:r>
              </a:p>
              <a:p>
                <a:pPr lvl="1"/>
                <a:r>
                  <a:rPr lang="en-US" altLang="zh-TW" sz="1600" dirty="0" smtClean="0"/>
                  <a:t>0 </a:t>
                </a:r>
                <a:r>
                  <a:rPr lang="en-US" altLang="zh-TW" sz="1600" dirty="0" smtClean="0">
                    <a:sym typeface="Wingdings" panose="05000000000000000000" pitchFamily="2" charset="2"/>
                  </a:rPr>
                  <a:t> subtract 0</a:t>
                </a:r>
              </a:p>
              <a:p>
                <a:pPr lvl="1"/>
                <a:r>
                  <a:rPr lang="en-US" altLang="zh-TW" sz="1600" dirty="0" smtClean="0">
                    <a:sym typeface="Wingdings" panose="05000000000000000000" pitchFamily="2" charset="2"/>
                  </a:rPr>
                  <a:t>1  subtract d</a:t>
                </a:r>
                <a:endParaRPr lang="en-US" altLang="zh-TW" sz="1600" dirty="0"/>
              </a:p>
              <a:p>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zh-TW" alt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217" y="3717031"/>
            <a:ext cx="4953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445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Radix-2 divider using SRT &amp;</a:t>
            </a:r>
            <a:r>
              <a:rPr lang="en-US" altLang="zh-TW" dirty="0" smtClean="0"/>
              <a:t> CSA(1</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sup>
                    </m:sSup>
                    <m:r>
                      <a:rPr lang="en-US" altLang="zh-TW" sz="2000" i="1">
                        <a:latin typeface="Cambria Math"/>
                      </a:rPr>
                      <m:t>=</m:t>
                    </m:r>
                    <m:r>
                      <a:rPr lang="en-US" altLang="zh-TW" sz="2000" b="0" i="1" smtClean="0">
                        <a:latin typeface="Cambria Math"/>
                      </a:rPr>
                      <m:t>2</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r>
                      <a:rPr lang="en-US" altLang="zh-TW" sz="2000" i="1">
                        <a:latin typeface="Cambria Math"/>
                      </a:rPr>
                      <m:t>−</m:t>
                    </m:r>
                    <m:sSub>
                      <m:sSubPr>
                        <m:ctrlPr>
                          <a:rPr lang="en-US" altLang="zh-TW" sz="2000" i="1">
                            <a:latin typeface="Cambria Math" panose="02040503050406030204" pitchFamily="18" charset="0"/>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r>
                      <a:rPr lang="en-US" altLang="zh-TW" sz="2000" i="1">
                        <a:latin typeface="Cambria Math"/>
                      </a:rPr>
                      <m:t>𝑑</m:t>
                    </m:r>
                    <m:r>
                      <a:rPr lang="en-US" altLang="zh-TW" sz="2000" i="1">
                        <a:latin typeface="Cambria Math"/>
                      </a:rPr>
                      <m:t>    </m:t>
                    </m:r>
                    <m:r>
                      <a:rPr lang="en-US" altLang="zh-TW" sz="2000" i="1">
                        <a:latin typeface="Cambria Math"/>
                      </a:rPr>
                      <m:t>𝑤𝑖𝑡h</m:t>
                    </m:r>
                    <m:r>
                      <a:rPr lang="en-US" altLang="zh-TW" sz="2000" i="1">
                        <a:latin typeface="Cambria Math"/>
                      </a:rPr>
                      <m:t>    </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0</m:t>
                        </m:r>
                      </m:sup>
                    </m:sSup>
                    <m:r>
                      <a:rPr lang="en-US" altLang="zh-TW" sz="2000" i="1">
                        <a:latin typeface="Cambria Math"/>
                      </a:rPr>
                      <m:t>=</m:t>
                    </m:r>
                    <m:r>
                      <a:rPr lang="en-US" altLang="zh-TW" sz="2000" i="1">
                        <a:latin typeface="Cambria Math"/>
                      </a:rPr>
                      <m:t>𝑧</m:t>
                    </m:r>
                    <m:r>
                      <a:rPr lang="en-US" altLang="zh-TW" sz="2000" i="1">
                        <a:latin typeface="Cambria Math"/>
                      </a:rPr>
                      <m:t>    </m:t>
                    </m:r>
                    <m:r>
                      <a:rPr lang="en-US" altLang="zh-TW" sz="2000" i="1">
                        <a:latin typeface="Cambria Math"/>
                      </a:rPr>
                      <m:t>𝑎𝑛𝑑</m:t>
                    </m:r>
                    <m:r>
                      <a:rPr lang="en-US" altLang="zh-TW" sz="2000" i="1">
                        <a:latin typeface="Cambria Math"/>
                      </a:rPr>
                      <m:t>    </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𝑘</m:t>
                        </m:r>
                      </m:sup>
                    </m:sSup>
                    <m:r>
                      <a:rPr lang="en-US" altLang="zh-TW" sz="2000" i="1">
                        <a:latin typeface="Cambria Math"/>
                      </a:rPr>
                      <m:t>=</m:t>
                    </m:r>
                    <m:sSup>
                      <m:sSupPr>
                        <m:ctrlPr>
                          <a:rPr lang="en-US" altLang="zh-TW" sz="2000" i="1">
                            <a:latin typeface="Cambria Math" panose="02040503050406030204" pitchFamily="18" charset="0"/>
                          </a:rPr>
                        </m:ctrlPr>
                      </m:sSupPr>
                      <m:e>
                        <m:r>
                          <a:rPr lang="en-US" altLang="zh-TW" sz="2000" i="1">
                            <a:latin typeface="Cambria Math"/>
                          </a:rPr>
                          <m:t>2</m:t>
                        </m:r>
                      </m:e>
                      <m:sup>
                        <m:r>
                          <a:rPr lang="en-US" altLang="zh-TW" sz="2000" i="1">
                            <a:latin typeface="Cambria Math"/>
                          </a:rPr>
                          <m:t>𝑘</m:t>
                        </m:r>
                      </m:sup>
                    </m:sSup>
                    <m:r>
                      <a:rPr lang="en-US" altLang="zh-TW" sz="2000" i="1">
                        <a:latin typeface="Cambria Math"/>
                      </a:rPr>
                      <m:t>𝑠</m:t>
                    </m:r>
                  </m:oMath>
                </a14:m>
                <a:endParaRPr lang="en-US" altLang="zh-TW" sz="2000" dirty="0"/>
              </a:p>
              <a:p>
                <a:r>
                  <a:rPr lang="en-US" altLang="zh-TW" sz="2000" dirty="0" smtClean="0"/>
                  <a:t>Shifted partial remainder (</a:t>
                </a:r>
                <a14:m>
                  <m:oMath xmlns:m="http://schemas.openxmlformats.org/officeDocument/2006/math">
                    <m:sSup>
                      <m:sSupPr>
                        <m:ctrlPr>
                          <a:rPr lang="en-US" altLang="zh-TW" sz="2000" i="1">
                            <a:latin typeface="Cambria Math" panose="02040503050406030204" pitchFamily="18" charset="0"/>
                          </a:rPr>
                        </m:ctrlPr>
                      </m:sSupPr>
                      <m:e>
                        <m:r>
                          <a:rPr lang="en-US" altLang="zh-TW" sz="2000" b="0" i="1" smtClean="0">
                            <a:latin typeface="Cambria Math"/>
                          </a:rPr>
                          <m:t>2</m:t>
                        </m:r>
                        <m:r>
                          <a:rPr lang="en-US" altLang="zh-TW" sz="2000" i="1">
                            <a:latin typeface="Cambria Math"/>
                          </a:rPr>
                          <m:t>𝑠</m:t>
                        </m:r>
                      </m:e>
                      <m:sup>
                        <m:r>
                          <a:rPr lang="en-US" altLang="zh-TW" sz="2000" i="1">
                            <a:latin typeface="Cambria Math"/>
                          </a:rPr>
                          <m:t>𝑗</m:t>
                        </m:r>
                        <m:r>
                          <a:rPr lang="en-US" altLang="zh-TW" sz="2000" b="0" i="1" smtClean="0">
                            <a:latin typeface="Cambria Math"/>
                          </a:rPr>
                          <m:t>−1</m:t>
                        </m:r>
                      </m:sup>
                    </m:sSup>
                  </m:oMath>
                </a14:m>
                <a:r>
                  <a:rPr lang="en-US" altLang="zh-TW" sz="2000" dirty="0" smtClean="0"/>
                  <a:t>) is in the range [-2d, 2d)</a:t>
                </a:r>
              </a:p>
              <a:p>
                <a:r>
                  <a:rPr lang="en-US" altLang="zh-TW" sz="2000" dirty="0" smtClean="0"/>
                  <a:t>Digit set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a:rPr>
                          <m:t>𝑞</m:t>
                        </m:r>
                      </m:e>
                      <m:sub>
                        <m:r>
                          <a:rPr lang="en-US" altLang="zh-TW" sz="2000" b="0" i="1" smtClean="0">
                            <a:latin typeface="Cambria Math"/>
                          </a:rPr>
                          <m:t>𝑗</m:t>
                        </m:r>
                      </m:sub>
                    </m:sSub>
                    <m:r>
                      <a:rPr lang="en-US" altLang="zh-TW" sz="2000" i="1" smtClean="0">
                        <a:latin typeface="Cambria Math"/>
                        <a:ea typeface="Cambria Math"/>
                      </a:rPr>
                      <m:t>∈</m:t>
                    </m:r>
                    <m:r>
                      <a:rPr lang="en-US" altLang="zh-TW" sz="2000" b="0" i="1" smtClean="0">
                        <a:latin typeface="Cambria Math"/>
                        <a:ea typeface="Cambria Math"/>
                      </a:rPr>
                      <m:t>{−1, 0, 1}</m:t>
                    </m:r>
                  </m:oMath>
                </a14:m>
                <a:endParaRPr lang="en-US" altLang="zh-TW" sz="2000" dirty="0" smtClean="0"/>
              </a:p>
              <a:p>
                <a:pPr lvl="1"/>
                <a:r>
                  <a:rPr lang="en-US" altLang="zh-TW" sz="1600" dirty="0" smtClean="0"/>
                  <a:t>-1 </a:t>
                </a:r>
                <a:r>
                  <a:rPr lang="en-US" altLang="zh-TW" sz="1600" dirty="0" smtClean="0">
                    <a:sym typeface="Wingdings" panose="05000000000000000000" pitchFamily="2" charset="2"/>
                  </a:rPr>
                  <a:t> [-2d, -1/2)</a:t>
                </a:r>
              </a:p>
              <a:p>
                <a:pPr lvl="1"/>
                <a:r>
                  <a:rPr lang="en-US" altLang="zh-TW" sz="1600" dirty="0" smtClean="0">
                    <a:sym typeface="Wingdings" panose="05000000000000000000" pitchFamily="2" charset="2"/>
                  </a:rPr>
                  <a:t>0  [-1/2, 0)</a:t>
                </a:r>
              </a:p>
              <a:p>
                <a:pPr lvl="1"/>
                <a:r>
                  <a:rPr lang="en-US" altLang="zh-TW" sz="1600" dirty="0" smtClean="0">
                    <a:sym typeface="Wingdings" panose="05000000000000000000" pitchFamily="2" charset="2"/>
                  </a:rPr>
                  <a:t>1  [0, 2d)</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zh-TW"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721199"/>
            <a:ext cx="4498046" cy="2470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414" y="3669621"/>
            <a:ext cx="3863288" cy="2522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a:off x="4211960" y="4781441"/>
            <a:ext cx="720080" cy="298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48649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(1/)</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2-stage pipeline</a:t>
            </a:r>
          </a:p>
          <a:p>
            <a:r>
              <a:rPr lang="en-US" altLang="zh-TW" sz="2400" dirty="0" smtClean="0"/>
              <a:t>Supported data types</a:t>
            </a:r>
          </a:p>
          <a:p>
            <a:endParaRPr lang="en-US" altLang="zh-TW" sz="2400" dirty="0"/>
          </a:p>
          <a:p>
            <a:endParaRPr lang="en-US" altLang="zh-TW" sz="2400" dirty="0" smtClean="0"/>
          </a:p>
          <a:p>
            <a:endParaRPr lang="en-US" altLang="zh-TW" sz="2400" dirty="0" smtClean="0"/>
          </a:p>
          <a:p>
            <a:r>
              <a:rPr lang="en-US" altLang="zh-TW" sz="2400" dirty="0" smtClean="0"/>
              <a:t>Instruction handling</a:t>
            </a:r>
          </a:p>
          <a:p>
            <a:pPr lvl="1"/>
            <a:r>
              <a:rPr lang="en-US" altLang="zh-TW" sz="2000" dirty="0" smtClean="0"/>
              <a:t>FP DIV/SQRT </a:t>
            </a:r>
            <a:r>
              <a:rPr lang="en-US" altLang="zh-TW" sz="2000" dirty="0"/>
              <a:t>instruction using </a:t>
            </a:r>
            <a:r>
              <a:rPr lang="en-US" altLang="zh-TW" sz="2000" dirty="0" smtClean="0"/>
              <a:t>radix-4 SRT algorithm</a:t>
            </a:r>
          </a:p>
          <a:p>
            <a:pPr lvl="1"/>
            <a:r>
              <a:rPr lang="en-US" altLang="zh-TW" sz="2000" dirty="0" smtClean="0"/>
              <a:t>FP estimation instruction using look-up table</a:t>
            </a:r>
          </a:p>
          <a:p>
            <a:endParaRPr lang="en-US" altLang="zh-TW" sz="2400" dirty="0" smtClean="0"/>
          </a:p>
          <a:p>
            <a:pPr lvl="1"/>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174074190"/>
              </p:ext>
            </p:extLst>
          </p:nvPr>
        </p:nvGraphicFramePr>
        <p:xfrm>
          <a:off x="899592" y="2564904"/>
          <a:ext cx="4392488" cy="1219200"/>
        </p:xfrm>
        <a:graphic>
          <a:graphicData uri="http://schemas.openxmlformats.org/drawingml/2006/table">
            <a:tbl>
              <a:tblPr firstRow="1" bandRow="1">
                <a:tableStyleId>{5C22544A-7EE6-4342-B048-85BDC9FD1C3A}</a:tableStyleId>
              </a:tblPr>
              <a:tblGrid>
                <a:gridCol w="878499">
                  <a:extLst>
                    <a:ext uri="{9D8B030D-6E8A-4147-A177-3AD203B41FA5}">
                      <a16:colId xmlns:a16="http://schemas.microsoft.com/office/drawing/2014/main" val="20000"/>
                    </a:ext>
                  </a:extLst>
                </a:gridCol>
                <a:gridCol w="878495">
                  <a:extLst>
                    <a:ext uri="{9D8B030D-6E8A-4147-A177-3AD203B41FA5}">
                      <a16:colId xmlns:a16="http://schemas.microsoft.com/office/drawing/2014/main" val="20001"/>
                    </a:ext>
                  </a:extLst>
                </a:gridCol>
                <a:gridCol w="878498">
                  <a:extLst>
                    <a:ext uri="{9D8B030D-6E8A-4147-A177-3AD203B41FA5}">
                      <a16:colId xmlns:a16="http://schemas.microsoft.com/office/drawing/2014/main" val="20002"/>
                    </a:ext>
                  </a:extLst>
                </a:gridCol>
                <a:gridCol w="878498">
                  <a:extLst>
                    <a:ext uri="{9D8B030D-6E8A-4147-A177-3AD203B41FA5}">
                      <a16:colId xmlns:a16="http://schemas.microsoft.com/office/drawing/2014/main" val="20003"/>
                    </a:ext>
                  </a:extLst>
                </a:gridCol>
                <a:gridCol w="878498">
                  <a:extLst>
                    <a:ext uri="{9D8B030D-6E8A-4147-A177-3AD203B41FA5}">
                      <a16:colId xmlns:a16="http://schemas.microsoft.com/office/drawing/2014/main" val="20004"/>
                    </a:ext>
                  </a:extLst>
                </a:gridCol>
              </a:tblGrid>
              <a:tr h="0">
                <a:tc>
                  <a:txBody>
                    <a:bodyPr/>
                    <a:lstStyle/>
                    <a:p>
                      <a:r>
                        <a:rPr lang="en-US" altLang="zh-TW" sz="1400" dirty="0" smtClean="0"/>
                        <a:t>Precision</a:t>
                      </a:r>
                      <a:endParaRPr lang="zh-TW" altLang="en-US" sz="1400" dirty="0"/>
                    </a:p>
                  </a:txBody>
                  <a:tcPr/>
                </a:tc>
                <a:tc>
                  <a:txBody>
                    <a:bodyPr/>
                    <a:lstStyle/>
                    <a:p>
                      <a:r>
                        <a:rPr lang="en-US" altLang="zh-TW" sz="1400" dirty="0" smtClean="0"/>
                        <a:t>Width</a:t>
                      </a:r>
                      <a:endParaRPr lang="zh-TW" altLang="en-US" sz="1400" dirty="0"/>
                    </a:p>
                  </a:txBody>
                  <a:tcPr/>
                </a:tc>
                <a:tc>
                  <a:txBody>
                    <a:bodyPr/>
                    <a:lstStyle/>
                    <a:p>
                      <a:r>
                        <a:rPr lang="en-US" altLang="zh-TW" sz="1400" dirty="0" smtClean="0"/>
                        <a:t>Sign</a:t>
                      </a:r>
                      <a:endParaRPr lang="zh-TW" altLang="en-US" sz="1400" dirty="0"/>
                    </a:p>
                  </a:txBody>
                  <a:tcPr/>
                </a:tc>
                <a:tc>
                  <a:txBody>
                    <a:bodyPr/>
                    <a:lstStyle/>
                    <a:p>
                      <a:r>
                        <a:rPr lang="en-US" altLang="zh-TW" sz="1400" dirty="0" smtClean="0"/>
                        <a:t>Expo</a:t>
                      </a:r>
                      <a:endParaRPr lang="zh-TW" altLang="en-US" sz="1400" dirty="0"/>
                    </a:p>
                  </a:txBody>
                  <a:tcPr/>
                </a:tc>
                <a:tc>
                  <a:txBody>
                    <a:bodyPr/>
                    <a:lstStyle/>
                    <a:p>
                      <a:r>
                        <a:rPr lang="en-US" altLang="zh-TW" sz="1400" dirty="0" err="1" smtClean="0"/>
                        <a:t>Mant</a:t>
                      </a:r>
                      <a:endParaRPr lang="zh-TW" altLang="en-US" sz="1400" dirty="0"/>
                    </a:p>
                  </a:txBody>
                  <a:tcPr/>
                </a:tc>
                <a:extLst>
                  <a:ext uri="{0D108BD9-81ED-4DB2-BD59-A6C34878D82A}">
                    <a16:rowId xmlns:a16="http://schemas.microsoft.com/office/drawing/2014/main" val="10000"/>
                  </a:ext>
                </a:extLst>
              </a:tr>
              <a:tr h="261595">
                <a:tc>
                  <a:txBody>
                    <a:bodyPr/>
                    <a:lstStyle/>
                    <a:p>
                      <a:r>
                        <a:rPr lang="en-US" altLang="zh-TW" sz="1400" dirty="0" smtClean="0"/>
                        <a:t>HP</a:t>
                      </a:r>
                      <a:endParaRPr lang="zh-TW" altLang="en-US" sz="1400" dirty="0"/>
                    </a:p>
                  </a:txBody>
                  <a:tcPr/>
                </a:tc>
                <a:tc>
                  <a:txBody>
                    <a:bodyPr/>
                    <a:lstStyle/>
                    <a:p>
                      <a:r>
                        <a:rPr lang="en-US" altLang="zh-TW" sz="1400" dirty="0" smtClean="0"/>
                        <a:t>16</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5</a:t>
                      </a:r>
                      <a:endParaRPr lang="zh-TW" altLang="en-US" sz="1400" dirty="0"/>
                    </a:p>
                  </a:txBody>
                  <a:tcPr/>
                </a:tc>
                <a:tc>
                  <a:txBody>
                    <a:bodyPr/>
                    <a:lstStyle/>
                    <a:p>
                      <a:r>
                        <a:rPr lang="en-US" altLang="zh-TW" sz="1400" dirty="0" smtClean="0"/>
                        <a:t>10</a:t>
                      </a:r>
                      <a:endParaRPr lang="zh-TW" altLang="en-US" sz="1400" dirty="0"/>
                    </a:p>
                  </a:txBody>
                  <a:tcPr/>
                </a:tc>
                <a:extLst>
                  <a:ext uri="{0D108BD9-81ED-4DB2-BD59-A6C34878D82A}">
                    <a16:rowId xmlns:a16="http://schemas.microsoft.com/office/drawing/2014/main" val="10001"/>
                  </a:ext>
                </a:extLst>
              </a:tr>
              <a:tr h="261595">
                <a:tc>
                  <a:txBody>
                    <a:bodyPr/>
                    <a:lstStyle/>
                    <a:p>
                      <a:r>
                        <a:rPr lang="en-US" altLang="zh-TW" sz="1400" dirty="0" smtClean="0"/>
                        <a:t>SP</a:t>
                      </a:r>
                      <a:endParaRPr lang="zh-TW" altLang="en-US" sz="1400" dirty="0"/>
                    </a:p>
                  </a:txBody>
                  <a:tcPr/>
                </a:tc>
                <a:tc>
                  <a:txBody>
                    <a:bodyPr/>
                    <a:lstStyle/>
                    <a:p>
                      <a:r>
                        <a:rPr lang="en-US" altLang="zh-TW" sz="1400" dirty="0" smtClean="0"/>
                        <a:t>32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8</a:t>
                      </a:r>
                      <a:endParaRPr lang="zh-TW" altLang="en-US" sz="1400" dirty="0"/>
                    </a:p>
                  </a:txBody>
                  <a:tcPr/>
                </a:tc>
                <a:tc>
                  <a:txBody>
                    <a:bodyPr/>
                    <a:lstStyle/>
                    <a:p>
                      <a:r>
                        <a:rPr lang="en-US" altLang="zh-TW" sz="1400" dirty="0" smtClean="0"/>
                        <a:t>23</a:t>
                      </a:r>
                      <a:endParaRPr lang="zh-TW" altLang="en-US" sz="1400" dirty="0"/>
                    </a:p>
                  </a:txBody>
                  <a:tcPr/>
                </a:tc>
                <a:extLst>
                  <a:ext uri="{0D108BD9-81ED-4DB2-BD59-A6C34878D82A}">
                    <a16:rowId xmlns:a16="http://schemas.microsoft.com/office/drawing/2014/main" val="10002"/>
                  </a:ext>
                </a:extLst>
              </a:tr>
              <a:tr h="261595">
                <a:tc>
                  <a:txBody>
                    <a:bodyPr/>
                    <a:lstStyle/>
                    <a:p>
                      <a:r>
                        <a:rPr lang="en-US" altLang="zh-TW" sz="1400" dirty="0" smtClean="0"/>
                        <a:t>DP</a:t>
                      </a:r>
                      <a:endParaRPr lang="zh-TW" altLang="en-US" sz="1400" dirty="0"/>
                    </a:p>
                  </a:txBody>
                  <a:tcPr/>
                </a:tc>
                <a:tc>
                  <a:txBody>
                    <a:bodyPr/>
                    <a:lstStyle/>
                    <a:p>
                      <a:r>
                        <a:rPr lang="en-US" altLang="zh-TW" sz="1400" dirty="0" smtClean="0"/>
                        <a:t>64</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11</a:t>
                      </a:r>
                      <a:endParaRPr lang="zh-TW" altLang="en-US" sz="1400" dirty="0"/>
                    </a:p>
                  </a:txBody>
                  <a:tcPr/>
                </a:tc>
                <a:tc>
                  <a:txBody>
                    <a:bodyPr/>
                    <a:lstStyle/>
                    <a:p>
                      <a:r>
                        <a:rPr lang="en-US" altLang="zh-TW" sz="1400" dirty="0" smtClean="0"/>
                        <a:t>52</a:t>
                      </a:r>
                      <a:endParaRPr lang="zh-TW" alt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38643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Radix-2 divider using SRT &amp;</a:t>
            </a:r>
            <a:r>
              <a:rPr lang="en-US" altLang="zh-TW" dirty="0" smtClean="0"/>
              <a:t> CSA(2/)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b="0" dirty="0" smtClean="0"/>
                  <a:t>Let </a:t>
                </a:r>
                <a14:m>
                  <m:oMath xmlns:m="http://schemas.openxmlformats.org/officeDocument/2006/math">
                    <m:r>
                      <a:rPr lang="en-US" altLang="zh-TW" sz="2000" b="0" i="1" smtClean="0">
                        <a:latin typeface="Cambria Math"/>
                      </a:rPr>
                      <m:t>𝑢</m:t>
                    </m:r>
                    <m:r>
                      <a:rPr lang="en-US" altLang="zh-TW" sz="2000" b="0" i="1" smtClean="0">
                        <a:latin typeface="Cambria Math"/>
                      </a:rPr>
                      <m:t>=(</m:t>
                    </m:r>
                    <m:sSub>
                      <m:sSubPr>
                        <m:ctrlPr>
                          <a:rPr lang="en-US" altLang="zh-TW" sz="2000" b="0" i="1" smtClean="0">
                            <a:latin typeface="Cambria Math" panose="02040503050406030204" pitchFamily="18" charset="0"/>
                          </a:rPr>
                        </m:ctrlPr>
                      </m:sSubPr>
                      <m:e>
                        <m:r>
                          <a:rPr lang="en-US" altLang="zh-TW" sz="2000" b="0" i="1" smtClean="0">
                            <a:latin typeface="Cambria Math"/>
                          </a:rPr>
                          <m:t>𝑢</m:t>
                        </m:r>
                      </m:e>
                      <m:sub>
                        <m:r>
                          <a:rPr lang="en-US" altLang="zh-TW" sz="2000" b="0" i="1" smtClean="0">
                            <a:latin typeface="Cambria Math"/>
                          </a:rPr>
                          <m:t>1</m:t>
                        </m:r>
                      </m:sub>
                    </m:sSub>
                    <m:sSub>
                      <m:sSubPr>
                        <m:ctrlPr>
                          <a:rPr lang="en-US" altLang="zh-TW" sz="2000" i="1">
                            <a:latin typeface="Cambria Math" panose="02040503050406030204" pitchFamily="18" charset="0"/>
                          </a:rPr>
                        </m:ctrlPr>
                      </m:sSubPr>
                      <m:e>
                        <m:r>
                          <a:rPr lang="en-US" altLang="zh-TW" sz="2000" i="1">
                            <a:latin typeface="Cambria Math"/>
                          </a:rPr>
                          <m:t>𝑢</m:t>
                        </m:r>
                      </m:e>
                      <m:sub>
                        <m:r>
                          <a:rPr lang="en-US" altLang="zh-TW" sz="2000" b="0" i="1" smtClean="0">
                            <a:latin typeface="Cambria Math"/>
                          </a:rPr>
                          <m:t>0</m:t>
                        </m:r>
                      </m:sub>
                    </m:sSub>
                    <m:r>
                      <a:rPr lang="en-US" altLang="zh-TW" sz="2000" b="0" i="1" smtClean="0">
                        <a:latin typeface="Cambria Math"/>
                      </a:rPr>
                      <m:t>.</m:t>
                    </m:r>
                    <m:sSub>
                      <m:sSubPr>
                        <m:ctrlPr>
                          <a:rPr lang="en-US" altLang="zh-TW" sz="2000" i="1">
                            <a:latin typeface="Cambria Math" panose="02040503050406030204" pitchFamily="18" charset="0"/>
                          </a:rPr>
                        </m:ctrlPr>
                      </m:sSubPr>
                      <m:e>
                        <m:r>
                          <a:rPr lang="en-US" altLang="zh-TW" sz="2000" i="1">
                            <a:latin typeface="Cambria Math"/>
                          </a:rPr>
                          <m:t>𝑢</m:t>
                        </m:r>
                      </m:e>
                      <m:sub>
                        <m:r>
                          <a:rPr lang="en-US" altLang="zh-TW" sz="2000" b="0" i="1" smtClean="0">
                            <a:latin typeface="Cambria Math"/>
                          </a:rPr>
                          <m:t>−1</m:t>
                        </m:r>
                      </m:sub>
                    </m:sSub>
                    <m:sSub>
                      <m:sSubPr>
                        <m:ctrlPr>
                          <a:rPr lang="en-US" altLang="zh-TW" sz="2000" i="1">
                            <a:latin typeface="Cambria Math" panose="02040503050406030204" pitchFamily="18" charset="0"/>
                          </a:rPr>
                        </m:ctrlPr>
                      </m:sSubPr>
                      <m:e>
                        <m:r>
                          <a:rPr lang="en-US" altLang="zh-TW" sz="2000" i="1">
                            <a:latin typeface="Cambria Math"/>
                          </a:rPr>
                          <m:t>𝑢</m:t>
                        </m:r>
                      </m:e>
                      <m:sub>
                        <m:r>
                          <a:rPr lang="en-US" altLang="zh-TW" sz="2000" i="1">
                            <a:latin typeface="Cambria Math"/>
                          </a:rPr>
                          <m:t>−</m:t>
                        </m:r>
                        <m:r>
                          <a:rPr lang="en-US" altLang="zh-TW" sz="2000" b="0" i="1" smtClean="0">
                            <a:latin typeface="Cambria Math"/>
                          </a:rPr>
                          <m:t>2</m:t>
                        </m:r>
                      </m:sub>
                    </m:sSub>
                    <m:r>
                      <a:rPr lang="en-US" altLang="zh-TW" sz="2000" b="0" i="1" smtClean="0">
                        <a:latin typeface="Cambria Math"/>
                      </a:rPr>
                      <m:t>…)</m:t>
                    </m:r>
                  </m:oMath>
                </a14:m>
                <a:r>
                  <a:rPr lang="zh-TW" altLang="en-US" sz="2000" dirty="0" smtClean="0"/>
                  <a:t> </a:t>
                </a:r>
                <a:r>
                  <a:rPr lang="en-US" altLang="zh-TW" sz="2000" dirty="0" smtClean="0"/>
                  <a:t>and </a:t>
                </a:r>
                <a14:m>
                  <m:oMath xmlns:m="http://schemas.openxmlformats.org/officeDocument/2006/math">
                    <m:r>
                      <a:rPr lang="en-US" altLang="zh-TW" sz="2000" i="1">
                        <a:latin typeface="Cambria Math"/>
                      </a:rPr>
                      <m:t>𝑢</m:t>
                    </m:r>
                    <m:r>
                      <a:rPr lang="en-US" altLang="zh-TW" sz="2000" i="1">
                        <a:latin typeface="Cambria Math"/>
                      </a:rPr>
                      <m:t>=(</m:t>
                    </m:r>
                    <m:sSub>
                      <m:sSubPr>
                        <m:ctrlPr>
                          <a:rPr lang="en-US" altLang="zh-TW" sz="2000" i="1">
                            <a:latin typeface="Cambria Math" panose="02040503050406030204" pitchFamily="18" charset="0"/>
                          </a:rPr>
                        </m:ctrlPr>
                      </m:sSubPr>
                      <m:e>
                        <m:r>
                          <a:rPr lang="en-US" altLang="zh-TW" sz="2000" b="0" i="1" smtClean="0">
                            <a:latin typeface="Cambria Math"/>
                          </a:rPr>
                          <m:t>𝑣</m:t>
                        </m:r>
                      </m:e>
                      <m:sub>
                        <m:r>
                          <a:rPr lang="en-US" altLang="zh-TW" sz="2000" i="1">
                            <a:latin typeface="Cambria Math"/>
                          </a:rPr>
                          <m:t>1</m:t>
                        </m:r>
                      </m:sub>
                    </m:sSub>
                    <m:sSub>
                      <m:sSubPr>
                        <m:ctrlPr>
                          <a:rPr lang="en-US" altLang="zh-TW" sz="2000" i="1">
                            <a:latin typeface="Cambria Math" panose="02040503050406030204" pitchFamily="18" charset="0"/>
                          </a:rPr>
                        </m:ctrlPr>
                      </m:sSubPr>
                      <m:e>
                        <m:r>
                          <a:rPr lang="en-US" altLang="zh-TW" sz="2000" b="0" i="1" smtClean="0">
                            <a:latin typeface="Cambria Math"/>
                          </a:rPr>
                          <m:t>𝑣</m:t>
                        </m:r>
                      </m:e>
                      <m:sub>
                        <m:r>
                          <a:rPr lang="en-US" altLang="zh-TW" sz="2000" i="1">
                            <a:latin typeface="Cambria Math"/>
                          </a:rPr>
                          <m:t>0</m:t>
                        </m:r>
                      </m:sub>
                    </m:sSub>
                    <m:r>
                      <a:rPr lang="en-US" altLang="zh-TW" sz="2000" i="1">
                        <a:latin typeface="Cambria Math"/>
                      </a:rPr>
                      <m:t>.</m:t>
                    </m:r>
                    <m:sSub>
                      <m:sSubPr>
                        <m:ctrlPr>
                          <a:rPr lang="en-US" altLang="zh-TW" sz="2000" i="1">
                            <a:latin typeface="Cambria Math" panose="02040503050406030204" pitchFamily="18" charset="0"/>
                          </a:rPr>
                        </m:ctrlPr>
                      </m:sSubPr>
                      <m:e>
                        <m:r>
                          <a:rPr lang="en-US" altLang="zh-TW" sz="2000" b="0" i="1" smtClean="0">
                            <a:latin typeface="Cambria Math"/>
                          </a:rPr>
                          <m:t>𝑣</m:t>
                        </m:r>
                      </m:e>
                      <m:sub>
                        <m:r>
                          <a:rPr lang="en-US" altLang="zh-TW" sz="2000" i="1">
                            <a:latin typeface="Cambria Math"/>
                          </a:rPr>
                          <m:t>−1</m:t>
                        </m:r>
                      </m:sub>
                    </m:sSub>
                    <m:sSub>
                      <m:sSubPr>
                        <m:ctrlPr>
                          <a:rPr lang="en-US" altLang="zh-TW" sz="2000" i="1">
                            <a:latin typeface="Cambria Math" panose="02040503050406030204" pitchFamily="18" charset="0"/>
                          </a:rPr>
                        </m:ctrlPr>
                      </m:sSubPr>
                      <m:e>
                        <m:r>
                          <a:rPr lang="en-US" altLang="zh-TW" sz="2000" b="0" i="1" smtClean="0">
                            <a:latin typeface="Cambria Math"/>
                          </a:rPr>
                          <m:t>𝑣</m:t>
                        </m:r>
                      </m:e>
                      <m:sub>
                        <m:r>
                          <a:rPr lang="en-US" altLang="zh-TW" sz="2000" i="1">
                            <a:latin typeface="Cambria Math"/>
                          </a:rPr>
                          <m:t>−2</m:t>
                        </m:r>
                      </m:sub>
                    </m:sSub>
                    <m:r>
                      <a:rPr lang="en-US" altLang="zh-TW" sz="2000" i="1">
                        <a:latin typeface="Cambria Math"/>
                      </a:rPr>
                      <m:t>…)</m:t>
                    </m:r>
                  </m:oMath>
                </a14:m>
                <a:endParaRPr lang="en-US" altLang="zh-TW" sz="2000" dirty="0" smtClean="0"/>
              </a:p>
              <a:p>
                <a:r>
                  <a:rPr lang="en-US" altLang="zh-TW" sz="2000" dirty="0"/>
                  <a:t>Add the most significant 4 bits of </a:t>
                </a:r>
                <a:r>
                  <a:rPr lang="en-US" altLang="zh-TW" sz="2000" i="1" dirty="0"/>
                  <a:t>u </a:t>
                </a:r>
                <a:r>
                  <a:rPr lang="en-US" altLang="zh-TW" sz="2000" dirty="0"/>
                  <a:t>and </a:t>
                </a:r>
                <a:r>
                  <a:rPr lang="en-US" altLang="zh-TW" sz="2000" i="1" dirty="0" smtClean="0"/>
                  <a:t>v</a:t>
                </a:r>
                <a:r>
                  <a:rPr lang="en-US" altLang="zh-TW" sz="2000" dirty="0" smtClean="0"/>
                  <a:t>, </a:t>
                </a:r>
                <a:r>
                  <a:rPr lang="en-US" altLang="zh-TW" sz="2000" i="1" dirty="0" smtClean="0"/>
                  <a:t>t </a:t>
                </a:r>
                <a:r>
                  <a:rPr lang="en-US" altLang="zh-TW" sz="2000" dirty="0" smtClean="0"/>
                  <a:t>result may have 1 bit error (</a:t>
                </a:r>
                <a:r>
                  <a:rPr lang="en-US" altLang="zh-TW" sz="2000" dirty="0"/>
                  <a:t>’b0.01 = </a:t>
                </a:r>
                <a:r>
                  <a:rPr lang="en-US" altLang="zh-TW" sz="2000" dirty="0" smtClean="0"/>
                  <a:t>0.25) because of carry from low part. The </a:t>
                </a:r>
                <a:r>
                  <a:rPr lang="en-US" altLang="zh-TW" sz="2000" dirty="0"/>
                  <a:t>threshold gap is greater than 0.25.</a:t>
                </a:r>
                <a:endParaRPr lang="zh-TW" altLang="en-US"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2" y="3356992"/>
            <a:ext cx="1730052" cy="1907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499992" y="3316342"/>
            <a:ext cx="1252266" cy="923330"/>
          </a:xfrm>
          <a:prstGeom prst="rect">
            <a:avLst/>
          </a:prstGeom>
          <a:noFill/>
        </p:spPr>
        <p:txBody>
          <a:bodyPr wrap="none" rtlCol="0">
            <a:spAutoFit/>
          </a:bodyPr>
          <a:lstStyle/>
          <a:p>
            <a:r>
              <a:rPr lang="en-US" altLang="zh-TW" dirty="0" smtClean="0"/>
              <a:t>XXXX  </a:t>
            </a:r>
            <a:r>
              <a:rPr lang="en-US" altLang="zh-TW" dirty="0" err="1" smtClean="0"/>
              <a:t>XXXX</a:t>
            </a:r>
            <a:endParaRPr lang="en-US" altLang="zh-TW" dirty="0" smtClean="0"/>
          </a:p>
          <a:p>
            <a:r>
              <a:rPr lang="en-US" altLang="zh-TW" dirty="0" smtClean="0"/>
              <a:t>XXXX  </a:t>
            </a:r>
            <a:r>
              <a:rPr lang="en-US" altLang="zh-TW" dirty="0" err="1" smtClean="0"/>
              <a:t>XXXX</a:t>
            </a:r>
            <a:endParaRPr lang="en-US" altLang="zh-TW" dirty="0" smtClean="0"/>
          </a:p>
          <a:p>
            <a:r>
              <a:rPr lang="en-US" altLang="zh-TW" dirty="0" smtClean="0"/>
              <a:t>       X</a:t>
            </a:r>
          </a:p>
        </p:txBody>
      </p:sp>
      <p:sp>
        <p:nvSpPr>
          <p:cNvPr id="5" name="矩形 4"/>
          <p:cNvSpPr/>
          <p:nvPr/>
        </p:nvSpPr>
        <p:spPr>
          <a:xfrm>
            <a:off x="5126125" y="3356992"/>
            <a:ext cx="165955"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a:stCxn id="5" idx="2"/>
          </p:cNvCxnSpPr>
          <p:nvPr/>
        </p:nvCxnSpPr>
        <p:spPr>
          <a:xfrm flipH="1">
            <a:off x="5076056" y="3933056"/>
            <a:ext cx="133047"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5106157" y="3872746"/>
            <a:ext cx="656783" cy="369332"/>
          </a:xfrm>
          <a:prstGeom prst="rect">
            <a:avLst/>
          </a:prstGeom>
          <a:noFill/>
        </p:spPr>
        <p:txBody>
          <a:bodyPr wrap="none" rtlCol="0">
            <a:spAutoFit/>
          </a:bodyPr>
          <a:lstStyle/>
          <a:p>
            <a:r>
              <a:rPr lang="en-US" altLang="zh-TW" dirty="0" smtClean="0"/>
              <a:t>carry</a:t>
            </a:r>
            <a:endParaRPr lang="zh-TW" altLang="en-US" dirty="0"/>
          </a:p>
        </p:txBody>
      </p:sp>
    </p:spTree>
    <p:extLst>
      <p:ext uri="{BB962C8B-B14F-4D97-AF65-F5344CB8AC3E}">
        <p14:creationId xmlns:p14="http://schemas.microsoft.com/office/powerpoint/2010/main" val="1390402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Radix-2 divider using SRT &amp;</a:t>
            </a:r>
            <a:r>
              <a:rPr lang="en-US" altLang="zh-TW" dirty="0" smtClean="0"/>
              <a:t> CSA(3/)</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dirty="0" smtClean="0"/>
                  <a:t>The following Fig. is radix-2 divider </a:t>
                </a:r>
                <a:r>
                  <a:rPr lang="en-US" altLang="zh-TW" sz="2000" dirty="0" err="1" smtClean="0"/>
                  <a:t>datapath</a:t>
                </a:r>
                <a:endParaRPr lang="en-US" altLang="zh-TW" sz="2000" dirty="0" smtClean="0"/>
              </a:p>
              <a:p>
                <a:r>
                  <a:rPr lang="en-US" altLang="zh-TW" sz="2000" dirty="0" smtClean="0"/>
                  <a:t>Use sum of partial carry and sum string to select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oMath>
                </a14:m>
                <a:endParaRPr lang="en-US" altLang="zh-TW" sz="2000" dirty="0" smtClean="0"/>
              </a:p>
              <a:p>
                <a:endParaRPr lang="en-US" altLang="zh-TW" sz="2000" dirty="0" smtClean="0"/>
              </a:p>
              <a:p>
                <a:endParaRPr lang="en-US" altLang="zh-TW" sz="2000" b="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708920"/>
            <a:ext cx="3888432" cy="3616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a:hlinkClick r:id="rId4" action="ppaction://hlinksldjump"/>
          </p:cNvPr>
          <p:cNvSpPr txBox="1"/>
          <p:nvPr/>
        </p:nvSpPr>
        <p:spPr>
          <a:xfrm>
            <a:off x="8461505" y="6466815"/>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rPr>
              <a:t>BACK</a:t>
            </a:r>
            <a:endParaRPr lang="zh-TW" altLang="en-US" dirty="0">
              <a:solidFill>
                <a:srgbClr val="FF0000"/>
              </a:solidFill>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12" y="3276057"/>
            <a:ext cx="3424895" cy="1881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914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(1/)</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000" dirty="0" smtClean="0"/>
                  <a:t>SRT named for its creators (Sweeney</a:t>
                </a:r>
                <a:r>
                  <a:rPr lang="en-US" altLang="zh-TW" sz="2000" dirty="0"/>
                  <a:t>, Robertson, and </a:t>
                </a:r>
                <a:r>
                  <a:rPr lang="en-US" altLang="zh-TW" sz="2000" dirty="0" err="1"/>
                  <a:t>Tocher</a:t>
                </a:r>
                <a:r>
                  <a:rPr lang="en-US" altLang="zh-TW" sz="2000" dirty="0"/>
                  <a:t>) and it is non-restoring algorithm</a:t>
                </a:r>
              </a:p>
              <a:p>
                <a:r>
                  <a:rPr lang="en-US" altLang="zh-TW" sz="2000" dirty="0" smtClean="0"/>
                  <a:t>Generate 2-bit partial remainder in </a:t>
                </a:r>
                <a:r>
                  <a:rPr lang="en-US" altLang="zh-TW" sz="2000" dirty="0"/>
                  <a:t>1 </a:t>
                </a:r>
                <a:r>
                  <a:rPr lang="en-US" altLang="zh-TW" sz="2000" dirty="0" smtClean="0"/>
                  <a:t>iteration</a:t>
                </a:r>
              </a:p>
              <a:p>
                <a:endParaRPr lang="en-US" altLang="zh-TW" sz="2000" i="1" dirty="0" smtClean="0">
                  <a:latin typeface="Cambria Math"/>
                </a:endParaRPr>
              </a:p>
              <a:p>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sup>
                    </m:sSup>
                    <m:r>
                      <a:rPr lang="en-US" altLang="zh-TW" sz="2000" i="1">
                        <a:latin typeface="Cambria Math"/>
                      </a:rPr>
                      <m:t>=</m:t>
                    </m:r>
                    <m:r>
                      <a:rPr lang="en-US" altLang="zh-TW" sz="2000" b="0" i="1" smtClean="0">
                        <a:latin typeface="Cambria Math"/>
                      </a:rPr>
                      <m:t>4</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r>
                      <a:rPr lang="en-US" altLang="zh-TW" sz="2000" i="1">
                        <a:latin typeface="Cambria Math"/>
                      </a:rPr>
                      <m:t>−</m:t>
                    </m:r>
                    <m:sSub>
                      <m:sSubPr>
                        <m:ctrlPr>
                          <a:rPr lang="en-US" altLang="zh-TW" sz="2000" i="1">
                            <a:latin typeface="Cambria Math" panose="02040503050406030204" pitchFamily="18" charset="0"/>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r>
                      <a:rPr lang="en-US" altLang="zh-TW" sz="2000" i="1">
                        <a:latin typeface="Cambria Math"/>
                      </a:rPr>
                      <m:t>𝑑</m:t>
                    </m:r>
                    <m:r>
                      <a:rPr lang="en-US" altLang="zh-TW" sz="2000" i="1">
                        <a:latin typeface="Cambria Math"/>
                      </a:rPr>
                      <m:t>    </m:t>
                    </m:r>
                    <m:r>
                      <a:rPr lang="en-US" altLang="zh-TW" sz="2000" i="1">
                        <a:latin typeface="Cambria Math"/>
                      </a:rPr>
                      <m:t>𝑤𝑖𝑡h</m:t>
                    </m:r>
                    <m:r>
                      <a:rPr lang="en-US" altLang="zh-TW" sz="2000" i="1">
                        <a:latin typeface="Cambria Math"/>
                      </a:rPr>
                      <m:t>    </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0</m:t>
                        </m:r>
                      </m:sup>
                    </m:sSup>
                    <m:r>
                      <a:rPr lang="en-US" altLang="zh-TW" sz="2000" i="1">
                        <a:latin typeface="Cambria Math"/>
                      </a:rPr>
                      <m:t>=</m:t>
                    </m:r>
                    <m:r>
                      <a:rPr lang="en-US" altLang="zh-TW" sz="2000" i="1">
                        <a:latin typeface="Cambria Math"/>
                      </a:rPr>
                      <m:t>𝑧</m:t>
                    </m:r>
                  </m:oMath>
                </a14:m>
                <a:endParaRPr lang="en-US" altLang="zh-TW" sz="2000" dirty="0" smtClean="0"/>
              </a:p>
              <a:p>
                <a:r>
                  <a:rPr lang="en-US" altLang="zh-TW" sz="2000" dirty="0"/>
                  <a:t>Shifted partial remainder (</a:t>
                </a:r>
                <a14:m>
                  <m:oMath xmlns:m="http://schemas.openxmlformats.org/officeDocument/2006/math">
                    <m:r>
                      <a:rPr lang="en-US" altLang="zh-TW" sz="2000" b="0" i="0" smtClean="0">
                        <a:latin typeface="Cambria Math"/>
                      </a:rPr>
                      <m:t>4</m:t>
                    </m:r>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oMath>
                </a14:m>
                <a:r>
                  <a:rPr lang="en-US" altLang="zh-TW" sz="2000" dirty="0"/>
                  <a:t>) is in the range </a:t>
                </a:r>
                <a:r>
                  <a:rPr lang="en-US" altLang="zh-TW" sz="2000" dirty="0" smtClean="0"/>
                  <a:t>[-4d</a:t>
                </a:r>
                <a:r>
                  <a:rPr lang="en-US" altLang="zh-TW" sz="2000" dirty="0"/>
                  <a:t>, </a:t>
                </a:r>
                <a:r>
                  <a:rPr lang="en-US" altLang="zh-TW" sz="2000" dirty="0" smtClean="0"/>
                  <a:t>4d</a:t>
                </a:r>
                <a:r>
                  <a:rPr lang="en-US" altLang="zh-TW" sz="2000" dirty="0"/>
                  <a:t>)</a:t>
                </a:r>
                <a:endParaRPr lang="en-US" altLang="zh-TW" sz="2000" dirty="0" smtClean="0"/>
              </a:p>
              <a:p>
                <a:r>
                  <a:rPr lang="en-US" altLang="zh-TW" sz="2000" dirty="0" smtClean="0"/>
                  <a:t>Digit </a:t>
                </a:r>
                <a:r>
                  <a:rPr lang="en-US" altLang="zh-TW" sz="2000" dirty="0"/>
                  <a:t>set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a:rPr>
                          <m:t>𝑞</m:t>
                        </m:r>
                      </m:e>
                      <m:sub>
                        <m:r>
                          <a:rPr lang="en-US" altLang="zh-TW" sz="2000" b="0" i="1" smtClean="0">
                            <a:latin typeface="Cambria Math"/>
                          </a:rPr>
                          <m:t>−</m:t>
                        </m:r>
                        <m:r>
                          <a:rPr lang="en-US" altLang="zh-TW" sz="2000" i="1">
                            <a:latin typeface="Cambria Math"/>
                          </a:rPr>
                          <m:t>𝑗</m:t>
                        </m:r>
                      </m:sub>
                    </m:sSub>
                    <m:r>
                      <a:rPr lang="en-US" altLang="zh-TW" sz="2000" i="1">
                        <a:latin typeface="Cambria Math"/>
                        <a:ea typeface="Cambria Math"/>
                      </a:rPr>
                      <m:t>∈{</m:t>
                    </m:r>
                    <m:r>
                      <a:rPr lang="en-US" altLang="zh-TW" sz="2000" b="0" i="1" smtClean="0">
                        <a:latin typeface="Cambria Math"/>
                        <a:ea typeface="Cambria Math"/>
                      </a:rPr>
                      <m:t>−3,−2,</m:t>
                    </m:r>
                    <m:r>
                      <a:rPr lang="en-US" altLang="zh-TW" sz="2000" i="1">
                        <a:latin typeface="Cambria Math"/>
                        <a:ea typeface="Cambria Math"/>
                      </a:rPr>
                      <m:t>−1, 0, 1</m:t>
                    </m:r>
                    <m:r>
                      <a:rPr lang="en-US" altLang="zh-TW" sz="2000" b="0" i="1" smtClean="0">
                        <a:latin typeface="Cambria Math"/>
                        <a:ea typeface="Cambria Math"/>
                      </a:rPr>
                      <m:t>,  2, 3</m:t>
                    </m:r>
                    <m:r>
                      <a:rPr lang="en-US" altLang="zh-TW" sz="2000" i="1">
                        <a:latin typeface="Cambria Math"/>
                        <a:ea typeface="Cambria Math"/>
                      </a:rPr>
                      <m:t>}</m:t>
                    </m:r>
                  </m:oMath>
                </a14:m>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r="-296"/>
                </a:stretch>
              </a:blipFill>
            </p:spPr>
            <p:txBody>
              <a:bodyPr/>
              <a:lstStyle/>
              <a:p>
                <a:r>
                  <a:rPr lang="zh-TW" alt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221088"/>
            <a:ext cx="48291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8939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p is shifted partial remainder and d is divisor</a:t>
            </a:r>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dirty="0" smtClean="0"/>
              <a:t>(3 * divisor) is complex so we want to restrict </a:t>
            </a:r>
            <a:r>
              <a:rPr lang="en-US" altLang="zh-TW" sz="2000" dirty="0"/>
              <a:t>the quotient digits to [−2, 2</a:t>
            </a:r>
            <a:r>
              <a:rPr lang="en-US" altLang="zh-TW" sz="2000" dirty="0" smtClean="0"/>
              <a:t>] from [-3, 3].</a:t>
            </a:r>
          </a:p>
          <a:p>
            <a:endParaRPr lang="en-US" altLang="zh-TW" sz="2000" dirty="0" smtClean="0"/>
          </a:p>
          <a:p>
            <a:endParaRPr lang="en-US" altLang="zh-TW"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916832"/>
            <a:ext cx="4832745" cy="337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43154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(3/)</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dirty="0" smtClean="0"/>
                  <a:t>Restrict the quotient digits to [−2, 2] from [-3, 3]</a:t>
                </a:r>
              </a:p>
              <a:p>
                <a:pPr lvl="1"/>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a:t> is in the range [-</a:t>
                </a:r>
                <a:r>
                  <a:rPr lang="en-US" altLang="zh-TW" sz="1600" dirty="0" err="1" smtClean="0"/>
                  <a:t>hd</a:t>
                </a:r>
                <a:r>
                  <a:rPr lang="en-US" altLang="zh-TW" sz="1600" dirty="0" smtClean="0"/>
                  <a:t>, </a:t>
                </a:r>
                <a:r>
                  <a:rPr lang="en-US" altLang="zh-TW" sz="1600" dirty="0" err="1"/>
                  <a:t>hd</a:t>
                </a:r>
                <a:r>
                  <a:rPr lang="en-US" altLang="zh-TW" sz="1600" dirty="0"/>
                  <a:t>)</a:t>
                </a:r>
              </a:p>
              <a:p>
                <a:pPr lvl="1"/>
                <a14:m>
                  <m:oMath xmlns:m="http://schemas.openxmlformats.org/officeDocument/2006/math">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a:t> is in the range [-4hd, 4hd)</a:t>
                </a:r>
              </a:p>
              <a:p>
                <a:pPr marL="342900" lvl="1" indent="-342900">
                  <a:buFont typeface="Arial" panose="020B0604020202020204" pitchFamily="34" charset="0"/>
                  <a:buChar char="•"/>
                </a:pPr>
                <a:r>
                  <a:rPr lang="en-US" altLang="zh-TW" sz="2000" dirty="0"/>
                  <a:t>We should be able to bring the worst-case values to within </a:t>
                </a:r>
                <a:r>
                  <a:rPr lang="en-US" altLang="zh-TW" sz="2000" dirty="0" smtClean="0"/>
                  <a:t>[-</a:t>
                </a:r>
                <a:r>
                  <a:rPr lang="en-US" altLang="zh-TW" sz="2000" dirty="0" err="1" smtClean="0"/>
                  <a:t>hd</a:t>
                </a:r>
                <a:r>
                  <a:rPr lang="en-US" altLang="zh-TW" sz="2000" dirty="0"/>
                  <a:t>, </a:t>
                </a:r>
                <a:r>
                  <a:rPr lang="en-US" altLang="zh-TW" sz="2000" dirty="0" err="1" smtClean="0"/>
                  <a:t>hd</a:t>
                </a:r>
                <a:r>
                  <a:rPr lang="en-US" altLang="zh-TW" sz="2000" dirty="0" smtClean="0"/>
                  <a:t>) by </a:t>
                </a:r>
                <a:r>
                  <a:rPr lang="en-US" altLang="zh-TW" sz="2000" dirty="0"/>
                  <a:t>adding </a:t>
                </a:r>
                <a:r>
                  <a:rPr lang="en-US" altLang="zh-TW" sz="2000" b="1" dirty="0"/>
                  <a:t>±2</a:t>
                </a:r>
                <a:r>
                  <a:rPr lang="en-US" altLang="zh-TW" sz="2000" b="1" i="1" dirty="0"/>
                  <a:t>d </a:t>
                </a:r>
                <a:r>
                  <a:rPr lang="en-US" altLang="zh-TW" sz="2000" dirty="0"/>
                  <a:t>to it</a:t>
                </a:r>
              </a:p>
              <a:p>
                <a:pPr lvl="1"/>
                <a14:m>
                  <m:oMath xmlns:m="http://schemas.openxmlformats.org/officeDocument/2006/math">
                    <m:r>
                      <a:rPr lang="en-US" altLang="zh-TW" sz="1600" i="1">
                        <a:latin typeface="Cambria Math"/>
                      </a:rPr>
                      <m:t>4</m:t>
                    </m:r>
                    <m:r>
                      <a:rPr lang="en-US" altLang="zh-TW" sz="1600" i="1">
                        <a:latin typeface="Cambria Math"/>
                      </a:rPr>
                      <m:t>h𝑑</m:t>
                    </m:r>
                    <m:r>
                      <a:rPr lang="en-US" altLang="zh-TW" sz="1600" i="1">
                        <a:latin typeface="Cambria Math"/>
                      </a:rPr>
                      <m:t>−2</m:t>
                    </m:r>
                    <m:r>
                      <a:rPr lang="en-US" altLang="zh-TW" sz="1600" i="1">
                        <a:latin typeface="Cambria Math"/>
                      </a:rPr>
                      <m:t>𝑑</m:t>
                    </m:r>
                    <m:r>
                      <a:rPr lang="en-US" altLang="zh-TW" sz="1600" i="1">
                        <a:latin typeface="Cambria Math"/>
                        <a:ea typeface="Cambria Math"/>
                      </a:rPr>
                      <m:t>≤</m:t>
                    </m:r>
                    <m:r>
                      <a:rPr lang="en-US" altLang="zh-TW" sz="1600" i="1">
                        <a:latin typeface="Cambria Math"/>
                        <a:ea typeface="Cambria Math"/>
                      </a:rPr>
                      <m:t>h𝑑</m:t>
                    </m:r>
                  </m:oMath>
                </a14:m>
                <a:r>
                  <a:rPr lang="en-US" altLang="zh-TW" sz="1600" dirty="0"/>
                  <a:t> </a:t>
                </a:r>
                <a:r>
                  <a:rPr lang="en-US" altLang="zh-TW" sz="1600" dirty="0">
                    <a:sym typeface="Wingdings" panose="05000000000000000000" pitchFamily="2" charset="2"/>
                  </a:rPr>
                  <a:t> </a:t>
                </a:r>
                <a14:m>
                  <m:oMath xmlns:m="http://schemas.openxmlformats.org/officeDocument/2006/math">
                    <m:r>
                      <a:rPr lang="en-US" altLang="zh-TW" sz="1600" i="1" dirty="0">
                        <a:latin typeface="Cambria Math"/>
                        <a:sym typeface="Wingdings" panose="05000000000000000000" pitchFamily="2" charset="2"/>
                      </a:rPr>
                      <m:t>3</m:t>
                    </m:r>
                    <m:r>
                      <a:rPr lang="en-US" altLang="zh-TW" sz="1600" i="1">
                        <a:latin typeface="Cambria Math"/>
                      </a:rPr>
                      <m:t>h𝑑</m:t>
                    </m:r>
                    <m:r>
                      <a:rPr lang="en-US" altLang="zh-TW" sz="1600" i="1">
                        <a:latin typeface="Cambria Math"/>
                      </a:rPr>
                      <m:t>≤2</m:t>
                    </m:r>
                    <m:r>
                      <a:rPr lang="en-US" altLang="zh-TW" sz="1600" i="1">
                        <a:latin typeface="Cambria Math"/>
                        <a:ea typeface="Cambria Math"/>
                      </a:rPr>
                      <m:t>𝑑</m:t>
                    </m:r>
                  </m:oMath>
                </a14:m>
                <a:r>
                  <a:rPr lang="en-US" altLang="zh-TW" sz="1600" dirty="0"/>
                  <a:t> </a:t>
                </a:r>
                <a:r>
                  <a:rPr lang="en-US" altLang="zh-TW" sz="1600" dirty="0">
                    <a:sym typeface="Wingdings" panose="05000000000000000000" pitchFamily="2" charset="2"/>
                  </a:rPr>
                  <a:t> </a:t>
                </a:r>
                <a14:m>
                  <m:oMath xmlns:m="http://schemas.openxmlformats.org/officeDocument/2006/math">
                    <m:r>
                      <a:rPr lang="en-US" altLang="zh-TW" sz="1600" i="1">
                        <a:latin typeface="Cambria Math"/>
                      </a:rPr>
                      <m:t>h</m:t>
                    </m:r>
                    <m:r>
                      <a:rPr lang="en-US" altLang="zh-TW" sz="1600" i="1">
                        <a:latin typeface="Cambria Math"/>
                      </a:rPr>
                      <m:t>≤</m:t>
                    </m:r>
                    <m:f>
                      <m:fPr>
                        <m:ctrlPr>
                          <a:rPr lang="en-US" altLang="zh-TW" sz="1600" i="1">
                            <a:latin typeface="Cambria Math" panose="02040503050406030204" pitchFamily="18" charset="0"/>
                          </a:rPr>
                        </m:ctrlPr>
                      </m:fPr>
                      <m:num>
                        <m:r>
                          <a:rPr lang="en-US" altLang="zh-TW" sz="1600" i="1">
                            <a:latin typeface="Cambria Math"/>
                          </a:rPr>
                          <m:t>2</m:t>
                        </m:r>
                      </m:num>
                      <m:den>
                        <m:r>
                          <a:rPr lang="en-US" altLang="zh-TW" sz="1600" i="1">
                            <a:latin typeface="Cambria Math"/>
                          </a:rPr>
                          <m:t>3</m:t>
                        </m:r>
                      </m:den>
                    </m:f>
                  </m:oMath>
                </a14:m>
                <a:r>
                  <a:rPr lang="en-US" altLang="zh-TW" sz="1600" dirty="0"/>
                  <a:t> </a:t>
                </a:r>
              </a:p>
              <a:p>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548" y="3789040"/>
            <a:ext cx="4320480" cy="1286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549362"/>
            <a:ext cx="4342581" cy="128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向下箭號 4"/>
          <p:cNvSpPr/>
          <p:nvPr/>
        </p:nvSpPr>
        <p:spPr>
          <a:xfrm>
            <a:off x="4246364" y="5125062"/>
            <a:ext cx="368424" cy="320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947288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(4/)</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556792"/>
                <a:ext cx="4016078" cy="4569371"/>
              </a:xfrm>
              <a:ln>
                <a:solidFill>
                  <a:schemeClr val="tx1"/>
                </a:solidFill>
              </a:ln>
            </p:spPr>
            <p:txBody>
              <a:bodyPr>
                <a:normAutofit/>
              </a:bodyPr>
              <a:lstStyle/>
              <a:p>
                <a:r>
                  <a:rPr lang="en-US" altLang="zh-TW" sz="2000" dirty="0" smtClean="0"/>
                  <a:t>quotient </a:t>
                </a:r>
                <a:r>
                  <a:rPr lang="en-US" altLang="zh-TW" sz="2000" dirty="0"/>
                  <a:t>digits to [−2</a:t>
                </a:r>
                <a:r>
                  <a:rPr lang="en-US" altLang="zh-TW" sz="2000" dirty="0" smtClean="0"/>
                  <a:t>, -1, 0, 1, </a:t>
                </a:r>
                <a:r>
                  <a:rPr lang="en-US" altLang="zh-TW" sz="2000" dirty="0"/>
                  <a:t>2] from [-3</a:t>
                </a:r>
                <a:r>
                  <a:rPr lang="en-US" altLang="zh-TW" sz="2000" dirty="0" smtClean="0"/>
                  <a:t>, -2, -1, 0, 1, 2, </a:t>
                </a:r>
                <a:r>
                  <a:rPr lang="en-US" altLang="zh-TW" sz="2000" dirty="0"/>
                  <a:t>3</a:t>
                </a:r>
                <a:r>
                  <a:rPr lang="en-US" altLang="zh-TW" sz="2000" dirty="0" smtClean="0"/>
                  <a:t>]</a:t>
                </a:r>
              </a:p>
              <a:p>
                <a:pPr marL="342900" lvl="1" indent="-342900">
                  <a:buFont typeface="Arial" panose="020B0604020202020204" pitchFamily="34" charset="0"/>
                  <a:buChar char="•"/>
                </a:pPr>
                <a14:m>
                  <m:oMath xmlns:m="http://schemas.openxmlformats.org/officeDocument/2006/math">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oMath>
                </a14:m>
                <a:r>
                  <a:rPr lang="en-US" altLang="zh-TW" sz="2000" dirty="0"/>
                  <a:t> is in the range </a:t>
                </a:r>
                <a:r>
                  <a:rPr lang="en-US" altLang="zh-TW" sz="2000" dirty="0" smtClean="0"/>
                  <a:t>[-d</a:t>
                </a:r>
                <a:r>
                  <a:rPr lang="en-US" altLang="zh-TW" sz="2000" dirty="0"/>
                  <a:t>, </a:t>
                </a:r>
                <a:r>
                  <a:rPr lang="en-US" altLang="zh-TW" sz="2000" dirty="0" smtClean="0"/>
                  <a:t>d</a:t>
                </a:r>
                <a:r>
                  <a:rPr lang="en-US" altLang="zh-TW" sz="2000" dirty="0"/>
                  <a:t>)</a:t>
                </a:r>
              </a:p>
              <a:p>
                <a:endParaRPr lang="en-US" altLang="zh-TW" sz="2000" dirty="0"/>
              </a:p>
              <a:p>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556792"/>
                <a:ext cx="4016078" cy="4569371"/>
              </a:xfrm>
              <a:blipFill rotWithShape="1">
                <a:blip r:embed="rId2"/>
                <a:stretch>
                  <a:fillRect l="-1059" t="-532"/>
                </a:stretch>
              </a:blipFill>
              <a:ln>
                <a:solidFill>
                  <a:schemeClr val="tx1"/>
                </a:solidFill>
              </a:ln>
            </p:spPr>
            <p:txBody>
              <a:bodyPr/>
              <a:lstStyle/>
              <a:p>
                <a:r>
                  <a:rPr lang="zh-TW" alt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525" y="3429001"/>
            <a:ext cx="3823438" cy="263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內容版面配置區 2"/>
              <p:cNvSpPr txBox="1">
                <a:spLocks/>
              </p:cNvSpPr>
              <p:nvPr/>
            </p:nvSpPr>
            <p:spPr>
              <a:xfrm>
                <a:off x="4604860" y="1556792"/>
                <a:ext cx="4114800" cy="4568949"/>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smtClean="0"/>
                  <a:t>quotient digits is </a:t>
                </a:r>
                <a:r>
                  <a:rPr lang="en-US" altLang="zh-TW" sz="2000" dirty="0"/>
                  <a:t>[−2</a:t>
                </a:r>
                <a:r>
                  <a:rPr lang="en-US" altLang="zh-TW" sz="2000" dirty="0" smtClean="0"/>
                  <a:t>, -1, 0, 1, </a:t>
                </a:r>
                <a:r>
                  <a:rPr lang="en-US" altLang="zh-TW" sz="2000" dirty="0"/>
                  <a:t>2</a:t>
                </a:r>
                <a:r>
                  <a:rPr lang="en-US" altLang="zh-TW" sz="2000" dirty="0" smtClean="0"/>
                  <a:t>]</a:t>
                </a:r>
              </a:p>
              <a:p>
                <a:pPr marL="342900" lvl="1" indent="-342900">
                  <a:buFont typeface="Arial" panose="020B0604020202020204" pitchFamily="34" charset="0"/>
                  <a:buChar char="•"/>
                </a:pPr>
                <a14:m>
                  <m:oMath xmlns:m="http://schemas.openxmlformats.org/officeDocument/2006/math">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oMath>
                </a14:m>
                <a:r>
                  <a:rPr lang="en-US" altLang="zh-TW" sz="2000" dirty="0"/>
                  <a:t> is in the range </a:t>
                </a:r>
                <a:r>
                  <a:rPr lang="en-US" altLang="zh-TW" sz="2000" dirty="0" smtClean="0"/>
                  <a:t>[-2/3d</a:t>
                </a:r>
                <a:r>
                  <a:rPr lang="en-US" altLang="zh-TW" sz="2000" dirty="0"/>
                  <a:t>, </a:t>
                </a:r>
                <a:r>
                  <a:rPr lang="en-US" altLang="zh-TW" sz="2000" dirty="0" smtClean="0"/>
                  <a:t>2/3d</a:t>
                </a:r>
                <a:r>
                  <a:rPr lang="en-US" altLang="zh-TW" sz="2000" dirty="0"/>
                  <a:t>)</a:t>
                </a:r>
              </a:p>
              <a:p>
                <a:endParaRPr lang="en-US" altLang="zh-TW" sz="2000" dirty="0"/>
              </a:p>
              <a:p>
                <a:endParaRPr lang="en-US" altLang="zh-TW" sz="2000" dirty="0"/>
              </a:p>
              <a:p>
                <a:endParaRPr lang="en-US" altLang="zh-TW" sz="2000" dirty="0" smtClean="0"/>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4604860" y="1556792"/>
                <a:ext cx="4114800" cy="4568949"/>
              </a:xfrm>
              <a:prstGeom prst="rect">
                <a:avLst/>
              </a:prstGeom>
              <a:blipFill rotWithShape="1">
                <a:blip r:embed="rId5"/>
                <a:stretch>
                  <a:fillRect l="-1034" t="-532"/>
                </a:stretch>
              </a:blipFill>
              <a:ln>
                <a:solidFill>
                  <a:schemeClr val="tx1"/>
                </a:solidFill>
              </a:ln>
            </p:spPr>
            <p:txBody>
              <a:bodyPr/>
              <a:lstStyle/>
              <a:p>
                <a:r>
                  <a:rPr lang="zh-TW" altLang="en-US">
                    <a:noFill/>
                  </a:rPr>
                  <a:t> </a:t>
                </a:r>
              </a:p>
            </p:txBody>
          </p:sp>
        </mc:Fallback>
      </mc:AlternateContent>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442941"/>
            <a:ext cx="3775585" cy="263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4564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000" dirty="0"/>
              <a:t>Radix-4 </a:t>
            </a:r>
            <a:r>
              <a:rPr lang="en-US" altLang="zh-TW" sz="4000" dirty="0" smtClean="0"/>
              <a:t>SRT - Quotient Handling (1/)</a:t>
            </a:r>
            <a:endParaRPr lang="zh-TW" altLang="en-US" sz="40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dirty="0" smtClean="0"/>
                  <a:t>Generate 2-bit partial quotient in </a:t>
                </a:r>
                <a:r>
                  <a:rPr lang="en-US" altLang="zh-TW" sz="2000" dirty="0"/>
                  <a:t>each </a:t>
                </a:r>
                <a:r>
                  <a:rPr lang="en-US" altLang="zh-TW" sz="2000" dirty="0" smtClean="0"/>
                  <a:t>iteration and the corresponding value is {-2, -1, 0, 1, 2}. The final quotient like as 1. 1 -2 1 -1 1 2</a:t>
                </a:r>
                <a:r>
                  <a:rPr lang="zh-TW" altLang="en-US" sz="2000" dirty="0" smtClean="0"/>
                  <a:t> </a:t>
                </a:r>
                <a:r>
                  <a:rPr lang="en-US" altLang="zh-TW" sz="2000" dirty="0" smtClean="0"/>
                  <a:t>(sign digit) but it can not use directly and the correct result is 1.020312 (radix-4).</a:t>
                </a:r>
              </a:p>
              <a:p>
                <a:endParaRPr lang="en-US" altLang="zh-TW" sz="2000" dirty="0" smtClean="0"/>
              </a:p>
              <a:p>
                <a:r>
                  <a:rPr lang="en-US" altLang="zh-TW" sz="2000" dirty="0" smtClean="0"/>
                  <a:t>The following will describe how to handle negative partial quotient.</a:t>
                </a:r>
              </a:p>
              <a:p>
                <a:pPr lvl="1"/>
                <a:r>
                  <a:rPr lang="en-US" altLang="zh-TW" sz="1600" dirty="0" smtClean="0"/>
                  <a:t>In each iteration, we should keep (partial quotient, </a:t>
                </a:r>
                <a14:m>
                  <m:oMath xmlns:m="http://schemas.openxmlformats.org/officeDocument/2006/math">
                    <m:sSup>
                      <m:sSupPr>
                        <m:ctrlPr>
                          <a:rPr lang="en-US" altLang="zh-TW" sz="1600" i="1">
                            <a:latin typeface="Cambria Math" panose="02040503050406030204" pitchFamily="18" charset="0"/>
                          </a:rPr>
                        </m:ctrlPr>
                      </m:sSupPr>
                      <m:e>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0</m:t>
                            </m:r>
                          </m:sub>
                        </m:sSub>
                      </m:e>
                      <m:sup>
                        <m:r>
                          <a:rPr lang="en-US" altLang="zh-TW" sz="1600" i="1">
                            <a:latin typeface="Cambria Math"/>
                          </a:rPr>
                          <m:t>𝑗</m:t>
                        </m:r>
                        <m:r>
                          <a:rPr lang="en-US" altLang="zh-TW" sz="1600" i="1">
                            <a:latin typeface="Cambria Math"/>
                          </a:rPr>
                          <m:t>−1</m:t>
                        </m:r>
                      </m:sup>
                    </m:sSup>
                  </m:oMath>
                </a14:m>
                <a:r>
                  <a:rPr lang="en-US" altLang="zh-TW" sz="1600" dirty="0" smtClean="0"/>
                  <a:t>) and (partial </a:t>
                </a:r>
                <a:r>
                  <a:rPr lang="en-US" altLang="zh-TW" sz="1600" dirty="0"/>
                  <a:t>quotient </a:t>
                </a:r>
                <a:r>
                  <a:rPr lang="en-US" altLang="zh-TW" sz="1600" dirty="0" smtClean="0"/>
                  <a:t>-</a:t>
                </a:r>
                <a:r>
                  <a:rPr lang="en-US" altLang="zh-TW" sz="1600" dirty="0"/>
                  <a:t>1, </a:t>
                </a:r>
                <a14:m>
                  <m:oMath xmlns:m="http://schemas.openxmlformats.org/officeDocument/2006/math">
                    <m:sSup>
                      <m:sSupPr>
                        <m:ctrlPr>
                          <a:rPr lang="en-US" altLang="zh-TW" sz="1600" i="1">
                            <a:latin typeface="Cambria Math" panose="02040503050406030204" pitchFamily="18" charset="0"/>
                          </a:rPr>
                        </m:ctrlPr>
                      </m:sSupPr>
                      <m:e>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b="0" i="1" smtClean="0">
                                <a:latin typeface="Cambria Math"/>
                              </a:rPr>
                              <m:t>1</m:t>
                            </m:r>
                          </m:sub>
                        </m:sSub>
                      </m:e>
                      <m:sup>
                        <m:r>
                          <a:rPr lang="en-US" altLang="zh-TW" sz="1600" i="1">
                            <a:latin typeface="Cambria Math"/>
                          </a:rPr>
                          <m:t>𝑗</m:t>
                        </m:r>
                        <m:r>
                          <a:rPr lang="en-US" altLang="zh-TW" sz="1600" i="1">
                            <a:latin typeface="Cambria Math"/>
                          </a:rPr>
                          <m:t>−1</m:t>
                        </m:r>
                      </m:sup>
                    </m:sSup>
                  </m:oMath>
                </a14:m>
                <a:r>
                  <a:rPr lang="en-US" altLang="zh-TW" sz="1600" dirty="0" smtClean="0"/>
                  <a:t>)</a:t>
                </a:r>
              </a:p>
              <a:p>
                <a:pPr lvl="1"/>
                <a:r>
                  <a:rPr lang="en-US" altLang="zh-TW" sz="1600" dirty="0" smtClean="0"/>
                  <a:t>The next round can select </a:t>
                </a:r>
                <a:r>
                  <a:rPr lang="en-US" altLang="zh-TW" sz="1600" dirty="0"/>
                  <a:t>(partial quotient -1</a:t>
                </a:r>
                <a:r>
                  <a:rPr lang="en-US" altLang="zh-TW" sz="1600" dirty="0" smtClean="0"/>
                  <a:t>) if the partial quotient is negative.</a:t>
                </a:r>
              </a:p>
              <a:p>
                <a:r>
                  <a:rPr lang="en-US" altLang="zh-TW" sz="2000" dirty="0" smtClean="0"/>
                  <a:t>Example:</a:t>
                </a:r>
              </a:p>
              <a:p>
                <a:pPr lvl="1"/>
                <a:endParaRPr lang="en-US" altLang="zh-TW" sz="1600" dirty="0" smtClean="0"/>
              </a:p>
              <a:p>
                <a:pPr lvl="2"/>
                <a:endParaRPr lang="en-US" altLang="zh-TW" sz="1200" dirty="0"/>
              </a:p>
              <a:p>
                <a:pPr lvl="1"/>
                <a:endParaRPr lang="en-US" altLang="zh-TW" sz="1600" dirty="0" smtClean="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r="-1111"/>
                </a:stretch>
              </a:blipFill>
            </p:spPr>
            <p:txBody>
              <a:bodyPr/>
              <a:lstStyle/>
              <a:p>
                <a:r>
                  <a:rPr lang="zh-TW" altLang="en-US">
                    <a:noFill/>
                  </a:rPr>
                  <a:t> </a:t>
                </a:r>
              </a:p>
            </p:txBody>
          </p:sp>
        </mc:Fallback>
      </mc:AlternateContent>
      <p:sp>
        <p:nvSpPr>
          <p:cNvPr id="6" name="文字方塊 5">
            <a:hlinkClick r:id="rId3" action="ppaction://hlinksldjump"/>
          </p:cNvPr>
          <p:cNvSpPr txBox="1"/>
          <p:nvPr/>
        </p:nvSpPr>
        <p:spPr>
          <a:xfrm>
            <a:off x="8461505" y="6466815"/>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rPr>
              <a:t>BACK</a:t>
            </a:r>
            <a:endParaRPr lang="zh-TW" altLang="en-US" dirty="0">
              <a:solidFill>
                <a:srgbClr val="FF0000"/>
              </a:solidFill>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94005723"/>
                  </p:ext>
                </p:extLst>
              </p:nvPr>
            </p:nvGraphicFramePr>
            <p:xfrm>
              <a:off x="1187624" y="4365104"/>
              <a:ext cx="7057860" cy="1895347"/>
            </p:xfrm>
            <a:graphic>
              <a:graphicData uri="http://schemas.openxmlformats.org/drawingml/2006/table">
                <a:tbl>
                  <a:tblPr firstRow="1" bandRow="1">
                    <a:tableStyleId>{5C22544A-7EE6-4342-B048-85BDC9FD1C3A}</a:tableStyleId>
                  </a:tblPr>
                  <a:tblGrid>
                    <a:gridCol w="1176310">
                      <a:extLst>
                        <a:ext uri="{9D8B030D-6E8A-4147-A177-3AD203B41FA5}">
                          <a16:colId xmlns:a16="http://schemas.microsoft.com/office/drawing/2014/main" val="20000"/>
                        </a:ext>
                      </a:extLst>
                    </a:gridCol>
                    <a:gridCol w="1176310">
                      <a:extLst>
                        <a:ext uri="{9D8B030D-6E8A-4147-A177-3AD203B41FA5}">
                          <a16:colId xmlns:a16="http://schemas.microsoft.com/office/drawing/2014/main" val="20001"/>
                        </a:ext>
                      </a:extLst>
                    </a:gridCol>
                    <a:gridCol w="1176310">
                      <a:extLst>
                        <a:ext uri="{9D8B030D-6E8A-4147-A177-3AD203B41FA5}">
                          <a16:colId xmlns:a16="http://schemas.microsoft.com/office/drawing/2014/main" val="20002"/>
                        </a:ext>
                      </a:extLst>
                    </a:gridCol>
                    <a:gridCol w="1176310">
                      <a:extLst>
                        <a:ext uri="{9D8B030D-6E8A-4147-A177-3AD203B41FA5}">
                          <a16:colId xmlns:a16="http://schemas.microsoft.com/office/drawing/2014/main" val="20003"/>
                        </a:ext>
                      </a:extLst>
                    </a:gridCol>
                    <a:gridCol w="1176310">
                      <a:extLst>
                        <a:ext uri="{9D8B030D-6E8A-4147-A177-3AD203B41FA5}">
                          <a16:colId xmlns:a16="http://schemas.microsoft.com/office/drawing/2014/main" val="20004"/>
                        </a:ext>
                      </a:extLst>
                    </a:gridCol>
                    <a:gridCol w="1176310">
                      <a:extLst>
                        <a:ext uri="{9D8B030D-6E8A-4147-A177-3AD203B41FA5}">
                          <a16:colId xmlns:a16="http://schemas.microsoft.com/office/drawing/2014/main" val="20005"/>
                        </a:ext>
                      </a:extLst>
                    </a:gridCol>
                  </a:tblGrid>
                  <a:tr h="422168">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a:latin typeface="Cambria Math"/>
                                          </a:rPr>
                                          <m:t>0</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a:latin typeface="Cambria Math"/>
                                      </a:rPr>
                                      <m:t>𝑞</m:t>
                                    </m:r>
                                  </m:e>
                                  <m:sub>
                                    <m:r>
                                      <a:rPr lang="en-US" altLang="zh-TW" sz="1800" b="0" i="1">
                                        <a:latin typeface="Cambria Math"/>
                                      </a:rPr>
                                      <m:t>−</m:t>
                                    </m:r>
                                    <m:r>
                                      <a:rPr lang="en-US" altLang="zh-TW" sz="1800" b="0" i="1">
                                        <a:latin typeface="Cambria Math"/>
                                      </a:rPr>
                                      <m:t>𝑗</m:t>
                                    </m:r>
                                  </m:sub>
                                </m:sSub>
                              </m:oMath>
                            </m:oMathPara>
                          </a14:m>
                          <a:endParaRPr lang="zh-TW" altLang="en-US" b="0" dirty="0"/>
                        </a:p>
                      </a:txBody>
                      <a:tcPr/>
                    </a:tc>
                    <a:tc>
                      <a:txBody>
                        <a:bodyPr/>
                        <a:lstStyle/>
                        <a:p>
                          <a:pPr algn="ctr"/>
                          <a:r>
                            <a:rPr lang="en-US" altLang="zh-TW" b="0" dirty="0" smtClean="0"/>
                            <a:t>select</a:t>
                          </a:r>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smtClean="0">
                                            <a:latin typeface="Cambria Math"/>
                                          </a:rPr>
                                          <m:t>0</m:t>
                                        </m:r>
                                      </m:sub>
                                    </m:sSub>
                                  </m:e>
                                  <m:sup>
                                    <m:r>
                                      <a:rPr lang="en-US" altLang="zh-TW" sz="1800" b="0" i="1">
                                        <a:latin typeface="Cambria Math"/>
                                      </a:rPr>
                                      <m:t>𝑗</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sup>
                                </m:sSup>
                              </m:oMath>
                            </m:oMathPara>
                          </a14:m>
                          <a:endParaRPr lang="zh-TW" altLang="en-US" b="0" dirty="0"/>
                        </a:p>
                      </a:txBody>
                      <a:tcPr/>
                    </a:tc>
                    <a:extLst>
                      <a:ext uri="{0D108BD9-81ED-4DB2-BD59-A6C34878D82A}">
                        <a16:rowId xmlns:a16="http://schemas.microsoft.com/office/drawing/2014/main" val="10000"/>
                      </a:ext>
                    </a:extLst>
                  </a:tr>
                  <a:tr h="40772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1.01</m:t>
                                    </m:r>
                                  </m:e>
                                  <m:sub>
                                    <m:r>
                                      <a:rPr lang="en-US" altLang="zh-TW" sz="1800" b="0" i="1" smtClean="0">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1.00</m:t>
                                    </m:r>
                                  </m:e>
                                  <m:sub>
                                    <m:r>
                                      <a:rPr lang="en-US" altLang="zh-TW" sz="1800" b="0" i="1">
                                        <a:latin typeface="Cambria Math"/>
                                      </a:rPr>
                                      <m:t>2</m:t>
                                    </m:r>
                                  </m:sub>
                                </m:sSub>
                              </m:oMath>
                            </m:oMathPara>
                          </a14:m>
                          <a:endParaRPr lang="zh-TW" altLang="en-US" b="0" dirty="0"/>
                        </a:p>
                      </a:txBody>
                      <a:tcPr/>
                    </a:tc>
                    <a:tc>
                      <a:txBody>
                        <a:bodyPr/>
                        <a:lstStyle/>
                        <a:p>
                          <a:pPr algn="ctr"/>
                          <a:r>
                            <a:rPr lang="en-US" altLang="zh-TW" sz="1800" b="0" dirty="0" smtClean="0">
                              <a:sym typeface="Wingdings" panose="05000000000000000000" pitchFamily="2" charset="2"/>
                            </a:rPr>
                            <a:t>-2(</a:t>
                          </a:r>
                          <a14:m>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10</m:t>
                                  </m:r>
                                </m:e>
                                <m:sub>
                                  <m:r>
                                    <a:rPr lang="en-US" altLang="zh-TW" sz="1800" b="0" i="1">
                                      <a:latin typeface="Cambria Math"/>
                                    </a:rPr>
                                    <m:t>2</m:t>
                                  </m:r>
                                </m:sub>
                              </m:sSub>
                            </m:oMath>
                          </a14:m>
                          <a:r>
                            <a:rPr lang="en-US" altLang="zh-TW" sz="1800" b="0" dirty="0" smtClean="0">
                              <a:sym typeface="Wingdings" panose="05000000000000000000" pitchFamily="2" charset="2"/>
                            </a:rPr>
                            <a:t>)</a:t>
                          </a:r>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dirty="0" smtClean="0">
                                        <a:latin typeface="Cambria Math"/>
                                        <a:sym typeface="Wingdings" panose="05000000000000000000" pitchFamily="2" charset="2"/>
                                      </a:rPr>
                                      <m:t>1.00</m:t>
                                    </m:r>
                                    <m:r>
                                      <a:rPr lang="en-US" altLang="zh-TW" sz="1800" b="0" i="1" dirty="0" smtClean="0">
                                        <a:solidFill>
                                          <a:srgbClr val="FF0000"/>
                                        </a:solidFill>
                                        <a:latin typeface="Cambria Math"/>
                                        <a:sym typeface="Wingdings" panose="05000000000000000000" pitchFamily="2" charset="2"/>
                                      </a:rPr>
                                      <m:t>10</m:t>
                                    </m:r>
                                  </m:e>
                                  <m:sub>
                                    <m:r>
                                      <a:rPr lang="en-US" altLang="zh-TW" sz="1800" b="0" i="1">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dirty="0" smtClean="0">
                                        <a:latin typeface="Cambria Math"/>
                                        <a:sym typeface="Wingdings" panose="05000000000000000000" pitchFamily="2" charset="2"/>
                                      </a:rPr>
                                      <m:t>1.00</m:t>
                                    </m:r>
                                    <m:r>
                                      <a:rPr lang="en-US" altLang="zh-TW" sz="1800" b="0" i="1" dirty="0" smtClean="0">
                                        <a:solidFill>
                                          <a:srgbClr val="FF0000"/>
                                        </a:solidFill>
                                        <a:latin typeface="Cambria Math"/>
                                        <a:sym typeface="Wingdings" panose="05000000000000000000" pitchFamily="2" charset="2"/>
                                      </a:rPr>
                                      <m:t>01</m:t>
                                    </m:r>
                                  </m:e>
                                  <m:sub>
                                    <m:r>
                                      <a:rPr lang="en-US" altLang="zh-TW" sz="1800" b="0" i="1">
                                        <a:latin typeface="Cambria Math"/>
                                      </a:rPr>
                                      <m:t>2</m:t>
                                    </m:r>
                                  </m:sub>
                                </m:sSub>
                              </m:oMath>
                            </m:oMathPara>
                          </a14:m>
                          <a:endParaRPr lang="zh-TW" altLang="en-US" b="0" dirty="0"/>
                        </a:p>
                      </a:txBody>
                      <a:tcPr/>
                    </a:tc>
                    <a:extLst>
                      <a:ext uri="{0D108BD9-81ED-4DB2-BD59-A6C34878D82A}">
                        <a16:rowId xmlns:a16="http://schemas.microsoft.com/office/drawing/2014/main" val="10001"/>
                      </a:ext>
                    </a:extLst>
                  </a:tr>
                  <a:tr h="40772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1.00</m:t>
                                    </m:r>
                                  </m:e>
                                  <m:sub>
                                    <m:r>
                                      <a:rPr lang="en-US" altLang="zh-TW" sz="1800" b="0" i="1" smtClean="0">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0.11</m:t>
                                    </m:r>
                                  </m:e>
                                  <m:sub>
                                    <m:r>
                                      <a:rPr lang="en-US" altLang="zh-TW" sz="1800" b="0" i="1">
                                        <a:latin typeface="Cambria Math"/>
                                      </a:rPr>
                                      <m:t>2</m:t>
                                    </m:r>
                                  </m:sub>
                                </m:sSub>
                              </m:oMath>
                            </m:oMathPara>
                          </a14:m>
                          <a:endParaRPr lang="zh-TW" altLang="en-US" b="0" dirty="0"/>
                        </a:p>
                      </a:txBody>
                      <a:tcPr/>
                    </a:tc>
                    <a:tc>
                      <a:txBody>
                        <a:bodyPr/>
                        <a:lstStyle/>
                        <a:p>
                          <a:pPr algn="ctr"/>
                          <a:r>
                            <a:rPr lang="en-US" altLang="zh-TW" sz="1800" b="0" dirty="0" smtClean="0">
                              <a:sym typeface="Wingdings" panose="05000000000000000000" pitchFamily="2" charset="2"/>
                            </a:rPr>
                            <a:t>0(</a:t>
                          </a:r>
                          <a14:m>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00</m:t>
                                  </m:r>
                                </m:e>
                                <m:sub>
                                  <m:r>
                                    <a:rPr lang="en-US" altLang="zh-TW" sz="1800" b="0" i="1">
                                      <a:latin typeface="Cambria Math"/>
                                    </a:rPr>
                                    <m:t>2</m:t>
                                  </m:r>
                                </m:sub>
                              </m:sSub>
                            </m:oMath>
                          </a14:m>
                          <a:r>
                            <a:rPr lang="en-US" altLang="zh-TW" sz="1800" b="0" dirty="0" smtClean="0">
                              <a:sym typeface="Wingdings" panose="05000000000000000000" pitchFamily="2"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a:latin typeface="Cambria Math"/>
                                          </a:rPr>
                                          <m:t>0</m:t>
                                        </m:r>
                                      </m:sub>
                                    </m:sSub>
                                  </m:e>
                                  <m:sup>
                                    <m:r>
                                      <a:rPr lang="en-US" altLang="zh-TW" sz="1800" b="0" i="1">
                                        <a:latin typeface="Cambria Math"/>
                                      </a:rPr>
                                      <m:t>𝑗</m:t>
                                    </m:r>
                                    <m:r>
                                      <a:rPr lang="en-US" altLang="zh-TW" sz="1800" b="0" i="1">
                                        <a:latin typeface="Cambria Math"/>
                                      </a:rPr>
                                      <m:t>−1</m:t>
                                    </m:r>
                                  </m:sup>
                                </m:sSup>
                              </m:oMath>
                            </m:oMathPara>
                          </a14:m>
                          <a:endParaRPr lang="zh-TW" altLang="en-US" b="0" dirty="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dirty="0" smtClean="0">
                                        <a:latin typeface="Cambria Math"/>
                                        <a:sym typeface="Wingdings" panose="05000000000000000000" pitchFamily="2" charset="2"/>
                                      </a:rPr>
                                      <m:t>1.0000</m:t>
                                    </m:r>
                                  </m:e>
                                  <m:sub>
                                    <m:r>
                                      <a:rPr lang="en-US" altLang="zh-TW" sz="1800" b="0" i="1">
                                        <a:latin typeface="Cambria Math"/>
                                      </a:rPr>
                                      <m:t>2</m:t>
                                    </m:r>
                                  </m:sub>
                                </m:sSub>
                              </m:oMath>
                            </m:oMathPara>
                          </a14:m>
                          <a:endParaRPr lang="zh-TW" altLang="en-US" b="0" dirty="0"/>
                        </a:p>
                      </a:txBody>
                      <a:tcPr/>
                    </a:tc>
                    <a:tc>
                      <a:txBody>
                        <a:bodyPr/>
                        <a:lstStyle/>
                        <a:p>
                          <a:pPr algn="ctr"/>
                          <a:endParaRPr lang="en-US" altLang="zh-TW" sz="1800" b="0" i="1" dirty="0" smtClean="0">
                            <a:latin typeface="Cambria Math"/>
                          </a:endParaRPr>
                        </a:p>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dirty="0" smtClean="0">
                                        <a:latin typeface="Cambria Math"/>
                                        <a:sym typeface="Wingdings" panose="05000000000000000000" pitchFamily="2" charset="2"/>
                                      </a:rPr>
                                      <m:t>0.1111</m:t>
                                    </m:r>
                                  </m:e>
                                  <m:sub>
                                    <m:r>
                                      <a:rPr lang="en-US" altLang="zh-TW" sz="1800" b="0" i="1">
                                        <a:latin typeface="Cambria Math"/>
                                      </a:rPr>
                                      <m:t>2</m:t>
                                    </m:r>
                                  </m:sub>
                                </m:sSub>
                              </m:oMath>
                            </m:oMathPara>
                          </a14:m>
                          <a:endParaRPr lang="zh-TW" altLang="en-US" b="0" dirty="0"/>
                        </a:p>
                      </a:txBody>
                      <a:tcPr/>
                    </a:tc>
                    <a:extLst>
                      <a:ext uri="{0D108BD9-81ED-4DB2-BD59-A6C34878D82A}">
                        <a16:rowId xmlns:a16="http://schemas.microsoft.com/office/drawing/2014/main" val="10002"/>
                      </a:ext>
                    </a:extLst>
                  </a:tr>
                  <a:tr h="40772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1.0</m:t>
                                    </m:r>
                                    <m:r>
                                      <a:rPr lang="en-US" altLang="zh-TW" sz="1800" b="0" i="1" dirty="0">
                                        <a:latin typeface="Cambria Math"/>
                                        <a:sym typeface="Wingdings" panose="05000000000000000000" pitchFamily="2" charset="2"/>
                                      </a:rPr>
                                      <m:t>010</m:t>
                                    </m:r>
                                  </m:e>
                                  <m:sub>
                                    <m:r>
                                      <a:rPr lang="en-US" altLang="zh-TW" sz="1800" b="0" i="1">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1.0</m:t>
                                    </m:r>
                                    <m:r>
                                      <a:rPr lang="en-US" altLang="zh-TW" sz="1800" b="0" i="1" dirty="0">
                                        <a:latin typeface="Cambria Math"/>
                                        <a:sym typeface="Wingdings" panose="05000000000000000000" pitchFamily="2" charset="2"/>
                                      </a:rPr>
                                      <m:t>0</m:t>
                                    </m:r>
                                    <m:r>
                                      <a:rPr lang="en-US" altLang="zh-TW" sz="1800" b="0" i="1" dirty="0" smtClean="0">
                                        <a:latin typeface="Cambria Math"/>
                                        <a:sym typeface="Wingdings" panose="05000000000000000000" pitchFamily="2" charset="2"/>
                                      </a:rPr>
                                      <m:t>01</m:t>
                                    </m:r>
                                  </m:e>
                                  <m:sub>
                                    <m:r>
                                      <a:rPr lang="en-US" altLang="zh-TW" sz="1800" b="0" i="1">
                                        <a:latin typeface="Cambria Math"/>
                                      </a:rPr>
                                      <m:t>2</m:t>
                                    </m:r>
                                  </m:sub>
                                </m:sSub>
                              </m:oMath>
                            </m:oMathPara>
                          </a14:m>
                          <a:endParaRPr lang="zh-TW" altLang="en-US" b="0" dirty="0"/>
                        </a:p>
                      </a:txBody>
                      <a:tcPr/>
                    </a:tc>
                    <a:tc>
                      <a:txBody>
                        <a:bodyPr/>
                        <a:lstStyle/>
                        <a:p>
                          <a:pPr algn="ctr"/>
                          <a:r>
                            <a:rPr lang="en-US" altLang="zh-TW" b="0" dirty="0" smtClean="0"/>
                            <a:t>1(</a:t>
                          </a:r>
                          <a14:m>
                            <m:oMath xmlns:m="http://schemas.openxmlformats.org/officeDocument/2006/math">
                              <m:sSub>
                                <m:sSubPr>
                                  <m:ctrlPr>
                                    <a:rPr lang="en-US" altLang="zh-TW" sz="1800" b="0" i="1" smtClean="0">
                                      <a:latin typeface="Cambria Math" panose="02040503050406030204" pitchFamily="18" charset="0"/>
                                    </a:rPr>
                                  </m:ctrlPr>
                                </m:sSubPr>
                                <m:e>
                                  <m:r>
                                    <m:rPr>
                                      <m:nor/>
                                    </m:rPr>
                                    <a:rPr lang="en-US" altLang="zh-TW" sz="1800" b="0" i="0" smtClean="0">
                                      <a:latin typeface="Cambria Math"/>
                                    </a:rPr>
                                    <m:t>01</m:t>
                                  </m:r>
                                </m:e>
                                <m:sub>
                                  <m:r>
                                    <a:rPr lang="en-US" altLang="zh-TW" sz="1800" b="0" i="1">
                                      <a:latin typeface="Cambria Math"/>
                                    </a:rPr>
                                    <m:t>2</m:t>
                                  </m:r>
                                </m:sub>
                              </m:sSub>
                            </m:oMath>
                          </a14:m>
                          <a:r>
                            <a:rPr lang="en-US" altLang="zh-TW" b="0" dirty="0" smtClean="0"/>
                            <a:t>)</a:t>
                          </a:r>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panose="02040503050406030204" pitchFamily="18" charset="0"/>
                                      </a:rPr>
                                    </m:ctrlPr>
                                  </m:sSupPr>
                                  <m:e>
                                    <m:sSub>
                                      <m:sSubPr>
                                        <m:ctrlPr>
                                          <a:rPr lang="en-US" altLang="zh-TW" sz="1800" b="0" i="1">
                                            <a:latin typeface="Cambria Math" panose="02040503050406030204" pitchFamily="18" charset="0"/>
                                          </a:rPr>
                                        </m:ctrlPr>
                                      </m:sSubPr>
                                      <m:e>
                                        <m:r>
                                          <a:rPr lang="en-US" altLang="zh-TW" sz="1800" b="0" i="1">
                                            <a:latin typeface="Cambria Math"/>
                                          </a:rPr>
                                          <m:t>𝑞</m:t>
                                        </m:r>
                                      </m:e>
                                      <m:sub>
                                        <m:r>
                                          <a:rPr lang="en-US" altLang="zh-TW" sz="1800" b="0" i="1">
                                            <a:latin typeface="Cambria Math"/>
                                          </a:rPr>
                                          <m:t>0</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dirty="0" smtClean="0">
                                        <a:latin typeface="Cambria Math"/>
                                        <a:sym typeface="Wingdings" panose="05000000000000000000" pitchFamily="2" charset="2"/>
                                      </a:rPr>
                                      <m:t>1.0</m:t>
                                    </m:r>
                                    <m:r>
                                      <a:rPr lang="en-US" altLang="zh-TW" sz="1800" b="0" i="1" dirty="0">
                                        <a:latin typeface="Cambria Math"/>
                                        <a:sym typeface="Wingdings" panose="05000000000000000000" pitchFamily="2" charset="2"/>
                                      </a:rPr>
                                      <m:t>010</m:t>
                                    </m:r>
                                    <m:r>
                                      <a:rPr lang="en-US" altLang="zh-TW" sz="1800" b="0" i="1" dirty="0" smtClean="0">
                                        <a:solidFill>
                                          <a:srgbClr val="FF0000"/>
                                        </a:solidFill>
                                        <a:latin typeface="Cambria Math"/>
                                        <a:sym typeface="Wingdings" panose="05000000000000000000" pitchFamily="2" charset="2"/>
                                      </a:rPr>
                                      <m:t>01</m:t>
                                    </m:r>
                                  </m:e>
                                  <m:sub>
                                    <m:r>
                                      <a:rPr lang="en-US" altLang="zh-TW" sz="1800" b="0" i="1">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panose="02040503050406030204" pitchFamily="18" charset="0"/>
                                      </a:rPr>
                                    </m:ctrlPr>
                                  </m:sSubPr>
                                  <m:e>
                                    <m:r>
                                      <a:rPr lang="en-US" altLang="zh-TW" sz="1800" b="0" i="1" dirty="0" smtClean="0">
                                        <a:latin typeface="Cambria Math"/>
                                        <a:sym typeface="Wingdings" panose="05000000000000000000" pitchFamily="2" charset="2"/>
                                      </a:rPr>
                                      <m:t>1.0</m:t>
                                    </m:r>
                                    <m:r>
                                      <a:rPr lang="en-US" altLang="zh-TW" sz="1800" b="0" i="1" dirty="0">
                                        <a:latin typeface="Cambria Math"/>
                                        <a:sym typeface="Wingdings" panose="05000000000000000000" pitchFamily="2" charset="2"/>
                                      </a:rPr>
                                      <m:t>010</m:t>
                                    </m:r>
                                    <m:r>
                                      <a:rPr lang="en-US" altLang="zh-TW" sz="1800" b="0" i="1" dirty="0" smtClean="0">
                                        <a:solidFill>
                                          <a:srgbClr val="FF0000"/>
                                        </a:solidFill>
                                        <a:latin typeface="Cambria Math"/>
                                        <a:sym typeface="Wingdings" panose="05000000000000000000" pitchFamily="2" charset="2"/>
                                      </a:rPr>
                                      <m:t>00</m:t>
                                    </m:r>
                                  </m:e>
                                  <m:sub>
                                    <m:r>
                                      <a:rPr lang="en-US" altLang="zh-TW" sz="1800" b="0" i="1">
                                        <a:latin typeface="Cambria Math"/>
                                      </a:rPr>
                                      <m:t>2</m:t>
                                    </m:r>
                                  </m:sub>
                                </m:sSub>
                              </m:oMath>
                            </m:oMathPara>
                          </a14:m>
                          <a:endParaRPr lang="zh-TW" alt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94005723"/>
                  </p:ext>
                </p:extLst>
              </p:nvPr>
            </p:nvGraphicFramePr>
            <p:xfrm>
              <a:off x="1187624" y="4365104"/>
              <a:ext cx="7057860" cy="1895347"/>
            </p:xfrm>
            <a:graphic>
              <a:graphicData uri="http://schemas.openxmlformats.org/drawingml/2006/table">
                <a:tbl>
                  <a:tblPr firstRow="1" bandRow="1">
                    <a:tableStyleId>{5C22544A-7EE6-4342-B048-85BDC9FD1C3A}</a:tableStyleId>
                  </a:tblPr>
                  <a:tblGrid>
                    <a:gridCol w="1176310"/>
                    <a:gridCol w="1176310"/>
                    <a:gridCol w="1176310"/>
                    <a:gridCol w="1176310"/>
                    <a:gridCol w="1176310"/>
                    <a:gridCol w="1176310"/>
                  </a:tblGrid>
                  <a:tr h="422168">
                    <a:tc>
                      <a:txBody>
                        <a:bodyPr/>
                        <a:lstStyle/>
                        <a:p>
                          <a:endParaRPr lang="zh-TW"/>
                        </a:p>
                      </a:txBody>
                      <a:tcPr>
                        <a:blipFill rotWithShape="1">
                          <a:blip r:embed="rId4"/>
                          <a:stretch>
                            <a:fillRect l="-518" t="-7246" r="-500000" b="-363768"/>
                          </a:stretch>
                        </a:blipFill>
                      </a:tcPr>
                    </a:tc>
                    <a:tc>
                      <a:txBody>
                        <a:bodyPr/>
                        <a:lstStyle/>
                        <a:p>
                          <a:endParaRPr lang="zh-TW"/>
                        </a:p>
                      </a:txBody>
                      <a:tcPr>
                        <a:blipFill rotWithShape="1">
                          <a:blip r:embed="rId4"/>
                          <a:stretch>
                            <a:fillRect l="-100518" t="-7246" r="-400000" b="-363768"/>
                          </a:stretch>
                        </a:blipFill>
                      </a:tcPr>
                    </a:tc>
                    <a:tc>
                      <a:txBody>
                        <a:bodyPr/>
                        <a:lstStyle/>
                        <a:p>
                          <a:endParaRPr lang="zh-TW"/>
                        </a:p>
                      </a:txBody>
                      <a:tcPr>
                        <a:blipFill rotWithShape="1">
                          <a:blip r:embed="rId4"/>
                          <a:stretch>
                            <a:fillRect l="-200518" t="-7246" r="-300000" b="-363768"/>
                          </a:stretch>
                        </a:blipFill>
                      </a:tcPr>
                    </a:tc>
                    <a:tc>
                      <a:txBody>
                        <a:bodyPr/>
                        <a:lstStyle/>
                        <a:p>
                          <a:pPr algn="ctr"/>
                          <a:r>
                            <a:rPr lang="en-US" altLang="zh-TW" b="0" dirty="0" smtClean="0"/>
                            <a:t>select</a:t>
                          </a:r>
                          <a:endParaRPr lang="zh-TW" altLang="en-US" b="0" dirty="0"/>
                        </a:p>
                      </a:txBody>
                      <a:tcPr/>
                    </a:tc>
                    <a:tc>
                      <a:txBody>
                        <a:bodyPr/>
                        <a:lstStyle/>
                        <a:p>
                          <a:endParaRPr lang="zh-TW"/>
                        </a:p>
                      </a:txBody>
                      <a:tcPr>
                        <a:blipFill rotWithShape="1">
                          <a:blip r:embed="rId4"/>
                          <a:stretch>
                            <a:fillRect l="-400518" t="-7246" r="-100000" b="-363768"/>
                          </a:stretch>
                        </a:blipFill>
                      </a:tcPr>
                    </a:tc>
                    <a:tc>
                      <a:txBody>
                        <a:bodyPr/>
                        <a:lstStyle/>
                        <a:p>
                          <a:endParaRPr lang="zh-TW"/>
                        </a:p>
                      </a:txBody>
                      <a:tcPr>
                        <a:blipFill rotWithShape="1">
                          <a:blip r:embed="rId4"/>
                          <a:stretch>
                            <a:fillRect l="-500518" t="-7246" b="-363768"/>
                          </a:stretch>
                        </a:blipFill>
                      </a:tcPr>
                    </a:tc>
                  </a:tr>
                  <a:tr h="407723">
                    <a:tc>
                      <a:txBody>
                        <a:bodyPr/>
                        <a:lstStyle/>
                        <a:p>
                          <a:endParaRPr lang="zh-TW"/>
                        </a:p>
                      </a:txBody>
                      <a:tcPr>
                        <a:blipFill rotWithShape="1">
                          <a:blip r:embed="rId4"/>
                          <a:stretch>
                            <a:fillRect l="-518" t="-110448" r="-500000" b="-274627"/>
                          </a:stretch>
                        </a:blipFill>
                      </a:tcPr>
                    </a:tc>
                    <a:tc>
                      <a:txBody>
                        <a:bodyPr/>
                        <a:lstStyle/>
                        <a:p>
                          <a:endParaRPr lang="zh-TW"/>
                        </a:p>
                      </a:txBody>
                      <a:tcPr>
                        <a:blipFill rotWithShape="1">
                          <a:blip r:embed="rId4"/>
                          <a:stretch>
                            <a:fillRect l="-100518" t="-110448" r="-400000" b="-274627"/>
                          </a:stretch>
                        </a:blipFill>
                      </a:tcPr>
                    </a:tc>
                    <a:tc>
                      <a:txBody>
                        <a:bodyPr/>
                        <a:lstStyle/>
                        <a:p>
                          <a:endParaRPr lang="zh-TW"/>
                        </a:p>
                      </a:txBody>
                      <a:tcPr>
                        <a:blipFill rotWithShape="1">
                          <a:blip r:embed="rId4"/>
                          <a:stretch>
                            <a:fillRect l="-200518" t="-110448" r="-300000" b="-274627"/>
                          </a:stretch>
                        </a:blipFill>
                      </a:tcPr>
                    </a:tc>
                    <a:tc>
                      <a:txBody>
                        <a:bodyPr/>
                        <a:lstStyle/>
                        <a:p>
                          <a:endParaRPr lang="zh-TW"/>
                        </a:p>
                      </a:txBody>
                      <a:tcPr>
                        <a:blipFill rotWithShape="1">
                          <a:blip r:embed="rId4"/>
                          <a:stretch>
                            <a:fillRect l="-300518" t="-110448" r="-200000" b="-274627"/>
                          </a:stretch>
                        </a:blipFill>
                      </a:tcPr>
                    </a:tc>
                    <a:tc>
                      <a:txBody>
                        <a:bodyPr/>
                        <a:lstStyle/>
                        <a:p>
                          <a:endParaRPr lang="zh-TW"/>
                        </a:p>
                      </a:txBody>
                      <a:tcPr>
                        <a:blipFill rotWithShape="1">
                          <a:blip r:embed="rId4"/>
                          <a:stretch>
                            <a:fillRect l="-400518" t="-110448" r="-100000" b="-274627"/>
                          </a:stretch>
                        </a:blipFill>
                      </a:tcPr>
                    </a:tc>
                    <a:tc>
                      <a:txBody>
                        <a:bodyPr/>
                        <a:lstStyle/>
                        <a:p>
                          <a:endParaRPr lang="zh-TW"/>
                        </a:p>
                      </a:txBody>
                      <a:tcPr>
                        <a:blipFill rotWithShape="1">
                          <a:blip r:embed="rId4"/>
                          <a:stretch>
                            <a:fillRect l="-500518" t="-110448" b="-274627"/>
                          </a:stretch>
                        </a:blipFill>
                      </a:tcPr>
                    </a:tc>
                  </a:tr>
                  <a:tr h="657733">
                    <a:tc>
                      <a:txBody>
                        <a:bodyPr/>
                        <a:lstStyle/>
                        <a:p>
                          <a:endParaRPr lang="zh-TW"/>
                        </a:p>
                      </a:txBody>
                      <a:tcPr>
                        <a:blipFill rotWithShape="1">
                          <a:blip r:embed="rId4"/>
                          <a:stretch>
                            <a:fillRect l="-518" t="-130556" r="-500000" b="-70370"/>
                          </a:stretch>
                        </a:blipFill>
                      </a:tcPr>
                    </a:tc>
                    <a:tc>
                      <a:txBody>
                        <a:bodyPr/>
                        <a:lstStyle/>
                        <a:p>
                          <a:endParaRPr lang="zh-TW"/>
                        </a:p>
                      </a:txBody>
                      <a:tcPr>
                        <a:blipFill rotWithShape="1">
                          <a:blip r:embed="rId4"/>
                          <a:stretch>
                            <a:fillRect l="-100518" t="-130556" r="-400000" b="-70370"/>
                          </a:stretch>
                        </a:blipFill>
                      </a:tcPr>
                    </a:tc>
                    <a:tc>
                      <a:txBody>
                        <a:bodyPr/>
                        <a:lstStyle/>
                        <a:p>
                          <a:endParaRPr lang="zh-TW"/>
                        </a:p>
                      </a:txBody>
                      <a:tcPr>
                        <a:blipFill rotWithShape="1">
                          <a:blip r:embed="rId4"/>
                          <a:stretch>
                            <a:fillRect l="-200518" t="-130556" r="-300000" b="-70370"/>
                          </a:stretch>
                        </a:blipFill>
                      </a:tcPr>
                    </a:tc>
                    <a:tc>
                      <a:txBody>
                        <a:bodyPr/>
                        <a:lstStyle/>
                        <a:p>
                          <a:endParaRPr lang="zh-TW"/>
                        </a:p>
                      </a:txBody>
                      <a:tcPr>
                        <a:blipFill rotWithShape="1">
                          <a:blip r:embed="rId4"/>
                          <a:stretch>
                            <a:fillRect l="-300518" t="-130556" r="-200000" b="-70370"/>
                          </a:stretch>
                        </a:blipFill>
                      </a:tcPr>
                    </a:tc>
                    <a:tc>
                      <a:txBody>
                        <a:bodyPr/>
                        <a:lstStyle/>
                        <a:p>
                          <a:endParaRPr lang="zh-TW"/>
                        </a:p>
                      </a:txBody>
                      <a:tcPr>
                        <a:blipFill rotWithShape="1">
                          <a:blip r:embed="rId4"/>
                          <a:stretch>
                            <a:fillRect l="-400518" t="-130556" r="-100000" b="-70370"/>
                          </a:stretch>
                        </a:blipFill>
                      </a:tcPr>
                    </a:tc>
                    <a:tc>
                      <a:txBody>
                        <a:bodyPr/>
                        <a:lstStyle/>
                        <a:p>
                          <a:endParaRPr lang="zh-TW"/>
                        </a:p>
                      </a:txBody>
                      <a:tcPr>
                        <a:blipFill rotWithShape="1">
                          <a:blip r:embed="rId4"/>
                          <a:stretch>
                            <a:fillRect l="-500518" t="-130556" b="-70370"/>
                          </a:stretch>
                        </a:blipFill>
                      </a:tcPr>
                    </a:tc>
                  </a:tr>
                  <a:tr h="407723">
                    <a:tc>
                      <a:txBody>
                        <a:bodyPr/>
                        <a:lstStyle/>
                        <a:p>
                          <a:endParaRPr lang="zh-TW"/>
                        </a:p>
                      </a:txBody>
                      <a:tcPr>
                        <a:blipFill rotWithShape="1">
                          <a:blip r:embed="rId4"/>
                          <a:stretch>
                            <a:fillRect l="-518" t="-371642" r="-500000" b="-13433"/>
                          </a:stretch>
                        </a:blipFill>
                      </a:tcPr>
                    </a:tc>
                    <a:tc>
                      <a:txBody>
                        <a:bodyPr/>
                        <a:lstStyle/>
                        <a:p>
                          <a:endParaRPr lang="zh-TW"/>
                        </a:p>
                      </a:txBody>
                      <a:tcPr>
                        <a:blipFill rotWithShape="1">
                          <a:blip r:embed="rId4"/>
                          <a:stretch>
                            <a:fillRect l="-100518" t="-371642" r="-400000" b="-13433"/>
                          </a:stretch>
                        </a:blipFill>
                      </a:tcPr>
                    </a:tc>
                    <a:tc>
                      <a:txBody>
                        <a:bodyPr/>
                        <a:lstStyle/>
                        <a:p>
                          <a:endParaRPr lang="zh-TW"/>
                        </a:p>
                      </a:txBody>
                      <a:tcPr>
                        <a:blipFill rotWithShape="1">
                          <a:blip r:embed="rId4"/>
                          <a:stretch>
                            <a:fillRect l="-200518" t="-371642" r="-300000" b="-13433"/>
                          </a:stretch>
                        </a:blipFill>
                      </a:tcPr>
                    </a:tc>
                    <a:tc>
                      <a:txBody>
                        <a:bodyPr/>
                        <a:lstStyle/>
                        <a:p>
                          <a:endParaRPr lang="zh-TW"/>
                        </a:p>
                      </a:txBody>
                      <a:tcPr>
                        <a:blipFill rotWithShape="1">
                          <a:blip r:embed="rId4"/>
                          <a:stretch>
                            <a:fillRect l="-300518" t="-371642" r="-200000" b="-13433"/>
                          </a:stretch>
                        </a:blipFill>
                      </a:tcPr>
                    </a:tc>
                    <a:tc>
                      <a:txBody>
                        <a:bodyPr/>
                        <a:lstStyle/>
                        <a:p>
                          <a:endParaRPr lang="zh-TW"/>
                        </a:p>
                      </a:txBody>
                      <a:tcPr>
                        <a:blipFill rotWithShape="1">
                          <a:blip r:embed="rId4"/>
                          <a:stretch>
                            <a:fillRect l="-400518" t="-371642" r="-100000" b="-13433"/>
                          </a:stretch>
                        </a:blipFill>
                      </a:tcPr>
                    </a:tc>
                    <a:tc>
                      <a:txBody>
                        <a:bodyPr/>
                        <a:lstStyle/>
                        <a:p>
                          <a:endParaRPr lang="zh-TW"/>
                        </a:p>
                      </a:txBody>
                      <a:tcPr>
                        <a:blipFill rotWithShape="1">
                          <a:blip r:embed="rId4"/>
                          <a:stretch>
                            <a:fillRect l="-500518" t="-371642" b="-13433"/>
                          </a:stretch>
                        </a:blipFill>
                      </a:tcPr>
                    </a:tc>
                  </a:tr>
                </a:tbl>
              </a:graphicData>
            </a:graphic>
          </p:graphicFrame>
        </mc:Fallback>
      </mc:AlternateContent>
    </p:spTree>
    <p:extLst>
      <p:ext uri="{BB962C8B-B14F-4D97-AF65-F5344CB8AC3E}">
        <p14:creationId xmlns:p14="http://schemas.microsoft.com/office/powerpoint/2010/main" val="7232966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000" dirty="0" smtClean="0"/>
              <a:t>Radix-2 SQRT - Example</a:t>
            </a:r>
            <a:endParaRPr lang="zh-TW" altLang="en-US" sz="4000" dirty="0"/>
          </a:p>
        </p:txBody>
      </p:sp>
      <p:graphicFrame>
        <p:nvGraphicFramePr>
          <p:cNvPr id="5" name="物件 4"/>
          <p:cNvGraphicFramePr>
            <a:graphicFrameLocks noChangeAspect="1"/>
          </p:cNvGraphicFramePr>
          <p:nvPr>
            <p:extLst>
              <p:ext uri="{D42A27DB-BD31-4B8C-83A1-F6EECF244321}">
                <p14:modId xmlns:p14="http://schemas.microsoft.com/office/powerpoint/2010/main" val="1946715094"/>
              </p:ext>
            </p:extLst>
          </p:nvPr>
        </p:nvGraphicFramePr>
        <p:xfrm>
          <a:off x="4211960" y="1412776"/>
          <a:ext cx="4765675" cy="5105400"/>
        </p:xfrm>
        <a:graphic>
          <a:graphicData uri="http://schemas.openxmlformats.org/presentationml/2006/ole">
            <mc:AlternateContent xmlns:mc="http://schemas.openxmlformats.org/markup-compatibility/2006">
              <mc:Choice xmlns:v="urn:schemas-microsoft-com:vml" Requires="v">
                <p:oleObj spid="_x0000_s5499" name="Visio" r:id="rId3" imgW="5039949" imgH="5400334" progId="Visio.Drawing.11">
                  <p:embed/>
                </p:oleObj>
              </mc:Choice>
              <mc:Fallback>
                <p:oleObj name="Visio" r:id="rId3" imgW="5039949" imgH="540033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412776"/>
                        <a:ext cx="4765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 name="內容版面配置區 8"/>
              <p:cNvSpPr>
                <a:spLocks noGrp="1"/>
              </p:cNvSpPr>
              <p:nvPr>
                <p:ph idx="1"/>
              </p:nvPr>
            </p:nvSpPr>
            <p:spPr>
              <a:xfrm>
                <a:off x="457200" y="1600200"/>
                <a:ext cx="3682752" cy="4525963"/>
              </a:xfrm>
            </p:spPr>
            <p:txBody>
              <a:bodyPr>
                <a:normAutofit/>
              </a:bodyPr>
              <a:lstStyle/>
              <a:p>
                <a:r>
                  <a:rPr lang="en-US" altLang="zh-TW" sz="2000" dirty="0" smtClean="0"/>
                  <a:t>The example is non-restoring algorithm</a:t>
                </a:r>
              </a:p>
              <a:p>
                <a:pPr lvl="1"/>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a:rPr>
                          <m:t>𝑠</m:t>
                        </m:r>
                      </m:e>
                      <m:sup>
                        <m:r>
                          <a:rPr lang="en-US" altLang="zh-TW" sz="1400" i="1">
                            <a:latin typeface="Cambria Math"/>
                          </a:rPr>
                          <m:t>𝑗</m:t>
                        </m:r>
                      </m:sup>
                    </m:sSup>
                    <m:r>
                      <a:rPr lang="en-US" altLang="zh-TW" sz="1400" i="1">
                        <a:latin typeface="Cambria Math"/>
                      </a:rPr>
                      <m:t>=4</m:t>
                    </m:r>
                    <m:sSup>
                      <m:sSupPr>
                        <m:ctrlPr>
                          <a:rPr lang="en-US" altLang="zh-TW" sz="1400" i="1">
                            <a:latin typeface="Cambria Math" panose="02040503050406030204" pitchFamily="18" charset="0"/>
                          </a:rPr>
                        </m:ctrlPr>
                      </m:sSupPr>
                      <m:e>
                        <m:r>
                          <a:rPr lang="en-US" altLang="zh-TW" sz="1400" i="1">
                            <a:latin typeface="Cambria Math"/>
                          </a:rPr>
                          <m:t>𝑠</m:t>
                        </m:r>
                      </m:e>
                      <m:sup>
                        <m:r>
                          <a:rPr lang="en-US" altLang="zh-TW" sz="1400" i="1">
                            <a:latin typeface="Cambria Math"/>
                          </a:rPr>
                          <m:t>𝑗</m:t>
                        </m:r>
                        <m:r>
                          <a:rPr lang="en-US" altLang="zh-TW" sz="1400" i="1">
                            <a:latin typeface="Cambria Math"/>
                          </a:rPr>
                          <m:t>−1</m:t>
                        </m:r>
                      </m:sup>
                    </m:sSup>
                    <m:r>
                      <a:rPr lang="en-US" altLang="zh-TW" sz="1400" b="0" i="0" smtClean="0">
                        <a:latin typeface="Cambria Math"/>
                      </a:rPr>
                      <m:t>−</m:t>
                    </m:r>
                    <m:sSub>
                      <m:sSubPr>
                        <m:ctrlPr>
                          <a:rPr lang="en-US" altLang="zh-TW" sz="1400" i="1">
                            <a:latin typeface="Cambria Math" panose="02040503050406030204" pitchFamily="18" charset="0"/>
                          </a:rPr>
                        </m:ctrlPr>
                      </m:sSubPr>
                      <m:e>
                        <m:r>
                          <a:rPr lang="en-US" altLang="zh-TW" sz="1400" i="1">
                            <a:latin typeface="Cambria Math"/>
                          </a:rPr>
                          <m:t>𝑞</m:t>
                        </m:r>
                      </m:e>
                      <m:sub>
                        <m:r>
                          <a:rPr lang="en-US" altLang="zh-TW" sz="1400" i="1">
                            <a:latin typeface="Cambria Math"/>
                          </a:rPr>
                          <m:t>−</m:t>
                        </m:r>
                        <m:r>
                          <a:rPr lang="en-US" altLang="zh-TW" sz="1400" i="1">
                            <a:latin typeface="Cambria Math"/>
                          </a:rPr>
                          <m:t>𝑗</m:t>
                        </m:r>
                      </m:sub>
                    </m:sSub>
                    <m:r>
                      <a:rPr lang="en-US" altLang="zh-TW" sz="1400" b="0" i="0" smtClean="0">
                        <a:latin typeface="Cambria Math"/>
                      </a:rPr>
                      <m:t>(</m:t>
                    </m:r>
                    <m:r>
                      <a:rPr lang="en-US" altLang="zh-TW" sz="1400" i="1">
                        <a:latin typeface="Cambria Math"/>
                      </a:rPr>
                      <m:t>2</m:t>
                    </m:r>
                    <m:sSup>
                      <m:sSupPr>
                        <m:ctrlPr>
                          <a:rPr lang="en-US" altLang="zh-TW" sz="1400" i="1">
                            <a:latin typeface="Cambria Math" panose="02040503050406030204" pitchFamily="18" charset="0"/>
                          </a:rPr>
                        </m:ctrlPr>
                      </m:sSupPr>
                      <m:e>
                        <m:r>
                          <a:rPr lang="en-US" altLang="zh-TW" sz="1400" i="1">
                            <a:latin typeface="Cambria Math"/>
                          </a:rPr>
                          <m:t>𝑞</m:t>
                        </m:r>
                      </m:e>
                      <m:sup>
                        <m:r>
                          <a:rPr lang="en-US" altLang="zh-TW" sz="1400" i="1">
                            <a:latin typeface="Cambria Math"/>
                          </a:rPr>
                          <m:t>𝑗</m:t>
                        </m:r>
                        <m:r>
                          <a:rPr lang="en-US" altLang="zh-TW" sz="1400" i="1">
                            <a:latin typeface="Cambria Math"/>
                          </a:rPr>
                          <m:t>−1</m:t>
                        </m:r>
                      </m:sup>
                    </m:sSup>
                    <m:r>
                      <a:rPr lang="en-US" altLang="zh-TW" sz="1400" i="1">
                        <a:latin typeface="Cambria Math"/>
                      </a:rPr>
                      <m:t>+</m:t>
                    </m:r>
                    <m:sSup>
                      <m:sSupPr>
                        <m:ctrlPr>
                          <a:rPr lang="en-US" altLang="zh-TW" sz="1400" i="1">
                            <a:latin typeface="Cambria Math" panose="02040503050406030204" pitchFamily="18" charset="0"/>
                          </a:rPr>
                        </m:ctrlPr>
                      </m:sSupPr>
                      <m:e>
                        <m:r>
                          <a:rPr lang="en-US" altLang="zh-TW" sz="1400" b="0" i="1" smtClean="0">
                            <a:latin typeface="Cambria Math"/>
                          </a:rPr>
                          <m:t>2</m:t>
                        </m:r>
                      </m:e>
                      <m:sup>
                        <m:r>
                          <a:rPr lang="en-US" altLang="zh-TW" sz="1400" i="1">
                            <a:latin typeface="Cambria Math"/>
                          </a:rPr>
                          <m:t>−</m:t>
                        </m:r>
                        <m:r>
                          <a:rPr lang="en-US" altLang="zh-TW" sz="1400" i="1">
                            <a:latin typeface="Cambria Math"/>
                          </a:rPr>
                          <m:t>𝑗</m:t>
                        </m:r>
                      </m:sup>
                    </m:sSup>
                    <m:sSub>
                      <m:sSubPr>
                        <m:ctrlPr>
                          <a:rPr lang="en-US" altLang="zh-TW" sz="1400" i="1">
                            <a:latin typeface="Cambria Math" panose="02040503050406030204" pitchFamily="18" charset="0"/>
                          </a:rPr>
                        </m:ctrlPr>
                      </m:sSubPr>
                      <m:e>
                        <m:r>
                          <a:rPr lang="en-US" altLang="zh-TW" sz="1400" i="1">
                            <a:latin typeface="Cambria Math"/>
                          </a:rPr>
                          <m:t>𝑞</m:t>
                        </m:r>
                      </m:e>
                      <m:sub>
                        <m:r>
                          <a:rPr lang="en-US" altLang="zh-TW" sz="1400" i="1">
                            <a:latin typeface="Cambria Math"/>
                          </a:rPr>
                          <m:t>−</m:t>
                        </m:r>
                        <m:r>
                          <a:rPr lang="en-US" altLang="zh-TW" sz="1400" i="1">
                            <a:latin typeface="Cambria Math"/>
                          </a:rPr>
                          <m:t>𝑗</m:t>
                        </m:r>
                      </m:sub>
                    </m:sSub>
                    <m:r>
                      <a:rPr lang="en-US" altLang="zh-TW" sz="1400" b="0" i="1" smtClean="0">
                        <a:latin typeface="Cambria Math"/>
                      </a:rPr>
                      <m:t>)</m:t>
                    </m:r>
                  </m:oMath>
                </a14:m>
                <a:endParaRPr lang="zh-TW" altLang="en-US" sz="1400" dirty="0"/>
              </a:p>
            </p:txBody>
          </p:sp>
        </mc:Choice>
        <mc:Fallback xmlns="">
          <p:sp>
            <p:nvSpPr>
              <p:cNvPr id="9" name="內容版面配置區 8"/>
              <p:cNvSpPr>
                <a:spLocks noGrp="1" noRot="1" noChangeAspect="1" noMove="1" noResize="1" noEditPoints="1" noAdjustHandles="1" noChangeArrowheads="1" noChangeShapeType="1" noTextEdit="1"/>
              </p:cNvSpPr>
              <p:nvPr>
                <p:ph idx="1"/>
              </p:nvPr>
            </p:nvSpPr>
            <p:spPr>
              <a:xfrm>
                <a:off x="457200" y="1600200"/>
                <a:ext cx="3682752" cy="4525963"/>
              </a:xfrm>
              <a:blipFill rotWithShape="1">
                <a:blip r:embed="rId5"/>
                <a:stretch>
                  <a:fillRect l="-1325" t="-67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033729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Radix-4 </a:t>
            </a:r>
            <a:r>
              <a:rPr lang="en-US" altLang="zh-TW" dirty="0" smtClean="0"/>
              <a:t>DIV and SQRT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lnSpcReduction="10000"/>
              </a:bodyPr>
              <a:lstStyle/>
              <a:p>
                <a:r>
                  <a:rPr lang="en-US" altLang="zh-TW" sz="2000" dirty="0" smtClean="0"/>
                  <a:t>DIV</a:t>
                </a:r>
              </a:p>
              <a:p>
                <a:pPr lvl="1"/>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𝑑</m:t>
                    </m:r>
                  </m:oMath>
                </a14:m>
                <a:endParaRPr lang="en-US" altLang="zh-TW" sz="1600" i="1" dirty="0" smtClean="0">
                  <a:latin typeface="Cambria Math"/>
                </a:endParaRPr>
              </a:p>
              <a:p>
                <a:pPr lvl="1"/>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smtClean="0"/>
                  <a:t> is in the range [-2/3d, 2/3d)</a:t>
                </a:r>
              </a:p>
              <a:p>
                <a:pPr lvl="1"/>
                <a:r>
                  <a:rPr lang="en-US" altLang="zh-TW" sz="1600" dirty="0" smtClean="0"/>
                  <a:t>Digit set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oMath>
                </a14:m>
                <a:r>
                  <a:rPr lang="en-US" altLang="zh-TW" sz="1600" dirty="0" smtClean="0"/>
                  <a:t>) is [-2, -1, 0, 1, 2]</a:t>
                </a:r>
              </a:p>
              <a:p>
                <a:pPr lvl="1"/>
                <a14:m>
                  <m:oMath xmlns:m="http://schemas.openxmlformats.org/officeDocument/2006/math">
                    <m:r>
                      <a:rPr lang="en-US" altLang="zh-TW" sz="1600" i="1">
                        <a:latin typeface="Cambria Math"/>
                      </a:rPr>
                      <m:t>𝑑</m:t>
                    </m:r>
                  </m:oMath>
                </a14:m>
                <a:r>
                  <a:rPr lang="en-US" altLang="zh-TW" sz="1600" dirty="0" smtClean="0"/>
                  <a:t> is in the range [1.0, 2)</a:t>
                </a:r>
              </a:p>
              <a:p>
                <a:pPr lvl="1"/>
                <a14:m>
                  <m:oMath xmlns:m="http://schemas.openxmlformats.org/officeDocument/2006/math">
                    <m:sSup>
                      <m:sSupPr>
                        <m:ctrlPr>
                          <a:rPr lang="en-US" altLang="zh-TW" sz="1600" i="1" smtClean="0">
                            <a:latin typeface="Cambria Math" panose="02040503050406030204" pitchFamily="18" charset="0"/>
                          </a:rPr>
                        </m:ctrlPr>
                      </m:sSupPr>
                      <m:e>
                        <m:r>
                          <a:rPr lang="en-US" altLang="zh-TW" sz="1600" i="1">
                            <a:latin typeface="Cambria Math"/>
                          </a:rPr>
                          <m:t>𝑠</m:t>
                        </m:r>
                      </m:e>
                      <m:sup>
                        <m:r>
                          <a:rPr lang="en-US" altLang="zh-TW" sz="1600" b="0" i="1" smtClean="0">
                            <a:latin typeface="Cambria Math"/>
                          </a:rPr>
                          <m:t>0</m:t>
                        </m:r>
                      </m:sup>
                    </m:sSup>
                  </m:oMath>
                </a14:m>
                <a:r>
                  <a:rPr lang="en-US" altLang="zh-TW" sz="1600" dirty="0" smtClean="0"/>
                  <a:t> is dividend</a:t>
                </a:r>
              </a:p>
              <a:p>
                <a:pPr lvl="1"/>
                <a:r>
                  <a:rPr lang="en-US" altLang="zh-TW" sz="1600" dirty="0"/>
                  <a:t>dividend  </a:t>
                </a:r>
                <a:r>
                  <a:rPr lang="en-US" altLang="zh-TW" sz="1600" dirty="0" smtClean="0"/>
                  <a:t>is in the range [1.0, 2)</a:t>
                </a:r>
              </a:p>
              <a:p>
                <a:r>
                  <a:rPr lang="en-US" altLang="zh-TW" sz="2000" dirty="0"/>
                  <a:t>SQRT</a:t>
                </a:r>
              </a:p>
              <a:p>
                <a:pPr lvl="1"/>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𝑟</m:t>
                    </m:r>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d>
                      <m:dPr>
                        <m:ctrlPr>
                          <a:rPr lang="en-US" altLang="zh-TW" sz="1600" i="1">
                            <a:latin typeface="Cambria Math" panose="02040503050406030204" pitchFamily="18" charset="0"/>
                          </a:rPr>
                        </m:ctrlPr>
                      </m:dPr>
                      <m:e>
                        <m:r>
                          <a:rPr lang="en-US" altLang="zh-TW" sz="1600" i="1">
                            <a:latin typeface="Cambria Math"/>
                          </a:rPr>
                          <m:t>2</m:t>
                        </m:r>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sSup>
                          <m:sSupPr>
                            <m:ctrlPr>
                              <a:rPr lang="en-US" altLang="zh-TW" sz="1600" i="1">
                                <a:latin typeface="Cambria Math" panose="02040503050406030204" pitchFamily="18" charset="0"/>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e>
                    </m:d>
                    <m:r>
                      <a:rPr lang="en-US" altLang="zh-TW" sz="1600" i="1">
                        <a:latin typeface="Cambria Math"/>
                      </a:rPr>
                      <m:t>=4</m:t>
                    </m:r>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−2</m:t>
                    </m:r>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m:t>
                    </m:r>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f>
                      <m:fPr>
                        <m:ctrlPr>
                          <a:rPr lang="en-US" altLang="zh-TW" sz="1600" i="1">
                            <a:latin typeface="Cambria Math" panose="02040503050406030204" pitchFamily="18" charset="0"/>
                          </a:rPr>
                        </m:ctrlPr>
                      </m:fPr>
                      <m:num>
                        <m:sSup>
                          <m:sSupPr>
                            <m:ctrlPr>
                              <a:rPr lang="en-US" altLang="zh-TW" sz="1600" i="1">
                                <a:latin typeface="Cambria Math" panose="02040503050406030204" pitchFamily="18" charset="0"/>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num>
                      <m:den>
                        <m:r>
                          <a:rPr lang="en-US" altLang="zh-TW" sz="1600" i="1">
                            <a:latin typeface="Cambria Math"/>
                          </a:rPr>
                          <m:t>2</m:t>
                        </m:r>
                      </m:den>
                    </m:f>
                    <m:r>
                      <a:rPr lang="en-US" altLang="zh-TW" sz="1600" i="1">
                        <a:latin typeface="Cambria Math"/>
                      </a:rPr>
                      <m:t>)</m:t>
                    </m:r>
                  </m:oMath>
                </a14:m>
                <a:endParaRPr lang="en-US" altLang="zh-TW" sz="1600" i="1" dirty="0">
                  <a:latin typeface="Cambria Math"/>
                </a:endParaRPr>
              </a:p>
              <a:p>
                <a:pPr lvl="1"/>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a:t> is in the range [-2/3</a:t>
                </a:r>
                <a14:m>
                  <m:oMath xmlns:m="http://schemas.openxmlformats.org/officeDocument/2006/math">
                    <m:r>
                      <a:rPr lang="en-US" altLang="zh-TW" sz="1600" i="1">
                        <a:latin typeface="Cambria Math"/>
                      </a:rPr>
                      <m:t>𝑟</m:t>
                    </m:r>
                  </m:oMath>
                </a14:m>
                <a:r>
                  <a:rPr lang="en-US" altLang="zh-TW" sz="1600" dirty="0"/>
                  <a:t>, 2/3</a:t>
                </a:r>
                <a14:m>
                  <m:oMath xmlns:m="http://schemas.openxmlformats.org/officeDocument/2006/math">
                    <m:r>
                      <a:rPr lang="en-US" altLang="zh-TW" sz="1600" i="1">
                        <a:latin typeface="Cambria Math"/>
                      </a:rPr>
                      <m:t>𝑟</m:t>
                    </m:r>
                  </m:oMath>
                </a14:m>
                <a:r>
                  <a:rPr lang="en-US" altLang="zh-TW" sz="1600" dirty="0"/>
                  <a:t>)</a:t>
                </a:r>
                <a:r>
                  <a:rPr lang="en-US" altLang="zh-TW" sz="1600" dirty="0">
                    <a:ea typeface="Cambria Math"/>
                  </a:rPr>
                  <a:t> </a:t>
                </a:r>
                <a14:m>
                  <m:oMath xmlns:m="http://schemas.openxmlformats.org/officeDocument/2006/math">
                    <m:r>
                      <a:rPr lang="en-US" altLang="zh-TW" sz="1600" i="1">
                        <a:latin typeface="Cambria Math"/>
                        <a:ea typeface="Cambria Math"/>
                      </a:rPr>
                      <m:t>≈</m:t>
                    </m:r>
                  </m:oMath>
                </a14:m>
                <a:r>
                  <a:rPr lang="en-US" altLang="zh-TW" sz="1600" dirty="0"/>
                  <a:t> [-4/3</a:t>
                </a:r>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oMath>
                </a14:m>
                <a:r>
                  <a:rPr lang="en-US" altLang="zh-TW" sz="1600" dirty="0"/>
                  <a:t>, 4/3</a:t>
                </a:r>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oMath>
                </a14:m>
                <a:r>
                  <a:rPr lang="en-US" altLang="zh-TW" sz="1600" dirty="0"/>
                  <a:t>)</a:t>
                </a:r>
              </a:p>
              <a:p>
                <a:pPr lvl="1"/>
                <a:r>
                  <a:rPr lang="en-US" altLang="zh-TW" sz="1600" dirty="0" smtClean="0"/>
                  <a:t>Digit </a:t>
                </a:r>
                <a:r>
                  <a:rPr lang="en-US" altLang="zh-TW" sz="1600" dirty="0"/>
                  <a:t>set (</a:t>
                </a:r>
                <a14:m>
                  <m:oMath xmlns:m="http://schemas.openxmlformats.org/officeDocument/2006/math">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oMath>
                </a14:m>
                <a:r>
                  <a:rPr lang="en-US" altLang="zh-TW" sz="1600" dirty="0"/>
                  <a:t>) is [-2, -1, 0, 1, 2]</a:t>
                </a:r>
                <a:endParaRPr lang="en-US" altLang="zh-TW" sz="1600" strike="sngStrike" dirty="0"/>
              </a:p>
              <a:p>
                <a:pPr lvl="2"/>
                <a:r>
                  <a:rPr lang="en-US" altLang="zh-TW" sz="1200" dirty="0"/>
                  <a:t>Digit set adjustment is for reducing look-up table</a:t>
                </a:r>
              </a:p>
              <a:p>
                <a:pPr lvl="1"/>
                <a14:m>
                  <m:oMath xmlns:m="http://schemas.openxmlformats.org/officeDocument/2006/math">
                    <m:r>
                      <a:rPr lang="en-US" altLang="zh-TW" sz="1600" i="1">
                        <a:latin typeface="Cambria Math"/>
                      </a:rPr>
                      <m:t>(</m:t>
                    </m:r>
                    <m:sSup>
                      <m:sSupPr>
                        <m:ctrlPr>
                          <a:rPr lang="en-US" altLang="zh-TW" sz="1600" i="1">
                            <a:latin typeface="Cambria Math" panose="02040503050406030204" pitchFamily="18" charset="0"/>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f>
                      <m:fPr>
                        <m:ctrlPr>
                          <a:rPr lang="en-US" altLang="zh-TW" sz="1600" i="1">
                            <a:latin typeface="Cambria Math" panose="02040503050406030204" pitchFamily="18" charset="0"/>
                          </a:rPr>
                        </m:ctrlPr>
                      </m:fPr>
                      <m:num>
                        <m:sSup>
                          <m:sSupPr>
                            <m:ctrlPr>
                              <a:rPr lang="en-US" altLang="zh-TW" sz="1600" i="1">
                                <a:latin typeface="Cambria Math" panose="02040503050406030204" pitchFamily="18" charset="0"/>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panose="02040503050406030204" pitchFamily="18" charset="0"/>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num>
                      <m:den>
                        <m:r>
                          <a:rPr lang="en-US" altLang="zh-TW" sz="1600" i="1">
                            <a:latin typeface="Cambria Math"/>
                          </a:rPr>
                          <m:t>2</m:t>
                        </m:r>
                      </m:den>
                    </m:f>
                    <m:r>
                      <a:rPr lang="en-US" altLang="zh-TW" sz="1600" i="1">
                        <a:latin typeface="Cambria Math"/>
                      </a:rPr>
                      <m:t>)</m:t>
                    </m:r>
                  </m:oMath>
                </a14:m>
                <a:r>
                  <a:rPr lang="en-US" altLang="zh-TW" sz="1600" dirty="0"/>
                  <a:t> is in the range [</a:t>
                </a:r>
                <a:r>
                  <a:rPr lang="en-US" altLang="zh-TW" sz="1600" dirty="0" smtClean="0"/>
                  <a:t>0.5, </a:t>
                </a:r>
                <a:r>
                  <a:rPr lang="en-US" altLang="zh-TW" sz="1600" dirty="0"/>
                  <a:t>1</a:t>
                </a:r>
                <a:r>
                  <a:rPr lang="en-US" altLang="zh-TW" sz="1600" dirty="0" smtClean="0"/>
                  <a:t>)</a:t>
                </a:r>
              </a:p>
              <a:p>
                <a:pPr lvl="1"/>
                <a14:m>
                  <m:oMath xmlns:m="http://schemas.openxmlformats.org/officeDocument/2006/math">
                    <m:sSup>
                      <m:sSupPr>
                        <m:ctrlPr>
                          <a:rPr lang="en-US" altLang="zh-TW" sz="1600" i="1">
                            <a:latin typeface="Cambria Math" panose="02040503050406030204" pitchFamily="18" charset="0"/>
                          </a:rPr>
                        </m:ctrlPr>
                      </m:sSupPr>
                      <m:e>
                        <m:r>
                          <a:rPr lang="en-US" altLang="zh-TW" sz="1600" i="1">
                            <a:latin typeface="Cambria Math"/>
                          </a:rPr>
                          <m:t>𝑠</m:t>
                        </m:r>
                      </m:e>
                      <m:sup>
                        <m:r>
                          <a:rPr lang="en-US" altLang="zh-TW" sz="1600" i="1">
                            <a:latin typeface="Cambria Math"/>
                          </a:rPr>
                          <m:t>0</m:t>
                        </m:r>
                      </m:sup>
                    </m:sSup>
                  </m:oMath>
                </a14:m>
                <a:r>
                  <a:rPr lang="en-US" altLang="zh-TW" sz="1600" dirty="0" smtClean="0"/>
                  <a:t> </a:t>
                </a:r>
                <a:r>
                  <a:rPr lang="en-US" altLang="zh-TW" sz="1600" dirty="0"/>
                  <a:t>is </a:t>
                </a:r>
                <a:r>
                  <a:rPr lang="en-US" altLang="zh-TW" sz="1600" dirty="0" smtClean="0"/>
                  <a:t>((radicand &gt;&gt; 1) – 1)</a:t>
                </a:r>
              </a:p>
              <a:p>
                <a:pPr lvl="1"/>
                <a:r>
                  <a:rPr lang="en-US" altLang="zh-TW" sz="1600" dirty="0"/>
                  <a:t>radicand </a:t>
                </a:r>
                <a:r>
                  <a:rPr lang="en-US" altLang="zh-TW" sz="1600" dirty="0" smtClean="0"/>
                  <a:t>is </a:t>
                </a:r>
                <a:r>
                  <a:rPr lang="en-US" altLang="zh-TW" sz="1600" dirty="0"/>
                  <a:t>in the range </a:t>
                </a:r>
                <a:r>
                  <a:rPr lang="en-US" altLang="zh-TW" sz="1600" dirty="0" smtClean="0"/>
                  <a:t>[0.25, 1)</a:t>
                </a:r>
                <a:endParaRPr lang="en-US" altLang="zh-TW" sz="16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19" t="-134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811158500"/>
                  </p:ext>
                </p:extLst>
              </p:nvPr>
            </p:nvGraphicFramePr>
            <p:xfrm>
              <a:off x="5724128" y="4725144"/>
              <a:ext cx="3347865" cy="1842707"/>
            </p:xfrm>
            <a:graphic>
              <a:graphicData uri="http://schemas.openxmlformats.org/drawingml/2006/table">
                <a:tbl>
                  <a:tblPr firstRow="1" bandRow="1">
                    <a:tableStyleId>{5C22544A-7EE6-4342-B048-85BDC9FD1C3A}</a:tableStyleId>
                  </a:tblPr>
                  <a:tblGrid>
                    <a:gridCol w="1115955">
                      <a:extLst>
                        <a:ext uri="{9D8B030D-6E8A-4147-A177-3AD203B41FA5}">
                          <a16:colId xmlns:a16="http://schemas.microsoft.com/office/drawing/2014/main" val="20000"/>
                        </a:ext>
                      </a:extLst>
                    </a:gridCol>
                    <a:gridCol w="1115955">
                      <a:extLst>
                        <a:ext uri="{9D8B030D-6E8A-4147-A177-3AD203B41FA5}">
                          <a16:colId xmlns:a16="http://schemas.microsoft.com/office/drawing/2014/main" val="20001"/>
                        </a:ext>
                      </a:extLst>
                    </a:gridCol>
                    <a:gridCol w="1115955">
                      <a:extLst>
                        <a:ext uri="{9D8B030D-6E8A-4147-A177-3AD203B41FA5}">
                          <a16:colId xmlns:a16="http://schemas.microsoft.com/office/drawing/2014/main" val="20002"/>
                        </a:ext>
                      </a:extLst>
                    </a:gridCol>
                  </a:tblGrid>
                  <a:tr h="324794">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a:rPr>
                                      <m:t>𝑞</m:t>
                                    </m:r>
                                  </m:e>
                                  <m:sup>
                                    <m:r>
                                      <a:rPr lang="en-US" altLang="zh-TW" sz="1100" i="1">
                                        <a:latin typeface="Cambria Math"/>
                                      </a:rPr>
                                      <m:t>𝑗</m:t>
                                    </m:r>
                                    <m:r>
                                      <a:rPr lang="en-US" altLang="zh-TW" sz="1100" i="1">
                                        <a:latin typeface="Cambria Math"/>
                                      </a:rPr>
                                      <m:t>−1</m:t>
                                    </m:r>
                                  </m:sup>
                                </m:sSup>
                              </m:oMath>
                            </m:oMathPara>
                          </a14:m>
                          <a:endParaRPr lang="zh-TW" altLang="en-US" sz="11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altLang="zh-TW" sz="1100" i="1" smtClean="0">
                                        <a:latin typeface="Cambria Math" panose="02040503050406030204" pitchFamily="18" charset="0"/>
                                      </a:rPr>
                                    </m:ctrlPr>
                                  </m:fPr>
                                  <m:num>
                                    <m:sSup>
                                      <m:sSupPr>
                                        <m:ctrlPr>
                                          <a:rPr lang="en-US" altLang="zh-TW" sz="1100" i="1">
                                            <a:latin typeface="Cambria Math" panose="02040503050406030204" pitchFamily="18" charset="0"/>
                                          </a:rPr>
                                        </m:ctrlPr>
                                      </m:sSupPr>
                                      <m:e>
                                        <m:r>
                                          <a:rPr lang="en-US" altLang="zh-TW" sz="1100" i="1">
                                            <a:latin typeface="Cambria Math"/>
                                          </a:rPr>
                                          <m:t>4</m:t>
                                        </m:r>
                                      </m:e>
                                      <m:sup>
                                        <m:r>
                                          <a:rPr lang="en-US" altLang="zh-TW" sz="1100" i="1">
                                            <a:latin typeface="Cambria Math"/>
                                          </a:rPr>
                                          <m:t>−</m:t>
                                        </m:r>
                                        <m:r>
                                          <a:rPr lang="en-US" altLang="zh-TW" sz="1100" i="1">
                                            <a:latin typeface="Cambria Math"/>
                                          </a:rPr>
                                          <m:t>𝑗</m:t>
                                        </m:r>
                                      </m:sup>
                                    </m:sSup>
                                    <m:sSub>
                                      <m:sSubPr>
                                        <m:ctrlPr>
                                          <a:rPr lang="en-US" altLang="zh-TW" sz="1100" i="1">
                                            <a:latin typeface="Cambria Math" panose="02040503050406030204" pitchFamily="18" charset="0"/>
                                          </a:rPr>
                                        </m:ctrlPr>
                                      </m:sSubPr>
                                      <m:e>
                                        <m:r>
                                          <a:rPr lang="en-US" altLang="zh-TW" sz="1100" i="1">
                                            <a:latin typeface="Cambria Math"/>
                                          </a:rPr>
                                          <m:t>𝑞</m:t>
                                        </m:r>
                                      </m:e>
                                      <m:sub>
                                        <m:r>
                                          <a:rPr lang="en-US" altLang="zh-TW" sz="1100" i="1">
                                            <a:latin typeface="Cambria Math"/>
                                          </a:rPr>
                                          <m:t>−</m:t>
                                        </m:r>
                                        <m:r>
                                          <a:rPr lang="en-US" altLang="zh-TW" sz="1100" i="1">
                                            <a:latin typeface="Cambria Math"/>
                                          </a:rPr>
                                          <m:t>𝑗</m:t>
                                        </m:r>
                                      </m:sub>
                                    </m:sSub>
                                  </m:num>
                                  <m:den>
                                    <m:r>
                                      <a:rPr lang="en-US" altLang="zh-TW" sz="1100" b="0" i="1" smtClean="0">
                                        <a:latin typeface="Cambria Math"/>
                                      </a:rPr>
                                      <m:t>2</m:t>
                                    </m:r>
                                  </m:den>
                                </m:f>
                              </m:oMath>
                            </m:oMathPara>
                          </a14:m>
                          <a:endParaRPr lang="zh-TW" altLang="en-US" sz="11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a:rPr>
                                      <m:t>𝑞</m:t>
                                    </m:r>
                                  </m:e>
                                  <m:sup>
                                    <m:r>
                                      <a:rPr lang="en-US" altLang="zh-TW" sz="1100" i="1">
                                        <a:latin typeface="Cambria Math"/>
                                      </a:rPr>
                                      <m:t>𝑗</m:t>
                                    </m:r>
                                    <m:r>
                                      <a:rPr lang="en-US" altLang="zh-TW" sz="1100" i="1">
                                        <a:latin typeface="Cambria Math"/>
                                      </a:rPr>
                                      <m:t>−1</m:t>
                                    </m:r>
                                  </m:sup>
                                </m:sSup>
                                <m:r>
                                  <a:rPr lang="en-US" altLang="zh-TW" sz="1100" i="1">
                                    <a:latin typeface="Cambria Math"/>
                                  </a:rPr>
                                  <m:t>+</m:t>
                                </m:r>
                                <m:f>
                                  <m:fPr>
                                    <m:ctrlPr>
                                      <a:rPr lang="en-US" altLang="zh-TW" sz="1100" i="1">
                                        <a:latin typeface="Cambria Math" panose="02040503050406030204" pitchFamily="18" charset="0"/>
                                      </a:rPr>
                                    </m:ctrlPr>
                                  </m:fPr>
                                  <m:num>
                                    <m:sSup>
                                      <m:sSupPr>
                                        <m:ctrlPr>
                                          <a:rPr lang="en-US" altLang="zh-TW" sz="1100" i="1">
                                            <a:latin typeface="Cambria Math" panose="02040503050406030204" pitchFamily="18" charset="0"/>
                                          </a:rPr>
                                        </m:ctrlPr>
                                      </m:sSupPr>
                                      <m:e>
                                        <m:r>
                                          <a:rPr lang="en-US" altLang="zh-TW" sz="1100" i="1">
                                            <a:latin typeface="Cambria Math"/>
                                          </a:rPr>
                                          <m:t>4</m:t>
                                        </m:r>
                                      </m:e>
                                      <m:sup>
                                        <m:r>
                                          <a:rPr lang="en-US" altLang="zh-TW" sz="1100" i="1">
                                            <a:latin typeface="Cambria Math"/>
                                          </a:rPr>
                                          <m:t>−</m:t>
                                        </m:r>
                                        <m:r>
                                          <a:rPr lang="en-US" altLang="zh-TW" sz="1100" i="1">
                                            <a:latin typeface="Cambria Math"/>
                                          </a:rPr>
                                          <m:t>𝑗</m:t>
                                        </m:r>
                                      </m:sup>
                                    </m:sSup>
                                    <m:sSub>
                                      <m:sSubPr>
                                        <m:ctrlPr>
                                          <a:rPr lang="en-US" altLang="zh-TW" sz="1100" i="1">
                                            <a:latin typeface="Cambria Math" panose="02040503050406030204" pitchFamily="18" charset="0"/>
                                          </a:rPr>
                                        </m:ctrlPr>
                                      </m:sSubPr>
                                      <m:e>
                                        <m:r>
                                          <a:rPr lang="en-US" altLang="zh-TW" sz="1100" i="1">
                                            <a:latin typeface="Cambria Math"/>
                                          </a:rPr>
                                          <m:t>𝑞</m:t>
                                        </m:r>
                                      </m:e>
                                      <m:sub>
                                        <m:r>
                                          <a:rPr lang="en-US" altLang="zh-TW" sz="1100" i="1">
                                            <a:latin typeface="Cambria Math"/>
                                          </a:rPr>
                                          <m:t>−</m:t>
                                        </m:r>
                                        <m:r>
                                          <a:rPr lang="en-US" altLang="zh-TW" sz="1100" i="1">
                                            <a:latin typeface="Cambria Math"/>
                                          </a:rPr>
                                          <m:t>𝑗</m:t>
                                        </m:r>
                                      </m:sub>
                                    </m:sSub>
                                  </m:num>
                                  <m:den>
                                    <m:r>
                                      <a:rPr lang="en-US" altLang="zh-TW" sz="1100" i="1">
                                        <a:latin typeface="Cambria Math"/>
                                      </a:rPr>
                                      <m:t>2</m:t>
                                    </m:r>
                                  </m:den>
                                </m:f>
                              </m:oMath>
                            </m:oMathPara>
                          </a14:m>
                          <a:endParaRPr lang="zh-TW" altLang="en-US" sz="1100" dirty="0"/>
                        </a:p>
                      </a:txBody>
                      <a:tcPr/>
                    </a:tc>
                    <a:extLst>
                      <a:ext uri="{0D108BD9-81ED-4DB2-BD59-A6C34878D82A}">
                        <a16:rowId xmlns:a16="http://schemas.microsoft.com/office/drawing/2014/main" val="10000"/>
                      </a:ext>
                    </a:extLst>
                  </a:tr>
                  <a:tr h="20867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3’b010</a:t>
                          </a:r>
                          <a:endParaRPr lang="zh-TW" altLang="en-US" sz="11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b="0" i="1" smtClean="0">
                                        <a:latin typeface="Cambria Math"/>
                                      </a:rPr>
                                      <m:t>{</m:t>
                                    </m:r>
                                    <m:sSub>
                                      <m:sSubPr>
                                        <m:ctrlPr>
                                          <a:rPr lang="en-US" altLang="zh-TW" sz="1100" i="1" smtClean="0">
                                            <a:latin typeface="Cambria Math" panose="02040503050406030204" pitchFamily="18" charset="0"/>
                                          </a:rPr>
                                        </m:ctrlPr>
                                      </m:sSubPr>
                                      <m:e>
                                        <m:r>
                                          <a:rPr lang="en-US" altLang="zh-TW" sz="1100" b="0" i="1" smtClean="0">
                                            <a:latin typeface="Cambria Math"/>
                                          </a:rPr>
                                          <m:t>𝑞</m:t>
                                        </m:r>
                                      </m:e>
                                      <m:sub>
                                        <m:r>
                                          <a:rPr lang="en-US" altLang="zh-TW" sz="1100" b="0" i="1" smtClean="0">
                                            <a:latin typeface="Cambria Math"/>
                                          </a:rPr>
                                          <m:t>0</m:t>
                                        </m:r>
                                      </m:sub>
                                    </m:sSub>
                                  </m:e>
                                  <m:sup>
                                    <m:r>
                                      <a:rPr lang="en-US" altLang="zh-TW" sz="1100" i="1">
                                        <a:latin typeface="Cambria Math"/>
                                      </a:rPr>
                                      <m:t>𝑗</m:t>
                                    </m:r>
                                    <m:r>
                                      <a:rPr lang="en-US" altLang="zh-TW" sz="1100" i="1">
                                        <a:latin typeface="Cambria Math"/>
                                      </a:rPr>
                                      <m:t>−1</m:t>
                                    </m:r>
                                  </m:sup>
                                </m:sSup>
                                <m:r>
                                  <a:rPr lang="en-US" altLang="zh-TW" sz="1100" b="0" i="1" smtClean="0">
                                    <a:latin typeface="Cambria Math"/>
                                  </a:rPr>
                                  <m:t>, </m:t>
                                </m:r>
                                <m:sSup>
                                  <m:sSupPr>
                                    <m:ctrlPr>
                                      <a:rPr lang="en-US" altLang="zh-TW" sz="1100" b="0" i="1" smtClean="0">
                                        <a:latin typeface="Cambria Math" panose="02040503050406030204" pitchFamily="18" charset="0"/>
                                      </a:rPr>
                                    </m:ctrlPr>
                                  </m:sSupPr>
                                  <m:e>
                                    <m:r>
                                      <a:rPr lang="en-US" altLang="zh-TW" sz="1100" b="0" i="1" smtClean="0">
                                        <a:latin typeface="Cambria Math"/>
                                      </a:rPr>
                                      <m:t>3</m:t>
                                    </m:r>
                                  </m:e>
                                  <m:sup>
                                    <m:r>
                                      <a:rPr lang="en-US" altLang="zh-TW" sz="1100" b="0" i="1" smtClean="0">
                                        <a:latin typeface="Cambria Math"/>
                                      </a:rPr>
                                      <m:t>′</m:t>
                                    </m:r>
                                  </m:sup>
                                </m:sSup>
                                <m:r>
                                  <a:rPr lang="en-US" altLang="zh-TW" sz="1100" b="0" i="1" smtClean="0">
                                    <a:latin typeface="Cambria Math"/>
                                  </a:rPr>
                                  <m:t>𝑏</m:t>
                                </m:r>
                                <m:r>
                                  <a:rPr lang="en-US" altLang="zh-TW" sz="1100" b="0" i="1" smtClean="0">
                                    <a:latin typeface="Cambria Math"/>
                                  </a:rPr>
                                  <m:t>010}</m:t>
                                </m:r>
                              </m:oMath>
                            </m:oMathPara>
                          </a14:m>
                          <a:endParaRPr lang="zh-TW" altLang="en-US" sz="1100" dirty="0"/>
                        </a:p>
                      </a:txBody>
                      <a:tcPr/>
                    </a:tc>
                    <a:extLst>
                      <a:ext uri="{0D108BD9-81ED-4DB2-BD59-A6C34878D82A}">
                        <a16:rowId xmlns:a16="http://schemas.microsoft.com/office/drawing/2014/main" val="10001"/>
                      </a:ext>
                    </a:extLst>
                  </a:tr>
                  <a:tr h="20867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3’b001</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a:rPr>
                                      <m:t>{</m:t>
                                    </m:r>
                                    <m:sSub>
                                      <m:sSubPr>
                                        <m:ctrlPr>
                                          <a:rPr lang="en-US" altLang="zh-TW" sz="1100" i="1" smtClean="0">
                                            <a:latin typeface="Cambria Math" panose="02040503050406030204" pitchFamily="18" charset="0"/>
                                          </a:rPr>
                                        </m:ctrlPr>
                                      </m:sSubPr>
                                      <m:e>
                                        <m:r>
                                          <a:rPr lang="en-US" altLang="zh-TW" sz="1100" b="0" i="1" smtClean="0">
                                            <a:latin typeface="Cambria Math"/>
                                          </a:rPr>
                                          <m:t>𝑞</m:t>
                                        </m:r>
                                      </m:e>
                                      <m:sub>
                                        <m:r>
                                          <a:rPr lang="en-US" altLang="zh-TW" sz="1100" b="0" i="1" smtClean="0">
                                            <a:latin typeface="Cambria Math"/>
                                          </a:rPr>
                                          <m:t>0</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panose="02040503050406030204" pitchFamily="18" charset="0"/>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i="1">
                                    <a:latin typeface="Cambria Math"/>
                                  </a:rPr>
                                  <m:t>001}</m:t>
                                </m:r>
                              </m:oMath>
                            </m:oMathPara>
                          </a14:m>
                          <a:endParaRPr lang="en-US" altLang="zh-TW" sz="1100" dirty="0">
                            <a:latin typeface="Cambria Math"/>
                          </a:endParaRPr>
                        </a:p>
                      </a:txBody>
                      <a:tcPr/>
                    </a:tc>
                    <a:extLst>
                      <a:ext uri="{0D108BD9-81ED-4DB2-BD59-A6C34878D82A}">
                        <a16:rowId xmlns:a16="http://schemas.microsoft.com/office/drawing/2014/main" val="10002"/>
                      </a:ext>
                    </a:extLst>
                  </a:tr>
                  <a:tr h="208671">
                    <a:tc>
                      <a:txBody>
                        <a:bodyPr/>
                        <a:lstStyle/>
                        <a:p>
                          <a:pPr algn="ctr"/>
                          <a:r>
                            <a:rPr lang="en-US" altLang="zh-TW" sz="1100" dirty="0" smtClean="0"/>
                            <a:t>0</a:t>
                          </a:r>
                          <a:endParaRPr lang="zh-TW" altLang="en-US" sz="1100" dirty="0"/>
                        </a:p>
                      </a:txBody>
                      <a:tcPr/>
                    </a:tc>
                    <a:tc>
                      <a:txBody>
                        <a:bodyPr/>
                        <a:lstStyle/>
                        <a:p>
                          <a:pPr algn="ctr"/>
                          <a:r>
                            <a:rPr lang="en-US" altLang="zh-TW" sz="1100" dirty="0" smtClean="0"/>
                            <a:t>3’b000</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a:rPr>
                                      <m:t>{</m:t>
                                    </m:r>
                                    <m:sSub>
                                      <m:sSubPr>
                                        <m:ctrlPr>
                                          <a:rPr lang="en-US" altLang="zh-TW" sz="1100" i="1">
                                            <a:latin typeface="Cambria Math" panose="02040503050406030204" pitchFamily="18" charset="0"/>
                                          </a:rPr>
                                        </m:ctrlPr>
                                      </m:sSubPr>
                                      <m:e>
                                        <m:r>
                                          <a:rPr lang="en-US" altLang="zh-TW" sz="1100" i="1">
                                            <a:latin typeface="Cambria Math"/>
                                          </a:rPr>
                                          <m:t>𝑞</m:t>
                                        </m:r>
                                      </m:e>
                                      <m:sub>
                                        <m:r>
                                          <a:rPr lang="en-US" altLang="zh-TW" sz="1100" i="1">
                                            <a:latin typeface="Cambria Math"/>
                                          </a:rPr>
                                          <m:t>0</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panose="02040503050406030204" pitchFamily="18" charset="0"/>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i="1">
                                    <a:latin typeface="Cambria Math"/>
                                  </a:rPr>
                                  <m:t>000}</m:t>
                                </m:r>
                              </m:oMath>
                            </m:oMathPara>
                          </a14:m>
                          <a:endParaRPr lang="en-US" altLang="zh-TW" sz="1100" dirty="0">
                            <a:latin typeface="Cambria Math"/>
                          </a:endParaRPr>
                        </a:p>
                      </a:txBody>
                      <a:tcPr/>
                    </a:tc>
                    <a:extLst>
                      <a:ext uri="{0D108BD9-81ED-4DB2-BD59-A6C34878D82A}">
                        <a16:rowId xmlns:a16="http://schemas.microsoft.com/office/drawing/2014/main" val="10003"/>
                      </a:ext>
                    </a:extLst>
                  </a:tr>
                  <a:tr h="20867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3’b111</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a:rPr>
                                      <m:t>{</m:t>
                                    </m:r>
                                    <m:sSub>
                                      <m:sSubPr>
                                        <m:ctrlPr>
                                          <a:rPr lang="en-US" altLang="zh-TW" sz="1100" i="1" smtClean="0">
                                            <a:latin typeface="Cambria Math" panose="02040503050406030204" pitchFamily="18" charset="0"/>
                                          </a:rPr>
                                        </m:ctrlPr>
                                      </m:sSubPr>
                                      <m:e>
                                        <m:r>
                                          <a:rPr lang="en-US" altLang="zh-TW" sz="1100" b="0" i="1" smtClean="0">
                                            <a:latin typeface="Cambria Math"/>
                                          </a:rPr>
                                          <m:t>𝑞</m:t>
                                        </m:r>
                                      </m:e>
                                      <m:sub>
                                        <m:r>
                                          <a:rPr lang="en-US" altLang="zh-TW" sz="1100" b="0" i="1" smtClean="0">
                                            <a:latin typeface="Cambria Math"/>
                                          </a:rPr>
                                          <m:t>1</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panose="02040503050406030204" pitchFamily="18" charset="0"/>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b="0" i="1" smtClean="0">
                                    <a:latin typeface="Cambria Math"/>
                                  </a:rPr>
                                  <m:t>111</m:t>
                                </m:r>
                                <m:r>
                                  <a:rPr lang="en-US" altLang="zh-TW" sz="1100" i="1">
                                    <a:latin typeface="Cambria Math"/>
                                  </a:rPr>
                                  <m:t>}</m:t>
                                </m:r>
                              </m:oMath>
                            </m:oMathPara>
                          </a14:m>
                          <a:endParaRPr lang="en-US" altLang="zh-TW" sz="1100" dirty="0">
                            <a:latin typeface="Cambria Math"/>
                          </a:endParaRPr>
                        </a:p>
                      </a:txBody>
                      <a:tcPr/>
                    </a:tc>
                    <a:extLst>
                      <a:ext uri="{0D108BD9-81ED-4DB2-BD59-A6C34878D82A}">
                        <a16:rowId xmlns:a16="http://schemas.microsoft.com/office/drawing/2014/main" val="10004"/>
                      </a:ext>
                    </a:extLst>
                  </a:tr>
                  <a:tr h="20867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3’b110</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a:rPr>
                                      <m:t>{</m:t>
                                    </m:r>
                                    <m:sSub>
                                      <m:sSubPr>
                                        <m:ctrlPr>
                                          <a:rPr lang="en-US" altLang="zh-TW" sz="1100" i="1" smtClean="0">
                                            <a:latin typeface="Cambria Math" panose="02040503050406030204" pitchFamily="18" charset="0"/>
                                          </a:rPr>
                                        </m:ctrlPr>
                                      </m:sSubPr>
                                      <m:e>
                                        <m:r>
                                          <a:rPr lang="en-US" altLang="zh-TW" sz="1100" b="0" i="1" smtClean="0">
                                            <a:latin typeface="Cambria Math"/>
                                          </a:rPr>
                                          <m:t>𝑞</m:t>
                                        </m:r>
                                      </m:e>
                                      <m:sub>
                                        <m:r>
                                          <a:rPr lang="en-US" altLang="zh-TW" sz="1100" b="0" i="1" smtClean="0">
                                            <a:latin typeface="Cambria Math"/>
                                          </a:rPr>
                                          <m:t>1</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panose="02040503050406030204" pitchFamily="18" charset="0"/>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b="0" i="1" smtClean="0">
                                    <a:latin typeface="Cambria Math"/>
                                  </a:rPr>
                                  <m:t>110</m:t>
                                </m:r>
                                <m:r>
                                  <a:rPr lang="en-US" altLang="zh-TW" sz="1100" i="1">
                                    <a:latin typeface="Cambria Math"/>
                                  </a:rPr>
                                  <m:t>}</m:t>
                                </m:r>
                              </m:oMath>
                            </m:oMathPara>
                          </a14:m>
                          <a:endParaRPr lang="en-US" altLang="zh-TW" sz="1100" dirty="0">
                            <a:latin typeface="Cambria Math"/>
                          </a:endParaRPr>
                        </a:p>
                      </a:txBody>
                      <a:tcP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811158500"/>
                  </p:ext>
                </p:extLst>
              </p:nvPr>
            </p:nvGraphicFramePr>
            <p:xfrm>
              <a:off x="5724128" y="4725144"/>
              <a:ext cx="3347865" cy="1842707"/>
            </p:xfrm>
            <a:graphic>
              <a:graphicData uri="http://schemas.openxmlformats.org/drawingml/2006/table">
                <a:tbl>
                  <a:tblPr firstRow="1" bandRow="1">
                    <a:tableStyleId>{5C22544A-7EE6-4342-B048-85BDC9FD1C3A}</a:tableStyleId>
                  </a:tblPr>
                  <a:tblGrid>
                    <a:gridCol w="1115955"/>
                    <a:gridCol w="1115955"/>
                    <a:gridCol w="1115955"/>
                  </a:tblGrid>
                  <a:tr h="437452">
                    <a:tc>
                      <a:txBody>
                        <a:bodyPr/>
                        <a:lstStyle/>
                        <a:p>
                          <a:endParaRPr lang="zh-TW"/>
                        </a:p>
                      </a:txBody>
                      <a:tcPr>
                        <a:blipFill rotWithShape="1">
                          <a:blip r:embed="rId3"/>
                          <a:stretch>
                            <a:fillRect l="-546" r="-200546" b="-323611"/>
                          </a:stretch>
                        </a:blipFill>
                      </a:tcPr>
                    </a:tc>
                    <a:tc>
                      <a:txBody>
                        <a:bodyPr/>
                        <a:lstStyle/>
                        <a:p>
                          <a:endParaRPr lang="zh-TW"/>
                        </a:p>
                      </a:txBody>
                      <a:tcPr>
                        <a:blipFill rotWithShape="1">
                          <a:blip r:embed="rId3"/>
                          <a:stretch>
                            <a:fillRect l="-100546" r="-100546" b="-323611"/>
                          </a:stretch>
                        </a:blipFill>
                      </a:tcPr>
                    </a:tc>
                    <a:tc>
                      <a:txBody>
                        <a:bodyPr/>
                        <a:lstStyle/>
                        <a:p>
                          <a:endParaRPr lang="zh-TW"/>
                        </a:p>
                      </a:txBody>
                      <a:tcPr>
                        <a:blipFill rotWithShape="1">
                          <a:blip r:embed="rId3"/>
                          <a:stretch>
                            <a:fillRect l="-200546" r="-546" b="-323611"/>
                          </a:stretch>
                        </a:blipFill>
                      </a:tcPr>
                    </a:tc>
                  </a:tr>
                  <a:tr h="28105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3’b010</a:t>
                          </a:r>
                          <a:endParaRPr lang="zh-TW" altLang="en-US" sz="1100" dirty="0"/>
                        </a:p>
                      </a:txBody>
                      <a:tcPr/>
                    </a:tc>
                    <a:tc>
                      <a:txBody>
                        <a:bodyPr/>
                        <a:lstStyle/>
                        <a:p>
                          <a:endParaRPr lang="zh-TW"/>
                        </a:p>
                      </a:txBody>
                      <a:tcPr>
                        <a:blipFill rotWithShape="1">
                          <a:blip r:embed="rId3"/>
                          <a:stretch>
                            <a:fillRect l="-200546" t="-156522" r="-546" b="-406522"/>
                          </a:stretch>
                        </a:blipFill>
                      </a:tcPr>
                    </a:tc>
                  </a:tr>
                  <a:tr h="28105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3’b001</a:t>
                          </a:r>
                          <a:endParaRPr lang="zh-TW" altLang="en-US" sz="1100" dirty="0"/>
                        </a:p>
                      </a:txBody>
                      <a:tcPr/>
                    </a:tc>
                    <a:tc>
                      <a:txBody>
                        <a:bodyPr/>
                        <a:lstStyle/>
                        <a:p>
                          <a:endParaRPr lang="zh-TW"/>
                        </a:p>
                      </a:txBody>
                      <a:tcPr>
                        <a:blipFill rotWithShape="1">
                          <a:blip r:embed="rId3"/>
                          <a:stretch>
                            <a:fillRect l="-200546" t="-256522" r="-546" b="-306522"/>
                          </a:stretch>
                        </a:blipFill>
                      </a:tcPr>
                    </a:tc>
                  </a:tr>
                  <a:tr h="281051">
                    <a:tc>
                      <a:txBody>
                        <a:bodyPr/>
                        <a:lstStyle/>
                        <a:p>
                          <a:pPr algn="ctr"/>
                          <a:r>
                            <a:rPr lang="en-US" altLang="zh-TW" sz="1100" dirty="0" smtClean="0"/>
                            <a:t>0</a:t>
                          </a:r>
                          <a:endParaRPr lang="zh-TW" altLang="en-US" sz="1100" dirty="0"/>
                        </a:p>
                      </a:txBody>
                      <a:tcPr/>
                    </a:tc>
                    <a:tc>
                      <a:txBody>
                        <a:bodyPr/>
                        <a:lstStyle/>
                        <a:p>
                          <a:pPr algn="ctr"/>
                          <a:r>
                            <a:rPr lang="en-US" altLang="zh-TW" sz="1100" dirty="0" smtClean="0"/>
                            <a:t>3’b000</a:t>
                          </a:r>
                          <a:endParaRPr lang="zh-TW" altLang="en-US" sz="1100" dirty="0"/>
                        </a:p>
                      </a:txBody>
                      <a:tcPr/>
                    </a:tc>
                    <a:tc>
                      <a:txBody>
                        <a:bodyPr/>
                        <a:lstStyle/>
                        <a:p>
                          <a:endParaRPr lang="zh-TW"/>
                        </a:p>
                      </a:txBody>
                      <a:tcPr>
                        <a:blipFill rotWithShape="1">
                          <a:blip r:embed="rId3"/>
                          <a:stretch>
                            <a:fillRect l="-200546" t="-356522" r="-546" b="-206522"/>
                          </a:stretch>
                        </a:blipFill>
                      </a:tcPr>
                    </a:tc>
                  </a:tr>
                  <a:tr h="28105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3’b111</a:t>
                          </a:r>
                          <a:endParaRPr lang="zh-TW" altLang="en-US" sz="1100" dirty="0"/>
                        </a:p>
                      </a:txBody>
                      <a:tcPr/>
                    </a:tc>
                    <a:tc>
                      <a:txBody>
                        <a:bodyPr/>
                        <a:lstStyle/>
                        <a:p>
                          <a:endParaRPr lang="zh-TW"/>
                        </a:p>
                      </a:txBody>
                      <a:tcPr>
                        <a:blipFill rotWithShape="1">
                          <a:blip r:embed="rId3"/>
                          <a:stretch>
                            <a:fillRect l="-200546" t="-456522" r="-546" b="-106522"/>
                          </a:stretch>
                        </a:blipFill>
                      </a:tcPr>
                    </a:tc>
                  </a:tr>
                  <a:tr h="28105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3’b110</a:t>
                          </a:r>
                          <a:endParaRPr lang="zh-TW" altLang="en-US" sz="1100" dirty="0"/>
                        </a:p>
                      </a:txBody>
                      <a:tcPr/>
                    </a:tc>
                    <a:tc>
                      <a:txBody>
                        <a:bodyPr/>
                        <a:lstStyle/>
                        <a:p>
                          <a:endParaRPr lang="zh-TW"/>
                        </a:p>
                      </a:txBody>
                      <a:tcPr>
                        <a:blipFill rotWithShape="1">
                          <a:blip r:embed="rId3"/>
                          <a:stretch>
                            <a:fillRect l="-200546" t="-556522" r="-546" b="-6522"/>
                          </a:stretch>
                        </a:blipFill>
                      </a:tcPr>
                    </a:tc>
                  </a:tr>
                </a:tbl>
              </a:graphicData>
            </a:graphic>
          </p:graphicFrame>
        </mc:Fallback>
      </mc:AlternateContent>
    </p:spTree>
    <p:extLst>
      <p:ext uri="{BB962C8B-B14F-4D97-AF65-F5344CB8AC3E}">
        <p14:creationId xmlns:p14="http://schemas.microsoft.com/office/powerpoint/2010/main" val="2951960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SRT Look-up Table (1/)</a:t>
            </a:r>
            <a:endParaRPr lang="zh-TW" altLang="en-US" dirty="0"/>
          </a:p>
        </p:txBody>
      </p:sp>
      <p:sp>
        <p:nvSpPr>
          <p:cNvPr id="3" name="內容版面配置區 2"/>
          <p:cNvSpPr>
            <a:spLocks noGrp="1"/>
          </p:cNvSpPr>
          <p:nvPr>
            <p:ph idx="1"/>
          </p:nvPr>
        </p:nvSpPr>
        <p:spPr>
          <a:xfrm>
            <a:off x="395536" y="1553725"/>
            <a:ext cx="3960440" cy="5282421"/>
          </a:xfrm>
          <a:ln>
            <a:solidFill>
              <a:schemeClr val="tx1"/>
            </a:solidFill>
          </a:ln>
        </p:spPr>
        <p:txBody>
          <a:bodyPr>
            <a:normAutofit/>
          </a:bodyPr>
          <a:lstStyle/>
          <a:p>
            <a:r>
              <a:rPr lang="en-US" altLang="zh-TW" sz="1800" dirty="0" smtClean="0"/>
              <a:t>The Fig is DIV SRT look-up table. </a:t>
            </a:r>
          </a:p>
          <a:p>
            <a:r>
              <a:rPr lang="en-US" altLang="zh-TW" sz="1800" dirty="0"/>
              <a:t>Quotient of </a:t>
            </a:r>
            <a:r>
              <a:rPr lang="en-US" altLang="zh-TW" sz="1800" dirty="0" smtClean="0"/>
              <a:t>DIV </a:t>
            </a:r>
            <a:r>
              <a:rPr lang="en-US" altLang="zh-TW" sz="1800" dirty="0"/>
              <a:t>is in </a:t>
            </a:r>
            <a:r>
              <a:rPr lang="en-US" altLang="zh-TW" sz="1800" dirty="0" smtClean="0"/>
              <a:t>[1, 2)</a:t>
            </a:r>
            <a:endParaRPr lang="en-US" altLang="zh-TW" sz="1800" dirty="0"/>
          </a:p>
          <a:p>
            <a:endParaRPr lang="zh-TW" altLang="en-US" sz="2000" dirty="0"/>
          </a:p>
        </p:txBody>
      </p:sp>
      <p:sp>
        <p:nvSpPr>
          <p:cNvPr id="6" name="文字方塊 5">
            <a:hlinkClick r:id="rId2" action="ppaction://hlinksldjump"/>
          </p:cNvPr>
          <p:cNvSpPr txBox="1"/>
          <p:nvPr/>
        </p:nvSpPr>
        <p:spPr>
          <a:xfrm>
            <a:off x="8461505" y="6466815"/>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rPr>
              <a:t>BACK</a:t>
            </a:r>
            <a:endParaRPr lang="zh-TW" altLang="en-US" dirty="0">
              <a:solidFill>
                <a:srgbClr val="FF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2204864"/>
            <a:ext cx="3419674" cy="4631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內容版面配置區 2"/>
          <p:cNvSpPr txBox="1">
            <a:spLocks/>
          </p:cNvSpPr>
          <p:nvPr/>
        </p:nvSpPr>
        <p:spPr>
          <a:xfrm>
            <a:off x="4460252" y="1553725"/>
            <a:ext cx="3898776" cy="5282421"/>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1800" dirty="0" smtClean="0"/>
              <a:t>The Fig is SQRT </a:t>
            </a:r>
            <a:r>
              <a:rPr lang="en-US" altLang="zh-TW" sz="1800" dirty="0"/>
              <a:t>SRT look-up table. </a:t>
            </a:r>
            <a:endParaRPr lang="zh-TW" altLang="en-US" sz="1800" dirty="0"/>
          </a:p>
          <a:p>
            <a:r>
              <a:rPr lang="en-US" altLang="zh-TW" sz="1800" dirty="0"/>
              <a:t>Quotient of SQRT is in [0.5, 1</a:t>
            </a:r>
            <a:r>
              <a:rPr lang="en-US" altLang="zh-TW" sz="1800" dirty="0" smtClean="0"/>
              <a:t>)</a:t>
            </a:r>
            <a:endParaRPr lang="en-US" altLang="zh-TW" sz="1800" dirty="0"/>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204864"/>
            <a:ext cx="3384376" cy="458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2858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Instruction latency</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a:t>*DIV/SQRT instruction have </a:t>
            </a:r>
            <a:r>
              <a:rPr lang="en-US" altLang="zh-TW" sz="2000" dirty="0" smtClean="0"/>
              <a:t>no </a:t>
            </a:r>
            <a:r>
              <a:rPr lang="en-US" altLang="zh-TW" sz="2000" dirty="0"/>
              <a:t>forwarding path</a:t>
            </a:r>
          </a:p>
          <a:p>
            <a:r>
              <a:rPr lang="en-US" altLang="zh-TW" sz="2000" dirty="0" smtClean="0"/>
              <a:t>x is not supported</a:t>
            </a:r>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3349252177"/>
              </p:ext>
            </p:extLst>
          </p:nvPr>
        </p:nvGraphicFramePr>
        <p:xfrm>
          <a:off x="827584" y="2060848"/>
          <a:ext cx="5400601" cy="2133600"/>
        </p:xfrm>
        <a:graphic>
          <a:graphicData uri="http://schemas.openxmlformats.org/drawingml/2006/table">
            <a:tbl>
              <a:tblPr firstRow="1" bandRow="1">
                <a:tableStyleId>{5C22544A-7EE6-4342-B048-85BDC9FD1C3A}</a:tableStyleId>
              </a:tblPr>
              <a:tblGrid>
                <a:gridCol w="2177661">
                  <a:extLst>
                    <a:ext uri="{9D8B030D-6E8A-4147-A177-3AD203B41FA5}">
                      <a16:colId xmlns:a16="http://schemas.microsoft.com/office/drawing/2014/main" val="20000"/>
                    </a:ext>
                  </a:extLst>
                </a:gridCol>
                <a:gridCol w="812998">
                  <a:extLst>
                    <a:ext uri="{9D8B030D-6E8A-4147-A177-3AD203B41FA5}">
                      <a16:colId xmlns:a16="http://schemas.microsoft.com/office/drawing/2014/main" val="20001"/>
                    </a:ext>
                  </a:extLst>
                </a:gridCol>
                <a:gridCol w="842025">
                  <a:extLst>
                    <a:ext uri="{9D8B030D-6E8A-4147-A177-3AD203B41FA5}">
                      <a16:colId xmlns:a16="http://schemas.microsoft.com/office/drawing/2014/main" val="20002"/>
                    </a:ext>
                  </a:extLst>
                </a:gridCol>
                <a:gridCol w="696852">
                  <a:extLst>
                    <a:ext uri="{9D8B030D-6E8A-4147-A177-3AD203B41FA5}">
                      <a16:colId xmlns:a16="http://schemas.microsoft.com/office/drawing/2014/main" val="20003"/>
                    </a:ext>
                  </a:extLst>
                </a:gridCol>
                <a:gridCol w="871065">
                  <a:extLst>
                    <a:ext uri="{9D8B030D-6E8A-4147-A177-3AD203B41FA5}">
                      <a16:colId xmlns:a16="http://schemas.microsoft.com/office/drawing/2014/main" val="20004"/>
                    </a:ext>
                  </a:extLst>
                </a:gridCol>
              </a:tblGrid>
              <a:tr h="288032">
                <a:tc rowSpan="2">
                  <a:txBody>
                    <a:bodyPr/>
                    <a:lstStyle/>
                    <a:p>
                      <a:pPr algn="ctr"/>
                      <a:r>
                        <a:rPr lang="en-US" altLang="zh-TW" sz="1400" dirty="0" smtClean="0"/>
                        <a:t>Instruction </a:t>
                      </a:r>
                      <a:endParaRPr lang="zh-TW" altLang="en-US" sz="1400" dirty="0"/>
                    </a:p>
                  </a:txBody>
                  <a:tcPr anchor="ctr"/>
                </a:tc>
                <a:tc gridSpan="4">
                  <a:txBody>
                    <a:bodyPr/>
                    <a:lstStyle/>
                    <a:p>
                      <a:pPr algn="ctr"/>
                      <a:r>
                        <a:rPr lang="en-US" altLang="zh-TW" sz="1400" dirty="0" smtClean="0"/>
                        <a:t>Latency</a:t>
                      </a:r>
                      <a:endParaRPr lang="zh-TW" altLang="en-US" sz="1400" dirty="0"/>
                    </a:p>
                  </a:txBody>
                  <a:tcPr/>
                </a:tc>
                <a:tc hMerge="1">
                  <a:txBody>
                    <a:bodyPr/>
                    <a:lstStyle/>
                    <a:p>
                      <a:endParaRPr lang="zh-TW" altLang="en-US"/>
                    </a:p>
                  </a:txBody>
                  <a:tcPr/>
                </a:tc>
                <a:tc hMerge="1">
                  <a:txBody>
                    <a:bodyPr/>
                    <a:lstStyle/>
                    <a:p>
                      <a:endParaRPr lang="zh-TW" altLang="en-US" sz="1400" dirty="0"/>
                    </a:p>
                  </a:txBody>
                  <a:tcPr/>
                </a:tc>
                <a:tc hMerge="1">
                  <a:txBody>
                    <a:bodyPr/>
                    <a:lstStyle/>
                    <a:p>
                      <a:pPr algn="ctr"/>
                      <a:endParaRPr lang="zh-TW" altLang="en-US" sz="2000" dirty="0"/>
                    </a:p>
                  </a:txBody>
                  <a:tcPr/>
                </a:tc>
                <a:extLst>
                  <a:ext uri="{0D108BD9-81ED-4DB2-BD59-A6C34878D82A}">
                    <a16:rowId xmlns:a16="http://schemas.microsoft.com/office/drawing/2014/main" val="10000"/>
                  </a:ext>
                </a:extLst>
              </a:tr>
              <a:tr h="288032">
                <a:tc vMerge="1">
                  <a:txBody>
                    <a:bodyPr/>
                    <a:lstStyle/>
                    <a:p>
                      <a:endParaRPr lang="zh-TW" altLang="en-US" sz="1400" dirty="0"/>
                    </a:p>
                  </a:txBody>
                  <a:tcPr/>
                </a:tc>
                <a:tc gridSpan="2">
                  <a:txBody>
                    <a:bodyPr/>
                    <a:lstStyle/>
                    <a:p>
                      <a:pPr algn="ctr"/>
                      <a:r>
                        <a:rPr lang="en-US" altLang="zh-TW" sz="1400" dirty="0" smtClean="0"/>
                        <a:t>Scalar</a:t>
                      </a:r>
                      <a:endParaRPr lang="zh-TW" altLang="en-US" sz="1400" dirty="0"/>
                    </a:p>
                  </a:txBody>
                  <a:tcPr anchor="ctr"/>
                </a:tc>
                <a:tc hMerge="1">
                  <a:txBody>
                    <a:bodyPr/>
                    <a:lstStyle/>
                    <a:p>
                      <a:pPr algn="ctr"/>
                      <a:endParaRPr lang="zh-TW" altLang="en-US" sz="2000"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Vector</a:t>
                      </a:r>
                      <a:endParaRPr lang="zh-TW" altLang="en-US" sz="1400"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000" dirty="0" smtClean="0"/>
                    </a:p>
                  </a:txBody>
                  <a:tcPr anchor="ctr"/>
                </a:tc>
                <a:extLst>
                  <a:ext uri="{0D108BD9-81ED-4DB2-BD59-A6C34878D82A}">
                    <a16:rowId xmlns:a16="http://schemas.microsoft.com/office/drawing/2014/main" val="10001"/>
                  </a:ext>
                </a:extLst>
              </a:tr>
              <a:tr h="288032">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DIV/SQRT</a:t>
                      </a:r>
                      <a:endParaRPr lang="zh-TW" altLang="en-US" sz="1400" dirty="0" smtClean="0"/>
                    </a:p>
                  </a:txBody>
                  <a:tcPr anchor="ctr"/>
                </a:tc>
                <a:tc>
                  <a:txBody>
                    <a:bodyPr/>
                    <a:lstStyle/>
                    <a:p>
                      <a:pPr algn="ctr"/>
                      <a:r>
                        <a:rPr lang="en-US" altLang="zh-TW" sz="1400" dirty="0" smtClean="0"/>
                        <a:t>HP</a:t>
                      </a:r>
                      <a:endParaRPr lang="zh-TW" altLang="en-US" sz="1400" dirty="0"/>
                    </a:p>
                  </a:txBody>
                  <a:tcPr anchor="ctr"/>
                </a:tc>
                <a:tc>
                  <a:txBody>
                    <a:bodyPr/>
                    <a:lstStyle/>
                    <a:p>
                      <a:pPr algn="ctr"/>
                      <a:r>
                        <a:rPr lang="en-US" altLang="zh-TW" sz="1400" dirty="0" smtClean="0"/>
                        <a:t>13*</a:t>
                      </a:r>
                      <a:endParaRPr lang="zh-TW" altLang="en-US" sz="1400" dirty="0"/>
                    </a:p>
                  </a:txBody>
                  <a:tcPr anchor="ctr"/>
                </a:tc>
                <a:tc>
                  <a:txBody>
                    <a:bodyPr/>
                    <a:lstStyle/>
                    <a:p>
                      <a:pPr algn="ctr"/>
                      <a:r>
                        <a:rPr lang="en-US" altLang="zh-TW" sz="1400" dirty="0" smtClean="0"/>
                        <a:t>HP</a:t>
                      </a:r>
                      <a:endParaRPr lang="zh-TW" altLang="en-US" sz="1400" dirty="0"/>
                    </a:p>
                  </a:txBody>
                  <a:tcPr anchor="ctr"/>
                </a:tc>
                <a:tc>
                  <a:txBody>
                    <a:bodyPr/>
                    <a:lstStyle/>
                    <a:p>
                      <a:pPr algn="ctr"/>
                      <a:r>
                        <a:rPr lang="en-US" altLang="zh-TW" sz="1400" dirty="0" smtClean="0"/>
                        <a:t>13*</a:t>
                      </a:r>
                      <a:endParaRPr lang="zh-TW" altLang="en-US" sz="1400" dirty="0"/>
                    </a:p>
                  </a:txBody>
                  <a:tcPr anchor="ctr"/>
                </a:tc>
                <a:extLst>
                  <a:ext uri="{0D108BD9-81ED-4DB2-BD59-A6C34878D82A}">
                    <a16:rowId xmlns:a16="http://schemas.microsoft.com/office/drawing/2014/main" val="10002"/>
                  </a:ext>
                </a:extLst>
              </a:tr>
              <a:tr h="288032">
                <a:tc vMerge="1">
                  <a:txBody>
                    <a:bodyPr/>
                    <a:lstStyle/>
                    <a:p>
                      <a:pPr algn="ctr"/>
                      <a:endParaRPr lang="zh-TW" altLang="en-US" sz="2000" dirty="0"/>
                    </a:p>
                  </a:txBody>
                  <a:tcPr anchor="ctr"/>
                </a:tc>
                <a:tc>
                  <a:txBody>
                    <a:bodyPr/>
                    <a:lstStyle/>
                    <a:p>
                      <a:pPr algn="ctr"/>
                      <a:r>
                        <a:rPr lang="en-US" altLang="zh-TW" sz="1400" dirty="0" smtClean="0"/>
                        <a:t>SP</a:t>
                      </a:r>
                      <a:endParaRPr lang="zh-TW" altLang="en-US" sz="1400" dirty="0"/>
                    </a:p>
                  </a:txBody>
                  <a:tcPr anchor="ctr"/>
                </a:tc>
                <a:tc>
                  <a:txBody>
                    <a:bodyPr/>
                    <a:lstStyle/>
                    <a:p>
                      <a:pPr algn="ctr"/>
                      <a:r>
                        <a:rPr lang="en-US" altLang="zh-TW" sz="1400" dirty="0" smtClean="0"/>
                        <a:t>20*</a:t>
                      </a:r>
                      <a:endParaRPr lang="zh-TW" altLang="en-US" sz="1400" dirty="0"/>
                    </a:p>
                  </a:txBody>
                  <a:tcPr anchor="ctr"/>
                </a:tc>
                <a:tc>
                  <a:txBody>
                    <a:bodyPr/>
                    <a:lstStyle/>
                    <a:p>
                      <a:pPr algn="ctr"/>
                      <a:r>
                        <a:rPr lang="en-US" altLang="zh-TW" sz="1400" dirty="0" smtClean="0"/>
                        <a:t>SP</a:t>
                      </a:r>
                      <a:endParaRPr lang="zh-TW" altLang="en-US" sz="1400" dirty="0"/>
                    </a:p>
                  </a:txBody>
                  <a:tcPr anchor="ctr"/>
                </a:tc>
                <a:tc>
                  <a:txBody>
                    <a:bodyPr/>
                    <a:lstStyle/>
                    <a:p>
                      <a:pPr algn="ctr"/>
                      <a:r>
                        <a:rPr lang="en-US" altLang="zh-TW" sz="1400" dirty="0" smtClean="0"/>
                        <a:t>20*</a:t>
                      </a:r>
                      <a:endParaRPr lang="zh-TW" altLang="en-US" sz="1400" dirty="0"/>
                    </a:p>
                  </a:txBody>
                  <a:tcPr anchor="ctr"/>
                </a:tc>
                <a:extLst>
                  <a:ext uri="{0D108BD9-81ED-4DB2-BD59-A6C34878D82A}">
                    <a16:rowId xmlns:a16="http://schemas.microsoft.com/office/drawing/2014/main" val="10003"/>
                  </a:ext>
                </a:extLst>
              </a:tr>
              <a:tr h="288032">
                <a:tc vMerge="1">
                  <a:txBody>
                    <a:bodyPr/>
                    <a:lstStyle/>
                    <a:p>
                      <a:pPr algn="ctr"/>
                      <a:endParaRPr lang="zh-TW" altLang="en-US" sz="2000" dirty="0"/>
                    </a:p>
                  </a:txBody>
                  <a:tcPr anchor="ctr"/>
                </a:tc>
                <a:tc>
                  <a:txBody>
                    <a:bodyPr/>
                    <a:lstStyle/>
                    <a:p>
                      <a:pPr algn="ctr"/>
                      <a:r>
                        <a:rPr lang="en-US" altLang="zh-TW" sz="1400" dirty="0" smtClean="0"/>
                        <a:t>DP</a:t>
                      </a:r>
                      <a:endParaRPr lang="zh-TW" altLang="en-US" sz="1400" dirty="0"/>
                    </a:p>
                  </a:txBody>
                  <a:tcPr anchor="ctr"/>
                </a:tc>
                <a:tc>
                  <a:txBody>
                    <a:bodyPr/>
                    <a:lstStyle/>
                    <a:p>
                      <a:pPr algn="ctr"/>
                      <a:r>
                        <a:rPr lang="en-US" altLang="zh-TW" sz="1400" dirty="0" smtClean="0"/>
                        <a:t>34*</a:t>
                      </a:r>
                      <a:endParaRPr lang="zh-TW" altLang="en-US" sz="1400" dirty="0"/>
                    </a:p>
                  </a:txBody>
                  <a:tcPr anchor="ctr"/>
                </a:tc>
                <a:tc>
                  <a:txBody>
                    <a:bodyPr/>
                    <a:lstStyle/>
                    <a:p>
                      <a:pPr algn="ctr"/>
                      <a:r>
                        <a:rPr lang="en-US" altLang="zh-TW" sz="1400" dirty="0" smtClean="0"/>
                        <a:t>DP</a:t>
                      </a:r>
                      <a:endParaRPr lang="zh-TW" altLang="en-US" sz="1400" dirty="0"/>
                    </a:p>
                  </a:txBody>
                  <a:tcPr anchor="ctr"/>
                </a:tc>
                <a:tc>
                  <a:txBody>
                    <a:bodyPr/>
                    <a:lstStyle/>
                    <a:p>
                      <a:pPr algn="ctr"/>
                      <a:r>
                        <a:rPr lang="en-US" altLang="zh-TW" sz="1400" dirty="0" smtClean="0"/>
                        <a:t>34*</a:t>
                      </a:r>
                      <a:endParaRPr lang="zh-TW" altLang="en-US" sz="1400" dirty="0"/>
                    </a:p>
                  </a:txBody>
                  <a:tcPr anchor="ctr"/>
                </a:tc>
                <a:extLst>
                  <a:ext uri="{0D108BD9-81ED-4DB2-BD59-A6C34878D82A}">
                    <a16:rowId xmlns:a16="http://schemas.microsoft.com/office/drawing/2014/main" val="10004"/>
                  </a:ext>
                </a:extLst>
              </a:tr>
              <a:tr h="288032">
                <a:tc>
                  <a:txBody>
                    <a:bodyPr/>
                    <a:lstStyle/>
                    <a:p>
                      <a:pPr algn="ctr"/>
                      <a:r>
                        <a:rPr lang="en-US" altLang="zh-TW" sz="1400" dirty="0" smtClean="0"/>
                        <a:t>VFRECE7</a:t>
                      </a:r>
                      <a:endParaRPr lang="zh-TW" altLang="en-US" sz="1400" dirty="0"/>
                    </a:p>
                  </a:txBody>
                  <a:tcPr anchor="ctr"/>
                </a:tc>
                <a:tc>
                  <a:txBody>
                    <a:bodyPr/>
                    <a:lstStyle/>
                    <a:p>
                      <a:pPr algn="ctr"/>
                      <a:r>
                        <a:rPr lang="en-US" altLang="zh-TW" sz="1400" dirty="0" smtClean="0"/>
                        <a:t>x</a:t>
                      </a:r>
                      <a:endParaRPr lang="zh-TW" altLang="en-US" sz="1400" dirty="0"/>
                    </a:p>
                  </a:txBody>
                  <a:tcPr anchor="ctr"/>
                </a:tc>
                <a:tc>
                  <a:txBody>
                    <a:bodyPr/>
                    <a:lstStyle/>
                    <a:p>
                      <a:pPr algn="ctr"/>
                      <a:r>
                        <a:rPr lang="en-US" altLang="zh-TW" sz="1400" dirty="0" smtClean="0"/>
                        <a:t>x</a:t>
                      </a:r>
                      <a:endParaRPr lang="zh-TW" altLang="en-US" sz="1400" dirty="0"/>
                    </a:p>
                  </a:txBody>
                  <a:tcPr anchor="ctr"/>
                </a:tc>
                <a:tc gridSpan="2">
                  <a:txBody>
                    <a:bodyPr/>
                    <a:lstStyle/>
                    <a:p>
                      <a:pPr algn="ctr"/>
                      <a:r>
                        <a:rPr lang="en-US" altLang="zh-TW" sz="1400" dirty="0" smtClean="0"/>
                        <a:t>3*</a:t>
                      </a:r>
                      <a:endParaRPr lang="zh-TW" altLang="en-US" sz="1400" dirty="0"/>
                    </a:p>
                  </a:txBody>
                  <a:tcPr anchor="ctr"/>
                </a:tc>
                <a:tc hMerge="1">
                  <a:txBody>
                    <a:bodyPr/>
                    <a:lstStyle/>
                    <a:p>
                      <a:pPr algn="ctr"/>
                      <a:endParaRPr lang="zh-TW" altLang="en-US" sz="2000" dirty="0"/>
                    </a:p>
                  </a:txBody>
                  <a:tcPr anchor="ctr"/>
                </a:tc>
                <a:extLst>
                  <a:ext uri="{0D108BD9-81ED-4DB2-BD59-A6C34878D82A}">
                    <a16:rowId xmlns:a16="http://schemas.microsoft.com/office/drawing/2014/main" val="10005"/>
                  </a:ext>
                </a:extLst>
              </a:tr>
              <a:tr h="288032">
                <a:tc>
                  <a:txBody>
                    <a:bodyPr/>
                    <a:lstStyle/>
                    <a:p>
                      <a:pPr algn="ctr"/>
                      <a:r>
                        <a:rPr lang="en-US" altLang="zh-TW" sz="1400" dirty="0" smtClean="0"/>
                        <a:t>VFRSQRTE7</a:t>
                      </a:r>
                      <a:endParaRPr lang="zh-TW" altLang="en-US" sz="1400" dirty="0"/>
                    </a:p>
                  </a:txBody>
                  <a:tcPr anchor="ctr"/>
                </a:tc>
                <a:tc>
                  <a:txBody>
                    <a:bodyPr/>
                    <a:lstStyle/>
                    <a:p>
                      <a:pPr algn="ctr"/>
                      <a:r>
                        <a:rPr lang="en-US" altLang="zh-TW" sz="1400" dirty="0" smtClean="0"/>
                        <a:t>x</a:t>
                      </a:r>
                      <a:endParaRPr lang="zh-TW" altLang="en-US" sz="1400" dirty="0"/>
                    </a:p>
                  </a:txBody>
                  <a:tcPr anchor="ctr"/>
                </a:tc>
                <a:tc>
                  <a:txBody>
                    <a:bodyPr/>
                    <a:lstStyle/>
                    <a:p>
                      <a:pPr algn="ctr"/>
                      <a:r>
                        <a:rPr lang="en-US" altLang="zh-TW" sz="1400" dirty="0" smtClean="0"/>
                        <a:t>x</a:t>
                      </a:r>
                      <a:endParaRPr lang="zh-TW" altLang="en-US" sz="1400" dirty="0"/>
                    </a:p>
                  </a:txBody>
                  <a:tcPr anchor="ctr"/>
                </a:tc>
                <a:tc gridSpan="2">
                  <a:txBody>
                    <a:bodyPr/>
                    <a:lstStyle/>
                    <a:p>
                      <a:pPr algn="ctr"/>
                      <a:r>
                        <a:rPr lang="en-US" altLang="zh-TW" sz="1400" dirty="0" smtClean="0"/>
                        <a:t>3*</a:t>
                      </a:r>
                      <a:endParaRPr lang="zh-TW" altLang="en-US" sz="1400" dirty="0"/>
                    </a:p>
                  </a:txBody>
                  <a:tcPr anchor="ctr"/>
                </a:tc>
                <a:tc hMerge="1">
                  <a:txBody>
                    <a:bodyPr/>
                    <a:lstStyle/>
                    <a:p>
                      <a:pPr algn="ctr"/>
                      <a:endParaRPr lang="zh-TW" altLang="en-US" sz="20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81346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How to subtract 1/adjust data for SQRT (1/)</a:t>
            </a:r>
            <a:endParaRPr lang="zh-TW" altLang="en-US" sz="3600" dirty="0"/>
          </a:p>
        </p:txBody>
      </p:sp>
      <p:sp>
        <p:nvSpPr>
          <p:cNvPr id="3" name="內容版面配置區 2"/>
          <p:cNvSpPr>
            <a:spLocks noGrp="1"/>
          </p:cNvSpPr>
          <p:nvPr>
            <p:ph idx="1"/>
          </p:nvPr>
        </p:nvSpPr>
        <p:spPr>
          <a:xfrm>
            <a:off x="457198" y="1600200"/>
            <a:ext cx="8219257" cy="4525963"/>
          </a:xfrm>
        </p:spPr>
        <p:txBody>
          <a:bodyPr>
            <a:normAutofit/>
          </a:bodyPr>
          <a:lstStyle/>
          <a:p>
            <a:pPr marL="342900" lvl="1" indent="-342900">
              <a:buFont typeface="Arial" panose="020B0604020202020204" pitchFamily="34" charset="0"/>
              <a:buChar char="•"/>
            </a:pPr>
            <a:r>
              <a:rPr lang="en-US" altLang="zh-TW" sz="2000" dirty="0" smtClean="0"/>
              <a:t>The significand do *2 if exponent is odd and the radicand is in the range [0.25, 1)</a:t>
            </a:r>
          </a:p>
          <a:p>
            <a:pPr marL="342900" lvl="1" indent="-342900">
              <a:buFont typeface="Arial" panose="020B0604020202020204" pitchFamily="34" charset="0"/>
              <a:buChar char="•"/>
            </a:pPr>
            <a:r>
              <a:rPr lang="en-US" altLang="zh-TW" sz="2000" dirty="0" smtClean="0"/>
              <a:t>The following value is in the range [0.5, 2) and the value(din0) is 2x radicand</a:t>
            </a:r>
          </a:p>
          <a:p>
            <a:pPr lvl="1"/>
            <a:endParaRPr lang="en-US" altLang="zh-TW" sz="1600"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96952"/>
            <a:ext cx="71532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0995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How to subtract 1/adjust data for </a:t>
            </a:r>
            <a:r>
              <a:rPr lang="en-US" altLang="zh-TW" sz="3600" dirty="0" smtClean="0"/>
              <a:t>SQRT (2/)</a:t>
            </a:r>
            <a:endParaRPr lang="zh-TW" altLang="en-US" sz="3600" dirty="0"/>
          </a:p>
        </p:txBody>
      </p:sp>
      <p:sp>
        <p:nvSpPr>
          <p:cNvPr id="3" name="內容版面配置區 2"/>
          <p:cNvSpPr>
            <a:spLocks noGrp="1"/>
          </p:cNvSpPr>
          <p:nvPr>
            <p:ph idx="1"/>
          </p:nvPr>
        </p:nvSpPr>
        <p:spPr>
          <a:xfrm>
            <a:off x="457198" y="1600200"/>
            <a:ext cx="8219257" cy="4525963"/>
          </a:xfrm>
        </p:spPr>
        <p:txBody>
          <a:bodyPr>
            <a:normAutofit/>
          </a:bodyPr>
          <a:lstStyle/>
          <a:p>
            <a:pPr marL="342900" lvl="1" indent="-342900">
              <a:buFont typeface="Arial" panose="020B0604020202020204" pitchFamily="34" charset="0"/>
              <a:buChar char="•"/>
            </a:pPr>
            <a:r>
              <a:rPr lang="en-US" altLang="zh-TW" sz="2000" dirty="0" smtClean="0"/>
              <a:t>For SQRT initialization, (Z-1)</a:t>
            </a:r>
          </a:p>
          <a:p>
            <a:pPr marL="342900" lvl="1" indent="-342900">
              <a:buFont typeface="Arial" panose="020B0604020202020204" pitchFamily="34" charset="0"/>
              <a:buChar char="•"/>
            </a:pPr>
            <a:r>
              <a:rPr lang="en-US" altLang="zh-TW" sz="2000" dirty="0" smtClean="0"/>
              <a:t>Shift left and 1 </a:t>
            </a:r>
            <a:r>
              <a:rPr lang="en-US" altLang="zh-TW" sz="2000" dirty="0"/>
              <a:t>extension for </a:t>
            </a:r>
            <a:r>
              <a:rPr lang="en-US" altLang="zh-TW" sz="2000" dirty="0" smtClean="0"/>
              <a:t>SQRT instruction</a:t>
            </a:r>
          </a:p>
          <a:p>
            <a:pPr marL="742950" lvl="2" indent="-342900"/>
            <a:r>
              <a:rPr lang="en-US" altLang="zh-TW" sz="1600" dirty="0" smtClean="0"/>
              <a:t>4((</a:t>
            </a:r>
            <a:r>
              <a:rPr lang="en-US" altLang="zh-TW" sz="1600" dirty="0"/>
              <a:t>radicand &gt;&gt; 1) – 1</a:t>
            </a:r>
            <a:r>
              <a:rPr lang="en-US" altLang="zh-TW" sz="1600" dirty="0" smtClean="0"/>
              <a:t>) </a:t>
            </a:r>
            <a:r>
              <a:rPr lang="en-US" altLang="zh-TW" sz="1600" dirty="0" smtClean="0">
                <a:sym typeface="Wingdings" panose="05000000000000000000" pitchFamily="2" charset="2"/>
              </a:rPr>
              <a:t> </a:t>
            </a:r>
            <a:r>
              <a:rPr lang="en-US" altLang="zh-TW" sz="1600" dirty="0"/>
              <a:t> 2radicand - 4</a:t>
            </a:r>
          </a:p>
          <a:p>
            <a:endParaRPr lang="en-US" altLang="zh-TW" sz="2000" dirty="0" smtClean="0"/>
          </a:p>
          <a:p>
            <a:endParaRPr lang="en-US" altLang="zh-TW"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88" y="2972594"/>
            <a:ext cx="65436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3563112637"/>
              </p:ext>
            </p:extLst>
          </p:nvPr>
        </p:nvGraphicFramePr>
        <p:xfrm>
          <a:off x="942678" y="3764682"/>
          <a:ext cx="3413297" cy="2468880"/>
        </p:xfrm>
        <a:graphic>
          <a:graphicData uri="http://schemas.openxmlformats.org/drawingml/2006/table">
            <a:tbl>
              <a:tblPr firstRow="1" bandRow="1">
                <a:tableStyleId>{5C22544A-7EE6-4342-B048-85BDC9FD1C3A}</a:tableStyleId>
              </a:tblPr>
              <a:tblGrid>
                <a:gridCol w="893017">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DS_DIN</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Shift left 1 bit</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1</a:t>
                      </a:r>
                      <a:r>
                        <a:rPr lang="en-US" altLang="zh-TW" sz="1200" baseline="0" dirty="0" smtClean="0"/>
                        <a:t> </a:t>
                      </a:r>
                      <a:r>
                        <a:rPr lang="en-US" altLang="zh-TW" sz="1200" dirty="0" smtClean="0"/>
                        <a:t>extension</a:t>
                      </a:r>
                      <a:endParaRPr lang="zh-TW" altLang="en-US" sz="1200" dirty="0" smtClean="0"/>
                    </a:p>
                  </a:txBody>
                  <a:tcPr/>
                </a:tc>
                <a:extLst>
                  <a:ext uri="{0D108BD9-81ED-4DB2-BD59-A6C34878D82A}">
                    <a16:rowId xmlns:a16="http://schemas.microsoft.com/office/drawing/2014/main" val="10000"/>
                  </a:ext>
                </a:extLst>
              </a:tr>
              <a:tr h="272030">
                <a:tc>
                  <a:txBody>
                    <a:bodyPr/>
                    <a:lstStyle/>
                    <a:p>
                      <a:r>
                        <a:rPr lang="en-US" altLang="zh-TW" sz="1200" dirty="0" smtClean="0"/>
                        <a:t>0001.1111</a:t>
                      </a:r>
                      <a:endParaRPr lang="zh-TW" altLang="en-US" sz="1200" dirty="0"/>
                    </a:p>
                  </a:txBody>
                  <a:tcPr/>
                </a:tc>
                <a:tc>
                  <a:txBody>
                    <a:bodyPr/>
                    <a:lstStyle/>
                    <a:p>
                      <a:r>
                        <a:rPr lang="en-US" altLang="zh-TW" sz="1200" dirty="0" smtClean="0"/>
                        <a:t>0011.111</a:t>
                      </a:r>
                      <a:r>
                        <a:rPr lang="en-US" altLang="zh-TW" sz="1200" baseline="0" dirty="0" smtClean="0"/>
                        <a:t> (3.875)</a:t>
                      </a:r>
                      <a:endParaRPr lang="zh-TW" altLang="en-US" sz="1200" dirty="0"/>
                    </a:p>
                  </a:txBody>
                  <a:tcPr/>
                </a:tc>
                <a:tc>
                  <a:txBody>
                    <a:bodyPr/>
                    <a:lstStyle/>
                    <a:p>
                      <a:r>
                        <a:rPr lang="en-US" altLang="zh-TW" sz="1200" dirty="0" smtClean="0">
                          <a:solidFill>
                            <a:srgbClr val="FF0000"/>
                          </a:solidFill>
                        </a:rPr>
                        <a:t>11</a:t>
                      </a:r>
                      <a:r>
                        <a:rPr lang="en-US" altLang="zh-TW" sz="1200" dirty="0" smtClean="0"/>
                        <a:t>11.111 (-0.125)</a:t>
                      </a:r>
                      <a:endParaRPr lang="zh-TW" altLang="en-US" sz="1200" dirty="0"/>
                    </a:p>
                  </a:txBody>
                  <a:tcPr/>
                </a:tc>
                <a:extLst>
                  <a:ext uri="{0D108BD9-81ED-4DB2-BD59-A6C34878D82A}">
                    <a16:rowId xmlns:a16="http://schemas.microsoft.com/office/drawing/2014/main" val="10001"/>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0011.110 (3.75)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11.110 (-0.25)</a:t>
                      </a:r>
                      <a:endParaRPr lang="zh-TW" altLang="en-US" sz="1200" dirty="0" smtClean="0"/>
                    </a:p>
                  </a:txBody>
                  <a:tcPr/>
                </a:tc>
                <a:extLst>
                  <a:ext uri="{0D108BD9-81ED-4DB2-BD59-A6C34878D82A}">
                    <a16:rowId xmlns:a16="http://schemas.microsoft.com/office/drawing/2014/main" val="10002"/>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0011.101 (3.625)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11.101 (-0.375)</a:t>
                      </a:r>
                      <a:endParaRPr lang="zh-TW" altLang="en-US" sz="1200" dirty="0" smtClean="0"/>
                    </a:p>
                  </a:txBody>
                  <a:tcPr/>
                </a:tc>
                <a:extLst>
                  <a:ext uri="{0D108BD9-81ED-4DB2-BD59-A6C34878D82A}">
                    <a16:rowId xmlns:a16="http://schemas.microsoft.com/office/drawing/2014/main" val="10003"/>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0011.100 (3.5)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11.100 (-0.5)</a:t>
                      </a:r>
                      <a:endParaRPr lang="zh-TW" altLang="en-US" sz="1200" dirty="0" smtClean="0"/>
                    </a:p>
                  </a:txBody>
                  <a:tcPr/>
                </a:tc>
                <a:extLst>
                  <a:ext uri="{0D108BD9-81ED-4DB2-BD59-A6C34878D82A}">
                    <a16:rowId xmlns:a16="http://schemas.microsoft.com/office/drawing/2014/main" val="10004"/>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0011.011 (3.375)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11.011 (-0.625)</a:t>
                      </a:r>
                      <a:endParaRPr lang="zh-TW" altLang="en-US" sz="1200" dirty="0" smtClean="0"/>
                    </a:p>
                  </a:txBody>
                  <a:tcPr/>
                </a:tc>
                <a:extLst>
                  <a:ext uri="{0D108BD9-81ED-4DB2-BD59-A6C34878D82A}">
                    <a16:rowId xmlns:a16="http://schemas.microsoft.com/office/drawing/2014/main" val="10005"/>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0011.010 (3.25)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11.010 (-0.75)</a:t>
                      </a:r>
                      <a:endParaRPr lang="zh-TW" altLang="en-US" sz="1200" dirty="0" smtClean="0"/>
                    </a:p>
                  </a:txBody>
                  <a:tcPr/>
                </a:tc>
                <a:extLst>
                  <a:ext uri="{0D108BD9-81ED-4DB2-BD59-A6C34878D82A}">
                    <a16:rowId xmlns:a16="http://schemas.microsoft.com/office/drawing/2014/main" val="10006"/>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0011.001 (3.125)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11.001 (-0.875)</a:t>
                      </a:r>
                      <a:endParaRPr lang="zh-TW" altLang="en-US" sz="1200" dirty="0" smtClean="0"/>
                    </a:p>
                  </a:txBody>
                  <a:tcPr/>
                </a:tc>
                <a:extLst>
                  <a:ext uri="{0D108BD9-81ED-4DB2-BD59-A6C34878D82A}">
                    <a16:rowId xmlns:a16="http://schemas.microsoft.com/office/drawing/2014/main" val="10007"/>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0011.000</a:t>
                      </a:r>
                      <a:r>
                        <a:rPr lang="en-US" altLang="zh-TW" sz="1200" baseline="0" dirty="0" smtClean="0"/>
                        <a:t> (3)</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11.000</a:t>
                      </a:r>
                      <a:r>
                        <a:rPr lang="en-US" altLang="zh-TW" sz="1200" baseline="0" dirty="0" smtClean="0"/>
                        <a:t> (-1)</a:t>
                      </a:r>
                      <a:endParaRPr lang="zh-TW" altLang="en-US" sz="1200" dirty="0" smtClean="0"/>
                    </a:p>
                  </a:txBody>
                  <a:tcPr/>
                </a:tc>
                <a:extLst>
                  <a:ext uri="{0D108BD9-81ED-4DB2-BD59-A6C34878D82A}">
                    <a16:rowId xmlns:a16="http://schemas.microsoft.com/office/drawing/2014/main" val="10008"/>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34189391"/>
              </p:ext>
            </p:extLst>
          </p:nvPr>
        </p:nvGraphicFramePr>
        <p:xfrm>
          <a:off x="4499991" y="3764682"/>
          <a:ext cx="3413297" cy="2468880"/>
        </p:xfrm>
        <a:graphic>
          <a:graphicData uri="http://schemas.openxmlformats.org/drawingml/2006/table">
            <a:tbl>
              <a:tblPr firstRow="1" bandRow="1">
                <a:tableStyleId>{5C22544A-7EE6-4342-B048-85BDC9FD1C3A}</a:tableStyleId>
              </a:tblPr>
              <a:tblGrid>
                <a:gridCol w="893017">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272030">
                <a:tc>
                  <a:txBody>
                    <a:bodyPr/>
                    <a:lstStyle/>
                    <a:p>
                      <a:r>
                        <a:rPr lang="en-US" altLang="zh-TW" sz="1200" dirty="0" smtClean="0"/>
                        <a:t>DS_DIN</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Shift left 1 bit</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1</a:t>
                      </a:r>
                      <a:r>
                        <a:rPr lang="en-US" altLang="zh-TW" sz="1200" baseline="0" dirty="0" smtClean="0"/>
                        <a:t> </a:t>
                      </a:r>
                      <a:r>
                        <a:rPr lang="en-US" altLang="zh-TW" sz="1200" dirty="0" smtClean="0"/>
                        <a:t>extension</a:t>
                      </a:r>
                      <a:endParaRPr lang="zh-TW" altLang="en-US" sz="1200" dirty="0" smtClean="0"/>
                    </a:p>
                  </a:txBody>
                  <a:tcPr/>
                </a:tc>
                <a:extLst>
                  <a:ext uri="{0D108BD9-81ED-4DB2-BD59-A6C34878D82A}">
                    <a16:rowId xmlns:a16="http://schemas.microsoft.com/office/drawing/2014/main" val="10000"/>
                  </a:ext>
                </a:extLst>
              </a:tr>
              <a:tr h="272030">
                <a:tc>
                  <a:txBody>
                    <a:bodyPr/>
                    <a:lstStyle/>
                    <a:p>
                      <a:r>
                        <a:rPr lang="en-US" altLang="zh-TW" sz="1200" dirty="0" smtClean="0"/>
                        <a:t>0000.1111</a:t>
                      </a:r>
                      <a:endParaRPr lang="zh-TW" altLang="en-US" sz="1200" dirty="0"/>
                    </a:p>
                  </a:txBody>
                  <a:tcPr/>
                </a:tc>
                <a:tc>
                  <a:txBody>
                    <a:bodyPr/>
                    <a:lstStyle/>
                    <a:p>
                      <a:r>
                        <a:rPr lang="en-US" altLang="zh-TW" sz="1200" dirty="0" smtClean="0"/>
                        <a:t>0001.111</a:t>
                      </a:r>
                      <a:r>
                        <a:rPr lang="en-US" altLang="zh-TW" sz="1200" baseline="0" dirty="0" smtClean="0"/>
                        <a:t> (1.875)</a:t>
                      </a:r>
                      <a:endParaRPr lang="zh-TW" altLang="en-US" sz="1200" dirty="0"/>
                    </a:p>
                  </a:txBody>
                  <a:tcPr/>
                </a:tc>
                <a:tc>
                  <a:txBody>
                    <a:bodyPr/>
                    <a:lstStyle/>
                    <a:p>
                      <a:r>
                        <a:rPr lang="en-US" altLang="zh-TW" sz="1200" dirty="0" smtClean="0">
                          <a:solidFill>
                            <a:srgbClr val="FF0000"/>
                          </a:solidFill>
                        </a:rPr>
                        <a:t>11</a:t>
                      </a:r>
                      <a:r>
                        <a:rPr lang="en-US" altLang="zh-TW" sz="1200" dirty="0" smtClean="0"/>
                        <a:t>01.111 (-2.125)</a:t>
                      </a:r>
                      <a:endParaRPr lang="zh-TW" altLang="en-US" sz="1200" dirty="0"/>
                    </a:p>
                  </a:txBody>
                  <a:tcPr/>
                </a:tc>
                <a:extLst>
                  <a:ext uri="{0D108BD9-81ED-4DB2-BD59-A6C34878D82A}">
                    <a16:rowId xmlns:a16="http://schemas.microsoft.com/office/drawing/2014/main" val="10001"/>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0000.1110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0001.110 (1.75)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01.110 (-2.25)</a:t>
                      </a:r>
                      <a:endParaRPr lang="zh-TW" altLang="en-US" sz="1200" dirty="0" smtClean="0"/>
                    </a:p>
                  </a:txBody>
                  <a:tcPr/>
                </a:tc>
                <a:extLst>
                  <a:ext uri="{0D108BD9-81ED-4DB2-BD59-A6C34878D82A}">
                    <a16:rowId xmlns:a16="http://schemas.microsoft.com/office/drawing/2014/main" val="10002"/>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0000.1101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0001.101 (1.625)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01.101 (-2.375)</a:t>
                      </a:r>
                      <a:endParaRPr lang="zh-TW" altLang="en-US" sz="1200" dirty="0" smtClean="0"/>
                    </a:p>
                  </a:txBody>
                  <a:tcPr/>
                </a:tc>
                <a:extLst>
                  <a:ext uri="{0D108BD9-81ED-4DB2-BD59-A6C34878D82A}">
                    <a16:rowId xmlns:a16="http://schemas.microsoft.com/office/drawing/2014/main" val="10003"/>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0000.1100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0001.100 (1.5)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01.100 (-2.5)</a:t>
                      </a:r>
                      <a:endParaRPr lang="zh-TW" altLang="en-US" sz="1200" dirty="0" smtClean="0"/>
                    </a:p>
                  </a:txBody>
                  <a:tcPr/>
                </a:tc>
                <a:extLst>
                  <a:ext uri="{0D108BD9-81ED-4DB2-BD59-A6C34878D82A}">
                    <a16:rowId xmlns:a16="http://schemas.microsoft.com/office/drawing/2014/main" val="10004"/>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0001.011 (1.375)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01.011 (-2.625)</a:t>
                      </a:r>
                      <a:endParaRPr lang="zh-TW" altLang="en-US" sz="1200" dirty="0" smtClean="0"/>
                    </a:p>
                  </a:txBody>
                  <a:tcPr/>
                </a:tc>
                <a:extLst>
                  <a:ext uri="{0D108BD9-81ED-4DB2-BD59-A6C34878D82A}">
                    <a16:rowId xmlns:a16="http://schemas.microsoft.com/office/drawing/2014/main" val="10005"/>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0001.010 (1.25)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01.010 (-2.75)</a:t>
                      </a:r>
                      <a:endParaRPr lang="zh-TW" altLang="en-US" sz="1200" dirty="0" smtClean="0"/>
                    </a:p>
                  </a:txBody>
                  <a:tcPr/>
                </a:tc>
                <a:extLst>
                  <a:ext uri="{0D108BD9-81ED-4DB2-BD59-A6C34878D82A}">
                    <a16:rowId xmlns:a16="http://schemas.microsoft.com/office/drawing/2014/main" val="10006"/>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0001.001 (1.125)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01.001 (-2.875)</a:t>
                      </a:r>
                      <a:endParaRPr lang="zh-TW" altLang="en-US" sz="1200" dirty="0" smtClean="0"/>
                    </a:p>
                  </a:txBody>
                  <a:tcPr/>
                </a:tc>
                <a:extLst>
                  <a:ext uri="{0D108BD9-81ED-4DB2-BD59-A6C34878D82A}">
                    <a16:rowId xmlns:a16="http://schemas.microsoft.com/office/drawing/2014/main" val="10007"/>
                  </a:ext>
                </a:extLst>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0001.000</a:t>
                      </a:r>
                      <a:r>
                        <a:rPr lang="en-US" altLang="zh-TW" sz="1200" baseline="0" dirty="0" smtClean="0"/>
                        <a:t> (1)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01.000</a:t>
                      </a:r>
                      <a:r>
                        <a:rPr lang="en-US" altLang="zh-TW" sz="1200" baseline="0" dirty="0" smtClean="0"/>
                        <a:t> (-3)</a:t>
                      </a:r>
                      <a:endParaRPr lang="zh-TW" altLang="en-US" sz="1200" dirty="0" smtClean="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249007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(1/)</a:t>
            </a:r>
            <a:endParaRPr lang="zh-TW" altLang="en-US" dirty="0"/>
          </a:p>
        </p:txBody>
      </p:sp>
      <p:sp>
        <p:nvSpPr>
          <p:cNvPr id="3" name="內容版面配置區 2"/>
          <p:cNvSpPr>
            <a:spLocks noGrp="1"/>
          </p:cNvSpPr>
          <p:nvPr>
            <p:ph idx="1"/>
          </p:nvPr>
        </p:nvSpPr>
        <p:spPr>
          <a:xfrm>
            <a:off x="457198" y="1600200"/>
            <a:ext cx="8147249" cy="4525963"/>
          </a:xfrm>
        </p:spPr>
        <p:txBody>
          <a:bodyPr>
            <a:normAutofit/>
          </a:bodyPr>
          <a:lstStyle/>
          <a:p>
            <a:r>
              <a:rPr lang="en-US" altLang="zh-TW" sz="2000" dirty="0" smtClean="0"/>
              <a:t>Root </a:t>
            </a:r>
            <a:r>
              <a:rPr lang="en-US" altLang="zh-TW" sz="2000" dirty="0"/>
              <a:t>digit selection rule cannot be used for all iterations because root is unknown in early </a:t>
            </a:r>
            <a:r>
              <a:rPr lang="en-US" altLang="zh-TW" sz="2000" dirty="0" smtClean="0"/>
              <a:t>iterations. SQRT </a:t>
            </a:r>
            <a:r>
              <a:rPr lang="en-US" altLang="zh-TW" sz="2000" dirty="0"/>
              <a:t>instruction will use high-order root </a:t>
            </a:r>
            <a:r>
              <a:rPr lang="en-US" altLang="zh-TW" sz="2000" dirty="0">
                <a:sym typeface="Wingdings" panose="05000000000000000000" pitchFamily="2" charset="2"/>
              </a:rPr>
              <a:t>(0.1</a:t>
            </a:r>
            <a:r>
              <a:rPr lang="en-US" altLang="zh-TW" sz="2000" dirty="0">
                <a:solidFill>
                  <a:srgbClr val="FF0000"/>
                </a:solidFill>
                <a:sym typeface="Wingdings" panose="05000000000000000000" pitchFamily="2" charset="2"/>
              </a:rPr>
              <a:t>xxx</a:t>
            </a:r>
            <a:r>
              <a:rPr lang="en-US" altLang="zh-TW" sz="2000" dirty="0">
                <a:sym typeface="Wingdings" panose="05000000000000000000" pitchFamily="2" charset="2"/>
              </a:rPr>
              <a:t>) </a:t>
            </a:r>
            <a:r>
              <a:rPr lang="en-US" altLang="zh-TW" sz="2000" dirty="0" smtClean="0"/>
              <a:t>to generate </a:t>
            </a:r>
            <a:r>
              <a:rPr lang="en-US" altLang="zh-TW" sz="2000" dirty="0"/>
              <a:t>2-bit </a:t>
            </a:r>
            <a:r>
              <a:rPr lang="en-US" altLang="zh-TW" sz="2000" dirty="0" smtClean="0"/>
              <a:t>root </a:t>
            </a:r>
            <a:r>
              <a:rPr lang="en-US" altLang="zh-TW" sz="2000" dirty="0"/>
              <a:t>in each </a:t>
            </a:r>
            <a:r>
              <a:rPr lang="en-US" altLang="zh-TW" sz="2000" dirty="0" smtClean="0"/>
              <a:t>iteration.</a:t>
            </a:r>
          </a:p>
          <a:p>
            <a:r>
              <a:rPr lang="en-US" altLang="zh-TW" sz="2000" dirty="0" smtClean="0"/>
              <a:t>To find the 1</a:t>
            </a:r>
            <a:r>
              <a:rPr lang="en-US" altLang="zh-TW" sz="2000" baseline="30000" dirty="0" smtClean="0"/>
              <a:t>st</a:t>
            </a:r>
            <a:r>
              <a:rPr lang="en-US" altLang="zh-TW" sz="2000" dirty="0" smtClean="0"/>
              <a:t> round root value and the steps like as below diagram</a:t>
            </a:r>
          </a:p>
        </p:txBody>
      </p:sp>
      <p:grpSp>
        <p:nvGrpSpPr>
          <p:cNvPr id="8" name="群組 7"/>
          <p:cNvGrpSpPr/>
          <p:nvPr/>
        </p:nvGrpSpPr>
        <p:grpSpPr>
          <a:xfrm>
            <a:off x="163933" y="2974258"/>
            <a:ext cx="8800555" cy="3843495"/>
            <a:chOff x="163933" y="2974258"/>
            <a:chExt cx="8800555" cy="3843495"/>
          </a:xfrm>
        </p:grpSpPr>
        <p:sp>
          <p:nvSpPr>
            <p:cNvPr id="4" name="矩形 3"/>
            <p:cNvSpPr/>
            <p:nvPr/>
          </p:nvSpPr>
          <p:spPr>
            <a:xfrm>
              <a:off x="2099764" y="3587229"/>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1.0000</a:t>
              </a:r>
              <a:endParaRPr lang="zh-TW" altLang="en-US" sz="1600" dirty="0">
                <a:solidFill>
                  <a:schemeClr val="tx1"/>
                </a:solidFill>
              </a:endParaRPr>
            </a:p>
          </p:txBody>
        </p:sp>
        <p:sp>
          <p:nvSpPr>
            <p:cNvPr id="5" name="文字方塊 4"/>
            <p:cNvSpPr txBox="1"/>
            <p:nvPr/>
          </p:nvSpPr>
          <p:spPr>
            <a:xfrm flipH="1">
              <a:off x="5955573" y="3096554"/>
              <a:ext cx="882883" cy="338554"/>
            </a:xfrm>
            <a:prstGeom prst="rect">
              <a:avLst/>
            </a:prstGeom>
            <a:noFill/>
          </p:spPr>
          <p:txBody>
            <a:bodyPr wrap="square" rtlCol="0">
              <a:spAutoFit/>
            </a:bodyPr>
            <a:lstStyle/>
            <a:p>
              <a:r>
                <a:rPr lang="en-US" altLang="zh-TW" sz="1600" dirty="0" smtClean="0"/>
                <a:t>(Z-1) * 4</a:t>
              </a:r>
              <a:endParaRPr lang="zh-TW" altLang="en-US" sz="1600" dirty="0"/>
            </a:p>
          </p:txBody>
        </p:sp>
        <p:sp>
          <p:nvSpPr>
            <p:cNvPr id="22" name="矩形 21"/>
            <p:cNvSpPr/>
            <p:nvPr/>
          </p:nvSpPr>
          <p:spPr>
            <a:xfrm>
              <a:off x="4771780" y="3594971"/>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Lookup</a:t>
              </a:r>
              <a:r>
                <a:rPr lang="zh-TW" altLang="en-US" sz="1100" dirty="0" smtClean="0">
                  <a:solidFill>
                    <a:schemeClr val="tx1"/>
                  </a:solidFill>
                </a:rPr>
                <a:t> </a:t>
              </a:r>
              <a:r>
                <a:rPr lang="en-US" altLang="zh-TW" sz="1100" dirty="0" smtClean="0">
                  <a:solidFill>
                    <a:schemeClr val="tx1"/>
                  </a:solidFill>
                </a:rPr>
                <a:t>table</a:t>
              </a:r>
            </a:p>
          </p:txBody>
        </p:sp>
        <p:cxnSp>
          <p:nvCxnSpPr>
            <p:cNvPr id="23" name="直線單箭頭接點 22"/>
            <p:cNvCxnSpPr>
              <a:stCxn id="139" idx="3"/>
              <a:endCxn id="22" idx="1"/>
            </p:cNvCxnSpPr>
            <p:nvPr/>
          </p:nvCxnSpPr>
          <p:spPr>
            <a:xfrm flipV="1">
              <a:off x="4417016" y="3744944"/>
              <a:ext cx="354764" cy="38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5" idx="2"/>
              <a:endCxn id="22" idx="3"/>
            </p:cNvCxnSpPr>
            <p:nvPr/>
          </p:nvCxnSpPr>
          <p:spPr>
            <a:xfrm flipH="1">
              <a:off x="5564488" y="3435108"/>
              <a:ext cx="832527" cy="3098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雲朵形 25"/>
            <p:cNvSpPr/>
            <p:nvPr/>
          </p:nvSpPr>
          <p:spPr>
            <a:xfrm>
              <a:off x="4903898" y="4152711"/>
              <a:ext cx="528471" cy="22806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28" name="直線單箭頭接點 27"/>
            <p:cNvCxnSpPr>
              <a:stCxn id="22" idx="2"/>
              <a:endCxn id="26" idx="3"/>
            </p:cNvCxnSpPr>
            <p:nvPr/>
          </p:nvCxnSpPr>
          <p:spPr>
            <a:xfrm>
              <a:off x="5168133" y="3894917"/>
              <a:ext cx="0" cy="270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4" idx="2"/>
              <a:endCxn id="26" idx="2"/>
            </p:cNvCxnSpPr>
            <p:nvPr/>
          </p:nvCxnSpPr>
          <p:spPr>
            <a:xfrm>
              <a:off x="2496117" y="3887175"/>
              <a:ext cx="2409420" cy="3795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59923" y="4484180"/>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a:t>
              </a:r>
              <a:r>
                <a:rPr lang="en-US" altLang="zh-TW" sz="1600" dirty="0" smtClean="0">
                  <a:solidFill>
                    <a:srgbClr val="FF0000"/>
                  </a:solidFill>
                </a:rPr>
                <a:t>00</a:t>
              </a:r>
              <a:r>
                <a:rPr lang="en-US" altLang="zh-TW" sz="1600" dirty="0" smtClean="0">
                  <a:solidFill>
                    <a:schemeClr val="tx1"/>
                  </a:solidFill>
                </a:rPr>
                <a:t>00</a:t>
              </a:r>
              <a:endParaRPr lang="zh-TW" altLang="en-US" sz="1600" dirty="0">
                <a:solidFill>
                  <a:schemeClr val="tx1"/>
                </a:solidFill>
              </a:endParaRPr>
            </a:p>
          </p:txBody>
        </p:sp>
        <p:sp>
          <p:nvSpPr>
            <p:cNvPr id="35" name="矩形 34"/>
            <p:cNvSpPr/>
            <p:nvPr/>
          </p:nvSpPr>
          <p:spPr>
            <a:xfrm>
              <a:off x="1862516" y="4886662"/>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C000"/>
                  </a:solidFill>
                </a:rPr>
                <a:t>0</a:t>
              </a:r>
              <a:r>
                <a:rPr lang="en-US" altLang="zh-TW" sz="1600" dirty="0" smtClean="0">
                  <a:solidFill>
                    <a:schemeClr val="tx1"/>
                  </a:solidFill>
                </a:rPr>
                <a:t>.</a:t>
              </a:r>
              <a:r>
                <a:rPr lang="en-US" altLang="zh-TW" sz="1600" dirty="0" smtClean="0">
                  <a:solidFill>
                    <a:srgbClr val="FF0000"/>
                  </a:solidFill>
                </a:rPr>
                <a:t>11</a:t>
              </a:r>
              <a:r>
                <a:rPr lang="en-US" altLang="zh-TW" sz="1600" dirty="0" smtClean="0">
                  <a:solidFill>
                    <a:schemeClr val="tx1"/>
                  </a:solidFill>
                </a:rPr>
                <a:t>00</a:t>
              </a:r>
              <a:endParaRPr lang="zh-TW" altLang="en-US" sz="1600" dirty="0">
                <a:solidFill>
                  <a:schemeClr val="tx1"/>
                </a:solidFill>
              </a:endParaRPr>
            </a:p>
          </p:txBody>
        </p:sp>
        <p:sp>
          <p:nvSpPr>
            <p:cNvPr id="36" name="矩形 35"/>
            <p:cNvSpPr/>
            <p:nvPr/>
          </p:nvSpPr>
          <p:spPr>
            <a:xfrm>
              <a:off x="2842135" y="4498015"/>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C000"/>
                  </a:solidFill>
                </a:rPr>
                <a:t>0</a:t>
              </a:r>
              <a:r>
                <a:rPr lang="en-US" altLang="zh-TW" sz="1600" dirty="0" smtClean="0">
                  <a:solidFill>
                    <a:schemeClr val="tx1"/>
                  </a:solidFill>
                </a:rPr>
                <a:t>.</a:t>
              </a:r>
              <a:r>
                <a:rPr lang="en-US" altLang="zh-TW" sz="1600" dirty="0" smtClean="0">
                  <a:solidFill>
                    <a:srgbClr val="FF0000"/>
                  </a:solidFill>
                </a:rPr>
                <a:t>10</a:t>
              </a:r>
              <a:r>
                <a:rPr lang="en-US" altLang="zh-TW" sz="1600" dirty="0" smtClean="0">
                  <a:solidFill>
                    <a:schemeClr val="tx1"/>
                  </a:solidFill>
                </a:rPr>
                <a:t>00</a:t>
              </a:r>
              <a:endParaRPr lang="zh-TW" altLang="en-US" sz="1600" dirty="0">
                <a:solidFill>
                  <a:schemeClr val="tx1"/>
                </a:solidFill>
              </a:endParaRPr>
            </a:p>
          </p:txBody>
        </p:sp>
        <p:sp>
          <p:nvSpPr>
            <p:cNvPr id="37" name="文字方塊 36"/>
            <p:cNvSpPr txBox="1"/>
            <p:nvPr/>
          </p:nvSpPr>
          <p:spPr>
            <a:xfrm flipH="1">
              <a:off x="5168133" y="3876490"/>
              <a:ext cx="902433" cy="261610"/>
            </a:xfrm>
            <a:prstGeom prst="rect">
              <a:avLst/>
            </a:prstGeom>
            <a:noFill/>
          </p:spPr>
          <p:txBody>
            <a:bodyPr wrap="square" rtlCol="0">
              <a:spAutoFit/>
            </a:bodyPr>
            <a:lstStyle/>
            <a:p>
              <a:r>
                <a:rPr lang="en-US" altLang="zh-TW" sz="1100" dirty="0" smtClean="0"/>
                <a:t>-2/-1/0</a:t>
              </a:r>
              <a:endParaRPr lang="zh-TW" altLang="en-US" sz="1100" dirty="0"/>
            </a:p>
          </p:txBody>
        </p:sp>
        <p:cxnSp>
          <p:nvCxnSpPr>
            <p:cNvPr id="40" name="直線單箭頭接點 39"/>
            <p:cNvCxnSpPr/>
            <p:nvPr/>
          </p:nvCxnSpPr>
          <p:spPr>
            <a:xfrm>
              <a:off x="5168133" y="3898787"/>
              <a:ext cx="0" cy="2708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005928" y="4120642"/>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a:t>
              </a:r>
              <a:endParaRPr lang="zh-TW" altLang="en-US" sz="1600" dirty="0">
                <a:solidFill>
                  <a:schemeClr val="tx1"/>
                </a:solidFill>
              </a:endParaRPr>
            </a:p>
          </p:txBody>
        </p:sp>
        <p:cxnSp>
          <p:nvCxnSpPr>
            <p:cNvPr id="43" name="直線單箭頭接點 42"/>
            <p:cNvCxnSpPr>
              <a:stCxn id="26" idx="0"/>
              <a:endCxn id="42" idx="1"/>
            </p:cNvCxnSpPr>
            <p:nvPr/>
          </p:nvCxnSpPr>
          <p:spPr>
            <a:xfrm>
              <a:off x="5431929" y="4266744"/>
              <a:ext cx="574000" cy="3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5" idx="2"/>
              <a:endCxn id="42" idx="0"/>
            </p:cNvCxnSpPr>
            <p:nvPr/>
          </p:nvCxnSpPr>
          <p:spPr>
            <a:xfrm>
              <a:off x="6397014" y="3435108"/>
              <a:ext cx="5268" cy="685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4" idx="2"/>
              <a:endCxn id="32" idx="0"/>
            </p:cNvCxnSpPr>
            <p:nvPr/>
          </p:nvCxnSpPr>
          <p:spPr>
            <a:xfrm flipH="1">
              <a:off x="1356276" y="3887175"/>
              <a:ext cx="1139841" cy="5970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4" idx="2"/>
              <a:endCxn id="35" idx="0"/>
            </p:cNvCxnSpPr>
            <p:nvPr/>
          </p:nvCxnSpPr>
          <p:spPr>
            <a:xfrm flipH="1">
              <a:off x="2258869" y="3887175"/>
              <a:ext cx="237248" cy="9994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4" idx="2"/>
              <a:endCxn id="36" idx="0"/>
            </p:cNvCxnSpPr>
            <p:nvPr/>
          </p:nvCxnSpPr>
          <p:spPr>
            <a:xfrm>
              <a:off x="2496117" y="3887175"/>
              <a:ext cx="742371" cy="6108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flipH="1">
              <a:off x="3238488" y="4188398"/>
              <a:ext cx="385821" cy="338554"/>
            </a:xfrm>
            <a:prstGeom prst="rect">
              <a:avLst/>
            </a:prstGeom>
            <a:noFill/>
          </p:spPr>
          <p:txBody>
            <a:bodyPr wrap="square" rtlCol="0">
              <a:spAutoFit/>
            </a:bodyPr>
            <a:lstStyle/>
            <a:p>
              <a:r>
                <a:rPr lang="en-US" altLang="zh-TW" sz="1600" dirty="0" smtClean="0"/>
                <a:t>-2</a:t>
              </a:r>
              <a:endParaRPr lang="zh-TW" altLang="en-US" sz="1600" dirty="0"/>
            </a:p>
          </p:txBody>
        </p:sp>
        <p:sp>
          <p:nvSpPr>
            <p:cNvPr id="58" name="文字方塊 57"/>
            <p:cNvSpPr txBox="1"/>
            <p:nvPr/>
          </p:nvSpPr>
          <p:spPr>
            <a:xfrm flipH="1">
              <a:off x="2309040" y="4569063"/>
              <a:ext cx="385821" cy="338554"/>
            </a:xfrm>
            <a:prstGeom prst="rect">
              <a:avLst/>
            </a:prstGeom>
            <a:noFill/>
          </p:spPr>
          <p:txBody>
            <a:bodyPr wrap="square" rtlCol="0">
              <a:spAutoFit/>
            </a:bodyPr>
            <a:lstStyle/>
            <a:p>
              <a:r>
                <a:rPr lang="en-US" altLang="zh-TW" sz="1600" dirty="0" smtClean="0"/>
                <a:t>-1</a:t>
              </a:r>
              <a:endParaRPr lang="zh-TW" altLang="en-US" sz="1600" dirty="0"/>
            </a:p>
          </p:txBody>
        </p:sp>
        <p:sp>
          <p:nvSpPr>
            <p:cNvPr id="59" name="文字方塊 58"/>
            <p:cNvSpPr txBox="1"/>
            <p:nvPr/>
          </p:nvSpPr>
          <p:spPr>
            <a:xfrm flipH="1">
              <a:off x="1457162" y="4079231"/>
              <a:ext cx="385821" cy="338554"/>
            </a:xfrm>
            <a:prstGeom prst="rect">
              <a:avLst/>
            </a:prstGeom>
            <a:noFill/>
          </p:spPr>
          <p:txBody>
            <a:bodyPr wrap="square" rtlCol="0">
              <a:spAutoFit/>
            </a:bodyPr>
            <a:lstStyle/>
            <a:p>
              <a:r>
                <a:rPr lang="en-US" altLang="zh-TW" sz="1600" dirty="0"/>
                <a:t>0</a:t>
              </a:r>
              <a:endParaRPr lang="zh-TW" altLang="en-US" sz="1600" dirty="0"/>
            </a:p>
          </p:txBody>
        </p:sp>
        <p:sp>
          <p:nvSpPr>
            <p:cNvPr id="60" name="矩形 59"/>
            <p:cNvSpPr/>
            <p:nvPr/>
          </p:nvSpPr>
          <p:spPr>
            <a:xfrm>
              <a:off x="533293"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0.11</a:t>
              </a:r>
              <a:r>
                <a:rPr lang="en-US" altLang="zh-TW" sz="1600" dirty="0" smtClean="0">
                  <a:solidFill>
                    <a:srgbClr val="FF0000"/>
                  </a:solidFill>
                </a:rPr>
                <a:t>10</a:t>
              </a:r>
              <a:endParaRPr lang="zh-TW" altLang="en-US" sz="1600" dirty="0">
                <a:solidFill>
                  <a:srgbClr val="FF0000"/>
                </a:solidFill>
              </a:endParaRPr>
            </a:p>
          </p:txBody>
        </p:sp>
        <p:sp>
          <p:nvSpPr>
            <p:cNvPr id="61" name="矩形 60"/>
            <p:cNvSpPr/>
            <p:nvPr/>
          </p:nvSpPr>
          <p:spPr>
            <a:xfrm>
              <a:off x="1373799"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0.11</a:t>
              </a:r>
              <a:r>
                <a:rPr lang="en-US" altLang="zh-TW" sz="1600" dirty="0" smtClean="0">
                  <a:solidFill>
                    <a:srgbClr val="FF0000"/>
                  </a:solidFill>
                </a:rPr>
                <a:t>01</a:t>
              </a:r>
              <a:endParaRPr lang="zh-TW" altLang="en-US" sz="1600" dirty="0">
                <a:solidFill>
                  <a:srgbClr val="FF0000"/>
                </a:solidFill>
              </a:endParaRPr>
            </a:p>
          </p:txBody>
        </p:sp>
        <p:sp>
          <p:nvSpPr>
            <p:cNvPr id="62" name="矩形 61"/>
            <p:cNvSpPr/>
            <p:nvPr/>
          </p:nvSpPr>
          <p:spPr>
            <a:xfrm>
              <a:off x="2199672"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0.11</a:t>
              </a:r>
              <a:r>
                <a:rPr lang="en-US" altLang="zh-TW" sz="1600" dirty="0" smtClean="0">
                  <a:solidFill>
                    <a:srgbClr val="FF0000"/>
                  </a:solidFill>
                </a:rPr>
                <a:t>00</a:t>
              </a:r>
              <a:endParaRPr lang="zh-TW" altLang="en-US" sz="1600" dirty="0">
                <a:solidFill>
                  <a:srgbClr val="FF0000"/>
                </a:solidFill>
              </a:endParaRPr>
            </a:p>
          </p:txBody>
        </p:sp>
        <p:sp>
          <p:nvSpPr>
            <p:cNvPr id="63" name="矩形 62"/>
            <p:cNvSpPr/>
            <p:nvPr/>
          </p:nvSpPr>
          <p:spPr>
            <a:xfrm>
              <a:off x="3860962"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a:t>
              </a:r>
              <a:r>
                <a:rPr lang="en-US" altLang="zh-TW" sz="1600" dirty="0" smtClean="0">
                  <a:solidFill>
                    <a:srgbClr val="FFC000"/>
                  </a:solidFill>
                </a:rPr>
                <a:t>0</a:t>
              </a:r>
              <a:r>
                <a:rPr lang="en-US" altLang="zh-TW" sz="1600" dirty="0" smtClean="0">
                  <a:solidFill>
                    <a:srgbClr val="FF0000"/>
                  </a:solidFill>
                </a:rPr>
                <a:t>11</a:t>
              </a:r>
              <a:endParaRPr lang="zh-TW" altLang="en-US" sz="1600" dirty="0">
                <a:solidFill>
                  <a:srgbClr val="FF0000"/>
                </a:solidFill>
              </a:endParaRPr>
            </a:p>
          </p:txBody>
        </p:sp>
        <p:sp>
          <p:nvSpPr>
            <p:cNvPr id="64" name="矩形 63"/>
            <p:cNvSpPr/>
            <p:nvPr/>
          </p:nvSpPr>
          <p:spPr>
            <a:xfrm>
              <a:off x="3029494"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a:t>
              </a:r>
              <a:r>
                <a:rPr lang="en-US" altLang="zh-TW" sz="1600" dirty="0" smtClean="0">
                  <a:solidFill>
                    <a:srgbClr val="FFC000"/>
                  </a:solidFill>
                </a:rPr>
                <a:t>0</a:t>
              </a:r>
              <a:r>
                <a:rPr lang="en-US" altLang="zh-TW" sz="1600" dirty="0" smtClean="0">
                  <a:solidFill>
                    <a:srgbClr val="FF0000"/>
                  </a:solidFill>
                </a:rPr>
                <a:t>10</a:t>
              </a:r>
              <a:endParaRPr lang="zh-TW" altLang="en-US" sz="1600" dirty="0">
                <a:solidFill>
                  <a:srgbClr val="FF0000"/>
                </a:solidFill>
              </a:endParaRPr>
            </a:p>
          </p:txBody>
        </p:sp>
        <p:cxnSp>
          <p:nvCxnSpPr>
            <p:cNvPr id="65" name="直線單箭頭接點 64"/>
            <p:cNvCxnSpPr>
              <a:stCxn id="35" idx="2"/>
              <a:endCxn id="60" idx="0"/>
            </p:cNvCxnSpPr>
            <p:nvPr/>
          </p:nvCxnSpPr>
          <p:spPr>
            <a:xfrm flipH="1">
              <a:off x="929646" y="5186608"/>
              <a:ext cx="1329223"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35" idx="2"/>
              <a:endCxn id="61" idx="0"/>
            </p:cNvCxnSpPr>
            <p:nvPr/>
          </p:nvCxnSpPr>
          <p:spPr>
            <a:xfrm flipH="1">
              <a:off x="1770152" y="5186608"/>
              <a:ext cx="488717"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35" idx="2"/>
              <a:endCxn id="62" idx="0"/>
            </p:cNvCxnSpPr>
            <p:nvPr/>
          </p:nvCxnSpPr>
          <p:spPr>
            <a:xfrm>
              <a:off x="2258869" y="5186608"/>
              <a:ext cx="337156"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35" idx="2"/>
              <a:endCxn id="64" idx="0"/>
            </p:cNvCxnSpPr>
            <p:nvPr/>
          </p:nvCxnSpPr>
          <p:spPr>
            <a:xfrm>
              <a:off x="2258869" y="5186608"/>
              <a:ext cx="1166978"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35" idx="2"/>
              <a:endCxn id="63" idx="0"/>
            </p:cNvCxnSpPr>
            <p:nvPr/>
          </p:nvCxnSpPr>
          <p:spPr>
            <a:xfrm>
              <a:off x="2258869" y="5186608"/>
              <a:ext cx="1998446"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文字方塊 79"/>
            <p:cNvSpPr txBox="1"/>
            <p:nvPr/>
          </p:nvSpPr>
          <p:spPr>
            <a:xfrm flipH="1">
              <a:off x="3249021" y="5765757"/>
              <a:ext cx="385821" cy="338554"/>
            </a:xfrm>
            <a:prstGeom prst="rect">
              <a:avLst/>
            </a:prstGeom>
            <a:noFill/>
          </p:spPr>
          <p:txBody>
            <a:bodyPr wrap="square" rtlCol="0">
              <a:spAutoFit/>
            </a:bodyPr>
            <a:lstStyle/>
            <a:p>
              <a:r>
                <a:rPr lang="en-US" altLang="zh-TW" sz="1600" dirty="0" smtClean="0"/>
                <a:t>-1</a:t>
              </a:r>
              <a:endParaRPr lang="zh-TW" altLang="en-US" sz="1600" dirty="0"/>
            </a:p>
          </p:txBody>
        </p:sp>
        <p:sp>
          <p:nvSpPr>
            <p:cNvPr id="81" name="文字方塊 80"/>
            <p:cNvSpPr txBox="1"/>
            <p:nvPr/>
          </p:nvSpPr>
          <p:spPr>
            <a:xfrm flipH="1">
              <a:off x="4064405" y="5775120"/>
              <a:ext cx="385821" cy="338554"/>
            </a:xfrm>
            <a:prstGeom prst="rect">
              <a:avLst/>
            </a:prstGeom>
            <a:noFill/>
          </p:spPr>
          <p:txBody>
            <a:bodyPr wrap="square" rtlCol="0">
              <a:spAutoFit/>
            </a:bodyPr>
            <a:lstStyle/>
            <a:p>
              <a:r>
                <a:rPr lang="en-US" altLang="zh-TW" sz="1600" dirty="0" smtClean="0"/>
                <a:t>-2</a:t>
              </a:r>
              <a:endParaRPr lang="zh-TW" altLang="en-US" sz="1600" dirty="0"/>
            </a:p>
          </p:txBody>
        </p:sp>
        <p:sp>
          <p:nvSpPr>
            <p:cNvPr id="82" name="文字方塊 81"/>
            <p:cNvSpPr txBox="1"/>
            <p:nvPr/>
          </p:nvSpPr>
          <p:spPr>
            <a:xfrm flipH="1">
              <a:off x="2596025" y="5770058"/>
              <a:ext cx="385821" cy="338554"/>
            </a:xfrm>
            <a:prstGeom prst="rect">
              <a:avLst/>
            </a:prstGeom>
            <a:noFill/>
          </p:spPr>
          <p:txBody>
            <a:bodyPr wrap="square" rtlCol="0">
              <a:spAutoFit/>
            </a:bodyPr>
            <a:lstStyle/>
            <a:p>
              <a:r>
                <a:rPr lang="en-US" altLang="zh-TW" sz="1600" dirty="0" smtClean="0"/>
                <a:t>-0</a:t>
              </a:r>
              <a:endParaRPr lang="zh-TW" altLang="en-US" sz="1600" dirty="0"/>
            </a:p>
          </p:txBody>
        </p:sp>
        <p:sp>
          <p:nvSpPr>
            <p:cNvPr id="83" name="文字方塊 82"/>
            <p:cNvSpPr txBox="1"/>
            <p:nvPr/>
          </p:nvSpPr>
          <p:spPr>
            <a:xfrm flipH="1">
              <a:off x="1832774" y="5775120"/>
              <a:ext cx="385821" cy="338554"/>
            </a:xfrm>
            <a:prstGeom prst="rect">
              <a:avLst/>
            </a:prstGeom>
            <a:noFill/>
          </p:spPr>
          <p:txBody>
            <a:bodyPr wrap="square" rtlCol="0">
              <a:spAutoFit/>
            </a:bodyPr>
            <a:lstStyle/>
            <a:p>
              <a:r>
                <a:rPr lang="en-US" altLang="zh-TW" sz="1600" dirty="0" smtClean="0"/>
                <a:t>1</a:t>
              </a:r>
              <a:endParaRPr lang="zh-TW" altLang="en-US" sz="1600" dirty="0"/>
            </a:p>
          </p:txBody>
        </p:sp>
        <p:sp>
          <p:nvSpPr>
            <p:cNvPr id="84" name="文字方塊 83"/>
            <p:cNvSpPr txBox="1"/>
            <p:nvPr/>
          </p:nvSpPr>
          <p:spPr>
            <a:xfrm flipH="1">
              <a:off x="1180888" y="5765757"/>
              <a:ext cx="385821" cy="338554"/>
            </a:xfrm>
            <a:prstGeom prst="rect">
              <a:avLst/>
            </a:prstGeom>
            <a:noFill/>
          </p:spPr>
          <p:txBody>
            <a:bodyPr wrap="square" rtlCol="0">
              <a:spAutoFit/>
            </a:bodyPr>
            <a:lstStyle/>
            <a:p>
              <a:r>
                <a:rPr lang="en-US" altLang="zh-TW" sz="1600" dirty="0"/>
                <a:t>2</a:t>
              </a:r>
              <a:endParaRPr lang="zh-TW" altLang="en-US" sz="1600" dirty="0"/>
            </a:p>
          </p:txBody>
        </p:sp>
        <p:cxnSp>
          <p:nvCxnSpPr>
            <p:cNvPr id="85" name="直線單箭頭接點 84"/>
            <p:cNvCxnSpPr>
              <a:endCxn id="4" idx="0"/>
            </p:cNvCxnSpPr>
            <p:nvPr/>
          </p:nvCxnSpPr>
          <p:spPr>
            <a:xfrm>
              <a:off x="2496117" y="3282987"/>
              <a:ext cx="0" cy="3042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flipH="1">
              <a:off x="1926801" y="2974258"/>
              <a:ext cx="1150300" cy="338554"/>
            </a:xfrm>
            <a:prstGeom prst="rect">
              <a:avLst/>
            </a:prstGeom>
            <a:noFill/>
          </p:spPr>
          <p:txBody>
            <a:bodyPr wrap="square" rtlCol="0">
              <a:spAutoFit/>
            </a:bodyPr>
            <a:lstStyle/>
            <a:p>
              <a:r>
                <a:rPr lang="en-US" altLang="zh-TW" sz="1600" dirty="0" smtClean="0"/>
                <a:t>Initial value</a:t>
              </a:r>
              <a:endParaRPr lang="zh-TW" altLang="en-US" sz="1600" dirty="0"/>
            </a:p>
          </p:txBody>
        </p:sp>
        <p:sp>
          <p:nvSpPr>
            <p:cNvPr id="91" name="矩形 90"/>
            <p:cNvSpPr/>
            <p:nvPr/>
          </p:nvSpPr>
          <p:spPr>
            <a:xfrm>
              <a:off x="4766514" y="4889516"/>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Lookup</a:t>
              </a:r>
              <a:r>
                <a:rPr lang="zh-TW" altLang="en-US" sz="1100" dirty="0" smtClean="0">
                  <a:solidFill>
                    <a:schemeClr val="tx1"/>
                  </a:solidFill>
                </a:rPr>
                <a:t> </a:t>
              </a:r>
              <a:r>
                <a:rPr lang="en-US" altLang="zh-TW" sz="1100" dirty="0" smtClean="0">
                  <a:solidFill>
                    <a:schemeClr val="tx1"/>
                  </a:solidFill>
                </a:rPr>
                <a:t>table</a:t>
              </a:r>
            </a:p>
          </p:txBody>
        </p:sp>
        <p:cxnSp>
          <p:nvCxnSpPr>
            <p:cNvPr id="92" name="直線單箭頭接點 91"/>
            <p:cNvCxnSpPr>
              <a:stCxn id="42" idx="2"/>
              <a:endCxn id="91" idx="3"/>
            </p:cNvCxnSpPr>
            <p:nvPr/>
          </p:nvCxnSpPr>
          <p:spPr>
            <a:xfrm flipH="1">
              <a:off x="5559221" y="4420588"/>
              <a:ext cx="843061" cy="6189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雲朵形 92"/>
            <p:cNvSpPr/>
            <p:nvPr/>
          </p:nvSpPr>
          <p:spPr>
            <a:xfrm>
              <a:off x="4898632" y="5447257"/>
              <a:ext cx="528471" cy="22806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94" name="直線單箭頭接點 93"/>
            <p:cNvCxnSpPr>
              <a:stCxn id="91" idx="2"/>
              <a:endCxn id="93" idx="3"/>
            </p:cNvCxnSpPr>
            <p:nvPr/>
          </p:nvCxnSpPr>
          <p:spPr>
            <a:xfrm>
              <a:off x="5162868" y="5189462"/>
              <a:ext cx="0" cy="270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flipH="1">
              <a:off x="5168133" y="5209496"/>
              <a:ext cx="902433" cy="261610"/>
            </a:xfrm>
            <a:prstGeom prst="rect">
              <a:avLst/>
            </a:prstGeom>
            <a:noFill/>
          </p:spPr>
          <p:txBody>
            <a:bodyPr wrap="square" rtlCol="0">
              <a:spAutoFit/>
            </a:bodyPr>
            <a:lstStyle/>
            <a:p>
              <a:r>
                <a:rPr lang="en-US" altLang="zh-TW" sz="1100" dirty="0" smtClean="0"/>
                <a:t>-2/-1/0/1/2</a:t>
              </a:r>
              <a:endParaRPr lang="zh-TW" altLang="en-US" sz="1100" dirty="0"/>
            </a:p>
          </p:txBody>
        </p:sp>
        <p:cxnSp>
          <p:nvCxnSpPr>
            <p:cNvPr id="96" name="直線單箭頭接點 95"/>
            <p:cNvCxnSpPr/>
            <p:nvPr/>
          </p:nvCxnSpPr>
          <p:spPr>
            <a:xfrm>
              <a:off x="5162868" y="5193333"/>
              <a:ext cx="0" cy="2708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6000663" y="5415187"/>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a:t>
              </a:r>
              <a:endParaRPr lang="zh-TW" altLang="en-US" sz="1600" dirty="0">
                <a:solidFill>
                  <a:schemeClr val="tx1"/>
                </a:solidFill>
              </a:endParaRPr>
            </a:p>
          </p:txBody>
        </p:sp>
        <p:cxnSp>
          <p:nvCxnSpPr>
            <p:cNvPr id="98" name="直線單箭頭接點 97"/>
            <p:cNvCxnSpPr>
              <a:stCxn id="93" idx="0"/>
              <a:endCxn id="97" idx="1"/>
            </p:cNvCxnSpPr>
            <p:nvPr/>
          </p:nvCxnSpPr>
          <p:spPr>
            <a:xfrm>
              <a:off x="5426663" y="5561290"/>
              <a:ext cx="574000" cy="3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2" idx="2"/>
              <a:endCxn id="97" idx="0"/>
            </p:cNvCxnSpPr>
            <p:nvPr/>
          </p:nvCxnSpPr>
          <p:spPr>
            <a:xfrm flipH="1">
              <a:off x="6397016" y="4420588"/>
              <a:ext cx="5266" cy="994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35" idx="3"/>
              <a:endCxn id="91" idx="1"/>
            </p:cNvCxnSpPr>
            <p:nvPr/>
          </p:nvCxnSpPr>
          <p:spPr>
            <a:xfrm>
              <a:off x="2655223" y="5036635"/>
              <a:ext cx="2111292" cy="2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stCxn id="97" idx="2"/>
            </p:cNvCxnSpPr>
            <p:nvPr/>
          </p:nvCxnSpPr>
          <p:spPr>
            <a:xfrm>
              <a:off x="6397016" y="5715133"/>
              <a:ext cx="8331" cy="4473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文字方塊 131"/>
            <p:cNvSpPr txBox="1"/>
            <p:nvPr/>
          </p:nvSpPr>
          <p:spPr>
            <a:xfrm flipH="1">
              <a:off x="6397015" y="4722907"/>
              <a:ext cx="1430283" cy="261610"/>
            </a:xfrm>
            <a:prstGeom prst="rect">
              <a:avLst/>
            </a:prstGeom>
            <a:noFill/>
          </p:spPr>
          <p:txBody>
            <a:bodyPr wrap="square" rtlCol="0">
              <a:spAutoFit/>
            </a:bodyPr>
            <a:lstStyle/>
            <a:p>
              <a:r>
                <a:rPr lang="en-US" altLang="zh-TW" sz="1100" dirty="0" smtClean="0"/>
                <a:t>2</a:t>
              </a:r>
              <a:r>
                <a:rPr lang="en-US" altLang="zh-TW" sz="1100" baseline="30000" dirty="0" smtClean="0"/>
                <a:t>nd</a:t>
              </a:r>
              <a:r>
                <a:rPr lang="en-US" altLang="zh-TW" sz="1100" dirty="0" smtClean="0"/>
                <a:t> partial remainder</a:t>
              </a:r>
              <a:endParaRPr lang="zh-TW" altLang="en-US" sz="1100" dirty="0"/>
            </a:p>
          </p:txBody>
        </p:sp>
        <p:sp>
          <p:nvSpPr>
            <p:cNvPr id="133" name="文字方塊 132"/>
            <p:cNvSpPr txBox="1"/>
            <p:nvPr/>
          </p:nvSpPr>
          <p:spPr>
            <a:xfrm flipH="1">
              <a:off x="6405346" y="5913105"/>
              <a:ext cx="1430283" cy="261610"/>
            </a:xfrm>
            <a:prstGeom prst="rect">
              <a:avLst/>
            </a:prstGeom>
            <a:noFill/>
          </p:spPr>
          <p:txBody>
            <a:bodyPr wrap="square" rtlCol="0">
              <a:spAutoFit/>
            </a:bodyPr>
            <a:lstStyle/>
            <a:p>
              <a:r>
                <a:rPr lang="en-US" altLang="zh-TW" sz="1100" dirty="0" smtClean="0"/>
                <a:t>3</a:t>
              </a:r>
              <a:r>
                <a:rPr lang="en-US" altLang="zh-TW" sz="1100" baseline="30000" dirty="0" smtClean="0"/>
                <a:t>rd</a:t>
              </a:r>
              <a:r>
                <a:rPr lang="en-US" altLang="zh-TW" sz="1100" dirty="0" smtClean="0"/>
                <a:t> partial remainder</a:t>
              </a:r>
              <a:endParaRPr lang="zh-TW" altLang="en-US" sz="1100" dirty="0"/>
            </a:p>
          </p:txBody>
        </p:sp>
        <p:sp>
          <p:nvSpPr>
            <p:cNvPr id="134" name="文字方塊 133"/>
            <p:cNvSpPr txBox="1"/>
            <p:nvPr/>
          </p:nvSpPr>
          <p:spPr>
            <a:xfrm flipH="1">
              <a:off x="7034592" y="4884702"/>
              <a:ext cx="1929896" cy="338554"/>
            </a:xfrm>
            <a:prstGeom prst="rect">
              <a:avLst/>
            </a:prstGeom>
            <a:noFill/>
          </p:spPr>
          <p:txBody>
            <a:bodyPr wrap="square" rtlCol="0">
              <a:spAutoFit/>
            </a:bodyPr>
            <a:lstStyle/>
            <a:p>
              <a:r>
                <a:rPr lang="en-US" altLang="zh-TW" sz="800" dirty="0">
                  <a:solidFill>
                    <a:srgbClr val="FF0000"/>
                  </a:solidFill>
                </a:rPr>
                <a:t>The corresponding </a:t>
              </a:r>
              <a:r>
                <a:rPr lang="en-US" altLang="zh-TW" sz="800" dirty="0" smtClean="0">
                  <a:solidFill>
                    <a:srgbClr val="FF0000"/>
                  </a:solidFill>
                </a:rPr>
                <a:t>2</a:t>
              </a:r>
              <a:r>
                <a:rPr lang="en-US" altLang="zh-TW" sz="800" baseline="30000" dirty="0" smtClean="0">
                  <a:solidFill>
                    <a:srgbClr val="FF0000"/>
                  </a:solidFill>
                </a:rPr>
                <a:t>nd</a:t>
              </a:r>
              <a:r>
                <a:rPr lang="en-US" altLang="zh-TW" sz="800" dirty="0" smtClean="0">
                  <a:solidFill>
                    <a:srgbClr val="FF0000"/>
                  </a:solidFill>
                </a:rPr>
                <a:t> round </a:t>
              </a:r>
              <a:r>
                <a:rPr lang="en-US" altLang="zh-TW" sz="800" dirty="0">
                  <a:solidFill>
                    <a:srgbClr val="FF0000"/>
                  </a:solidFill>
                </a:rPr>
                <a:t>root is illegal if partial remainder is unbounded</a:t>
              </a:r>
              <a:endParaRPr lang="zh-TW" altLang="en-US" sz="800" dirty="0">
                <a:solidFill>
                  <a:srgbClr val="FF0000"/>
                </a:solidFill>
              </a:endParaRPr>
            </a:p>
          </p:txBody>
        </p:sp>
        <p:sp>
          <p:nvSpPr>
            <p:cNvPr id="139" name="矩形 138"/>
            <p:cNvSpPr/>
            <p:nvPr/>
          </p:nvSpPr>
          <p:spPr>
            <a:xfrm>
              <a:off x="3624309" y="3598841"/>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rgbClr val="FF0000"/>
                  </a:solidFill>
                </a:rPr>
                <a:t>1</a:t>
              </a:r>
              <a:r>
                <a:rPr lang="en-US" altLang="zh-TW" sz="1100" baseline="30000" dirty="0" smtClean="0">
                  <a:solidFill>
                    <a:srgbClr val="FF0000"/>
                  </a:solidFill>
                </a:rPr>
                <a:t>st</a:t>
              </a:r>
              <a:r>
                <a:rPr lang="en-US" altLang="zh-TW" sz="1100" dirty="0" smtClean="0">
                  <a:solidFill>
                    <a:srgbClr val="FF0000"/>
                  </a:solidFill>
                </a:rPr>
                <a:t> round root</a:t>
              </a:r>
              <a:endParaRPr lang="zh-TW" altLang="en-US" sz="1100" dirty="0">
                <a:solidFill>
                  <a:srgbClr val="FF0000"/>
                </a:solidFill>
              </a:endParaRPr>
            </a:p>
          </p:txBody>
        </p:sp>
        <p:sp>
          <p:nvSpPr>
            <p:cNvPr id="143" name="文字方塊 142"/>
            <p:cNvSpPr txBox="1"/>
            <p:nvPr/>
          </p:nvSpPr>
          <p:spPr>
            <a:xfrm flipH="1">
              <a:off x="7112156" y="6077745"/>
              <a:ext cx="1852332" cy="338554"/>
            </a:xfrm>
            <a:prstGeom prst="rect">
              <a:avLst/>
            </a:prstGeom>
            <a:noFill/>
          </p:spPr>
          <p:txBody>
            <a:bodyPr wrap="square" rtlCol="0">
              <a:spAutoFit/>
            </a:bodyPr>
            <a:lstStyle/>
            <a:p>
              <a:r>
                <a:rPr lang="en-US" altLang="zh-TW" sz="800" dirty="0" smtClean="0">
                  <a:solidFill>
                    <a:srgbClr val="FF0000"/>
                  </a:solidFill>
                </a:rPr>
                <a:t>The corresponding 3</a:t>
              </a:r>
              <a:r>
                <a:rPr lang="en-US" altLang="zh-TW" sz="800" baseline="30000" dirty="0" smtClean="0">
                  <a:solidFill>
                    <a:srgbClr val="FF0000"/>
                  </a:solidFill>
                </a:rPr>
                <a:t>rd</a:t>
              </a:r>
              <a:r>
                <a:rPr lang="en-US" altLang="zh-TW" sz="800" dirty="0" smtClean="0">
                  <a:solidFill>
                    <a:srgbClr val="FF0000"/>
                  </a:solidFill>
                </a:rPr>
                <a:t> round root is illegal if partial remainder is unbounded</a:t>
              </a:r>
              <a:endParaRPr lang="zh-TW" altLang="en-US" sz="800" dirty="0">
                <a:solidFill>
                  <a:srgbClr val="FF0000"/>
                </a:solidFill>
              </a:endParaRPr>
            </a:p>
          </p:txBody>
        </p:sp>
        <p:sp>
          <p:nvSpPr>
            <p:cNvPr id="144" name="文字方塊 143"/>
            <p:cNvSpPr txBox="1"/>
            <p:nvPr/>
          </p:nvSpPr>
          <p:spPr>
            <a:xfrm flipH="1">
              <a:off x="3449511" y="6479199"/>
              <a:ext cx="1208722" cy="338554"/>
            </a:xfrm>
            <a:prstGeom prst="rect">
              <a:avLst/>
            </a:prstGeom>
            <a:noFill/>
          </p:spPr>
          <p:txBody>
            <a:bodyPr wrap="square" rtlCol="0">
              <a:spAutoFit/>
            </a:bodyPr>
            <a:lstStyle/>
            <a:p>
              <a:r>
                <a:rPr lang="en-US" altLang="zh-TW" sz="800" dirty="0" smtClean="0">
                  <a:solidFill>
                    <a:srgbClr val="FF0000"/>
                  </a:solidFill>
                </a:rPr>
                <a:t>The corresponding root is illegal if unbounded</a:t>
              </a:r>
              <a:endParaRPr lang="zh-TW" altLang="en-US" sz="800" dirty="0">
                <a:solidFill>
                  <a:srgbClr val="FF0000"/>
                </a:solidFill>
              </a:endParaRPr>
            </a:p>
          </p:txBody>
        </p:sp>
        <p:sp>
          <p:nvSpPr>
            <p:cNvPr id="146" name="文字方塊 145"/>
            <p:cNvSpPr txBox="1"/>
            <p:nvPr/>
          </p:nvSpPr>
          <p:spPr>
            <a:xfrm flipH="1">
              <a:off x="4163275" y="4775025"/>
              <a:ext cx="644127" cy="261610"/>
            </a:xfrm>
            <a:prstGeom prst="rect">
              <a:avLst/>
            </a:prstGeom>
            <a:noFill/>
          </p:spPr>
          <p:txBody>
            <a:bodyPr wrap="square" rtlCol="0">
              <a:spAutoFit/>
            </a:bodyPr>
            <a:lstStyle/>
            <a:p>
              <a:r>
                <a:rPr lang="en-US" altLang="zh-TW" sz="1100" dirty="0" smtClean="0"/>
                <a:t>‘b100</a:t>
              </a:r>
              <a:endParaRPr lang="zh-TW" altLang="en-US" sz="1100" dirty="0"/>
            </a:p>
          </p:txBody>
        </p:sp>
        <p:cxnSp>
          <p:nvCxnSpPr>
            <p:cNvPr id="74" name="直線單箭頭接點 73"/>
            <p:cNvCxnSpPr>
              <a:stCxn id="35" idx="3"/>
              <a:endCxn id="93" idx="2"/>
            </p:cNvCxnSpPr>
            <p:nvPr/>
          </p:nvCxnSpPr>
          <p:spPr>
            <a:xfrm>
              <a:off x="2655223" y="5036635"/>
              <a:ext cx="2245048" cy="5246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27584" y="4034204"/>
              <a:ext cx="2883285" cy="130609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6" name="文字方塊 65"/>
            <p:cNvSpPr txBox="1"/>
            <p:nvPr/>
          </p:nvSpPr>
          <p:spPr>
            <a:xfrm flipH="1">
              <a:off x="839723" y="4046241"/>
              <a:ext cx="964948" cy="215444"/>
            </a:xfrm>
            <a:prstGeom prst="rect">
              <a:avLst/>
            </a:prstGeom>
            <a:noFill/>
          </p:spPr>
          <p:txBody>
            <a:bodyPr wrap="square" rtlCol="0">
              <a:spAutoFit/>
            </a:bodyPr>
            <a:lstStyle/>
            <a:p>
              <a:r>
                <a:rPr lang="en-US" altLang="zh-TW" sz="800" dirty="0" smtClean="0"/>
                <a:t>2</a:t>
              </a:r>
              <a:r>
                <a:rPr lang="en-US" altLang="zh-TW" sz="800" baseline="30000" dirty="0" smtClean="0"/>
                <a:t>nd</a:t>
              </a:r>
              <a:r>
                <a:rPr lang="en-US" altLang="zh-TW" sz="800" dirty="0" smtClean="0"/>
                <a:t> round root</a:t>
              </a:r>
              <a:endParaRPr lang="zh-TW" altLang="en-US" sz="800" dirty="0"/>
            </a:p>
          </p:txBody>
        </p:sp>
        <p:sp>
          <p:nvSpPr>
            <p:cNvPr id="71" name="矩形 70"/>
            <p:cNvSpPr/>
            <p:nvPr/>
          </p:nvSpPr>
          <p:spPr>
            <a:xfrm>
              <a:off x="163933" y="5680003"/>
              <a:ext cx="4741604" cy="79919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2" name="文字方塊 71"/>
            <p:cNvSpPr txBox="1"/>
            <p:nvPr/>
          </p:nvSpPr>
          <p:spPr>
            <a:xfrm flipH="1">
              <a:off x="165456" y="5690941"/>
              <a:ext cx="964948" cy="215444"/>
            </a:xfrm>
            <a:prstGeom prst="rect">
              <a:avLst/>
            </a:prstGeom>
            <a:noFill/>
          </p:spPr>
          <p:txBody>
            <a:bodyPr wrap="square" rtlCol="0">
              <a:spAutoFit/>
            </a:bodyPr>
            <a:lstStyle/>
            <a:p>
              <a:r>
                <a:rPr lang="en-US" altLang="zh-TW" sz="800" dirty="0" smtClean="0"/>
                <a:t>3</a:t>
              </a:r>
              <a:r>
                <a:rPr lang="en-US" altLang="zh-TW" sz="800" baseline="30000" dirty="0" smtClean="0"/>
                <a:t>rd</a:t>
              </a:r>
              <a:r>
                <a:rPr lang="en-US" altLang="zh-TW" sz="800" dirty="0" smtClean="0"/>
                <a:t> round root</a:t>
              </a:r>
              <a:endParaRPr lang="zh-TW" altLang="en-US" sz="800" dirty="0"/>
            </a:p>
          </p:txBody>
        </p:sp>
        <p:sp>
          <p:nvSpPr>
            <p:cNvPr id="73" name="文字方塊 72"/>
            <p:cNvSpPr txBox="1"/>
            <p:nvPr/>
          </p:nvSpPr>
          <p:spPr>
            <a:xfrm flipH="1">
              <a:off x="6538971" y="3587229"/>
              <a:ext cx="1430283" cy="261610"/>
            </a:xfrm>
            <a:prstGeom prst="rect">
              <a:avLst/>
            </a:prstGeom>
            <a:noFill/>
          </p:spPr>
          <p:txBody>
            <a:bodyPr wrap="square" rtlCol="0">
              <a:spAutoFit/>
            </a:bodyPr>
            <a:lstStyle/>
            <a:p>
              <a:r>
                <a:rPr lang="en-US" altLang="zh-TW" sz="1100" dirty="0" smtClean="0"/>
                <a:t>1</a:t>
              </a:r>
              <a:r>
                <a:rPr lang="en-US" altLang="zh-TW" sz="1100" baseline="30000" dirty="0" smtClean="0"/>
                <a:t>st</a:t>
              </a:r>
              <a:r>
                <a:rPr lang="en-US" altLang="zh-TW" sz="1100" dirty="0" smtClean="0"/>
                <a:t> partial remainder</a:t>
              </a:r>
              <a:endParaRPr lang="zh-TW" altLang="en-US" sz="1100" dirty="0"/>
            </a:p>
          </p:txBody>
        </p:sp>
        <p:sp>
          <p:nvSpPr>
            <p:cNvPr id="75" name="文字方塊 74"/>
            <p:cNvSpPr txBox="1"/>
            <p:nvPr/>
          </p:nvSpPr>
          <p:spPr>
            <a:xfrm flipH="1">
              <a:off x="5718927" y="4498015"/>
              <a:ext cx="509256" cy="261610"/>
            </a:xfrm>
            <a:prstGeom prst="rect">
              <a:avLst/>
            </a:prstGeom>
            <a:noFill/>
          </p:spPr>
          <p:txBody>
            <a:bodyPr wrap="square" rtlCol="0">
              <a:spAutoFit/>
            </a:bodyPr>
            <a:lstStyle/>
            <a:p>
              <a:r>
                <a:rPr lang="en-US" altLang="zh-TW" sz="1100" dirty="0" smtClean="0"/>
                <a:t>&lt;&lt;2</a:t>
              </a:r>
              <a:endParaRPr lang="zh-TW" altLang="en-US" sz="1100" dirty="0"/>
            </a:p>
          </p:txBody>
        </p:sp>
      </p:grpSp>
    </p:spTree>
    <p:extLst>
      <p:ext uri="{BB962C8B-B14F-4D97-AF65-F5344CB8AC3E}">
        <p14:creationId xmlns:p14="http://schemas.microsoft.com/office/powerpoint/2010/main" val="4095039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118" y="1412776"/>
            <a:ext cx="4585036" cy="544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199" y="1600200"/>
                <a:ext cx="4069920" cy="4525963"/>
              </a:xfrm>
            </p:spPr>
            <p:txBody>
              <a:bodyPr>
                <a:normAutofit/>
              </a:bodyPr>
              <a:lstStyle/>
              <a:p>
                <a:r>
                  <a:rPr lang="en-US" altLang="zh-TW" sz="2000" dirty="0" smtClean="0">
                    <a:sym typeface="Wingdings" panose="05000000000000000000" pitchFamily="2" charset="2"/>
                  </a:rPr>
                  <a:t>The Fig. show </a:t>
                </a:r>
                <a14:m>
                  <m:oMath xmlns:m="http://schemas.openxmlformats.org/officeDocument/2006/math">
                    <m:sSup>
                      <m:sSupPr>
                        <m:ctrlPr>
                          <a:rPr lang="en-US" altLang="zh-TW" sz="2000" i="1">
                            <a:latin typeface="Cambria Math" panose="02040503050406030204" pitchFamily="18" charset="0"/>
                          </a:rPr>
                        </m:ctrlPr>
                      </m:sSupPr>
                      <m:e>
                        <m:r>
                          <a:rPr lang="en-US" altLang="zh-TW" sz="2000" i="1">
                            <a:latin typeface="Cambria Math"/>
                          </a:rPr>
                          <m:t>𝑠</m:t>
                        </m:r>
                      </m:e>
                      <m:sup>
                        <m:r>
                          <a:rPr lang="en-US" altLang="zh-TW" sz="2000" i="1">
                            <a:latin typeface="Cambria Math"/>
                          </a:rPr>
                          <m:t>1</m:t>
                        </m:r>
                      </m:sup>
                    </m:sSup>
                  </m:oMath>
                </a14:m>
                <a:r>
                  <a:rPr lang="en-US" altLang="zh-TW" sz="2000" dirty="0" smtClean="0">
                    <a:sym typeface="Wingdings" panose="05000000000000000000" pitchFamily="2" charset="2"/>
                  </a:rPr>
                  <a:t> value according to digit set and the corresponding bounded value are (1 </a:t>
                </a:r>
                <a:r>
                  <a:rPr lang="en-US" altLang="zh-TW" sz="2000" dirty="0">
                    <a:sym typeface="Wingdings" panose="05000000000000000000" pitchFamily="2" charset="2"/>
                  </a:rPr>
                  <a:t>* 4/3) </a:t>
                </a:r>
                <a:r>
                  <a:rPr lang="en-US" altLang="zh-TW" sz="2000" dirty="0" smtClean="0">
                    <a:sym typeface="Wingdings" panose="05000000000000000000" pitchFamily="2" charset="2"/>
                  </a:rPr>
                  <a:t>, (0.75 * 4/3) and (0.5 * 4/3)</a:t>
                </a:r>
              </a:p>
              <a:p>
                <a:pPr lvl="1"/>
                <a:r>
                  <a:rPr lang="en-US" altLang="zh-TW" sz="1600" dirty="0" smtClean="0">
                    <a:sym typeface="Wingdings" panose="05000000000000000000" pitchFamily="2" charset="2"/>
                  </a:rPr>
                  <a:t>0 1.00</a:t>
                </a:r>
                <a:endParaRPr lang="en-US" altLang="zh-TW" sz="1600" dirty="0">
                  <a:sym typeface="Wingdings" panose="05000000000000000000" pitchFamily="2" charset="2"/>
                </a:endParaRPr>
              </a:p>
              <a:p>
                <a:pPr lvl="1"/>
                <a:r>
                  <a:rPr lang="en-US" altLang="zh-TW" sz="1600" dirty="0" smtClean="0"/>
                  <a:t>-</a:t>
                </a:r>
                <a:r>
                  <a:rPr lang="en-US" altLang="zh-TW" sz="1600" dirty="0"/>
                  <a:t>1</a:t>
                </a:r>
                <a:r>
                  <a:rPr lang="en-US" altLang="zh-TW" sz="1600" dirty="0">
                    <a:sym typeface="Wingdings" panose="05000000000000000000" pitchFamily="2" charset="2"/>
                  </a:rPr>
                  <a:t>0.11</a:t>
                </a:r>
              </a:p>
              <a:p>
                <a:pPr lvl="1"/>
                <a:r>
                  <a:rPr lang="en-US" altLang="zh-TW" sz="1600" dirty="0">
                    <a:sym typeface="Wingdings" panose="05000000000000000000" pitchFamily="2" charset="2"/>
                  </a:rPr>
                  <a:t>-2</a:t>
                </a:r>
                <a:r>
                  <a:rPr lang="en-US" altLang="zh-TW" sz="1600" dirty="0" smtClean="0">
                    <a:sym typeface="Wingdings" panose="05000000000000000000" pitchFamily="2" charset="2"/>
                  </a:rPr>
                  <a:t>0.10</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199" y="1600200"/>
                <a:ext cx="4069920" cy="4525963"/>
              </a:xfrm>
              <a:blipFill rotWithShape="1">
                <a:blip r:embed="rId4"/>
                <a:stretch>
                  <a:fillRect l="-1198" t="-674" r="-1497"/>
                </a:stretch>
              </a:blipFill>
            </p:spPr>
            <p:txBody>
              <a:bodyPr/>
              <a:lstStyle/>
              <a:p>
                <a:r>
                  <a:rPr lang="zh-TW" altLang="en-US">
                    <a:noFill/>
                  </a:rPr>
                  <a:t> </a:t>
                </a:r>
              </a:p>
            </p:txBody>
          </p:sp>
        </mc:Fallback>
      </mc:AlternateContent>
      <p:cxnSp>
        <p:nvCxnSpPr>
          <p:cNvPr id="5" name="直線單箭頭接點 4"/>
          <p:cNvCxnSpPr>
            <a:stCxn id="6" idx="3"/>
          </p:cNvCxnSpPr>
          <p:nvPr/>
        </p:nvCxnSpPr>
        <p:spPr>
          <a:xfrm>
            <a:off x="3694547" y="4612486"/>
            <a:ext cx="1885565" cy="926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2411760" y="4427820"/>
            <a:ext cx="1282787" cy="369332"/>
          </a:xfrm>
          <a:prstGeom prst="rect">
            <a:avLst/>
          </a:prstGeom>
          <a:noFill/>
        </p:spPr>
        <p:txBody>
          <a:bodyPr wrap="none" rtlCol="0">
            <a:spAutoFit/>
          </a:bodyPr>
          <a:lstStyle/>
          <a:p>
            <a:r>
              <a:rPr lang="en-US" altLang="zh-TW" dirty="0" smtClean="0"/>
              <a:t>Root is 1.00</a:t>
            </a:r>
            <a:endParaRPr lang="zh-TW" altLang="en-US" dirty="0"/>
          </a:p>
        </p:txBody>
      </p:sp>
      <p:sp>
        <p:nvSpPr>
          <p:cNvPr id="7" name="文字方塊 6"/>
          <p:cNvSpPr txBox="1"/>
          <p:nvPr/>
        </p:nvSpPr>
        <p:spPr>
          <a:xfrm>
            <a:off x="2411760" y="4705106"/>
            <a:ext cx="1282787" cy="369332"/>
          </a:xfrm>
          <a:prstGeom prst="rect">
            <a:avLst/>
          </a:prstGeom>
          <a:noFill/>
        </p:spPr>
        <p:txBody>
          <a:bodyPr wrap="none" rtlCol="0">
            <a:spAutoFit/>
          </a:bodyPr>
          <a:lstStyle/>
          <a:p>
            <a:r>
              <a:rPr lang="en-US" altLang="zh-TW" dirty="0" smtClean="0"/>
              <a:t>Root is 0.11</a:t>
            </a:r>
            <a:endParaRPr lang="zh-TW" altLang="en-US" dirty="0"/>
          </a:p>
        </p:txBody>
      </p:sp>
      <p:sp>
        <p:nvSpPr>
          <p:cNvPr id="8" name="文字方塊 7"/>
          <p:cNvSpPr txBox="1"/>
          <p:nvPr/>
        </p:nvSpPr>
        <p:spPr>
          <a:xfrm>
            <a:off x="2411760" y="5003884"/>
            <a:ext cx="1282787" cy="369332"/>
          </a:xfrm>
          <a:prstGeom prst="rect">
            <a:avLst/>
          </a:prstGeom>
          <a:noFill/>
        </p:spPr>
        <p:txBody>
          <a:bodyPr wrap="none" rtlCol="0">
            <a:spAutoFit/>
          </a:bodyPr>
          <a:lstStyle/>
          <a:p>
            <a:r>
              <a:rPr lang="en-US" altLang="zh-TW" dirty="0" smtClean="0"/>
              <a:t>Root is 0.10</a:t>
            </a:r>
            <a:endParaRPr lang="zh-TW" altLang="en-US" dirty="0"/>
          </a:p>
        </p:txBody>
      </p:sp>
      <p:cxnSp>
        <p:nvCxnSpPr>
          <p:cNvPr id="11" name="直線單箭頭接點 10"/>
          <p:cNvCxnSpPr>
            <a:stCxn id="7" idx="3"/>
          </p:cNvCxnSpPr>
          <p:nvPr/>
        </p:nvCxnSpPr>
        <p:spPr>
          <a:xfrm>
            <a:off x="3694547" y="4889772"/>
            <a:ext cx="1868855" cy="37524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3"/>
          </p:cNvCxnSpPr>
          <p:nvPr/>
        </p:nvCxnSpPr>
        <p:spPr>
          <a:xfrm>
            <a:off x="3694547" y="5188550"/>
            <a:ext cx="1813557" cy="76073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617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617" y="1628799"/>
            <a:ext cx="4794383" cy="282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(3/)</a:t>
            </a:r>
            <a:endParaRPr lang="zh-TW" altLang="en-US" dirty="0"/>
          </a:p>
        </p:txBody>
      </p:sp>
      <p:sp>
        <p:nvSpPr>
          <p:cNvPr id="3" name="內容版面配置區 2"/>
          <p:cNvSpPr>
            <a:spLocks noGrp="1"/>
          </p:cNvSpPr>
          <p:nvPr>
            <p:ph idx="1"/>
          </p:nvPr>
        </p:nvSpPr>
        <p:spPr>
          <a:xfrm>
            <a:off x="457199" y="1600200"/>
            <a:ext cx="3892418" cy="4525963"/>
          </a:xfrm>
        </p:spPr>
        <p:txBody>
          <a:bodyPr>
            <a:normAutofit fontScale="92500" lnSpcReduction="20000"/>
          </a:bodyPr>
          <a:lstStyle/>
          <a:p>
            <a:r>
              <a:rPr lang="en-US" altLang="zh-TW" sz="2000" dirty="0" smtClean="0">
                <a:sym typeface="Wingdings" panose="05000000000000000000" pitchFamily="2" charset="2"/>
              </a:rPr>
              <a:t>The first round pick up the corresponding root value we can calculate the corresponding partial remainder according to input value.</a:t>
            </a:r>
          </a:p>
          <a:p>
            <a:r>
              <a:rPr lang="en-US" altLang="zh-TW" sz="2000" dirty="0" smtClean="0">
                <a:sym typeface="Wingdings" panose="05000000000000000000" pitchFamily="2" charset="2"/>
              </a:rPr>
              <a:t>Several root will produce unbounded partial remainder like as white field.</a:t>
            </a:r>
          </a:p>
          <a:p>
            <a:r>
              <a:rPr lang="en-US" altLang="zh-TW" sz="2000" dirty="0" smtClean="0">
                <a:sym typeface="Wingdings" panose="05000000000000000000" pitchFamily="2" charset="2"/>
              </a:rPr>
              <a:t>The three green color will produce </a:t>
            </a:r>
            <a:r>
              <a:rPr lang="en-US" altLang="zh-TW" sz="2000" dirty="0">
                <a:sym typeface="Wingdings" panose="05000000000000000000" pitchFamily="2" charset="2"/>
              </a:rPr>
              <a:t>3 </a:t>
            </a:r>
            <a:r>
              <a:rPr lang="en-US" altLang="zh-TW" sz="2000" dirty="0" smtClean="0">
                <a:sym typeface="Wingdings" panose="05000000000000000000" pitchFamily="2" charset="2"/>
              </a:rPr>
              <a:t>roots (</a:t>
            </a:r>
            <a:r>
              <a:rPr lang="en-US" altLang="zh-TW" sz="2000" dirty="0">
                <a:sym typeface="Wingdings" panose="05000000000000000000" pitchFamily="2" charset="2"/>
              </a:rPr>
              <a:t>1.00, 0.11 and </a:t>
            </a:r>
            <a:r>
              <a:rPr lang="en-US" altLang="zh-TW" sz="2000" dirty="0" smtClean="0">
                <a:sym typeface="Wingdings" panose="05000000000000000000" pitchFamily="2" charset="2"/>
              </a:rPr>
              <a:t>0.10) </a:t>
            </a:r>
            <a:r>
              <a:rPr lang="en-US" altLang="zh-TW" sz="2000" dirty="0">
                <a:sym typeface="Wingdings" panose="05000000000000000000" pitchFamily="2" charset="2"/>
              </a:rPr>
              <a:t>in 1</a:t>
            </a:r>
            <a:r>
              <a:rPr lang="en-US" altLang="zh-TW" sz="2000" baseline="30000" dirty="0">
                <a:sym typeface="Wingdings" panose="05000000000000000000" pitchFamily="2" charset="2"/>
              </a:rPr>
              <a:t>st</a:t>
            </a:r>
            <a:r>
              <a:rPr lang="en-US" altLang="zh-TW" sz="2000" dirty="0">
                <a:sym typeface="Wingdings" panose="05000000000000000000" pitchFamily="2" charset="2"/>
              </a:rPr>
              <a:t> </a:t>
            </a:r>
            <a:r>
              <a:rPr lang="en-US" altLang="zh-TW" sz="2000" dirty="0" smtClean="0">
                <a:sym typeface="Wingdings" panose="05000000000000000000" pitchFamily="2" charset="2"/>
              </a:rPr>
              <a:t>iteration then the next round use it to calculate new partial remainder.</a:t>
            </a:r>
          </a:p>
          <a:p>
            <a:r>
              <a:rPr lang="en-US" altLang="zh-TW" sz="2000" dirty="0" smtClean="0">
                <a:sym typeface="Wingdings" panose="05000000000000000000" pitchFamily="2" charset="2"/>
              </a:rPr>
              <a:t>Then All values in red rectangle are 4x and then check the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round will not produce unbounded value or illegal root.</a:t>
            </a:r>
          </a:p>
        </p:txBody>
      </p:sp>
      <p:cxnSp>
        <p:nvCxnSpPr>
          <p:cNvPr id="6" name="直線單箭頭接點 5"/>
          <p:cNvCxnSpPr>
            <a:endCxn id="7" idx="1"/>
          </p:cNvCxnSpPr>
          <p:nvPr/>
        </p:nvCxnSpPr>
        <p:spPr>
          <a:xfrm>
            <a:off x="2267744" y="3429000"/>
            <a:ext cx="3024336" cy="61206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3789040"/>
            <a:ext cx="504056" cy="504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a:stCxn id="15" idx="1"/>
          </p:cNvCxnSpPr>
          <p:nvPr/>
        </p:nvCxnSpPr>
        <p:spPr>
          <a:xfrm flipH="1" flipV="1">
            <a:off x="7812360" y="2924944"/>
            <a:ext cx="72045" cy="18951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21" idx="1"/>
          </p:cNvCxnSpPr>
          <p:nvPr/>
        </p:nvCxnSpPr>
        <p:spPr>
          <a:xfrm flipH="1" flipV="1">
            <a:off x="7361604" y="3284984"/>
            <a:ext cx="513398" cy="215878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24" idx="1"/>
          </p:cNvCxnSpPr>
          <p:nvPr/>
        </p:nvCxnSpPr>
        <p:spPr>
          <a:xfrm flipH="1" flipV="1">
            <a:off x="7361604" y="4149080"/>
            <a:ext cx="499609" cy="20568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884405" y="4635440"/>
            <a:ext cx="1282787" cy="369332"/>
          </a:xfrm>
          <a:prstGeom prst="rect">
            <a:avLst/>
          </a:prstGeom>
          <a:noFill/>
        </p:spPr>
        <p:txBody>
          <a:bodyPr wrap="none" rtlCol="0">
            <a:spAutoFit/>
          </a:bodyPr>
          <a:lstStyle/>
          <a:p>
            <a:r>
              <a:rPr lang="en-US" altLang="zh-TW" dirty="0" smtClean="0"/>
              <a:t>Root is 1.00</a:t>
            </a:r>
            <a:endParaRPr lang="zh-TW" altLang="en-US" dirty="0"/>
          </a:p>
        </p:txBody>
      </p:sp>
      <p:sp>
        <p:nvSpPr>
          <p:cNvPr id="21" name="文字方塊 20"/>
          <p:cNvSpPr txBox="1"/>
          <p:nvPr/>
        </p:nvSpPr>
        <p:spPr>
          <a:xfrm>
            <a:off x="7875002" y="5259104"/>
            <a:ext cx="1282787" cy="369332"/>
          </a:xfrm>
          <a:prstGeom prst="rect">
            <a:avLst/>
          </a:prstGeom>
          <a:noFill/>
        </p:spPr>
        <p:txBody>
          <a:bodyPr wrap="none" rtlCol="0">
            <a:spAutoFit/>
          </a:bodyPr>
          <a:lstStyle/>
          <a:p>
            <a:r>
              <a:rPr lang="en-US" altLang="zh-TW" dirty="0" smtClean="0"/>
              <a:t>Root is 0.11</a:t>
            </a:r>
            <a:endParaRPr lang="zh-TW" altLang="en-US" dirty="0"/>
          </a:p>
        </p:txBody>
      </p:sp>
      <p:sp>
        <p:nvSpPr>
          <p:cNvPr id="24" name="文字方塊 23"/>
          <p:cNvSpPr txBox="1"/>
          <p:nvPr/>
        </p:nvSpPr>
        <p:spPr>
          <a:xfrm>
            <a:off x="7861213" y="6021288"/>
            <a:ext cx="1282787" cy="369332"/>
          </a:xfrm>
          <a:prstGeom prst="rect">
            <a:avLst/>
          </a:prstGeom>
          <a:noFill/>
        </p:spPr>
        <p:txBody>
          <a:bodyPr wrap="none" rtlCol="0">
            <a:spAutoFit/>
          </a:bodyPr>
          <a:lstStyle/>
          <a:p>
            <a:r>
              <a:rPr lang="en-US" altLang="zh-TW" dirty="0" smtClean="0"/>
              <a:t>Root is 0.10</a:t>
            </a:r>
            <a:endParaRPr lang="zh-TW" altLang="en-US" dirty="0"/>
          </a:p>
        </p:txBody>
      </p:sp>
      <p:sp>
        <p:nvSpPr>
          <p:cNvPr id="28" name="矩形 27"/>
          <p:cNvSpPr/>
          <p:nvPr/>
        </p:nvSpPr>
        <p:spPr>
          <a:xfrm>
            <a:off x="6228184" y="1628799"/>
            <a:ext cx="1944216" cy="2820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448683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(4/)</a:t>
            </a:r>
            <a:endParaRPr lang="zh-TW" altLang="en-US" dirty="0"/>
          </a:p>
        </p:txBody>
      </p:sp>
      <p:sp>
        <p:nvSpPr>
          <p:cNvPr id="3" name="內容版面配置區 2"/>
          <p:cNvSpPr>
            <a:spLocks noGrp="1"/>
          </p:cNvSpPr>
          <p:nvPr>
            <p:ph idx="1"/>
          </p:nvPr>
        </p:nvSpPr>
        <p:spPr>
          <a:xfrm>
            <a:off x="457199" y="1600200"/>
            <a:ext cx="5554961" cy="4525963"/>
          </a:xfrm>
        </p:spPr>
        <p:txBody>
          <a:bodyPr>
            <a:normAutofit/>
          </a:bodyPr>
          <a:lstStyle/>
          <a:p>
            <a:r>
              <a:rPr lang="en-US" altLang="zh-TW" sz="2000" dirty="0" smtClean="0">
                <a:sym typeface="Wingdings" panose="05000000000000000000" pitchFamily="2" charset="2"/>
              </a:rPr>
              <a:t>The second iteration </a:t>
            </a:r>
            <a:r>
              <a:rPr lang="en-US" altLang="zh-TW" sz="2000" dirty="0">
                <a:sym typeface="Wingdings" panose="05000000000000000000" pitchFamily="2" charset="2"/>
              </a:rPr>
              <a:t>use previous 3 </a:t>
            </a:r>
            <a:r>
              <a:rPr lang="en-US" altLang="zh-TW" sz="2000" dirty="0" smtClean="0">
                <a:sym typeface="Wingdings" panose="05000000000000000000" pitchFamily="2" charset="2"/>
              </a:rPr>
              <a:t>roots</a:t>
            </a:r>
            <a:r>
              <a:rPr lang="en-US" altLang="zh-TW" sz="2000" dirty="0">
                <a:sym typeface="Wingdings" panose="05000000000000000000" pitchFamily="2" charset="2"/>
              </a:rPr>
              <a:t> (1.00, 0.11 and 0.10</a:t>
            </a:r>
            <a:r>
              <a:rPr lang="en-US" altLang="zh-TW" sz="2000" dirty="0" smtClean="0">
                <a:sym typeface="Wingdings" panose="05000000000000000000" pitchFamily="2" charset="2"/>
              </a:rPr>
              <a:t>) to select partial root and calculate partial remainder.</a:t>
            </a:r>
          </a:p>
          <a:p>
            <a:r>
              <a:rPr lang="en-US" altLang="zh-TW" sz="2000" dirty="0" smtClean="0">
                <a:sym typeface="Wingdings" panose="05000000000000000000" pitchFamily="2" charset="2"/>
              </a:rPr>
              <a:t>Partial root selection</a:t>
            </a:r>
          </a:p>
          <a:p>
            <a:pPr lvl="1"/>
            <a:r>
              <a:rPr lang="en-US" altLang="zh-TW" sz="1600" dirty="0" smtClean="0">
                <a:sym typeface="Wingdings" panose="05000000000000000000" pitchFamily="2" charset="2"/>
              </a:rPr>
              <a:t>Partial Root 1.00 will select -2, -1, 0 partial root because partial remainders are in range [-4, -0.5].</a:t>
            </a:r>
          </a:p>
          <a:p>
            <a:pPr lvl="1"/>
            <a:r>
              <a:rPr lang="en-US" altLang="zh-TW" sz="1600" dirty="0">
                <a:sym typeface="Wingdings" panose="05000000000000000000" pitchFamily="2" charset="2"/>
              </a:rPr>
              <a:t>Partial Root </a:t>
            </a:r>
            <a:r>
              <a:rPr lang="en-US" altLang="zh-TW" sz="1600" dirty="0" smtClean="0">
                <a:sym typeface="Wingdings" panose="05000000000000000000" pitchFamily="2" charset="2"/>
              </a:rPr>
              <a:t>0.11 </a:t>
            </a:r>
            <a:r>
              <a:rPr lang="en-US" altLang="zh-TW" sz="1600" dirty="0">
                <a:sym typeface="Wingdings" panose="05000000000000000000" pitchFamily="2" charset="2"/>
              </a:rPr>
              <a:t>will select -2, -1, </a:t>
            </a:r>
            <a:r>
              <a:rPr lang="en-US" altLang="zh-TW" sz="1600" dirty="0" smtClean="0">
                <a:sym typeface="Wingdings" panose="05000000000000000000" pitchFamily="2" charset="2"/>
              </a:rPr>
              <a:t>0, 1, 2 </a:t>
            </a:r>
            <a:r>
              <a:rPr lang="en-US" altLang="zh-TW" sz="1600" dirty="0">
                <a:sym typeface="Wingdings" panose="05000000000000000000" pitchFamily="2" charset="2"/>
              </a:rPr>
              <a:t>partial </a:t>
            </a:r>
            <a:r>
              <a:rPr lang="en-US" altLang="zh-TW" sz="1600" dirty="0" smtClean="0">
                <a:sym typeface="Wingdings" panose="05000000000000000000" pitchFamily="2" charset="2"/>
              </a:rPr>
              <a:t>root</a:t>
            </a:r>
            <a:r>
              <a:rPr lang="en-US" altLang="zh-TW" sz="1600" dirty="0">
                <a:sym typeface="Wingdings" panose="05000000000000000000" pitchFamily="2" charset="2"/>
              </a:rPr>
              <a:t> </a:t>
            </a:r>
            <a:r>
              <a:rPr lang="en-US" altLang="zh-TW" sz="1600" dirty="0" smtClean="0">
                <a:sym typeface="Wingdings" panose="05000000000000000000" pitchFamily="2" charset="2"/>
              </a:rPr>
              <a:t>because partial remainder are in range [-3.5, 2.5].</a:t>
            </a:r>
          </a:p>
          <a:p>
            <a:pPr lvl="1"/>
            <a:r>
              <a:rPr lang="en-US" altLang="zh-TW" sz="1600" dirty="0">
                <a:sym typeface="Wingdings" panose="05000000000000000000" pitchFamily="2" charset="2"/>
              </a:rPr>
              <a:t>Partial Root </a:t>
            </a:r>
            <a:r>
              <a:rPr lang="en-US" altLang="zh-TW" sz="1600" dirty="0" smtClean="0">
                <a:sym typeface="Wingdings" panose="05000000000000000000" pitchFamily="2" charset="2"/>
              </a:rPr>
              <a:t>0.10 </a:t>
            </a:r>
            <a:r>
              <a:rPr lang="en-US" altLang="zh-TW" sz="1600" dirty="0">
                <a:sym typeface="Wingdings" panose="05000000000000000000" pitchFamily="2" charset="2"/>
              </a:rPr>
              <a:t>will select -2, -1, </a:t>
            </a:r>
            <a:r>
              <a:rPr lang="en-US" altLang="zh-TW" sz="1600" dirty="0" smtClean="0">
                <a:sym typeface="Wingdings" panose="05000000000000000000" pitchFamily="2" charset="2"/>
              </a:rPr>
              <a:t>0, 1, 2 </a:t>
            </a:r>
            <a:r>
              <a:rPr lang="en-US" altLang="zh-TW" sz="1600" dirty="0">
                <a:sym typeface="Wingdings" panose="05000000000000000000" pitchFamily="2" charset="2"/>
              </a:rPr>
              <a:t>partial </a:t>
            </a:r>
            <a:r>
              <a:rPr lang="en-US" altLang="zh-TW" sz="1600" dirty="0" smtClean="0">
                <a:sym typeface="Wingdings" panose="05000000000000000000" pitchFamily="2" charset="2"/>
              </a:rPr>
              <a:t>root because partial remainder are in [-2, 2.5]</a:t>
            </a:r>
          </a:p>
          <a:p>
            <a:r>
              <a:rPr lang="en-US" altLang="zh-TW" sz="2000" dirty="0" smtClean="0">
                <a:sym typeface="Wingdings" panose="05000000000000000000" pitchFamily="2" charset="2"/>
              </a:rPr>
              <a:t>We can find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round partial root according to right Figs and calculate the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round partial remainder.</a:t>
            </a:r>
          </a:p>
          <a:p>
            <a:endParaRPr lang="en-US" altLang="zh-TW" sz="2000" dirty="0" smtClean="0">
              <a:sym typeface="Wingdings" panose="05000000000000000000" pitchFamily="2" charset="2"/>
            </a:endParaRPr>
          </a:p>
        </p:txBody>
      </p:sp>
      <p:pic>
        <p:nvPicPr>
          <p:cNvPr id="1024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97" r="54267"/>
          <a:stretch/>
        </p:blipFill>
        <p:spPr bwMode="auto">
          <a:xfrm>
            <a:off x="6796429" y="4221087"/>
            <a:ext cx="2332310" cy="2635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直線接點 30"/>
          <p:cNvCxnSpPr/>
          <p:nvPr/>
        </p:nvCxnSpPr>
        <p:spPr>
          <a:xfrm>
            <a:off x="9108504" y="3466661"/>
            <a:ext cx="0" cy="61372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6129379" y="3520445"/>
            <a:ext cx="1051891" cy="246221"/>
          </a:xfrm>
          <a:prstGeom prst="rect">
            <a:avLst/>
          </a:prstGeom>
          <a:noFill/>
        </p:spPr>
        <p:txBody>
          <a:bodyPr wrap="none" rtlCol="0">
            <a:spAutoFit/>
          </a:bodyPr>
          <a:lstStyle/>
          <a:p>
            <a:r>
              <a:rPr lang="en-US" altLang="zh-TW" sz="1000" dirty="0">
                <a:sym typeface="Wingdings" panose="05000000000000000000" pitchFamily="2" charset="2"/>
              </a:rPr>
              <a:t>Partial Root 0.10</a:t>
            </a:r>
            <a:endParaRPr lang="zh-TW" altLang="en-US" sz="1000" dirty="0"/>
          </a:p>
        </p:txBody>
      </p:sp>
      <p:sp>
        <p:nvSpPr>
          <p:cNvPr id="37" name="文字方塊 36"/>
          <p:cNvSpPr txBox="1"/>
          <p:nvPr/>
        </p:nvSpPr>
        <p:spPr>
          <a:xfrm>
            <a:off x="6143443" y="2713146"/>
            <a:ext cx="1051891" cy="246221"/>
          </a:xfrm>
          <a:prstGeom prst="rect">
            <a:avLst/>
          </a:prstGeom>
          <a:noFill/>
        </p:spPr>
        <p:txBody>
          <a:bodyPr wrap="none" rtlCol="0">
            <a:spAutoFit/>
          </a:bodyPr>
          <a:lstStyle/>
          <a:p>
            <a:r>
              <a:rPr lang="en-US" altLang="zh-TW" sz="1000" dirty="0">
                <a:sym typeface="Wingdings" panose="05000000000000000000" pitchFamily="2" charset="2"/>
              </a:rPr>
              <a:t>Partial Root </a:t>
            </a:r>
            <a:r>
              <a:rPr lang="en-US" altLang="zh-TW" sz="1000" dirty="0" smtClean="0">
                <a:sym typeface="Wingdings" panose="05000000000000000000" pitchFamily="2" charset="2"/>
              </a:rPr>
              <a:t>0.11</a:t>
            </a:r>
            <a:endParaRPr lang="zh-TW" altLang="en-US" sz="1000" dirty="0"/>
          </a:p>
        </p:txBody>
      </p:sp>
      <p:sp>
        <p:nvSpPr>
          <p:cNvPr id="38" name="文字方塊 37"/>
          <p:cNvSpPr txBox="1"/>
          <p:nvPr/>
        </p:nvSpPr>
        <p:spPr>
          <a:xfrm>
            <a:off x="6129379" y="1988840"/>
            <a:ext cx="1051891" cy="246221"/>
          </a:xfrm>
          <a:prstGeom prst="rect">
            <a:avLst/>
          </a:prstGeom>
          <a:noFill/>
        </p:spPr>
        <p:txBody>
          <a:bodyPr wrap="none" rtlCol="0">
            <a:spAutoFit/>
          </a:bodyPr>
          <a:lstStyle/>
          <a:p>
            <a:r>
              <a:rPr lang="en-US" altLang="zh-TW" sz="1000" dirty="0">
                <a:sym typeface="Wingdings" panose="05000000000000000000" pitchFamily="2" charset="2"/>
              </a:rPr>
              <a:t>Partial Root </a:t>
            </a:r>
            <a:r>
              <a:rPr lang="en-US" altLang="zh-TW" sz="1000" dirty="0" smtClean="0">
                <a:sym typeface="Wingdings" panose="05000000000000000000" pitchFamily="2" charset="2"/>
              </a:rPr>
              <a:t>1.00</a:t>
            </a:r>
            <a:endParaRPr lang="zh-TW" altLang="en-US" sz="1000"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270" y="1307814"/>
            <a:ext cx="1962730" cy="284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1835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(5/)</a:t>
            </a:r>
            <a:endParaRPr lang="zh-TW" altLang="en-US" dirty="0"/>
          </a:p>
        </p:txBody>
      </p:sp>
      <p:sp>
        <p:nvSpPr>
          <p:cNvPr id="3" name="內容版面配置區 2"/>
          <p:cNvSpPr>
            <a:spLocks noGrp="1"/>
          </p:cNvSpPr>
          <p:nvPr>
            <p:ph idx="1"/>
          </p:nvPr>
        </p:nvSpPr>
        <p:spPr>
          <a:xfrm>
            <a:off x="457199" y="1600200"/>
            <a:ext cx="8219257" cy="4525963"/>
          </a:xfrm>
        </p:spPr>
        <p:txBody>
          <a:bodyPr>
            <a:normAutofit/>
          </a:bodyPr>
          <a:lstStyle/>
          <a:p>
            <a:r>
              <a:rPr lang="en-US" altLang="zh-TW" sz="2000" dirty="0" smtClean="0">
                <a:sym typeface="Wingdings" panose="05000000000000000000" pitchFamily="2" charset="2"/>
              </a:rPr>
              <a:t>The right Fig. is produced according to partial root selection table and the corresponding 1</a:t>
            </a:r>
            <a:r>
              <a:rPr lang="en-US" altLang="zh-TW" sz="2000" baseline="30000" dirty="0" smtClean="0">
                <a:sym typeface="Wingdings" panose="05000000000000000000" pitchFamily="2" charset="2"/>
              </a:rPr>
              <a:t>st</a:t>
            </a:r>
            <a:r>
              <a:rPr lang="en-US" altLang="zh-TW" sz="2000" dirty="0" smtClean="0">
                <a:sym typeface="Wingdings" panose="05000000000000000000" pitchFamily="2" charset="2"/>
              </a:rPr>
              <a:t> round partial root. </a:t>
            </a:r>
            <a:endParaRPr lang="en-US" altLang="zh-TW" sz="2000" dirty="0">
              <a:sym typeface="Wingdings" panose="05000000000000000000" pitchFamily="2" charset="2"/>
            </a:endParaRPr>
          </a:p>
          <a:p>
            <a:r>
              <a:rPr lang="en-US" altLang="zh-TW" sz="2000" dirty="0" smtClean="0">
                <a:sym typeface="Wingdings" panose="05000000000000000000" pitchFamily="2" charset="2"/>
              </a:rPr>
              <a:t>The root is in range [0.5, 1] so </a:t>
            </a:r>
            <a:r>
              <a:rPr lang="en-US" altLang="zh-TW" sz="2000" dirty="0" smtClean="0">
                <a:solidFill>
                  <a:srgbClr val="FF0000"/>
                </a:solidFill>
                <a:sym typeface="Wingdings" panose="05000000000000000000" pitchFamily="2" charset="2"/>
              </a:rPr>
              <a:t>0.0111 and 0.0110 </a:t>
            </a:r>
            <a:r>
              <a:rPr lang="en-US" altLang="zh-TW" sz="2000" dirty="0" smtClean="0">
                <a:sym typeface="Wingdings" panose="05000000000000000000" pitchFamily="2" charset="2"/>
              </a:rPr>
              <a:t>are </a:t>
            </a:r>
            <a:r>
              <a:rPr lang="en-US" altLang="zh-TW" sz="2000" dirty="0" smtClean="0">
                <a:solidFill>
                  <a:srgbClr val="FF0000"/>
                </a:solidFill>
                <a:sym typeface="Wingdings" panose="05000000000000000000" pitchFamily="2" charset="2"/>
              </a:rPr>
              <a:t>illegal</a:t>
            </a:r>
            <a:r>
              <a:rPr lang="en-US" altLang="zh-TW" sz="2000" dirty="0" smtClean="0">
                <a:sym typeface="Wingdings" panose="05000000000000000000" pitchFamily="2" charset="2"/>
              </a:rPr>
              <a:t>. Thus, 0.1010 and 0.1011 cannot be applied as 1</a:t>
            </a:r>
            <a:r>
              <a:rPr lang="en-US" altLang="zh-TW" sz="2000" baseline="30000" dirty="0" smtClean="0">
                <a:sym typeface="Wingdings" panose="05000000000000000000" pitchFamily="2" charset="2"/>
              </a:rPr>
              <a:t>st</a:t>
            </a:r>
            <a:r>
              <a:rPr lang="en-US" altLang="zh-TW" sz="2000" dirty="0" smtClean="0">
                <a:sym typeface="Wingdings" panose="05000000000000000000" pitchFamily="2" charset="2"/>
              </a:rPr>
              <a:t> round root.</a:t>
            </a: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06" y="3284984"/>
            <a:ext cx="7347545" cy="270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6" name="矩形 9215"/>
          <p:cNvSpPr/>
          <p:nvPr/>
        </p:nvSpPr>
        <p:spPr>
          <a:xfrm>
            <a:off x="7236296" y="3429000"/>
            <a:ext cx="932755" cy="25584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5120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(6/)</a:t>
            </a:r>
            <a:endParaRPr lang="zh-TW" altLang="en-US" dirty="0"/>
          </a:p>
        </p:txBody>
      </p:sp>
      <p:sp>
        <p:nvSpPr>
          <p:cNvPr id="3" name="內容版面配置區 2"/>
          <p:cNvSpPr>
            <a:spLocks noGrp="1"/>
          </p:cNvSpPr>
          <p:nvPr>
            <p:ph idx="1"/>
          </p:nvPr>
        </p:nvSpPr>
        <p:spPr>
          <a:xfrm>
            <a:off x="457199" y="1600200"/>
            <a:ext cx="8219257" cy="4525963"/>
          </a:xfrm>
        </p:spPr>
        <p:txBody>
          <a:bodyPr>
            <a:normAutofit/>
          </a:bodyPr>
          <a:lstStyle/>
          <a:p>
            <a:r>
              <a:rPr lang="en-US" altLang="zh-TW" sz="2000" dirty="0" smtClean="0">
                <a:sym typeface="Wingdings" panose="05000000000000000000" pitchFamily="2" charset="2"/>
              </a:rPr>
              <a:t>Check the partial remainders are bounded [-2r/3,</a:t>
            </a:r>
            <a:r>
              <a:rPr lang="en-US" altLang="zh-TW" sz="2000" dirty="0">
                <a:sym typeface="Wingdings" panose="05000000000000000000" pitchFamily="2" charset="2"/>
              </a:rPr>
              <a:t> </a:t>
            </a:r>
            <a:r>
              <a:rPr lang="en-US" altLang="zh-TW" sz="2000" dirty="0" smtClean="0">
                <a:sym typeface="Wingdings" panose="05000000000000000000" pitchFamily="2" charset="2"/>
              </a:rPr>
              <a:t>2r/3)</a:t>
            </a:r>
          </a:p>
          <a:p>
            <a:r>
              <a:rPr lang="en-US" altLang="zh-TW" sz="2000" dirty="0" smtClean="0">
                <a:sym typeface="Wingdings" panose="05000000000000000000" pitchFamily="2" charset="2"/>
              </a:rPr>
              <a:t>According to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partial remainder table, all partial remainder values are in the corresponding boundary. Thus, we can apply 0.1100 and 0.1101 as 1</a:t>
            </a:r>
            <a:r>
              <a:rPr lang="en-US" altLang="zh-TW" sz="2000" baseline="30000" dirty="0" smtClean="0">
                <a:sym typeface="Wingdings" panose="05000000000000000000" pitchFamily="2" charset="2"/>
              </a:rPr>
              <a:t>st</a:t>
            </a:r>
            <a:r>
              <a:rPr lang="en-US" altLang="zh-TW" sz="2000" dirty="0" smtClean="0">
                <a:sym typeface="Wingdings" panose="05000000000000000000" pitchFamily="2" charset="2"/>
              </a:rPr>
              <a:t> round root.</a:t>
            </a:r>
          </a:p>
          <a:p>
            <a:r>
              <a:rPr lang="en-US" altLang="zh-TW" sz="2000" dirty="0" smtClean="0">
                <a:sym typeface="Wingdings" panose="05000000000000000000" pitchFamily="2" charset="2"/>
              </a:rPr>
              <a:t>The current design apply </a:t>
            </a:r>
            <a:r>
              <a:rPr lang="en-US" altLang="zh-TW" sz="2000" dirty="0">
                <a:sym typeface="Wingdings" panose="05000000000000000000" pitchFamily="2" charset="2"/>
              </a:rPr>
              <a:t>0.1</a:t>
            </a:r>
            <a:r>
              <a:rPr lang="en-US" altLang="zh-TW" sz="2000" dirty="0">
                <a:solidFill>
                  <a:srgbClr val="FF0000"/>
                </a:solidFill>
                <a:sym typeface="Wingdings" panose="05000000000000000000" pitchFamily="2" charset="2"/>
              </a:rPr>
              <a:t>101</a:t>
            </a:r>
            <a:r>
              <a:rPr lang="en-US" altLang="zh-TW" sz="2000" dirty="0">
                <a:sym typeface="Wingdings" panose="05000000000000000000" pitchFamily="2" charset="2"/>
              </a:rPr>
              <a:t> as 1</a:t>
            </a:r>
            <a:r>
              <a:rPr lang="en-US" altLang="zh-TW" sz="2000" baseline="30000" dirty="0">
                <a:sym typeface="Wingdings" panose="05000000000000000000" pitchFamily="2" charset="2"/>
              </a:rPr>
              <a:t>st</a:t>
            </a:r>
            <a:r>
              <a:rPr lang="en-US" altLang="zh-TW" sz="2000" dirty="0">
                <a:sym typeface="Wingdings" panose="05000000000000000000" pitchFamily="2" charset="2"/>
              </a:rPr>
              <a:t> round root.</a:t>
            </a:r>
            <a:endParaRPr lang="en-US" altLang="zh-TW" sz="2000" dirty="0" smtClean="0">
              <a:sym typeface="Wingdings" panose="05000000000000000000" pitchFamily="2" charset="2"/>
            </a:endParaRP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 y="3356992"/>
            <a:ext cx="9153526"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9040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(1/)</a:t>
            </a:r>
            <a:endParaRPr lang="en-US" altLang="zh-TW" dirty="0"/>
          </a:p>
        </p:txBody>
      </p:sp>
      <p:sp>
        <p:nvSpPr>
          <p:cNvPr id="3" name="內容版面配置區 2"/>
          <p:cNvSpPr>
            <a:spLocks noGrp="1"/>
          </p:cNvSpPr>
          <p:nvPr>
            <p:ph idx="1"/>
          </p:nvPr>
        </p:nvSpPr>
        <p:spPr>
          <a:xfrm>
            <a:off x="457200" y="1600200"/>
            <a:ext cx="3449240" cy="4525963"/>
          </a:xfrm>
        </p:spPr>
        <p:txBody>
          <a:bodyPr>
            <a:normAutofit/>
          </a:bodyPr>
          <a:lstStyle/>
          <a:p>
            <a:r>
              <a:rPr lang="en-US" altLang="zh-TW" sz="2000" dirty="0" smtClean="0"/>
              <a:t>Merge 2 look-up tables to reduce area.</a:t>
            </a:r>
          </a:p>
          <a:p>
            <a:r>
              <a:rPr lang="en-US" altLang="zh-TW" sz="2000" dirty="0" smtClean="0"/>
              <a:t>The red rectangles are different with SQRT look-up table.</a:t>
            </a:r>
          </a:p>
          <a:p>
            <a:r>
              <a:rPr lang="en-US" altLang="zh-TW" sz="2000" dirty="0" smtClean="0"/>
              <a:t>The sum of high-order partial remainder </a:t>
            </a:r>
            <a:r>
              <a:rPr lang="en-US" altLang="zh-TW" sz="2000" dirty="0"/>
              <a:t>may be </a:t>
            </a:r>
            <a:r>
              <a:rPr lang="en-US" altLang="zh-TW" sz="2000" b="1" dirty="0"/>
              <a:t>actually sum </a:t>
            </a:r>
            <a:r>
              <a:rPr lang="en-US" altLang="zh-TW" sz="2000" dirty="0"/>
              <a:t>or </a:t>
            </a:r>
            <a:r>
              <a:rPr lang="en-US" altLang="zh-TW" sz="2000" b="1" dirty="0"/>
              <a:t>sum without </a:t>
            </a:r>
            <a:r>
              <a:rPr lang="en-US" altLang="zh-TW" sz="2000" b="1" dirty="0" smtClean="0"/>
              <a:t>carry</a:t>
            </a:r>
            <a:r>
              <a:rPr lang="en-US" altLang="zh-TW" sz="2000" dirty="0" smtClean="0"/>
              <a:t>.</a:t>
            </a:r>
          </a:p>
          <a:p>
            <a:r>
              <a:rPr lang="en-US" altLang="zh-TW" sz="2000" dirty="0" smtClean="0"/>
              <a:t>Check that red rectangles are replaceable</a:t>
            </a:r>
            <a:endParaRPr lang="en-US" altLang="zh-TW" sz="2000"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440" y="1700808"/>
            <a:ext cx="5230342" cy="5075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4716016" y="1387052"/>
            <a:ext cx="1944217" cy="369332"/>
          </a:xfrm>
          <a:prstGeom prst="rect">
            <a:avLst/>
          </a:prstGeom>
          <a:noFill/>
        </p:spPr>
        <p:txBody>
          <a:bodyPr wrap="square" rtlCol="0">
            <a:spAutoFit/>
          </a:bodyPr>
          <a:lstStyle/>
          <a:p>
            <a:r>
              <a:rPr lang="en-US" altLang="zh-TW" dirty="0" smtClean="0"/>
              <a:t>DIV Look-up table</a:t>
            </a:r>
            <a:endParaRPr lang="zh-TW" altLang="en-US" dirty="0"/>
          </a:p>
        </p:txBody>
      </p:sp>
      <p:sp>
        <p:nvSpPr>
          <p:cNvPr id="7" name="文字方塊 6"/>
          <p:cNvSpPr txBox="1"/>
          <p:nvPr/>
        </p:nvSpPr>
        <p:spPr>
          <a:xfrm>
            <a:off x="7020272" y="1354786"/>
            <a:ext cx="2160240" cy="369332"/>
          </a:xfrm>
          <a:prstGeom prst="rect">
            <a:avLst/>
          </a:prstGeom>
          <a:noFill/>
        </p:spPr>
        <p:txBody>
          <a:bodyPr wrap="square" rtlCol="0">
            <a:spAutoFit/>
          </a:bodyPr>
          <a:lstStyle/>
          <a:p>
            <a:r>
              <a:rPr lang="en-US" altLang="zh-TW" dirty="0" smtClean="0"/>
              <a:t>SQRT Look-up table</a:t>
            </a:r>
            <a:endParaRPr lang="zh-TW" altLang="en-US" dirty="0"/>
          </a:p>
        </p:txBody>
      </p:sp>
      <p:sp>
        <p:nvSpPr>
          <p:cNvPr id="8" name="矩形 7"/>
          <p:cNvSpPr/>
          <p:nvPr/>
        </p:nvSpPr>
        <p:spPr>
          <a:xfrm>
            <a:off x="4644008" y="2420888"/>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683988" y="3284984"/>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22088" y="4365104"/>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672435" y="5517232"/>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92" t="53570" r="66810" b="-1095"/>
          <a:stretch/>
        </p:blipFill>
        <p:spPr bwMode="auto">
          <a:xfrm>
            <a:off x="197810" y="5216434"/>
            <a:ext cx="3491795" cy="1483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橢圓 14"/>
          <p:cNvSpPr/>
          <p:nvPr/>
        </p:nvSpPr>
        <p:spPr>
          <a:xfrm>
            <a:off x="2112715" y="575922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2103945" y="541485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rot="10800000">
            <a:off x="2103946" y="5543802"/>
            <a:ext cx="72008" cy="1174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2113309" y="5479413"/>
            <a:ext cx="352772" cy="246221"/>
          </a:xfrm>
          <a:prstGeom prst="rect">
            <a:avLst/>
          </a:prstGeom>
          <a:noFill/>
        </p:spPr>
        <p:txBody>
          <a:bodyPr wrap="square" rtlCol="0">
            <a:spAutoFit/>
          </a:bodyPr>
          <a:lstStyle/>
          <a:p>
            <a:r>
              <a:rPr lang="en-US" altLang="zh-TW" sz="1000" dirty="0" smtClean="0">
                <a:solidFill>
                  <a:srgbClr val="FF0000"/>
                </a:solidFill>
              </a:rPr>
              <a:t>+1</a:t>
            </a:r>
            <a:endParaRPr lang="zh-TW" altLang="en-US" sz="1000" dirty="0">
              <a:solidFill>
                <a:srgbClr val="FF0000"/>
              </a:solidFill>
            </a:endParaRPr>
          </a:p>
        </p:txBody>
      </p:sp>
      <p:sp>
        <p:nvSpPr>
          <p:cNvPr id="23" name="文字方塊 22"/>
          <p:cNvSpPr txBox="1"/>
          <p:nvPr/>
        </p:nvSpPr>
        <p:spPr>
          <a:xfrm>
            <a:off x="2277741" y="5661248"/>
            <a:ext cx="1104790" cy="246221"/>
          </a:xfrm>
          <a:prstGeom prst="rect">
            <a:avLst/>
          </a:prstGeom>
          <a:noFill/>
        </p:spPr>
        <p:txBody>
          <a:bodyPr wrap="none" rtlCol="0">
            <a:spAutoFit/>
          </a:bodyPr>
          <a:lstStyle/>
          <a:p>
            <a:r>
              <a:rPr lang="en-US" altLang="zh-TW" sz="1000" b="1" dirty="0" smtClean="0"/>
              <a:t>Sum with carry=0</a:t>
            </a:r>
            <a:endParaRPr lang="zh-TW" altLang="en-US" sz="1000" dirty="0"/>
          </a:p>
        </p:txBody>
      </p:sp>
      <p:sp>
        <p:nvSpPr>
          <p:cNvPr id="25" name="文字方塊 24"/>
          <p:cNvSpPr txBox="1"/>
          <p:nvPr/>
        </p:nvSpPr>
        <p:spPr>
          <a:xfrm>
            <a:off x="2277741" y="5289886"/>
            <a:ext cx="1162498" cy="253916"/>
          </a:xfrm>
          <a:prstGeom prst="rect">
            <a:avLst/>
          </a:prstGeom>
          <a:noFill/>
        </p:spPr>
        <p:txBody>
          <a:bodyPr wrap="none" rtlCol="0">
            <a:spAutoFit/>
          </a:bodyPr>
          <a:lstStyle/>
          <a:p>
            <a:r>
              <a:rPr lang="en-US" altLang="zh-TW" sz="1050" b="1" dirty="0" smtClean="0"/>
              <a:t>Sum with carry=1</a:t>
            </a:r>
            <a:endParaRPr lang="zh-TW" altLang="en-US" sz="1050" dirty="0"/>
          </a:p>
        </p:txBody>
      </p:sp>
    </p:spTree>
    <p:extLst>
      <p:ext uri="{BB962C8B-B14F-4D97-AF65-F5344CB8AC3E}">
        <p14:creationId xmlns:p14="http://schemas.microsoft.com/office/powerpoint/2010/main" val="13823680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(2/)</a:t>
            </a:r>
            <a:endParaRPr lang="en-US" altLang="zh-TW" dirty="0"/>
          </a:p>
        </p:txBody>
      </p:sp>
      <p:sp>
        <p:nvSpPr>
          <p:cNvPr id="3" name="內容版面配置區 2"/>
          <p:cNvSpPr>
            <a:spLocks noGrp="1"/>
          </p:cNvSpPr>
          <p:nvPr>
            <p:ph idx="1"/>
          </p:nvPr>
        </p:nvSpPr>
        <p:spPr>
          <a:xfrm>
            <a:off x="457200" y="1600200"/>
            <a:ext cx="8003232" cy="4525963"/>
          </a:xfrm>
        </p:spPr>
        <p:txBody>
          <a:bodyPr>
            <a:normAutofit/>
          </a:bodyPr>
          <a:lstStyle/>
          <a:p>
            <a:endParaRPr lang="en-US" altLang="zh-TW"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058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365104"/>
            <a:ext cx="6178649" cy="18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文字方塊 20"/>
          <p:cNvSpPr txBox="1"/>
          <p:nvPr/>
        </p:nvSpPr>
        <p:spPr>
          <a:xfrm>
            <a:off x="2411760" y="5833814"/>
            <a:ext cx="417102" cy="369332"/>
          </a:xfrm>
          <a:prstGeom prst="rect">
            <a:avLst/>
          </a:prstGeom>
          <a:noFill/>
        </p:spPr>
        <p:txBody>
          <a:bodyPr wrap="none" rtlCol="0">
            <a:spAutoFit/>
          </a:bodyPr>
          <a:lstStyle/>
          <a:p>
            <a:r>
              <a:rPr lang="en-US" altLang="zh-TW" dirty="0" smtClean="0">
                <a:solidFill>
                  <a:srgbClr val="FF0000"/>
                </a:solidFill>
              </a:rPr>
              <a:t>+2</a:t>
            </a:r>
            <a:endParaRPr lang="zh-TW" altLang="en-US" dirty="0">
              <a:solidFill>
                <a:srgbClr val="FF0000"/>
              </a:solidFill>
            </a:endParaRPr>
          </a:p>
        </p:txBody>
      </p:sp>
      <p:sp>
        <p:nvSpPr>
          <p:cNvPr id="27" name="文字方塊 26"/>
          <p:cNvSpPr txBox="1"/>
          <p:nvPr/>
        </p:nvSpPr>
        <p:spPr>
          <a:xfrm>
            <a:off x="4074129" y="5847065"/>
            <a:ext cx="739305" cy="369332"/>
          </a:xfrm>
          <a:prstGeom prst="rect">
            <a:avLst/>
          </a:prstGeom>
          <a:noFill/>
        </p:spPr>
        <p:txBody>
          <a:bodyPr wrap="none" rtlCol="0">
            <a:spAutoFit/>
          </a:bodyPr>
          <a:lstStyle/>
          <a:p>
            <a:r>
              <a:rPr lang="en-US" altLang="zh-TW" dirty="0" smtClean="0">
                <a:solidFill>
                  <a:srgbClr val="FF0000"/>
                </a:solidFill>
              </a:rPr>
              <a:t>+1/+2</a:t>
            </a:r>
            <a:endParaRPr lang="zh-TW" altLang="en-US" dirty="0">
              <a:solidFill>
                <a:srgbClr val="FF0000"/>
              </a:solidFill>
            </a:endParaRPr>
          </a:p>
        </p:txBody>
      </p:sp>
      <p:sp>
        <p:nvSpPr>
          <p:cNvPr id="28" name="文字方塊 27"/>
          <p:cNvSpPr txBox="1"/>
          <p:nvPr/>
        </p:nvSpPr>
        <p:spPr>
          <a:xfrm>
            <a:off x="6696236" y="5824606"/>
            <a:ext cx="417102"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29" name="橢圓 28"/>
          <p:cNvSpPr/>
          <p:nvPr/>
        </p:nvSpPr>
        <p:spPr>
          <a:xfrm>
            <a:off x="6891404" y="5248121"/>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891404" y="544017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64088" y="5649024"/>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90629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Configurability</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49979865"/>
              </p:ext>
            </p:extLst>
          </p:nvPr>
        </p:nvGraphicFramePr>
        <p:xfrm>
          <a:off x="457200" y="1600200"/>
          <a:ext cx="8219256" cy="2260848"/>
        </p:xfrm>
        <a:graphic>
          <a:graphicData uri="http://schemas.openxmlformats.org/drawingml/2006/table">
            <a:tbl>
              <a:tblPr firstRow="1" bandRow="1">
                <a:tableStyleId>{5C22544A-7EE6-4342-B048-85BDC9FD1C3A}</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376808">
                <a:tc>
                  <a:txBody>
                    <a:bodyPr/>
                    <a:lstStyle/>
                    <a:p>
                      <a:r>
                        <a:rPr lang="en-US" altLang="zh-TW" dirty="0" smtClean="0"/>
                        <a:t>Feature</a:t>
                      </a:r>
                      <a:endParaRPr lang="zh-TW" altLang="en-US" dirty="0"/>
                    </a:p>
                  </a:txBody>
                  <a:tcPr/>
                </a:tc>
                <a:tc>
                  <a:txBody>
                    <a:bodyPr/>
                    <a:lstStyle/>
                    <a:p>
                      <a:r>
                        <a:rPr lang="en-US" altLang="zh-TW" dirty="0" smtClean="0"/>
                        <a:t>Options</a:t>
                      </a:r>
                      <a:endParaRPr lang="zh-TW" altLang="en-US" dirty="0"/>
                    </a:p>
                  </a:txBody>
                  <a:tcPr/>
                </a:tc>
                <a:extLst>
                  <a:ext uri="{0D108BD9-81ED-4DB2-BD59-A6C34878D82A}">
                    <a16:rowId xmlns:a16="http://schemas.microsoft.com/office/drawing/2014/main" val="10000"/>
                  </a:ext>
                </a:extLst>
              </a:tr>
              <a:tr h="376808">
                <a:tc>
                  <a:txBody>
                    <a:bodyPr/>
                    <a:lstStyle/>
                    <a:p>
                      <a:r>
                        <a:rPr lang="en-US" altLang="zh-TW" dirty="0" smtClean="0"/>
                        <a:t>XLEN</a:t>
                      </a:r>
                      <a:endParaRPr lang="zh-TW" altLang="en-US" dirty="0"/>
                    </a:p>
                  </a:txBody>
                  <a:tcPr/>
                </a:tc>
                <a:tc>
                  <a:txBody>
                    <a:bodyPr/>
                    <a:lstStyle/>
                    <a:p>
                      <a:r>
                        <a:rPr lang="en-US" altLang="zh-TW" dirty="0" smtClean="0"/>
                        <a:t>64</a:t>
                      </a:r>
                      <a:endParaRPr lang="zh-TW" altLang="en-US" dirty="0"/>
                    </a:p>
                  </a:txBody>
                  <a:tcPr/>
                </a:tc>
                <a:extLst>
                  <a:ext uri="{0D108BD9-81ED-4DB2-BD59-A6C34878D82A}">
                    <a16:rowId xmlns:a16="http://schemas.microsoft.com/office/drawing/2014/main" val="10001"/>
                  </a:ext>
                </a:extLst>
              </a:tr>
              <a:tr h="376808">
                <a:tc>
                  <a:txBody>
                    <a:bodyPr/>
                    <a:lstStyle/>
                    <a:p>
                      <a:r>
                        <a:rPr lang="en-US" altLang="zh-TW" dirty="0" smtClean="0"/>
                        <a:t>FLEN*</a:t>
                      </a:r>
                      <a:endParaRPr lang="zh-TW" altLang="en-US" dirty="0"/>
                    </a:p>
                  </a:txBody>
                  <a:tcPr/>
                </a:tc>
                <a:tc>
                  <a:txBody>
                    <a:bodyPr/>
                    <a:lstStyle/>
                    <a:p>
                      <a:r>
                        <a:rPr lang="en-US" altLang="zh-TW" dirty="0" smtClean="0">
                          <a:solidFill>
                            <a:schemeClr val="bg1">
                              <a:lumMod val="75000"/>
                            </a:schemeClr>
                          </a:solidFill>
                        </a:rPr>
                        <a:t>16</a:t>
                      </a:r>
                      <a:r>
                        <a:rPr lang="en-US" altLang="zh-TW" dirty="0" smtClean="0"/>
                        <a:t>/32/64</a:t>
                      </a:r>
                      <a:endParaRPr lang="zh-TW" altLang="en-US" dirty="0"/>
                    </a:p>
                  </a:txBody>
                  <a:tcPr/>
                </a:tc>
                <a:extLst>
                  <a:ext uri="{0D108BD9-81ED-4DB2-BD59-A6C34878D82A}">
                    <a16:rowId xmlns:a16="http://schemas.microsoft.com/office/drawing/2014/main" val="10002"/>
                  </a:ext>
                </a:extLst>
              </a:tr>
              <a:tr h="376808">
                <a:tc>
                  <a:txBody>
                    <a:bodyPr/>
                    <a:lstStyle/>
                    <a:p>
                      <a:r>
                        <a:rPr lang="en-US" altLang="zh-TW" dirty="0" smtClean="0"/>
                        <a:t>VLEN</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extLst>
                  <a:ext uri="{0D108BD9-81ED-4DB2-BD59-A6C34878D82A}">
                    <a16:rowId xmlns:a16="http://schemas.microsoft.com/office/drawing/2014/main" val="10003"/>
                  </a:ext>
                </a:extLst>
              </a:tr>
              <a:tr h="376808">
                <a:tc>
                  <a:txBody>
                    <a:bodyPr/>
                    <a:lstStyle/>
                    <a:p>
                      <a:r>
                        <a:rPr lang="en-US" altLang="zh-TW" dirty="0" smtClean="0"/>
                        <a:t>SIMD_WIDTH</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extLst>
                  <a:ext uri="{0D108BD9-81ED-4DB2-BD59-A6C34878D82A}">
                    <a16:rowId xmlns:a16="http://schemas.microsoft.com/office/drawing/2014/main" val="10004"/>
                  </a:ext>
                </a:extLst>
              </a:tr>
              <a:tr h="376808">
                <a:tc>
                  <a:txBody>
                    <a:bodyPr/>
                    <a:lstStyle/>
                    <a:p>
                      <a:r>
                        <a:rPr lang="en-US" altLang="zh-TW" dirty="0" smtClean="0"/>
                        <a:t>ELEN*</a:t>
                      </a:r>
                      <a:endParaRPr lang="zh-TW" altLang="en-US" dirty="0"/>
                    </a:p>
                  </a:txBody>
                  <a:tcPr/>
                </a:tc>
                <a:tc>
                  <a:txBody>
                    <a:bodyPr/>
                    <a:lstStyle/>
                    <a:p>
                      <a:r>
                        <a:rPr lang="en-US" altLang="zh-TW" dirty="0" smtClean="0"/>
                        <a:t>32/64</a:t>
                      </a:r>
                      <a:endParaRPr lang="zh-TW" altLang="en-US" dirty="0"/>
                    </a:p>
                  </a:txBody>
                  <a:tcPr/>
                </a:tc>
                <a:extLst>
                  <a:ext uri="{0D108BD9-81ED-4DB2-BD59-A6C34878D82A}">
                    <a16:rowId xmlns:a16="http://schemas.microsoft.com/office/drawing/2014/main" val="10005"/>
                  </a:ext>
                </a:extLst>
              </a:tr>
            </a:tbl>
          </a:graphicData>
        </a:graphic>
      </p:graphicFrame>
      <p:sp>
        <p:nvSpPr>
          <p:cNvPr id="3" name="文字方塊 2"/>
          <p:cNvSpPr txBox="1"/>
          <p:nvPr/>
        </p:nvSpPr>
        <p:spPr>
          <a:xfrm>
            <a:off x="395536" y="3861048"/>
            <a:ext cx="4371966" cy="646331"/>
          </a:xfrm>
          <a:prstGeom prst="rect">
            <a:avLst/>
          </a:prstGeom>
          <a:noFill/>
        </p:spPr>
        <p:txBody>
          <a:bodyPr wrap="none" rtlCol="0">
            <a:spAutoFit/>
          </a:bodyPr>
          <a:lstStyle/>
          <a:p>
            <a:r>
              <a:rPr lang="en-US" altLang="zh-TW" dirty="0" smtClean="0"/>
              <a:t>*If RVV = 0, FLEN can </a:t>
            </a:r>
            <a:r>
              <a:rPr lang="en-US" altLang="zh-TW" dirty="0"/>
              <a:t>be configured to </a:t>
            </a:r>
            <a:r>
              <a:rPr lang="en-US" altLang="zh-TW" dirty="0" smtClean="0"/>
              <a:t>32/64</a:t>
            </a:r>
          </a:p>
          <a:p>
            <a:r>
              <a:rPr lang="en-US" altLang="zh-TW" dirty="0" smtClean="0"/>
              <a:t>*If RVV = 1, </a:t>
            </a:r>
            <a:r>
              <a:rPr lang="en-US" altLang="zh-TW" dirty="0"/>
              <a:t>FLEN </a:t>
            </a:r>
            <a:r>
              <a:rPr lang="en-US" altLang="zh-TW" dirty="0" smtClean="0"/>
              <a:t>is </a:t>
            </a:r>
            <a:r>
              <a:rPr lang="en-US" altLang="zh-TW" dirty="0"/>
              <a:t>equivalent to ELEN </a:t>
            </a:r>
            <a:endParaRPr lang="en-US" altLang="zh-TW" dirty="0" smtClean="0"/>
          </a:p>
        </p:txBody>
      </p:sp>
    </p:spTree>
    <p:extLst>
      <p:ext uri="{BB962C8B-B14F-4D97-AF65-F5344CB8AC3E}">
        <p14:creationId xmlns:p14="http://schemas.microsoft.com/office/powerpoint/2010/main" val="10659801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(3/)</a:t>
            </a:r>
            <a:endParaRPr lang="en-US" altLang="zh-TW"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334" y="1996240"/>
            <a:ext cx="687705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686" y="4603832"/>
            <a:ext cx="6163874" cy="177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2555776" y="4707924"/>
            <a:ext cx="417102"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15" name="文字方塊 14"/>
          <p:cNvSpPr txBox="1"/>
          <p:nvPr/>
        </p:nvSpPr>
        <p:spPr>
          <a:xfrm>
            <a:off x="2555776" y="5269850"/>
            <a:ext cx="739305" cy="369332"/>
          </a:xfrm>
          <a:prstGeom prst="rect">
            <a:avLst/>
          </a:prstGeom>
          <a:noFill/>
        </p:spPr>
        <p:txBody>
          <a:bodyPr wrap="none" rtlCol="0">
            <a:spAutoFit/>
          </a:bodyPr>
          <a:lstStyle/>
          <a:p>
            <a:r>
              <a:rPr lang="en-US" altLang="zh-TW" dirty="0" smtClean="0">
                <a:solidFill>
                  <a:srgbClr val="FF0000"/>
                </a:solidFill>
              </a:rPr>
              <a:t>+0/+1</a:t>
            </a:r>
            <a:endParaRPr lang="zh-TW" altLang="en-US" dirty="0">
              <a:solidFill>
                <a:srgbClr val="FF0000"/>
              </a:solidFill>
            </a:endParaRPr>
          </a:p>
        </p:txBody>
      </p:sp>
      <p:sp>
        <p:nvSpPr>
          <p:cNvPr id="16" name="文字方塊 15"/>
          <p:cNvSpPr txBox="1"/>
          <p:nvPr/>
        </p:nvSpPr>
        <p:spPr>
          <a:xfrm>
            <a:off x="2555776" y="5838962"/>
            <a:ext cx="417102" cy="369332"/>
          </a:xfrm>
          <a:prstGeom prst="rect">
            <a:avLst/>
          </a:prstGeom>
          <a:noFill/>
        </p:spPr>
        <p:txBody>
          <a:bodyPr wrap="none" rtlCol="0">
            <a:spAutoFit/>
          </a:bodyPr>
          <a:lstStyle/>
          <a:p>
            <a:r>
              <a:rPr lang="en-US" altLang="zh-TW" dirty="0" smtClean="0">
                <a:solidFill>
                  <a:srgbClr val="FF0000"/>
                </a:solidFill>
              </a:rPr>
              <a:t>+0</a:t>
            </a:r>
            <a:endParaRPr lang="zh-TW" altLang="en-US" dirty="0">
              <a:solidFill>
                <a:srgbClr val="FF0000"/>
              </a:solidFill>
            </a:endParaRPr>
          </a:p>
        </p:txBody>
      </p:sp>
      <p:sp>
        <p:nvSpPr>
          <p:cNvPr id="25" name="橢圓 24"/>
          <p:cNvSpPr/>
          <p:nvPr/>
        </p:nvSpPr>
        <p:spPr>
          <a:xfrm>
            <a:off x="7237052" y="483726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7236296" y="504125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8028384" y="504125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8045164" y="485658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04055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203354"/>
            <a:ext cx="6190665" cy="1780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(4/)</a:t>
            </a:r>
            <a:endParaRPr lang="en-US" altLang="zh-TW" dirty="0"/>
          </a:p>
        </p:txBody>
      </p:sp>
      <p:sp>
        <p:nvSpPr>
          <p:cNvPr id="14" name="文字方塊 13"/>
          <p:cNvSpPr txBox="1"/>
          <p:nvPr/>
        </p:nvSpPr>
        <p:spPr>
          <a:xfrm>
            <a:off x="2483768" y="4293096"/>
            <a:ext cx="417102" cy="369332"/>
          </a:xfrm>
          <a:prstGeom prst="rect">
            <a:avLst/>
          </a:prstGeom>
          <a:noFill/>
        </p:spPr>
        <p:txBody>
          <a:bodyPr wrap="none" rtlCol="0">
            <a:spAutoFit/>
          </a:bodyPr>
          <a:lstStyle/>
          <a:p>
            <a:r>
              <a:rPr lang="en-US" altLang="zh-TW" dirty="0" smtClean="0">
                <a:solidFill>
                  <a:srgbClr val="FF0000"/>
                </a:solidFill>
              </a:rPr>
              <a:t>+0</a:t>
            </a:r>
            <a:endParaRPr lang="zh-TW" altLang="en-US" dirty="0">
              <a:solidFill>
                <a:srgbClr val="FF0000"/>
              </a:solidFill>
            </a:endParaRPr>
          </a:p>
        </p:txBody>
      </p:sp>
      <p:sp>
        <p:nvSpPr>
          <p:cNvPr id="15" name="文字方塊 14"/>
          <p:cNvSpPr txBox="1"/>
          <p:nvPr/>
        </p:nvSpPr>
        <p:spPr>
          <a:xfrm>
            <a:off x="2483768" y="4878101"/>
            <a:ext cx="694421" cy="369332"/>
          </a:xfrm>
          <a:prstGeom prst="rect">
            <a:avLst/>
          </a:prstGeom>
          <a:noFill/>
        </p:spPr>
        <p:txBody>
          <a:bodyPr wrap="none" rtlCol="0">
            <a:spAutoFit/>
          </a:bodyPr>
          <a:lstStyle/>
          <a:p>
            <a:r>
              <a:rPr lang="en-US" altLang="zh-TW" dirty="0" smtClean="0">
                <a:solidFill>
                  <a:srgbClr val="FF0000"/>
                </a:solidFill>
              </a:rPr>
              <a:t>+0/-1</a:t>
            </a:r>
            <a:endParaRPr lang="zh-TW" altLang="en-US" dirty="0">
              <a:solidFill>
                <a:srgbClr val="FF0000"/>
              </a:solidFill>
            </a:endParaRPr>
          </a:p>
        </p:txBody>
      </p:sp>
      <p:sp>
        <p:nvSpPr>
          <p:cNvPr id="16" name="文字方塊 15"/>
          <p:cNvSpPr txBox="1"/>
          <p:nvPr/>
        </p:nvSpPr>
        <p:spPr>
          <a:xfrm>
            <a:off x="2480638" y="5553154"/>
            <a:ext cx="372218"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25" name="橢圓 24"/>
          <p:cNvSpPr/>
          <p:nvPr/>
        </p:nvSpPr>
        <p:spPr>
          <a:xfrm>
            <a:off x="6540192" y="566395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419872" y="5253721"/>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8100392" y="566395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7332141" y="566581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988" y="1919601"/>
            <a:ext cx="69056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橢圓 16"/>
          <p:cNvSpPr/>
          <p:nvPr/>
        </p:nvSpPr>
        <p:spPr>
          <a:xfrm>
            <a:off x="6540192" y="588648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8105613" y="586368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7332141" y="5856987"/>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04805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(5/)</a:t>
            </a:r>
            <a:endParaRPr lang="en-US" altLang="zh-TW"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62607"/>
            <a:ext cx="68675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839" y="3922847"/>
            <a:ext cx="6328007" cy="1913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6509991" y="3922847"/>
            <a:ext cx="372218"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21" name="文字方塊 20"/>
          <p:cNvSpPr txBox="1"/>
          <p:nvPr/>
        </p:nvSpPr>
        <p:spPr>
          <a:xfrm>
            <a:off x="4611437" y="3922847"/>
            <a:ext cx="649537" cy="369332"/>
          </a:xfrm>
          <a:prstGeom prst="rect">
            <a:avLst/>
          </a:prstGeom>
          <a:noFill/>
        </p:spPr>
        <p:txBody>
          <a:bodyPr wrap="none" rtlCol="0">
            <a:spAutoFit/>
          </a:bodyPr>
          <a:lstStyle/>
          <a:p>
            <a:r>
              <a:rPr lang="en-US" altLang="zh-TW" dirty="0" smtClean="0">
                <a:solidFill>
                  <a:srgbClr val="FF0000"/>
                </a:solidFill>
              </a:rPr>
              <a:t>-1/-2</a:t>
            </a:r>
            <a:endParaRPr lang="zh-TW" altLang="en-US" dirty="0">
              <a:solidFill>
                <a:srgbClr val="FF0000"/>
              </a:solidFill>
            </a:endParaRPr>
          </a:p>
        </p:txBody>
      </p:sp>
      <p:sp>
        <p:nvSpPr>
          <p:cNvPr id="22" name="文字方塊 21"/>
          <p:cNvSpPr txBox="1"/>
          <p:nvPr/>
        </p:nvSpPr>
        <p:spPr>
          <a:xfrm>
            <a:off x="2837583" y="3922847"/>
            <a:ext cx="372218" cy="369332"/>
          </a:xfrm>
          <a:prstGeom prst="rect">
            <a:avLst/>
          </a:prstGeom>
          <a:noFill/>
        </p:spPr>
        <p:txBody>
          <a:bodyPr wrap="none" rtlCol="0">
            <a:spAutoFit/>
          </a:bodyPr>
          <a:lstStyle/>
          <a:p>
            <a:r>
              <a:rPr lang="en-US" altLang="zh-TW" dirty="0" smtClean="0">
                <a:solidFill>
                  <a:srgbClr val="FF0000"/>
                </a:solidFill>
              </a:rPr>
              <a:t>-2</a:t>
            </a:r>
            <a:endParaRPr lang="zh-TW" altLang="en-US" dirty="0">
              <a:solidFill>
                <a:srgbClr val="FF0000"/>
              </a:solidFill>
            </a:endParaRPr>
          </a:p>
        </p:txBody>
      </p:sp>
      <p:sp>
        <p:nvSpPr>
          <p:cNvPr id="23" name="橢圓 22"/>
          <p:cNvSpPr/>
          <p:nvPr/>
        </p:nvSpPr>
        <p:spPr>
          <a:xfrm>
            <a:off x="7927529" y="5435015"/>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5585111" y="4807565"/>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5585111" y="4609887"/>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809592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DIV and SQRT Look-up Table </a:t>
            </a:r>
            <a:r>
              <a:rPr lang="en-US" altLang="zh-TW" dirty="0" smtClean="0"/>
              <a:t>(6/)</a:t>
            </a:r>
            <a:endParaRPr lang="zh-TW" altLang="en-US" dirty="0"/>
          </a:p>
        </p:txBody>
      </p:sp>
      <p:sp>
        <p:nvSpPr>
          <p:cNvPr id="3" name="內容版面配置區 2"/>
          <p:cNvSpPr>
            <a:spLocks noGrp="1"/>
          </p:cNvSpPr>
          <p:nvPr>
            <p:ph idx="1"/>
          </p:nvPr>
        </p:nvSpPr>
        <p:spPr>
          <a:xfrm>
            <a:off x="457199" y="1600200"/>
            <a:ext cx="4472947" cy="4525963"/>
          </a:xfrm>
        </p:spPr>
        <p:txBody>
          <a:bodyPr>
            <a:normAutofit/>
          </a:bodyPr>
          <a:lstStyle/>
          <a:p>
            <a:r>
              <a:rPr lang="en-US" altLang="zh-TW" sz="2000" dirty="0" smtClean="0"/>
              <a:t>Merge div &amp; </a:t>
            </a:r>
            <a:r>
              <a:rPr lang="en-US" altLang="zh-TW" sz="2000" dirty="0" err="1" smtClean="0"/>
              <a:t>sqrt</a:t>
            </a:r>
            <a:r>
              <a:rPr lang="en-US" altLang="zh-TW" sz="2000" dirty="0" smtClean="0"/>
              <a:t> look-up</a:t>
            </a:r>
          </a:p>
          <a:p>
            <a:pPr lvl="1"/>
            <a:r>
              <a:rPr lang="en-US" altLang="zh-TW" sz="1600" dirty="0" smtClean="0"/>
              <a:t>Merge the look-up tables (use only one table and it is original SQRT look-up table)</a:t>
            </a:r>
          </a:p>
          <a:p>
            <a:r>
              <a:rPr lang="en-US" altLang="zh-TW" sz="2000" dirty="0" smtClean="0"/>
              <a:t>VFDIV64</a:t>
            </a:r>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147" y="1700808"/>
            <a:ext cx="4191565" cy="406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4029591775"/>
              </p:ext>
            </p:extLst>
          </p:nvPr>
        </p:nvGraphicFramePr>
        <p:xfrm>
          <a:off x="539552" y="2852936"/>
          <a:ext cx="4392488" cy="1371600"/>
        </p:xfrm>
        <a:graphic>
          <a:graphicData uri="http://schemas.openxmlformats.org/drawingml/2006/table">
            <a:tbl>
              <a:tblPr firstRow="1" bandRow="1">
                <a:tableStyleId>{5C22544A-7EE6-4342-B048-85BDC9FD1C3A}</a:tableStyleId>
              </a:tblPr>
              <a:tblGrid>
                <a:gridCol w="782310">
                  <a:extLst>
                    <a:ext uri="{9D8B030D-6E8A-4147-A177-3AD203B41FA5}">
                      <a16:colId xmlns:a16="http://schemas.microsoft.com/office/drawing/2014/main" val="20000"/>
                    </a:ext>
                  </a:extLst>
                </a:gridCol>
                <a:gridCol w="726430">
                  <a:extLst>
                    <a:ext uri="{9D8B030D-6E8A-4147-A177-3AD203B41FA5}">
                      <a16:colId xmlns:a16="http://schemas.microsoft.com/office/drawing/2014/main" val="20001"/>
                    </a:ext>
                  </a:extLst>
                </a:gridCol>
                <a:gridCol w="528058">
                  <a:extLst>
                    <a:ext uri="{9D8B030D-6E8A-4147-A177-3AD203B41FA5}">
                      <a16:colId xmlns:a16="http://schemas.microsoft.com/office/drawing/2014/main" val="20002"/>
                    </a:ext>
                  </a:extLst>
                </a:gridCol>
                <a:gridCol w="905244">
                  <a:extLst>
                    <a:ext uri="{9D8B030D-6E8A-4147-A177-3AD203B41FA5}">
                      <a16:colId xmlns:a16="http://schemas.microsoft.com/office/drawing/2014/main" val="20003"/>
                    </a:ext>
                  </a:extLst>
                </a:gridCol>
                <a:gridCol w="905244">
                  <a:extLst>
                    <a:ext uri="{9D8B030D-6E8A-4147-A177-3AD203B41FA5}">
                      <a16:colId xmlns:a16="http://schemas.microsoft.com/office/drawing/2014/main" val="20004"/>
                    </a:ext>
                  </a:extLst>
                </a:gridCol>
                <a:gridCol w="545202">
                  <a:extLst>
                    <a:ext uri="{9D8B030D-6E8A-4147-A177-3AD203B41FA5}">
                      <a16:colId xmlns:a16="http://schemas.microsoft.com/office/drawing/2014/main" val="20005"/>
                    </a:ext>
                  </a:extLst>
                </a:gridCol>
              </a:tblGrid>
              <a:tr h="144016">
                <a:tc>
                  <a:txBody>
                    <a:bodyPr/>
                    <a:lstStyle/>
                    <a:p>
                      <a:pPr algn="ctr"/>
                      <a:r>
                        <a:rPr lang="en-US" altLang="zh-TW" sz="1200" dirty="0" smtClean="0"/>
                        <a:t>Lib</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Original </a:t>
                      </a:r>
                      <a:endParaRPr lang="zh-TW" altLang="en-US" sz="1200" dirty="0"/>
                    </a:p>
                  </a:txBody>
                  <a:tcPr/>
                </a:tc>
                <a:tc>
                  <a:txBody>
                    <a:bodyPr/>
                    <a:lstStyle/>
                    <a:p>
                      <a:pPr algn="ctr"/>
                      <a:r>
                        <a:rPr lang="en-US" altLang="zh-TW" sz="1200" dirty="0" smtClean="0"/>
                        <a:t>Modified</a:t>
                      </a:r>
                      <a:endParaRPr lang="zh-TW" altLang="en-US" sz="1200" dirty="0"/>
                    </a:p>
                  </a:txBody>
                  <a:tcPr/>
                </a:tc>
                <a:tc>
                  <a:txBody>
                    <a:bodyPr/>
                    <a:lstStyle/>
                    <a:p>
                      <a:pPr algn="ctr"/>
                      <a:endParaRPr lang="zh-TW" altLang="en-US" sz="1200" dirty="0"/>
                    </a:p>
                  </a:txBody>
                  <a:tcPr/>
                </a:tc>
                <a:extLst>
                  <a:ext uri="{0D108BD9-81ED-4DB2-BD59-A6C34878D82A}">
                    <a16:rowId xmlns:a16="http://schemas.microsoft.com/office/drawing/2014/main" val="10000"/>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21.3kgates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21.2kgates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0.5%</a:t>
                      </a:r>
                    </a:p>
                  </a:txBody>
                  <a:tcPr/>
                </a:tc>
                <a:extLst>
                  <a:ext uri="{0D108BD9-81ED-4DB2-BD59-A6C34878D82A}">
                    <a16:rowId xmlns:a16="http://schemas.microsoft.com/office/drawing/2014/main" val="10001"/>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22.7kgates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22.5kgates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0.9%</a:t>
                      </a:r>
                    </a:p>
                  </a:txBody>
                  <a:tcPr/>
                </a:tc>
                <a:extLst>
                  <a:ext uri="{0D108BD9-81ED-4DB2-BD59-A6C34878D82A}">
                    <a16:rowId xmlns:a16="http://schemas.microsoft.com/office/drawing/2014/main" val="10002"/>
                  </a:ext>
                </a:extLst>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27.5kgates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27.3kgates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0.7%</a:t>
                      </a:r>
                    </a:p>
                  </a:txBody>
                  <a:tcPr/>
                </a:tc>
                <a:extLst>
                  <a:ext uri="{0D108BD9-81ED-4DB2-BD59-A6C34878D82A}">
                    <a16:rowId xmlns:a16="http://schemas.microsoft.com/office/drawing/2014/main" val="10003"/>
                  </a:ext>
                </a:extLst>
              </a:tr>
              <a:tr h="1268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31.2kgates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baseline="0" dirty="0" smtClean="0">
                          <a:sym typeface="Wingdings" panose="05000000000000000000" pitchFamily="2" charset="2"/>
                        </a:rPr>
                        <a:t>30.1kgates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baseline="0" dirty="0" smtClean="0">
                          <a:sym typeface="Wingdings" panose="05000000000000000000" pitchFamily="2" charset="2"/>
                        </a:rPr>
                        <a:t>3.6%</a:t>
                      </a:r>
                    </a:p>
                  </a:txBody>
                  <a:tcPr/>
                </a:tc>
                <a:extLst>
                  <a:ext uri="{0D108BD9-81ED-4DB2-BD59-A6C34878D82A}">
                    <a16:rowId xmlns:a16="http://schemas.microsoft.com/office/drawing/2014/main" val="10004"/>
                  </a:ext>
                </a:extLst>
              </a:tr>
            </a:tbl>
          </a:graphicData>
        </a:graphic>
      </p:graphicFrame>
      <p:sp>
        <p:nvSpPr>
          <p:cNvPr id="6" name="文字方塊 5"/>
          <p:cNvSpPr txBox="1"/>
          <p:nvPr/>
        </p:nvSpPr>
        <p:spPr>
          <a:xfrm>
            <a:off x="5537556" y="1404319"/>
            <a:ext cx="1512168" cy="307777"/>
          </a:xfrm>
          <a:prstGeom prst="rect">
            <a:avLst/>
          </a:prstGeom>
          <a:noFill/>
        </p:spPr>
        <p:txBody>
          <a:bodyPr wrap="square" rtlCol="0">
            <a:spAutoFit/>
          </a:bodyPr>
          <a:lstStyle/>
          <a:p>
            <a:r>
              <a:rPr lang="en-US" altLang="zh-TW" sz="1400" dirty="0" smtClean="0"/>
              <a:t>DIV Look-up table</a:t>
            </a:r>
            <a:endParaRPr lang="zh-TW" altLang="en-US" sz="1400" dirty="0"/>
          </a:p>
        </p:txBody>
      </p:sp>
      <p:sp>
        <p:nvSpPr>
          <p:cNvPr id="7" name="文字方塊 6"/>
          <p:cNvSpPr txBox="1"/>
          <p:nvPr/>
        </p:nvSpPr>
        <p:spPr>
          <a:xfrm>
            <a:off x="7437251" y="1403670"/>
            <a:ext cx="1763324" cy="307777"/>
          </a:xfrm>
          <a:prstGeom prst="rect">
            <a:avLst/>
          </a:prstGeom>
          <a:noFill/>
        </p:spPr>
        <p:txBody>
          <a:bodyPr wrap="square" rtlCol="0">
            <a:spAutoFit/>
          </a:bodyPr>
          <a:lstStyle/>
          <a:p>
            <a:r>
              <a:rPr lang="en-US" altLang="zh-TW" sz="1400" dirty="0" smtClean="0"/>
              <a:t>SQRT Look-up table</a:t>
            </a:r>
            <a:endParaRPr lang="zh-TW" altLang="en-US" sz="1400" dirty="0"/>
          </a:p>
        </p:txBody>
      </p:sp>
    </p:spTree>
    <p:extLst>
      <p:ext uri="{BB962C8B-B14F-4D97-AF65-F5344CB8AC3E}">
        <p14:creationId xmlns:p14="http://schemas.microsoft.com/office/powerpoint/2010/main" val="632986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a:t>
            </a:r>
            <a:r>
              <a:rPr lang="en-US" altLang="zh-TW" dirty="0" smtClean="0"/>
              <a:t>digit generation (1/)</a:t>
            </a:r>
            <a:endParaRPr lang="zh-TW" altLang="en-US" dirty="0"/>
          </a:p>
        </p:txBody>
      </p:sp>
      <p:sp>
        <p:nvSpPr>
          <p:cNvPr id="3" name="內容版面配置區 2"/>
          <p:cNvSpPr>
            <a:spLocks noGrp="1"/>
          </p:cNvSpPr>
          <p:nvPr>
            <p:ph idx="1"/>
          </p:nvPr>
        </p:nvSpPr>
        <p:spPr>
          <a:xfrm>
            <a:off x="457200" y="1600200"/>
            <a:ext cx="3754760" cy="4525963"/>
          </a:xfrm>
        </p:spPr>
        <p:txBody>
          <a:bodyPr/>
          <a:lstStyle/>
          <a:p>
            <a:r>
              <a:rPr lang="en-US" altLang="zh-TW" sz="2000" dirty="0"/>
              <a:t>Generate rounding increment according to </a:t>
            </a:r>
            <a:r>
              <a:rPr lang="en-US" altLang="zh-TW" sz="2000" dirty="0" smtClean="0"/>
              <a:t>rounding modes</a:t>
            </a:r>
            <a:endParaRPr lang="en-US" altLang="zh-TW" sz="2000" dirty="0"/>
          </a:p>
          <a:p>
            <a:r>
              <a:rPr lang="en-US" altLang="zh-TW" sz="2000" dirty="0" smtClean="0"/>
              <a:t>Rounding modes</a:t>
            </a:r>
          </a:p>
          <a:p>
            <a:pPr lvl="1"/>
            <a:r>
              <a:rPr lang="en-US" altLang="zh-TW" sz="1600" dirty="0"/>
              <a:t>RNE (</a:t>
            </a:r>
            <a:r>
              <a:rPr lang="en-US" altLang="zh-TW" sz="1600" dirty="0">
                <a:solidFill>
                  <a:srgbClr val="FF0000"/>
                </a:solidFill>
              </a:rPr>
              <a:t>R</a:t>
            </a:r>
            <a:r>
              <a:rPr lang="en-US" altLang="zh-TW" sz="1600" dirty="0"/>
              <a:t>ound to </a:t>
            </a:r>
            <a:r>
              <a:rPr lang="en-US" altLang="zh-TW" sz="1600" dirty="0">
                <a:solidFill>
                  <a:srgbClr val="FF0000"/>
                </a:solidFill>
              </a:rPr>
              <a:t>N</a:t>
            </a:r>
            <a:r>
              <a:rPr lang="en-US" altLang="zh-TW" sz="1600" dirty="0"/>
              <a:t>earest, ties to </a:t>
            </a:r>
            <a:r>
              <a:rPr lang="en-US" altLang="zh-TW" sz="1600" dirty="0">
                <a:solidFill>
                  <a:srgbClr val="FF0000"/>
                </a:solidFill>
              </a:rPr>
              <a:t>E</a:t>
            </a:r>
            <a:r>
              <a:rPr lang="en-US" altLang="zh-TW" sz="1600" dirty="0"/>
              <a:t>ven)</a:t>
            </a:r>
          </a:p>
          <a:p>
            <a:pPr lvl="1"/>
            <a:r>
              <a:rPr lang="en-US" altLang="zh-TW" sz="1600" dirty="0"/>
              <a:t>RTZ (</a:t>
            </a:r>
            <a:r>
              <a:rPr lang="en-US" altLang="zh-TW" sz="1600" dirty="0">
                <a:solidFill>
                  <a:srgbClr val="FF0000"/>
                </a:solidFill>
              </a:rPr>
              <a:t>R</a:t>
            </a:r>
            <a:r>
              <a:rPr lang="en-US" altLang="zh-TW" sz="1600" dirty="0"/>
              <a:t>ound </a:t>
            </a:r>
            <a:r>
              <a:rPr lang="en-US" altLang="zh-TW" sz="1600" dirty="0">
                <a:solidFill>
                  <a:srgbClr val="FF0000"/>
                </a:solidFill>
              </a:rPr>
              <a:t>T</a:t>
            </a:r>
            <a:r>
              <a:rPr lang="en-US" altLang="zh-TW" sz="1600" dirty="0"/>
              <a:t>owards </a:t>
            </a:r>
            <a:r>
              <a:rPr lang="en-US" altLang="zh-TW" sz="1600" dirty="0">
                <a:solidFill>
                  <a:srgbClr val="FF0000"/>
                </a:solidFill>
              </a:rPr>
              <a:t>Z</a:t>
            </a:r>
            <a:r>
              <a:rPr lang="en-US" altLang="zh-TW" sz="1600" dirty="0"/>
              <a:t>ero)</a:t>
            </a:r>
          </a:p>
          <a:p>
            <a:pPr lvl="1"/>
            <a:r>
              <a:rPr lang="en-US" altLang="zh-TW" sz="1600" dirty="0"/>
              <a:t>RDN (</a:t>
            </a:r>
            <a:r>
              <a:rPr lang="en-US" altLang="zh-TW" sz="1600" dirty="0">
                <a:solidFill>
                  <a:srgbClr val="FF0000"/>
                </a:solidFill>
              </a:rPr>
              <a:t>R</a:t>
            </a:r>
            <a:r>
              <a:rPr lang="en-US" altLang="zh-TW" sz="1600" dirty="0"/>
              <a:t>ound </a:t>
            </a:r>
            <a:r>
              <a:rPr lang="en-US" altLang="zh-TW" sz="1600" dirty="0" err="1">
                <a:solidFill>
                  <a:srgbClr val="FF0000"/>
                </a:solidFill>
              </a:rPr>
              <a:t>D</a:t>
            </a:r>
            <a:r>
              <a:rPr lang="en-US" altLang="zh-TW" sz="1600" dirty="0" err="1"/>
              <a:t>ow</a:t>
            </a:r>
            <a:r>
              <a:rPr lang="en-US" altLang="zh-TW" sz="1600" dirty="0" err="1">
                <a:solidFill>
                  <a:srgbClr val="FF0000"/>
                </a:solidFill>
              </a:rPr>
              <a:t>N</a:t>
            </a:r>
            <a:r>
              <a:rPr lang="en-US" altLang="zh-TW" sz="1600" dirty="0"/>
              <a:t>)</a:t>
            </a:r>
          </a:p>
          <a:p>
            <a:pPr lvl="1"/>
            <a:r>
              <a:rPr lang="en-US" altLang="zh-TW" sz="1600" dirty="0"/>
              <a:t>RUP (</a:t>
            </a:r>
            <a:r>
              <a:rPr lang="en-US" altLang="zh-TW" sz="1600" dirty="0">
                <a:solidFill>
                  <a:srgbClr val="FF0000"/>
                </a:solidFill>
              </a:rPr>
              <a:t>R</a:t>
            </a:r>
            <a:r>
              <a:rPr lang="en-US" altLang="zh-TW" sz="1600" dirty="0"/>
              <a:t>ound </a:t>
            </a:r>
            <a:r>
              <a:rPr lang="en-US" altLang="zh-TW" sz="1600" dirty="0">
                <a:solidFill>
                  <a:srgbClr val="FF0000"/>
                </a:solidFill>
              </a:rPr>
              <a:t>UP</a:t>
            </a:r>
            <a:r>
              <a:rPr lang="en-US" altLang="zh-TW" sz="1600" dirty="0"/>
              <a:t>)</a:t>
            </a:r>
          </a:p>
          <a:p>
            <a:pPr lvl="1"/>
            <a:r>
              <a:rPr lang="en-US" altLang="zh-TW" sz="1600" dirty="0"/>
              <a:t>RMM (</a:t>
            </a:r>
            <a:r>
              <a:rPr lang="en-US" altLang="zh-TW" sz="1600" dirty="0">
                <a:solidFill>
                  <a:srgbClr val="FF0000"/>
                </a:solidFill>
              </a:rPr>
              <a:t>R</a:t>
            </a:r>
            <a:r>
              <a:rPr lang="en-US" altLang="zh-TW" sz="1600" dirty="0"/>
              <a:t>ound to nearest, ties to </a:t>
            </a:r>
            <a:r>
              <a:rPr lang="en-US" altLang="zh-TW" sz="1600" dirty="0">
                <a:solidFill>
                  <a:srgbClr val="FF0000"/>
                </a:solidFill>
              </a:rPr>
              <a:t>M</a:t>
            </a:r>
            <a:r>
              <a:rPr lang="en-US" altLang="zh-TW" sz="1600" dirty="0"/>
              <a:t>ax </a:t>
            </a:r>
            <a:r>
              <a:rPr lang="en-US" altLang="zh-TW" sz="1600" dirty="0">
                <a:solidFill>
                  <a:srgbClr val="FF0000"/>
                </a:solidFill>
              </a:rPr>
              <a:t>M</a:t>
            </a:r>
            <a:r>
              <a:rPr lang="en-US" altLang="zh-TW" sz="1600" dirty="0"/>
              <a:t>agnitude)</a:t>
            </a:r>
          </a:p>
          <a:p>
            <a:pPr lvl="1"/>
            <a:r>
              <a:rPr lang="en-US" altLang="zh-TW" sz="1600" dirty="0"/>
              <a:t>ROD (</a:t>
            </a:r>
            <a:r>
              <a:rPr lang="en-US" altLang="zh-TW" sz="1600" dirty="0">
                <a:solidFill>
                  <a:srgbClr val="FF0000"/>
                </a:solidFill>
              </a:rPr>
              <a:t>R</a:t>
            </a:r>
            <a:r>
              <a:rPr lang="en-US" altLang="zh-TW" sz="1600" dirty="0"/>
              <a:t>ound towards </a:t>
            </a:r>
            <a:r>
              <a:rPr lang="en-US" altLang="zh-TW" sz="1600" dirty="0" err="1">
                <a:solidFill>
                  <a:srgbClr val="FF0000"/>
                </a:solidFill>
              </a:rPr>
              <a:t>OD</a:t>
            </a:r>
            <a:r>
              <a:rPr lang="en-US" altLang="zh-TW" sz="1600" dirty="0" err="1"/>
              <a:t>d</a:t>
            </a:r>
            <a:r>
              <a:rPr lang="en-US" altLang="zh-TW" sz="1600" dirty="0"/>
              <a:t>)</a:t>
            </a:r>
          </a:p>
          <a:p>
            <a:pPr lvl="1"/>
            <a:endParaRPr lang="en-US" altLang="zh-TW" sz="1600" dirty="0" smtClean="0"/>
          </a:p>
          <a:p>
            <a:endParaRPr lang="en-US" altLang="zh-TW" sz="2000" dirty="0" smtClean="0"/>
          </a:p>
          <a:p>
            <a:endParaRPr lang="en-US" altLang="zh-TW" sz="1600" dirty="0" smtClean="0"/>
          </a:p>
        </p:txBody>
      </p:sp>
      <p:graphicFrame>
        <p:nvGraphicFramePr>
          <p:cNvPr id="5" name="表格 4"/>
          <p:cNvGraphicFramePr>
            <a:graphicFrameLocks noGrp="1"/>
          </p:cNvGraphicFramePr>
          <p:nvPr>
            <p:extLst>
              <p:ext uri="{D42A27DB-BD31-4B8C-83A1-F6EECF244321}">
                <p14:modId xmlns:p14="http://schemas.microsoft.com/office/powerpoint/2010/main" val="185153755"/>
              </p:ext>
            </p:extLst>
          </p:nvPr>
        </p:nvGraphicFramePr>
        <p:xfrm>
          <a:off x="4283968" y="1700808"/>
          <a:ext cx="4680523" cy="4797145"/>
        </p:xfrm>
        <a:graphic>
          <a:graphicData uri="http://schemas.openxmlformats.org/drawingml/2006/table">
            <a:tbl>
              <a:tblPr firstRow="1" bandRow="1">
                <a:tableStyleId>{5C22544A-7EE6-4342-B048-85BDC9FD1C3A}</a:tableStyleId>
              </a:tblPr>
              <a:tblGrid>
                <a:gridCol w="497649">
                  <a:extLst>
                    <a:ext uri="{9D8B030D-6E8A-4147-A177-3AD203B41FA5}">
                      <a16:colId xmlns:a16="http://schemas.microsoft.com/office/drawing/2014/main" val="20000"/>
                    </a:ext>
                  </a:extLst>
                </a:gridCol>
                <a:gridCol w="242646">
                  <a:extLst>
                    <a:ext uri="{9D8B030D-6E8A-4147-A177-3AD203B41FA5}">
                      <a16:colId xmlns:a16="http://schemas.microsoft.com/office/drawing/2014/main" val="20001"/>
                    </a:ext>
                  </a:extLst>
                </a:gridCol>
                <a:gridCol w="236414">
                  <a:extLst>
                    <a:ext uri="{9D8B030D-6E8A-4147-A177-3AD203B41FA5}">
                      <a16:colId xmlns:a16="http://schemas.microsoft.com/office/drawing/2014/main" val="20002"/>
                    </a:ext>
                  </a:extLst>
                </a:gridCol>
                <a:gridCol w="236414">
                  <a:extLst>
                    <a:ext uri="{9D8B030D-6E8A-4147-A177-3AD203B41FA5}">
                      <a16:colId xmlns:a16="http://schemas.microsoft.com/office/drawing/2014/main" val="20003"/>
                    </a:ext>
                  </a:extLst>
                </a:gridCol>
                <a:gridCol w="236414">
                  <a:extLst>
                    <a:ext uri="{9D8B030D-6E8A-4147-A177-3AD203B41FA5}">
                      <a16:colId xmlns:a16="http://schemas.microsoft.com/office/drawing/2014/main" val="20004"/>
                    </a:ext>
                  </a:extLst>
                </a:gridCol>
                <a:gridCol w="472827">
                  <a:extLst>
                    <a:ext uri="{9D8B030D-6E8A-4147-A177-3AD203B41FA5}">
                      <a16:colId xmlns:a16="http://schemas.microsoft.com/office/drawing/2014/main" val="20005"/>
                    </a:ext>
                  </a:extLst>
                </a:gridCol>
                <a:gridCol w="551632">
                  <a:extLst>
                    <a:ext uri="{9D8B030D-6E8A-4147-A177-3AD203B41FA5}">
                      <a16:colId xmlns:a16="http://schemas.microsoft.com/office/drawing/2014/main" val="20006"/>
                    </a:ext>
                  </a:extLst>
                </a:gridCol>
                <a:gridCol w="551632">
                  <a:extLst>
                    <a:ext uri="{9D8B030D-6E8A-4147-A177-3AD203B41FA5}">
                      <a16:colId xmlns:a16="http://schemas.microsoft.com/office/drawing/2014/main" val="20007"/>
                    </a:ext>
                  </a:extLst>
                </a:gridCol>
                <a:gridCol w="472827">
                  <a:extLst>
                    <a:ext uri="{9D8B030D-6E8A-4147-A177-3AD203B41FA5}">
                      <a16:colId xmlns:a16="http://schemas.microsoft.com/office/drawing/2014/main" val="20008"/>
                    </a:ext>
                  </a:extLst>
                </a:gridCol>
                <a:gridCol w="630436">
                  <a:extLst>
                    <a:ext uri="{9D8B030D-6E8A-4147-A177-3AD203B41FA5}">
                      <a16:colId xmlns:a16="http://schemas.microsoft.com/office/drawing/2014/main" val="20009"/>
                    </a:ext>
                  </a:extLst>
                </a:gridCol>
                <a:gridCol w="551632">
                  <a:extLst>
                    <a:ext uri="{9D8B030D-6E8A-4147-A177-3AD203B41FA5}">
                      <a16:colId xmlns:a16="http://schemas.microsoft.com/office/drawing/2014/main" val="20010"/>
                    </a:ext>
                  </a:extLst>
                </a:gridCol>
              </a:tblGrid>
              <a:tr h="282185">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L</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extLst>
                  <a:ext uri="{0D108BD9-81ED-4DB2-BD59-A6C34878D82A}">
                    <a16:rowId xmlns:a16="http://schemas.microsoft.com/office/drawing/2014/main" val="10000"/>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01"/>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02"/>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03"/>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04"/>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05"/>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06"/>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07"/>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08"/>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09"/>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10"/>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extLst>
                  <a:ext uri="{0D108BD9-81ED-4DB2-BD59-A6C34878D82A}">
                    <a16:rowId xmlns:a16="http://schemas.microsoft.com/office/drawing/2014/main" val="10011"/>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extLst>
                  <a:ext uri="{0D108BD9-81ED-4DB2-BD59-A6C34878D82A}">
                    <a16:rowId xmlns:a16="http://schemas.microsoft.com/office/drawing/2014/main" val="10012"/>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13"/>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14"/>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extLst>
                  <a:ext uri="{0D108BD9-81ED-4DB2-BD59-A6C34878D82A}">
                    <a16:rowId xmlns:a16="http://schemas.microsoft.com/office/drawing/2014/main" val="10015"/>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6612332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a:t>
            </a:r>
            <a:r>
              <a:rPr lang="en-US" altLang="zh-TW" sz="3200" dirty="0" smtClean="0"/>
              <a:t>Case (1/)</a:t>
            </a:r>
            <a:endParaRPr lang="zh-TW" altLang="en-US" sz="3200" dirty="0"/>
          </a:p>
        </p:txBody>
      </p:sp>
      <p:sp>
        <p:nvSpPr>
          <p:cNvPr id="3" name="內容版面配置區 2"/>
          <p:cNvSpPr>
            <a:spLocks noGrp="1"/>
          </p:cNvSpPr>
          <p:nvPr>
            <p:ph idx="1"/>
          </p:nvPr>
        </p:nvSpPr>
        <p:spPr>
          <a:xfrm>
            <a:off x="457200" y="1600200"/>
            <a:ext cx="3538736" cy="4525963"/>
          </a:xfrm>
        </p:spPr>
        <p:txBody>
          <a:bodyPr>
            <a:normAutofit/>
          </a:bodyPr>
          <a:lstStyle/>
          <a:p>
            <a:r>
              <a:rPr lang="en-US" altLang="zh-TW" sz="2000" dirty="0" smtClean="0">
                <a:solidFill>
                  <a:srgbClr val="FF0000"/>
                </a:solidFill>
              </a:rPr>
              <a:t>Format</a:t>
            </a:r>
          </a:p>
          <a:p>
            <a:r>
              <a:rPr lang="en-US" altLang="zh-TW" sz="2000" dirty="0" smtClean="0"/>
              <a:t>The table show all cases of </a:t>
            </a:r>
            <a:r>
              <a:rPr lang="en-US" altLang="zh-TW" sz="2000" dirty="0"/>
              <a:t>asserting </a:t>
            </a:r>
            <a:r>
              <a:rPr lang="en-US" altLang="zh-TW" sz="2000" dirty="0" smtClean="0"/>
              <a:t>underflow under twice rounding case.</a:t>
            </a:r>
          </a:p>
          <a:p>
            <a:pPr lvl="1"/>
            <a:r>
              <a:rPr lang="en-US" altLang="zh-TW" sz="1600" dirty="0" smtClean="0">
                <a:solidFill>
                  <a:srgbClr val="FF0000"/>
                </a:solidFill>
              </a:rPr>
              <a:t>Left V </a:t>
            </a:r>
            <a:r>
              <a:rPr lang="en-US" altLang="zh-TW" sz="1600" dirty="0" smtClean="0">
                <a:sym typeface="Wingdings" panose="05000000000000000000" pitchFamily="2" charset="2"/>
              </a:rPr>
              <a:t> subnormal </a:t>
            </a:r>
            <a:r>
              <a:rPr lang="en-US" altLang="zh-TW" sz="1600" smtClean="0">
                <a:sym typeface="Wingdings" panose="05000000000000000000" pitchFamily="2" charset="2"/>
              </a:rPr>
              <a:t>to normal</a:t>
            </a:r>
            <a:endParaRPr lang="en-US" altLang="zh-TW" sz="1600" dirty="0" smtClean="0">
              <a:sym typeface="Wingdings" panose="05000000000000000000" pitchFamily="2" charset="2"/>
            </a:endParaRPr>
          </a:p>
          <a:p>
            <a:pPr lvl="1"/>
            <a:r>
              <a:rPr lang="en-US" altLang="zh-TW" sz="1600" dirty="0" smtClean="0">
                <a:solidFill>
                  <a:srgbClr val="FF0000"/>
                </a:solidFill>
                <a:sym typeface="Wingdings" panose="05000000000000000000" pitchFamily="2" charset="2"/>
              </a:rPr>
              <a:t>Right V </a:t>
            </a:r>
            <a:r>
              <a:rPr lang="en-US" altLang="zh-TW" sz="1600" dirty="0" smtClean="0">
                <a:sym typeface="Wingdings" panose="05000000000000000000" pitchFamily="2" charset="2"/>
              </a:rPr>
              <a:t> Assert underflow flag</a:t>
            </a:r>
          </a:p>
          <a:p>
            <a:pPr lvl="1"/>
            <a:r>
              <a:rPr lang="en-US" altLang="zh-TW" sz="1600" dirty="0" smtClean="0">
                <a:sym typeface="Wingdings" panose="05000000000000000000" pitchFamily="2" charset="2"/>
              </a:rPr>
              <a:t>Assert special underflow flag if the condition have 2V.</a:t>
            </a:r>
          </a:p>
          <a:p>
            <a:pPr lvl="1"/>
            <a:r>
              <a:rPr lang="en-US" altLang="zh-TW" sz="1600" dirty="0" smtClean="0">
                <a:sym typeface="Wingdings" panose="05000000000000000000" pitchFamily="2" charset="2"/>
              </a:rPr>
              <a:t>R: round bit</a:t>
            </a:r>
          </a:p>
          <a:p>
            <a:pPr lvl="1"/>
            <a:r>
              <a:rPr lang="en-US" altLang="zh-TW" sz="1600" dirty="0" smtClean="0">
                <a:sym typeface="Wingdings" panose="05000000000000000000" pitchFamily="2" charset="2"/>
              </a:rPr>
              <a:t>Sm: MSB of sticky field</a:t>
            </a:r>
            <a:endParaRPr lang="en-US" altLang="zh-TW" sz="1600" dirty="0">
              <a:sym typeface="Wingdings" panose="05000000000000000000" pitchFamily="2" charset="2"/>
            </a:endParaRPr>
          </a:p>
          <a:p>
            <a:pPr lvl="1"/>
            <a:r>
              <a:rPr lang="en-US" altLang="zh-TW" sz="1600" dirty="0" smtClean="0">
                <a:sym typeface="Wingdings" panose="05000000000000000000" pitchFamily="2" charset="2"/>
              </a:rPr>
              <a:t>St: other sticky field</a:t>
            </a:r>
          </a:p>
          <a:p>
            <a:pPr lvl="1"/>
            <a:r>
              <a:rPr lang="en-US" altLang="zh-TW" sz="1600" dirty="0" smtClean="0">
                <a:sym typeface="Wingdings" panose="05000000000000000000" pitchFamily="2" charset="2"/>
              </a:rPr>
              <a:t>S = (Sm | St)</a:t>
            </a:r>
            <a:endParaRPr lang="en-US" altLang="zh-TW" sz="1600" dirty="0">
              <a:sym typeface="Wingdings" panose="05000000000000000000" pitchFamily="2" charset="2"/>
            </a:endParaRPr>
          </a:p>
          <a:p>
            <a:endParaRPr lang="en-US" altLang="zh-TW" sz="1800" dirty="0" smtClean="0"/>
          </a:p>
        </p:txBody>
      </p:sp>
      <p:graphicFrame>
        <p:nvGraphicFramePr>
          <p:cNvPr id="10" name="表格 9"/>
          <p:cNvGraphicFramePr>
            <a:graphicFrameLocks noGrp="1"/>
          </p:cNvGraphicFramePr>
          <p:nvPr>
            <p:extLst>
              <p:ext uri="{D42A27DB-BD31-4B8C-83A1-F6EECF244321}">
                <p14:modId xmlns:p14="http://schemas.microsoft.com/office/powerpoint/2010/main" val="3016980212"/>
              </p:ext>
            </p:extLst>
          </p:nvPr>
        </p:nvGraphicFramePr>
        <p:xfrm>
          <a:off x="4023792" y="1628800"/>
          <a:ext cx="5112568" cy="4797145"/>
        </p:xfrm>
        <a:graphic>
          <a:graphicData uri="http://schemas.openxmlformats.org/drawingml/2006/table">
            <a:tbl>
              <a:tblPr firstRow="1" bandRow="1">
                <a:tableStyleId>{5C22544A-7EE6-4342-B048-85BDC9FD1C3A}</a:tableStyleId>
              </a:tblPr>
              <a:tblGrid>
                <a:gridCol w="451134">
                  <a:extLst>
                    <a:ext uri="{9D8B030D-6E8A-4147-A177-3AD203B41FA5}">
                      <a16:colId xmlns:a16="http://schemas.microsoft.com/office/drawing/2014/main" val="20000"/>
                    </a:ext>
                  </a:extLst>
                </a:gridCol>
                <a:gridCol w="241090">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357767">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53897">
                  <a:extLst>
                    <a:ext uri="{9D8B030D-6E8A-4147-A177-3AD203B41FA5}">
                      <a16:colId xmlns:a16="http://schemas.microsoft.com/office/drawing/2014/main" val="20005"/>
                    </a:ext>
                  </a:extLst>
                </a:gridCol>
                <a:gridCol w="288032">
                  <a:extLst>
                    <a:ext uri="{9D8B030D-6E8A-4147-A177-3AD203B41FA5}">
                      <a16:colId xmlns:a16="http://schemas.microsoft.com/office/drawing/2014/main" val="20006"/>
                    </a:ext>
                  </a:extLst>
                </a:gridCol>
                <a:gridCol w="288032">
                  <a:extLst>
                    <a:ext uri="{9D8B030D-6E8A-4147-A177-3AD203B41FA5}">
                      <a16:colId xmlns:a16="http://schemas.microsoft.com/office/drawing/2014/main" val="20007"/>
                    </a:ext>
                  </a:extLst>
                </a:gridCol>
                <a:gridCol w="288032">
                  <a:extLst>
                    <a:ext uri="{9D8B030D-6E8A-4147-A177-3AD203B41FA5}">
                      <a16:colId xmlns:a16="http://schemas.microsoft.com/office/drawing/2014/main" val="20008"/>
                    </a:ext>
                  </a:extLst>
                </a:gridCol>
                <a:gridCol w="288032">
                  <a:extLst>
                    <a:ext uri="{9D8B030D-6E8A-4147-A177-3AD203B41FA5}">
                      <a16:colId xmlns:a16="http://schemas.microsoft.com/office/drawing/2014/main" val="20009"/>
                    </a:ext>
                  </a:extLst>
                </a:gridCol>
                <a:gridCol w="288032">
                  <a:extLst>
                    <a:ext uri="{9D8B030D-6E8A-4147-A177-3AD203B41FA5}">
                      <a16:colId xmlns:a16="http://schemas.microsoft.com/office/drawing/2014/main" val="20010"/>
                    </a:ext>
                  </a:extLst>
                </a:gridCol>
                <a:gridCol w="288032">
                  <a:extLst>
                    <a:ext uri="{9D8B030D-6E8A-4147-A177-3AD203B41FA5}">
                      <a16:colId xmlns:a16="http://schemas.microsoft.com/office/drawing/2014/main" val="20011"/>
                    </a:ext>
                  </a:extLst>
                </a:gridCol>
                <a:gridCol w="288032">
                  <a:extLst>
                    <a:ext uri="{9D8B030D-6E8A-4147-A177-3AD203B41FA5}">
                      <a16:colId xmlns:a16="http://schemas.microsoft.com/office/drawing/2014/main" val="20012"/>
                    </a:ext>
                  </a:extLst>
                </a:gridCol>
                <a:gridCol w="288032">
                  <a:extLst>
                    <a:ext uri="{9D8B030D-6E8A-4147-A177-3AD203B41FA5}">
                      <a16:colId xmlns:a16="http://schemas.microsoft.com/office/drawing/2014/main" val="20013"/>
                    </a:ext>
                  </a:extLst>
                </a:gridCol>
                <a:gridCol w="288032">
                  <a:extLst>
                    <a:ext uri="{9D8B030D-6E8A-4147-A177-3AD203B41FA5}">
                      <a16:colId xmlns:a16="http://schemas.microsoft.com/office/drawing/2014/main" val="20014"/>
                    </a:ext>
                  </a:extLst>
                </a:gridCol>
                <a:gridCol w="288032">
                  <a:extLst>
                    <a:ext uri="{9D8B030D-6E8A-4147-A177-3AD203B41FA5}">
                      <a16:colId xmlns:a16="http://schemas.microsoft.com/office/drawing/2014/main" val="20015"/>
                    </a:ext>
                  </a:extLst>
                </a:gridCol>
                <a:gridCol w="288032">
                  <a:extLst>
                    <a:ext uri="{9D8B030D-6E8A-4147-A177-3AD203B41FA5}">
                      <a16:colId xmlns:a16="http://schemas.microsoft.com/office/drawing/2014/main" val="20016"/>
                    </a:ext>
                  </a:extLst>
                </a:gridCol>
              </a:tblGrid>
              <a:tr h="282185">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Sm</a:t>
                      </a:r>
                      <a:endParaRPr lang="zh-TW" altLang="en-US" sz="1200" dirty="0"/>
                    </a:p>
                  </a:txBody>
                  <a:tcPr/>
                </a:tc>
                <a:tc>
                  <a:txBody>
                    <a:bodyPr/>
                    <a:lstStyle/>
                    <a:p>
                      <a:pPr algn="ctr"/>
                      <a:r>
                        <a:rPr lang="en-US" altLang="zh-TW" sz="1200" dirty="0" smtClean="0"/>
                        <a:t>St</a:t>
                      </a:r>
                      <a:endParaRPr lang="zh-TW" altLang="en-US" sz="1200" dirty="0"/>
                    </a:p>
                  </a:txBody>
                  <a:tcPr/>
                </a:tc>
                <a:tc>
                  <a:txBody>
                    <a:bodyPr/>
                    <a:lstStyle/>
                    <a:p>
                      <a:pPr algn="ctr"/>
                      <a:endParaRPr lang="zh-TW" altLang="en-US" sz="1200" dirty="0"/>
                    </a:p>
                  </a:txBody>
                  <a:tcPr/>
                </a:tc>
                <a:tc gridSpan="2">
                  <a:txBody>
                    <a:bodyPr/>
                    <a:lstStyle/>
                    <a:p>
                      <a:pPr algn="ctr"/>
                      <a:r>
                        <a:rPr lang="en-US" altLang="zh-TW" sz="1200" dirty="0" smtClean="0"/>
                        <a:t>RNE</a:t>
                      </a:r>
                      <a:endParaRPr lang="zh-TW" altLang="en-US" sz="1200" dirty="0"/>
                    </a:p>
                  </a:txBody>
                  <a:tcPr/>
                </a:tc>
                <a:tc hMerge="1">
                  <a:txBody>
                    <a:bodyPr/>
                    <a:lstStyle/>
                    <a:p>
                      <a:pPr algn="ctr"/>
                      <a:endParaRPr lang="zh-TW" altLang="en-US" sz="1200" dirty="0"/>
                    </a:p>
                  </a:txBody>
                  <a:tcPr/>
                </a:tc>
                <a:tc gridSpan="2">
                  <a:txBody>
                    <a:bodyPr/>
                    <a:lstStyle/>
                    <a:p>
                      <a:pPr algn="ctr"/>
                      <a:r>
                        <a:rPr lang="en-US" altLang="zh-TW" sz="1200" dirty="0" smtClean="0"/>
                        <a:t>RTZ</a:t>
                      </a:r>
                      <a:endParaRPr lang="zh-TW" altLang="en-US" sz="1200"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extLst>
                  <a:ext uri="{0D108BD9-81ED-4DB2-BD59-A6C34878D82A}">
                    <a16:rowId xmlns:a16="http://schemas.microsoft.com/office/drawing/2014/main" val="10000"/>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1"/>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02"/>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03"/>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04"/>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rgbClr val="FF0000"/>
                          </a:solidFill>
                        </a:rPr>
                        <a:t>V</a:t>
                      </a:r>
                      <a:endParaRPr lang="zh-TW" altLang="en-US" sz="1200" dirty="0">
                        <a:solidFill>
                          <a:srgbClr val="FF0000"/>
                        </a:solidFill>
                      </a:endParaRPr>
                    </a:p>
                  </a:txBody>
                  <a:tcPr/>
                </a:tc>
                <a:tc>
                  <a:txBody>
                    <a:bodyPr/>
                    <a:lstStyle/>
                    <a:p>
                      <a:pPr algn="ctr"/>
                      <a:r>
                        <a:rPr lang="en-US" altLang="zh-TW" sz="1200" dirty="0" smtClean="0">
                          <a:solidFill>
                            <a:srgbClr val="FF0000"/>
                          </a:solidFill>
                        </a:rPr>
                        <a:t>V</a:t>
                      </a:r>
                      <a:endParaRPr lang="zh-TW" altLang="en-US" sz="1200" dirty="0">
                        <a:solidFill>
                          <a:srgbClr val="FF0000"/>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chemeClr val="tx1"/>
                          </a:solidFill>
                        </a:rPr>
                        <a:t>V</a:t>
                      </a:r>
                      <a:endParaRPr lang="zh-TW" altLang="en-US" sz="1200" dirty="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05"/>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06"/>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07"/>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08"/>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09"/>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10"/>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11"/>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endParaRPr lang="zh-TW" alt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12"/>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13"/>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14"/>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extLst>
                  <a:ext uri="{0D108BD9-81ED-4DB2-BD59-A6C34878D82A}">
                    <a16:rowId xmlns:a16="http://schemas.microsoft.com/office/drawing/2014/main" val="10015"/>
                  </a:ext>
                </a:extLst>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4697793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Case </a:t>
            </a:r>
            <a:r>
              <a:rPr lang="en-US" altLang="zh-TW" sz="3200" dirty="0" smtClean="0"/>
              <a:t>(2/)</a:t>
            </a:r>
            <a:endParaRPr lang="zh-TW" altLang="en-US" sz="3200" dirty="0"/>
          </a:p>
        </p:txBody>
      </p:sp>
      <p:sp>
        <p:nvSpPr>
          <p:cNvPr id="3" name="內容版面配置區 2"/>
          <p:cNvSpPr>
            <a:spLocks noGrp="1"/>
          </p:cNvSpPr>
          <p:nvPr>
            <p:ph idx="1"/>
          </p:nvPr>
        </p:nvSpPr>
        <p:spPr>
          <a:xfrm>
            <a:off x="457200" y="1600200"/>
            <a:ext cx="2962672" cy="4525963"/>
          </a:xfrm>
        </p:spPr>
        <p:txBody>
          <a:bodyPr>
            <a:normAutofit/>
          </a:bodyPr>
          <a:lstStyle/>
          <a:p>
            <a:r>
              <a:rPr lang="en-US" altLang="zh-TW" sz="1600" dirty="0" smtClean="0"/>
              <a:t>The condition should qualify bit pattern (BP) and the following condition under different rounding mode</a:t>
            </a:r>
          </a:p>
        </p:txBody>
      </p:sp>
      <p:graphicFrame>
        <p:nvGraphicFramePr>
          <p:cNvPr id="10" name="表格 9"/>
          <p:cNvGraphicFramePr>
            <a:graphicFrameLocks noGrp="1"/>
          </p:cNvGraphicFramePr>
          <p:nvPr>
            <p:extLst>
              <p:ext uri="{D42A27DB-BD31-4B8C-83A1-F6EECF244321}">
                <p14:modId xmlns:p14="http://schemas.microsoft.com/office/powerpoint/2010/main" val="3491933991"/>
              </p:ext>
            </p:extLst>
          </p:nvPr>
        </p:nvGraphicFramePr>
        <p:xfrm>
          <a:off x="3455369" y="1628800"/>
          <a:ext cx="5688631" cy="4663440"/>
        </p:xfrm>
        <a:graphic>
          <a:graphicData uri="http://schemas.openxmlformats.org/drawingml/2006/table">
            <a:tbl>
              <a:tblPr firstRow="1" bandRow="1">
                <a:tableStyleId>{5C22544A-7EE6-4342-B048-85BDC9FD1C3A}</a:tableStyleId>
              </a:tblPr>
              <a:tblGrid>
                <a:gridCol w="64807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288032">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36004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492080">
                  <a:extLst>
                    <a:ext uri="{9D8B030D-6E8A-4147-A177-3AD203B41FA5}">
                      <a16:colId xmlns:a16="http://schemas.microsoft.com/office/drawing/2014/main" val="20006"/>
                    </a:ext>
                  </a:extLst>
                </a:gridCol>
                <a:gridCol w="595784">
                  <a:extLst>
                    <a:ext uri="{9D8B030D-6E8A-4147-A177-3AD203B41FA5}">
                      <a16:colId xmlns:a16="http://schemas.microsoft.com/office/drawing/2014/main" val="20007"/>
                    </a:ext>
                  </a:extLst>
                </a:gridCol>
                <a:gridCol w="504056">
                  <a:extLst>
                    <a:ext uri="{9D8B030D-6E8A-4147-A177-3AD203B41FA5}">
                      <a16:colId xmlns:a16="http://schemas.microsoft.com/office/drawing/2014/main" val="20008"/>
                    </a:ext>
                  </a:extLst>
                </a:gridCol>
                <a:gridCol w="504056">
                  <a:extLst>
                    <a:ext uri="{9D8B030D-6E8A-4147-A177-3AD203B41FA5}">
                      <a16:colId xmlns:a16="http://schemas.microsoft.com/office/drawing/2014/main" val="20009"/>
                    </a:ext>
                  </a:extLst>
                </a:gridCol>
                <a:gridCol w="576064">
                  <a:extLst>
                    <a:ext uri="{9D8B030D-6E8A-4147-A177-3AD203B41FA5}">
                      <a16:colId xmlns:a16="http://schemas.microsoft.com/office/drawing/2014/main" val="20010"/>
                    </a:ext>
                  </a:extLst>
                </a:gridCol>
                <a:gridCol w="576064">
                  <a:extLst>
                    <a:ext uri="{9D8B030D-6E8A-4147-A177-3AD203B41FA5}">
                      <a16:colId xmlns:a16="http://schemas.microsoft.com/office/drawing/2014/main" val="20011"/>
                    </a:ext>
                  </a:extLst>
                </a:gridCol>
              </a:tblGrid>
              <a:tr h="160959">
                <a:tc>
                  <a:txBody>
                    <a:bodyPr/>
                    <a:lstStyle/>
                    <a:p>
                      <a:pPr algn="ctr"/>
                      <a:r>
                        <a:rPr lang="en-US" altLang="zh-TW" sz="1200" dirty="0" smtClean="0"/>
                        <a:t>BP</a:t>
                      </a:r>
                      <a:endParaRPr lang="zh-TW" altLang="en-US" sz="1200" dirty="0"/>
                    </a:p>
                  </a:txBody>
                  <a:tcPr/>
                </a:tc>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Sm</a:t>
                      </a:r>
                      <a:endParaRPr lang="zh-TW" altLang="en-US" sz="1200" dirty="0"/>
                    </a:p>
                  </a:txBody>
                  <a:tcPr/>
                </a:tc>
                <a:tc>
                  <a:txBody>
                    <a:bodyPr/>
                    <a:lstStyle/>
                    <a:p>
                      <a:pPr algn="ctr"/>
                      <a:r>
                        <a:rPr lang="en-US" altLang="zh-TW" sz="1200" dirty="0" smtClean="0"/>
                        <a:t>St</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extLst>
                  <a:ext uri="{0D108BD9-81ED-4DB2-BD59-A6C34878D82A}">
                    <a16:rowId xmlns:a16="http://schemas.microsoft.com/office/drawing/2014/main" val="10000"/>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1"/>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2"/>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3"/>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4"/>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rgbClr val="FF0000"/>
                          </a:solidFill>
                        </a:rPr>
                        <a:t>A</a:t>
                      </a:r>
                      <a:endParaRPr lang="zh-TW" altLang="en-US" sz="1200" dirty="0">
                        <a:solidFill>
                          <a:srgbClr val="FF0000"/>
                        </a:solidFill>
                      </a:endParaRPr>
                    </a:p>
                  </a:txBody>
                  <a:tcPr/>
                </a:tc>
                <a:tc>
                  <a:txBody>
                    <a:bodyPr/>
                    <a:lstStyle/>
                    <a:p>
                      <a:pPr algn="ctr"/>
                      <a:endParaRPr lang="zh-TW" altLang="en-US" sz="1200" dirty="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5"/>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6"/>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7"/>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08"/>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09"/>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0"/>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11"/>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2"/>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13"/>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4"/>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extLst>
                  <a:ext uri="{0D108BD9-81ED-4DB2-BD59-A6C34878D82A}">
                    <a16:rowId xmlns:a16="http://schemas.microsoft.com/office/drawing/2014/main" val="10015"/>
                  </a:ext>
                </a:extLst>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extLst>
                  <a:ext uri="{0D108BD9-81ED-4DB2-BD59-A6C34878D82A}">
                    <a16:rowId xmlns:a16="http://schemas.microsoft.com/office/drawing/2014/main" val="1001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75724626"/>
              </p:ext>
            </p:extLst>
          </p:nvPr>
        </p:nvGraphicFramePr>
        <p:xfrm>
          <a:off x="755576" y="4077072"/>
          <a:ext cx="2448272" cy="213360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255714">
                <a:tc>
                  <a:txBody>
                    <a:bodyPr/>
                    <a:lstStyle/>
                    <a:p>
                      <a:r>
                        <a:rPr lang="en-US" altLang="zh-TW" sz="1400" dirty="0" smtClean="0"/>
                        <a:t>RM</a:t>
                      </a:r>
                      <a:endParaRPr lang="zh-TW" altLang="en-US" sz="1400" dirty="0"/>
                    </a:p>
                  </a:txBody>
                  <a:tcPr/>
                </a:tc>
                <a:tc>
                  <a:txBody>
                    <a:bodyPr/>
                    <a:lstStyle/>
                    <a:p>
                      <a:r>
                        <a:rPr lang="en-US" altLang="zh-TW" sz="1400" dirty="0" smtClean="0"/>
                        <a:t>Underflow</a:t>
                      </a:r>
                      <a:endParaRPr lang="zh-TW" altLang="en-US" sz="1400" dirty="0"/>
                    </a:p>
                  </a:txBody>
                  <a:tcPr/>
                </a:tc>
                <a:extLst>
                  <a:ext uri="{0D108BD9-81ED-4DB2-BD59-A6C34878D82A}">
                    <a16:rowId xmlns:a16="http://schemas.microsoft.com/office/drawing/2014/main" val="10000"/>
                  </a:ext>
                </a:extLst>
              </a:tr>
              <a:tr h="255714">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extLst>
                  <a:ext uri="{0D108BD9-81ED-4DB2-BD59-A6C34878D82A}">
                    <a16:rowId xmlns:a16="http://schemas.microsoft.com/office/drawing/2014/main" val="10001"/>
                  </a:ext>
                </a:extLst>
              </a:tr>
              <a:tr h="25571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2"/>
                  </a:ext>
                </a:extLst>
              </a:tr>
              <a:tr h="25571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3"/>
                  </a:ext>
                </a:extLst>
              </a:tr>
              <a:tr h="25571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extLst>
                  <a:ext uri="{0D108BD9-81ED-4DB2-BD59-A6C34878D82A}">
                    <a16:rowId xmlns:a16="http://schemas.microsoft.com/office/drawing/2014/main" val="10004"/>
                  </a:ext>
                </a:extLst>
              </a:tr>
              <a:tr h="25571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extLst>
                  <a:ext uri="{0D108BD9-81ED-4DB2-BD59-A6C34878D82A}">
                    <a16:rowId xmlns:a16="http://schemas.microsoft.com/office/drawing/2014/main" val="10005"/>
                  </a:ext>
                </a:extLst>
              </a:tr>
              <a:tr h="25571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3344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VFDIV64 PPA (1/)</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000" dirty="0"/>
              <a:t>The following RTL SHA-1 are</a:t>
            </a:r>
          </a:p>
          <a:p>
            <a:pPr lvl="1"/>
            <a:r>
              <a:rPr lang="en-US" altLang="zh-TW" sz="1600" dirty="0"/>
              <a:t>Original: master branch </a:t>
            </a:r>
            <a:r>
              <a:rPr lang="en-US" altLang="zh-TW" sz="1600" b="1" dirty="0"/>
              <a:t>30d18f15f</a:t>
            </a:r>
          </a:p>
          <a:p>
            <a:pPr lvl="1"/>
            <a:r>
              <a:rPr lang="en-US" altLang="zh-TW" sz="1600" dirty="0"/>
              <a:t>V1: master branch </a:t>
            </a:r>
            <a:r>
              <a:rPr lang="en-US" altLang="zh-TW" sz="1600" b="1" dirty="0" smtClean="0"/>
              <a:t>c261b5975</a:t>
            </a:r>
          </a:p>
          <a:p>
            <a:pPr lvl="1"/>
            <a:r>
              <a:rPr lang="en-US" altLang="zh-TW" sz="1600" dirty="0"/>
              <a:t>V2</a:t>
            </a:r>
            <a:r>
              <a:rPr lang="en-US" altLang="zh-TW" sz="1600" dirty="0" smtClean="0"/>
              <a:t>:</a:t>
            </a:r>
            <a:r>
              <a:rPr lang="en-US" altLang="zh-TW" sz="1600" dirty="0"/>
              <a:t> master branch </a:t>
            </a:r>
            <a:r>
              <a:rPr lang="en-US" altLang="zh-TW" sz="1600" b="1" dirty="0" smtClean="0"/>
              <a:t>5c4668b24</a:t>
            </a:r>
          </a:p>
          <a:p>
            <a:pPr lvl="1"/>
            <a:r>
              <a:rPr lang="en-US" altLang="zh-TW" sz="1600" dirty="0" smtClean="0"/>
              <a:t>V3: </a:t>
            </a:r>
            <a:r>
              <a:rPr lang="en-US" altLang="zh-TW" sz="1600" dirty="0"/>
              <a:t>master branch </a:t>
            </a:r>
            <a:r>
              <a:rPr lang="en-US" altLang="zh-TW" sz="1600" b="1" dirty="0" smtClean="0"/>
              <a:t>01cd85b79</a:t>
            </a:r>
            <a:endParaRPr lang="en-US" altLang="zh-TW" sz="1600" b="1" dirty="0"/>
          </a:p>
          <a:p>
            <a:r>
              <a:rPr lang="en-US" altLang="zh-TW" sz="2000" dirty="0" smtClean="0"/>
              <a:t>Synthesis </a:t>
            </a:r>
            <a:r>
              <a:rPr lang="en-US" altLang="zh-TW" sz="2000" dirty="0"/>
              <a:t>tool: DC v2019.03-sp3</a:t>
            </a:r>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pPr marL="342900" lvl="1" indent="-342900">
              <a:buFont typeface="Arial" panose="020B0604020202020204" pitchFamily="34" charset="0"/>
              <a:buChar char="•"/>
            </a:pPr>
            <a:endParaRPr lang="en-US" altLang="zh-TW" sz="2000" dirty="0" smtClean="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FDIV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2602004023"/>
              </p:ext>
            </p:extLst>
          </p:nvPr>
        </p:nvGraphicFramePr>
        <p:xfrm>
          <a:off x="683568" y="4005064"/>
          <a:ext cx="7992887" cy="1392560"/>
        </p:xfrm>
        <a:graphic>
          <a:graphicData uri="http://schemas.openxmlformats.org/drawingml/2006/table">
            <a:tbl>
              <a:tblPr firstRow="1" bandRow="1">
                <a:tableStyleId>{5C22544A-7EE6-4342-B048-85BDC9FD1C3A}</a:tableStyleId>
              </a:tblPr>
              <a:tblGrid>
                <a:gridCol w="779996">
                  <a:extLst>
                    <a:ext uri="{9D8B030D-6E8A-4147-A177-3AD203B41FA5}">
                      <a16:colId xmlns:a16="http://schemas.microsoft.com/office/drawing/2014/main" val="20000"/>
                    </a:ext>
                  </a:extLst>
                </a:gridCol>
                <a:gridCol w="992723">
                  <a:extLst>
                    <a:ext uri="{9D8B030D-6E8A-4147-A177-3AD203B41FA5}">
                      <a16:colId xmlns:a16="http://schemas.microsoft.com/office/drawing/2014/main" val="20001"/>
                    </a:ext>
                  </a:extLst>
                </a:gridCol>
                <a:gridCol w="1577242">
                  <a:extLst>
                    <a:ext uri="{9D8B030D-6E8A-4147-A177-3AD203B41FA5}">
                      <a16:colId xmlns:a16="http://schemas.microsoft.com/office/drawing/2014/main" val="20002"/>
                    </a:ext>
                  </a:extLst>
                </a:gridCol>
                <a:gridCol w="1704366">
                  <a:extLst>
                    <a:ext uri="{9D8B030D-6E8A-4147-A177-3AD203B41FA5}">
                      <a16:colId xmlns:a16="http://schemas.microsoft.com/office/drawing/2014/main" val="20003"/>
                    </a:ext>
                  </a:extLst>
                </a:gridCol>
                <a:gridCol w="1469280">
                  <a:extLst>
                    <a:ext uri="{9D8B030D-6E8A-4147-A177-3AD203B41FA5}">
                      <a16:colId xmlns:a16="http://schemas.microsoft.com/office/drawing/2014/main" val="20004"/>
                    </a:ext>
                  </a:extLst>
                </a:gridCol>
                <a:gridCol w="1469280">
                  <a:extLst>
                    <a:ext uri="{9D8B030D-6E8A-4147-A177-3AD203B41FA5}">
                      <a16:colId xmlns:a16="http://schemas.microsoft.com/office/drawing/2014/main" val="20005"/>
                    </a:ext>
                  </a:extLst>
                </a:gridCol>
              </a:tblGrid>
              <a:tr h="274320">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Original</a:t>
                      </a:r>
                      <a:r>
                        <a:rPr lang="en-US" altLang="zh-TW" sz="1200" baseline="0" dirty="0" smtClean="0"/>
                        <a:t> </a:t>
                      </a:r>
                      <a:r>
                        <a:rPr lang="en-US" altLang="zh-TW" sz="1200" dirty="0" smtClean="0"/>
                        <a:t>(</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extLst>
                  <a:ext uri="{0D108BD9-81ED-4DB2-BD59-A6C34878D82A}">
                    <a16:rowId xmlns:a16="http://schemas.microsoft.com/office/drawing/2014/main" val="10000"/>
                  </a:ext>
                </a:extLst>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21.59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20.53 / MET / -4.91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20.29 / MET / -6.02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 MET / -6.48</a:t>
                      </a:r>
                    </a:p>
                  </a:txBody>
                  <a:tcPr/>
                </a:tc>
                <a:extLst>
                  <a:ext uri="{0D108BD9-81ED-4DB2-BD59-A6C34878D82A}">
                    <a16:rowId xmlns:a16="http://schemas.microsoft.com/office/drawing/2014/main" val="10001"/>
                  </a:ext>
                </a:extLst>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27.77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26.20 / MET / -5.65</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25.80 / MET / -7.09</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25.65 / MET / -7.63</a:t>
                      </a:r>
                      <a:endParaRPr lang="zh-TW" altLang="en-US" sz="1200" b="0" u="none" dirty="0" smtClean="0"/>
                    </a:p>
                  </a:txBody>
                  <a:tcPr/>
                </a:tc>
                <a:extLst>
                  <a:ext uri="{0D108BD9-81ED-4DB2-BD59-A6C34878D82A}">
                    <a16:rowId xmlns:a16="http://schemas.microsoft.com/office/drawing/2014/main" val="10002"/>
                  </a:ext>
                </a:extLst>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24.89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22.61 / MET / -9.16</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22.79 / MET / -8.44</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22.52 / MET</a:t>
                      </a:r>
                      <a:r>
                        <a:rPr lang="en-US" altLang="zh-TW" sz="1200" b="0" u="none" baseline="0" dirty="0" smtClean="0"/>
                        <a:t> / -9.52</a:t>
                      </a:r>
                      <a:endParaRPr lang="zh-TW" altLang="en-US" sz="1200" b="0" u="none" dirty="0" smtClean="0"/>
                    </a:p>
                  </a:txBody>
                  <a:tcPr/>
                </a:tc>
                <a:extLst>
                  <a:ext uri="{0D108BD9-81ED-4DB2-BD59-A6C34878D82A}">
                    <a16:rowId xmlns:a16="http://schemas.microsoft.com/office/drawing/2014/main" val="10003"/>
                  </a:ext>
                </a:extLst>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33.32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29.37 / MET / -11.85</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29.37 / MET / -12.82</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29.09 / MET / -12.70</a:t>
                      </a:r>
                      <a:endParaRPr lang="zh-TW" altLang="en-US" sz="1200" b="0" u="none"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07804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VFDIV64 PPA – </a:t>
            </a:r>
            <a:r>
              <a:rPr lang="en-US" altLang="zh-TW" dirty="0" smtClean="0"/>
              <a:t>Detail (2/)</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334539111"/>
              </p:ext>
            </p:extLst>
          </p:nvPr>
        </p:nvGraphicFramePr>
        <p:xfrm>
          <a:off x="467544" y="1628800"/>
          <a:ext cx="8280920" cy="4297680"/>
        </p:xfrm>
        <a:graphic>
          <a:graphicData uri="http://schemas.openxmlformats.org/drawingml/2006/table">
            <a:tbl>
              <a:tblPr firstRow="1" bandRow="1">
                <a:tableStyleId>{5C22544A-7EE6-4342-B048-85BDC9FD1C3A}</a:tableStyleId>
              </a:tblPr>
              <a:tblGrid>
                <a:gridCol w="838044">
                  <a:extLst>
                    <a:ext uri="{9D8B030D-6E8A-4147-A177-3AD203B41FA5}">
                      <a16:colId xmlns:a16="http://schemas.microsoft.com/office/drawing/2014/main" val="20000"/>
                    </a:ext>
                  </a:extLst>
                </a:gridCol>
                <a:gridCol w="89014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584176">
                  <a:extLst>
                    <a:ext uri="{9D8B030D-6E8A-4147-A177-3AD203B41FA5}">
                      <a16:colId xmlns:a16="http://schemas.microsoft.com/office/drawing/2014/main" val="20004"/>
                    </a:ext>
                  </a:extLst>
                </a:gridCol>
                <a:gridCol w="1584176">
                  <a:extLst>
                    <a:ext uri="{9D8B030D-6E8A-4147-A177-3AD203B41FA5}">
                      <a16:colId xmlns:a16="http://schemas.microsoft.com/office/drawing/2014/main" val="20005"/>
                    </a:ext>
                  </a:extLst>
                </a:gridCol>
                <a:gridCol w="1584176">
                  <a:extLst>
                    <a:ext uri="{9D8B030D-6E8A-4147-A177-3AD203B41FA5}">
                      <a16:colId xmlns:a16="http://schemas.microsoft.com/office/drawing/2014/main" val="20006"/>
                    </a:ext>
                  </a:extLst>
                </a:gridCol>
              </a:tblGrid>
              <a:tr h="271179">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algn="ctr"/>
                      <a:r>
                        <a:rPr lang="en-US" altLang="zh-TW" sz="1200" dirty="0" smtClean="0"/>
                        <a:t>Module</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a:t>
                      </a:r>
                      <a:endParaRPr lang="zh-TW" altLang="en-US" sz="1200" dirty="0" smtClean="0"/>
                    </a:p>
                  </a:txBody>
                  <a:tcPr/>
                </a:tc>
                <a:extLst>
                  <a:ext uri="{0D108BD9-81ED-4DB2-BD59-A6C34878D82A}">
                    <a16:rowId xmlns:a16="http://schemas.microsoft.com/office/drawing/2014/main" val="10000"/>
                  </a:ext>
                </a:extLst>
              </a:tr>
              <a:tr h="99432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8149.4279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2459.898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1387.512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2406.6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1387.26</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7756.0559 / -4.83%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2337.5520 / -4.97%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1293.7680 / -6.76%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2322.4320 / -3.50%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1301.2020 / -6.20%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7664.8319 / -5.95%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2313.4860 / -5.95%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1275.4980 / -8.07%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2295.4680 / -4.62%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1277.8920 / -7.88%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7624.6379 / -6.44%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2273.7960 / -7.57%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1284.0660 / -7.46%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2280.0960 / -5.26%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1288.9800 / -7.08%</a:t>
                      </a:r>
                    </a:p>
                  </a:txBody>
                  <a:tcPr/>
                </a:tc>
                <a:extLst>
                  <a:ext uri="{0D108BD9-81ED-4DB2-BD59-A6C34878D82A}">
                    <a16:rowId xmlns:a16="http://schemas.microsoft.com/office/drawing/2014/main" val="10001"/>
                  </a:ext>
                </a:extLst>
              </a:tr>
              <a:tr h="994323">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10496.4299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4780.6919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1384.11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2417.058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1390.536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9901.9619 / -5.66%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4479.1740 / -6.31%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1306.2420 / -5.63%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2315.3760 / -4.21%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1290.6180 / -7.19%</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9748.3679 / -7.13%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4382.5320 / -8.33%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1279.9080 / -7.53%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2294.5860 / -5.07%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1281.9240 / -7.81%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9694.9439 / -7.64%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4340.8260 / -9.20%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1282.8060 / -7.32%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2276.0640 / -5.83%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1283.3100 / -7.71%</a:t>
                      </a:r>
                    </a:p>
                  </a:txBody>
                  <a:tcPr/>
                </a:tc>
                <a:extLst>
                  <a:ext uri="{0D108BD9-81ED-4DB2-BD59-A6C34878D82A}">
                    <a16:rowId xmlns:a16="http://schemas.microsoft.com/office/drawing/2014/main" val="10002"/>
                  </a:ext>
                </a:extLst>
              </a:tr>
              <a:tr h="99432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9400.6079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2889.18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1511.118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2830.842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1541.61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8542.4219</a:t>
                      </a:r>
                      <a:r>
                        <a:rPr lang="en-US" altLang="zh-TW" sz="1200" b="1" u="none" baseline="0" dirty="0" smtClean="0"/>
                        <a:t> / </a:t>
                      </a:r>
                      <a:r>
                        <a:rPr lang="en-US" altLang="zh-TW" sz="1200" b="1" u="none" dirty="0" smtClean="0"/>
                        <a:t>-9.13%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2581.6140 / -10.65%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1405.1520 / -7.01%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2571.0300 / -9.18%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1415.4840 / -8.18%</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8613.2339 / -8.38%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2674.3500 / -7.44%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1388.3940 / -8.12%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2567.6280 / -9.30%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1396.3320 / -9.42%</a:t>
                      </a:r>
                      <a:endParaRPr lang="zh-TW" altLang="en-US"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8506.7639 / -9.51%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2559.8160 / -11.40%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1411.0740 / -6.62%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2543.0580 / -10.17%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1412.4600 / -8.38%</a:t>
                      </a:r>
                      <a:endParaRPr lang="zh-TW" altLang="en-US" sz="1200" b="0" u="none" dirty="0" smtClean="0">
                        <a:solidFill>
                          <a:schemeClr val="tx1"/>
                        </a:solidFill>
                      </a:endParaRPr>
                    </a:p>
                  </a:txBody>
                  <a:tcPr/>
                </a:tc>
                <a:extLst>
                  <a:ext uri="{0D108BD9-81ED-4DB2-BD59-A6C34878D82A}">
                    <a16:rowId xmlns:a16="http://schemas.microsoft.com/office/drawing/2014/main" val="10003"/>
                  </a:ext>
                </a:extLst>
              </a:tr>
              <a:tr h="994323">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12590.4239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6055.9379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1527.246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2780.946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1560.258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11098.0799 / </a:t>
                      </a:r>
                      <a:r>
                        <a:rPr lang="en-US" altLang="zh-TW" sz="1200" b="1" u="none" dirty="0" smtClean="0"/>
                        <a:t>-11.85%</a:t>
                      </a:r>
                      <a:endParaRPr lang="en-US" altLang="zh-TW" sz="1200" b="1"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5131.6020 / </a:t>
                      </a:r>
                      <a:r>
                        <a:rPr lang="en-US" altLang="zh-TW" sz="1200" b="0" u="none" dirty="0" smtClean="0">
                          <a:solidFill>
                            <a:srgbClr val="FF0000"/>
                          </a:solidFill>
                        </a:rPr>
                        <a:t>-15.26%</a:t>
                      </a:r>
                      <a:endParaRPr lang="en-US" altLang="zh-TW" sz="1200" baseline="0" dirty="0" smtClean="0">
                        <a:solidFill>
                          <a:srgbClr val="FF0000"/>
                        </a:solidFill>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1384.6140 / </a:t>
                      </a:r>
                      <a:r>
                        <a:rPr lang="en-US" altLang="zh-TW" sz="1200" b="0" u="none" dirty="0" smtClean="0"/>
                        <a:t>-9.34%</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2575.0620 / </a:t>
                      </a:r>
                      <a:r>
                        <a:rPr lang="en-US" altLang="zh-TW" sz="1200" b="0" u="none" dirty="0" smtClean="0"/>
                        <a:t>-7.40%</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1401.1200 / </a:t>
                      </a:r>
                      <a:r>
                        <a:rPr lang="en-US" altLang="zh-TW" sz="1200" b="0" u="none" dirty="0" smtClean="0"/>
                        <a:t>-10.20%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10977.7499 / -12.81%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5020.5960 / -17.10%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1377.5580 / -9.80%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2583.1260 / -7.11%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1404.5220 / -9.98%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10993.8779 / -12.68%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5047.6860 / -16.65%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1400.4900 / -8.30%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2523.1500 / -9.27%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1414.4760 / -9.34%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27425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VFDIV64 PPA (3/)</a:t>
            </a:r>
            <a:endParaRPr lang="zh-TW" altLang="en-US" dirty="0"/>
          </a:p>
        </p:txBody>
      </p:sp>
      <p:sp>
        <p:nvSpPr>
          <p:cNvPr id="3" name="內容版面配置區 2"/>
          <p:cNvSpPr>
            <a:spLocks noGrp="1"/>
          </p:cNvSpPr>
          <p:nvPr>
            <p:ph idx="1"/>
          </p:nvPr>
        </p:nvSpPr>
        <p:spPr/>
        <p:txBody>
          <a:bodyPr>
            <a:normAutofit/>
          </a:bodyPr>
          <a:lstStyle/>
          <a:p>
            <a:r>
              <a:rPr lang="en-US" altLang="zh-TW" sz="2000" dirty="0"/>
              <a:t>The following RTL SHA-1 are</a:t>
            </a:r>
          </a:p>
          <a:p>
            <a:pPr lvl="1"/>
            <a:r>
              <a:rPr lang="en-US" altLang="zh-TW" sz="1600" dirty="0"/>
              <a:t>Original: master branch </a:t>
            </a:r>
            <a:r>
              <a:rPr lang="en-US" altLang="zh-TW" sz="1600" b="1" dirty="0"/>
              <a:t>30d18f15f</a:t>
            </a:r>
          </a:p>
          <a:p>
            <a:pPr lvl="1"/>
            <a:r>
              <a:rPr lang="en-US" altLang="zh-TW" sz="1600" dirty="0"/>
              <a:t>V1: master branch </a:t>
            </a:r>
            <a:r>
              <a:rPr lang="en-US" altLang="zh-TW" sz="1600" b="1" dirty="0"/>
              <a:t>c261b5975</a:t>
            </a:r>
          </a:p>
          <a:p>
            <a:pPr lvl="1"/>
            <a:r>
              <a:rPr lang="en-US" altLang="zh-TW" sz="1600" dirty="0"/>
              <a:t>V2: master branch </a:t>
            </a:r>
            <a:r>
              <a:rPr lang="en-US" altLang="zh-TW" sz="1600" b="1" dirty="0"/>
              <a:t>5c4668b24</a:t>
            </a:r>
          </a:p>
          <a:p>
            <a:pPr lvl="1"/>
            <a:r>
              <a:rPr lang="en-US" altLang="zh-TW" sz="1600" dirty="0"/>
              <a:t>V3: master branch </a:t>
            </a:r>
            <a:r>
              <a:rPr lang="en-US" altLang="zh-TW" sz="1600" b="1" dirty="0"/>
              <a:t>01cd85b79</a:t>
            </a:r>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55416014"/>
              </p:ext>
            </p:extLst>
          </p:nvPr>
        </p:nvGraphicFramePr>
        <p:xfrm>
          <a:off x="683568" y="3140968"/>
          <a:ext cx="7992888" cy="3457005"/>
        </p:xfrm>
        <a:graphic>
          <a:graphicData uri="http://schemas.openxmlformats.org/drawingml/2006/table">
            <a:tbl>
              <a:tblPr firstRow="1" bandRow="1">
                <a:tableStyleId>{5C22544A-7EE6-4342-B048-85BDC9FD1C3A}</a:tableStyleId>
              </a:tblPr>
              <a:tblGrid>
                <a:gridCol w="1016439">
                  <a:extLst>
                    <a:ext uri="{9D8B030D-6E8A-4147-A177-3AD203B41FA5}">
                      <a16:colId xmlns:a16="http://schemas.microsoft.com/office/drawing/2014/main" val="20000"/>
                    </a:ext>
                  </a:extLst>
                </a:gridCol>
                <a:gridCol w="1016439">
                  <a:extLst>
                    <a:ext uri="{9D8B030D-6E8A-4147-A177-3AD203B41FA5}">
                      <a16:colId xmlns:a16="http://schemas.microsoft.com/office/drawing/2014/main" val="20001"/>
                    </a:ext>
                  </a:extLst>
                </a:gridCol>
                <a:gridCol w="1495514">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133591">
                <a:tc>
                  <a:txBody>
                    <a:bodyPr/>
                    <a:lstStyle/>
                    <a:p>
                      <a:pPr algn="ctr"/>
                      <a:r>
                        <a:rPr lang="en-US" altLang="zh-TW" sz="1200" dirty="0" smtClean="0"/>
                        <a:t>FLEN</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Ori</a:t>
                      </a:r>
                      <a:endParaRPr lang="zh-TW" altLang="en-US" sz="1200" dirty="0"/>
                    </a:p>
                  </a:txBody>
                  <a:tcPr/>
                </a:tc>
                <a:tc>
                  <a:txBody>
                    <a:bodyPr/>
                    <a:lstStyle/>
                    <a:p>
                      <a:pPr algn="ctr"/>
                      <a:r>
                        <a:rPr lang="en-US" altLang="zh-TW" sz="1200" dirty="0" smtClean="0"/>
                        <a:t>V1</a:t>
                      </a:r>
                      <a:endParaRPr lang="zh-TW" altLang="en-US" sz="1200" dirty="0"/>
                    </a:p>
                  </a:txBody>
                  <a:tcPr/>
                </a:tc>
                <a:tc>
                  <a:txBody>
                    <a:bodyPr/>
                    <a:lstStyle/>
                    <a:p>
                      <a:pPr algn="ctr"/>
                      <a:r>
                        <a:rPr lang="en-US" altLang="zh-TW" sz="1200" dirty="0" smtClean="0"/>
                        <a:t>V2</a:t>
                      </a:r>
                      <a:endParaRPr lang="zh-TW" altLang="en-US" sz="1200" dirty="0"/>
                    </a:p>
                  </a:txBody>
                  <a:tcPr/>
                </a:tc>
                <a:tc>
                  <a:txBody>
                    <a:bodyPr/>
                    <a:lstStyle/>
                    <a:p>
                      <a:pPr algn="ctr"/>
                      <a:r>
                        <a:rPr lang="en-US" altLang="zh-TW" sz="1200" dirty="0" smtClean="0"/>
                        <a:t>V3</a:t>
                      </a:r>
                      <a:endParaRPr lang="zh-TW" altLang="en-US" sz="1200" dirty="0"/>
                    </a:p>
                  </a:txBody>
                  <a:tcPr/>
                </a:tc>
                <a:extLst>
                  <a:ext uri="{0D108BD9-81ED-4DB2-BD59-A6C34878D82A}">
                    <a16:rowId xmlns:a16="http://schemas.microsoft.com/office/drawing/2014/main" val="10000"/>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1000 (1.00ns)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21.59 </a:t>
                      </a:r>
                      <a:r>
                        <a:rPr lang="en-US" altLang="zh-TW" sz="1200" b="0" u="none" dirty="0" err="1" smtClean="0"/>
                        <a:t>kagtes</a:t>
                      </a:r>
                      <a:r>
                        <a:rPr lang="en-US" altLang="zh-TW" sz="1200" b="0" u="none" baseline="0" dirty="0" smtClean="0"/>
                        <a:t> </a:t>
                      </a:r>
                      <a:r>
                        <a:rPr lang="en-US" altLang="zh-TW" sz="1200" b="0" u="none" dirty="0" smtClean="0"/>
                        <a:t>/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20.53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20.29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extLst>
                  <a:ext uri="{0D108BD9-81ED-4DB2-BD59-A6C34878D82A}">
                    <a16:rowId xmlns:a16="http://schemas.microsoft.com/office/drawing/2014/main" val="10001"/>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1250 (0.80ns)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24.89 </a:t>
                      </a:r>
                      <a:r>
                        <a:rPr lang="en-US" altLang="zh-TW" sz="1200" b="0" u="none" dirty="0" err="1" smtClean="0"/>
                        <a:t>kagtes</a:t>
                      </a:r>
                      <a:r>
                        <a:rPr lang="en-US" altLang="zh-TW" sz="1200" b="0" u="none" baseline="0" dirty="0" smtClean="0"/>
                        <a:t> </a:t>
                      </a:r>
                      <a:r>
                        <a:rPr lang="en-US" altLang="zh-TW" sz="1200" b="0" u="none" dirty="0" smtClean="0"/>
                        <a:t>/</a:t>
                      </a:r>
                      <a:r>
                        <a:rPr lang="en-US" altLang="zh-TW" sz="1200" b="0" u="none" baseline="0" dirty="0" smtClean="0"/>
                        <a:t>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22.61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22.79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22.52</a:t>
                      </a:r>
                      <a:r>
                        <a:rPr lang="en-US" altLang="zh-TW" sz="1200" baseline="0" dirty="0" smtClean="0">
                          <a:sym typeface="Wingdings" panose="05000000000000000000" pitchFamily="2" charset="2"/>
                        </a:rPr>
                        <a:t> </a:t>
                      </a:r>
                      <a:r>
                        <a:rPr lang="en-US" altLang="zh-TW" sz="1200" b="0" u="none" dirty="0" err="1" smtClean="0"/>
                        <a:t>kagtes</a:t>
                      </a:r>
                      <a:r>
                        <a:rPr lang="en-US" altLang="zh-TW" sz="1200" b="0" u="none" baseline="0" dirty="0" smtClean="0"/>
                        <a:t> </a:t>
                      </a:r>
                      <a:r>
                        <a:rPr lang="en-US" altLang="zh-TW" sz="1200" b="0" u="none" dirty="0" smtClean="0"/>
                        <a:t>/ MET</a:t>
                      </a:r>
                      <a:endParaRPr lang="en-US" altLang="zh-TW" sz="1200" baseline="0" dirty="0" smtClean="0">
                        <a:sym typeface="Wingdings" panose="05000000000000000000" pitchFamily="2" charset="2"/>
                      </a:endParaRPr>
                    </a:p>
                  </a:txBody>
                  <a:tcPr/>
                </a:tc>
                <a:extLst>
                  <a:ext uri="{0D108BD9-81ED-4DB2-BD59-A6C34878D82A}">
                    <a16:rowId xmlns:a16="http://schemas.microsoft.com/office/drawing/2014/main" val="10002"/>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1333 (0.75ns)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24.42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24.65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23.95 </a:t>
                      </a:r>
                      <a:r>
                        <a:rPr lang="en-US" altLang="zh-TW" sz="1200" baseline="0" dirty="0" err="1" smtClean="0">
                          <a:sym typeface="Wingdings" panose="05000000000000000000" pitchFamily="2" charset="2"/>
                        </a:rPr>
                        <a:t>kgates</a:t>
                      </a:r>
                      <a:r>
                        <a:rPr lang="en-US" altLang="zh-TW" sz="1200" baseline="0" dirty="0" smtClean="0">
                          <a:sym typeface="Wingdings" panose="05000000000000000000" pitchFamily="2" charset="2"/>
                        </a:rPr>
                        <a:t> / MET</a:t>
                      </a:r>
                    </a:p>
                  </a:txBody>
                  <a:tcPr/>
                </a:tc>
                <a:extLst>
                  <a:ext uri="{0D108BD9-81ED-4DB2-BD59-A6C34878D82A}">
                    <a16:rowId xmlns:a16="http://schemas.microsoft.com/office/drawing/2014/main" val="10003"/>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1429 (0.70ns)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27.31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27.81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28.27 </a:t>
                      </a:r>
                      <a:r>
                        <a:rPr lang="en-US" altLang="zh-TW" sz="1200" baseline="0" dirty="0" err="1" smtClean="0">
                          <a:sym typeface="Wingdings" panose="05000000000000000000" pitchFamily="2" charset="2"/>
                        </a:rPr>
                        <a:t>kagtes</a:t>
                      </a:r>
                      <a:r>
                        <a:rPr lang="en-US" altLang="zh-TW" sz="1200" baseline="0" dirty="0" smtClean="0">
                          <a:sym typeface="Wingdings" panose="05000000000000000000" pitchFamily="2" charset="2"/>
                        </a:rPr>
                        <a:t> / MET</a:t>
                      </a:r>
                    </a:p>
                  </a:txBody>
                  <a:tcPr/>
                </a:tc>
                <a:extLst>
                  <a:ext uri="{0D108BD9-81ED-4DB2-BD59-A6C34878D82A}">
                    <a16:rowId xmlns:a16="http://schemas.microsoft.com/office/drawing/2014/main" val="10004"/>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1667 (0.60ns)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32.67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-75ps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extLst>
                  <a:ext uri="{0D108BD9-81ED-4DB2-BD59-A6C34878D82A}">
                    <a16:rowId xmlns:a16="http://schemas.microsoft.com/office/drawing/2014/main" val="10005"/>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olidFill>
                          <a:srgbClr val="FF0000"/>
                        </a:solidFill>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extLst>
                  <a:ext uri="{0D108BD9-81ED-4DB2-BD59-A6C34878D82A}">
                    <a16:rowId xmlns:a16="http://schemas.microsoft.com/office/drawing/2014/main" val="10006"/>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1000 (1.00ns)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27.77 </a:t>
                      </a:r>
                      <a:r>
                        <a:rPr lang="en-US" altLang="zh-TW" sz="1200" b="0" u="none" dirty="0" err="1" smtClean="0"/>
                        <a:t>kgates</a:t>
                      </a:r>
                      <a:r>
                        <a:rPr lang="en-US" altLang="zh-TW" sz="1200" b="0" u="none" dirty="0" smtClean="0"/>
                        <a:t>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26.20</a:t>
                      </a:r>
                      <a:r>
                        <a:rPr lang="en-US" altLang="zh-TW" sz="1200" b="0" u="none" dirty="0" smtClean="0"/>
                        <a:t> </a:t>
                      </a:r>
                      <a:r>
                        <a:rPr lang="en-US" altLang="zh-TW" sz="1200" b="0" u="none" dirty="0" err="1" smtClean="0"/>
                        <a:t>kgates</a:t>
                      </a:r>
                      <a:r>
                        <a:rPr lang="en-US" altLang="zh-TW" sz="1200" b="0" u="none" dirty="0" smtClean="0"/>
                        <a:t> / MET</a:t>
                      </a: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25.80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25.65 </a:t>
                      </a:r>
                      <a:r>
                        <a:rPr lang="en-US" altLang="zh-TW" sz="1200" b="0" u="none" dirty="0" err="1" smtClean="0"/>
                        <a:t>kgates</a:t>
                      </a:r>
                      <a:r>
                        <a:rPr lang="en-US" altLang="zh-TW" sz="1200" b="0" u="none" dirty="0" smtClean="0"/>
                        <a:t> / MET</a:t>
                      </a:r>
                      <a:endParaRPr lang="en-US" altLang="zh-TW" sz="1200" baseline="0" dirty="0" smtClean="0">
                        <a:sym typeface="Wingdings" panose="05000000000000000000" pitchFamily="2" charset="2"/>
                      </a:endParaRPr>
                    </a:p>
                  </a:txBody>
                  <a:tcPr/>
                </a:tc>
                <a:extLst>
                  <a:ext uri="{0D108BD9-81ED-4DB2-BD59-A6C34878D82A}">
                    <a16:rowId xmlns:a16="http://schemas.microsoft.com/office/drawing/2014/main" val="10007"/>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1250 (0.80ns)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33.32 </a:t>
                      </a:r>
                      <a:r>
                        <a:rPr lang="en-US" altLang="zh-TW" sz="1200" b="0" u="none" dirty="0" err="1" smtClean="0"/>
                        <a:t>kgates</a:t>
                      </a:r>
                      <a:r>
                        <a:rPr lang="en-US" altLang="zh-TW" sz="1200" b="0" u="none" dirty="0" smtClean="0"/>
                        <a:t>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29.37</a:t>
                      </a:r>
                      <a:r>
                        <a:rPr lang="en-US" altLang="zh-TW" sz="1200" b="0" u="none" dirty="0" smtClean="0"/>
                        <a:t> </a:t>
                      </a:r>
                      <a:r>
                        <a:rPr lang="en-US" altLang="zh-TW" sz="1200" b="0" u="none" dirty="0" err="1" smtClean="0"/>
                        <a:t>kgates</a:t>
                      </a:r>
                      <a:r>
                        <a:rPr lang="en-US" altLang="zh-TW" sz="1200" b="0" u="none" dirty="0" smtClean="0"/>
                        <a:t> / MET</a:t>
                      </a: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29.05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29.09 </a:t>
                      </a:r>
                      <a:r>
                        <a:rPr lang="en-US" altLang="zh-TW" sz="1200" b="0" u="none" dirty="0" err="1" smtClean="0"/>
                        <a:t>kgates</a:t>
                      </a:r>
                      <a:r>
                        <a:rPr lang="en-US" altLang="zh-TW" sz="1200" b="0" u="none" dirty="0" smtClean="0"/>
                        <a:t> / MET</a:t>
                      </a:r>
                      <a:endParaRPr lang="en-US" altLang="zh-TW" sz="1200" baseline="0" dirty="0" smtClean="0">
                        <a:sym typeface="Wingdings" panose="05000000000000000000" pitchFamily="2" charset="2"/>
                      </a:endParaRPr>
                    </a:p>
                  </a:txBody>
                  <a:tcPr/>
                </a:tc>
                <a:extLst>
                  <a:ext uri="{0D108BD9-81ED-4DB2-BD59-A6C34878D82A}">
                    <a16:rowId xmlns:a16="http://schemas.microsoft.com/office/drawing/2014/main" val="10008"/>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1333 (0.70ns)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36.59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-31ps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31.88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31.46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31.29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extLst>
                  <a:ext uri="{0D108BD9-81ED-4DB2-BD59-A6C34878D82A}">
                    <a16:rowId xmlns:a16="http://schemas.microsoft.com/office/drawing/2014/main" val="10009"/>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1429 (0.65ns)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38.36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-68ps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36.22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-30ps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34.73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-14ps</a:t>
                      </a:r>
                    </a:p>
                  </a:txBody>
                  <a:tcPr/>
                </a:tc>
                <a:extLst>
                  <a:ext uri="{0D108BD9-81ED-4DB2-BD59-A6C34878D82A}">
                    <a16:rowId xmlns:a16="http://schemas.microsoft.com/office/drawing/2014/main" val="10010"/>
                  </a:ext>
                </a:extLst>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1667 (0.60ns)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37.63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-49ps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7241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uArch</a:t>
            </a:r>
            <a:r>
              <a:rPr lang="en-US" altLang="zh-TW" dirty="0"/>
              <a:t> overview</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975211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VFDIV64 PPA (1/)</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000" dirty="0"/>
              <a:t>The following RTL SHA-1 are</a:t>
            </a:r>
          </a:p>
          <a:p>
            <a:pPr lvl="1"/>
            <a:r>
              <a:rPr lang="en-US" altLang="zh-TW" sz="1600" dirty="0"/>
              <a:t>Original: master branch </a:t>
            </a:r>
            <a:r>
              <a:rPr lang="en-US" altLang="zh-TW" sz="1600" b="1" dirty="0"/>
              <a:t>30d18f15f</a:t>
            </a:r>
          </a:p>
          <a:p>
            <a:pPr lvl="1"/>
            <a:r>
              <a:rPr lang="en-US" altLang="zh-TW" sz="1600" dirty="0" smtClean="0"/>
              <a:t>V3: </a:t>
            </a:r>
            <a:r>
              <a:rPr lang="en-US" altLang="zh-TW" sz="1600" dirty="0"/>
              <a:t>master branch </a:t>
            </a:r>
            <a:r>
              <a:rPr lang="en-US" altLang="zh-TW" sz="1600" b="1" dirty="0" smtClean="0"/>
              <a:t>01cd85b79</a:t>
            </a:r>
          </a:p>
          <a:p>
            <a:pPr lvl="1"/>
            <a:r>
              <a:rPr lang="en-US" altLang="zh-TW" sz="1600" dirty="0" smtClean="0"/>
              <a:t>V4: </a:t>
            </a:r>
            <a:r>
              <a:rPr lang="en-US" altLang="zh-TW" sz="1600" dirty="0"/>
              <a:t>master </a:t>
            </a:r>
            <a:r>
              <a:rPr lang="en-US" altLang="zh-TW" sz="1600" dirty="0" smtClean="0"/>
              <a:t>branch</a:t>
            </a:r>
            <a:endParaRPr lang="en-US" altLang="zh-TW" sz="1600" b="1" dirty="0"/>
          </a:p>
          <a:p>
            <a:r>
              <a:rPr lang="en-US" altLang="zh-TW" sz="2000" dirty="0" smtClean="0"/>
              <a:t>Synthesis </a:t>
            </a:r>
            <a:r>
              <a:rPr lang="en-US" altLang="zh-TW" sz="2000" dirty="0"/>
              <a:t>tool: DC v2019.03-sp3</a:t>
            </a:r>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pPr marL="342900" lvl="1" indent="-342900">
              <a:buFont typeface="Arial" panose="020B0604020202020204" pitchFamily="34" charset="0"/>
              <a:buChar char="•"/>
            </a:pPr>
            <a:endParaRPr lang="en-US" altLang="zh-TW" sz="2000" dirty="0" smtClean="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FDIV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062275317"/>
              </p:ext>
            </p:extLst>
          </p:nvPr>
        </p:nvGraphicFramePr>
        <p:xfrm>
          <a:off x="611560" y="3717032"/>
          <a:ext cx="7920880" cy="1392560"/>
        </p:xfrm>
        <a:graphic>
          <a:graphicData uri="http://schemas.openxmlformats.org/drawingml/2006/table">
            <a:tbl>
              <a:tblPr firstRow="1" bandRow="1">
                <a:tableStyleId>{5C22544A-7EE6-4342-B048-85BDC9FD1C3A}</a:tableStyleId>
              </a:tblPr>
              <a:tblGrid>
                <a:gridCol w="947061">
                  <a:extLst>
                    <a:ext uri="{9D8B030D-6E8A-4147-A177-3AD203B41FA5}">
                      <a16:colId xmlns:a16="http://schemas.microsoft.com/office/drawing/2014/main" val="20000"/>
                    </a:ext>
                  </a:extLst>
                </a:gridCol>
                <a:gridCol w="1205352">
                  <a:extLst>
                    <a:ext uri="{9D8B030D-6E8A-4147-A177-3AD203B41FA5}">
                      <a16:colId xmlns:a16="http://schemas.microsoft.com/office/drawing/2014/main" val="20001"/>
                    </a:ext>
                  </a:extLst>
                </a:gridCol>
                <a:gridCol w="1915067">
                  <a:extLst>
                    <a:ext uri="{9D8B030D-6E8A-4147-A177-3AD203B41FA5}">
                      <a16:colId xmlns:a16="http://schemas.microsoft.com/office/drawing/2014/main" val="20002"/>
                    </a:ext>
                  </a:extLst>
                </a:gridCol>
                <a:gridCol w="2069419">
                  <a:extLst>
                    <a:ext uri="{9D8B030D-6E8A-4147-A177-3AD203B41FA5}">
                      <a16:colId xmlns:a16="http://schemas.microsoft.com/office/drawing/2014/main" val="20003"/>
                    </a:ext>
                  </a:extLst>
                </a:gridCol>
                <a:gridCol w="1783981">
                  <a:extLst>
                    <a:ext uri="{9D8B030D-6E8A-4147-A177-3AD203B41FA5}">
                      <a16:colId xmlns:a16="http://schemas.microsoft.com/office/drawing/2014/main" val="20004"/>
                    </a:ext>
                  </a:extLst>
                </a:gridCol>
              </a:tblGrid>
              <a:tr h="274320">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Original</a:t>
                      </a:r>
                      <a:r>
                        <a:rPr lang="en-US" altLang="zh-TW" sz="1200" baseline="0" dirty="0" smtClean="0"/>
                        <a:t> </a:t>
                      </a:r>
                      <a:r>
                        <a:rPr lang="en-US" altLang="zh-TW" sz="1200" dirty="0" smtClean="0"/>
                        <a:t>(</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V4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extLst>
                  <a:ext uri="{0D108BD9-81ED-4DB2-BD59-A6C34878D82A}">
                    <a16:rowId xmlns:a16="http://schemas.microsoft.com/office/drawing/2014/main" val="10000"/>
                  </a:ext>
                </a:extLst>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21.59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 MET / -6.48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 MET / -6.48</a:t>
                      </a:r>
                    </a:p>
                  </a:txBody>
                  <a:tcPr/>
                </a:tc>
                <a:extLst>
                  <a:ext uri="{0D108BD9-81ED-4DB2-BD59-A6C34878D82A}">
                    <a16:rowId xmlns:a16="http://schemas.microsoft.com/office/drawing/2014/main" val="10001"/>
                  </a:ext>
                </a:extLst>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27.77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25.65 / MET / -7.63</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25.64</a:t>
                      </a:r>
                      <a:r>
                        <a:rPr lang="en-US" altLang="zh-TW" sz="1200" b="0" u="none" baseline="0" dirty="0" smtClean="0"/>
                        <a:t> / MET / -7.67</a:t>
                      </a:r>
                      <a:endParaRPr lang="zh-TW" altLang="en-US" sz="1200" b="0" u="none" dirty="0" smtClean="0"/>
                    </a:p>
                  </a:txBody>
                  <a:tcPr/>
                </a:tc>
                <a:extLst>
                  <a:ext uri="{0D108BD9-81ED-4DB2-BD59-A6C34878D82A}">
                    <a16:rowId xmlns:a16="http://schemas.microsoft.com/office/drawing/2014/main" val="10002"/>
                  </a:ext>
                </a:extLst>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24.89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22.52 / MET</a:t>
                      </a:r>
                      <a:r>
                        <a:rPr lang="en-US" altLang="zh-TW" sz="1200" b="0" u="none" baseline="0" dirty="0" smtClean="0"/>
                        <a:t> / -9.52</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22.30 / MET / -10.41</a:t>
                      </a:r>
                      <a:endParaRPr lang="zh-TW" altLang="en-US" sz="1200" b="0" u="none" dirty="0" smtClean="0"/>
                    </a:p>
                  </a:txBody>
                  <a:tcPr/>
                </a:tc>
                <a:extLst>
                  <a:ext uri="{0D108BD9-81ED-4DB2-BD59-A6C34878D82A}">
                    <a16:rowId xmlns:a16="http://schemas.microsoft.com/office/drawing/2014/main" val="10003"/>
                  </a:ext>
                </a:extLst>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33.32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29.09 / MET / -12.70</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28.60 / MET / -14.17</a:t>
                      </a:r>
                      <a:endParaRPr lang="zh-TW" altLang="en-US" sz="1200" b="0" u="none"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688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VFDIV64 PPA – </a:t>
            </a:r>
            <a:r>
              <a:rPr lang="en-US" altLang="zh-TW" dirty="0" smtClean="0"/>
              <a:t>Detail (FLEN32)(2/)</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2081741241"/>
              </p:ext>
            </p:extLst>
          </p:nvPr>
        </p:nvGraphicFramePr>
        <p:xfrm>
          <a:off x="467548" y="1600200"/>
          <a:ext cx="8219252" cy="37490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008108">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792088">
                  <a:extLst>
                    <a:ext uri="{9D8B030D-6E8A-4147-A177-3AD203B41FA5}">
                      <a16:colId xmlns:a16="http://schemas.microsoft.com/office/drawing/2014/main" val="1607922353"/>
                    </a:ext>
                  </a:extLst>
                </a:gridCol>
                <a:gridCol w="1008116">
                  <a:extLst>
                    <a:ext uri="{9D8B030D-6E8A-4147-A177-3AD203B41FA5}">
                      <a16:colId xmlns:a16="http://schemas.microsoft.com/office/drawing/2014/main" val="20005"/>
                    </a:ext>
                  </a:extLst>
                </a:gridCol>
                <a:gridCol w="1018452">
                  <a:extLst>
                    <a:ext uri="{9D8B030D-6E8A-4147-A177-3AD203B41FA5}">
                      <a16:colId xmlns:a16="http://schemas.microsoft.com/office/drawing/2014/main" val="3103424609"/>
                    </a:ext>
                  </a:extLst>
                </a:gridCol>
              </a:tblGrid>
              <a:tr h="271179">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algn="ctr"/>
                      <a:r>
                        <a:rPr lang="en-US" altLang="zh-TW" sz="1200" dirty="0" smtClean="0"/>
                        <a:t>Module</a:t>
                      </a:r>
                      <a:endParaRPr lang="zh-TW" altLang="en-US" sz="1200" dirty="0"/>
                    </a:p>
                  </a:txBody>
                  <a:tcPr/>
                </a:tc>
                <a:tc>
                  <a:txBody>
                    <a:bodyPr/>
                    <a:lstStyle/>
                    <a:p>
                      <a:pPr algn="ctr"/>
                      <a:r>
                        <a:rPr lang="en-US" altLang="zh-TW" sz="1200" dirty="0" smtClean="0"/>
                        <a:t>Original</a:t>
                      </a:r>
                      <a:endParaRPr lang="zh-TW" altLang="en-US" sz="12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V4</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extLst>
                  <a:ext uri="{0D108BD9-81ED-4DB2-BD59-A6C34878D82A}">
                    <a16:rowId xmlns:a16="http://schemas.microsoft.com/office/drawing/2014/main" val="10000"/>
                  </a:ext>
                </a:extLst>
              </a:tr>
              <a:tr h="9943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vc_vfdiv64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8149.4279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2459.8980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906.8220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1387.5120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497.0700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2406.6000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910.6020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1387.2600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498.2040</a:t>
                      </a:r>
                      <a:endParaRPr lang="zh-TW" altLang="en-US"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7624.6379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2273.7960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736.9740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1284.0660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407.1060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2280.0960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738.6120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1288.9800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409.6260</a:t>
                      </a:r>
                      <a:endParaRPr lang="zh-TW" altLang="en-US"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-6.44%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-7.57%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-18.73%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-7.46%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-18.10%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-5.26%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-18.89%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-7.08%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smtClean="0">
                          <a:solidFill>
                            <a:schemeClr val="tx1"/>
                          </a:solidFill>
                        </a:rPr>
                        <a:t>-17.78%</a:t>
                      </a:r>
                      <a:endParaRPr lang="en-US" altLang="zh-TW"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TW"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TW" sz="1200" b="0" u="none" dirty="0" smtClean="0">
                        <a:solidFill>
                          <a:schemeClr val="tx1"/>
                        </a:solidFill>
                      </a:endParaRPr>
                    </a:p>
                  </a:txBody>
                  <a:tcPr/>
                </a:tc>
                <a:extLst>
                  <a:ext uri="{0D108BD9-81ED-4DB2-BD59-A6C34878D82A}">
                    <a16:rowId xmlns:a16="http://schemas.microsoft.com/office/drawing/2014/main" val="10001"/>
                  </a:ext>
                </a:extLst>
              </a:tr>
              <a:tr h="9943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vc_vfdiv64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9400.6079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2889.1800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961.2540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1511.1180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531.9720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2830.8420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970.0740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1541.6100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536.7600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8506.7639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2559.8160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782.7120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1411.0740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451.3320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2543.0580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779.9400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1412.4600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443.6460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-9.51%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-18.57%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-6.62%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-15.16%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-10.17%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-19.60%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-8.38%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-17.35%</a:t>
                      </a:r>
                      <a:endParaRPr lang="zh-TW" altLang="en-US"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TW" altLang="en-US"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zh-TW" altLang="en-US" sz="1200" b="0" u="none" dirty="0" smtClean="0">
                        <a:solidFill>
                          <a:schemeClr val="tx1"/>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6403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VFDIV64 PPA – </a:t>
            </a:r>
            <a:r>
              <a:rPr lang="en-US" altLang="zh-TW" dirty="0" smtClean="0"/>
              <a:t>Detail (FLEN64)(2/)</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860909394"/>
              </p:ext>
            </p:extLst>
          </p:nvPr>
        </p:nvGraphicFramePr>
        <p:xfrm>
          <a:off x="467544" y="1600200"/>
          <a:ext cx="8208912" cy="37490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792088">
                  <a:extLst>
                    <a:ext uri="{9D8B030D-6E8A-4147-A177-3AD203B41FA5}">
                      <a16:colId xmlns:a16="http://schemas.microsoft.com/office/drawing/2014/main" val="4291780827"/>
                    </a:ext>
                  </a:extLst>
                </a:gridCol>
                <a:gridCol w="1008112">
                  <a:extLst>
                    <a:ext uri="{9D8B030D-6E8A-4147-A177-3AD203B41FA5}">
                      <a16:colId xmlns:a16="http://schemas.microsoft.com/office/drawing/2014/main" val="20005"/>
                    </a:ext>
                  </a:extLst>
                </a:gridCol>
                <a:gridCol w="1008112">
                  <a:extLst>
                    <a:ext uri="{9D8B030D-6E8A-4147-A177-3AD203B41FA5}">
                      <a16:colId xmlns:a16="http://schemas.microsoft.com/office/drawing/2014/main" val="653915550"/>
                    </a:ext>
                  </a:extLst>
                </a:gridCol>
              </a:tblGrid>
              <a:tr h="271179">
                <a:tc>
                  <a:txBody>
                    <a:bodyPr/>
                    <a:lstStyle/>
                    <a:p>
                      <a:pPr algn="ctr"/>
                      <a:r>
                        <a:rPr lang="en-US" altLang="zh-TW" sz="1200" smtClean="0"/>
                        <a:t>Feq.</a:t>
                      </a:r>
                      <a:endParaRPr lang="zh-TW" altLang="en-US" sz="1200" dirty="0"/>
                    </a:p>
                  </a:txBody>
                  <a:tcPr/>
                </a:tc>
                <a:tc>
                  <a:txBody>
                    <a:bodyPr/>
                    <a:lstStyle/>
                    <a:p>
                      <a:pPr algn="ctr"/>
                      <a:r>
                        <a:rPr lang="en-US" altLang="zh-TW" sz="1200" smtClean="0"/>
                        <a:t>XLEN/FLEN</a:t>
                      </a:r>
                      <a:endParaRPr lang="zh-TW" altLang="en-US" sz="1200" dirty="0"/>
                    </a:p>
                  </a:txBody>
                  <a:tcPr/>
                </a:tc>
                <a:tc>
                  <a:txBody>
                    <a:bodyPr/>
                    <a:lstStyle/>
                    <a:p>
                      <a:pPr algn="ctr"/>
                      <a:r>
                        <a:rPr lang="en-US" altLang="zh-TW" sz="1200" smtClean="0"/>
                        <a:t>Module</a:t>
                      </a:r>
                      <a:endParaRPr lang="zh-TW" altLang="en-US" sz="1200" dirty="0"/>
                    </a:p>
                  </a:txBody>
                  <a:tcPr/>
                </a:tc>
                <a:tc>
                  <a:txBody>
                    <a:bodyPr/>
                    <a:lstStyle/>
                    <a:p>
                      <a:pPr algn="ctr"/>
                      <a:r>
                        <a:rPr lang="en-US" altLang="zh-TW" sz="1200" smtClean="0"/>
                        <a:t>Original</a:t>
                      </a:r>
                      <a:endParaRPr lang="zh-TW" altLang="en-US" sz="12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smtClean="0"/>
                        <a:t>V3</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smtClean="0"/>
                        <a:t>V4</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extLst>
                  <a:ext uri="{0D108BD9-81ED-4DB2-BD59-A6C34878D82A}">
                    <a16:rowId xmlns:a16="http://schemas.microsoft.com/office/drawing/2014/main" val="10000"/>
                  </a:ext>
                </a:extLst>
              </a:tr>
              <a:tr h="9943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smtClean="0"/>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smtClean="0"/>
                        <a:t>64/64</a:t>
                      </a:r>
                      <a:endParaRPr lang="zh-TW" altLang="en-US" sz="1200" u="none"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vc_vfdiv64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10496.4299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4780.6919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1849.3020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1384.11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497.4480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2417.058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907.7040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1390.536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497.3220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9694.9439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4340.8260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1487.8080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1282.8060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406.7280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2276.0640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740.1240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1283.3100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405.4680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-7.64%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-9.20%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-19.55%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-7.32%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-18.24%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-5.83%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-18.46%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-7.71%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-18.47%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9689.7779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4335.0300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1479.3660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1277.3880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402.4440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2288.4120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744.4080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1283.6880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400.0500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-7.69%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-9.32%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-20.00%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-7.71%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-19.10%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-5.32%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-17.99%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-7.68%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-19.56%</a:t>
                      </a:r>
                    </a:p>
                  </a:txBody>
                  <a:tcPr/>
                </a:tc>
                <a:extLst>
                  <a:ext uri="{0D108BD9-81ED-4DB2-BD59-A6C34878D82A}">
                    <a16:rowId xmlns:a16="http://schemas.microsoft.com/office/drawing/2014/main" val="10002"/>
                  </a:ext>
                </a:extLst>
              </a:tr>
              <a:tr h="9943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smtClean="0"/>
                        <a:t>64/64</a:t>
                      </a:r>
                      <a:endParaRPr lang="zh-TW" altLang="en-US" sz="1200" u="none"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vc_vfdiv64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fdiv_pipe0/</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fdiv_pipe1/</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fdiv_pipe2/</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fdiv_pipe3/</a:t>
                      </a:r>
                      <a:r>
                        <a:rPr lang="en-US" altLang="zh-TW" sz="1200" baseline="0" dirty="0" err="1" smtClean="0">
                          <a:solidFill>
                            <a:schemeClr val="tx1"/>
                          </a:solidFill>
                          <a:sym typeface="Wingdings" panose="05000000000000000000" pitchFamily="2" charset="2"/>
                        </a:rPr>
                        <a:t>vc_vfp_dsu</a:t>
                      </a:r>
                      <a:endParaRPr lang="en-US" altLang="zh-TW" sz="1200" baseline="0" dirty="0" smtClean="0">
                        <a:solidFill>
                          <a:schemeClr val="tx1"/>
                        </a:solidFill>
                        <a:sym typeface="Wingdings" panose="05000000000000000000" pitchFamily="2" charset="2"/>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12590.4239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6055.9379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1990.4220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1527.2460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529.0740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2780.9460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967.0500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1560.2580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530.5860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10993.8779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5047.6860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1553.9580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1400.4900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441.3780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2523.1500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785.7360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1414.4760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440.2440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-12.68%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-16.65%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-21.93%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-8.30%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-16.58%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-9.27%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-18.75%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-9.34%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-17.03%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10807.0199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4868.0100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1544.3820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1403.5140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441.3780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2548.8540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800.9820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1395.7020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444.9060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zh-TW" sz="1200" b="0" u="none" dirty="0" smtClean="0">
                        <a:solidFill>
                          <a:schemeClr val="tx1"/>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08975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VFDIV64 PPA (1/)</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000" dirty="0"/>
              <a:t>The following RTL SHA-1 are</a:t>
            </a:r>
          </a:p>
          <a:p>
            <a:pPr lvl="1"/>
            <a:r>
              <a:rPr lang="en-US" altLang="zh-TW" sz="1600" dirty="0"/>
              <a:t>Original: master branch </a:t>
            </a:r>
            <a:r>
              <a:rPr lang="en-US" altLang="zh-TW" sz="1600" b="1" dirty="0"/>
              <a:t>30d18f15f</a:t>
            </a:r>
          </a:p>
          <a:p>
            <a:pPr lvl="1"/>
            <a:r>
              <a:rPr lang="en-US" altLang="zh-TW" sz="1600" dirty="0" smtClean="0"/>
              <a:t>V3: </a:t>
            </a:r>
            <a:r>
              <a:rPr lang="en-US" altLang="zh-TW" sz="1600" dirty="0"/>
              <a:t>master branch </a:t>
            </a:r>
            <a:r>
              <a:rPr lang="en-US" altLang="zh-TW" sz="1600" b="1" dirty="0" smtClean="0"/>
              <a:t>01cd85b79</a:t>
            </a:r>
          </a:p>
          <a:p>
            <a:pPr lvl="1"/>
            <a:r>
              <a:rPr lang="en-US" altLang="zh-TW" sz="1600" dirty="0" smtClean="0"/>
              <a:t>V4: </a:t>
            </a:r>
            <a:r>
              <a:rPr lang="en-US" altLang="zh-TW" sz="1600" dirty="0"/>
              <a:t>master </a:t>
            </a:r>
            <a:r>
              <a:rPr lang="en-US" altLang="zh-TW" sz="1600" dirty="0" smtClean="0"/>
              <a:t>branch</a:t>
            </a:r>
            <a:endParaRPr lang="en-US" altLang="zh-TW" sz="1600" b="1" dirty="0"/>
          </a:p>
          <a:p>
            <a:r>
              <a:rPr lang="en-US" altLang="zh-TW" sz="2000" dirty="0" smtClean="0"/>
              <a:t>Synthesis </a:t>
            </a:r>
            <a:r>
              <a:rPr lang="en-US" altLang="zh-TW" sz="2000" dirty="0"/>
              <a:t>tool: DC v2019.03-sp3</a:t>
            </a:r>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pPr marL="342900" lvl="1" indent="-342900">
              <a:buFont typeface="Arial" panose="020B0604020202020204" pitchFamily="34" charset="0"/>
              <a:buChar char="•"/>
            </a:pPr>
            <a:endParaRPr lang="en-US" altLang="zh-TW" sz="2000" dirty="0" smtClean="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FDIV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260832307"/>
              </p:ext>
            </p:extLst>
          </p:nvPr>
        </p:nvGraphicFramePr>
        <p:xfrm>
          <a:off x="611560" y="3717032"/>
          <a:ext cx="8208912" cy="1392560"/>
        </p:xfrm>
        <a:graphic>
          <a:graphicData uri="http://schemas.openxmlformats.org/drawingml/2006/table">
            <a:tbl>
              <a:tblPr firstRow="1" bandRow="1">
                <a:tableStyleId>{5C22544A-7EE6-4342-B048-85BDC9FD1C3A}</a:tableStyleId>
              </a:tblPr>
              <a:tblGrid>
                <a:gridCol w="947061">
                  <a:extLst>
                    <a:ext uri="{9D8B030D-6E8A-4147-A177-3AD203B41FA5}">
                      <a16:colId xmlns:a16="http://schemas.microsoft.com/office/drawing/2014/main" val="20000"/>
                    </a:ext>
                  </a:extLst>
                </a:gridCol>
                <a:gridCol w="1205352">
                  <a:extLst>
                    <a:ext uri="{9D8B030D-6E8A-4147-A177-3AD203B41FA5}">
                      <a16:colId xmlns:a16="http://schemas.microsoft.com/office/drawing/2014/main" val="20001"/>
                    </a:ext>
                  </a:extLst>
                </a:gridCol>
                <a:gridCol w="1915067">
                  <a:extLst>
                    <a:ext uri="{9D8B030D-6E8A-4147-A177-3AD203B41FA5}">
                      <a16:colId xmlns:a16="http://schemas.microsoft.com/office/drawing/2014/main" val="20002"/>
                    </a:ext>
                  </a:extLst>
                </a:gridCol>
                <a:gridCol w="2069419">
                  <a:extLst>
                    <a:ext uri="{9D8B030D-6E8A-4147-A177-3AD203B41FA5}">
                      <a16:colId xmlns:a16="http://schemas.microsoft.com/office/drawing/2014/main" val="20003"/>
                    </a:ext>
                  </a:extLst>
                </a:gridCol>
                <a:gridCol w="2072013">
                  <a:extLst>
                    <a:ext uri="{9D8B030D-6E8A-4147-A177-3AD203B41FA5}">
                      <a16:colId xmlns:a16="http://schemas.microsoft.com/office/drawing/2014/main" val="20004"/>
                    </a:ext>
                  </a:extLst>
                </a:gridCol>
              </a:tblGrid>
              <a:tr h="274320">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Original</a:t>
                      </a:r>
                      <a:r>
                        <a:rPr lang="en-US" altLang="zh-TW" sz="1200" baseline="0" dirty="0" smtClean="0"/>
                        <a:t> </a:t>
                      </a:r>
                      <a:r>
                        <a:rPr lang="en-US" altLang="zh-TW" sz="1200" dirty="0" smtClean="0"/>
                        <a:t>(</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SIMD64 V1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extLst>
                  <a:ext uri="{0D108BD9-81ED-4DB2-BD59-A6C34878D82A}">
                    <a16:rowId xmlns:a16="http://schemas.microsoft.com/office/drawing/2014/main" val="10000"/>
                  </a:ext>
                </a:extLst>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21.59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 MET / -6.48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baseline="0" dirty="0" smtClean="0">
                          <a:sym typeface="Wingdings" panose="05000000000000000000" pitchFamily="2" charset="2"/>
                        </a:rPr>
                        <a:t>18.02 / MET / -16.54</a:t>
                      </a:r>
                    </a:p>
                  </a:txBody>
                  <a:tcPr/>
                </a:tc>
                <a:extLst>
                  <a:ext uri="{0D108BD9-81ED-4DB2-BD59-A6C34878D82A}">
                    <a16:rowId xmlns:a16="http://schemas.microsoft.com/office/drawing/2014/main" val="10001"/>
                  </a:ext>
                </a:extLst>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27.77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25.65 / MET / -7.63</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21.54</a:t>
                      </a:r>
                      <a:r>
                        <a:rPr lang="en-US" altLang="zh-TW" sz="1200" b="0" u="none" baseline="0" dirty="0" smtClean="0"/>
                        <a:t> / MET / -22.43</a:t>
                      </a:r>
                      <a:endParaRPr lang="zh-TW" altLang="en-US" sz="1200" b="0" u="none" dirty="0" smtClean="0"/>
                    </a:p>
                  </a:txBody>
                  <a:tcPr/>
                </a:tc>
                <a:extLst>
                  <a:ext uri="{0D108BD9-81ED-4DB2-BD59-A6C34878D82A}">
                    <a16:rowId xmlns:a16="http://schemas.microsoft.com/office/drawing/2014/main" val="10002"/>
                  </a:ext>
                </a:extLst>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24.89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22.52 / MET</a:t>
                      </a:r>
                      <a:r>
                        <a:rPr lang="en-US" altLang="zh-TW" sz="1200" b="0" u="none" baseline="0" dirty="0" smtClean="0"/>
                        <a:t> / -9.52</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21.47 / MET / -13.74</a:t>
                      </a:r>
                      <a:endParaRPr lang="zh-TW" altLang="en-US" sz="1200" b="0" u="none" dirty="0" smtClean="0"/>
                    </a:p>
                  </a:txBody>
                  <a:tcPr/>
                </a:tc>
                <a:extLst>
                  <a:ext uri="{0D108BD9-81ED-4DB2-BD59-A6C34878D82A}">
                    <a16:rowId xmlns:a16="http://schemas.microsoft.com/office/drawing/2014/main" val="10003"/>
                  </a:ext>
                </a:extLst>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33.32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29.09 / MET / -12.70</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26.50 / MET / -20.47</a:t>
                      </a:r>
                      <a:endParaRPr lang="zh-TW" altLang="en-US" sz="1200" b="0" u="none" dirty="0" smtClean="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61975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46760</TotalTime>
  <Words>8188</Words>
  <Application>Microsoft Office PowerPoint</Application>
  <PresentationFormat>如螢幕大小 (4:3)</PresentationFormat>
  <Paragraphs>2143</Paragraphs>
  <Slides>93</Slides>
  <Notes>29</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2</vt:i4>
      </vt:variant>
      <vt:variant>
        <vt:lpstr>投影片標題</vt:lpstr>
      </vt:variant>
      <vt:variant>
        <vt:i4>93</vt:i4>
      </vt:variant>
    </vt:vector>
  </HeadingPairs>
  <TitlesOfParts>
    <vt:vector size="101" baseType="lpstr">
      <vt:lpstr>新細明體</vt:lpstr>
      <vt:lpstr>Arial</vt:lpstr>
      <vt:lpstr>Calibri</vt:lpstr>
      <vt:lpstr>Cambria Math</vt:lpstr>
      <vt:lpstr>Wingdings</vt:lpstr>
      <vt:lpstr>Office 佈景主題</vt:lpstr>
      <vt:lpstr>工作表</vt:lpstr>
      <vt:lpstr>Visio</vt:lpstr>
      <vt:lpstr>FP DIV/SQRT uArch</vt:lpstr>
      <vt:lpstr>Agenda</vt:lpstr>
      <vt:lpstr>TODO list</vt:lpstr>
      <vt:lpstr>List of abbreviation (1/)</vt:lpstr>
      <vt:lpstr>List of parameter (1/)</vt:lpstr>
      <vt:lpstr>Overview (1/)</vt:lpstr>
      <vt:lpstr>Overview (2/)</vt:lpstr>
      <vt:lpstr>Configurability</vt:lpstr>
      <vt:lpstr>uArch overview</vt:lpstr>
      <vt:lpstr>VPU stage</vt:lpstr>
      <vt:lpstr>Function Unit Lane Hierarchy</vt:lpstr>
      <vt:lpstr>FDIV uArch (1/)</vt:lpstr>
      <vt:lpstr>FDIV uArch (2/)</vt:lpstr>
      <vt:lpstr>FDIV uArch (3/)</vt:lpstr>
      <vt:lpstr>FDIV uArch (4/)</vt:lpstr>
      <vt:lpstr>FDIV uArch (5/)</vt:lpstr>
      <vt:lpstr>FDIV uArch (5/)</vt:lpstr>
      <vt:lpstr>FDIV uArch (5/)</vt:lpstr>
      <vt:lpstr>FP Div/SQRT Instructions</vt:lpstr>
      <vt:lpstr>FP Div/SQRT Instructions datapath</vt:lpstr>
      <vt:lpstr>FP Div/SQRT Instructions (1/)</vt:lpstr>
      <vt:lpstr>FP Div/SQRT Instructions (2/)</vt:lpstr>
      <vt:lpstr>FP Div/SQRT Instructions (3/)</vt:lpstr>
      <vt:lpstr>FP Estimation Instructions</vt:lpstr>
      <vt:lpstr>FP Estimation Instructions (1/)</vt:lpstr>
      <vt:lpstr>FP Estimation Instructions (2/)</vt:lpstr>
      <vt:lpstr>Round digit generation &amp; Twice Rounding Detection </vt:lpstr>
      <vt:lpstr>Round digit generation (1/)</vt:lpstr>
      <vt:lpstr>Round digit generation (2/)</vt:lpstr>
      <vt:lpstr>Underflow Flag Detection</vt:lpstr>
      <vt:lpstr>Underflow Flag Detection – Special Case (1/)</vt:lpstr>
      <vt:lpstr>Underflow Flag Detection – Special Case (2/)</vt:lpstr>
      <vt:lpstr>Underflow Flag Detection – Normal Case (4/)</vt:lpstr>
      <vt:lpstr>Enhancements</vt:lpstr>
      <vt:lpstr>Enhancements (1/)</vt:lpstr>
      <vt:lpstr>Enhancements (2/)</vt:lpstr>
      <vt:lpstr>SIMD VFDIV64</vt:lpstr>
      <vt:lpstr>SIMD VFDIV64</vt:lpstr>
      <vt:lpstr>Merge IDIV and FDIV methods</vt:lpstr>
      <vt:lpstr>Merge IDIV and FDIV methods (1/)</vt:lpstr>
      <vt:lpstr>Merge IDIV and FDIV methods (2/)</vt:lpstr>
      <vt:lpstr>Interface</vt:lpstr>
      <vt:lpstr>VPU Hierarchy</vt:lpstr>
      <vt:lpstr>Lane Interface (1/)</vt:lpstr>
      <vt:lpstr>Lane Interface (2/)</vt:lpstr>
      <vt:lpstr>Lane Interface (3/)</vt:lpstr>
      <vt:lpstr>Lane Interface (4/)</vt:lpstr>
      <vt:lpstr>Pipe Interface (1/)</vt:lpstr>
      <vt:lpstr>Pipe Interface (2/)</vt:lpstr>
      <vt:lpstr>Pipe Interface (3/)</vt:lpstr>
      <vt:lpstr>Instruction list</vt:lpstr>
      <vt:lpstr>Instruction list</vt:lpstr>
      <vt:lpstr>Backup</vt:lpstr>
      <vt:lpstr>Radix-2 Algorithm (1/)</vt:lpstr>
      <vt:lpstr>Radix-2 Algorithm (2/)</vt:lpstr>
      <vt:lpstr>Radix-2 Algorithm (3/)</vt:lpstr>
      <vt:lpstr>Radix-2 divider using SRT (1/)</vt:lpstr>
      <vt:lpstr>Radix-2 divider using SRT (2/)</vt:lpstr>
      <vt:lpstr>Radix-2 divider using SRT &amp; CSA(1/)</vt:lpstr>
      <vt:lpstr>Radix-2 divider using SRT &amp; CSA(2/)</vt:lpstr>
      <vt:lpstr>Radix-2 divider using SRT &amp; CSA(3/)</vt:lpstr>
      <vt:lpstr>Radix-4 divider using SRT (1/)</vt:lpstr>
      <vt:lpstr>Radix-4 divider using SRT (2/)</vt:lpstr>
      <vt:lpstr>Radix-4 divider using SRT (3/)</vt:lpstr>
      <vt:lpstr>Radix-4 divider using SRT (4/)</vt:lpstr>
      <vt:lpstr>Radix-4 SRT - Quotient Handling (1/)</vt:lpstr>
      <vt:lpstr>Radix-2 SQRT - Example</vt:lpstr>
      <vt:lpstr>Radix-4 DIV and SQRT</vt:lpstr>
      <vt:lpstr>Radix-4 SRT Look-up Table (1/)</vt:lpstr>
      <vt:lpstr>How to subtract 1/adjust data for SQRT (1/)</vt:lpstr>
      <vt:lpstr>How to subtract 1/adjust data for SQRT (2/)</vt:lpstr>
      <vt:lpstr>1st Round Root selection for SQRT (1/)</vt:lpstr>
      <vt:lpstr>1st Round Root selection for SQRT (2/)</vt:lpstr>
      <vt:lpstr>1st Round Root selection for SQRT (3/)</vt:lpstr>
      <vt:lpstr>1st Round Root selection for SQRT (4/)</vt:lpstr>
      <vt:lpstr>1st Round Root selection for SQRT (5/)</vt:lpstr>
      <vt:lpstr>1st Round Root selection for SQRT (6/)</vt:lpstr>
      <vt:lpstr>Merge DIV and SQRT Look-up Table (1/)</vt:lpstr>
      <vt:lpstr>Merge DIV and SQRT Look-up Table (2/)</vt:lpstr>
      <vt:lpstr>Merge DIV and SQRT Look-up Table (3/)</vt:lpstr>
      <vt:lpstr>Merge DIV and SQRT Look-up Table (4/)</vt:lpstr>
      <vt:lpstr>Merge DIV and SQRT Look-up Table (5/)</vt:lpstr>
      <vt:lpstr>Merge DIV and SQRT Look-up Table (6/)</vt:lpstr>
      <vt:lpstr>Round digit generation (1/)</vt:lpstr>
      <vt:lpstr>Underflow Flag Detection – Special Case (1/)</vt:lpstr>
      <vt:lpstr>Underflow Flag Detection – Special Case (2/)</vt:lpstr>
      <vt:lpstr>VFDIV64 PPA (1/)</vt:lpstr>
      <vt:lpstr>VFDIV64 PPA – Detail (2/)</vt:lpstr>
      <vt:lpstr>VFDIV64 PPA (3/)</vt:lpstr>
      <vt:lpstr>VFDIV64 PPA (1/)</vt:lpstr>
      <vt:lpstr>VFDIV64 PPA – Detail (FLEN32)(2/)</vt:lpstr>
      <vt:lpstr>VFDIV64 PPA – Detail (FLEN64)(2/)</vt:lpstr>
      <vt:lpstr>VFDIV64 PPA (1/)</vt:lpstr>
    </vt:vector>
  </TitlesOfParts>
  <Company>Andes Technology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Larry Che-Jung Chang(張哲榮)</dc:creator>
  <cp:lastModifiedBy>John Yi-Chung Chen(陳奕仲)</cp:lastModifiedBy>
  <cp:revision>1689</cp:revision>
  <dcterms:created xsi:type="dcterms:W3CDTF">2020-11-20T05:54:43Z</dcterms:created>
  <dcterms:modified xsi:type="dcterms:W3CDTF">2021-11-02T06:00:02Z</dcterms:modified>
</cp:coreProperties>
</file>