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73" r:id="rId7"/>
    <p:sldId id="262" r:id="rId8"/>
    <p:sldId id="270" r:id="rId9"/>
    <p:sldId id="263" r:id="rId10"/>
    <p:sldId id="264" r:id="rId11"/>
    <p:sldId id="266" r:id="rId12"/>
    <p:sldId id="268" r:id="rId13"/>
    <p:sldId id="269" r:id="rId14"/>
    <p:sldId id="267" r:id="rId15"/>
    <p:sldId id="271" r:id="rId16"/>
    <p:sldId id="272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99" autoAdjust="0"/>
  </p:normalViewPr>
  <p:slideViewPr>
    <p:cSldViewPr>
      <p:cViewPr varScale="1">
        <p:scale>
          <a:sx n="96" d="100"/>
          <a:sy n="96" d="100"/>
        </p:scale>
        <p:origin x="-20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6200D-1731-438D-89FD-39926C451195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3484-32E4-4D3E-97D5-F6F59EDF45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85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-andes.andestech.com/bugzilla5/show_bug.cgi?id=17107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Under default exception handling, any operation signaling an invalid operation exception and for which a</a:t>
            </a:r>
          </a:p>
          <a:p>
            <a:r>
              <a:rPr lang="en-US" altLang="zh-TW" dirty="0" smtClean="0"/>
              <a:t>floating-point result is to be delivered shall deliver a quiet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Signaling </a:t>
            </a:r>
            <a:r>
              <a:rPr lang="en-US" altLang="zh-TW" dirty="0" err="1" smtClean="0"/>
              <a:t>NaNs</a:t>
            </a:r>
            <a:r>
              <a:rPr lang="en-US" altLang="zh-TW" dirty="0" smtClean="0"/>
              <a:t> shall be reserved operands that, under default exception handling, signal the invalid</a:t>
            </a:r>
          </a:p>
          <a:p>
            <a:r>
              <a:rPr lang="en-US" altLang="zh-TW" dirty="0" smtClean="0"/>
              <a:t>operation exception (see 7.2) for every general-computational and signaling-computational operation except</a:t>
            </a:r>
          </a:p>
          <a:p>
            <a:r>
              <a:rPr lang="en-US" altLang="zh-TW" dirty="0" smtClean="0"/>
              <a:t>for the conversions described in 5.12. For non-default treatment, see 8.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53484-32E4-4D3E-97D5-F6F59EDF45D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1425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a) any general-computational or signaling-computational operation on a signaling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 (see 6.2), except for some conversions (see 5.12)</a:t>
            </a:r>
          </a:p>
          <a:p>
            <a:r>
              <a:rPr lang="en-US" altLang="zh-TW" dirty="0" smtClean="0"/>
              <a:t>b) multiplication: multiplication(0, ∞) or multiplication(∞, 0)</a:t>
            </a:r>
          </a:p>
          <a:p>
            <a:r>
              <a:rPr lang="en-US" altLang="zh-TW" dirty="0" smtClean="0"/>
              <a:t>c)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(0, ∞, c) or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(∞, 0, c) unless c is a quiet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; if c is a quiet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 then it is implementation defined whether the invalid operation exception is signaled</a:t>
            </a:r>
          </a:p>
          <a:p>
            <a:r>
              <a:rPr lang="en-US" altLang="zh-TW" dirty="0" smtClean="0"/>
              <a:t>d) addition or subtraction or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: magnitude subtraction of infinities, such as: addition(+∞, −∞)</a:t>
            </a:r>
          </a:p>
          <a:p>
            <a:r>
              <a:rPr lang="en-US" altLang="zh-TW" dirty="0" smtClean="0"/>
              <a:t>e) division: division(0, 0) or division(∞, ∞)</a:t>
            </a:r>
          </a:p>
          <a:p>
            <a:r>
              <a:rPr lang="en-US" altLang="zh-TW" dirty="0" smtClean="0"/>
              <a:t>f) remainder: remainder(x, y), when y is zero or x is infinite and neither is </a:t>
            </a:r>
            <a:r>
              <a:rPr lang="en-US" altLang="zh-TW" dirty="0" err="1" smtClean="0"/>
              <a:t>NaN</a:t>
            </a:r>
            <a:endParaRPr lang="en-US" altLang="zh-TW" dirty="0" smtClean="0"/>
          </a:p>
          <a:p>
            <a:r>
              <a:rPr lang="en-US" altLang="zh-TW" dirty="0" smtClean="0"/>
              <a:t>g) </a:t>
            </a:r>
            <a:r>
              <a:rPr lang="en-US" altLang="zh-TW" dirty="0" err="1" smtClean="0"/>
              <a:t>squareRoot</a:t>
            </a:r>
            <a:r>
              <a:rPr lang="en-US" altLang="zh-TW" dirty="0" smtClean="0"/>
              <a:t> if the operand is less than zero</a:t>
            </a:r>
          </a:p>
          <a:p>
            <a:r>
              <a:rPr lang="en-US" altLang="zh-TW" dirty="0" smtClean="0"/>
              <a:t>h) quantize when the result does not fit in the destination format or when one operand is finite and the other is infinite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For operations producing no result in floating-point format, the operations that signal the invalid operation  exception are:</a:t>
            </a:r>
          </a:p>
          <a:p>
            <a:r>
              <a:rPr lang="en-US" altLang="zh-TW" dirty="0" err="1" smtClean="0"/>
              <a:t>i</a:t>
            </a:r>
            <a:r>
              <a:rPr lang="en-US" altLang="zh-TW" dirty="0" smtClean="0"/>
              <a:t>) conversion of a floating-point number to an integer format, when the source is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, infinity, or a value that would convert to an integer outside the range of the result format under the applicable</a:t>
            </a:r>
          </a:p>
          <a:p>
            <a:r>
              <a:rPr lang="en-US" altLang="zh-TW" dirty="0" smtClean="0"/>
              <a:t>rounding attribute </a:t>
            </a:r>
          </a:p>
          <a:p>
            <a:r>
              <a:rPr lang="en-US" altLang="zh-TW" dirty="0" smtClean="0"/>
              <a:t>j) comparison by way of unordered-signaling predicates listed in Table 5.2, when the operands are unordered</a:t>
            </a:r>
          </a:p>
          <a:p>
            <a:r>
              <a:rPr lang="en-US" altLang="zh-TW" dirty="0" smtClean="0"/>
              <a:t>k) </a:t>
            </a:r>
            <a:r>
              <a:rPr lang="en-US" altLang="zh-TW" dirty="0" err="1" smtClean="0"/>
              <a:t>logB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), </a:t>
            </a:r>
            <a:r>
              <a:rPr lang="en-US" altLang="zh-TW" dirty="0" err="1" smtClean="0"/>
              <a:t>logB</a:t>
            </a:r>
            <a:r>
              <a:rPr lang="en-US" altLang="zh-TW" dirty="0" smtClean="0"/>
              <a:t>(∞), or </a:t>
            </a:r>
            <a:r>
              <a:rPr lang="en-US" altLang="zh-TW" dirty="0" err="1" smtClean="0"/>
              <a:t>logB</a:t>
            </a:r>
            <a:r>
              <a:rPr lang="en-US" altLang="zh-TW" dirty="0" smtClean="0"/>
              <a:t>(0) when </a:t>
            </a:r>
            <a:r>
              <a:rPr lang="en-US" altLang="zh-TW" dirty="0" err="1" smtClean="0"/>
              <a:t>logBFormat</a:t>
            </a:r>
            <a:r>
              <a:rPr lang="en-US" altLang="zh-TW" dirty="0" smtClean="0"/>
              <a:t> is an integer format (see 5.3.3).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53484-32E4-4D3E-97D5-F6F59EDF45D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27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Bug 17107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 [FPU] Underflow is unexpected raised when the result is rounding from 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subnoraml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number to the minimum normal number (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edit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dirty="0" smtClean="0"/>
          </a:p>
          <a:p>
            <a:r>
              <a:rPr lang="en-US" altLang="zh-TW" dirty="0" smtClean="0"/>
              <a:t>In addition, under default exception handling for underflow, if the rounded result is inexact — that is, it</a:t>
            </a:r>
          </a:p>
          <a:p>
            <a:r>
              <a:rPr lang="en-US" altLang="zh-TW" dirty="0" smtClean="0"/>
              <a:t>differs from what would have been computed were both exponent range and precision unbounded — the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underflow flag shall be raised and the inexact (see 7.6) exception shall be signaled</a:t>
            </a:r>
            <a:r>
              <a:rPr lang="en-US" altLang="zh-TW" dirty="0" smtClean="0"/>
              <a:t>. </a:t>
            </a:r>
            <a:r>
              <a:rPr lang="en-US" altLang="zh-TW" b="1" dirty="0" smtClean="0"/>
              <a:t>If the rounded result is</a:t>
            </a:r>
          </a:p>
          <a:p>
            <a:r>
              <a:rPr lang="en-US" altLang="zh-TW" b="1" dirty="0" smtClean="0"/>
              <a:t>exact, no flag is raised and no inexact exception is signaled</a:t>
            </a:r>
            <a:r>
              <a:rPr lang="en-US" altLang="zh-TW" dirty="0" smtClean="0"/>
              <a:t>. This is the only case in this standard of an</a:t>
            </a:r>
          </a:p>
          <a:p>
            <a:r>
              <a:rPr lang="en-US" altLang="zh-TW" dirty="0" smtClean="0"/>
              <a:t>exception signal receiving default handling that does not raise the corresponding flag. Such an underflow</a:t>
            </a:r>
          </a:p>
          <a:p>
            <a:r>
              <a:rPr lang="en-US" altLang="zh-TW" dirty="0" smtClean="0"/>
              <a:t>signal has no observable effect under default handling.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53484-32E4-4D3E-97D5-F6F59EDF45D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6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86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65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26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1988" y="276225"/>
            <a:ext cx="8024812" cy="862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77863" y="1206500"/>
            <a:ext cx="8024812" cy="475615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5119688" y="6243638"/>
            <a:ext cx="2586037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A</a:t>
            </a:r>
            <a:r>
              <a:rPr lang="en-US" altLang="zh-TW" sz="1200" b="0" u="none"/>
              <a:t>rchitecture</a:t>
            </a:r>
            <a:r>
              <a:rPr lang="en-US" altLang="zh-TW" b="0" u="none"/>
              <a:t> </a:t>
            </a:r>
            <a:r>
              <a:rPr lang="en-US" altLang="zh-TW" sz="1200" b="0" u="none"/>
              <a:t>for</a:t>
            </a:r>
            <a:r>
              <a:rPr lang="en-US" altLang="zh-TW" b="0" u="none"/>
              <a:t> </a:t>
            </a:r>
            <a:r>
              <a:rPr lang="en-US" altLang="zh-TW"/>
              <a:t>N</a:t>
            </a:r>
            <a:r>
              <a:rPr lang="en-US" altLang="zh-TW" sz="1200" b="0" u="none"/>
              <a:t>ext-generation</a:t>
            </a:r>
            <a:endParaRPr lang="en-US" altLang="zh-TW" b="0" u="none"/>
          </a:p>
          <a:p>
            <a:r>
              <a:rPr lang="en-US" altLang="zh-TW"/>
              <a:t>D</a:t>
            </a:r>
            <a:r>
              <a:rPr lang="en-US" altLang="zh-TW" sz="1200" b="0" u="none"/>
              <a:t>igital</a:t>
            </a:r>
            <a:r>
              <a:rPr lang="en-US" altLang="zh-TW" b="0" u="none"/>
              <a:t> </a:t>
            </a:r>
            <a:r>
              <a:rPr lang="en-US" altLang="zh-TW"/>
              <a:t>E</a:t>
            </a:r>
            <a:r>
              <a:rPr lang="en-US" altLang="zh-TW" sz="1200" b="0" u="none"/>
              <a:t>ngine</a:t>
            </a:r>
            <a:r>
              <a:rPr lang="en-US" altLang="zh-TW" b="0" u="none"/>
              <a:t> </a:t>
            </a:r>
            <a:r>
              <a:rPr lang="en-US" altLang="zh-TW" sz="1200" b="0" u="none"/>
              <a:t>for</a:t>
            </a:r>
            <a:r>
              <a:rPr lang="en-US" altLang="zh-TW" b="0" u="none"/>
              <a:t> </a:t>
            </a:r>
            <a:r>
              <a:rPr lang="en-US" altLang="zh-TW"/>
              <a:t>S</a:t>
            </a:r>
            <a:r>
              <a:rPr lang="en-US" altLang="zh-TW" sz="1200" b="0" u="none"/>
              <a:t>oC</a:t>
            </a:r>
          </a:p>
        </p:txBody>
      </p:sp>
    </p:spTree>
    <p:extLst>
      <p:ext uri="{BB962C8B-B14F-4D97-AF65-F5344CB8AC3E}">
        <p14:creationId xmlns:p14="http://schemas.microsoft.com/office/powerpoint/2010/main" val="247847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35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00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54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2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8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41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043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69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53054-FE57-495C-B74D-2F802C5BDAFB}" type="datetimeFigureOut">
              <a:rPr lang="zh-TW" altLang="en-US" smtClean="0"/>
              <a:t>2019/6/14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0C21-E1D5-4699-9003-906A0B21C5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1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IEEE </a:t>
            </a:r>
            <a:r>
              <a:rPr lang="en-US" altLang="zh-TW" sz="4000" dirty="0" err="1" smtClean="0"/>
              <a:t>Std</a:t>
            </a:r>
            <a:r>
              <a:rPr lang="en-US" altLang="zh-TW" sz="4000" dirty="0" smtClean="0"/>
              <a:t> 754: </a:t>
            </a:r>
            <a:br>
              <a:rPr lang="en-US" altLang="zh-TW" sz="4000" dirty="0" smtClean="0"/>
            </a:br>
            <a:r>
              <a:rPr lang="en-US" altLang="zh-TW" sz="4000" dirty="0" smtClean="0"/>
              <a:t>IEEE Standard for Floating-Point Arithmetic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Edward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244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Invalid Operation Exception</a:t>
            </a:r>
            <a:endParaRPr lang="en-US" altLang="zh-TW" b="0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signaled if and only if there is no usefully definable result</a:t>
            </a:r>
          </a:p>
          <a:p>
            <a:r>
              <a:rPr lang="en-US" altLang="zh-TW" dirty="0" smtClean="0"/>
              <a:t>signaling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,</a:t>
            </a:r>
            <a:r>
              <a:rPr lang="en-US" altLang="zh-TW" dirty="0" smtClean="0">
                <a:sym typeface="Symbol"/>
              </a:rPr>
              <a:t> </a:t>
            </a:r>
            <a:r>
              <a:rPr lang="en-US" altLang="zh-TW" dirty="0" smtClean="0"/>
              <a:t>(±∞) + (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∓</a:t>
            </a:r>
            <a:r>
              <a:rPr lang="en-US" altLang="zh-TW" dirty="0" smtClean="0"/>
              <a:t>∞), 0*∞, 0/0, ∞/∞</a:t>
            </a:r>
          </a:p>
          <a:p>
            <a:r>
              <a:rPr lang="en-US" altLang="zh-TW" dirty="0" err="1" smtClean="0"/>
              <a:t>fusedMultiplyAdd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(0, ∞, c) or </a:t>
            </a:r>
            <a:r>
              <a:rPr lang="en-US" altLang="zh-TW" dirty="0" err="1" smtClean="0"/>
              <a:t>fusedMultiplyAdd</a:t>
            </a:r>
            <a:r>
              <a:rPr lang="en-US" altLang="zh-TW" dirty="0" smtClean="0"/>
              <a:t>(∞, 0, c)</a:t>
            </a:r>
          </a:p>
          <a:p>
            <a:r>
              <a:rPr lang="en-US" altLang="zh-TW" dirty="0" smtClean="0">
                <a:sym typeface="Symbol"/>
              </a:rPr>
              <a:t>-N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, </a:t>
            </a:r>
            <a:r>
              <a:rPr lang="en-US" altLang="zh-TW" dirty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translate NAN or </a:t>
            </a:r>
            <a:r>
              <a:rPr lang="en-US" altLang="zh-TW" dirty="0"/>
              <a:t>∞ </a:t>
            </a:r>
            <a:r>
              <a:rPr lang="en-US" altLang="zh-TW" dirty="0">
                <a:sym typeface="Wingdings" pitchFamily="2" charset="2"/>
              </a:rPr>
              <a:t>to </a:t>
            </a:r>
            <a:r>
              <a:rPr lang="en-US" altLang="zh-TW" dirty="0" smtClean="0">
                <a:sym typeface="Wingdings" pitchFamily="2" charset="2"/>
              </a:rPr>
              <a:t>Integer</a:t>
            </a:r>
          </a:p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  <a:sym typeface="Wingdings" pitchFamily="2" charset="2"/>
              </a:rPr>
              <a:t>…</a:t>
            </a:r>
            <a:endParaRPr lang="en-US" altLang="zh-TW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50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Inexact 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rounded result differs from what would have been computed were both exponent range and precision unbounded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20064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Overflow 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Rounded floating-point result &gt; destination format’s largest finite number </a:t>
            </a:r>
          </a:p>
          <a:p>
            <a:r>
              <a:rPr lang="en-US" altLang="zh-TW" dirty="0" smtClean="0"/>
              <a:t>Default result shall be determined by the rounding-direction attribute</a:t>
            </a:r>
          </a:p>
          <a:p>
            <a:pPr lvl="1"/>
            <a:r>
              <a:rPr lang="en-US" altLang="zh-TW" dirty="0" err="1" smtClean="0"/>
              <a:t>roundTiesToEven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roundTiesToAway</a:t>
            </a:r>
            <a:r>
              <a:rPr lang="en-US" altLang="zh-TW" dirty="0" smtClean="0"/>
              <a:t> =&gt; </a:t>
            </a:r>
            <a:r>
              <a:rPr lang="en-US" altLang="zh-TW" dirty="0" smtClean="0">
                <a:sym typeface="Symbol"/>
              </a:rPr>
              <a:t></a:t>
            </a:r>
            <a:r>
              <a:rPr lang="en-US" altLang="zh-TW" dirty="0" smtClean="0"/>
              <a:t>∞</a:t>
            </a:r>
          </a:p>
          <a:p>
            <a:pPr lvl="1"/>
            <a:r>
              <a:rPr lang="en-US" altLang="zh-TW" dirty="0" err="1" smtClean="0"/>
              <a:t>roundTowardZero</a:t>
            </a:r>
            <a:r>
              <a:rPr lang="en-US" altLang="zh-TW" dirty="0" smtClean="0"/>
              <a:t> =&gt; largest finite number</a:t>
            </a:r>
          </a:p>
          <a:p>
            <a:pPr lvl="1"/>
            <a:r>
              <a:rPr lang="en-US" altLang="zh-TW" dirty="0" err="1" smtClean="0"/>
              <a:t>roundTowardNegative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positive overflows =&gt; largest finite number</a:t>
            </a:r>
          </a:p>
          <a:p>
            <a:pPr lvl="2"/>
            <a:r>
              <a:rPr lang="en-US" altLang="zh-TW" dirty="0" smtClean="0"/>
              <a:t>negative overflows =&gt; −∞</a:t>
            </a:r>
          </a:p>
          <a:p>
            <a:pPr lvl="1"/>
            <a:r>
              <a:rPr lang="en-US" altLang="zh-TW" dirty="0" err="1" smtClean="0"/>
              <a:t>roundTowardPositive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negative overflows =&gt; most negative finite number, and</a:t>
            </a:r>
          </a:p>
          <a:p>
            <a:pPr lvl="2"/>
            <a:r>
              <a:rPr lang="en-US" altLang="zh-TW" dirty="0" smtClean="0"/>
              <a:t>positive overflows =&gt; +∞.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33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Underflow 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Tininess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after </a:t>
            </a:r>
            <a:r>
              <a:rPr lang="en-US" altLang="zh-TW" sz="2400" dirty="0" smtClean="0">
                <a:solidFill>
                  <a:srgbClr val="FF0000"/>
                </a:solidFill>
              </a:rPr>
              <a:t>rounding — when a non-zero unbounded exponent range result lies strictly between ±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b</a:t>
            </a:r>
            <a:r>
              <a:rPr lang="en-US" altLang="zh-TW" sz="2400" i="1" baseline="30000" dirty="0" err="1" smtClean="0">
                <a:solidFill>
                  <a:srgbClr val="FF0000"/>
                </a:solidFill>
              </a:rPr>
              <a:t>emin</a:t>
            </a:r>
            <a:endParaRPr lang="en-US" altLang="zh-TW" sz="2400" i="1" baseline="30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 smtClean="0"/>
              <a:t>before rounding — when a non-zero unbounded exponent range and precision result lies strictly between ±</a:t>
            </a:r>
            <a:r>
              <a:rPr lang="en-US" altLang="zh-TW" sz="2400" dirty="0" err="1" smtClean="0"/>
              <a:t>b</a:t>
            </a:r>
            <a:r>
              <a:rPr lang="en-US" altLang="zh-TW" sz="2400" i="1" baseline="30000" dirty="0" err="1" smtClean="0"/>
              <a:t>emin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800" dirty="0" smtClean="0"/>
              <a:t>default exception handling</a:t>
            </a:r>
          </a:p>
          <a:p>
            <a:pPr lvl="1"/>
            <a:r>
              <a:rPr lang="en-US" altLang="zh-TW" sz="2400" dirty="0" smtClean="0"/>
              <a:t>deliver a rounded result</a:t>
            </a:r>
          </a:p>
        </p:txBody>
      </p:sp>
    </p:spTree>
    <p:extLst>
      <p:ext uri="{BB962C8B-B14F-4D97-AF65-F5344CB8AC3E}">
        <p14:creationId xmlns:p14="http://schemas.microsoft.com/office/powerpoint/2010/main" val="39292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Divide by Zero 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Division: divisor is zero, dividend is a finite non-zero number</a:t>
            </a:r>
          </a:p>
          <a:p>
            <a:r>
              <a:rPr lang="en-US" altLang="zh-TW" dirty="0" err="1" smtClean="0"/>
              <a:t>logB</a:t>
            </a:r>
            <a:r>
              <a:rPr lang="en-US" altLang="zh-TW" dirty="0" smtClean="0"/>
              <a:t>(0)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539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Arithmetic</a:t>
            </a:r>
          </a:p>
          <a:p>
            <a:pPr lvl="1"/>
            <a:r>
              <a:rPr lang="en-US" altLang="zh-TW" dirty="0" smtClean="0"/>
              <a:t>An implementation shall provide the add, subtract, multiply, divide, and remainder operations</a:t>
            </a:r>
          </a:p>
          <a:p>
            <a:r>
              <a:rPr lang="en-US" altLang="zh-TW" dirty="0" smtClean="0"/>
              <a:t>Square root</a:t>
            </a:r>
          </a:p>
          <a:p>
            <a:r>
              <a:rPr lang="en-US" altLang="zh-TW" dirty="0" smtClean="0"/>
              <a:t>Floating point format conversions</a:t>
            </a:r>
          </a:p>
          <a:p>
            <a:r>
              <a:rPr lang="en-US" altLang="zh-TW" dirty="0" smtClean="0"/>
              <a:t>Conversion between floating-point and integer formats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7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Comparsion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5628159" cy="528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will not cover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Detail corner case for each operation</a:t>
            </a:r>
          </a:p>
          <a:p>
            <a:pPr lvl="1"/>
            <a:r>
              <a:rPr lang="en-US" altLang="zh-TW" dirty="0" smtClean="0"/>
              <a:t>Leave it for verification plans</a:t>
            </a:r>
          </a:p>
          <a:p>
            <a:r>
              <a:rPr lang="en-US" altLang="zh-TW" dirty="0" smtClean="0"/>
              <a:t>Decimal floating point</a:t>
            </a:r>
          </a:p>
          <a:p>
            <a:r>
              <a:rPr lang="en-US" altLang="zh-TW" dirty="0" smtClean="0"/>
              <a:t>Extended and extendable precisions</a:t>
            </a:r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6905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/>
              <a:t>Introduction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0" dirty="0"/>
              <a:t>Floating Point Formats</a:t>
            </a:r>
          </a:p>
          <a:p>
            <a:pPr lvl="1"/>
            <a:r>
              <a:rPr lang="en-US" altLang="zh-TW" sz="2400" b="1" dirty="0"/>
              <a:t>(-1)</a:t>
            </a:r>
            <a:r>
              <a:rPr lang="en-US" altLang="zh-TW" sz="2400" b="1" baseline="50000" dirty="0"/>
              <a:t>S</a:t>
            </a:r>
            <a:r>
              <a:rPr lang="en-US" altLang="zh-TW" sz="2400" b="1" dirty="0"/>
              <a:t>‧2</a:t>
            </a:r>
            <a:r>
              <a:rPr lang="en-US" altLang="zh-TW" sz="2400" b="1" baseline="50000" dirty="0"/>
              <a:t>e-bias</a:t>
            </a:r>
            <a:r>
              <a:rPr lang="en-US" altLang="zh-TW" sz="2400" b="1" dirty="0"/>
              <a:t>‧1.b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b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…b</a:t>
            </a:r>
            <a:r>
              <a:rPr lang="en-US" altLang="zh-TW" sz="2400" b="1" baseline="-25000" dirty="0"/>
              <a:t>p-1</a:t>
            </a:r>
            <a:endParaRPr lang="en-US" altLang="zh-TW" sz="2400" dirty="0"/>
          </a:p>
          <a:p>
            <a:r>
              <a:rPr lang="en-US" altLang="zh-TW" sz="2800" b="0" dirty="0" err="1"/>
              <a:t>Denormalized</a:t>
            </a:r>
            <a:r>
              <a:rPr lang="en-US" altLang="zh-TW" sz="2800" b="0" dirty="0"/>
              <a:t> </a:t>
            </a:r>
            <a:r>
              <a:rPr lang="en-US" altLang="zh-TW" sz="2800" b="0" dirty="0" smtClean="0"/>
              <a:t>Number (Subnormal in 2008 </a:t>
            </a:r>
            <a:r>
              <a:rPr lang="en-US" altLang="zh-TW" sz="2800" b="0" dirty="0" err="1" smtClean="0"/>
              <a:t>Std</a:t>
            </a:r>
            <a:r>
              <a:rPr lang="en-US" altLang="zh-TW" sz="2800" b="0" dirty="0" smtClean="0"/>
              <a:t>)</a:t>
            </a:r>
            <a:endParaRPr lang="en-US" altLang="zh-TW" sz="2800" b="0" dirty="0"/>
          </a:p>
          <a:p>
            <a:pPr lvl="1"/>
            <a:r>
              <a:rPr lang="en-US" altLang="zh-TW" sz="1800" dirty="0"/>
              <a:t>Single precision: e = 0, f ≠ 0, value = (-1)</a:t>
            </a:r>
            <a:r>
              <a:rPr lang="en-US" altLang="zh-TW" sz="1800" baseline="50000" dirty="0"/>
              <a:t>S</a:t>
            </a:r>
            <a:r>
              <a:rPr lang="en-US" altLang="zh-TW" sz="1800" dirty="0"/>
              <a:t>‧2</a:t>
            </a:r>
            <a:r>
              <a:rPr lang="en-US" altLang="zh-TW" sz="1800" baseline="50000" dirty="0"/>
              <a:t>-126</a:t>
            </a:r>
            <a:r>
              <a:rPr lang="en-US" altLang="zh-TW" sz="1800" dirty="0"/>
              <a:t>‧(0.f)</a:t>
            </a:r>
          </a:p>
          <a:p>
            <a:pPr lvl="1"/>
            <a:r>
              <a:rPr lang="en-US" altLang="zh-TW" sz="1800" dirty="0"/>
              <a:t>Double precision: e = 0, f ≠ 0, value = (-1)</a:t>
            </a:r>
            <a:r>
              <a:rPr lang="en-US" altLang="zh-TW" sz="1800" baseline="50000" dirty="0"/>
              <a:t>S</a:t>
            </a:r>
            <a:r>
              <a:rPr lang="en-US" altLang="zh-TW" sz="1800" dirty="0"/>
              <a:t>‧2</a:t>
            </a:r>
            <a:r>
              <a:rPr lang="en-US" altLang="zh-TW" sz="1800" baseline="50000" dirty="0"/>
              <a:t>-1022</a:t>
            </a:r>
            <a:r>
              <a:rPr lang="zh-TW" altLang="en-US" sz="1800" dirty="0"/>
              <a:t>．</a:t>
            </a:r>
            <a:r>
              <a:rPr lang="en-US" altLang="zh-TW" sz="1800" dirty="0"/>
              <a:t>(0.f)</a:t>
            </a:r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105400"/>
            <a:ext cx="8066088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5743575"/>
            <a:ext cx="37719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4171950"/>
            <a:ext cx="6088062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9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695825"/>
            <a:ext cx="37909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307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829" name="Group 13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960155"/>
              </p:ext>
            </p:extLst>
          </p:nvPr>
        </p:nvGraphicFramePr>
        <p:xfrm>
          <a:off x="467544" y="476672"/>
          <a:ext cx="8208913" cy="5082540"/>
        </p:xfrm>
        <a:graphic>
          <a:graphicData uri="http://schemas.openxmlformats.org/drawingml/2006/table">
            <a:tbl>
              <a:tblPr/>
              <a:tblGrid>
                <a:gridCol w="2456990"/>
                <a:gridCol w="1438765"/>
                <a:gridCol w="1530476"/>
                <a:gridCol w="1558545"/>
                <a:gridCol w="1224137"/>
              </a:tblGrid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Parameter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binary16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binary32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(Single precision)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binary64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(Double precision)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binary128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Bits of precision, 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10+1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23+1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52+1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112+1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Representation of b0 </a:t>
                      </a:r>
                      <a:b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</a:b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integer bit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Hidden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Hidden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Hidden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Hidden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Bits for Significand field (f)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52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Significand range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[1 , 2 - 2</a:t>
                      </a:r>
                      <a:r>
                        <a:rPr kumimoji="1" lang="en-US" altLang="zh-TW" sz="14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-10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[1 , 2 - 2</a:t>
                      </a:r>
                      <a:r>
                        <a:rPr kumimoji="1" lang="en-US" altLang="zh-TW" sz="14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-23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[1 , 2 - 2</a:t>
                      </a:r>
                      <a:r>
                        <a:rPr kumimoji="1" lang="en-US" altLang="zh-TW" sz="14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-52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[1 , 2 - 2</a:t>
                      </a:r>
                      <a:r>
                        <a:rPr kumimoji="1" lang="en-US" altLang="zh-TW" sz="1400" b="0" i="0" u="none" strike="noStrike" cap="none" normalizeH="0" baseline="5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-112</a:t>
                      </a: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Bits for Exponent field (e)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Exponent bias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1023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16383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Max exponent: </a:t>
                      </a:r>
                      <a:r>
                        <a:rPr kumimoji="1" lang="en-US" altLang="zh-TW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emax</a:t>
                      </a:r>
                      <a:endParaRPr kumimoji="1" lang="en-US" altLang="zh-TW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標楷體" pitchFamily="65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15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30)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127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254)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1023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2046)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16383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32766)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Minimum exponent: </a:t>
                      </a:r>
                      <a:r>
                        <a:rPr kumimoji="1" lang="en-US" altLang="zh-TW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emin</a:t>
                      </a:r>
                      <a:endParaRPr kumimoji="1" lang="en-US" altLang="zh-TW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標楷體" pitchFamily="65" charset="-120"/>
                        <a:cs typeface="Tahoma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-14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-126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-1022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-16382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(e = 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Reserved Biased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Exponent (e)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0, 31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0, 255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0, 2047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0, 32767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3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Format</a:t>
            </a:r>
            <a:endParaRPr lang="en-US" altLang="zh-TW" b="0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0" dirty="0" smtClean="0"/>
              <a:t>Zero</a:t>
            </a:r>
            <a:endParaRPr lang="en-US" altLang="zh-TW" b="0" dirty="0"/>
          </a:p>
          <a:p>
            <a:pPr lvl="1"/>
            <a:r>
              <a:rPr lang="en-US" altLang="zh-TW" sz="2000" dirty="0"/>
              <a:t>+0 : S = 0, e = 0, and f = 0</a:t>
            </a:r>
          </a:p>
          <a:p>
            <a:pPr lvl="1"/>
            <a:r>
              <a:rPr lang="en-US" altLang="zh-TW" sz="2000" dirty="0"/>
              <a:t> -0 : S = 1, e = 0, and f = 0</a:t>
            </a:r>
          </a:p>
          <a:p>
            <a:r>
              <a:rPr lang="en-US" altLang="zh-TW" b="0" dirty="0"/>
              <a:t>Infinities</a:t>
            </a:r>
          </a:p>
          <a:p>
            <a:pPr lvl="1"/>
            <a:r>
              <a:rPr lang="en-US" altLang="zh-TW" dirty="0"/>
              <a:t>+∞</a:t>
            </a:r>
          </a:p>
          <a:p>
            <a:pPr lvl="2"/>
            <a:r>
              <a:rPr lang="en-US" altLang="zh-TW" dirty="0"/>
              <a:t> Single precision: S = 0, e = 255 (0xFF), and f = 0</a:t>
            </a:r>
          </a:p>
          <a:p>
            <a:pPr lvl="2"/>
            <a:r>
              <a:rPr lang="en-US" altLang="zh-TW" dirty="0"/>
              <a:t>Double precision: S = 0, e = 2047 (0x7FF), and f = 0</a:t>
            </a:r>
          </a:p>
          <a:p>
            <a:pPr lvl="1"/>
            <a:r>
              <a:rPr lang="en-US" altLang="zh-TW" dirty="0"/>
              <a:t>-∞ </a:t>
            </a:r>
          </a:p>
          <a:p>
            <a:pPr lvl="2"/>
            <a:r>
              <a:rPr lang="en-US" altLang="zh-TW" dirty="0"/>
              <a:t> Single precision: S = 1, e = 255 (0xFF), and f = 0</a:t>
            </a:r>
          </a:p>
          <a:p>
            <a:pPr lvl="2"/>
            <a:r>
              <a:rPr lang="en-US" altLang="zh-TW" dirty="0"/>
              <a:t>Double precision: S = 1, e = 2047 (0x7FF), and f = 0</a:t>
            </a:r>
          </a:p>
          <a:p>
            <a:pPr lvl="1"/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30733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8962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92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 smtClean="0"/>
              <a:t>Format</a:t>
            </a:r>
            <a:endParaRPr lang="en-US" altLang="zh-TW" b="0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6500"/>
            <a:ext cx="8458200" cy="4756150"/>
          </a:xfrm>
        </p:spPr>
        <p:txBody>
          <a:bodyPr/>
          <a:lstStyle/>
          <a:p>
            <a:r>
              <a:rPr lang="en-US" altLang="zh-TW" b="0" dirty="0" err="1"/>
              <a:t>NaNs</a:t>
            </a:r>
            <a:endParaRPr lang="en-US" altLang="zh-TW" b="0" dirty="0"/>
          </a:p>
          <a:p>
            <a:pPr lvl="1"/>
            <a:r>
              <a:rPr lang="en-US" altLang="zh-TW" sz="2000" dirty="0"/>
              <a:t>Single precision: e = 255 (0xFF), and f ≠ 0, regardless of S</a:t>
            </a:r>
          </a:p>
          <a:p>
            <a:pPr lvl="1"/>
            <a:r>
              <a:rPr lang="en-US" altLang="zh-TW" sz="2000" dirty="0"/>
              <a:t>Double precision: e = 2047 (0x7FF), and f ≠ 0, regardless of S</a:t>
            </a:r>
          </a:p>
          <a:p>
            <a:pPr lvl="1"/>
            <a:r>
              <a:rPr lang="en-US" altLang="zh-TW" sz="2000" dirty="0"/>
              <a:t>Single precision</a:t>
            </a:r>
          </a:p>
          <a:p>
            <a:pPr lvl="2"/>
            <a:r>
              <a:rPr lang="en-US" altLang="zh-TW" sz="1800" dirty="0"/>
              <a:t> </a:t>
            </a:r>
            <a:r>
              <a:rPr lang="en-US" altLang="zh-TW" dirty="0"/>
              <a:t>Signaling </a:t>
            </a:r>
            <a:r>
              <a:rPr lang="en-US" altLang="zh-TW" dirty="0" err="1"/>
              <a:t>NaNs</a:t>
            </a:r>
            <a:r>
              <a:rPr lang="en-US" altLang="zh-TW" dirty="0"/>
              <a:t>: Bit[22] = 0, others: any, but ≠ 0</a:t>
            </a:r>
          </a:p>
          <a:p>
            <a:pPr lvl="2"/>
            <a:r>
              <a:rPr lang="en-US" altLang="zh-TW" dirty="0"/>
              <a:t> Quiet </a:t>
            </a:r>
            <a:r>
              <a:rPr lang="en-US" altLang="zh-TW" dirty="0" err="1"/>
              <a:t>NaNs</a:t>
            </a:r>
            <a:r>
              <a:rPr lang="en-US" altLang="zh-TW" dirty="0"/>
              <a:t>: Bit[22] = 1 , others: any, but ≠ 0</a:t>
            </a:r>
          </a:p>
          <a:p>
            <a:pPr lvl="1"/>
            <a:r>
              <a:rPr lang="en-US" altLang="zh-TW" sz="2000" dirty="0"/>
              <a:t>Double precision</a:t>
            </a:r>
          </a:p>
          <a:p>
            <a:pPr lvl="2"/>
            <a:r>
              <a:rPr lang="en-US" altLang="zh-TW" dirty="0"/>
              <a:t>Signaling </a:t>
            </a:r>
            <a:r>
              <a:rPr lang="en-US" altLang="zh-TW" dirty="0" err="1"/>
              <a:t>NaNs</a:t>
            </a:r>
            <a:r>
              <a:rPr lang="en-US" altLang="zh-TW" dirty="0"/>
              <a:t>: Bit[51] = 0 , others: any, but ≠ 0</a:t>
            </a:r>
          </a:p>
          <a:p>
            <a:pPr lvl="2"/>
            <a:r>
              <a:rPr lang="en-US" altLang="zh-TW" dirty="0"/>
              <a:t>Quiet </a:t>
            </a:r>
            <a:r>
              <a:rPr lang="en-US" altLang="zh-TW" dirty="0" err="1"/>
              <a:t>NaNs</a:t>
            </a:r>
            <a:r>
              <a:rPr lang="en-US" altLang="zh-TW" dirty="0"/>
              <a:t>: Bit[51] = 1 , others: any, but ≠ 0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dirty="0"/>
          </a:p>
          <a:p>
            <a:pPr lvl="1"/>
            <a:endParaRPr lang="en-US" altLang="zh-TW" sz="1800" dirty="0"/>
          </a:p>
        </p:txBody>
      </p:sp>
      <p:graphicFrame>
        <p:nvGraphicFramePr>
          <p:cNvPr id="71718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444025"/>
              </p:ext>
            </p:extLst>
          </p:nvPr>
        </p:nvGraphicFramePr>
        <p:xfrm>
          <a:off x="1475656" y="5085184"/>
          <a:ext cx="6096000" cy="113842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304800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Floating-point Format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New QNaN 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Single-precision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0xFFFFFFFF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Double-precision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1pPr>
                      <a:lvl2pPr marL="71755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2pPr>
                      <a:lvl3pPr marL="13493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3pPr>
                      <a:lvl4pPr marL="1968500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4pPr>
                      <a:lvl5pPr marL="2505075" algn="l">
                        <a:lnSpc>
                          <a:spcPct val="105000"/>
                        </a:lnSpc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5pPr>
                      <a:lvl6pPr marL="29622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6pPr>
                      <a:lvl7pPr marL="34194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7pPr>
                      <a:lvl8pPr marL="38766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8pPr>
                      <a:lvl9pPr marL="4333875" fontAlgn="base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>
                          <a:srgbClr val="000066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標楷體" pitchFamily="65" charset="-120"/>
                          <a:cs typeface="Tahoma" pitchFamily="34" charset="0"/>
                        </a:rPr>
                        <a:t>0xFFFFFFFF FFFFFFFF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6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NaNs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Signaling </a:t>
            </a:r>
            <a:r>
              <a:rPr lang="en-US" altLang="zh-TW" dirty="0" err="1" smtClean="0"/>
              <a:t>NaNs</a:t>
            </a:r>
            <a:endParaRPr lang="en-US" altLang="zh-TW" dirty="0"/>
          </a:p>
          <a:p>
            <a:pPr lvl="1"/>
            <a:r>
              <a:rPr lang="en-US" altLang="zh-TW" dirty="0" smtClean="0"/>
              <a:t>uninitialized variables</a:t>
            </a:r>
          </a:p>
          <a:p>
            <a:pPr lvl="1"/>
            <a:r>
              <a:rPr lang="en-US" altLang="zh-TW" dirty="0" smtClean="0"/>
              <a:t>arithmetic-like enhancements</a:t>
            </a:r>
          </a:p>
          <a:p>
            <a:r>
              <a:rPr lang="en-US" altLang="zh-TW" dirty="0" smtClean="0"/>
              <a:t>Quiet </a:t>
            </a:r>
            <a:r>
              <a:rPr lang="en-US" altLang="zh-TW" dirty="0" err="1" smtClean="0"/>
              <a:t>NaNs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left to the implementer’s discretion</a:t>
            </a:r>
          </a:p>
          <a:p>
            <a:pPr lvl="1"/>
            <a:r>
              <a:rPr lang="en-US" altLang="zh-TW" dirty="0" smtClean="0"/>
              <a:t>afford retrospective diagnostic information inherited from invalid or unavailable data and results</a:t>
            </a:r>
          </a:p>
        </p:txBody>
      </p:sp>
    </p:spTree>
    <p:extLst>
      <p:ext uri="{BB962C8B-B14F-4D97-AF65-F5344CB8AC3E}">
        <p14:creationId xmlns:p14="http://schemas.microsoft.com/office/powerpoint/2010/main" val="22301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Rounding</a:t>
            </a:r>
            <a:endParaRPr lang="en-US" altLang="zh-TW" b="0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Takes a number regarded as infinitely precise and modifies it to fit in the destination’s format </a:t>
            </a:r>
          </a:p>
          <a:p>
            <a:pPr lvl="1"/>
            <a:r>
              <a:rPr lang="en-US" altLang="zh-TW" dirty="0" smtClean="0"/>
              <a:t>signaling the inexact exception, underflow, or overflow when appropriate</a:t>
            </a:r>
          </a:p>
          <a:p>
            <a:r>
              <a:rPr lang="en-US" altLang="zh-TW" dirty="0" smtClean="0"/>
              <a:t>Rounding-direction attributes to nearest</a:t>
            </a:r>
          </a:p>
          <a:p>
            <a:pPr lvl="1"/>
            <a:r>
              <a:rPr lang="en-US" altLang="zh-TW" dirty="0" err="1" smtClean="0"/>
              <a:t>roundTiesToEven</a:t>
            </a:r>
            <a:r>
              <a:rPr lang="en-US" altLang="zh-TW" dirty="0" smtClean="0"/>
              <a:t> (default)</a:t>
            </a:r>
          </a:p>
          <a:p>
            <a:pPr lvl="1"/>
            <a:r>
              <a:rPr lang="en-US" altLang="zh-TW" dirty="0" err="1" smtClean="0"/>
              <a:t>roundTiesToAway</a:t>
            </a:r>
            <a:endParaRPr lang="en-US" altLang="zh-TW" dirty="0" smtClean="0"/>
          </a:p>
          <a:p>
            <a:r>
              <a:rPr lang="en-US" altLang="zh-TW" dirty="0" smtClean="0"/>
              <a:t>Directed rounding attributes</a:t>
            </a:r>
          </a:p>
          <a:p>
            <a:pPr lvl="1"/>
            <a:r>
              <a:rPr lang="en-US" altLang="zh-TW" dirty="0" err="1" smtClean="0"/>
              <a:t>roundTowardPositive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roundTowardNegative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roundTowardZero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9135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15921</TotalTime>
  <Words>1111</Words>
  <Application>Microsoft Office PowerPoint</Application>
  <PresentationFormat>如螢幕大小 (4:3)</PresentationFormat>
  <Paragraphs>184</Paragraphs>
  <Slides>16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Office 佈景主題</vt:lpstr>
      <vt:lpstr>IEEE Std 754:  IEEE Standard for Floating-Point Arithmetic</vt:lpstr>
      <vt:lpstr>What will not cover</vt:lpstr>
      <vt:lpstr>Introduction</vt:lpstr>
      <vt:lpstr>PowerPoint 簡報</vt:lpstr>
      <vt:lpstr>Format</vt:lpstr>
      <vt:lpstr>PowerPoint 簡報</vt:lpstr>
      <vt:lpstr>Format</vt:lpstr>
      <vt:lpstr>NaNs</vt:lpstr>
      <vt:lpstr>Rounding</vt:lpstr>
      <vt:lpstr>Invalid Operation Exception</vt:lpstr>
      <vt:lpstr>Inexact exception</vt:lpstr>
      <vt:lpstr>Overflow exception</vt:lpstr>
      <vt:lpstr>Underflow exception</vt:lpstr>
      <vt:lpstr>Divide by Zero exception</vt:lpstr>
      <vt:lpstr>Operations</vt:lpstr>
      <vt:lpstr>Comparsion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Edward Chia-Ming Chang(張家銘)</cp:lastModifiedBy>
  <cp:revision>21</cp:revision>
  <dcterms:created xsi:type="dcterms:W3CDTF">2019-06-05T06:34:44Z</dcterms:created>
  <dcterms:modified xsi:type="dcterms:W3CDTF">2019-06-17T03:05:06Z</dcterms:modified>
</cp:coreProperties>
</file>