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9" r:id="rId3"/>
    <p:sldId id="273" r:id="rId4"/>
    <p:sldId id="275" r:id="rId5"/>
    <p:sldId id="276" r:id="rId6"/>
    <p:sldId id="321" r:id="rId7"/>
    <p:sldId id="279" r:id="rId8"/>
    <p:sldId id="283" r:id="rId9"/>
    <p:sldId id="274" r:id="rId10"/>
    <p:sldId id="277" r:id="rId11"/>
    <p:sldId id="278" r:id="rId12"/>
    <p:sldId id="336" r:id="rId13"/>
    <p:sldId id="322" r:id="rId14"/>
    <p:sldId id="331" r:id="rId15"/>
    <p:sldId id="333" r:id="rId16"/>
    <p:sldId id="317" r:id="rId17"/>
    <p:sldId id="329" r:id="rId18"/>
    <p:sldId id="288" r:id="rId19"/>
    <p:sldId id="261" r:id="rId20"/>
    <p:sldId id="330" r:id="rId21"/>
    <p:sldId id="262" r:id="rId22"/>
    <p:sldId id="263" r:id="rId23"/>
    <p:sldId id="332" r:id="rId24"/>
    <p:sldId id="298" r:id="rId25"/>
    <p:sldId id="314" r:id="rId26"/>
    <p:sldId id="296" r:id="rId27"/>
    <p:sldId id="302" r:id="rId28"/>
    <p:sldId id="325" r:id="rId29"/>
    <p:sldId id="334" r:id="rId30"/>
    <p:sldId id="337" r:id="rId31"/>
    <p:sldId id="303" r:id="rId32"/>
    <p:sldId id="304" r:id="rId33"/>
    <p:sldId id="324" r:id="rId34"/>
    <p:sldId id="320" r:id="rId35"/>
    <p:sldId id="328" r:id="rId36"/>
    <p:sldId id="315" r:id="rId37"/>
    <p:sldId id="284" r:id="rId38"/>
    <p:sldId id="290" r:id="rId39"/>
    <p:sldId id="270" r:id="rId40"/>
    <p:sldId id="287" r:id="rId41"/>
    <p:sldId id="291" r:id="rId42"/>
    <p:sldId id="292" r:id="rId43"/>
    <p:sldId id="323" r:id="rId44"/>
    <p:sldId id="335" r:id="rId45"/>
    <p:sldId id="316" r:id="rId46"/>
    <p:sldId id="305" r:id="rId47"/>
    <p:sldId id="313" r:id="rId48"/>
    <p:sldId id="308" r:id="rId49"/>
    <p:sldId id="309" r:id="rId50"/>
    <p:sldId id="310" r:id="rId51"/>
    <p:sldId id="311" r:id="rId52"/>
    <p:sldId id="312" r:id="rId53"/>
    <p:sldId id="318" r:id="rId54"/>
    <p:sldId id="272" r:id="rId55"/>
    <p:sldId id="271" r:id="rId5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7" autoAdjust="0"/>
    <p:restoredTop sz="97519" autoAdjust="0"/>
  </p:normalViewPr>
  <p:slideViewPr>
    <p:cSldViewPr>
      <p:cViewPr>
        <p:scale>
          <a:sx n="100" d="100"/>
          <a:sy n="100" d="100"/>
        </p:scale>
        <p:origin x="-726" y="3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en-US" altLang="zh-TW" baseline="0" dirty="0" smtClean="0"/>
              <a:t> is value after rounding</a:t>
            </a:r>
          </a:p>
          <a:p>
            <a:r>
              <a:rPr lang="en-US" altLang="zh-TW" baseline="0" dirty="0" smtClean="0"/>
              <a:t>R is rounding inclement</a:t>
            </a:r>
          </a:p>
          <a:p>
            <a:r>
              <a:rPr lang="en-US" altLang="zh-TW" baseline="0" dirty="0" smtClean="0"/>
              <a:t>B = A+R</a:t>
            </a:r>
          </a:p>
          <a:p>
            <a:r>
              <a:rPr lang="en-US" altLang="zh-TW" baseline="0" dirty="0" smtClean="0"/>
              <a:t>Result = B’+1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 (A+R)’+1</a:t>
            </a:r>
          </a:p>
          <a:p>
            <a:pPr marL="171450" indent="-171450">
              <a:buFont typeface="Symbol"/>
              <a:buChar char="Þ"/>
            </a:pPr>
            <a:r>
              <a:rPr lang="en-US" altLang="zh-TW" baseline="0" dirty="0" smtClean="0"/>
              <a:t>R = 0, Result = A’+1</a:t>
            </a:r>
          </a:p>
          <a:p>
            <a:pPr marL="171450" indent="-171450">
              <a:buFont typeface="Symbol"/>
              <a:buChar char="Þ"/>
            </a:pPr>
            <a:r>
              <a:rPr lang="en-US" altLang="zh-TW" baseline="0" dirty="0" smtClean="0"/>
              <a:t>R = 1, Result = A’-1+1 = A’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83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l5_sticky = 1’b0</a:t>
            </a:r>
          </a:p>
          <a:p>
            <a:r>
              <a:rPr lang="en-US" altLang="zh-TW" sz="1200" dirty="0" smtClean="0"/>
              <a:t>l4_sticky = (f1_s_lz_num[5] == 1’b1) ? l5_sticky :|bit[15:0]</a:t>
            </a:r>
          </a:p>
          <a:p>
            <a:r>
              <a:rPr lang="en-US" altLang="zh-TW" sz="1200" dirty="0" smtClean="0"/>
              <a:t>L3_sticky = (f1_s_lz_num[5:4] == 2’b11) ? l4_sticky : </a:t>
            </a:r>
          </a:p>
          <a:p>
            <a:r>
              <a:rPr lang="en-US" altLang="zh-TW" sz="1200" dirty="0" smtClean="0"/>
              <a:t>                     l4_sticky | (| bit[27:24])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l5_sticky = 1’b0</a:t>
            </a:r>
          </a:p>
          <a:p>
            <a:r>
              <a:rPr lang="en-US" altLang="zh-TW" sz="1200" dirty="0" smtClean="0"/>
              <a:t>l4_sticky = (f1_s_lz_num[5] == 1’b1) ? l5_sticky :|bit[15:0]</a:t>
            </a:r>
          </a:p>
          <a:p>
            <a:r>
              <a:rPr lang="en-US" altLang="zh-TW" sz="1200" dirty="0" smtClean="0"/>
              <a:t>L3_sticky = (f1_s_lz_num[5:4] == 2’b11) ? l4_sticky : </a:t>
            </a:r>
          </a:p>
          <a:p>
            <a:r>
              <a:rPr lang="en-US" altLang="zh-TW" sz="1200" dirty="0" smtClean="0"/>
              <a:t>                     l4_sticky | (| bit[27:24])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2020/12/18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slide" Target="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slide" Target="slide45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6.xml"/><Relationship Id="rId5" Type="http://schemas.openxmlformats.org/officeDocument/2006/relationships/slide" Target="slide33.xml"/><Relationship Id="rId4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FP MISC </a:t>
            </a:r>
            <a:r>
              <a:rPr lang="en-US" altLang="zh-TW" dirty="0" err="1" smtClean="0"/>
              <a:t>uArch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202012</a:t>
            </a:r>
          </a:p>
          <a:p>
            <a:r>
              <a:rPr lang="en-US" altLang="zh-TW" dirty="0" smtClean="0"/>
              <a:t>Larry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Function Unit Lane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Src_gen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is for source data selection</a:t>
            </a:r>
          </a:p>
          <a:p>
            <a:r>
              <a:rPr lang="en-US" altLang="zh-TW" sz="2000" b="1" dirty="0" smtClean="0"/>
              <a:t>FSM</a:t>
            </a:r>
            <a:r>
              <a:rPr lang="en-US" altLang="zh-TW" sz="2000" dirty="0" smtClean="0"/>
              <a:t> is for reduction instructions to generate control signals</a:t>
            </a:r>
          </a:p>
          <a:p>
            <a:r>
              <a:rPr lang="en-US" altLang="zh-TW" sz="2000" b="1" dirty="0" err="1" smtClean="0"/>
              <a:t>Lane_carry_control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handle data forwarding between each lane</a:t>
            </a:r>
            <a:endParaRPr lang="zh-TW" altLang="en-US" sz="2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043333" y="3115658"/>
            <a:ext cx="3100667" cy="1721882"/>
            <a:chOff x="6043333" y="3115658"/>
            <a:chExt cx="3100667" cy="1721882"/>
          </a:xfrm>
        </p:grpSpPr>
        <p:pic>
          <p:nvPicPr>
            <p:cNvPr id="1027" name="Picture 3" descr="C:\Users\larryzzr\Desktop\FP\FMIS_Figs\vfmis_lane_v1_f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3484990"/>
              <a:ext cx="30765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6043333" y="311565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ELEN=32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067425" y="1163052"/>
            <a:ext cx="3076575" cy="2007632"/>
            <a:chOff x="6067425" y="1163052"/>
            <a:chExt cx="3076575" cy="2007632"/>
          </a:xfrm>
        </p:grpSpPr>
        <p:pic>
          <p:nvPicPr>
            <p:cNvPr id="1026" name="Picture 2" descr="C:\Users\larryzzr\Desktop\FP\FMIS_Figs\vfmis_lane_v1_f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1532384"/>
              <a:ext cx="3076575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字方塊 19"/>
            <p:cNvSpPr txBox="1"/>
            <p:nvPr/>
          </p:nvSpPr>
          <p:spPr>
            <a:xfrm>
              <a:off x="6067425" y="116305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ELEN=64</a:t>
              </a:r>
              <a:endParaRPr lang="zh-TW" altLang="en-US" dirty="0"/>
            </a:p>
          </p:txBody>
        </p:sp>
      </p:grpSp>
      <p:pic>
        <p:nvPicPr>
          <p:cNvPr id="4" name="Picture 2" descr="C:\Users\larryzzr\Desktop\FP\FMIS_Figs\vfmis_lane_v1_f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1770490"/>
            <a:ext cx="4867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/>
          <p:cNvCxnSpPr/>
          <p:nvPr/>
        </p:nvCxnSpPr>
        <p:spPr>
          <a:xfrm flipV="1">
            <a:off x="5364088" y="2204866"/>
            <a:ext cx="679245" cy="7610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364088" y="2976209"/>
            <a:ext cx="679245" cy="10288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5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600" dirty="0" smtClean="0"/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18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/>
              <a:t>INT to FP</a:t>
            </a: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59" y="1992919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7236296" y="1628800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7020272" y="2420888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 rot="18779948">
            <a:off x="7556868" y="2355514"/>
            <a:ext cx="144016" cy="7423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 rot="5400000">
            <a:off x="7554979" y="2996952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18161642">
            <a:off x="7556867" y="3383038"/>
            <a:ext cx="144016" cy="6339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rot="2418153">
            <a:off x="6488127" y="3472348"/>
            <a:ext cx="144016" cy="6339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 rot="19110415">
            <a:off x="6652080" y="4012531"/>
            <a:ext cx="144016" cy="112888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7482971" y="5037023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1006517">
            <a:off x="7877440" y="4187125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3574535">
            <a:off x="6948263" y="5724127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169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FP to INT (</a:t>
            </a:r>
            <a:r>
              <a:rPr lang="en-US" altLang="zh-TW" sz="1600" dirty="0" err="1" smtClean="0">
                <a:solidFill>
                  <a:srgbClr val="FF0000"/>
                </a:solidFill>
              </a:rPr>
              <a:t>exp</a:t>
            </a:r>
            <a:r>
              <a:rPr lang="en-US" altLang="zh-TW" sz="1600" dirty="0" smtClean="0">
                <a:solidFill>
                  <a:srgbClr val="FF0000"/>
                </a:solidFill>
              </a:rPr>
              <a:t> &lt; 52)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FP to INT </a:t>
            </a:r>
            <a:r>
              <a:rPr lang="en-US" altLang="zh-TW" sz="1600" dirty="0" smtClean="0">
                <a:solidFill>
                  <a:srgbClr val="0070C0"/>
                </a:solidFill>
              </a:rPr>
              <a:t>(52 &lt;= 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exp</a:t>
            </a:r>
            <a:r>
              <a:rPr lang="en-US" altLang="zh-TW" sz="1600" dirty="0" smtClean="0">
                <a:solidFill>
                  <a:srgbClr val="0070C0"/>
                </a:solidFill>
              </a:rPr>
              <a:t>)</a:t>
            </a:r>
            <a:endParaRPr lang="en-US" altLang="zh-TW" sz="1600" dirty="0">
              <a:solidFill>
                <a:srgbClr val="0070C0"/>
              </a:solidFill>
            </a:endParaRP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59" y="1992919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向下箭號 18"/>
          <p:cNvSpPr/>
          <p:nvPr/>
        </p:nvSpPr>
        <p:spPr>
          <a:xfrm>
            <a:off x="5693554" y="1704887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>
            <a:off x="5724128" y="2433351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向下箭號 21"/>
          <p:cNvSpPr/>
          <p:nvPr/>
        </p:nvSpPr>
        <p:spPr>
          <a:xfrm rot="18604227">
            <a:off x="5786493" y="3410283"/>
            <a:ext cx="144016" cy="79462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下箭號 22"/>
          <p:cNvSpPr/>
          <p:nvPr/>
        </p:nvSpPr>
        <p:spPr>
          <a:xfrm rot="16799345">
            <a:off x="6653864" y="2857106"/>
            <a:ext cx="144016" cy="16572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 rot="19089615">
            <a:off x="6643145" y="3913670"/>
            <a:ext cx="144016" cy="111171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向下箭號 26"/>
          <p:cNvSpPr/>
          <p:nvPr/>
        </p:nvSpPr>
        <p:spPr>
          <a:xfrm rot="1186467">
            <a:off x="7165423" y="4214097"/>
            <a:ext cx="144016" cy="59944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 rot="1186467">
            <a:off x="7826085" y="4212106"/>
            <a:ext cx="144016" cy="6669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1305690">
            <a:off x="6653864" y="5142510"/>
            <a:ext cx="144016" cy="116130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5580112" y="1704887"/>
            <a:ext cx="144016" cy="5760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>
            <a:off x="5612934" y="2433351"/>
            <a:ext cx="144016" cy="5760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 rot="18604227">
            <a:off x="5724128" y="3422165"/>
            <a:ext cx="144016" cy="794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6136891" y="4148284"/>
            <a:ext cx="144016" cy="794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>
            <a:off x="6400923" y="5087058"/>
            <a:ext cx="144016" cy="1202941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987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FP widening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FP narrowing</a:t>
            </a:r>
            <a:endParaRPr lang="en-US" altLang="zh-TW" sz="1600" dirty="0" smtClean="0"/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17738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7238237" y="1742466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向下箭號 19"/>
          <p:cNvSpPr/>
          <p:nvPr/>
        </p:nvSpPr>
        <p:spPr>
          <a:xfrm>
            <a:off x="7238237" y="2517714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向下箭號 23"/>
          <p:cNvSpPr/>
          <p:nvPr/>
        </p:nvSpPr>
        <p:spPr>
          <a:xfrm rot="17166174">
            <a:off x="7904050" y="2234352"/>
            <a:ext cx="144016" cy="9757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向下箭號 25"/>
          <p:cNvSpPr/>
          <p:nvPr/>
        </p:nvSpPr>
        <p:spPr>
          <a:xfrm rot="5400000">
            <a:off x="7814400" y="2949862"/>
            <a:ext cx="144016" cy="57586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 rot="2616999">
            <a:off x="6686704" y="3543301"/>
            <a:ext cx="144016" cy="7550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 rot="18633066">
            <a:off x="6927842" y="4093711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向下箭號 38"/>
          <p:cNvSpPr/>
          <p:nvPr/>
        </p:nvSpPr>
        <p:spPr>
          <a:xfrm>
            <a:off x="7670285" y="5110003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向下箭號 39"/>
          <p:cNvSpPr/>
          <p:nvPr/>
        </p:nvSpPr>
        <p:spPr>
          <a:xfrm rot="4144109">
            <a:off x="7245265" y="5790860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5798077" y="1794960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向下箭號 41"/>
          <p:cNvSpPr/>
          <p:nvPr/>
        </p:nvSpPr>
        <p:spPr>
          <a:xfrm>
            <a:off x="5798077" y="2517714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向下箭號 42"/>
          <p:cNvSpPr/>
          <p:nvPr/>
        </p:nvSpPr>
        <p:spPr>
          <a:xfrm rot="18066909">
            <a:off x="5870085" y="3448766"/>
            <a:ext cx="144016" cy="87210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下箭號 43"/>
          <p:cNvSpPr/>
          <p:nvPr/>
        </p:nvSpPr>
        <p:spPr>
          <a:xfrm rot="18723034">
            <a:off x="6728811" y="4059694"/>
            <a:ext cx="152932" cy="102289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向下箭號 44"/>
          <p:cNvSpPr/>
          <p:nvPr/>
        </p:nvSpPr>
        <p:spPr>
          <a:xfrm rot="1394362">
            <a:off x="8041431" y="4224706"/>
            <a:ext cx="152932" cy="74341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向下箭號 45"/>
          <p:cNvSpPr/>
          <p:nvPr/>
        </p:nvSpPr>
        <p:spPr>
          <a:xfrm>
            <a:off x="7550105" y="5106691"/>
            <a:ext cx="120180" cy="86740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向下箭號 46"/>
          <p:cNvSpPr/>
          <p:nvPr/>
        </p:nvSpPr>
        <p:spPr>
          <a:xfrm rot="4100239">
            <a:off x="7133068" y="5753984"/>
            <a:ext cx="120180" cy="86740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向下箭號 47"/>
          <p:cNvSpPr/>
          <p:nvPr/>
        </p:nvSpPr>
        <p:spPr>
          <a:xfrm rot="16821794">
            <a:off x="6905626" y="2895023"/>
            <a:ext cx="116959" cy="1678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677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Comparing instructions</a:t>
            </a:r>
          </a:p>
          <a:p>
            <a:r>
              <a:rPr lang="en-US" altLang="zh-TW" sz="1600" dirty="0" smtClean="0">
                <a:solidFill>
                  <a:schemeClr val="accent1"/>
                </a:solidFill>
              </a:rPr>
              <a:t>Others instructions</a:t>
            </a: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367" y="1985588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3339431" y="1702411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4347543" y="1715989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 rot="1383687">
            <a:off x="4141875" y="2517363"/>
            <a:ext cx="144016" cy="1091115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向下箭號 21"/>
          <p:cNvSpPr/>
          <p:nvPr/>
        </p:nvSpPr>
        <p:spPr>
          <a:xfrm rot="19831156">
            <a:off x="3523291" y="2440010"/>
            <a:ext cx="144016" cy="119500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下箭號 22"/>
          <p:cNvSpPr/>
          <p:nvPr/>
        </p:nvSpPr>
        <p:spPr>
          <a:xfrm rot="16851574">
            <a:off x="4908684" y="2782676"/>
            <a:ext cx="144016" cy="2143093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 rot="16851574">
            <a:off x="4804663" y="2813928"/>
            <a:ext cx="144016" cy="214309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>
            <a:off x="6141379" y="4122302"/>
            <a:ext cx="156583" cy="42667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5400000">
            <a:off x="5559150" y="4129460"/>
            <a:ext cx="156583" cy="995621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4980692" y="4704490"/>
            <a:ext cx="156583" cy="14286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 rot="16200000">
            <a:off x="5633412" y="5697193"/>
            <a:ext cx="156583" cy="117252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>
            <a:off x="6056960" y="4122302"/>
            <a:ext cx="156583" cy="42667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 rot="5400000">
            <a:off x="5542037" y="4051168"/>
            <a:ext cx="156583" cy="99562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>
            <a:off x="4906561" y="4704490"/>
            <a:ext cx="156583" cy="14286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向下箭號 34"/>
          <p:cNvSpPr/>
          <p:nvPr/>
        </p:nvSpPr>
        <p:spPr>
          <a:xfrm rot="16200000">
            <a:off x="5633413" y="5775484"/>
            <a:ext cx="156583" cy="11725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115616" y="3885474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Add scalar path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15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Conversion instructions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28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Integer to FP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Conversion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/>
              <a:t>INT to FP</a:t>
            </a: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59" y="1992919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7236296" y="1628800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向下箭號 9"/>
          <p:cNvSpPr/>
          <p:nvPr/>
        </p:nvSpPr>
        <p:spPr>
          <a:xfrm>
            <a:off x="7020272" y="2420888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向下箭號 10"/>
          <p:cNvSpPr/>
          <p:nvPr/>
        </p:nvSpPr>
        <p:spPr>
          <a:xfrm rot="18779948">
            <a:off x="7556868" y="2355514"/>
            <a:ext cx="144016" cy="7423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向下箭號 12"/>
          <p:cNvSpPr/>
          <p:nvPr/>
        </p:nvSpPr>
        <p:spPr>
          <a:xfrm rot="5400000">
            <a:off x="7554979" y="2996952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向下箭號 13"/>
          <p:cNvSpPr/>
          <p:nvPr/>
        </p:nvSpPr>
        <p:spPr>
          <a:xfrm rot="18161642">
            <a:off x="7556867" y="3383038"/>
            <a:ext cx="144016" cy="6339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 rot="2418153">
            <a:off x="6488127" y="3472348"/>
            <a:ext cx="144016" cy="6339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 rot="19110415">
            <a:off x="6652080" y="4012531"/>
            <a:ext cx="144016" cy="112888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7482971" y="5037023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1006517">
            <a:off x="7877440" y="4187125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 rot="3574535">
            <a:off x="6948263" y="5724127"/>
            <a:ext cx="144016" cy="82980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86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Integer to floating-point dataflow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/>
              <a:t>2’sc for negative integer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/>
              <a:t>All integer source types are aligned at XLEN-bit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/>
              <a:t>Do 3 things in parallel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200" dirty="0" smtClean="0"/>
              <a:t>Count leading zero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200" dirty="0" smtClean="0"/>
              <a:t>Normalize </a:t>
            </a:r>
            <a:r>
              <a:rPr lang="en-US" altLang="zh-TW" sz="1200" dirty="0"/>
              <a:t>aligned data</a:t>
            </a:r>
            <a:endParaRPr lang="en-US" altLang="zh-TW" sz="1200" dirty="0" smtClean="0"/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200" dirty="0" smtClean="0"/>
              <a:t>Generate sticky bit</a:t>
            </a:r>
          </a:p>
          <a:p>
            <a:pPr lvl="1">
              <a:buFont typeface="+mj-lt"/>
              <a:buAutoNum type="arabicPeriod"/>
            </a:pPr>
            <a:r>
              <a:rPr lang="en-US" altLang="zh-TW" sz="1600" dirty="0" smtClean="0"/>
              <a:t>Pack to significand format according destination precision</a:t>
            </a:r>
          </a:p>
          <a:p>
            <a:pPr lvl="1">
              <a:buFont typeface="+mj-lt"/>
              <a:buAutoNum type="arabicPeriod"/>
            </a:pPr>
            <a:r>
              <a:rPr lang="en-US" altLang="zh-TW" sz="1600" dirty="0" smtClean="0"/>
              <a:t>Do rounding</a:t>
            </a:r>
            <a:endParaRPr lang="en-US" altLang="zh-TW" sz="1200" dirty="0" smtClean="0"/>
          </a:p>
        </p:txBody>
      </p:sp>
      <p:pic>
        <p:nvPicPr>
          <p:cNvPr id="9220" name="Picture 4" descr="C:\Users\larryzzr\Desktop\FP\Figs\fmis_fig_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561" y="4149080"/>
            <a:ext cx="52197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4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Normalization</a:t>
            </a:r>
          </a:p>
          <a:p>
            <a:pPr lvl="1"/>
            <a:r>
              <a:rPr lang="en-US" altLang="zh-TW" sz="1800" dirty="0" smtClean="0"/>
              <a:t>Calculate leading zero number</a:t>
            </a:r>
          </a:p>
          <a:p>
            <a:pPr lvl="2"/>
            <a:r>
              <a:rPr lang="en-US" altLang="zh-TW" sz="1400" dirty="0" err="1" smtClean="0"/>
              <a:t>rd_exp</a:t>
            </a:r>
            <a:r>
              <a:rPr lang="en-US" altLang="zh-TW" sz="1400" dirty="0" smtClean="0"/>
              <a:t> = </a:t>
            </a:r>
            <a:r>
              <a:rPr lang="en-US" altLang="zh-TW" sz="1400" dirty="0" err="1" smtClean="0"/>
              <a:t>type_expo</a:t>
            </a:r>
            <a:r>
              <a:rPr lang="en-US" altLang="zh-TW" sz="1400" dirty="0" smtClean="0"/>
              <a:t> – LZC</a:t>
            </a:r>
          </a:p>
          <a:p>
            <a:pPr lvl="1"/>
            <a:r>
              <a:rPr lang="en-US" altLang="zh-TW" sz="1800" dirty="0" smtClean="0"/>
              <a:t>Apply </a:t>
            </a:r>
            <a:r>
              <a:rPr lang="en-US" altLang="zh-TW" sz="1800" dirty="0" smtClean="0">
                <a:hlinkClick r:id="rId2" action="ppaction://hlinksldjump"/>
              </a:rPr>
              <a:t>structuralized or network </a:t>
            </a:r>
            <a:r>
              <a:rPr lang="en-US" altLang="zh-TW" sz="1800" dirty="0"/>
              <a:t>to calculate </a:t>
            </a:r>
            <a:r>
              <a:rPr lang="en-US" altLang="zh-TW" sz="1800" dirty="0" smtClean="0"/>
              <a:t>LZC</a:t>
            </a:r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/>
          </a:p>
          <a:p>
            <a:pPr lvl="1"/>
            <a:r>
              <a:rPr lang="en-US" altLang="zh-TW" sz="1800" dirty="0" smtClean="0"/>
              <a:t>Apply barrel shift to normalize source data</a:t>
            </a:r>
          </a:p>
          <a:p>
            <a:pPr lvl="1"/>
            <a:r>
              <a:rPr lang="en-US" altLang="zh-TW" sz="1800" dirty="0">
                <a:sym typeface="Wingdings" pitchFamily="2" charset="2"/>
              </a:rPr>
              <a:t>Apply </a:t>
            </a:r>
            <a:r>
              <a:rPr lang="en-US" altLang="zh-TW" sz="1800" dirty="0">
                <a:hlinkClick r:id="rId3" action="ppaction://hlinksldjump"/>
              </a:rPr>
              <a:t>structuralized or network </a:t>
            </a:r>
            <a:r>
              <a:rPr lang="en-US" altLang="zh-TW" sz="1800" dirty="0"/>
              <a:t>to generate sticky bit</a:t>
            </a:r>
            <a:endParaRPr lang="en-US" altLang="zh-TW" sz="1800" dirty="0">
              <a:sym typeface="Wingdings" pitchFamily="2" charset="2"/>
            </a:endParaRPr>
          </a:p>
          <a:p>
            <a:pPr lvl="1"/>
            <a:r>
              <a:rPr lang="en-US" altLang="zh-TW" sz="1800" dirty="0" smtClean="0">
                <a:sym typeface="Wingdings" pitchFamily="2" charset="2"/>
              </a:rPr>
              <a:t>The above shifter </a:t>
            </a:r>
            <a:r>
              <a:rPr lang="en-US" altLang="zh-TW" sz="1800" dirty="0">
                <a:sym typeface="Wingdings" pitchFamily="2" charset="2"/>
              </a:rPr>
              <a:t>and </a:t>
            </a:r>
            <a:r>
              <a:rPr lang="en-US" altLang="zh-TW" sz="1800" dirty="0" smtClean="0">
                <a:sym typeface="Wingdings" pitchFamily="2" charset="2"/>
              </a:rPr>
              <a:t>or network can work in parallel and reduce latency</a:t>
            </a:r>
          </a:p>
          <a:p>
            <a:r>
              <a:rPr lang="en-US" altLang="zh-TW" sz="2400" dirty="0" smtClean="0"/>
              <a:t>Rounding</a:t>
            </a:r>
          </a:p>
          <a:p>
            <a:pPr lvl="1"/>
            <a:r>
              <a:rPr lang="en-US" altLang="zh-TW" sz="1800" dirty="0" smtClean="0">
                <a:sym typeface="Wingdings" pitchFamily="2" charset="2"/>
              </a:rPr>
              <a:t>According to round mode and sticky, add 1 on LSB or on Round bit</a:t>
            </a:r>
          </a:p>
          <a:p>
            <a:pPr lvl="1"/>
            <a:r>
              <a:rPr lang="en-US" altLang="zh-TW" sz="1800" dirty="0" smtClean="0">
                <a:sym typeface="Wingdings" pitchFamily="2" charset="2"/>
              </a:rPr>
              <a:t>Increase exponent by 1 and set mantissa to zero if carry bit is set</a:t>
            </a:r>
            <a:endParaRPr lang="en-US" altLang="zh-TW" sz="1600" dirty="0" smtClean="0">
              <a:sym typeface="Wingdings" pitchFamily="2" charset="2"/>
            </a:endParaRPr>
          </a:p>
          <a:p>
            <a:pPr lvl="1"/>
            <a:endParaRPr lang="en-US" altLang="zh-TW" sz="1600" dirty="0" smtClean="0"/>
          </a:p>
          <a:p>
            <a:endParaRPr lang="en-US" altLang="zh-TW" sz="20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1" y="2852936"/>
            <a:ext cx="2952328" cy="1167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90790"/>
              </p:ext>
            </p:extLst>
          </p:nvPr>
        </p:nvGraphicFramePr>
        <p:xfrm>
          <a:off x="6588224" y="1628800"/>
          <a:ext cx="240781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08"/>
                <a:gridCol w="1203908"/>
              </a:tblGrid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Source</a:t>
                      </a:r>
                      <a:r>
                        <a:rPr lang="en-US" altLang="zh-TW" sz="1400" baseline="0" dirty="0" smtClean="0"/>
                        <a:t> type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Type_expo</a:t>
                      </a:r>
                      <a:endParaRPr lang="zh-TW" altLang="en-US" sz="1400" dirty="0"/>
                    </a:p>
                  </a:txBody>
                  <a:tcPr/>
                </a:tc>
              </a:tr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DWORD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63</a:t>
                      </a:r>
                      <a:endParaRPr lang="zh-TW" altLang="en-US" sz="1400" dirty="0"/>
                    </a:p>
                  </a:txBody>
                  <a:tcPr/>
                </a:tc>
              </a:tr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WORD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31</a:t>
                      </a:r>
                      <a:endParaRPr lang="zh-TW" altLang="en-US" sz="1400" dirty="0"/>
                    </a:p>
                  </a:txBody>
                  <a:tcPr/>
                </a:tc>
              </a:tr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HWORD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15</a:t>
                      </a:r>
                      <a:endParaRPr lang="zh-TW" altLang="en-US" sz="1400" dirty="0"/>
                    </a:p>
                  </a:txBody>
                  <a:tcPr/>
                </a:tc>
              </a:tr>
              <a:tr h="193114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BYTE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5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List of abbreviation/parameter</a:t>
            </a:r>
          </a:p>
          <a:p>
            <a:r>
              <a:rPr lang="en-US" altLang="zh-TW" sz="2400" dirty="0" smtClean="0"/>
              <a:t>Overview</a:t>
            </a:r>
          </a:p>
          <a:p>
            <a:r>
              <a:rPr lang="en-US" altLang="zh-TW" sz="2400" dirty="0" smtClean="0"/>
              <a:t>Configuration</a:t>
            </a:r>
          </a:p>
          <a:p>
            <a:r>
              <a:rPr lang="en-US" altLang="zh-TW" sz="2400" dirty="0" err="1" smtClean="0">
                <a:hlinkClick r:id="rId2" action="ppaction://hlinksldjump"/>
              </a:rPr>
              <a:t>uArch</a:t>
            </a:r>
            <a:r>
              <a:rPr lang="en-US" altLang="zh-TW" sz="2400" dirty="0" smtClean="0">
                <a:hlinkClick r:id="rId2" action="ppaction://hlinksldjump"/>
              </a:rPr>
              <a:t> overview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3" action="ppaction://hlinksldjump"/>
              </a:rPr>
              <a:t>Conversion Instructions</a:t>
            </a:r>
            <a:endParaRPr lang="en-US" altLang="zh-TW" sz="2400" dirty="0" smtClean="0"/>
          </a:p>
          <a:p>
            <a:r>
              <a:rPr lang="en-US" altLang="zh-TW" sz="2400" dirty="0">
                <a:hlinkClick r:id="rId4" action="ppaction://hlinksldjump"/>
              </a:rPr>
              <a:t>Round digit/2’sc </a:t>
            </a:r>
            <a:r>
              <a:rPr lang="en-US" altLang="zh-TW" sz="2400" dirty="0" err="1">
                <a:hlinkClick r:id="rId4" action="ppaction://hlinksldjump"/>
              </a:rPr>
              <a:t>inc</a:t>
            </a:r>
            <a:r>
              <a:rPr lang="en-US" altLang="zh-TW" sz="2400" dirty="0">
                <a:hlinkClick r:id="rId4" action="ppaction://hlinksldjump"/>
              </a:rPr>
              <a:t> generation</a:t>
            </a:r>
            <a:endParaRPr lang="en-US" altLang="zh-TW" sz="2400" dirty="0"/>
          </a:p>
          <a:p>
            <a:r>
              <a:rPr lang="en-US" altLang="zh-TW" sz="2400" dirty="0" smtClean="0">
                <a:hlinkClick r:id="rId4" action="ppaction://hlinksldjump"/>
              </a:rPr>
              <a:t>Comparing </a:t>
            </a:r>
            <a:r>
              <a:rPr lang="en-US" altLang="zh-TW" sz="2400" dirty="0">
                <a:hlinkClick r:id="rId4" action="ppaction://hlinksldjump"/>
              </a:rPr>
              <a:t>&amp; </a:t>
            </a:r>
            <a:r>
              <a:rPr lang="en-US" altLang="zh-TW" sz="2400" dirty="0" smtClean="0">
                <a:hlinkClick r:id="rId4" action="ppaction://hlinksldjump"/>
              </a:rPr>
              <a:t>Others instructions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5" action="ppaction://hlinksldjump"/>
              </a:rPr>
              <a:t>Cross </a:t>
            </a:r>
            <a:r>
              <a:rPr lang="en-US" altLang="zh-TW" sz="2400" dirty="0">
                <a:hlinkClick r:id="rId5" action="ppaction://hlinksldjump"/>
              </a:rPr>
              <a:t>Lane </a:t>
            </a:r>
            <a:r>
              <a:rPr lang="en-US" altLang="zh-TW" sz="2400" dirty="0" smtClean="0">
                <a:hlinkClick r:id="rId5" action="ppaction://hlinksldjump"/>
              </a:rPr>
              <a:t>Forwarding Path</a:t>
            </a:r>
            <a:endParaRPr lang="en-US" altLang="zh-TW" sz="2400" dirty="0" smtClean="0"/>
          </a:p>
          <a:p>
            <a:r>
              <a:rPr lang="en-US" altLang="zh-TW" sz="2400" dirty="0" smtClean="0">
                <a:hlinkClick r:id="rId6" action="ppaction://hlinksldjump"/>
              </a:rPr>
              <a:t>Enhancements</a:t>
            </a:r>
            <a:endParaRPr lang="en-US" altLang="zh-TW" sz="2400" dirty="0"/>
          </a:p>
          <a:p>
            <a:r>
              <a:rPr lang="en-US" altLang="zh-TW" sz="2400" dirty="0" smtClean="0">
                <a:sym typeface="Wingdings" panose="05000000000000000000" pitchFamily="2" charset="2"/>
                <a:hlinkClick r:id="rId7" action="ppaction://hlinksldjump"/>
              </a:rPr>
              <a:t>Instruction list</a:t>
            </a:r>
            <a:endParaRPr lang="en-US" altLang="zh-TW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021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FP to Integer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 smtClean="0"/>
              <a:t>Conversion </a:t>
            </a:r>
            <a:r>
              <a:rPr lang="en-US" altLang="zh-TW" sz="1800" dirty="0" err="1" smtClean="0"/>
              <a:t>datapath</a:t>
            </a:r>
            <a:endParaRPr lang="en-US" altLang="zh-TW" sz="1800" dirty="0" smtClean="0"/>
          </a:p>
          <a:p>
            <a:pPr lvl="1"/>
            <a:r>
              <a:rPr lang="en-US" altLang="zh-TW" sz="1400" dirty="0" smtClean="0">
                <a:solidFill>
                  <a:srgbClr val="0070C0"/>
                </a:solidFill>
              </a:rPr>
              <a:t>FP </a:t>
            </a:r>
            <a:r>
              <a:rPr lang="en-US" altLang="zh-TW" sz="1400" dirty="0">
                <a:solidFill>
                  <a:srgbClr val="0070C0"/>
                </a:solidFill>
              </a:rPr>
              <a:t>to </a:t>
            </a:r>
            <a:r>
              <a:rPr lang="en-US" altLang="zh-TW" sz="1400" dirty="0" smtClean="0">
                <a:solidFill>
                  <a:srgbClr val="0070C0"/>
                </a:solidFill>
              </a:rPr>
              <a:t>INT64 </a:t>
            </a:r>
            <a:r>
              <a:rPr lang="en-US" altLang="zh-TW" sz="1400" dirty="0" smtClean="0">
                <a:solidFill>
                  <a:srgbClr val="0070C0"/>
                </a:solidFill>
              </a:rPr>
              <a:t>&amp;&amp; (52 &lt;= </a:t>
            </a:r>
            <a:r>
              <a:rPr lang="en-US" altLang="zh-TW" sz="1400" dirty="0" err="1" smtClean="0">
                <a:solidFill>
                  <a:srgbClr val="0070C0"/>
                </a:solidFill>
              </a:rPr>
              <a:t>exp</a:t>
            </a:r>
            <a:r>
              <a:rPr lang="en-US" altLang="zh-TW" sz="1400" dirty="0" smtClean="0">
                <a:solidFill>
                  <a:srgbClr val="0070C0"/>
                </a:solidFill>
              </a:rPr>
              <a:t>)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lvl="1"/>
            <a:r>
              <a:rPr lang="en-US" altLang="zh-TW" sz="1400" dirty="0">
                <a:solidFill>
                  <a:srgbClr val="FF0000"/>
                </a:solidFill>
              </a:rPr>
              <a:t>FP to INT </a:t>
            </a:r>
            <a:r>
              <a:rPr lang="en-US" altLang="zh-TW" sz="1400" dirty="0" smtClean="0">
                <a:solidFill>
                  <a:srgbClr val="FF0000"/>
                </a:solidFill>
              </a:rPr>
              <a:t>(other cases)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 lvl="1"/>
            <a:endParaRPr lang="en-US" altLang="zh-TW" sz="1400" dirty="0" smtClean="0"/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59" y="1992919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向下箭號 18"/>
          <p:cNvSpPr/>
          <p:nvPr/>
        </p:nvSpPr>
        <p:spPr>
          <a:xfrm>
            <a:off x="5693554" y="1704887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>
            <a:off x="5724128" y="2433351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向下箭號 21"/>
          <p:cNvSpPr/>
          <p:nvPr/>
        </p:nvSpPr>
        <p:spPr>
          <a:xfrm rot="18604227">
            <a:off x="5786493" y="3410283"/>
            <a:ext cx="144016" cy="79462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下箭號 22"/>
          <p:cNvSpPr/>
          <p:nvPr/>
        </p:nvSpPr>
        <p:spPr>
          <a:xfrm rot="16799345">
            <a:off x="6653864" y="2857106"/>
            <a:ext cx="144016" cy="16572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 rot="19089615">
            <a:off x="6643145" y="3913670"/>
            <a:ext cx="144016" cy="111171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向下箭號 26"/>
          <p:cNvSpPr/>
          <p:nvPr/>
        </p:nvSpPr>
        <p:spPr>
          <a:xfrm rot="1186467">
            <a:off x="7165423" y="4214097"/>
            <a:ext cx="144016" cy="59944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 rot="1186467">
            <a:off x="7826085" y="4212106"/>
            <a:ext cx="144016" cy="6669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1305690">
            <a:off x="6653864" y="5142510"/>
            <a:ext cx="144016" cy="116130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5580112" y="1704887"/>
            <a:ext cx="144016" cy="5760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>
            <a:off x="5612934" y="2433351"/>
            <a:ext cx="144016" cy="5760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 rot="18604227">
            <a:off x="5724128" y="3422165"/>
            <a:ext cx="144016" cy="794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6136891" y="4148284"/>
            <a:ext cx="144016" cy="794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>
            <a:off x="6400923" y="5087058"/>
            <a:ext cx="144016" cy="1202941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209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Floating to integer dataflow</a:t>
            </a:r>
            <a:endParaRPr lang="en-US" altLang="zh-TW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Data packing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Right </a:t>
            </a:r>
            <a:r>
              <a:rPr lang="en-US" altLang="zh-TW" sz="1800" dirty="0"/>
              <a:t>shift by </a:t>
            </a:r>
            <a:r>
              <a:rPr lang="en-US" altLang="zh-TW" sz="1800" dirty="0" err="1"/>
              <a:t>sh_amount</a:t>
            </a:r>
            <a:r>
              <a:rPr lang="en-US" altLang="zh-TW" sz="1800" dirty="0"/>
              <a:t> (subnormal don’t care</a:t>
            </a:r>
            <a:r>
              <a:rPr lang="en-US" altLang="zh-TW" sz="1800" dirty="0" smtClean="0"/>
              <a:t>)</a:t>
            </a:r>
          </a:p>
          <a:p>
            <a:pPr lvl="2"/>
            <a:r>
              <a:rPr lang="en-US" altLang="zh-TW" sz="1400" dirty="0" smtClean="0"/>
              <a:t>Expo </a:t>
            </a:r>
            <a:r>
              <a:rPr lang="en-US" altLang="zh-TW" sz="1400" dirty="0"/>
              <a:t>&lt; 52</a:t>
            </a:r>
          </a:p>
          <a:p>
            <a:pPr lvl="3"/>
            <a:r>
              <a:rPr lang="en-US" altLang="zh-TW" sz="1000" dirty="0"/>
              <a:t>Exponent: (52 – </a:t>
            </a:r>
            <a:r>
              <a:rPr lang="en-US" altLang="zh-TW" sz="1000" dirty="0" smtClean="0"/>
              <a:t>expo)</a:t>
            </a:r>
            <a:endParaRPr lang="en-US" altLang="zh-TW" sz="1000" dirty="0"/>
          </a:p>
          <a:p>
            <a:pPr lvl="3"/>
            <a:r>
              <a:rPr lang="en-US" altLang="zh-TW" sz="1000" dirty="0"/>
              <a:t>Rounding: rounded by 54-bit adder</a:t>
            </a:r>
          </a:p>
          <a:p>
            <a:pPr lvl="2"/>
            <a:r>
              <a:rPr lang="en-US" altLang="zh-TW" sz="1400" dirty="0" smtClean="0"/>
              <a:t>52 &lt;= expo &lt;= 63</a:t>
            </a:r>
          </a:p>
          <a:p>
            <a:pPr lvl="3"/>
            <a:r>
              <a:rPr lang="en-US" altLang="zh-TW" sz="1000" dirty="0" smtClean="0"/>
              <a:t>Exponent</a:t>
            </a:r>
            <a:r>
              <a:rPr lang="en-US" altLang="zh-TW" sz="1000" dirty="0"/>
              <a:t>: (63 – expo)</a:t>
            </a:r>
          </a:p>
          <a:p>
            <a:pPr lvl="3"/>
            <a:r>
              <a:rPr lang="en-US" altLang="zh-TW" sz="1000" dirty="0"/>
              <a:t>Rounding: no </a:t>
            </a:r>
            <a:r>
              <a:rPr lang="en-US" altLang="zh-TW" sz="1000" dirty="0" smtClean="0"/>
              <a:t>rounding</a:t>
            </a:r>
          </a:p>
          <a:p>
            <a:pPr lvl="2"/>
            <a:r>
              <a:rPr lang="en-US" altLang="zh-TW" sz="1400" dirty="0" smtClean="0"/>
              <a:t>Expo without bias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Do rounding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2’s </a:t>
            </a:r>
            <a:r>
              <a:rPr lang="en-US" altLang="zh-TW" sz="1800" dirty="0"/>
              <a:t>complement if </a:t>
            </a:r>
            <a:r>
              <a:rPr lang="en-US" altLang="zh-TW" sz="1800" dirty="0" smtClean="0"/>
              <a:t>source value </a:t>
            </a:r>
            <a:r>
              <a:rPr lang="en-US" altLang="zh-TW" sz="1800" dirty="0"/>
              <a:t>is </a:t>
            </a:r>
            <a:r>
              <a:rPr lang="en-US" altLang="zh-TW" sz="1800" dirty="0" smtClean="0"/>
              <a:t>negative</a:t>
            </a:r>
          </a:p>
          <a:p>
            <a:pPr marL="400050"/>
            <a:r>
              <a:rPr lang="en-US" altLang="zh-TW" sz="2400" dirty="0" smtClean="0">
                <a:hlinkClick r:id="rId2" action="ppaction://hlinksldjump"/>
              </a:rPr>
              <a:t>Round </a:t>
            </a:r>
            <a:r>
              <a:rPr lang="en-US" altLang="zh-TW" sz="2400" dirty="0">
                <a:hlinkClick r:id="rId2" action="ppaction://hlinksldjump"/>
              </a:rPr>
              <a:t>digit/2’sc </a:t>
            </a:r>
            <a:r>
              <a:rPr lang="en-US" altLang="zh-TW" sz="2400" dirty="0" err="1">
                <a:hlinkClick r:id="rId2" action="ppaction://hlinksldjump"/>
              </a:rPr>
              <a:t>inc</a:t>
            </a:r>
            <a:r>
              <a:rPr lang="en-US" altLang="zh-TW" sz="2400" dirty="0">
                <a:hlinkClick r:id="rId2" action="ppaction://hlinksldjump"/>
              </a:rPr>
              <a:t> generation</a:t>
            </a:r>
            <a:r>
              <a:rPr lang="en-US" altLang="zh-TW" sz="2400" dirty="0"/>
              <a:t> </a:t>
            </a:r>
            <a:r>
              <a:rPr lang="en-US" altLang="zh-TW" sz="2200" dirty="0" smtClean="0"/>
              <a:t>merge rounding and 2’sc steps</a:t>
            </a:r>
          </a:p>
          <a:p>
            <a:pPr marL="800100" lvl="1" indent="-342900"/>
            <a:endParaRPr lang="en-US" altLang="zh-TW" sz="1800" dirty="0" smtClean="0"/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/>
          </a:p>
          <a:p>
            <a:pPr lvl="1"/>
            <a:endParaRPr lang="en-US" altLang="zh-TW" sz="1800" dirty="0"/>
          </a:p>
        </p:txBody>
      </p:sp>
      <p:pic>
        <p:nvPicPr>
          <p:cNvPr id="42" name="Picture 4" descr="C:\Users\larryzzr\Desktop\FP\Figs\fmis_fig_f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522" y="2636912"/>
            <a:ext cx="4533478" cy="1662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84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/>
              <a:t>Exponent</a:t>
            </a:r>
          </a:p>
          <a:p>
            <a:pPr lvl="1"/>
            <a:r>
              <a:rPr lang="en-US" altLang="zh-TW" sz="1600" dirty="0" smtClean="0"/>
              <a:t>Expo &lt; 52</a:t>
            </a:r>
          </a:p>
          <a:p>
            <a:pPr lvl="2"/>
            <a:r>
              <a:rPr lang="en-US" altLang="zh-TW" sz="1200" dirty="0" smtClean="0"/>
              <a:t>Exponent: (52 – expo)</a:t>
            </a:r>
          </a:p>
          <a:p>
            <a:pPr lvl="2"/>
            <a:r>
              <a:rPr lang="en-US" altLang="zh-TW" sz="1200" dirty="0" smtClean="0"/>
              <a:t>Rounding: rounded by 54-bit adder</a:t>
            </a:r>
          </a:p>
          <a:p>
            <a:pPr lvl="1"/>
            <a:r>
              <a:rPr lang="en-US" altLang="zh-TW" sz="1600" dirty="0" smtClean="0"/>
              <a:t>52 &lt;= expo &lt;= 63</a:t>
            </a:r>
          </a:p>
          <a:p>
            <a:pPr lvl="2"/>
            <a:r>
              <a:rPr lang="en-US" altLang="zh-TW" sz="1200" dirty="0" smtClean="0"/>
              <a:t>Exponent: (63 – expo)</a:t>
            </a:r>
          </a:p>
          <a:p>
            <a:pPr lvl="2"/>
            <a:r>
              <a:rPr lang="en-US" altLang="zh-TW" sz="1200" dirty="0" smtClean="0"/>
              <a:t>Rounding: no rounding</a:t>
            </a:r>
          </a:p>
          <a:p>
            <a:r>
              <a:rPr lang="en-US" altLang="zh-TW" sz="2000" dirty="0" smtClean="0"/>
              <a:t>Rounding </a:t>
            </a:r>
            <a:r>
              <a:rPr lang="en-US" altLang="zh-TW" sz="2000" dirty="0"/>
              <a:t>(SP to long)</a:t>
            </a:r>
          </a:p>
          <a:p>
            <a:pPr lvl="1"/>
            <a:r>
              <a:rPr lang="en-US" altLang="zh-TW" sz="1600" dirty="0"/>
              <a:t>Expo &lt; 52</a:t>
            </a:r>
          </a:p>
          <a:p>
            <a:pPr lvl="2"/>
            <a:r>
              <a:rPr lang="en-US" altLang="zh-TW" sz="1200" dirty="0"/>
              <a:t>Right shift (52 – expo) bits because leading 12 bits are 0</a:t>
            </a:r>
          </a:p>
          <a:p>
            <a:pPr lvl="2"/>
            <a:r>
              <a:rPr lang="en-US" altLang="zh-TW" sz="1200" dirty="0"/>
              <a:t>Need to round (at least 1bit shifted to bit[10:0])</a:t>
            </a:r>
          </a:p>
          <a:p>
            <a:pPr lvl="2"/>
            <a:r>
              <a:rPr lang="en-US" altLang="zh-TW" sz="1200" dirty="0"/>
              <a:t>Result is {12’b0, bit[62:11]}</a:t>
            </a:r>
          </a:p>
          <a:p>
            <a:pPr lvl="1"/>
            <a:r>
              <a:rPr lang="en-US" altLang="zh-TW" sz="1600" dirty="0"/>
              <a:t>52 &lt;= Expo &lt;= 63</a:t>
            </a:r>
          </a:p>
          <a:p>
            <a:pPr lvl="2"/>
            <a:r>
              <a:rPr lang="en-US" altLang="zh-TW" sz="1200" dirty="0"/>
              <a:t>Right shift (63 – expo)</a:t>
            </a:r>
          </a:p>
          <a:p>
            <a:pPr lvl="2"/>
            <a:r>
              <a:rPr lang="en-US" altLang="zh-TW" sz="1200" dirty="0"/>
              <a:t>No need to round</a:t>
            </a:r>
          </a:p>
          <a:p>
            <a:pPr lvl="2"/>
            <a:r>
              <a:rPr lang="en-US" altLang="zh-TW" sz="1200" dirty="0"/>
              <a:t>Result is {bit[63:0]}</a:t>
            </a:r>
          </a:p>
          <a:p>
            <a:pPr lvl="1"/>
            <a:r>
              <a:rPr lang="en-US" altLang="zh-TW" sz="1600" dirty="0"/>
              <a:t>64 &lt;= Expo</a:t>
            </a:r>
          </a:p>
          <a:p>
            <a:pPr lvl="2"/>
            <a:r>
              <a:rPr lang="en-US" altLang="zh-TW" sz="1200" dirty="0"/>
              <a:t>Source value is greater than max integer </a:t>
            </a:r>
            <a:r>
              <a:rPr lang="en-US" altLang="zh-TW" sz="1200" dirty="0" smtClean="0"/>
              <a:t>value</a:t>
            </a:r>
          </a:p>
          <a:p>
            <a:pPr marL="0" indent="0">
              <a:buNone/>
            </a:pPr>
            <a:endParaRPr lang="en-US" altLang="zh-TW" sz="2000" dirty="0" smtClean="0"/>
          </a:p>
        </p:txBody>
      </p:sp>
      <p:grpSp>
        <p:nvGrpSpPr>
          <p:cNvPr id="4" name="群組 3"/>
          <p:cNvGrpSpPr/>
          <p:nvPr/>
        </p:nvGrpSpPr>
        <p:grpSpPr>
          <a:xfrm>
            <a:off x="5090819" y="3419804"/>
            <a:ext cx="3621034" cy="1202100"/>
            <a:chOff x="4857564" y="3338569"/>
            <a:chExt cx="3621034" cy="1202100"/>
          </a:xfrm>
        </p:grpSpPr>
        <p:grpSp>
          <p:nvGrpSpPr>
            <p:cNvPr id="5" name="群組 4"/>
            <p:cNvGrpSpPr/>
            <p:nvPr/>
          </p:nvGrpSpPr>
          <p:grpSpPr>
            <a:xfrm>
              <a:off x="4900560" y="3615568"/>
              <a:ext cx="3578038" cy="925101"/>
              <a:chOff x="4857564" y="4293096"/>
              <a:chExt cx="3578038" cy="925101"/>
            </a:xfrm>
          </p:grpSpPr>
          <p:grpSp>
            <p:nvGrpSpPr>
              <p:cNvPr id="7" name="群組 6"/>
              <p:cNvGrpSpPr/>
              <p:nvPr/>
            </p:nvGrpSpPr>
            <p:grpSpPr>
              <a:xfrm>
                <a:off x="4857564" y="4293096"/>
                <a:ext cx="3101280" cy="756114"/>
                <a:chOff x="4711080" y="4115068"/>
                <a:chExt cx="3101280" cy="756114"/>
              </a:xfrm>
            </p:grpSpPr>
            <p:sp>
              <p:nvSpPr>
                <p:cNvPr id="11" name="矩形 10"/>
                <p:cNvSpPr/>
                <p:nvPr/>
              </p:nvSpPr>
              <p:spPr>
                <a:xfrm>
                  <a:off x="5369024" y="4394746"/>
                  <a:ext cx="1646568" cy="216024"/>
                </a:xfrm>
                <a:prstGeom prst="rect">
                  <a:avLst/>
                </a:prstGeom>
                <a:solidFill>
                  <a:srgbClr val="002060"/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1400"/>
                </a:p>
              </p:txBody>
            </p:sp>
            <p:sp>
              <p:nvSpPr>
                <p:cNvPr id="12" name="矩形 11"/>
                <p:cNvSpPr/>
                <p:nvPr/>
              </p:nvSpPr>
              <p:spPr>
                <a:xfrm>
                  <a:off x="7015592" y="4394746"/>
                  <a:ext cx="580744" cy="216024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400" dirty="0" smtClean="0">
                      <a:solidFill>
                        <a:srgbClr val="FF0000"/>
                      </a:solidFill>
                    </a:rPr>
                    <a:t>LRS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4711080" y="4653744"/>
                  <a:ext cx="648072" cy="216024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solidFill>
                        <a:srgbClr val="FF0000"/>
                      </a:solidFill>
                    </a:rPr>
                    <a:t>12’d0</a:t>
                  </a:r>
                  <a:endParaRPr lang="zh-TW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5364088" y="4655158"/>
                  <a:ext cx="1646568" cy="216024"/>
                </a:xfrm>
                <a:prstGeom prst="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200" dirty="0" smtClean="0">
                      <a:solidFill>
                        <a:srgbClr val="FF0000"/>
                      </a:solidFill>
                    </a:rPr>
                    <a:t>Result</a:t>
                  </a:r>
                  <a:endParaRPr lang="zh-TW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5" name="文字方塊 14"/>
                <p:cNvSpPr txBox="1"/>
                <p:nvPr/>
              </p:nvSpPr>
              <p:spPr>
                <a:xfrm>
                  <a:off x="5220072" y="4115068"/>
                  <a:ext cx="259228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200" dirty="0" smtClean="0"/>
                    <a:t>63                                       11 10          0</a:t>
                  </a:r>
                  <a:endParaRPr lang="zh-TW" altLang="en-US" sz="1200" dirty="0"/>
                </a:p>
              </p:txBody>
            </p:sp>
          </p:grpSp>
          <p:cxnSp>
            <p:nvCxnSpPr>
              <p:cNvPr id="8" name="直線單箭頭接點 7"/>
              <p:cNvCxnSpPr>
                <a:stCxn id="11" idx="1"/>
              </p:cNvCxnSpPr>
              <p:nvPr/>
            </p:nvCxnSpPr>
            <p:spPr>
              <a:xfrm>
                <a:off x="5515508" y="4680786"/>
                <a:ext cx="179279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文字方塊 8"/>
              <p:cNvSpPr txBox="1"/>
              <p:nvPr/>
            </p:nvSpPr>
            <p:spPr>
              <a:xfrm>
                <a:off x="7452448" y="4941198"/>
                <a:ext cx="9831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FF0000"/>
                    </a:solidFill>
                  </a:rPr>
                  <a:t>For rounding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" name="直線單箭頭接點 9"/>
              <p:cNvCxnSpPr>
                <a:endCxn id="12" idx="2"/>
              </p:cNvCxnSpPr>
              <p:nvPr/>
            </p:nvCxnSpPr>
            <p:spPr>
              <a:xfrm flipH="1" flipV="1">
                <a:off x="7452448" y="4788798"/>
                <a:ext cx="215896" cy="22437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字方塊 5"/>
            <p:cNvSpPr txBox="1"/>
            <p:nvPr/>
          </p:nvSpPr>
          <p:spPr>
            <a:xfrm>
              <a:off x="4857564" y="3338569"/>
              <a:ext cx="8018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rgbClr val="FF0000"/>
                  </a:solidFill>
                </a:rPr>
                <a:t>Expo &lt; 52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5090819" y="4906034"/>
            <a:ext cx="3431164" cy="1387042"/>
            <a:chOff x="4355976" y="5291959"/>
            <a:chExt cx="3431164" cy="1387042"/>
          </a:xfrm>
        </p:grpSpPr>
        <p:grpSp>
          <p:nvGrpSpPr>
            <p:cNvPr id="17" name="群組 16"/>
            <p:cNvGrpSpPr/>
            <p:nvPr/>
          </p:nvGrpSpPr>
          <p:grpSpPr>
            <a:xfrm>
              <a:off x="4381601" y="5593724"/>
              <a:ext cx="3405539" cy="1085277"/>
              <a:chOff x="5137936" y="5429034"/>
              <a:chExt cx="3405539" cy="1085277"/>
            </a:xfrm>
          </p:grpSpPr>
          <p:grpSp>
            <p:nvGrpSpPr>
              <p:cNvPr id="19" name="群組 18"/>
              <p:cNvGrpSpPr/>
              <p:nvPr/>
            </p:nvGrpSpPr>
            <p:grpSpPr>
              <a:xfrm>
                <a:off x="5137936" y="5429034"/>
                <a:ext cx="2592288" cy="756114"/>
                <a:chOff x="5137936" y="5429034"/>
                <a:chExt cx="2592288" cy="756114"/>
              </a:xfrm>
            </p:grpSpPr>
            <p:grpSp>
              <p:nvGrpSpPr>
                <p:cNvPr id="22" name="群組 21"/>
                <p:cNvGrpSpPr/>
                <p:nvPr/>
              </p:nvGrpSpPr>
              <p:grpSpPr>
                <a:xfrm>
                  <a:off x="5137936" y="5429034"/>
                  <a:ext cx="2592288" cy="756114"/>
                  <a:chOff x="5220072" y="4115068"/>
                  <a:chExt cx="2592288" cy="756114"/>
                </a:xfrm>
              </p:grpSpPr>
              <p:sp>
                <p:nvSpPr>
                  <p:cNvPr id="24" name="矩形 23"/>
                  <p:cNvSpPr/>
                  <p:nvPr/>
                </p:nvSpPr>
                <p:spPr>
                  <a:xfrm>
                    <a:off x="5369024" y="4394746"/>
                    <a:ext cx="1646568" cy="216024"/>
                  </a:xfrm>
                  <a:prstGeom prst="rect">
                    <a:avLst/>
                  </a:prstGeom>
                  <a:solidFill>
                    <a:srgbClr val="002060"/>
                  </a:solidFill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400"/>
                  </a:p>
                </p:txBody>
              </p:sp>
              <p:sp>
                <p:nvSpPr>
                  <p:cNvPr id="25" name="矩形 24"/>
                  <p:cNvSpPr/>
                  <p:nvPr/>
                </p:nvSpPr>
                <p:spPr>
                  <a:xfrm>
                    <a:off x="7015592" y="4394746"/>
                    <a:ext cx="580744" cy="216024"/>
                  </a:xfrm>
                  <a:prstGeom prst="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sz="14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6" name="矩形 25"/>
                  <p:cNvSpPr/>
                  <p:nvPr/>
                </p:nvSpPr>
                <p:spPr>
                  <a:xfrm>
                    <a:off x="5364088" y="4655158"/>
                    <a:ext cx="2232248" cy="216024"/>
                  </a:xfrm>
                  <a:prstGeom prst="rect">
                    <a:avLst/>
                  </a:prstGeom>
                  <a:noFill/>
                  <a:ln w="127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TW" sz="1200" dirty="0" smtClean="0">
                        <a:solidFill>
                          <a:srgbClr val="FF0000"/>
                        </a:solidFill>
                      </a:rPr>
                      <a:t>Result</a:t>
                    </a:r>
                    <a:endParaRPr lang="zh-TW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7" name="文字方塊 26"/>
                  <p:cNvSpPr txBox="1"/>
                  <p:nvPr/>
                </p:nvSpPr>
                <p:spPr>
                  <a:xfrm>
                    <a:off x="5220072" y="4115068"/>
                    <a:ext cx="259228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200" dirty="0" smtClean="0"/>
                      <a:t>63                                       11 10          0</a:t>
                    </a:r>
                    <a:endParaRPr lang="zh-TW" altLang="en-US" sz="1200" dirty="0"/>
                  </a:p>
                </p:txBody>
              </p:sp>
            </p:grpSp>
            <p:cxnSp>
              <p:nvCxnSpPr>
                <p:cNvPr id="23" name="直線單箭頭接點 22"/>
                <p:cNvCxnSpPr>
                  <a:stCxn id="24" idx="1"/>
                </p:cNvCxnSpPr>
                <p:nvPr/>
              </p:nvCxnSpPr>
              <p:spPr>
                <a:xfrm>
                  <a:off x="5286888" y="5816724"/>
                  <a:ext cx="1936940" cy="0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文字方塊 19"/>
              <p:cNvSpPr txBox="1"/>
              <p:nvPr/>
            </p:nvSpPr>
            <p:spPr>
              <a:xfrm>
                <a:off x="7582250" y="6237312"/>
                <a:ext cx="9612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dirty="0" smtClean="0">
                    <a:solidFill>
                      <a:srgbClr val="FF0000"/>
                    </a:solidFill>
                  </a:rPr>
                  <a:t>No rounding</a:t>
                </a:r>
                <a:endParaRPr lang="zh-TW" alt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" name="直線單箭頭接點 20"/>
              <p:cNvCxnSpPr/>
              <p:nvPr/>
            </p:nvCxnSpPr>
            <p:spPr>
              <a:xfrm flipH="1" flipV="1">
                <a:off x="7261104" y="5924736"/>
                <a:ext cx="481716" cy="38458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字方塊 17"/>
            <p:cNvSpPr txBox="1"/>
            <p:nvPr/>
          </p:nvSpPr>
          <p:spPr>
            <a:xfrm>
              <a:off x="4355976" y="5291959"/>
              <a:ext cx="12170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 smtClean="0">
                  <a:solidFill>
                    <a:srgbClr val="FF0000"/>
                  </a:solidFill>
                </a:rPr>
                <a:t>52&lt;= Expo &lt;= 63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72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FP to </a:t>
            </a:r>
            <a:r>
              <a:rPr lang="en-US" altLang="zh-TW" dirty="0" smtClean="0"/>
              <a:t>FP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FP narrowing to FP widening</a:t>
            </a:r>
          </a:p>
          <a:p>
            <a:r>
              <a:rPr lang="en-US" altLang="zh-TW" sz="1600" dirty="0" smtClean="0">
                <a:solidFill>
                  <a:srgbClr val="0070C0"/>
                </a:solidFill>
              </a:rPr>
              <a:t>FP widening to narrowing</a:t>
            </a:r>
            <a:endParaRPr lang="en-US" altLang="zh-TW" sz="1600" dirty="0" smtClean="0"/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17738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7238237" y="1742466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向下箭號 19"/>
          <p:cNvSpPr/>
          <p:nvPr/>
        </p:nvSpPr>
        <p:spPr>
          <a:xfrm>
            <a:off x="7238237" y="2517714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4" name="向下箭號 23"/>
          <p:cNvSpPr/>
          <p:nvPr/>
        </p:nvSpPr>
        <p:spPr>
          <a:xfrm rot="17166174">
            <a:off x="7904050" y="2234352"/>
            <a:ext cx="144016" cy="9757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6" name="向下箭號 25"/>
          <p:cNvSpPr/>
          <p:nvPr/>
        </p:nvSpPr>
        <p:spPr>
          <a:xfrm rot="5400000">
            <a:off x="7814400" y="2949862"/>
            <a:ext cx="144016" cy="57586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 rot="2616999">
            <a:off x="6686704" y="3543301"/>
            <a:ext cx="144016" cy="75505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 rot="18633066">
            <a:off x="6927842" y="4093711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向下箭號 38"/>
          <p:cNvSpPr/>
          <p:nvPr/>
        </p:nvSpPr>
        <p:spPr>
          <a:xfrm>
            <a:off x="7670285" y="5110003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向下箭號 39"/>
          <p:cNvSpPr/>
          <p:nvPr/>
        </p:nvSpPr>
        <p:spPr>
          <a:xfrm rot="4144109">
            <a:off x="7245265" y="5790860"/>
            <a:ext cx="129960" cy="91385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5798077" y="1794960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向下箭號 41"/>
          <p:cNvSpPr/>
          <p:nvPr/>
        </p:nvSpPr>
        <p:spPr>
          <a:xfrm>
            <a:off x="5798077" y="2517714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向下箭號 42"/>
          <p:cNvSpPr/>
          <p:nvPr/>
        </p:nvSpPr>
        <p:spPr>
          <a:xfrm rot="18066909">
            <a:off x="5870085" y="3448766"/>
            <a:ext cx="144016" cy="87210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下箭號 43"/>
          <p:cNvSpPr/>
          <p:nvPr/>
        </p:nvSpPr>
        <p:spPr>
          <a:xfrm rot="18723034">
            <a:off x="6728811" y="4059694"/>
            <a:ext cx="152932" cy="102289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向下箭號 44"/>
          <p:cNvSpPr/>
          <p:nvPr/>
        </p:nvSpPr>
        <p:spPr>
          <a:xfrm rot="1394362">
            <a:off x="8041431" y="4224706"/>
            <a:ext cx="152932" cy="74341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向下箭號 45"/>
          <p:cNvSpPr/>
          <p:nvPr/>
        </p:nvSpPr>
        <p:spPr>
          <a:xfrm>
            <a:off x="7550105" y="5106691"/>
            <a:ext cx="120180" cy="86740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向下箭號 46"/>
          <p:cNvSpPr/>
          <p:nvPr/>
        </p:nvSpPr>
        <p:spPr>
          <a:xfrm rot="4100239">
            <a:off x="7133068" y="5753984"/>
            <a:ext cx="120180" cy="86740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向下箭號 47"/>
          <p:cNvSpPr/>
          <p:nvPr/>
        </p:nvSpPr>
        <p:spPr>
          <a:xfrm rot="16821794">
            <a:off x="6905626" y="2895023"/>
            <a:ext cx="116959" cy="1678622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23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The F2F conversion is dividend into two parts.</a:t>
            </a:r>
          </a:p>
          <a:p>
            <a:pPr lvl="1"/>
            <a:r>
              <a:rPr lang="en-US" altLang="zh-TW" sz="1800" dirty="0"/>
              <a:t>Wider to narrow</a:t>
            </a:r>
          </a:p>
          <a:p>
            <a:pPr lvl="1"/>
            <a:r>
              <a:rPr lang="en-US" altLang="zh-TW" sz="1800" dirty="0"/>
              <a:t>Narrow to </a:t>
            </a:r>
            <a:r>
              <a:rPr lang="en-US" altLang="zh-TW" sz="1800" dirty="0" smtClean="0"/>
              <a:t>wider</a:t>
            </a:r>
          </a:p>
          <a:p>
            <a:r>
              <a:rPr lang="en-US" altLang="zh-TW" sz="2000" dirty="0"/>
              <a:t>Floating-point to floating-point methodology</a:t>
            </a:r>
          </a:p>
          <a:p>
            <a:pPr lvl="1"/>
            <a:r>
              <a:rPr lang="en-US" altLang="zh-TW" sz="1800" dirty="0" smtClean="0"/>
              <a:t>Wider </a:t>
            </a:r>
            <a:r>
              <a:rPr lang="en-US" altLang="zh-TW" sz="1800" dirty="0"/>
              <a:t>to narrow (abs)</a:t>
            </a:r>
          </a:p>
          <a:p>
            <a:pPr lvl="2"/>
            <a:r>
              <a:rPr lang="en-US" altLang="zh-TW" sz="1400" dirty="0" smtClean="0"/>
              <a:t>Calculate exponent directly</a:t>
            </a:r>
            <a:endParaRPr lang="en-US" altLang="zh-TW" sz="1400" dirty="0"/>
          </a:p>
          <a:p>
            <a:pPr lvl="2"/>
            <a:r>
              <a:rPr lang="en-US" altLang="zh-TW" sz="1400" dirty="0" smtClean="0"/>
              <a:t>Shift amount</a:t>
            </a:r>
          </a:p>
          <a:p>
            <a:pPr lvl="3"/>
            <a:r>
              <a:rPr lang="en-US" altLang="zh-TW" sz="1100" dirty="0"/>
              <a:t>Result &gt; </a:t>
            </a:r>
            <a:r>
              <a:rPr lang="en-US" altLang="zh-TW" sz="1100" dirty="0" smtClean="0"/>
              <a:t>subnormal</a:t>
            </a:r>
          </a:p>
          <a:p>
            <a:pPr lvl="4"/>
            <a:r>
              <a:rPr lang="en-US" altLang="zh-TW" sz="1100" dirty="0" smtClean="0"/>
              <a:t>(</a:t>
            </a:r>
            <a:r>
              <a:rPr lang="en-US" altLang="zh-TW" sz="1100" dirty="0" err="1"/>
              <a:t>src_expo</a:t>
            </a:r>
            <a:r>
              <a:rPr lang="en-US" altLang="zh-TW" sz="1100" dirty="0"/>
              <a:t>  –  (</a:t>
            </a:r>
            <a:r>
              <a:rPr lang="en-US" altLang="zh-TW" sz="1100" dirty="0" err="1"/>
              <a:t>src_mant_width</a:t>
            </a:r>
            <a:r>
              <a:rPr lang="en-US" altLang="zh-TW" sz="1100" dirty="0"/>
              <a:t> – </a:t>
            </a:r>
            <a:r>
              <a:rPr lang="en-US" altLang="zh-TW" sz="1100" dirty="0" err="1"/>
              <a:t>dst_mant_width</a:t>
            </a:r>
            <a:r>
              <a:rPr lang="en-US" altLang="zh-TW" sz="1100" dirty="0"/>
              <a:t>))</a:t>
            </a:r>
          </a:p>
          <a:p>
            <a:pPr lvl="3"/>
            <a:r>
              <a:rPr lang="en-US" altLang="zh-TW" sz="1100" dirty="0"/>
              <a:t>Result &lt;= </a:t>
            </a:r>
            <a:r>
              <a:rPr lang="en-US" altLang="zh-TW" sz="1100" dirty="0" smtClean="0"/>
              <a:t>subnormal</a:t>
            </a:r>
          </a:p>
          <a:p>
            <a:pPr lvl="4"/>
            <a:r>
              <a:rPr lang="en-US" altLang="zh-TW" sz="1100" dirty="0" smtClean="0"/>
              <a:t>(~</a:t>
            </a:r>
            <a:r>
              <a:rPr lang="en-US" altLang="zh-TW" sz="1100" dirty="0" err="1"/>
              <a:t>src_expo</a:t>
            </a:r>
            <a:r>
              <a:rPr lang="en-US" altLang="zh-TW" sz="1100" dirty="0"/>
              <a:t> - </a:t>
            </a:r>
            <a:r>
              <a:rPr lang="en-US" altLang="zh-TW" sz="1100" dirty="0" err="1"/>
              <a:t>dst_bias</a:t>
            </a:r>
            <a:r>
              <a:rPr lang="en-US" altLang="zh-TW" sz="1100" dirty="0"/>
              <a:t> + (</a:t>
            </a:r>
            <a:r>
              <a:rPr lang="en-US" altLang="zh-TW" sz="1100" dirty="0" err="1"/>
              <a:t>src_mant_width</a:t>
            </a:r>
            <a:r>
              <a:rPr lang="en-US" altLang="zh-TW" sz="1100" dirty="0"/>
              <a:t> – </a:t>
            </a:r>
            <a:r>
              <a:rPr lang="en-US" altLang="zh-TW" sz="1100" dirty="0" err="1"/>
              <a:t>dst_mant_width</a:t>
            </a:r>
            <a:r>
              <a:rPr lang="en-US" altLang="zh-TW" sz="1100" dirty="0"/>
              <a:t>) + </a:t>
            </a:r>
            <a:r>
              <a:rPr lang="en-US" altLang="zh-TW" sz="1100" dirty="0">
                <a:solidFill>
                  <a:srgbClr val="FF0000"/>
                </a:solidFill>
              </a:rPr>
              <a:t>1</a:t>
            </a:r>
            <a:r>
              <a:rPr lang="en-US" altLang="zh-TW" sz="1100" dirty="0" smtClean="0"/>
              <a:t>)</a:t>
            </a:r>
            <a:endParaRPr lang="en-US" altLang="zh-TW" sz="1400" dirty="0"/>
          </a:p>
          <a:p>
            <a:pPr lvl="2"/>
            <a:r>
              <a:rPr lang="en-US" altLang="zh-TW" sz="1400" dirty="0" smtClean="0"/>
              <a:t>Rounding</a:t>
            </a:r>
            <a:endParaRPr lang="en-US" altLang="zh-TW" sz="2000" dirty="0" smtClean="0"/>
          </a:p>
          <a:p>
            <a:pPr lvl="1"/>
            <a:r>
              <a:rPr lang="en-US" altLang="zh-TW" sz="1800" dirty="0" smtClean="0"/>
              <a:t>Narrow </a:t>
            </a:r>
            <a:r>
              <a:rPr lang="en-US" altLang="zh-TW" sz="1800" dirty="0"/>
              <a:t>to wider (</a:t>
            </a:r>
            <a:r>
              <a:rPr lang="en-US" altLang="zh-TW" sz="1800" dirty="0" err="1"/>
              <a:t>nbs</a:t>
            </a:r>
            <a:r>
              <a:rPr lang="en-US" altLang="zh-TW" sz="1800" dirty="0"/>
              <a:t>)</a:t>
            </a:r>
          </a:p>
          <a:p>
            <a:pPr lvl="2"/>
            <a:r>
              <a:rPr lang="en-US" altLang="zh-TW" sz="1400" dirty="0"/>
              <a:t>Use NBS (left shift) for normal or subnormal input</a:t>
            </a:r>
          </a:p>
          <a:p>
            <a:pPr lvl="2"/>
            <a:r>
              <a:rPr lang="en-US" altLang="zh-TW" sz="1400" dirty="0"/>
              <a:t>No Rounding is needed</a:t>
            </a:r>
            <a:endParaRPr lang="zh-TW" altLang="en-US" sz="1400" dirty="0"/>
          </a:p>
          <a:p>
            <a:endParaRPr lang="en-US" altLang="zh-TW" sz="2000" dirty="0" smtClean="0"/>
          </a:p>
        </p:txBody>
      </p:sp>
      <p:pic>
        <p:nvPicPr>
          <p:cNvPr id="17" name="Picture 2" descr="C:\Users\larryzzr\Desktop\FP\Figs\fmis_fig_f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171" y="2924944"/>
            <a:ext cx="43624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字方塊 18"/>
          <p:cNvSpPr txBox="1"/>
          <p:nvPr/>
        </p:nvSpPr>
        <p:spPr>
          <a:xfrm>
            <a:off x="7029722" y="4221088"/>
            <a:ext cx="1680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1 for subnormal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/>
          <p:cNvCxnSpPr>
            <a:stCxn id="19" idx="1"/>
          </p:cNvCxnSpPr>
          <p:nvPr/>
        </p:nvCxnSpPr>
        <p:spPr>
          <a:xfrm flipH="1">
            <a:off x="6255171" y="4405754"/>
            <a:ext cx="774551" cy="10336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 descr="C:\Users\larryzzr\Desktop\FP\Figs\fmis_fig_f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171" y="4725144"/>
            <a:ext cx="2838450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9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generation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93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C:\Users\larryzzr\Desktop\FP\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28799"/>
            <a:ext cx="5505398" cy="489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</a:t>
            </a:r>
            <a:r>
              <a:rPr lang="en-US" altLang="zh-TW" dirty="0" smtClean="0"/>
              <a:t>generation (1/)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80112" y="3501008"/>
            <a:ext cx="108012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97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</a:t>
            </a:r>
            <a:r>
              <a:rPr lang="en-US" altLang="zh-TW" dirty="0" smtClean="0"/>
              <a:t>generation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dirty="0"/>
              <a:t>Do </a:t>
            </a:r>
            <a:r>
              <a:rPr lang="en-US" altLang="zh-TW" dirty="0">
                <a:solidFill>
                  <a:srgbClr val="FF0000"/>
                </a:solidFill>
              </a:rPr>
              <a:t>rounding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2’sc</a:t>
            </a:r>
            <a:r>
              <a:rPr lang="en-US" altLang="zh-TW" dirty="0"/>
              <a:t> </a:t>
            </a:r>
            <a:r>
              <a:rPr lang="en-US" altLang="zh-TW" dirty="0" smtClean="0"/>
              <a:t>at the same time or one of those</a:t>
            </a:r>
            <a:endParaRPr lang="en-US" altLang="zh-TW" dirty="0"/>
          </a:p>
          <a:p>
            <a:r>
              <a:rPr lang="en-US" altLang="zh-TW" dirty="0"/>
              <a:t>Merge rounding and 2’sc steps to improve critical path</a:t>
            </a:r>
          </a:p>
          <a:p>
            <a:r>
              <a:rPr lang="en-US" altLang="zh-TW" dirty="0" smtClean="0"/>
              <a:t>No inclement LSB Inclement LSB0 Inclement LSB1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If </a:t>
            </a:r>
            <a:r>
              <a:rPr lang="en-US" altLang="zh-TW" dirty="0"/>
              <a:t>rounding no inclement LSB =&gt;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r>
              <a:rPr lang="en-US" altLang="zh-TW" dirty="0"/>
              <a:t>If rounding inclement LSB =&gt; set </a:t>
            </a:r>
            <a:r>
              <a:rPr lang="en-US" altLang="zh-TW" dirty="0" err="1"/>
              <a:t>inc</a:t>
            </a:r>
            <a:r>
              <a:rPr lang="en-US" altLang="zh-TW" dirty="0"/>
              <a:t>=0</a:t>
            </a:r>
          </a:p>
          <a:p>
            <a:r>
              <a:rPr lang="en-US" altLang="zh-TW" dirty="0"/>
              <a:t>If RNE tie clear LSB and LSB was 1 =&gt;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pPr lvl="1"/>
            <a:r>
              <a:rPr lang="en-US" altLang="zh-TW" dirty="0"/>
              <a:t>Round-bit=1 &amp; </a:t>
            </a:r>
            <a:r>
              <a:rPr lang="en-US" altLang="zh-TW" dirty="0" err="1"/>
              <a:t>round_digit</a:t>
            </a:r>
            <a:r>
              <a:rPr lang="en-US" altLang="zh-TW" dirty="0"/>
              <a:t>=01 &amp; LSB = 1</a:t>
            </a:r>
          </a:p>
          <a:p>
            <a:pPr lvl="2"/>
            <a:r>
              <a:rPr lang="en-US" altLang="zh-TW" dirty="0"/>
              <a:t>should inclement LSB, but LSB will be cleared, so set </a:t>
            </a:r>
            <a:r>
              <a:rPr lang="en-US" altLang="zh-TW" dirty="0" err="1"/>
              <a:t>inc</a:t>
            </a:r>
            <a:r>
              <a:rPr lang="en-US" altLang="zh-TW" dirty="0"/>
              <a:t>=1</a:t>
            </a:r>
          </a:p>
          <a:p>
            <a:pPr lvl="1"/>
            <a:r>
              <a:rPr lang="en-US" altLang="zh-TW" dirty="0"/>
              <a:t>No Round-to-odd in </a:t>
            </a:r>
            <a:r>
              <a:rPr lang="en-US" altLang="zh-TW" dirty="0" smtClean="0"/>
              <a:t>F2I </a:t>
            </a:r>
            <a:r>
              <a:rPr lang="en-US" altLang="zh-TW" dirty="0"/>
              <a:t>instruction</a:t>
            </a:r>
          </a:p>
          <a:p>
            <a:endParaRPr lang="en-US" altLang="zh-TW" sz="2000" dirty="0" smtClean="0">
              <a:latin typeface="+mj-lt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115616" y="2436011"/>
            <a:ext cx="1738992" cy="2308324"/>
            <a:chOff x="701648" y="2708855"/>
            <a:chExt cx="1738992" cy="2308324"/>
          </a:xfrm>
        </p:grpSpPr>
        <p:sp>
          <p:nvSpPr>
            <p:cNvPr id="8" name="文字方塊 7"/>
            <p:cNvSpPr txBox="1"/>
            <p:nvPr/>
          </p:nvSpPr>
          <p:spPr>
            <a:xfrm>
              <a:off x="701648" y="2708855"/>
              <a:ext cx="1738992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 </a:t>
              </a:r>
              <a:r>
                <a:rPr lang="en-US" altLang="zh-TW" dirty="0" smtClean="0"/>
                <a:t>3 round to 3</a:t>
              </a:r>
            </a:p>
            <a:p>
              <a:r>
                <a:rPr lang="en-US" altLang="zh-TW" dirty="0" smtClean="0"/>
                <a:t>0011 -&gt; 0011</a:t>
              </a:r>
            </a:p>
            <a:p>
              <a:r>
                <a:rPr lang="en-US" altLang="zh-TW" dirty="0" smtClean="0"/>
                <a:t>2’s c: inv+1</a:t>
              </a:r>
            </a:p>
            <a:p>
              <a:r>
                <a:rPr lang="en-US" altLang="zh-TW" dirty="0" smtClean="0"/>
                <a:t>1100     </a:t>
              </a:r>
            </a:p>
            <a:p>
              <a:r>
                <a:rPr lang="en-US" altLang="zh-TW" dirty="0" smtClean="0"/>
                <a:t>+    1    </a:t>
              </a:r>
            </a:p>
            <a:p>
              <a:r>
                <a:rPr lang="en-US" altLang="zh-TW" dirty="0" smtClean="0"/>
                <a:t>--------   ---------</a:t>
              </a:r>
            </a:p>
            <a:p>
              <a:r>
                <a:rPr lang="en-US" altLang="zh-TW" dirty="0" smtClean="0"/>
                <a:t>1101       1101</a:t>
              </a:r>
            </a:p>
            <a:p>
              <a:r>
                <a:rPr lang="en-US" altLang="zh-TW" dirty="0" smtClean="0"/>
                <a:t>   -3            -3</a:t>
              </a:r>
              <a:endParaRPr lang="zh-TW" altLang="en-US" dirty="0"/>
            </a:p>
          </p:txBody>
        </p:sp>
        <p:cxnSp>
          <p:nvCxnSpPr>
            <p:cNvPr id="9" name="直線單箭頭接點 8"/>
            <p:cNvCxnSpPr/>
            <p:nvPr/>
          </p:nvCxnSpPr>
          <p:spPr bwMode="auto">
            <a:xfrm flipV="1">
              <a:off x="1257237" y="4531684"/>
              <a:ext cx="391886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3" name="群組 12"/>
          <p:cNvGrpSpPr/>
          <p:nvPr/>
        </p:nvGrpSpPr>
        <p:grpSpPr>
          <a:xfrm>
            <a:off x="3743278" y="2436011"/>
            <a:ext cx="1738995" cy="2308324"/>
            <a:chOff x="2724077" y="2440856"/>
            <a:chExt cx="1738995" cy="2308324"/>
          </a:xfrm>
        </p:grpSpPr>
        <p:grpSp>
          <p:nvGrpSpPr>
            <p:cNvPr id="14" name="群組 13"/>
            <p:cNvGrpSpPr/>
            <p:nvPr/>
          </p:nvGrpSpPr>
          <p:grpSpPr>
            <a:xfrm>
              <a:off x="2724080" y="2440856"/>
              <a:ext cx="1738992" cy="2308324"/>
              <a:chOff x="547008" y="2149668"/>
              <a:chExt cx="1738992" cy="2308324"/>
            </a:xfrm>
          </p:grpSpPr>
          <p:sp>
            <p:nvSpPr>
              <p:cNvPr id="17" name="文字方塊 16"/>
              <p:cNvSpPr txBox="1"/>
              <p:nvPr/>
            </p:nvSpPr>
            <p:spPr>
              <a:xfrm>
                <a:off x="547008" y="2149668"/>
                <a:ext cx="17389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4</a:t>
                </a:r>
                <a:r>
                  <a:rPr lang="en-US" altLang="zh-TW" dirty="0" smtClean="0"/>
                  <a:t> round to 5</a:t>
                </a:r>
              </a:p>
              <a:p>
                <a:r>
                  <a:rPr lang="en-US" altLang="zh-TW" dirty="0" smtClean="0"/>
                  <a:t>0100 -&gt; 0101</a:t>
                </a:r>
              </a:p>
              <a:p>
                <a:r>
                  <a:rPr lang="en-US" altLang="zh-TW" dirty="0" smtClean="0"/>
                  <a:t>2’s c: inv+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dirty="0" smtClean="0"/>
                  <a:t>1011      1010</a:t>
                </a:r>
              </a:p>
              <a:p>
                <a:r>
                  <a:rPr lang="en-US" altLang="zh-TW" dirty="0" smtClean="0"/>
                  <a:t>+    1    +      1</a:t>
                </a:r>
              </a:p>
              <a:p>
                <a:r>
                  <a:rPr lang="en-US" altLang="zh-TW" dirty="0" smtClean="0"/>
                  <a:t>--------   ---------</a:t>
                </a:r>
              </a:p>
              <a:p>
                <a:r>
                  <a:rPr lang="en-US" altLang="zh-TW" dirty="0" smtClean="0"/>
                  <a:t>1100       1011</a:t>
                </a:r>
              </a:p>
              <a:p>
                <a:r>
                  <a:rPr lang="en-US" altLang="zh-TW" dirty="0" smtClean="0"/>
                  <a:t>   -4            -5</a:t>
                </a:r>
                <a:endParaRPr lang="zh-TW" altLang="en-US" dirty="0"/>
              </a:p>
            </p:txBody>
          </p:sp>
          <p:cxnSp>
            <p:nvCxnSpPr>
              <p:cNvPr id="18" name="直線單箭頭接點 17"/>
              <p:cNvCxnSpPr/>
              <p:nvPr/>
            </p:nvCxnSpPr>
            <p:spPr bwMode="auto">
              <a:xfrm>
                <a:off x="1031492" y="3261575"/>
                <a:ext cx="391886" cy="6204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15" name="矩形 14"/>
            <p:cNvSpPr/>
            <p:nvPr/>
          </p:nvSpPr>
          <p:spPr bwMode="auto">
            <a:xfrm>
              <a:off x="2724078" y="3580004"/>
              <a:ext cx="680427" cy="783771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乘號 15"/>
            <p:cNvSpPr/>
            <p:nvPr/>
          </p:nvSpPr>
          <p:spPr bwMode="auto">
            <a:xfrm>
              <a:off x="2724077" y="3544060"/>
              <a:ext cx="680427" cy="855658"/>
            </a:xfrm>
            <a:prstGeom prst="mathMultiply">
              <a:avLst/>
            </a:prstGeom>
            <a:solidFill>
              <a:srgbClr val="C0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802353" y="2385053"/>
            <a:ext cx="1745866" cy="2308324"/>
            <a:chOff x="2717206" y="2435408"/>
            <a:chExt cx="1745866" cy="2308324"/>
          </a:xfrm>
        </p:grpSpPr>
        <p:grpSp>
          <p:nvGrpSpPr>
            <p:cNvPr id="20" name="群組 19"/>
            <p:cNvGrpSpPr/>
            <p:nvPr/>
          </p:nvGrpSpPr>
          <p:grpSpPr>
            <a:xfrm>
              <a:off x="2724080" y="2435408"/>
              <a:ext cx="1738992" cy="2308324"/>
              <a:chOff x="547008" y="2144220"/>
              <a:chExt cx="1738992" cy="2308324"/>
            </a:xfrm>
          </p:grpSpPr>
          <p:sp>
            <p:nvSpPr>
              <p:cNvPr id="23" name="文字方塊 22"/>
              <p:cNvSpPr txBox="1"/>
              <p:nvPr/>
            </p:nvSpPr>
            <p:spPr>
              <a:xfrm>
                <a:off x="547008" y="2144220"/>
                <a:ext cx="173899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 </a:t>
                </a:r>
                <a:r>
                  <a:rPr lang="en-US" altLang="zh-TW" dirty="0" smtClean="0"/>
                  <a:t>3 round to 4</a:t>
                </a:r>
              </a:p>
              <a:p>
                <a:r>
                  <a:rPr lang="en-US" altLang="zh-TW" dirty="0" smtClean="0"/>
                  <a:t>0011 -&gt; 0100</a:t>
                </a:r>
              </a:p>
              <a:p>
                <a:r>
                  <a:rPr lang="en-US" altLang="zh-TW" dirty="0" smtClean="0"/>
                  <a:t>2’s c: inv+</a:t>
                </a:r>
                <a:r>
                  <a:rPr lang="en-US" altLang="zh-TW" dirty="0" smtClean="0">
                    <a:solidFill>
                      <a:srgbClr val="FF0000"/>
                    </a:solidFill>
                  </a:rPr>
                  <a:t>0</a:t>
                </a:r>
              </a:p>
              <a:p>
                <a:r>
                  <a:rPr lang="en-US" altLang="zh-TW" dirty="0" smtClean="0"/>
                  <a:t>1100     1011</a:t>
                </a:r>
              </a:p>
              <a:p>
                <a:r>
                  <a:rPr lang="en-US" altLang="zh-TW" dirty="0" smtClean="0"/>
                  <a:t>+    1    +     1</a:t>
                </a:r>
              </a:p>
              <a:p>
                <a:r>
                  <a:rPr lang="en-US" altLang="zh-TW" dirty="0" smtClean="0"/>
                  <a:t>--------   ---------</a:t>
                </a:r>
              </a:p>
              <a:p>
                <a:r>
                  <a:rPr lang="en-US" altLang="zh-TW" dirty="0" smtClean="0"/>
                  <a:t>1101       1100</a:t>
                </a:r>
              </a:p>
              <a:p>
                <a:r>
                  <a:rPr lang="en-US" altLang="zh-TW" dirty="0" smtClean="0"/>
                  <a:t>   -3            -4</a:t>
                </a:r>
                <a:endParaRPr lang="zh-TW" altLang="en-US" dirty="0"/>
              </a:p>
            </p:txBody>
          </p:sp>
          <p:cxnSp>
            <p:nvCxnSpPr>
              <p:cNvPr id="24" name="直線單箭頭接點 23"/>
              <p:cNvCxnSpPr/>
              <p:nvPr/>
            </p:nvCxnSpPr>
            <p:spPr bwMode="auto">
              <a:xfrm>
                <a:off x="1024618" y="3283368"/>
                <a:ext cx="391886" cy="62048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21" name="矩形 20"/>
            <p:cNvSpPr/>
            <p:nvPr/>
          </p:nvSpPr>
          <p:spPr bwMode="auto">
            <a:xfrm>
              <a:off x="2717206" y="3589570"/>
              <a:ext cx="680427" cy="783771"/>
            </a:xfrm>
            <a:prstGeom prst="rect">
              <a:avLst/>
            </a:prstGeom>
            <a:noFill/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乘號 21"/>
            <p:cNvSpPr/>
            <p:nvPr/>
          </p:nvSpPr>
          <p:spPr bwMode="auto">
            <a:xfrm>
              <a:off x="2724080" y="3456970"/>
              <a:ext cx="680427" cy="855658"/>
            </a:xfrm>
            <a:prstGeom prst="mathMultiply">
              <a:avLst/>
            </a:prstGeom>
            <a:solidFill>
              <a:srgbClr val="C0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539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comparing &amp; others instructions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50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Comparing </a:t>
            </a:r>
            <a:r>
              <a:rPr lang="en-US" altLang="zh-TW" dirty="0"/>
              <a:t>&amp; </a:t>
            </a:r>
            <a:r>
              <a:rPr lang="en-US" altLang="zh-TW" dirty="0" smtClean="0"/>
              <a:t>Others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 smtClean="0">
                <a:solidFill>
                  <a:srgbClr val="FF0000"/>
                </a:solidFill>
              </a:rPr>
              <a:t>Comparing instructions</a:t>
            </a:r>
          </a:p>
          <a:p>
            <a:r>
              <a:rPr lang="en-US" altLang="zh-TW" sz="1600" dirty="0" smtClean="0">
                <a:solidFill>
                  <a:schemeClr val="accent1"/>
                </a:solidFill>
              </a:rPr>
              <a:t>Others instructions</a:t>
            </a:r>
          </a:p>
        </p:txBody>
      </p:sp>
      <p:pic>
        <p:nvPicPr>
          <p:cNvPr id="2050" name="Picture 2" descr="C:\Users\larryzzr\Desktop\FP\FMIS_Figs\fmis_datapath_v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2017738"/>
            <a:ext cx="6372199" cy="486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3635896" y="1734561"/>
            <a:ext cx="144016" cy="50654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4644008" y="1748139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向下箭號 20"/>
          <p:cNvSpPr/>
          <p:nvPr/>
        </p:nvSpPr>
        <p:spPr>
          <a:xfrm rot="1383687">
            <a:off x="4438340" y="2549513"/>
            <a:ext cx="144016" cy="1091115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向下箭號 21"/>
          <p:cNvSpPr/>
          <p:nvPr/>
        </p:nvSpPr>
        <p:spPr>
          <a:xfrm rot="19831156">
            <a:off x="3819756" y="2472160"/>
            <a:ext cx="144016" cy="119500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向下箭號 22"/>
          <p:cNvSpPr/>
          <p:nvPr/>
        </p:nvSpPr>
        <p:spPr>
          <a:xfrm rot="16851574">
            <a:off x="5205149" y="2814826"/>
            <a:ext cx="144016" cy="2143093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5" name="向下箭號 24"/>
          <p:cNvSpPr/>
          <p:nvPr/>
        </p:nvSpPr>
        <p:spPr>
          <a:xfrm rot="16851574">
            <a:off x="5101128" y="2846078"/>
            <a:ext cx="144016" cy="214309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>
            <a:off x="6437844" y="4154452"/>
            <a:ext cx="156583" cy="42667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5400000">
            <a:off x="5855615" y="4161610"/>
            <a:ext cx="156583" cy="995621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>
            <a:off x="5277157" y="4736640"/>
            <a:ext cx="156583" cy="1428664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 rot="16200000">
            <a:off x="5929877" y="5729343"/>
            <a:ext cx="156583" cy="117252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>
            <a:off x="6353425" y="4154452"/>
            <a:ext cx="156583" cy="42667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 rot="5400000">
            <a:off x="5838502" y="4083318"/>
            <a:ext cx="156583" cy="99562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>
            <a:off x="5203026" y="4736640"/>
            <a:ext cx="156583" cy="14286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向下箭號 34"/>
          <p:cNvSpPr/>
          <p:nvPr/>
        </p:nvSpPr>
        <p:spPr>
          <a:xfrm rot="16200000">
            <a:off x="5929878" y="5807634"/>
            <a:ext cx="156583" cy="11725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5532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abbreviation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6479473"/>
              </p:ext>
            </p:extLst>
          </p:nvPr>
        </p:nvGraphicFramePr>
        <p:xfrm>
          <a:off x="457200" y="1600200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F2I/F2F/I2F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F: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Floating-point,</a:t>
                      </a:r>
                      <a:r>
                        <a:rPr lang="en-US" altLang="zh-TW" baseline="0" dirty="0" smtClean="0"/>
                        <a:t> I: integer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Alignment</a:t>
                      </a:r>
                      <a:r>
                        <a:rPr lang="en-US" altLang="zh-TW" baseline="0" dirty="0" smtClean="0"/>
                        <a:t> barrel shift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NBS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Normalization</a:t>
                      </a:r>
                      <a:r>
                        <a:rPr lang="en-US" altLang="zh-TW" baseline="0" dirty="0" smtClean="0"/>
                        <a:t> barrel shift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2’s</a:t>
                      </a:r>
                      <a:r>
                        <a:rPr lang="en-US" altLang="zh-TW" baseline="0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2’s complement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detection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count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mant_width_max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max of mantissa width of supported precisions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mant_width_min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min of mantissa width of supported precisions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dst_mant_width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Destination</a:t>
                      </a:r>
                      <a:r>
                        <a:rPr lang="en-US" altLang="zh-TW" baseline="0" dirty="0" smtClean="0"/>
                        <a:t> mantissa width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src_mant_width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Source</a:t>
                      </a:r>
                      <a:r>
                        <a:rPr lang="en-US" altLang="zh-TW" baseline="0" dirty="0" smtClean="0"/>
                        <a:t> mantissa width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2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Comparing </a:t>
            </a:r>
            <a:r>
              <a:rPr lang="en-US" altLang="zh-TW" dirty="0"/>
              <a:t>&amp; </a:t>
            </a:r>
            <a:r>
              <a:rPr lang="en-US" altLang="zh-TW" dirty="0" smtClean="0"/>
              <a:t>Others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Comparing &amp; others instruction block diagram detail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bf2s: bfloat16 to single</a:t>
            </a:r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pic>
        <p:nvPicPr>
          <p:cNvPr id="3076" name="Picture 4" descr="C:\Users\larryzzr\Desktop\FP\FMIS_Figs\others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4848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58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Comparing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Comparing instructions</a:t>
            </a:r>
          </a:p>
          <a:p>
            <a:pPr lvl="1"/>
            <a:r>
              <a:rPr lang="en-US" altLang="zh-TW" sz="2000" dirty="0" smtClean="0"/>
              <a:t>Scalar: return 0/1</a:t>
            </a:r>
          </a:p>
          <a:p>
            <a:pPr lvl="1"/>
            <a:r>
              <a:rPr lang="en-US" altLang="zh-TW" sz="2000" dirty="0" smtClean="0"/>
              <a:t>Vector: Write the comparison result to a mask register</a:t>
            </a:r>
          </a:p>
          <a:p>
            <a:r>
              <a:rPr lang="en-US" altLang="zh-TW" sz="2400" dirty="0"/>
              <a:t>Min/Max instructions</a:t>
            </a:r>
            <a:endParaRPr lang="en-US" altLang="zh-TW" dirty="0"/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err="1"/>
              <a:t>rm</a:t>
            </a:r>
            <a:r>
              <a:rPr lang="en-US" altLang="zh-TW" sz="2000" dirty="0"/>
              <a:t> field indicates MIN/MAX</a:t>
            </a:r>
          </a:p>
          <a:p>
            <a:pPr lvl="1"/>
            <a:r>
              <a:rPr lang="en-US" altLang="zh-TW" sz="2000" dirty="0"/>
              <a:t>FMIN: W</a:t>
            </a:r>
            <a:r>
              <a:rPr lang="en-US" altLang="zh-TW" sz="1800" dirty="0"/>
              <a:t>rite the smaller of rs1 and rs2 to </a:t>
            </a:r>
            <a:r>
              <a:rPr lang="en-US" altLang="zh-TW" sz="1800" dirty="0" err="1"/>
              <a:t>rd</a:t>
            </a:r>
            <a:endParaRPr lang="en-US" altLang="zh-TW" sz="1800" dirty="0"/>
          </a:p>
          <a:p>
            <a:pPr lvl="1"/>
            <a:r>
              <a:rPr lang="en-US" altLang="zh-TW" sz="2000" dirty="0"/>
              <a:t>FMAX: </a:t>
            </a:r>
            <a:r>
              <a:rPr lang="en-US" altLang="zh-TW" sz="1800" dirty="0"/>
              <a:t>Write the larger of rs2 and rs2 to </a:t>
            </a:r>
            <a:r>
              <a:rPr lang="en-US" altLang="zh-TW" sz="1800" dirty="0" err="1"/>
              <a:t>rd</a:t>
            </a:r>
            <a:endParaRPr lang="en-US" altLang="zh-TW" sz="1800" dirty="0"/>
          </a:p>
          <a:p>
            <a:pPr lvl="1"/>
            <a:r>
              <a:rPr lang="en-US" altLang="zh-TW" sz="2000" dirty="0"/>
              <a:t>The value −0.0 is considered to be </a:t>
            </a:r>
            <a:r>
              <a:rPr lang="en-US" altLang="zh-TW" sz="2000" b="1" dirty="0"/>
              <a:t>less</a:t>
            </a:r>
            <a:r>
              <a:rPr lang="en-US" altLang="zh-TW" sz="2000" dirty="0"/>
              <a:t> than the value +0.0.</a:t>
            </a:r>
          </a:p>
          <a:p>
            <a:pPr lvl="1"/>
            <a:r>
              <a:rPr lang="en-US" altLang="zh-TW" sz="2000" dirty="0"/>
              <a:t>Both inputs are </a:t>
            </a:r>
            <a:r>
              <a:rPr lang="en-US" altLang="zh-TW" sz="2000" dirty="0" err="1"/>
              <a:t>NaNs</a:t>
            </a:r>
            <a:r>
              <a:rPr lang="en-US" altLang="zh-TW" sz="2000" dirty="0"/>
              <a:t>, the result is the canonical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/>
              <a:t>Only one operand is a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, the result is the non-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operand.</a:t>
            </a:r>
          </a:p>
          <a:p>
            <a:pPr lvl="1"/>
            <a:r>
              <a:rPr lang="en-US" altLang="zh-TW" sz="2000" dirty="0"/>
              <a:t>Signaling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inputs raise the </a:t>
            </a:r>
            <a:r>
              <a:rPr lang="en-US" altLang="zh-TW" sz="2000" b="1" dirty="0"/>
              <a:t>invalid operation </a:t>
            </a:r>
            <a:r>
              <a:rPr lang="en-US" altLang="zh-TW" sz="2000" dirty="0"/>
              <a:t>exception, even when the result is not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  <a:endParaRPr lang="zh-TW" altLang="en-US" sz="20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4427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Others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Sign-injection instructions</a:t>
            </a:r>
          </a:p>
          <a:p>
            <a:pPr lvl="1"/>
            <a:r>
              <a:rPr lang="en-US" altLang="zh-TW" sz="2000" dirty="0"/>
              <a:t>The result takes all bits except the sign bit form the vector vs2 operands.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err="1"/>
              <a:t>rm</a:t>
            </a:r>
            <a:r>
              <a:rPr lang="en-US" altLang="zh-TW" sz="2000" dirty="0"/>
              <a:t> (rounding mode) field indicates J[N]/JX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Classify instructions</a:t>
            </a:r>
            <a:endParaRPr lang="en-US" altLang="zh-TW" dirty="0" smtClean="0"/>
          </a:p>
          <a:p>
            <a:pPr lvl="1"/>
            <a:r>
              <a:rPr lang="en-US" altLang="zh-TW" sz="2000" dirty="0"/>
              <a:t>The 10-bit mask produced by this instruction is placed in the LSB of the result elements.</a:t>
            </a:r>
          </a:p>
          <a:p>
            <a:pPr lvl="1"/>
            <a:r>
              <a:rPr lang="en-US" altLang="zh-TW" sz="2000" dirty="0"/>
              <a:t>This instruction is only defined for SEW=16b above, so the result will always fit in the destination elements.</a:t>
            </a:r>
          </a:p>
          <a:p>
            <a:pPr lvl="1"/>
            <a:endParaRPr lang="en-US" altLang="zh-TW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66873"/>
              </p:ext>
            </p:extLst>
          </p:nvPr>
        </p:nvGraphicFramePr>
        <p:xfrm>
          <a:off x="5508104" y="3717032"/>
          <a:ext cx="345638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296"/>
                <a:gridCol w="2152088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Rd bit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Meaning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-</a:t>
                      </a:r>
                      <a:r>
                        <a:rPr lang="en-US" altLang="zh-TW" sz="1200" dirty="0" err="1" smtClean="0"/>
                        <a:t>inf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-normal number</a:t>
                      </a:r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-subnormal</a:t>
                      </a:r>
                      <a:r>
                        <a:rPr lang="en-US" altLang="zh-TW" sz="1200" baseline="0" dirty="0" smtClean="0"/>
                        <a:t> number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rs1 is -0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+0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+subnormal number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rs1 is a +normal number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</a:t>
                      </a:r>
                      <a:r>
                        <a:rPr lang="en-US" altLang="zh-TW" sz="1200" baseline="0" dirty="0" smtClean="0"/>
                        <a:t>1 is +</a:t>
                      </a:r>
                      <a:r>
                        <a:rPr lang="en-US" altLang="zh-TW" sz="1200" baseline="0" dirty="0" err="1" smtClean="0"/>
                        <a:t>inf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signaling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err="1" smtClean="0"/>
                        <a:t>NaN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rs1 is a quiet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err="1" smtClean="0"/>
                        <a:t>NaN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Cross Lane forwarding path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 smtClean="0"/>
              <a:t>Narrowing &amp; Mask Instruction Forwarding Path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Narrowing and mask </a:t>
            </a:r>
            <a:r>
              <a:rPr lang="en-US" altLang="zh-TW" sz="2400" dirty="0"/>
              <a:t>instruction </a:t>
            </a:r>
            <a:r>
              <a:rPr lang="en-US" altLang="zh-TW" sz="2400" dirty="0" smtClean="0"/>
              <a:t>format is special and </a:t>
            </a:r>
            <a:r>
              <a:rPr lang="en-US" altLang="zh-TW" sz="2400" dirty="0"/>
              <a:t>those instruction result </a:t>
            </a:r>
            <a:r>
              <a:rPr lang="en-US" altLang="zh-TW" sz="2400" dirty="0" smtClean="0"/>
              <a:t>will go through to lower lane. (e.g. Lane 1</a:t>
            </a:r>
            <a:r>
              <a:rPr lang="en-US" altLang="zh-TW" sz="2400" dirty="0" smtClean="0">
                <a:sym typeface="Wingdings" panose="05000000000000000000" pitchFamily="2" charset="2"/>
              </a:rPr>
              <a:t> Lane 0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The following instruction need to shift to narrowing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/>
              <a:t>Lane produce result and pack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 smtClean="0"/>
              <a:t>Lane_Carry_control</a:t>
            </a:r>
            <a:r>
              <a:rPr lang="en-US" altLang="zh-TW" sz="2000" dirty="0" smtClean="0"/>
              <a:t> pack result and duplicated</a:t>
            </a:r>
          </a:p>
          <a:p>
            <a:pPr lvl="1"/>
            <a:endParaRPr lang="zh-TW" altLang="en-US" sz="2000" dirty="0"/>
          </a:p>
        </p:txBody>
      </p:sp>
      <p:pic>
        <p:nvPicPr>
          <p:cNvPr id="1027" name="Picture 3" descr="C:\Users\larryzzr\Desktop\FP\FMIS_Figs\narrowing_data_packing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4918348" cy="28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101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Reduction </a:t>
            </a:r>
            <a:r>
              <a:rPr lang="en-US" altLang="zh-TW" sz="3600" dirty="0" smtClean="0"/>
              <a:t>instructions Forwarding Path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Reduction instruction data flow</a:t>
            </a:r>
          </a:p>
          <a:p>
            <a:pPr lvl="1"/>
            <a:r>
              <a:rPr lang="en-US" altLang="zh-TW" sz="1600" dirty="0" smtClean="0"/>
              <a:t>Do the </a:t>
            </a:r>
            <a:r>
              <a:rPr lang="en-US" altLang="zh-TW" sz="1600" dirty="0"/>
              <a:t>corresponding operator </a:t>
            </a:r>
            <a:r>
              <a:rPr lang="en-US" altLang="zh-TW" sz="1600" dirty="0" smtClean="0"/>
              <a:t>to deal with each vector </a:t>
            </a:r>
            <a:r>
              <a:rPr lang="en-US" altLang="zh-TW" sz="1600" dirty="0" err="1" smtClean="0"/>
              <a:t>datas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Merge elements in lane first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then merge remain results</a:t>
            </a:r>
          </a:p>
        </p:txBody>
      </p:sp>
      <p:pic>
        <p:nvPicPr>
          <p:cNvPr id="2050" name="Picture 2" descr="C:\Users\larryzzr\Desktop\FP\FMIS_Figs\vfmis_lane_v1_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64" y="2996952"/>
            <a:ext cx="61150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99592" y="2788801"/>
            <a:ext cx="4025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VLEN=256, SIMD=256, LMUL=2, SEW=16, VL=VLMAX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165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Enhancements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86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Enhancement list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Enhance sticky generation path (st1)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endParaRPr lang="en-US" altLang="zh-TW" sz="2400" dirty="0"/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Detect Leading </a:t>
            </a:r>
            <a:r>
              <a:rPr lang="en-US" altLang="zh-TW" sz="2400" dirty="0"/>
              <a:t>zero </a:t>
            </a:r>
            <a:r>
              <a:rPr lang="en-US" altLang="zh-TW" sz="2400" dirty="0" smtClean="0"/>
              <a:t>before </a:t>
            </a:r>
            <a:r>
              <a:rPr lang="en-US" altLang="zh-TW" sz="2400" dirty="0"/>
              <a:t>2’sc</a:t>
            </a:r>
            <a:endParaRPr lang="en-US" altLang="zh-TW" sz="2400" dirty="0" smtClean="0"/>
          </a:p>
          <a:p>
            <a:pPr lvl="1"/>
            <a:r>
              <a:rPr lang="en-US" altLang="zh-TW" sz="2000" dirty="0" smtClean="0"/>
              <a:t>Early detection for leading zero</a:t>
            </a:r>
          </a:p>
          <a:p>
            <a:pPr lvl="1"/>
            <a:r>
              <a:rPr lang="en-US" altLang="zh-TW" sz="2000" dirty="0" smtClean="0"/>
              <a:t>1bit error correction</a:t>
            </a:r>
            <a:endParaRPr lang="en-US" altLang="zh-TW" sz="2000" dirty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Reduce integer value mux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Merge 64bit and 54bit adder (?)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Merge non-conversion result path</a:t>
            </a:r>
            <a:endParaRPr lang="zh-TW" alt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88840"/>
            <a:ext cx="2935284" cy="180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1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Sticky generation for normalization </a:t>
            </a:r>
            <a:r>
              <a:rPr lang="en-US" altLang="zh-TW" sz="3600" dirty="0" smtClean="0"/>
              <a:t>(1/)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LZC logic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6614138" cy="475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7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Sticky generation for </a:t>
            </a:r>
            <a:r>
              <a:rPr lang="en-US" altLang="zh-TW" sz="3600" dirty="0" smtClean="0"/>
              <a:t>normalization (2/)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0387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/>
          </a:p>
          <a:p>
            <a:endParaRPr lang="en-US" altLang="zh-TW" sz="1200" dirty="0" smtClean="0"/>
          </a:p>
          <a:p>
            <a:endParaRPr lang="en-US" altLang="zh-TW" sz="1200" dirty="0"/>
          </a:p>
          <a:p>
            <a:r>
              <a:rPr lang="en-US" altLang="zh-TW" sz="1200" dirty="0" smtClean="0"/>
              <a:t>LZC </a:t>
            </a:r>
            <a:r>
              <a:rPr lang="en-US" altLang="zh-TW" sz="1200" dirty="0" smtClean="0"/>
              <a:t>= 5d’13 = 5’b01101</a:t>
            </a:r>
            <a:endParaRPr lang="en-US" altLang="zh-TW" sz="1200" dirty="0"/>
          </a:p>
          <a:p>
            <a:r>
              <a:rPr lang="en-US" altLang="zh-TW" sz="1200" dirty="0" smtClean="0"/>
              <a:t>LZC[4</a:t>
            </a:r>
            <a:r>
              <a:rPr lang="en-US" altLang="zh-TW" sz="1200" dirty="0"/>
              <a:t>] </a:t>
            </a:r>
            <a:r>
              <a:rPr lang="en-US" altLang="zh-TW" sz="1200" dirty="0" smtClean="0"/>
              <a:t> = 0, L4_sticky = |</a:t>
            </a:r>
            <a:r>
              <a:rPr lang="en-US" altLang="zh-TW" sz="1200" dirty="0"/>
              <a:t>bit[15:0</a:t>
            </a:r>
            <a:r>
              <a:rPr lang="en-US" altLang="zh-TW" sz="1200" dirty="0" smtClean="0"/>
              <a:t>]</a:t>
            </a:r>
          </a:p>
          <a:p>
            <a:r>
              <a:rPr lang="en-US" altLang="zh-TW" sz="1200" dirty="0" smtClean="0"/>
              <a:t>LZC[3] 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1, L3_sticky </a:t>
            </a:r>
            <a:r>
              <a:rPr lang="en-US" altLang="zh-TW" sz="1200" dirty="0"/>
              <a:t>= L4_sticky </a:t>
            </a:r>
            <a:r>
              <a:rPr lang="en-US" altLang="zh-TW" sz="1200" dirty="0" smtClean="0"/>
              <a:t>| 1’b0</a:t>
            </a:r>
          </a:p>
          <a:p>
            <a:r>
              <a:rPr lang="en-US" altLang="zh-TW" sz="1200" dirty="0" smtClean="0"/>
              <a:t>LZC[2]  </a:t>
            </a:r>
            <a:r>
              <a:rPr lang="en-US" altLang="zh-TW" sz="1200" dirty="0"/>
              <a:t>= 1, </a:t>
            </a:r>
            <a:r>
              <a:rPr lang="en-US" altLang="zh-TW" sz="1200" dirty="0" smtClean="0"/>
              <a:t>L2_sticky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L3_sticky </a:t>
            </a:r>
            <a:r>
              <a:rPr lang="en-US" altLang="zh-TW" sz="1200" dirty="0"/>
              <a:t>| </a:t>
            </a:r>
            <a:r>
              <a:rPr lang="en-US" altLang="zh-TW" sz="1200" dirty="0" smtClean="0"/>
              <a:t>1’b0</a:t>
            </a:r>
          </a:p>
          <a:p>
            <a:r>
              <a:rPr lang="en-US" altLang="zh-TW" sz="1200" dirty="0" smtClean="0"/>
              <a:t>LZC[1] 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0, L1_sticky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L2_sticky </a:t>
            </a:r>
            <a:r>
              <a:rPr lang="en-US" altLang="zh-TW" sz="1200" dirty="0"/>
              <a:t>| </a:t>
            </a:r>
            <a:r>
              <a:rPr lang="en-US" altLang="zh-TW" sz="1200" dirty="0" smtClean="0"/>
              <a:t>bit[17:16]</a:t>
            </a:r>
            <a:endParaRPr lang="en-US" altLang="zh-TW" sz="1200" dirty="0"/>
          </a:p>
          <a:p>
            <a:r>
              <a:rPr lang="en-US" altLang="zh-TW" sz="1200" dirty="0" smtClean="0"/>
              <a:t>LZC[0]  </a:t>
            </a:r>
            <a:r>
              <a:rPr lang="en-US" altLang="zh-TW" sz="1200" dirty="0"/>
              <a:t>= 1, </a:t>
            </a:r>
            <a:r>
              <a:rPr lang="en-US" altLang="zh-TW" sz="1200" dirty="0" smtClean="0"/>
              <a:t>L0_sticky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L1_sticky </a:t>
            </a:r>
            <a:r>
              <a:rPr lang="en-US" altLang="zh-TW" sz="1200" dirty="0"/>
              <a:t>| </a:t>
            </a:r>
            <a:r>
              <a:rPr lang="en-US" altLang="zh-TW" sz="1200" dirty="0" smtClean="0"/>
              <a:t>(</a:t>
            </a:r>
            <a:r>
              <a:rPr lang="en-US" altLang="zh-TW" sz="1200" dirty="0"/>
              <a:t>LZC[0</a:t>
            </a:r>
            <a:r>
              <a:rPr lang="en-US" altLang="zh-TW" sz="1200" dirty="0" smtClean="0"/>
              <a:t>]) ? bit[18] : |bit[19:18];</a:t>
            </a:r>
            <a:endParaRPr lang="en-US" altLang="zh-TW" sz="1200" dirty="0"/>
          </a:p>
          <a:p>
            <a:endParaRPr lang="en-US" altLang="zh-TW" sz="1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87825"/>
              </p:ext>
            </p:extLst>
          </p:nvPr>
        </p:nvGraphicFramePr>
        <p:xfrm>
          <a:off x="878191" y="2679277"/>
          <a:ext cx="7099585" cy="242402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8122"/>
                <a:gridCol w="225603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</a:tblGrid>
              <a:tr h="253886"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4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5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6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7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8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11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12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8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14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15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16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17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18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22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23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24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zh-TW" altLang="en-U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27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28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zh-TW" altLang="en-US" sz="8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30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31</a:t>
                      </a:r>
                      <a:endParaRPr lang="zh-TW" altLang="en-US" sz="800" dirty="0"/>
                    </a:p>
                  </a:txBody>
                  <a:tcPr/>
                </a:tc>
              </a:tr>
              <a:tr h="168776"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4478591" y="3417849"/>
            <a:ext cx="338437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750399" y="3795401"/>
            <a:ext cx="1584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614495" y="4155441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814295" y="4155441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144230" y="4155441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13520" y="4164780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275554" y="3797125"/>
            <a:ext cx="1584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346243" y="4551485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246343" y="4561580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110439" y="4561580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046543" y="4561580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910639" y="456158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810739" y="455148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707602" y="455148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574935" y="455148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102599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1544265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2012317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444365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2884797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332646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794515" y="4911773"/>
            <a:ext cx="19802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22656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64899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509065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558711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599075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42353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86519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7333251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76529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文字方塊 1027"/>
          <p:cNvSpPr txBox="1"/>
          <p:nvPr/>
        </p:nvSpPr>
        <p:spPr>
          <a:xfrm>
            <a:off x="652276" y="3287617"/>
            <a:ext cx="263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1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9" name="Picture 4" descr="C:\Users\larryzzr\Desktop\FP\Figs\fmis_fig_f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15"/>
          <a:stretch/>
        </p:blipFill>
        <p:spPr bwMode="auto">
          <a:xfrm>
            <a:off x="1847942" y="980728"/>
            <a:ext cx="5219700" cy="1532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788024" y="2276872"/>
            <a:ext cx="2279618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843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parameter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329202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The current width of an x register in bits </a:t>
                      </a:r>
                    </a:p>
                    <a:p>
                      <a:r>
                        <a:rPr lang="en-US" altLang="zh-TW" sz="1800" u="none" strike="noStrike" kern="1200" baseline="0" dirty="0" smtClean="0"/>
                        <a:t>(32 for RV32 or 64 for RV64)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current</a:t>
                      </a:r>
                      <a:r>
                        <a:rPr lang="en-US" altLang="zh-TW" baseline="0" dirty="0" smtClean="0"/>
                        <a:t> width of a f register in bits</a:t>
                      </a:r>
                    </a:p>
                    <a:p>
                      <a:r>
                        <a:rPr lang="en-US" altLang="zh-TW" baseline="0" dirty="0" smtClean="0"/>
                        <a:t>(32 for SP, 64 for DP)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Vector length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Element</a:t>
                      </a:r>
                      <a:r>
                        <a:rPr lang="en-US" altLang="zh-TW" baseline="0" dirty="0" smtClean="0"/>
                        <a:t> width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Sticky generation for normalization </a:t>
            </a:r>
            <a:r>
              <a:rPr lang="en-US" altLang="zh-TW" sz="3600" dirty="0" smtClean="0"/>
              <a:t>(3/)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3076" name="Picture 4" descr="C:\Users\larryzzr\Desktop\FP\level_sticky_v2_or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79839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arryzzr\Desktop\FP\level_sticky_v2_st_gen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78200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01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Leading zero detection </a:t>
            </a:r>
            <a:r>
              <a:rPr lang="en-US" altLang="zh-TW" dirty="0"/>
              <a:t>before </a:t>
            </a:r>
            <a:r>
              <a:rPr lang="en-US" altLang="zh-TW" dirty="0" smtClean="0"/>
              <a:t>2’sc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Extra logics to handle LZD 1 bit error</a:t>
            </a:r>
          </a:p>
          <a:p>
            <a:pPr lvl="1"/>
            <a:r>
              <a:rPr lang="en-US" altLang="zh-TW" sz="2000" dirty="0" smtClean="0"/>
              <a:t>Bit pattern detection (</a:t>
            </a:r>
            <a:r>
              <a:rPr lang="en-US" altLang="zh-TW" sz="2400" dirty="0" smtClean="0"/>
              <a:t>1+0*)</a:t>
            </a:r>
            <a:endParaRPr lang="en-US" altLang="zh-TW" sz="2400" dirty="0"/>
          </a:p>
          <a:p>
            <a:pPr lvl="2"/>
            <a:r>
              <a:rPr lang="en-US" altLang="zh-TW" sz="2000" dirty="0"/>
              <a:t>8bit example </a:t>
            </a:r>
            <a:r>
              <a:rPr lang="en-US" altLang="zh-TW" sz="2000" dirty="0">
                <a:sym typeface="Wingdings" panose="05000000000000000000" pitchFamily="2" charset="2"/>
              </a:rPr>
              <a:t> </a:t>
            </a:r>
            <a:r>
              <a:rPr lang="en-US" altLang="zh-TW" sz="2000" dirty="0" smtClean="0"/>
              <a:t>11110000</a:t>
            </a:r>
          </a:p>
          <a:p>
            <a:pPr lvl="1"/>
            <a:r>
              <a:rPr lang="en-US" altLang="zh-TW" sz="2000" dirty="0" smtClean="0"/>
              <a:t>LZC correction</a:t>
            </a:r>
          </a:p>
          <a:p>
            <a:pPr lvl="1"/>
            <a:r>
              <a:rPr lang="en-US" altLang="zh-TW" sz="2000" dirty="0" smtClean="0"/>
              <a:t>Clear st1</a:t>
            </a:r>
          </a:p>
          <a:p>
            <a:pPr lvl="1"/>
            <a:r>
              <a:rPr lang="en-US" altLang="zh-TW" sz="2000" dirty="0" smtClean="0"/>
              <a:t>Set </a:t>
            </a:r>
            <a:r>
              <a:rPr lang="en-US" altLang="zh-TW" sz="2000" dirty="0" err="1" smtClean="0"/>
              <a:t>nbs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dat</a:t>
            </a:r>
            <a:endParaRPr lang="en-US" altLang="zh-TW" sz="2400" dirty="0" smtClean="0"/>
          </a:p>
          <a:p>
            <a:endParaRPr lang="en-US" altLang="zh-TW" sz="2400" dirty="0" smtClean="0"/>
          </a:p>
          <a:p>
            <a:pPr lvl="1"/>
            <a:endParaRPr lang="en-US" altLang="zh-TW" sz="1600" dirty="0" smtClean="0"/>
          </a:p>
        </p:txBody>
      </p:sp>
      <p:pic>
        <p:nvPicPr>
          <p:cNvPr id="7171" name="Picture 3" descr="C:\Users\larryzzr\Desktop\FP\Figs\LZD_enhancement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068960"/>
            <a:ext cx="5934844" cy="327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0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Leading zero detection before 2’sc</a:t>
            </a:r>
            <a:r>
              <a:rPr lang="en-US" altLang="zh-TW" dirty="0" smtClean="0"/>
              <a:t>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altLang="zh-TW" sz="2800" dirty="0" smtClean="0"/>
              <a:t>Bit pattern detection logic</a:t>
            </a:r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en-US" altLang="zh-TW" sz="2800" dirty="0" smtClean="0"/>
              <a:t>LZD error bit patterns</a:t>
            </a:r>
          </a:p>
          <a:p>
            <a:pPr lvl="1"/>
            <a:r>
              <a:rPr lang="en-US" altLang="zh-TW" sz="2400" dirty="0" smtClean="0"/>
              <a:t>Example</a:t>
            </a:r>
          </a:p>
          <a:p>
            <a:pPr lvl="2"/>
            <a:r>
              <a:rPr lang="en-US" altLang="zh-TW" sz="2000" dirty="0" smtClean="0"/>
              <a:t>A         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/>
              <a:t> 8’b11110000 (</a:t>
            </a:r>
            <a:r>
              <a:rPr lang="en-US" altLang="zh-TW" sz="2000" dirty="0" err="1" smtClean="0"/>
              <a:t>neg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int</a:t>
            </a:r>
            <a:r>
              <a:rPr lang="en-US" altLang="zh-TW" sz="2000" dirty="0" smtClean="0"/>
              <a:t>)</a:t>
            </a:r>
          </a:p>
          <a:p>
            <a:pPr lvl="2"/>
            <a:r>
              <a:rPr lang="en-US" altLang="zh-TW" sz="2000" dirty="0" smtClean="0"/>
              <a:t>A 1’sc </a:t>
            </a:r>
            <a:r>
              <a:rPr lang="en-US" altLang="zh-TW" sz="2000" dirty="0" smtClean="0">
                <a:sym typeface="Wingdings" panose="05000000000000000000" pitchFamily="2" charset="2"/>
              </a:rPr>
              <a:t> </a:t>
            </a:r>
            <a:r>
              <a:rPr lang="en-US" altLang="zh-TW" sz="2000" dirty="0" smtClean="0"/>
              <a:t>8’b00001111 </a:t>
            </a:r>
            <a:r>
              <a:rPr lang="en-US" altLang="zh-TW" sz="2000" dirty="0" smtClean="0">
                <a:sym typeface="Wingdings" panose="05000000000000000000" pitchFamily="2" charset="2"/>
              </a:rPr>
              <a:t> LZC = 4, sticky = 1, </a:t>
            </a:r>
            <a:r>
              <a:rPr lang="en-US" altLang="zh-TW" sz="2000" dirty="0" err="1" smtClean="0">
                <a:sym typeface="Wingdings" panose="05000000000000000000" pitchFamily="2" charset="2"/>
              </a:rPr>
              <a:t>nds_dat</a:t>
            </a:r>
            <a:r>
              <a:rPr lang="en-US" altLang="zh-TW" sz="2000" dirty="0" smtClean="0">
                <a:sym typeface="Wingdings" panose="05000000000000000000" pitchFamily="2" charset="2"/>
              </a:rPr>
              <a:t> = 8’b00000000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A 2’sc </a:t>
            </a:r>
            <a:r>
              <a:rPr lang="en-US" altLang="zh-TW" sz="2000" dirty="0" smtClean="0">
                <a:sym typeface="Wingdings" panose="05000000000000000000" pitchFamily="2" charset="2"/>
              </a:rPr>
              <a:t></a:t>
            </a:r>
            <a:r>
              <a:rPr lang="en-US" altLang="zh-TW" sz="2000" dirty="0" smtClean="0"/>
              <a:t> 8’b00010000 </a:t>
            </a:r>
            <a:r>
              <a:rPr lang="en-US" altLang="zh-TW" sz="2000" dirty="0" smtClean="0">
                <a:sym typeface="Wingdings" panose="05000000000000000000" pitchFamily="2" charset="2"/>
              </a:rPr>
              <a:t> LZC = 3, sticky = 0, </a:t>
            </a:r>
            <a:r>
              <a:rPr lang="en-US" altLang="zh-TW" sz="2000" dirty="0" err="1" smtClean="0">
                <a:sym typeface="Wingdings" panose="05000000000000000000" pitchFamily="2" charset="2"/>
              </a:rPr>
              <a:t>nds_dat</a:t>
            </a:r>
            <a:r>
              <a:rPr lang="en-US" altLang="zh-TW" sz="2000" dirty="0" smtClean="0">
                <a:sym typeface="Wingdings" panose="05000000000000000000" pitchFamily="2" charset="2"/>
              </a:rPr>
              <a:t> = 8’b10000000</a:t>
            </a:r>
          </a:p>
          <a:p>
            <a:pPr lvl="1"/>
            <a:r>
              <a:rPr lang="en-US" altLang="zh-TW" sz="2400" dirty="0" smtClean="0">
                <a:sym typeface="Wingdings" panose="05000000000000000000" pitchFamily="2" charset="2"/>
              </a:rPr>
              <a:t>Hit bit pattern</a:t>
            </a:r>
          </a:p>
          <a:p>
            <a:pPr lvl="2"/>
            <a:r>
              <a:rPr lang="en-US" altLang="zh-TW" sz="2000" dirty="0" smtClean="0">
                <a:sym typeface="Wingdings" panose="05000000000000000000" pitchFamily="2" charset="2"/>
              </a:rPr>
              <a:t>LZC = LZC -1</a:t>
            </a:r>
          </a:p>
          <a:p>
            <a:pPr lvl="2"/>
            <a:r>
              <a:rPr lang="en-US" altLang="zh-TW" sz="2000" dirty="0" smtClean="0">
                <a:sym typeface="Wingdings" panose="05000000000000000000" pitchFamily="2" charset="2"/>
              </a:rPr>
              <a:t>Sticky = 0</a:t>
            </a:r>
          </a:p>
          <a:p>
            <a:pPr lvl="2"/>
            <a:r>
              <a:rPr lang="en-US" altLang="zh-TW" sz="2000" dirty="0" err="1" smtClean="0">
                <a:sym typeface="Wingdings" panose="05000000000000000000" pitchFamily="2" charset="2"/>
              </a:rPr>
              <a:t>nds_dat</a:t>
            </a:r>
            <a:r>
              <a:rPr lang="en-US" altLang="zh-TW" sz="2000" dirty="0" smtClean="0">
                <a:sym typeface="Wingdings" panose="05000000000000000000" pitchFamily="2" charset="2"/>
              </a:rPr>
              <a:t> = 8’b10000000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pPr lvl="2"/>
            <a:endParaRPr lang="en-US" altLang="zh-TW" sz="2000" dirty="0" smtClean="0">
              <a:sym typeface="Wingdings" panose="05000000000000000000" pitchFamily="2" charset="2"/>
            </a:endParaRPr>
          </a:p>
          <a:p>
            <a:pPr lvl="2"/>
            <a:endParaRPr lang="en-US" altLang="zh-TW" sz="2000" dirty="0" smtClean="0"/>
          </a:p>
        </p:txBody>
      </p:sp>
      <p:sp>
        <p:nvSpPr>
          <p:cNvPr id="4" name="矩形 3"/>
          <p:cNvSpPr/>
          <p:nvPr/>
        </p:nvSpPr>
        <p:spPr>
          <a:xfrm>
            <a:off x="2771800" y="4509120"/>
            <a:ext cx="144016" cy="36004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196" name="Picture 4" descr="C:\Users\larryzzr\Desktop\FP\Figs\LZD_enhancement_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1916832"/>
            <a:ext cx="5284101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6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Reduce </a:t>
            </a:r>
            <a:r>
              <a:rPr lang="en-US" altLang="zh-TW" dirty="0"/>
              <a:t>integer value </a:t>
            </a:r>
            <a:r>
              <a:rPr lang="en-US" altLang="zh-TW" dirty="0" smtClean="0"/>
              <a:t>mux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Modify integer value alignment from 63-bit to 0-bit</a:t>
            </a:r>
          </a:p>
          <a:p>
            <a:pPr lvl="1"/>
            <a:r>
              <a:rPr lang="en-US" altLang="zh-TW" sz="1600" dirty="0" smtClean="0"/>
              <a:t>Reduce data type selection</a:t>
            </a:r>
            <a:endParaRPr lang="zh-TW" altLang="en-US" sz="1600" dirty="0"/>
          </a:p>
        </p:txBody>
      </p:sp>
      <p:pic>
        <p:nvPicPr>
          <p:cNvPr id="4098" name="Picture 2" descr="C:\Users\larryzzr\Desktop\FP\FMIS_Figs\fmis_fig_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286230"/>
            <a:ext cx="4920010" cy="457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5647358" y="3429000"/>
            <a:ext cx="3168352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900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64bit and 54bit adder </a:t>
            </a:r>
            <a:r>
              <a:rPr lang="en-US" altLang="zh-TW" dirty="0" smtClean="0"/>
              <a:t>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Use </a:t>
            </a:r>
            <a:r>
              <a:rPr lang="en-US" altLang="zh-TW" sz="2000" dirty="0" smtClean="0">
                <a:solidFill>
                  <a:srgbClr val="FF0000"/>
                </a:solidFill>
              </a:rPr>
              <a:t>65-bit adder </a:t>
            </a:r>
            <a:r>
              <a:rPr lang="en-US" altLang="zh-TW" sz="2000" dirty="0" smtClean="0"/>
              <a:t>to do 64-bit 2’sc and 54-bit rounding (</a:t>
            </a:r>
            <a:r>
              <a:rPr lang="en-US" altLang="zh-TW" sz="2000" dirty="0" err="1" smtClean="0"/>
              <a:t>lsb</a:t>
            </a:r>
            <a:r>
              <a:rPr lang="en-US" altLang="zh-TW" sz="2000" dirty="0" smtClean="0"/>
              <a:t> is round bit)</a:t>
            </a:r>
          </a:p>
          <a:p>
            <a:r>
              <a:rPr lang="en-US" altLang="zh-TW" sz="2000" dirty="0" smtClean="0"/>
              <a:t>For 64-bit 2’sc, just add 1 at round bit.</a:t>
            </a:r>
          </a:p>
        </p:txBody>
      </p:sp>
      <p:pic>
        <p:nvPicPr>
          <p:cNvPr id="2051" name="Picture 3" descr="C:\Users\larryzzr\Desktop\FP\FMIS_Figs\fmis_fig_f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20888"/>
            <a:ext cx="364807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8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List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59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scalar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sz="2400" dirty="0" smtClean="0"/>
              <a:t>Sign-injection instruction</a:t>
            </a:r>
          </a:p>
          <a:p>
            <a:pPr lvl="1"/>
            <a:r>
              <a:rPr lang="en-US" altLang="zh-TW" sz="2000" dirty="0" err="1" smtClean="0"/>
              <a:t>fsgnj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 smtClean="0"/>
              <a:t>fsgnjn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 smtClean="0"/>
              <a:t>fsgnjx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 smtClean="0"/>
              <a:t>Compare instruction</a:t>
            </a:r>
          </a:p>
          <a:p>
            <a:pPr lvl="1"/>
            <a:r>
              <a:rPr lang="en-US" altLang="zh-TW" sz="2000" dirty="0" err="1" smtClean="0"/>
              <a:t>feq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 smtClean="0"/>
              <a:t>flt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 smtClean="0"/>
              <a:t>fle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 smtClean="0"/>
              <a:t>Classify instruction</a:t>
            </a:r>
          </a:p>
          <a:p>
            <a:pPr lvl="1"/>
            <a:r>
              <a:rPr lang="en-US" altLang="zh-TW" sz="2000" dirty="0" err="1"/>
              <a:t>f</a:t>
            </a:r>
            <a:r>
              <a:rPr lang="en-US" altLang="zh-TW" sz="2000" dirty="0" err="1" smtClean="0"/>
              <a:t>class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hsd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 smtClean="0"/>
              <a:t>Move instruction</a:t>
            </a:r>
          </a:p>
          <a:p>
            <a:pPr lvl="1"/>
            <a:r>
              <a:rPr lang="en-US" altLang="zh-TW" sz="2000" dirty="0" err="1" smtClean="0"/>
              <a:t>fmv.x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hwd</a:t>
            </a:r>
            <a:r>
              <a:rPr lang="en-US" altLang="zh-TW" sz="2000" dirty="0" smtClean="0"/>
              <a:t>]</a:t>
            </a:r>
          </a:p>
          <a:p>
            <a:pPr lvl="1"/>
            <a:r>
              <a:rPr lang="en-US" altLang="zh-TW" sz="2000" dirty="0" err="1"/>
              <a:t>fmv</a:t>
            </a:r>
            <a:r>
              <a:rPr lang="en-US" altLang="zh-TW" sz="2000" dirty="0" smtClean="0"/>
              <a:t>.[</a:t>
            </a:r>
            <a:r>
              <a:rPr lang="en-US" altLang="zh-TW" sz="2000" dirty="0" err="1" smtClean="0"/>
              <a:t>hwd</a:t>
            </a:r>
            <a:r>
              <a:rPr lang="en-US" altLang="zh-TW" sz="2000" dirty="0" smtClean="0"/>
              <a:t>].x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28455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scalar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Conversion between </a:t>
            </a:r>
            <a:r>
              <a:rPr lang="en-US" altLang="zh-TW" sz="2400" dirty="0" err="1" smtClean="0"/>
              <a:t>int</a:t>
            </a:r>
            <a:r>
              <a:rPr lang="en-US" altLang="zh-TW" sz="2400" dirty="0" smtClean="0"/>
              <a:t> and </a:t>
            </a:r>
            <a:r>
              <a:rPr lang="en-US" altLang="zh-TW" sz="2400" dirty="0" err="1" smtClean="0"/>
              <a:t>fp</a:t>
            </a:r>
            <a:endParaRPr lang="en-US" altLang="zh-TW" sz="1600" dirty="0" smtClean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Conversion </a:t>
            </a:r>
            <a:r>
              <a:rPr lang="en-US" altLang="zh-TW" sz="2400" dirty="0"/>
              <a:t>between </a:t>
            </a:r>
            <a:r>
              <a:rPr lang="en-US" altLang="zh-TW" sz="2400" dirty="0" err="1" smtClean="0"/>
              <a:t>fp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and </a:t>
            </a:r>
            <a:r>
              <a:rPr lang="en-US" altLang="zh-TW" sz="2400" dirty="0" err="1"/>
              <a:t>fp</a:t>
            </a:r>
            <a:endParaRPr lang="en-US" altLang="zh-TW" sz="1600" dirty="0"/>
          </a:p>
          <a:p>
            <a:endParaRPr lang="en-US" altLang="zh-TW" sz="24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27178"/>
              </p:ext>
            </p:extLst>
          </p:nvPr>
        </p:nvGraphicFramePr>
        <p:xfrm>
          <a:off x="899592" y="2060848"/>
          <a:ext cx="4392488" cy="2209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723"/>
                <a:gridCol w="910255"/>
                <a:gridCol w="910255"/>
                <a:gridCol w="910255"/>
              </a:tblGrid>
              <a:tr h="319969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Int</a:t>
                      </a:r>
                      <a:r>
                        <a:rPr lang="en-US" altLang="zh-TW" sz="1400" baseline="0" dirty="0" smtClean="0"/>
                        <a:t> width\</a:t>
                      </a:r>
                      <a:r>
                        <a:rPr lang="en-US" altLang="zh-TW" sz="1400" baseline="0" dirty="0" err="1" smtClean="0"/>
                        <a:t>fp_width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F16(HP)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F32(SP)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F64(DP)</a:t>
                      </a:r>
                      <a:endParaRPr lang="zh-TW" altLang="en-US" sz="1400" dirty="0"/>
                    </a:p>
                  </a:txBody>
                  <a:tcPr/>
                </a:tc>
              </a:tr>
              <a:tr h="70411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fcvt.w.h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fcvt.wu.h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fcvt.h.w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fcvt.h.wu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fcvt.w.s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fcvt.wu.s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fcvt.s.w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fcvt.s.wu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fcvt.w.d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fcvt.wu.d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fcvt.d.w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fcvt.d.wu</a:t>
                      </a:r>
                      <a:endParaRPr lang="zh-TW" altLang="en-US" sz="1400" dirty="0"/>
                    </a:p>
                  </a:txBody>
                  <a:tcPr/>
                </a:tc>
              </a:tr>
              <a:tr h="704111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I64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fcvt.l.h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fcvt.lu.h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fcvt.h.l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fcvt.h.lu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fcvt.l.s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fcvt.lu.s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fcvt.s.l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fcvt.s.lu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fcvt.l.d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fcvt.lu.d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err="1" smtClean="0"/>
                        <a:t>fcvt.d.l</a:t>
                      </a:r>
                      <a:endParaRPr lang="en-US" altLang="zh-TW" sz="1400" dirty="0" smtClean="0"/>
                    </a:p>
                    <a:p>
                      <a:r>
                        <a:rPr lang="en-US" altLang="zh-TW" sz="1400" dirty="0" smtClean="0"/>
                        <a:t>fcvt.d.lu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550784"/>
              </p:ext>
            </p:extLst>
          </p:nvPr>
        </p:nvGraphicFramePr>
        <p:xfrm>
          <a:off x="899592" y="4725144"/>
          <a:ext cx="482453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907"/>
                <a:gridCol w="964907"/>
                <a:gridCol w="964907"/>
                <a:gridCol w="964907"/>
                <a:gridCol w="964907"/>
              </a:tblGrid>
              <a:tr h="196419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SRC</a:t>
                      </a:r>
                      <a:r>
                        <a:rPr lang="en-US" altLang="zh-TW" sz="1400" baseline="0" dirty="0" smtClean="0"/>
                        <a:t>  \ DST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F16(HP)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Bfloat16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F32(SP)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F64(DP)</a:t>
                      </a:r>
                      <a:endParaRPr lang="zh-TW" altLang="en-US" sz="1400" dirty="0"/>
                    </a:p>
                  </a:txBody>
                  <a:tcPr/>
                </a:tc>
              </a:tr>
              <a:tr h="196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F16(HP)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fcvt.s.h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fcvt.d.h</a:t>
                      </a:r>
                      <a:endParaRPr lang="zh-TW" altLang="en-US" sz="1400" dirty="0"/>
                    </a:p>
                  </a:txBody>
                  <a:tcPr/>
                </a:tc>
              </a:tr>
              <a:tr h="229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Bfloat16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fcvt.s.bf16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</a:tr>
              <a:tr h="229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F32(SP)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fcvt.h.s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fcvt.bf16.s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fcvt.d.s</a:t>
                      </a:r>
                      <a:endParaRPr lang="zh-TW" altLang="en-US" sz="1400" dirty="0"/>
                    </a:p>
                  </a:txBody>
                  <a:tcPr/>
                </a:tc>
              </a:tr>
              <a:tr h="1964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F64(DP)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fcvt.h.d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fcvt.s.d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59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14.11. Vector Floating-Point MIN/MAX </a:t>
            </a:r>
            <a:r>
              <a:rPr lang="en-US" altLang="zh-TW" sz="2400" dirty="0" smtClean="0"/>
              <a:t>Instructions</a:t>
            </a:r>
          </a:p>
          <a:p>
            <a:pPr lvl="1"/>
            <a:r>
              <a:rPr lang="en-US" altLang="zh-TW" sz="2000" dirty="0" smtClean="0"/>
              <a:t>Floating-point </a:t>
            </a:r>
            <a:r>
              <a:rPr lang="en-US" altLang="zh-TW" sz="2000" dirty="0"/>
              <a:t>minimum</a:t>
            </a:r>
          </a:p>
          <a:p>
            <a:pPr lvl="2"/>
            <a:r>
              <a:rPr lang="en-US" altLang="zh-TW" sz="1600" dirty="0" err="1" smtClean="0"/>
              <a:t>vfmin.vv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vfmin.vf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</a:t>
            </a:r>
            <a:r>
              <a:rPr lang="en-US" altLang="zh-TW" sz="1600" dirty="0" smtClean="0"/>
              <a:t>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Floating-point </a:t>
            </a:r>
            <a:r>
              <a:rPr lang="en-US" altLang="zh-TW" sz="2000" dirty="0"/>
              <a:t>maximum</a:t>
            </a:r>
          </a:p>
          <a:p>
            <a:pPr lvl="2"/>
            <a:r>
              <a:rPr lang="en-US" altLang="zh-TW" sz="1600" dirty="0" err="1" smtClean="0"/>
              <a:t>vfmax.vv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vfmax.vf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 smtClean="0"/>
              <a:t>vm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# </a:t>
            </a:r>
            <a:r>
              <a:rPr lang="en-US" altLang="zh-TW" sz="1600" dirty="0" smtClean="0"/>
              <a:t>Vector-scalar</a:t>
            </a:r>
          </a:p>
          <a:p>
            <a:r>
              <a:rPr lang="en-US" altLang="zh-TW" sz="2400" dirty="0"/>
              <a:t>14.12. Vector Floating-Point Sign-Injection </a:t>
            </a:r>
            <a:r>
              <a:rPr lang="en-US" altLang="zh-TW" sz="2400" dirty="0" smtClean="0"/>
              <a:t>Instructions</a:t>
            </a:r>
          </a:p>
          <a:p>
            <a:pPr lvl="1"/>
            <a:r>
              <a:rPr lang="en-US" altLang="zh-TW" sz="2000" dirty="0"/>
              <a:t>For </a:t>
            </a:r>
            <a:r>
              <a:rPr lang="en-US" altLang="zh-TW" sz="2000" dirty="0" err="1"/>
              <a:t>vfsgnj</a:t>
            </a:r>
            <a:r>
              <a:rPr lang="en-US" altLang="zh-TW" sz="2000" dirty="0"/>
              <a:t>, the result’s sign bit is v/rs1’s sign bit.</a:t>
            </a:r>
          </a:p>
          <a:p>
            <a:pPr lvl="2"/>
            <a:r>
              <a:rPr lang="en-US" altLang="zh-TW" sz="1600" dirty="0" err="1" smtClean="0"/>
              <a:t>vfsgnj.vv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vfsgnj.vf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/>
              <a:t>For </a:t>
            </a:r>
            <a:r>
              <a:rPr lang="en-US" altLang="zh-TW" sz="2000" dirty="0" err="1"/>
              <a:t>vfsgjn</a:t>
            </a:r>
            <a:r>
              <a:rPr lang="en-US" altLang="zh-TW" sz="2000" dirty="0"/>
              <a:t>, the result’s sign bit is the opposite of v/rs1’s sign bit.</a:t>
            </a:r>
          </a:p>
          <a:p>
            <a:pPr lvl="2"/>
            <a:r>
              <a:rPr lang="en-US" altLang="zh-TW" sz="1600" dirty="0" err="1" smtClean="0"/>
              <a:t>vfsgnjn.vv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vfsgnjn.vf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/>
              <a:t>For </a:t>
            </a:r>
            <a:r>
              <a:rPr lang="en-US" altLang="zh-TW" sz="2000" dirty="0" err="1"/>
              <a:t>vfsgnjx</a:t>
            </a:r>
            <a:r>
              <a:rPr lang="en-US" altLang="zh-TW" sz="2000" dirty="0"/>
              <a:t>, the sign bit is the XOR of the sign bits of v/rs1 and vs2.</a:t>
            </a:r>
          </a:p>
          <a:p>
            <a:pPr lvl="2"/>
            <a:r>
              <a:rPr lang="en-US" altLang="zh-TW" sz="1600" dirty="0" err="1" smtClean="0"/>
              <a:t>vfsgnjx.vv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vfsgnjx.vf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</a:p>
        </p:txBody>
      </p:sp>
    </p:spTree>
    <p:extLst>
      <p:ext uri="{BB962C8B-B14F-4D97-AF65-F5344CB8AC3E}">
        <p14:creationId xmlns:p14="http://schemas.microsoft.com/office/powerpoint/2010/main" val="340534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14.13. Vector Floating-Point Compare </a:t>
            </a:r>
            <a:r>
              <a:rPr lang="en-US" altLang="zh-TW" sz="2400" dirty="0" smtClean="0"/>
              <a:t>Instructions</a:t>
            </a:r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equal</a:t>
            </a:r>
          </a:p>
          <a:p>
            <a:pPr lvl="2"/>
            <a:r>
              <a:rPr lang="en-US" altLang="zh-TW" sz="1600" dirty="0" err="1" smtClean="0"/>
              <a:t>vmfeq.vv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vmfeq.vf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not equal</a:t>
            </a:r>
          </a:p>
          <a:p>
            <a:pPr lvl="2"/>
            <a:r>
              <a:rPr lang="en-US" altLang="zh-TW" sz="1600" dirty="0" err="1" smtClean="0"/>
              <a:t>vmfne.vv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vmfne.vf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less than</a:t>
            </a:r>
          </a:p>
          <a:p>
            <a:pPr lvl="2"/>
            <a:r>
              <a:rPr lang="en-US" altLang="zh-TW" sz="1600" dirty="0" err="1" smtClean="0"/>
              <a:t>vmflt.vv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vmflt.vf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less than or equal</a:t>
            </a:r>
          </a:p>
          <a:p>
            <a:pPr lvl="2"/>
            <a:r>
              <a:rPr lang="en-US" altLang="zh-TW" sz="1600" dirty="0" err="1" smtClean="0"/>
              <a:t>vmfle.vv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Vector-vector</a:t>
            </a:r>
          </a:p>
          <a:p>
            <a:pPr lvl="2"/>
            <a:r>
              <a:rPr lang="en-US" altLang="zh-TW" sz="1600" dirty="0" err="1" smtClean="0"/>
              <a:t>vmfle.vf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greater than</a:t>
            </a:r>
          </a:p>
          <a:p>
            <a:pPr lvl="2"/>
            <a:r>
              <a:rPr lang="en-US" altLang="zh-TW" sz="1600" dirty="0" err="1" smtClean="0"/>
              <a:t>vmfgt.vf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  <a:endParaRPr lang="en-US" altLang="zh-TW" sz="1600" dirty="0"/>
          </a:p>
          <a:p>
            <a:pPr lvl="1"/>
            <a:r>
              <a:rPr lang="en-US" altLang="zh-TW" sz="2000" dirty="0" smtClean="0"/>
              <a:t>Compare </a:t>
            </a:r>
            <a:r>
              <a:rPr lang="en-US" altLang="zh-TW" sz="2000" dirty="0"/>
              <a:t>greater than or equal</a:t>
            </a:r>
          </a:p>
          <a:p>
            <a:pPr lvl="2"/>
            <a:r>
              <a:rPr lang="en-US" altLang="zh-TW" sz="1600" dirty="0" err="1" smtClean="0"/>
              <a:t>vmfge.vf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rs1,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</a:t>
            </a:r>
            <a:r>
              <a:rPr lang="en-US" altLang="zh-TW" sz="1600" dirty="0" smtClean="0"/>
              <a:t>Vector-scalar</a:t>
            </a:r>
          </a:p>
        </p:txBody>
      </p:sp>
    </p:spTree>
    <p:extLst>
      <p:ext uri="{BB962C8B-B14F-4D97-AF65-F5344CB8AC3E}">
        <p14:creationId xmlns:p14="http://schemas.microsoft.com/office/powerpoint/2010/main" val="259679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2-stage pipeline</a:t>
            </a:r>
          </a:p>
          <a:p>
            <a:r>
              <a:rPr lang="en-US" altLang="zh-TW" sz="2400" dirty="0" smtClean="0"/>
              <a:t>Supported data types</a:t>
            </a:r>
          </a:p>
          <a:p>
            <a:pPr lvl="1"/>
            <a:r>
              <a:rPr lang="en-US" altLang="zh-TW" sz="2000" dirty="0" smtClean="0"/>
              <a:t>BFloat16/HP/SP/DP</a:t>
            </a:r>
          </a:p>
          <a:p>
            <a:pPr lvl="1"/>
            <a:r>
              <a:rPr lang="en-US" altLang="zh-TW" sz="2000" dirty="0" smtClean="0"/>
              <a:t>Int8/Int16/Int32/Int64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followings are supported instructions and the corresponding latency</a:t>
            </a:r>
          </a:p>
          <a:p>
            <a:pPr lvl="1"/>
            <a:r>
              <a:rPr lang="en-US" altLang="zh-TW" sz="2000" dirty="0" smtClean="0"/>
              <a:t>Conversion (I2F, F2F, F2I)</a:t>
            </a:r>
            <a:endParaRPr lang="en-US" altLang="zh-TW" sz="2000" dirty="0"/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Comparing/min/max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Sign injection/classify/move</a:t>
            </a:r>
          </a:p>
          <a:p>
            <a:pPr lvl="1"/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61714"/>
              </p:ext>
            </p:extLst>
          </p:nvPr>
        </p:nvGraphicFramePr>
        <p:xfrm>
          <a:off x="4499992" y="2132856"/>
          <a:ext cx="43924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9"/>
                <a:gridCol w="878495"/>
                <a:gridCol w="878498"/>
                <a:gridCol w="878498"/>
                <a:gridCol w="878498"/>
              </a:tblGrid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Precision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Sign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Expo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Mant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Bfloat16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23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21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sz="2400" dirty="0"/>
              <a:t>14.14. Vector Floating-Point Classify </a:t>
            </a:r>
            <a:r>
              <a:rPr lang="en-US" altLang="zh-TW" sz="2400" dirty="0" smtClean="0"/>
              <a:t>Instruction</a:t>
            </a:r>
          </a:p>
          <a:p>
            <a:pPr lvl="1"/>
            <a:r>
              <a:rPr lang="en-US" altLang="zh-TW" sz="2000" dirty="0" err="1" smtClean="0"/>
              <a:t>vfclass.v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vd</a:t>
            </a:r>
            <a:r>
              <a:rPr lang="en-US" altLang="zh-TW" sz="2000" dirty="0" smtClean="0"/>
              <a:t>, vs2, </a:t>
            </a:r>
            <a:r>
              <a:rPr lang="en-US" altLang="zh-TW" sz="2000" dirty="0" err="1" smtClean="0"/>
              <a:t>vm</a:t>
            </a:r>
            <a:r>
              <a:rPr lang="en-US" altLang="zh-TW" sz="2000" dirty="0" smtClean="0"/>
              <a:t> # Vector-vector</a:t>
            </a:r>
          </a:p>
          <a:p>
            <a:r>
              <a:rPr lang="en-US" altLang="zh-TW" sz="2400" dirty="0"/>
              <a:t>14.15. Vector Floating-Point Merge </a:t>
            </a:r>
            <a:r>
              <a:rPr lang="en-US" altLang="zh-TW" sz="2400" dirty="0" smtClean="0"/>
              <a:t>Instruction</a:t>
            </a:r>
          </a:p>
          <a:p>
            <a:pPr lvl="1"/>
            <a:r>
              <a:rPr lang="en-US" altLang="zh-TW" sz="2000" dirty="0" err="1" smtClean="0"/>
              <a:t>vfmerge.vfm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rs1, v0 #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v0.mask[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? f[rs1] : vs2[</a:t>
            </a:r>
            <a:r>
              <a:rPr lang="en-US" altLang="zh-TW" sz="2000" dirty="0" err="1"/>
              <a:t>i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/>
              <a:t>14.16. Vector Floating-Point Move </a:t>
            </a:r>
            <a:r>
              <a:rPr lang="en-US" altLang="zh-TW" sz="2400" dirty="0" smtClean="0"/>
              <a:t>Instruction</a:t>
            </a:r>
          </a:p>
          <a:p>
            <a:pPr lvl="1"/>
            <a:r>
              <a:rPr lang="en-US" altLang="zh-TW" sz="2000" dirty="0" err="1" smtClean="0"/>
              <a:t>vfmv.v.f</a:t>
            </a:r>
            <a:r>
              <a:rPr lang="en-US" altLang="zh-TW" sz="2000" dirty="0" smtClean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rs1 #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[</a:t>
            </a:r>
            <a:r>
              <a:rPr lang="en-US" altLang="zh-TW" sz="2000" dirty="0" err="1"/>
              <a:t>i</a:t>
            </a:r>
            <a:r>
              <a:rPr lang="en-US" altLang="zh-TW" sz="2000" dirty="0"/>
              <a:t>] = f[rs1</a:t>
            </a:r>
            <a:r>
              <a:rPr lang="en-US" altLang="zh-TW" sz="2000" dirty="0" smtClean="0"/>
              <a:t>]</a:t>
            </a:r>
          </a:p>
          <a:p>
            <a:r>
              <a:rPr lang="en-US" altLang="zh-TW" sz="2400" dirty="0"/>
              <a:t>14.17. Single-Width Floating-Point/Integer Type-Convert Instructions</a:t>
            </a:r>
          </a:p>
          <a:p>
            <a:pPr lvl="1"/>
            <a:r>
              <a:rPr lang="en-US" altLang="zh-TW" sz="2000" dirty="0" err="1"/>
              <a:t>vfcvt.xu.f.v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unsigned integer.</a:t>
            </a:r>
          </a:p>
          <a:p>
            <a:pPr lvl="1"/>
            <a:r>
              <a:rPr lang="en-US" altLang="zh-TW" sz="2000" dirty="0" err="1"/>
              <a:t>vfcvt.x.f.v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signed integer.</a:t>
            </a:r>
          </a:p>
          <a:p>
            <a:pPr lvl="1"/>
            <a:r>
              <a:rPr lang="en-US" altLang="zh-TW" sz="2000" dirty="0" err="1"/>
              <a:t>vfcvt.rtz.xu.f.v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unsigned integer, truncating.</a:t>
            </a:r>
          </a:p>
          <a:p>
            <a:pPr lvl="1"/>
            <a:r>
              <a:rPr lang="en-US" altLang="zh-TW" sz="2000" dirty="0" err="1"/>
              <a:t>vfcvt.rtz.x.f.v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signed integer, truncating.</a:t>
            </a:r>
          </a:p>
          <a:p>
            <a:pPr lvl="1"/>
            <a:r>
              <a:rPr lang="en-US" altLang="zh-TW" sz="2000" dirty="0" err="1"/>
              <a:t>vfcvt.f.xu.v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unsigned integer to float.</a:t>
            </a:r>
          </a:p>
          <a:p>
            <a:pPr lvl="1"/>
            <a:r>
              <a:rPr lang="en-US" altLang="zh-TW" sz="2000" dirty="0" err="1"/>
              <a:t>vfcvt.f.x.v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signed integer to float.</a:t>
            </a:r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0139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sz="2400" dirty="0" smtClean="0"/>
              <a:t>14.18</a:t>
            </a:r>
            <a:r>
              <a:rPr lang="en-US" altLang="zh-TW" sz="2400" dirty="0"/>
              <a:t>. Widening Floating-Point/Integer </a:t>
            </a:r>
            <a:r>
              <a:rPr lang="en-US" altLang="zh-TW" sz="2400" dirty="0" smtClean="0"/>
              <a:t>Type-Convert Instructions</a:t>
            </a:r>
          </a:p>
          <a:p>
            <a:pPr lvl="1"/>
            <a:r>
              <a:rPr lang="en-US" altLang="zh-TW" sz="2000" dirty="0" err="1"/>
              <a:t>vfwcvt.xu.f.v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unsigned integer.</a:t>
            </a:r>
          </a:p>
          <a:p>
            <a:pPr lvl="1"/>
            <a:r>
              <a:rPr lang="en-US" altLang="zh-TW" sz="2000" dirty="0" err="1"/>
              <a:t>vfwcvt.x.f.v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signed integer.</a:t>
            </a:r>
          </a:p>
          <a:p>
            <a:pPr lvl="1"/>
            <a:r>
              <a:rPr lang="en-US" altLang="zh-TW" sz="2000" dirty="0" err="1"/>
              <a:t>vfwcvt.rtz.xu.f.v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unsigned </a:t>
            </a:r>
            <a:r>
              <a:rPr lang="en-US" altLang="zh-TW" sz="2000" dirty="0" smtClean="0"/>
              <a:t>integer truncating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 err="1"/>
              <a:t>vfwcvt.rtz.x.f.v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float to double-width signed </a:t>
            </a:r>
            <a:r>
              <a:rPr lang="en-US" altLang="zh-TW" sz="2000" dirty="0" smtClean="0"/>
              <a:t>integer truncating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 err="1"/>
              <a:t>vfwcvt.f.xu.v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unsigned integer to double-width float.</a:t>
            </a:r>
          </a:p>
          <a:p>
            <a:pPr lvl="1"/>
            <a:r>
              <a:rPr lang="en-US" altLang="zh-TW" sz="2000" dirty="0" err="1"/>
              <a:t>vfwcvt.f.x.v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signed integer to double-width float.</a:t>
            </a:r>
          </a:p>
          <a:p>
            <a:pPr lvl="1"/>
            <a:r>
              <a:rPr lang="en-US" altLang="zh-TW" sz="2000" dirty="0" err="1"/>
              <a:t>vfwcvt.f.f.v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single-width float to double-width float</a:t>
            </a:r>
            <a:r>
              <a:rPr lang="en-US" altLang="zh-TW" sz="2000" dirty="0" smtClean="0"/>
              <a:t>.</a:t>
            </a:r>
          </a:p>
          <a:p>
            <a:r>
              <a:rPr lang="en-US" altLang="zh-TW" sz="2400" dirty="0"/>
              <a:t>14.19. </a:t>
            </a:r>
            <a:r>
              <a:rPr lang="en-US" altLang="zh-TW" sz="2400" dirty="0" smtClean="0"/>
              <a:t>Narrowing </a:t>
            </a:r>
            <a:r>
              <a:rPr lang="en-US" altLang="zh-TW" sz="2400" dirty="0"/>
              <a:t>Floating-Point/Integer </a:t>
            </a:r>
            <a:r>
              <a:rPr lang="en-US" altLang="zh-TW" sz="2400" dirty="0" smtClean="0"/>
              <a:t>Type-Convert Instructions</a:t>
            </a:r>
          </a:p>
          <a:p>
            <a:pPr lvl="1"/>
            <a:r>
              <a:rPr lang="en-US" altLang="zh-TW" sz="2000" dirty="0" err="1"/>
              <a:t>vfncvt.xu.f.w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unsigned integer.</a:t>
            </a:r>
          </a:p>
          <a:p>
            <a:pPr lvl="1"/>
            <a:r>
              <a:rPr lang="en-US" altLang="zh-TW" sz="2000" dirty="0" err="1"/>
              <a:t>vfncvt.x.f.w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signed integer.</a:t>
            </a:r>
          </a:p>
          <a:p>
            <a:pPr lvl="1"/>
            <a:r>
              <a:rPr lang="en-US" altLang="zh-TW" sz="2000" dirty="0" err="1"/>
              <a:t>vfncvt.rtz.xu.f.w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unsigned </a:t>
            </a:r>
            <a:r>
              <a:rPr lang="en-US" altLang="zh-TW" sz="2000" dirty="0" smtClean="0"/>
              <a:t>integer truncating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 err="1"/>
              <a:t>vfncvt.rtz.x.f.w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signed </a:t>
            </a:r>
            <a:r>
              <a:rPr lang="en-US" altLang="zh-TW" sz="2000" dirty="0" smtClean="0"/>
              <a:t>integer truncating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 err="1"/>
              <a:t>vfncvt.f.xu.w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unsigned integer to float.</a:t>
            </a:r>
          </a:p>
          <a:p>
            <a:pPr lvl="1"/>
            <a:r>
              <a:rPr lang="en-US" altLang="zh-TW" sz="2000" dirty="0" err="1"/>
              <a:t>vfncvt.f.x.w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signed integer to float.</a:t>
            </a:r>
          </a:p>
          <a:p>
            <a:pPr lvl="1"/>
            <a:r>
              <a:rPr lang="en-US" altLang="zh-TW" sz="2000" dirty="0" err="1"/>
              <a:t>vfncvt.f.f.w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single-width float.</a:t>
            </a:r>
          </a:p>
          <a:p>
            <a:pPr lvl="1"/>
            <a:r>
              <a:rPr lang="en-US" altLang="zh-TW" sz="2000" dirty="0" err="1"/>
              <a:t>vfncvt.rod.f.f.w</a:t>
            </a:r>
            <a:r>
              <a:rPr lang="en-US" altLang="zh-TW" sz="2000" dirty="0"/>
              <a:t> </a:t>
            </a:r>
            <a:r>
              <a:rPr lang="en-US" altLang="zh-TW" sz="2000" dirty="0" err="1"/>
              <a:t>vd</a:t>
            </a:r>
            <a:r>
              <a:rPr lang="en-US" altLang="zh-TW" sz="2000" dirty="0"/>
              <a:t>, vs2, </a:t>
            </a:r>
            <a:r>
              <a:rPr lang="en-US" altLang="zh-TW" sz="2000" dirty="0" err="1"/>
              <a:t>vm</a:t>
            </a:r>
            <a:r>
              <a:rPr lang="en-US" altLang="zh-TW" sz="2000" dirty="0"/>
              <a:t> # Convert double-width float to single-width </a:t>
            </a:r>
            <a:r>
              <a:rPr lang="en-US" altLang="zh-TW" sz="2000" dirty="0" smtClean="0"/>
              <a:t>float rounding </a:t>
            </a:r>
            <a:r>
              <a:rPr lang="en-US" altLang="zh-TW" sz="2000" dirty="0"/>
              <a:t>towards odd.</a:t>
            </a:r>
            <a:endParaRPr lang="en-US" altLang="zh-TW" sz="2000" dirty="0" smtClean="0"/>
          </a:p>
        </p:txBody>
      </p:sp>
    </p:spTree>
    <p:extLst>
      <p:ext uri="{BB962C8B-B14F-4D97-AF65-F5344CB8AC3E}">
        <p14:creationId xmlns:p14="http://schemas.microsoft.com/office/powerpoint/2010/main" val="344799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Supported vector </a:t>
            </a:r>
            <a:r>
              <a:rPr lang="en-US" altLang="zh-TW" dirty="0" err="1" smtClean="0"/>
              <a:t>fp</a:t>
            </a:r>
            <a:r>
              <a:rPr lang="en-US" altLang="zh-TW" dirty="0" smtClean="0"/>
              <a:t> instruction list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15.3. Vector Single-Width Floating-Point </a:t>
            </a:r>
            <a:r>
              <a:rPr lang="en-US" altLang="zh-TW" sz="2400" dirty="0" smtClean="0"/>
              <a:t>Reduction Instructions</a:t>
            </a:r>
          </a:p>
          <a:p>
            <a:pPr lvl="1"/>
            <a:r>
              <a:rPr lang="en-US" altLang="zh-TW" sz="1600" dirty="0" err="1" smtClean="0"/>
              <a:t>vfredmax.vs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Maximum value</a:t>
            </a:r>
          </a:p>
          <a:p>
            <a:pPr lvl="1"/>
            <a:r>
              <a:rPr lang="en-US" altLang="zh-TW" sz="1600" dirty="0" err="1" smtClean="0"/>
              <a:t>vfredmin.vs</a:t>
            </a:r>
            <a:r>
              <a:rPr lang="en-US" altLang="zh-TW" sz="1600" dirty="0" smtClean="0"/>
              <a:t> </a:t>
            </a:r>
            <a:r>
              <a:rPr lang="en-US" altLang="zh-TW" sz="1600" dirty="0" err="1"/>
              <a:t>vd</a:t>
            </a:r>
            <a:r>
              <a:rPr lang="en-US" altLang="zh-TW" sz="1600" dirty="0"/>
              <a:t>, vs2, vs1, </a:t>
            </a:r>
            <a:r>
              <a:rPr lang="en-US" altLang="zh-TW" sz="1600" dirty="0" err="1"/>
              <a:t>vm</a:t>
            </a:r>
            <a:r>
              <a:rPr lang="en-US" altLang="zh-TW" sz="1600" dirty="0"/>
              <a:t> # Minimum </a:t>
            </a:r>
            <a:r>
              <a:rPr lang="en-US" altLang="zh-TW" sz="1600" dirty="0" smtClean="0"/>
              <a:t>value</a:t>
            </a:r>
          </a:p>
          <a:p>
            <a:r>
              <a:rPr lang="en-US" altLang="zh-TW" sz="2000" dirty="0" smtClean="0"/>
              <a:t>Custom instruction</a:t>
            </a:r>
          </a:p>
          <a:p>
            <a:pPr lvl="1"/>
            <a:r>
              <a:rPr lang="en-US" altLang="zh-TW" sz="1600" dirty="0" smtClean="0"/>
              <a:t>vfwcvt.s.bf16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endParaRPr lang="en-US" altLang="zh-TW" sz="1600" dirty="0" smtClean="0"/>
          </a:p>
          <a:p>
            <a:pPr lvl="1"/>
            <a:r>
              <a:rPr lang="en-US" altLang="zh-TW" sz="1600" dirty="0" smtClean="0"/>
              <a:t>vfncvt.bf16.s </a:t>
            </a:r>
            <a:r>
              <a:rPr lang="en-US" altLang="zh-TW" sz="1600" dirty="0" err="1" smtClean="0"/>
              <a:t>vd</a:t>
            </a:r>
            <a:r>
              <a:rPr lang="en-US" altLang="zh-TW" sz="1600" dirty="0" smtClean="0"/>
              <a:t>, vs2, </a:t>
            </a:r>
            <a:r>
              <a:rPr lang="en-US" altLang="zh-TW" sz="1600" dirty="0" err="1" smtClean="0"/>
              <a:t>vm</a:t>
            </a:r>
            <a:endParaRPr lang="en-US" altLang="zh-TW" sz="1600" dirty="0" smtClean="0"/>
          </a:p>
        </p:txBody>
      </p:sp>
    </p:spTree>
    <p:extLst>
      <p:ext uri="{BB962C8B-B14F-4D97-AF65-F5344CB8AC3E}">
        <p14:creationId xmlns:p14="http://schemas.microsoft.com/office/powerpoint/2010/main" val="387187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Backup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85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Rounding mode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Alternative rounding options are also available. IEEE 754 specifies the following rounding modes:</a:t>
            </a:r>
          </a:p>
          <a:p>
            <a:pPr lvl="1"/>
            <a:r>
              <a:rPr lang="en-US" altLang="zh-TW" dirty="0"/>
              <a:t>round to </a:t>
            </a:r>
            <a:r>
              <a:rPr lang="en-US" altLang="zh-TW" dirty="0" smtClean="0"/>
              <a:t>nearest</a:t>
            </a:r>
          </a:p>
          <a:p>
            <a:pPr lvl="2"/>
            <a:r>
              <a:rPr lang="en-US" altLang="zh-TW" dirty="0" smtClean="0"/>
              <a:t>where </a:t>
            </a:r>
            <a:r>
              <a:rPr lang="en-US" altLang="zh-TW" dirty="0"/>
              <a:t>ties round to the nearest even digit in the required position (the default and by far the most common mode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lvl="1"/>
            <a:r>
              <a:rPr lang="en-US" altLang="zh-TW" dirty="0"/>
              <a:t>round to </a:t>
            </a:r>
            <a:r>
              <a:rPr lang="en-US" altLang="zh-TW" dirty="0" smtClean="0"/>
              <a:t>nearest</a:t>
            </a:r>
          </a:p>
          <a:p>
            <a:pPr lvl="2"/>
            <a:r>
              <a:rPr lang="en-US" altLang="zh-TW" dirty="0" smtClean="0"/>
              <a:t>where </a:t>
            </a:r>
            <a:r>
              <a:rPr lang="en-US" altLang="zh-TW" dirty="0"/>
              <a:t>ties round away from zero (optional for binary floating-point and commonly used in decimal)</a:t>
            </a:r>
          </a:p>
          <a:p>
            <a:pPr lvl="1"/>
            <a:r>
              <a:rPr lang="en-US" altLang="zh-TW" dirty="0"/>
              <a:t>round up (toward +∞</a:t>
            </a:r>
            <a:r>
              <a:rPr lang="en-US" altLang="zh-TW" dirty="0" smtClean="0"/>
              <a:t>;)</a:t>
            </a:r>
          </a:p>
          <a:p>
            <a:pPr lvl="2"/>
            <a:r>
              <a:rPr lang="en-US" altLang="zh-TW" dirty="0"/>
              <a:t>negative results thus round toward zero</a:t>
            </a:r>
          </a:p>
          <a:p>
            <a:pPr lvl="1"/>
            <a:r>
              <a:rPr lang="en-US" altLang="zh-TW" dirty="0"/>
              <a:t>round down (toward </a:t>
            </a:r>
            <a:r>
              <a:rPr lang="en-US" altLang="zh-TW" dirty="0" smtClean="0"/>
              <a:t>−∞)</a:t>
            </a:r>
          </a:p>
          <a:p>
            <a:pPr lvl="2"/>
            <a:r>
              <a:rPr lang="en-US" altLang="zh-TW" dirty="0"/>
              <a:t>negative results thus round away from zero</a:t>
            </a:r>
          </a:p>
          <a:p>
            <a:pPr lvl="1"/>
            <a:r>
              <a:rPr lang="en-US" altLang="zh-TW" dirty="0"/>
              <a:t>round toward zero (</a:t>
            </a:r>
            <a:r>
              <a:rPr lang="en-US" altLang="zh-TW" dirty="0" smtClean="0"/>
              <a:t>truncation)</a:t>
            </a:r>
          </a:p>
          <a:p>
            <a:pPr lvl="2"/>
            <a:r>
              <a:rPr lang="en-US" altLang="zh-TW" dirty="0" smtClean="0"/>
              <a:t>it </a:t>
            </a:r>
            <a:r>
              <a:rPr lang="en-US" altLang="zh-TW" dirty="0"/>
              <a:t>is similar to the common behavior of float-to-integer conversions, which convert −3.9 to −3 and 3.9 to 3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932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Rounding mode (2/)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6863604"/>
              </p:ext>
            </p:extLst>
          </p:nvPr>
        </p:nvGraphicFramePr>
        <p:xfrm>
          <a:off x="1043608" y="1484784"/>
          <a:ext cx="6779097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917"/>
                <a:gridCol w="1005236"/>
                <a:gridCol w="1005236"/>
                <a:gridCol w="1005236"/>
                <a:gridCol w="1005236"/>
                <a:gridCol w="1005236"/>
              </a:tblGrid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Sign,LSB,</a:t>
                      </a:r>
                      <a:r>
                        <a:rPr lang="en-US" altLang="zh-TW" sz="1400" baseline="0" dirty="0" err="1" smtClean="0"/>
                        <a:t>round,stick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RNE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RTZ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RDN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RUP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RMM</a:t>
                      </a:r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0_000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0_001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0_010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0_011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0_100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0_101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0_110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0_111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1_000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1_001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1_010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1_011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1_100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1_101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1_110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  <a:tr h="28971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1_111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+1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+0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461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Instruction latency</a:t>
            </a: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11129"/>
              </p:ext>
            </p:extLst>
          </p:nvPr>
        </p:nvGraphicFramePr>
        <p:xfrm>
          <a:off x="899592" y="2132856"/>
          <a:ext cx="7344816" cy="4157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10"/>
                <a:gridCol w="1836202"/>
                <a:gridCol w="1836202"/>
                <a:gridCol w="1836202"/>
              </a:tblGrid>
              <a:tr h="4320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Instruction </a:t>
                      </a:r>
                      <a:endParaRPr lang="zh-TW" altLang="en-US" sz="20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Latency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Scalar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Vector</a:t>
                      </a:r>
                      <a:endParaRPr lang="zh-TW" altLang="en-US" sz="20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/>
                </a:tc>
              </a:tr>
              <a:tr h="432048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Conversion</a:t>
                      </a:r>
                      <a:endParaRPr lang="zh-TW" altLang="en-US" sz="20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Widening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</a:tr>
              <a:tr h="432048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Narrowing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Sign injection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Min/max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Comparing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Classify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Move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toX:1</a:t>
                      </a:r>
                    </a:p>
                    <a:p>
                      <a:pPr algn="ctr"/>
                      <a:r>
                        <a:rPr lang="en-US" altLang="zh-TW" sz="2000" dirty="0" smtClean="0">
                          <a:solidFill>
                            <a:srgbClr val="FF0000"/>
                          </a:solidFill>
                        </a:rPr>
                        <a:t>toF:2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3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Configurability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290833"/>
              </p:ext>
            </p:extLst>
          </p:nvPr>
        </p:nvGraphicFramePr>
        <p:xfrm>
          <a:off x="457200" y="1600200"/>
          <a:ext cx="8219256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Options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r>
                        <a:rPr lang="en-US" altLang="zh-TW" dirty="0" smtClean="0"/>
                        <a:t>/32/64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SIMD_WIDTH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32/64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5536" y="3861048"/>
            <a:ext cx="437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*If RVV = 0, FLEN can </a:t>
            </a:r>
            <a:r>
              <a:rPr lang="en-US" altLang="zh-TW" dirty="0"/>
              <a:t>be configured to </a:t>
            </a:r>
            <a:r>
              <a:rPr lang="en-US" altLang="zh-TW" dirty="0" smtClean="0"/>
              <a:t>32/64</a:t>
            </a:r>
          </a:p>
          <a:p>
            <a:r>
              <a:rPr lang="en-US" altLang="zh-TW" dirty="0" smtClean="0"/>
              <a:t>*If RVV = 1, </a:t>
            </a:r>
            <a:r>
              <a:rPr lang="en-US" altLang="zh-TW" dirty="0"/>
              <a:t>FLEN </a:t>
            </a:r>
            <a:r>
              <a:rPr lang="en-US" altLang="zh-TW" dirty="0" smtClean="0"/>
              <a:t>is </a:t>
            </a:r>
            <a:r>
              <a:rPr lang="en-US" altLang="zh-TW" dirty="0"/>
              <a:t>equivalent to ELEN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008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uArch</a:t>
            </a:r>
            <a:r>
              <a:rPr lang="en-US" altLang="zh-TW" dirty="0"/>
              <a:t>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42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VPU stage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 smtClean="0"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2080" y="5157192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4" t="22542" r="53050" b="21402"/>
          <a:stretch/>
        </p:blipFill>
        <p:spPr bwMode="auto">
          <a:xfrm>
            <a:off x="123528" y="1889268"/>
            <a:ext cx="8827068" cy="42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724128" y="5293816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83768" y="2420888"/>
            <a:ext cx="3168352" cy="37210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73876" y="2927122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Frontend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385421" y="527709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Function unit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18919</TotalTime>
  <Words>2948</Words>
  <Application>Microsoft Office PowerPoint</Application>
  <PresentationFormat>如螢幕大小 (4:3)</PresentationFormat>
  <Paragraphs>761</Paragraphs>
  <Slides>55</Slides>
  <Notes>4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56" baseType="lpstr">
      <vt:lpstr>Office 佈景主題</vt:lpstr>
      <vt:lpstr>FP MISC uArch</vt:lpstr>
      <vt:lpstr>Agenda</vt:lpstr>
      <vt:lpstr>List of abbreviation (1/)</vt:lpstr>
      <vt:lpstr>List of parameter (1/)</vt:lpstr>
      <vt:lpstr>Overview (1/)</vt:lpstr>
      <vt:lpstr>Overview (2/)</vt:lpstr>
      <vt:lpstr>Configurability</vt:lpstr>
      <vt:lpstr>uArch overview</vt:lpstr>
      <vt:lpstr>VPU stage</vt:lpstr>
      <vt:lpstr>Function Unit Lane Hierarchy</vt:lpstr>
      <vt:lpstr>FMIS uArch (1/)</vt:lpstr>
      <vt:lpstr>FMIS uArch (2/)</vt:lpstr>
      <vt:lpstr>FMIS uArch (3/)</vt:lpstr>
      <vt:lpstr>FMIS uArch (4/)</vt:lpstr>
      <vt:lpstr>FMIS uArch (5/)</vt:lpstr>
      <vt:lpstr>Conversion instructions</vt:lpstr>
      <vt:lpstr>Integer to FP Datapath</vt:lpstr>
      <vt:lpstr>Integer to FP (1/)</vt:lpstr>
      <vt:lpstr>Integer to FP (2/)</vt:lpstr>
      <vt:lpstr>FP to Integer Datapath</vt:lpstr>
      <vt:lpstr>FP to integer (1/)</vt:lpstr>
      <vt:lpstr>FP to integer (2/)</vt:lpstr>
      <vt:lpstr>FP to FP Datapath</vt:lpstr>
      <vt:lpstr>FP to FP (1/)</vt:lpstr>
      <vt:lpstr>Round digit/2’sc inc generation</vt:lpstr>
      <vt:lpstr>Round digit/2’sc inc generation (1/)</vt:lpstr>
      <vt:lpstr>Round digit/2’sc inc generation (2/)</vt:lpstr>
      <vt:lpstr>comparing &amp; others instructions</vt:lpstr>
      <vt:lpstr>Comparing &amp; Others Instructions</vt:lpstr>
      <vt:lpstr>Comparing &amp; Others Instructions</vt:lpstr>
      <vt:lpstr>Comparing Instructions</vt:lpstr>
      <vt:lpstr>Others Instructions</vt:lpstr>
      <vt:lpstr>Cross Lane forwarding path</vt:lpstr>
      <vt:lpstr>Narrowing &amp; Mask Instruction Forwarding Path</vt:lpstr>
      <vt:lpstr>Reduction instructions Forwarding Path</vt:lpstr>
      <vt:lpstr>Enhancements</vt:lpstr>
      <vt:lpstr>Enhancement list (1/)</vt:lpstr>
      <vt:lpstr>Sticky generation for normalization (1/)</vt:lpstr>
      <vt:lpstr>Sticky generation for normalization (2/)</vt:lpstr>
      <vt:lpstr>Sticky generation for normalization (3/)</vt:lpstr>
      <vt:lpstr>Leading zero detection before 2’sc (1/)</vt:lpstr>
      <vt:lpstr>Leading zero detection before 2’sc (2/)</vt:lpstr>
      <vt:lpstr>Reduce integer value mux (1/)</vt:lpstr>
      <vt:lpstr>Merge 64bit and 54bit adder (1/)</vt:lpstr>
      <vt:lpstr>Instruction List</vt:lpstr>
      <vt:lpstr>Supported scalar fp instruction list (1/)</vt:lpstr>
      <vt:lpstr>Supported scalar fp instruction list (2/)</vt:lpstr>
      <vt:lpstr>Supported vector fp instruction list (1/)</vt:lpstr>
      <vt:lpstr>Supported vector fp instruction list (2/)</vt:lpstr>
      <vt:lpstr>Supported vector fp instruction list (3/)</vt:lpstr>
      <vt:lpstr>Supported vector fp instruction list (4/)</vt:lpstr>
      <vt:lpstr>Supported vector fp instruction list (5/)</vt:lpstr>
      <vt:lpstr>Backup</vt:lpstr>
      <vt:lpstr>Rounding mode (1/)</vt:lpstr>
      <vt:lpstr>Rounding mode (2/)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Larry Che-Jung Chang(張哲榮)</cp:lastModifiedBy>
  <cp:revision>961</cp:revision>
  <dcterms:created xsi:type="dcterms:W3CDTF">2020-11-20T05:54:43Z</dcterms:created>
  <dcterms:modified xsi:type="dcterms:W3CDTF">2020-12-18T09:50:59Z</dcterms:modified>
</cp:coreProperties>
</file>