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525" r:id="rId2"/>
    <p:sldId id="1110" r:id="rId3"/>
    <p:sldId id="1167" r:id="rId4"/>
    <p:sldId id="1169" r:id="rId5"/>
    <p:sldId id="1170" r:id="rId6"/>
    <p:sldId id="1171" r:id="rId7"/>
    <p:sldId id="1168" r:id="rId8"/>
    <p:sldId id="1151" r:id="rId9"/>
    <p:sldId id="1164" r:id="rId10"/>
    <p:sldId id="1165" r:id="rId11"/>
    <p:sldId id="1166" r:id="rId12"/>
    <p:sldId id="983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110"/>
            <p14:sldId id="1167"/>
            <p14:sldId id="1169"/>
            <p14:sldId id="1170"/>
            <p14:sldId id="1171"/>
            <p14:sldId id="1168"/>
            <p14:sldId id="1151"/>
            <p14:sldId id="1164"/>
            <p14:sldId id="1165"/>
            <p14:sldId id="1166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80" d="100"/>
          <a:sy n="80" d="100"/>
        </p:scale>
        <p:origin x="-1718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DSU Revision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2020/5/29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Subnormal Input Normalization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05918" y="3177055"/>
            <a:ext cx="1617782" cy="649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Subnormal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Detection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96618" y="3177656"/>
            <a:ext cx="1617782" cy="16204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Leading Zero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Counter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29511" y="3177656"/>
            <a:ext cx="1834659" cy="1886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Normalization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Barrel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Shifter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>
            <a:stCxn id="5" idx="3"/>
            <a:endCxn id="5" idx="3"/>
          </p:cNvCxnSpPr>
          <p:nvPr/>
        </p:nvCxnSpPr>
        <p:spPr bwMode="auto">
          <a:xfrm>
            <a:off x="3614400" y="3987869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endCxn id="7" idx="1"/>
          </p:cNvCxnSpPr>
          <p:nvPr/>
        </p:nvCxnSpPr>
        <p:spPr bwMode="auto">
          <a:xfrm>
            <a:off x="3626144" y="4120998"/>
            <a:ext cx="703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>
            <a:off x="3626128" y="3402990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3620272" y="365210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>
            <a:off x="3623208" y="389242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3626144" y="468663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702326" y="311245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msb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40430" y="440781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sb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25435" y="417632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cxnSp>
        <p:nvCxnSpPr>
          <p:cNvPr id="23" name="直線單箭頭接點 22"/>
          <p:cNvCxnSpPr>
            <a:endCxn id="4" idx="0"/>
          </p:cNvCxnSpPr>
          <p:nvPr/>
        </p:nvCxnSpPr>
        <p:spPr bwMode="auto">
          <a:xfrm>
            <a:off x="1014809" y="1939055"/>
            <a:ext cx="0" cy="123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4490692" y="1274885"/>
            <a:ext cx="151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operand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4" idx="3"/>
          </p:cNvCxnSpPr>
          <p:nvPr/>
        </p:nvCxnSpPr>
        <p:spPr bwMode="auto">
          <a:xfrm flipV="1">
            <a:off x="1823700" y="3501873"/>
            <a:ext cx="172918" cy="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肘形接點 27"/>
          <p:cNvCxnSpPr>
            <a:endCxn id="7" idx="0"/>
          </p:cNvCxnSpPr>
          <p:nvPr/>
        </p:nvCxnSpPr>
        <p:spPr bwMode="auto">
          <a:xfrm>
            <a:off x="1014809" y="1939055"/>
            <a:ext cx="4232032" cy="12386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單箭頭接點 29"/>
          <p:cNvCxnSpPr>
            <a:stCxn id="7" idx="2"/>
          </p:cNvCxnSpPr>
          <p:nvPr/>
        </p:nvCxnSpPr>
        <p:spPr bwMode="auto">
          <a:xfrm>
            <a:off x="5246841" y="5064340"/>
            <a:ext cx="0" cy="650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537595" y="5715000"/>
            <a:ext cx="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Normalized fraction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6149515" y="412508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/>
          <p:nvPr/>
        </p:nvCxnSpPr>
        <p:spPr bwMode="auto">
          <a:xfrm>
            <a:off x="6149515" y="412508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線單箭頭接點 33"/>
          <p:cNvCxnSpPr/>
          <p:nvPr/>
        </p:nvCxnSpPr>
        <p:spPr bwMode="auto">
          <a:xfrm>
            <a:off x="6161243" y="3407080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>
            <a:off x="6155387" y="365619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>
            <a:off x="6158323" y="389651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/>
          <p:nvPr/>
        </p:nvCxnSpPr>
        <p:spPr bwMode="auto">
          <a:xfrm>
            <a:off x="6161259" y="469072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237441" y="311654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msb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75545" y="441190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sb</a:t>
            </a:r>
            <a:endParaRPr lang="zh-TW" altLang="en-US" sz="1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360550" y="418041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6876370" y="3175189"/>
            <a:ext cx="1834659" cy="1622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Exponent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Adjustment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4" name="肘形接點 43"/>
          <p:cNvCxnSpPr>
            <a:endCxn id="41" idx="0"/>
          </p:cNvCxnSpPr>
          <p:nvPr/>
        </p:nvCxnSpPr>
        <p:spPr bwMode="auto">
          <a:xfrm>
            <a:off x="5246841" y="1939055"/>
            <a:ext cx="2546859" cy="1236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>
            <a:stCxn id="24" idx="2"/>
          </p:cNvCxnSpPr>
          <p:nvPr/>
        </p:nvCxnSpPr>
        <p:spPr bwMode="auto">
          <a:xfrm>
            <a:off x="5246840" y="1644217"/>
            <a:ext cx="0" cy="29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49" name="直線單箭頭接點 48"/>
          <p:cNvCxnSpPr>
            <a:stCxn id="41" idx="2"/>
          </p:cNvCxnSpPr>
          <p:nvPr/>
        </p:nvCxnSpPr>
        <p:spPr bwMode="auto">
          <a:xfrm>
            <a:off x="7793700" y="4798082"/>
            <a:ext cx="2" cy="914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7037554" y="5712533"/>
            <a:ext cx="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Normalized exponent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5" idx="0"/>
          </p:cNvCxnSpPr>
          <p:nvPr/>
        </p:nvCxnSpPr>
        <p:spPr bwMode="auto">
          <a:xfrm>
            <a:off x="2805509" y="1939055"/>
            <a:ext cx="0" cy="1238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495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628949" y="2088849"/>
            <a:ext cx="195181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 result MSBs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15511" y="4149184"/>
            <a:ext cx="3019295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round adder (DP)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367553" y="311461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19500" y="2675774"/>
            <a:ext cx="167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Remainder sticky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713441" y="297320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5416022" y="2718405"/>
            <a:ext cx="157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26451" y="5064398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 result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5245058" y="2458126"/>
            <a:ext cx="0" cy="660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>
            <a:off x="4724510" y="296681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2303585" y="1596404"/>
            <a:ext cx="4809392" cy="3969128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直線單箭頭接點 46"/>
          <p:cNvCxnSpPr>
            <a:stCxn id="7" idx="2"/>
          </p:cNvCxnSpPr>
          <p:nvPr/>
        </p:nvCxnSpPr>
        <p:spPr bwMode="auto">
          <a:xfrm>
            <a:off x="3604858" y="2458126"/>
            <a:ext cx="0" cy="1698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598351" y="2088849"/>
            <a:ext cx="1846460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 result LSBs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71" name="直線單箭頭接點 70"/>
          <p:cNvCxnSpPr>
            <a:stCxn id="15" idx="2"/>
          </p:cNvCxnSpPr>
          <p:nvPr/>
        </p:nvCxnSpPr>
        <p:spPr bwMode="auto">
          <a:xfrm>
            <a:off x="5251180" y="3789514"/>
            <a:ext cx="0" cy="359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線單箭頭接點 72"/>
          <p:cNvCxnSpPr>
            <a:stCxn id="14" idx="2"/>
          </p:cNvCxnSpPr>
          <p:nvPr/>
        </p:nvCxnSpPr>
        <p:spPr bwMode="auto">
          <a:xfrm flipH="1">
            <a:off x="4625158" y="4518461"/>
            <a:ext cx="1" cy="545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863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DSU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 width instruction only</a:t>
            </a:r>
          </a:p>
          <a:p>
            <a:r>
              <a:rPr lang="en-US" altLang="zh-TW" dirty="0" smtClean="0"/>
              <a:t>Divide instructions</a:t>
            </a:r>
          </a:p>
          <a:p>
            <a:pPr lvl="1"/>
            <a:r>
              <a:rPr lang="en-US" altLang="zh-TW" dirty="0" smtClean="0"/>
              <a:t>Floating-point divide</a:t>
            </a:r>
            <a:endParaRPr lang="en-US" altLang="zh-TW" dirty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vfdiv.vv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vs1,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# vector-vector, </a:t>
            </a:r>
            <a:r>
              <a:rPr lang="en-US" altLang="zh-TW" dirty="0" err="1" smtClean="0"/>
              <a:t>vm</a:t>
            </a:r>
            <a:r>
              <a:rPr lang="en-US" altLang="zh-TW" dirty="0" smtClean="0"/>
              <a:t>: mask</a:t>
            </a:r>
            <a:endParaRPr lang="en-US" altLang="zh-TW" dirty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vfdiv.vf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rs1,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 # vector-scalar</a:t>
            </a:r>
          </a:p>
          <a:p>
            <a:pPr lvl="1"/>
            <a:r>
              <a:rPr lang="en-US" altLang="zh-TW" dirty="0"/>
              <a:t>Reverse floating-point divide vector = scalar / vector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vfrdiv.vf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rs1,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# </a:t>
            </a:r>
            <a:r>
              <a:rPr lang="en-US" altLang="zh-TW" dirty="0"/>
              <a:t>scalar-vector, </a:t>
            </a:r>
            <a:r>
              <a:rPr lang="en-US" altLang="zh-TW" dirty="0" err="1"/>
              <a:t>vd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f[rs1]/vs2[</a:t>
            </a:r>
            <a:r>
              <a:rPr lang="en-US" altLang="zh-TW" dirty="0" err="1"/>
              <a:t>i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Square root instruction</a:t>
            </a:r>
          </a:p>
          <a:p>
            <a:pPr lvl="1"/>
            <a:r>
              <a:rPr lang="en-US" altLang="zh-TW" dirty="0"/>
              <a:t>Floating-point square root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/>
              <a:t>vfsqrt.v</a:t>
            </a:r>
            <a:r>
              <a:rPr lang="en-US" altLang="zh-TW" dirty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</a:t>
            </a:r>
            <a:r>
              <a:rPr lang="en-US" altLang="zh-TW" dirty="0" err="1"/>
              <a:t>vm</a:t>
            </a:r>
            <a:r>
              <a:rPr lang="en-US" altLang="zh-TW" dirty="0"/>
              <a:t> </a:t>
            </a:r>
            <a:r>
              <a:rPr lang="en-US" altLang="zh-TW" dirty="0" smtClean="0"/>
              <a:t>	         # vector-vector </a:t>
            </a:r>
            <a:r>
              <a:rPr lang="en-US" altLang="zh-TW" dirty="0"/>
              <a:t>square </a:t>
            </a:r>
            <a:r>
              <a:rPr lang="en-US" altLang="zh-TW" dirty="0" smtClean="0"/>
              <a:t>root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Previous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Fast migrated from tightly coupled N25 FPU</a:t>
            </a:r>
          </a:p>
          <a:p>
            <a:r>
              <a:rPr lang="en-US" altLang="zh-TW" dirty="0" smtClean="0"/>
              <a:t>F1 stage is dedicated for subnormal to normal conversion</a:t>
            </a:r>
          </a:p>
          <a:p>
            <a:r>
              <a:rPr lang="en-US" altLang="zh-TW" dirty="0" smtClean="0"/>
              <a:t>Divide/Square-root operands are unpacked at F2</a:t>
            </a:r>
          </a:p>
          <a:p>
            <a:r>
              <a:rPr lang="en-US" altLang="zh-TW" dirty="0" smtClean="0"/>
              <a:t>SRT iterations loops at F3 stage</a:t>
            </a:r>
          </a:p>
          <a:p>
            <a:pPr lvl="1"/>
            <a:r>
              <a:rPr lang="en-US" altLang="zh-TW" dirty="0" smtClean="0"/>
              <a:t>At Sticky </a:t>
            </a:r>
            <a:r>
              <a:rPr lang="en-US" altLang="zh-TW" dirty="0"/>
              <a:t>G</a:t>
            </a:r>
            <a:r>
              <a:rPr lang="en-US" altLang="zh-TW" dirty="0" smtClean="0"/>
              <a:t>eneration state, remainder from Carry-Save Adder are added for result selection at next cycle</a:t>
            </a:r>
          </a:p>
          <a:p>
            <a:pPr lvl="1"/>
            <a:r>
              <a:rPr lang="en-US" altLang="zh-TW" dirty="0" smtClean="0"/>
              <a:t>At Done state, the result is chosen (Q-1 if remainder is negative, else Q) and is right shift if result is subnormal</a:t>
            </a:r>
          </a:p>
          <a:p>
            <a:r>
              <a:rPr lang="en-US" altLang="zh-TW" dirty="0" smtClean="0"/>
              <a:t>Rounding is done at F4 stage</a:t>
            </a:r>
          </a:p>
          <a:p>
            <a:pPr lvl="1"/>
            <a:r>
              <a:rPr lang="en-US" altLang="zh-TW" dirty="0" smtClean="0"/>
              <a:t>Using Y0/Y1/z algorithm (z</a:t>
            </a:r>
            <a:r>
              <a:rPr lang="en-US" altLang="zh-TW" dirty="0" smtClean="0"/>
              <a:t>: LSB </a:t>
            </a:r>
            <a:r>
              <a:rPr lang="en-US" altLang="zh-TW" dirty="0" smtClean="0"/>
              <a:t>4-bit add with round bit)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4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Previous Design (DIV Pipeline)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6" name="畫布 135"/>
          <p:cNvGrpSpPr/>
          <p:nvPr/>
        </p:nvGrpSpPr>
        <p:grpSpPr>
          <a:xfrm>
            <a:off x="1159962" y="34924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075034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96895" y="5317686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6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Previous Design (DIV Pipeline)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88255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45992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直線接點 102"/>
          <p:cNvCxnSpPr/>
          <p:nvPr/>
        </p:nvCxnSpPr>
        <p:spPr>
          <a:xfrm>
            <a:off x="4574559" y="1185222"/>
            <a:ext cx="0" cy="47665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Detail Rounding Scheme of Previous DSU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Right 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MSBs Dual-adder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6" name="直線單箭頭接點 155"/>
            <p:cNvCxnSpPr/>
            <p:nvPr/>
          </p:nvCxnSpPr>
          <p:spPr>
            <a:xfrm flipV="1">
              <a:off x="2818113" y="20940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字方塊 1415"/>
          <p:cNvSpPr txBox="1"/>
          <p:nvPr/>
        </p:nvSpPr>
        <p:spPr>
          <a:xfrm>
            <a:off x="2068300" y="4595825"/>
            <a:ext cx="332377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 Opportunity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one div/sqrt will be executed in DSU pipe</a:t>
            </a:r>
          </a:p>
          <a:p>
            <a:pPr lvl="1"/>
            <a:r>
              <a:rPr lang="en-US" altLang="zh-TW" dirty="0" smtClean="0"/>
              <a:t>Four stages (3 groups of staging flop) are used</a:t>
            </a:r>
          </a:p>
          <a:p>
            <a:pPr lvl="2"/>
            <a:r>
              <a:rPr lang="en-US" altLang="zh-TW" dirty="0" smtClean="0"/>
              <a:t> Use one group of staging flops to flop instruction at F2 stage</a:t>
            </a:r>
          </a:p>
          <a:p>
            <a:r>
              <a:rPr lang="en-US" altLang="zh-TW" dirty="0" smtClean="0"/>
              <a:t>Special input values are detected at F2 stage</a:t>
            </a:r>
          </a:p>
          <a:p>
            <a:pPr lvl="1"/>
            <a:r>
              <a:rPr lang="en-US" altLang="zh-TW" dirty="0" smtClean="0"/>
              <a:t>F1 stage is dedicated for I/P conversion, need to pipe original inputs to F2 stage</a:t>
            </a:r>
          </a:p>
          <a:p>
            <a:pPr lvl="2"/>
            <a:r>
              <a:rPr lang="en-US" altLang="zh-TW" dirty="0" smtClean="0"/>
              <a:t> Detect special I/P at F1: only need to flop converted inputs</a:t>
            </a:r>
          </a:p>
          <a:p>
            <a:r>
              <a:rPr lang="en-US" altLang="zh-TW" dirty="0" smtClean="0"/>
              <a:t>Rounding scheme Y0/Y1/Z is complicated</a:t>
            </a:r>
          </a:p>
          <a:p>
            <a:pPr lvl="1"/>
            <a:r>
              <a:rPr lang="en-US" altLang="zh-TW" dirty="0" smtClean="0"/>
              <a:t>Used in DP MAC, for 161-bit CSA addition (107 sticky bits)</a:t>
            </a:r>
          </a:p>
          <a:p>
            <a:pPr lvl="2"/>
            <a:r>
              <a:rPr lang="en-US" altLang="zh-TW" dirty="0" smtClean="0"/>
              <a:t>DSU DP result has only 58-bit (53 fraction, 1 round, 4 sticky bits) </a:t>
            </a:r>
          </a:p>
          <a:p>
            <a:pPr lvl="1"/>
            <a:r>
              <a:rPr lang="en-US" altLang="zh-TW" dirty="0" smtClean="0"/>
              <a:t>Two 5-bit adders and a MUX for LZA prediction error</a:t>
            </a:r>
          </a:p>
          <a:p>
            <a:pPr lvl="2"/>
            <a:r>
              <a:rPr lang="en-US" altLang="zh-TW" dirty="0" smtClean="0"/>
              <a:t> No LZA is needed for DSU result generation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2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Revision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group of staging flop for 4 calculation state</a:t>
            </a:r>
          </a:p>
          <a:p>
            <a:r>
              <a:rPr lang="en-US" altLang="zh-TW" dirty="0"/>
              <a:t>Move special value detection from F2 to F1</a:t>
            </a:r>
          </a:p>
          <a:p>
            <a:r>
              <a:rPr lang="en-US" altLang="zh-TW" dirty="0" smtClean="0"/>
              <a:t>Simplify </a:t>
            </a:r>
            <a:r>
              <a:rPr lang="en-US" altLang="zh-TW" dirty="0"/>
              <a:t>rounding scheme to a simple 54-bit adder</a:t>
            </a:r>
          </a:p>
          <a:p>
            <a:r>
              <a:rPr lang="en-US" altLang="zh-TW" dirty="0"/>
              <a:t>Support Double Precision FPU divide/square root</a:t>
            </a:r>
          </a:p>
          <a:p>
            <a:pPr lvl="1"/>
            <a:r>
              <a:rPr lang="en-US" altLang="zh-TW" dirty="0"/>
              <a:t>Add DP subnormal I/P to normal RTL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95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DSU uArch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20110" y="1152522"/>
            <a:ext cx="205096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Operand 1 Subnormal Input Normalization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2720" y="1024903"/>
            <a:ext cx="8714105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90447" y="1152523"/>
            <a:ext cx="2076253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Operand 2 Subnormal Input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Normalization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流程圖: 人工作業 6"/>
          <p:cNvSpPr/>
          <p:nvPr/>
        </p:nvSpPr>
        <p:spPr bwMode="auto">
          <a:xfrm>
            <a:off x="2116066" y="2348449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流程圖: 人工作業 7"/>
          <p:cNvSpPr/>
          <p:nvPr/>
        </p:nvSpPr>
        <p:spPr bwMode="auto">
          <a:xfrm>
            <a:off x="5118250" y="2361357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170741" y="3314698"/>
            <a:ext cx="107390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F2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Radix-4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SRT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76499" y="3314697"/>
            <a:ext cx="1510877" cy="1200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F3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Sticky Gen/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Subnormal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Right shift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57251" y="3314697"/>
            <a:ext cx="1430021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Result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Rounding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480168" y="3314696"/>
            <a:ext cx="1510877" cy="1200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F3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Exception/</a:t>
            </a:r>
            <a:b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Subnormal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Prediction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200899" y="3314060"/>
            <a:ext cx="141922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857251" y="4863604"/>
            <a:ext cx="1430022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Result Generation</a:t>
            </a:r>
          </a:p>
        </p:txBody>
      </p:sp>
      <p:sp>
        <p:nvSpPr>
          <p:cNvPr id="17" name="流程圖: 人工作業 16"/>
          <p:cNvSpPr/>
          <p:nvPr/>
        </p:nvSpPr>
        <p:spPr bwMode="auto">
          <a:xfrm>
            <a:off x="3590338" y="6218139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200899" y="4873125"/>
            <a:ext cx="141922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Special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Value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Generation</a:t>
            </a:r>
          </a:p>
        </p:txBody>
      </p:sp>
      <p:cxnSp>
        <p:nvCxnSpPr>
          <p:cNvPr id="26" name="直線接點 25"/>
          <p:cNvCxnSpPr/>
          <p:nvPr/>
        </p:nvCxnSpPr>
        <p:spPr bwMode="auto">
          <a:xfrm>
            <a:off x="1572262" y="3166212"/>
            <a:ext cx="29641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>
            <a:stCxn id="10" idx="2"/>
            <a:endCxn id="14" idx="0"/>
          </p:cNvCxnSpPr>
          <p:nvPr/>
        </p:nvCxnSpPr>
        <p:spPr bwMode="auto">
          <a:xfrm>
            <a:off x="6235607" y="3035083"/>
            <a:ext cx="0" cy="279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>
            <a:stCxn id="9" idx="2"/>
            <a:endCxn id="12" idx="0"/>
          </p:cNvCxnSpPr>
          <p:nvPr/>
        </p:nvCxnSpPr>
        <p:spPr bwMode="auto">
          <a:xfrm>
            <a:off x="3231938" y="3035083"/>
            <a:ext cx="0" cy="27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>
            <a:endCxn id="13" idx="0"/>
          </p:cNvCxnSpPr>
          <p:nvPr/>
        </p:nvCxnSpPr>
        <p:spPr bwMode="auto">
          <a:xfrm>
            <a:off x="1572261" y="3166212"/>
            <a:ext cx="1" cy="14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線接點 38"/>
          <p:cNvCxnSpPr/>
          <p:nvPr/>
        </p:nvCxnSpPr>
        <p:spPr bwMode="auto">
          <a:xfrm>
            <a:off x="4922520" y="3166212"/>
            <a:ext cx="29879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單箭頭接點 44"/>
          <p:cNvCxnSpPr/>
          <p:nvPr/>
        </p:nvCxnSpPr>
        <p:spPr bwMode="auto">
          <a:xfrm>
            <a:off x="4536440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線單箭頭接點 46"/>
          <p:cNvCxnSpPr/>
          <p:nvPr/>
        </p:nvCxnSpPr>
        <p:spPr bwMode="auto">
          <a:xfrm>
            <a:off x="4922520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線單箭頭接點 49"/>
          <p:cNvCxnSpPr>
            <a:endCxn id="15" idx="0"/>
          </p:cNvCxnSpPr>
          <p:nvPr/>
        </p:nvCxnSpPr>
        <p:spPr bwMode="auto">
          <a:xfrm>
            <a:off x="7910512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線接點 53"/>
          <p:cNvCxnSpPr/>
          <p:nvPr/>
        </p:nvCxnSpPr>
        <p:spPr bwMode="auto">
          <a:xfrm flipH="1">
            <a:off x="756138" y="4607169"/>
            <a:ext cx="247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接點 55"/>
          <p:cNvCxnSpPr/>
          <p:nvPr/>
        </p:nvCxnSpPr>
        <p:spPr bwMode="auto">
          <a:xfrm flipV="1">
            <a:off x="756138" y="2238269"/>
            <a:ext cx="0" cy="236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756138" y="2238269"/>
            <a:ext cx="1863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線單箭頭接點 60"/>
          <p:cNvCxnSpPr/>
          <p:nvPr/>
        </p:nvCxnSpPr>
        <p:spPr bwMode="auto">
          <a:xfrm flipH="1">
            <a:off x="2620108" y="2238269"/>
            <a:ext cx="1" cy="1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線單箭頭接點 64"/>
          <p:cNvCxnSpPr/>
          <p:nvPr/>
        </p:nvCxnSpPr>
        <p:spPr bwMode="auto">
          <a:xfrm>
            <a:off x="3742382" y="2057397"/>
            <a:ext cx="0" cy="291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線單箭頭接點 66"/>
          <p:cNvCxnSpPr/>
          <p:nvPr/>
        </p:nvCxnSpPr>
        <p:spPr bwMode="auto">
          <a:xfrm>
            <a:off x="5719136" y="2057398"/>
            <a:ext cx="0" cy="303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線接點 72"/>
          <p:cNvCxnSpPr>
            <a:stCxn id="12" idx="2"/>
          </p:cNvCxnSpPr>
          <p:nvPr/>
        </p:nvCxnSpPr>
        <p:spPr bwMode="auto">
          <a:xfrm>
            <a:off x="3231938" y="4514850"/>
            <a:ext cx="0" cy="9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接點 74"/>
          <p:cNvCxnSpPr/>
          <p:nvPr/>
        </p:nvCxnSpPr>
        <p:spPr bwMode="auto">
          <a:xfrm flipH="1">
            <a:off x="668215" y="4677505"/>
            <a:ext cx="3868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接點 76"/>
          <p:cNvCxnSpPr/>
          <p:nvPr/>
        </p:nvCxnSpPr>
        <p:spPr bwMode="auto">
          <a:xfrm flipV="1">
            <a:off x="668215" y="2147833"/>
            <a:ext cx="0" cy="2529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接點 78"/>
          <p:cNvCxnSpPr/>
          <p:nvPr/>
        </p:nvCxnSpPr>
        <p:spPr bwMode="auto">
          <a:xfrm>
            <a:off x="668215" y="2147833"/>
            <a:ext cx="25652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單箭頭接點 80"/>
          <p:cNvCxnSpPr>
            <a:endCxn id="7" idx="0"/>
          </p:cNvCxnSpPr>
          <p:nvPr/>
        </p:nvCxnSpPr>
        <p:spPr bwMode="auto">
          <a:xfrm>
            <a:off x="3231937" y="2147833"/>
            <a:ext cx="1485" cy="200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線單箭頭接點 84"/>
          <p:cNvCxnSpPr>
            <a:stCxn id="13" idx="2"/>
            <a:endCxn id="16" idx="0"/>
          </p:cNvCxnSpPr>
          <p:nvPr/>
        </p:nvCxnSpPr>
        <p:spPr bwMode="auto">
          <a:xfrm>
            <a:off x="1572262" y="4514849"/>
            <a:ext cx="0" cy="348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>
            <a:off x="4536440" y="4514850"/>
            <a:ext cx="0" cy="16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單箭頭接點 98"/>
          <p:cNvCxnSpPr>
            <a:stCxn id="7" idx="2"/>
            <a:endCxn id="9" idx="0"/>
          </p:cNvCxnSpPr>
          <p:nvPr/>
        </p:nvCxnSpPr>
        <p:spPr bwMode="auto">
          <a:xfrm flipH="1">
            <a:off x="3231938" y="2546252"/>
            <a:ext cx="1484" cy="119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直線單箭頭接點 105"/>
          <p:cNvCxnSpPr>
            <a:stCxn id="8" idx="2"/>
            <a:endCxn id="10" idx="0"/>
          </p:cNvCxnSpPr>
          <p:nvPr/>
        </p:nvCxnSpPr>
        <p:spPr bwMode="auto">
          <a:xfrm>
            <a:off x="6235606" y="2559160"/>
            <a:ext cx="1" cy="106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直線接點 109"/>
          <p:cNvCxnSpPr/>
          <p:nvPr/>
        </p:nvCxnSpPr>
        <p:spPr bwMode="auto">
          <a:xfrm>
            <a:off x="6235606" y="2162283"/>
            <a:ext cx="25652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線單箭頭接點 110"/>
          <p:cNvCxnSpPr/>
          <p:nvPr/>
        </p:nvCxnSpPr>
        <p:spPr bwMode="auto">
          <a:xfrm>
            <a:off x="6236664" y="2158577"/>
            <a:ext cx="1485" cy="200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線單箭頭接點 111"/>
          <p:cNvCxnSpPr/>
          <p:nvPr/>
        </p:nvCxnSpPr>
        <p:spPr bwMode="auto">
          <a:xfrm flipH="1">
            <a:off x="6816188" y="2258885"/>
            <a:ext cx="1" cy="1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線接點 112"/>
          <p:cNvCxnSpPr/>
          <p:nvPr/>
        </p:nvCxnSpPr>
        <p:spPr bwMode="auto">
          <a:xfrm>
            <a:off x="6816189" y="2258885"/>
            <a:ext cx="1863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線接點 113"/>
          <p:cNvCxnSpPr/>
          <p:nvPr/>
        </p:nvCxnSpPr>
        <p:spPr bwMode="auto">
          <a:xfrm flipV="1">
            <a:off x="8680159" y="2258885"/>
            <a:ext cx="0" cy="236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線接點 114"/>
          <p:cNvCxnSpPr/>
          <p:nvPr/>
        </p:nvCxnSpPr>
        <p:spPr bwMode="auto">
          <a:xfrm flipH="1">
            <a:off x="6209439" y="4627785"/>
            <a:ext cx="247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線接點 115"/>
          <p:cNvCxnSpPr/>
          <p:nvPr/>
        </p:nvCxnSpPr>
        <p:spPr bwMode="auto">
          <a:xfrm>
            <a:off x="6210497" y="4514850"/>
            <a:ext cx="0" cy="1129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線接點 117"/>
          <p:cNvCxnSpPr/>
          <p:nvPr/>
        </p:nvCxnSpPr>
        <p:spPr bwMode="auto">
          <a:xfrm flipV="1">
            <a:off x="8798468" y="2157993"/>
            <a:ext cx="0" cy="2529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線接點 118"/>
          <p:cNvCxnSpPr/>
          <p:nvPr/>
        </p:nvCxnSpPr>
        <p:spPr bwMode="auto">
          <a:xfrm flipH="1">
            <a:off x="4932588" y="4684146"/>
            <a:ext cx="3868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線單箭頭接點 119"/>
          <p:cNvCxnSpPr/>
          <p:nvPr/>
        </p:nvCxnSpPr>
        <p:spPr bwMode="auto">
          <a:xfrm>
            <a:off x="4937760" y="4519930"/>
            <a:ext cx="0" cy="16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2" name="直線單箭頭接點 121"/>
          <p:cNvCxnSpPr>
            <a:stCxn id="15" idx="2"/>
            <a:endCxn id="18" idx="0"/>
          </p:cNvCxnSpPr>
          <p:nvPr/>
        </p:nvCxnSpPr>
        <p:spPr bwMode="auto">
          <a:xfrm>
            <a:off x="7910512" y="4514212"/>
            <a:ext cx="0" cy="358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線接點 122"/>
          <p:cNvCxnSpPr/>
          <p:nvPr/>
        </p:nvCxnSpPr>
        <p:spPr bwMode="auto">
          <a:xfrm flipH="1">
            <a:off x="172720" y="2850444"/>
            <a:ext cx="87141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2476499" y="2665806"/>
            <a:ext cx="151087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80168" y="2665806"/>
            <a:ext cx="151087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6" name="肘形接點 125"/>
          <p:cNvCxnSpPr>
            <a:stCxn id="16" idx="2"/>
          </p:cNvCxnSpPr>
          <p:nvPr/>
        </p:nvCxnSpPr>
        <p:spPr bwMode="auto">
          <a:xfrm rot="16200000" flipH="1">
            <a:off x="2890909" y="4745109"/>
            <a:ext cx="67804" cy="2705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8" name="肘形接點 127"/>
          <p:cNvCxnSpPr>
            <a:stCxn id="18" idx="2"/>
          </p:cNvCxnSpPr>
          <p:nvPr/>
        </p:nvCxnSpPr>
        <p:spPr bwMode="auto">
          <a:xfrm rot="5400000">
            <a:off x="6485240" y="4706287"/>
            <a:ext cx="58283" cy="27922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線單箭頭接點 129"/>
          <p:cNvCxnSpPr/>
          <p:nvPr/>
        </p:nvCxnSpPr>
        <p:spPr bwMode="auto">
          <a:xfrm>
            <a:off x="5118250" y="6131560"/>
            <a:ext cx="0" cy="86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直線單箭頭接點 131"/>
          <p:cNvCxnSpPr/>
          <p:nvPr/>
        </p:nvCxnSpPr>
        <p:spPr bwMode="auto">
          <a:xfrm>
            <a:off x="4277360" y="6131560"/>
            <a:ext cx="0" cy="86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直線單箭頭接點 134"/>
          <p:cNvCxnSpPr>
            <a:stCxn id="17" idx="2"/>
          </p:cNvCxnSpPr>
          <p:nvPr/>
        </p:nvCxnSpPr>
        <p:spPr bwMode="auto">
          <a:xfrm>
            <a:off x="4707694" y="6415942"/>
            <a:ext cx="0" cy="96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文字方塊 137"/>
          <p:cNvSpPr txBox="1"/>
          <p:nvPr/>
        </p:nvSpPr>
        <p:spPr>
          <a:xfrm>
            <a:off x="232428" y="1645723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32428" y="4719236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148" name="肘形接點 147"/>
          <p:cNvCxnSpPr/>
          <p:nvPr/>
        </p:nvCxnSpPr>
        <p:spPr bwMode="auto">
          <a:xfrm rot="10800000" flipV="1">
            <a:off x="3600395" y="3102862"/>
            <a:ext cx="2646547" cy="211833"/>
          </a:xfrm>
          <a:prstGeom prst="bentConnector3">
            <a:avLst>
              <a:gd name="adj1" fmla="val 99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53" name="直線接點 152"/>
          <p:cNvCxnSpPr>
            <a:stCxn id="9" idx="2"/>
          </p:cNvCxnSpPr>
          <p:nvPr/>
        </p:nvCxnSpPr>
        <p:spPr bwMode="auto">
          <a:xfrm>
            <a:off x="3231938" y="3035083"/>
            <a:ext cx="1484" cy="13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直線接點 153"/>
          <p:cNvCxnSpPr/>
          <p:nvPr/>
        </p:nvCxnSpPr>
        <p:spPr bwMode="auto">
          <a:xfrm>
            <a:off x="6238150" y="3035082"/>
            <a:ext cx="1484" cy="13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734890" y="1155185"/>
            <a:ext cx="1552382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Special Value Detection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134322" y="1152521"/>
            <a:ext cx="1552382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Exponent Calculation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弧形箭號 (上彎) 2"/>
          <p:cNvSpPr/>
          <p:nvPr/>
        </p:nvSpPr>
        <p:spPr bwMode="auto">
          <a:xfrm>
            <a:off x="4444047" y="4124325"/>
            <a:ext cx="588478" cy="323850"/>
          </a:xfrm>
          <a:prstGeom prst="curved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直線圖說文字 2 19"/>
          <p:cNvSpPr/>
          <p:nvPr/>
        </p:nvSpPr>
        <p:spPr bwMode="auto">
          <a:xfrm>
            <a:off x="2738554" y="4914900"/>
            <a:ext cx="3775827" cy="800100"/>
          </a:xfrm>
          <a:prstGeom prst="borderCallout2">
            <a:avLst>
              <a:gd name="adj1" fmla="val -7095"/>
              <a:gd name="adj2" fmla="val 26479"/>
              <a:gd name="adj3" fmla="val -15429"/>
              <a:gd name="adj4" fmla="val 34795"/>
              <a:gd name="adj5" fmla="val -65370"/>
              <a:gd name="adj6" fmla="val 4364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Tx/>
              <a:buAutoNum type="arabicPeriod"/>
            </a:pPr>
            <a:r>
              <a:rPr lang="en-US" altLang="zh-TW" sz="1400" dirty="0"/>
              <a:t>Calculation state (SP:13 DP:27 cycles)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/>
              <a:t>Sticky Gen state (CS form remainder)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/>
              <a:t>Done state (Result, Result-1)</a:t>
            </a:r>
            <a:endParaRPr lang="zh-TW" alt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853499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181368</TotalTime>
  <Words>598</Words>
  <Application>Microsoft Office PowerPoint</Application>
  <PresentationFormat>如螢幕大小 (4:3)</PresentationFormat>
  <Paragraphs>186</Paragraphs>
  <Slides>12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母片</vt:lpstr>
      <vt:lpstr>[Alpaca]: FPU DSU Revision</vt:lpstr>
      <vt:lpstr>DSU Pipeline Instructions</vt:lpstr>
      <vt:lpstr>Previous Design</vt:lpstr>
      <vt:lpstr>Previous Design (DIV Pipeline)</vt:lpstr>
      <vt:lpstr>Previous Design (DIV Pipeline)</vt:lpstr>
      <vt:lpstr>Detail Rounding Scheme of Previous DSU</vt:lpstr>
      <vt:lpstr>Improvement Opportunity</vt:lpstr>
      <vt:lpstr>Revision Items</vt:lpstr>
      <vt:lpstr>DSU uArch</vt:lpstr>
      <vt:lpstr>Subnormal Input Normalization</vt:lpstr>
      <vt:lpstr>Rounding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2668</cp:revision>
  <cp:lastPrinted>2018-05-08T06:45:15Z</cp:lastPrinted>
  <dcterms:created xsi:type="dcterms:W3CDTF">2018-01-08T00:52:47Z</dcterms:created>
  <dcterms:modified xsi:type="dcterms:W3CDTF">2020-06-02T02:13:33Z</dcterms:modified>
</cp:coreProperties>
</file>