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5"/>
  </p:notesMasterIdLst>
  <p:handoutMasterIdLst>
    <p:handoutMasterId r:id="rId16"/>
  </p:handoutMasterIdLst>
  <p:sldIdLst>
    <p:sldId id="525" r:id="rId2"/>
    <p:sldId id="1110" r:id="rId3"/>
    <p:sldId id="1167" r:id="rId4"/>
    <p:sldId id="1169" r:id="rId5"/>
    <p:sldId id="1170" r:id="rId6"/>
    <p:sldId id="1171" r:id="rId7"/>
    <p:sldId id="1168" r:id="rId8"/>
    <p:sldId id="1151" r:id="rId9"/>
    <p:sldId id="1164" r:id="rId10"/>
    <p:sldId id="1172" r:id="rId11"/>
    <p:sldId id="1165" r:id="rId12"/>
    <p:sldId id="1166" r:id="rId13"/>
    <p:sldId id="983" r:id="rId1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5DDD8D6-79C9-4DFF-815F-89DA4795BEEB}">
          <p14:sldIdLst>
            <p14:sldId id="525"/>
            <p14:sldId id="1110"/>
            <p14:sldId id="1167"/>
            <p14:sldId id="1169"/>
            <p14:sldId id="1170"/>
            <p14:sldId id="1171"/>
            <p14:sldId id="1168"/>
            <p14:sldId id="1151"/>
            <p14:sldId id="1164"/>
            <p14:sldId id="1172"/>
            <p14:sldId id="1165"/>
            <p14:sldId id="1166"/>
            <p14:sldId id="98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80EBB"/>
    <a:srgbClr val="FF3399"/>
    <a:srgbClr val="FDC7FD"/>
    <a:srgbClr val="FF99FF"/>
    <a:srgbClr val="FFCBFB"/>
    <a:srgbClr val="1C71A6"/>
    <a:srgbClr val="000066"/>
    <a:srgbClr val="FFFFCC"/>
    <a:srgbClr val="32AE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9305" autoAdjust="0"/>
  </p:normalViewPr>
  <p:slideViewPr>
    <p:cSldViewPr snapToGrid="0">
      <p:cViewPr varScale="1">
        <p:scale>
          <a:sx n="87" d="100"/>
          <a:sy n="87" d="100"/>
        </p:scale>
        <p:origin x="-1219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2496" y="-96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970159" y="0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E1479-1B44-46F7-B2B0-D9B1309EF560}" type="datetimeFigureOut">
              <a:rPr lang="zh-TW" altLang="en-US" smtClean="0"/>
              <a:t>2020/6/12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829648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970159" y="8829648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35F32-C31C-4AC4-8E45-5890523DDA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349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604" cy="463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t" anchorCtr="0" compatLnSpc="1">
            <a:prstTxWarp prst="textNoShape">
              <a:avLst/>
            </a:prstTxWarp>
          </a:bodyPr>
          <a:lstStyle>
            <a:lvl1pPr defTabSz="849313">
              <a:defRPr sz="1000" b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159" y="0"/>
            <a:ext cx="3038604" cy="463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t" anchorCtr="0" compatLnSpc="1">
            <a:prstTxWarp prst="textNoShape">
              <a:avLst/>
            </a:prstTxWarp>
          </a:bodyPr>
          <a:lstStyle>
            <a:lvl1pPr algn="r" defTabSz="849313">
              <a:defRPr sz="1000" b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9788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9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713" y="4416311"/>
            <a:ext cx="5608975" cy="4181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259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621"/>
            <a:ext cx="3038604" cy="462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b" anchorCtr="0" compatLnSpc="1">
            <a:prstTxWarp prst="textNoShape">
              <a:avLst/>
            </a:prstTxWarp>
          </a:bodyPr>
          <a:lstStyle>
            <a:lvl1pPr defTabSz="849313">
              <a:defRPr sz="1000" b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9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159" y="8832621"/>
            <a:ext cx="3038604" cy="462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b" anchorCtr="0" compatLnSpc="1">
            <a:prstTxWarp prst="textNoShape">
              <a:avLst/>
            </a:prstTxWarp>
          </a:bodyPr>
          <a:lstStyle>
            <a:lvl1pPr algn="r" defTabSz="849313">
              <a:defRPr sz="1000" b="0">
                <a:ea typeface="+mn-ea"/>
              </a:defRPr>
            </a:lvl1pPr>
          </a:lstStyle>
          <a:p>
            <a:pPr>
              <a:defRPr/>
            </a:pPr>
            <a:fld id="{C79FA509-B1DE-4A2A-816D-4E4A94353D1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457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0941E5-DFE5-45FE-9949-0CAB0B51B56A}" type="slidenum">
              <a:rPr lang="zh-TW" altLang="en-US" smtClean="0"/>
              <a:pPr>
                <a:defRPr/>
              </a:pPr>
              <a:t>1</a:t>
            </a:fld>
            <a:endParaRPr lang="en-US" altLang="zh-TW" dirty="0" smtClean="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BC8CCC-1454-49B8-B8EC-74F2C178A1FE}" type="slidenum">
              <a:rPr lang="zh-TW" altLang="en-US" smtClean="0"/>
              <a:pPr>
                <a:defRPr/>
              </a:pPr>
              <a:t>13</a:t>
            </a:fld>
            <a:endParaRPr lang="en-US" altLang="zh-TW" smtClean="0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2350" y="4416311"/>
            <a:ext cx="5605701" cy="4181447"/>
          </a:xfrm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標題投影片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des-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88913"/>
            <a:ext cx="1133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20"/>
          <p:cNvSpPr txBox="1">
            <a:spLocks noChangeArrowheads="1"/>
          </p:cNvSpPr>
          <p:nvPr userDrawn="1"/>
        </p:nvSpPr>
        <p:spPr bwMode="auto">
          <a:xfrm>
            <a:off x="7586663" y="6554788"/>
            <a:ext cx="15478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900" b="0" dirty="0">
                <a:solidFill>
                  <a:schemeClr val="bg1"/>
                </a:solidFill>
                <a:ea typeface="新細明體" pitchFamily="18" charset="-120"/>
              </a:rPr>
              <a:t>WWW.ANDESTECH.COM</a:t>
            </a:r>
          </a:p>
        </p:txBody>
      </p:sp>
      <p:pic>
        <p:nvPicPr>
          <p:cNvPr id="6" name="Picture 24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2976563"/>
            <a:ext cx="914400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Rectangle 1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590925" y="2286000"/>
            <a:ext cx="5324475" cy="381000"/>
          </a:xfrm>
          <a:prstGeom prst="rect">
            <a:avLst/>
          </a:prstGeom>
        </p:spPr>
        <p:txBody>
          <a:bodyPr/>
          <a:lstStyle>
            <a:lvl1pPr marL="0" indent="0" algn="r">
              <a:buFont typeface="Wingdings" pitchFamily="2" charset="2"/>
              <a:buNone/>
              <a:defRPr sz="2200">
                <a:solidFill>
                  <a:srgbClr val="000000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en-US" altLang="zh-TW" dirty="0"/>
          </a:p>
        </p:txBody>
      </p:sp>
      <p:sp>
        <p:nvSpPr>
          <p:cNvPr id="54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1905000" y="1447800"/>
            <a:ext cx="7010400" cy="762000"/>
          </a:xfrm>
          <a:effectLst>
            <a:outerShdw dist="17961" dir="2700000" algn="ctr" rotWithShape="0">
              <a:srgbClr val="C0C0C0"/>
            </a:outerShdw>
          </a:effectLst>
        </p:spPr>
        <p:txBody>
          <a:bodyPr/>
          <a:lstStyle>
            <a:lvl1pPr algn="r">
              <a:defRPr sz="36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72263" y="133350"/>
            <a:ext cx="2119312" cy="61817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23850" y="142875"/>
            <a:ext cx="6205538" cy="61817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0372" y="1240981"/>
            <a:ext cx="8632372" cy="523005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標題，文字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624207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81000" y="1052513"/>
            <a:ext cx="4133850" cy="52720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圖表版面配置區 3"/>
          <p:cNvSpPr>
            <a:spLocks noGrp="1"/>
          </p:cNvSpPr>
          <p:nvPr>
            <p:ph type="chart" sz="half" idx="2"/>
          </p:nvPr>
        </p:nvSpPr>
        <p:spPr>
          <a:xfrm>
            <a:off x="4667250" y="1052513"/>
            <a:ext cx="4133850" cy="5272087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按一下圖示以新增圖表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591550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8536" y="142875"/>
            <a:ext cx="8591550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381000" y="1052513"/>
            <a:ext cx="8420100" cy="5272087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按一下圖示以新增表格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052513"/>
            <a:ext cx="4133850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67250" y="1052513"/>
            <a:ext cx="4133850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標題，文字及多媒體項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7813" y="222250"/>
            <a:ext cx="8615362" cy="4873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4133850" cy="51054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媒體版面配置區 3"/>
          <p:cNvSpPr>
            <a:spLocks noGrp="1"/>
          </p:cNvSpPr>
          <p:nvPr>
            <p:ph type="media" sz="half" idx="2"/>
          </p:nvPr>
        </p:nvSpPr>
        <p:spPr>
          <a:xfrm>
            <a:off x="4667250" y="1219200"/>
            <a:ext cx="4133850" cy="5105400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按一下圖示以新增多媒體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6" descr="Line Bar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8975725" y="0"/>
            <a:ext cx="1793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8834" name="Rectangle 2"/>
          <p:cNvSpPr>
            <a:spLocks noChangeArrowheads="1"/>
          </p:cNvSpPr>
          <p:nvPr/>
        </p:nvSpPr>
        <p:spPr bwMode="gray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a typeface="+mn-ea"/>
            </a:endParaRPr>
          </a:p>
        </p:txBody>
      </p:sp>
      <p:sp>
        <p:nvSpPr>
          <p:cNvPr id="248841" name="Rectangle 9"/>
          <p:cNvSpPr>
            <a:spLocks noGrp="1" noChangeArrowheads="1"/>
          </p:cNvSpPr>
          <p:nvPr>
            <p:ph type="title"/>
          </p:nvPr>
        </p:nvSpPr>
        <p:spPr bwMode="gray">
          <a:xfrm>
            <a:off x="323850" y="142875"/>
            <a:ext cx="8658225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dirty="0" smtClean="0"/>
          </a:p>
        </p:txBody>
      </p:sp>
      <p:sp>
        <p:nvSpPr>
          <p:cNvPr id="248836" name="Freeform 4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00" y="0"/>
              </a:cxn>
              <a:cxn ang="0">
                <a:pos x="3456" y="428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a typeface="+mn-ea"/>
            </a:endParaRP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black">
          <a:xfrm>
            <a:off x="381000" y="1052513"/>
            <a:ext cx="8420100" cy="527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pic>
        <p:nvPicPr>
          <p:cNvPr id="1031" name="Picture 1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050213" y="52388"/>
            <a:ext cx="10191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12" descr="andes-logo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763" y="6486525"/>
            <a:ext cx="989012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3"/>
          <p:cNvSpPr txBox="1">
            <a:spLocks noGrp="1"/>
          </p:cNvSpPr>
          <p:nvPr/>
        </p:nvSpPr>
        <p:spPr bwMode="gray">
          <a:xfrm>
            <a:off x="811213" y="6502400"/>
            <a:ext cx="1497012" cy="38417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TW" sz="1600" dirty="0">
                <a:solidFill>
                  <a:srgbClr val="002060"/>
                </a:solidFill>
                <a:latin typeface="Tahoma" pitchFamily="34" charset="0"/>
                <a:ea typeface="+mn-ea"/>
              </a:rPr>
              <a:t>Confidential</a:t>
            </a:r>
            <a:endParaRPr lang="en-US" altLang="zh-TW" sz="1200" dirty="0">
              <a:solidFill>
                <a:srgbClr val="002060"/>
              </a:solidFill>
              <a:latin typeface="Tahoma" pitchFamily="34" charset="0"/>
              <a:ea typeface="+mn-ea"/>
            </a:endParaRPr>
          </a:p>
        </p:txBody>
      </p:sp>
      <p:sp>
        <p:nvSpPr>
          <p:cNvPr id="10" name="Rectangle 26"/>
          <p:cNvSpPr>
            <a:spLocks noChangeArrowheads="1"/>
          </p:cNvSpPr>
          <p:nvPr/>
        </p:nvSpPr>
        <p:spPr bwMode="gray">
          <a:xfrm>
            <a:off x="6821488" y="6618288"/>
            <a:ext cx="2170112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r>
              <a:rPr lang="en-US" altLang="zh-TW" sz="1100">
                <a:latin typeface="Verdana" pitchFamily="34" charset="0"/>
              </a:rPr>
              <a:t>Driving Innovations™</a:t>
            </a:r>
            <a:endParaRPr lang="en-US" altLang="zh-TW" sz="1000">
              <a:latin typeface="Verdana" pitchFamily="34" charset="0"/>
            </a:endParaRP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gray">
          <a:xfrm>
            <a:off x="3924300" y="6597650"/>
            <a:ext cx="8382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fld id="{538D94C5-BC46-4B0D-B46B-3E7F715B45EE}" type="slidenum">
              <a:rPr lang="zh-TW" altLang="en-US" sz="1000">
                <a:latin typeface="Verdana" pitchFamily="34" charset="0"/>
              </a:rPr>
              <a:pPr algn="ctr">
                <a:defRPr/>
              </a:pPr>
              <a:t>‹#›</a:t>
            </a:fld>
            <a:endParaRPr lang="en-US" altLang="zh-TW" sz="1000" dirty="0"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2" r:id="rId2"/>
    <p:sldLayoutId id="2147483743" r:id="rId3"/>
    <p:sldLayoutId id="2147483740" r:id="rId4"/>
    <p:sldLayoutId id="2147483744" r:id="rId5"/>
    <p:sldLayoutId id="2147483751" r:id="rId6"/>
    <p:sldLayoutId id="2147483741" r:id="rId7"/>
    <p:sldLayoutId id="2147483748" r:id="rId8"/>
    <p:sldLayoutId id="2147483746" r:id="rId9"/>
    <p:sldLayoutId id="2147483745" r:id="rId10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kumimoji="1" sz="2800">
          <a:solidFill>
            <a:schemeClr val="tx1"/>
          </a:solidFill>
          <a:latin typeface="Tahoma" pitchFamily="34" charset="0"/>
          <a:ea typeface="新細明體" pitchFamily="18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n"/>
        <a:defRPr kumimoji="1" sz="2400">
          <a:solidFill>
            <a:schemeClr val="tx1"/>
          </a:solidFill>
          <a:latin typeface="Tahoma" pitchFamily="34" charset="0"/>
          <a:ea typeface="新細明體" pitchFamily="18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u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l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Tahoma" pitchFamily="34" charset="0"/>
          <a:ea typeface="新細明體" pitchFamily="18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63938" y="2290763"/>
            <a:ext cx="5324475" cy="381000"/>
          </a:xfrm>
        </p:spPr>
        <p:txBody>
          <a:bodyPr/>
          <a:lstStyle/>
          <a:p>
            <a:r>
              <a:rPr lang="en-US" altLang="zh-TW" sz="2800" dirty="0" smtClean="0">
                <a:ea typeface="新細明體" charset="-120"/>
              </a:rPr>
              <a:t>Driving Innovations™</a:t>
            </a:r>
            <a:endParaRPr lang="zh-TW" altLang="en-US" sz="2800" baseline="30000" dirty="0" smtClean="0">
              <a:ea typeface="新細明體" charset="-120"/>
            </a:endParaRPr>
          </a:p>
        </p:txBody>
      </p:sp>
      <p:sp>
        <p:nvSpPr>
          <p:cNvPr id="802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238" y="1447800"/>
            <a:ext cx="8666162" cy="762000"/>
          </a:xfrm>
        </p:spPr>
        <p:txBody>
          <a:bodyPr/>
          <a:lstStyle/>
          <a:p>
            <a:pPr>
              <a:defRPr/>
            </a:pPr>
            <a:r>
              <a:rPr lang="en-US" altLang="zh-TW" sz="3200" dirty="0" smtClean="0">
                <a:solidFill>
                  <a:srgbClr val="333333"/>
                </a:solidFill>
                <a:ea typeface="新細明體" charset="-120"/>
              </a:rPr>
              <a:t>[Alpaca]: FPU DSU Revision</a:t>
            </a:r>
          </a:p>
        </p:txBody>
      </p:sp>
      <p:sp>
        <p:nvSpPr>
          <p:cNvPr id="54275" name="Text Box 4"/>
          <p:cNvSpPr txBox="1">
            <a:spLocks noChangeArrowheads="1"/>
          </p:cNvSpPr>
          <p:nvPr/>
        </p:nvSpPr>
        <p:spPr bwMode="auto">
          <a:xfrm>
            <a:off x="5711825" y="5667375"/>
            <a:ext cx="2038350" cy="646331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Eric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2020/6/4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8" name="肘形接點 427"/>
          <p:cNvCxnSpPr>
            <a:stCxn id="279" idx="2"/>
          </p:cNvCxnSpPr>
          <p:nvPr/>
        </p:nvCxnSpPr>
        <p:spPr bwMode="auto">
          <a:xfrm rot="5400000">
            <a:off x="3713428" y="4065953"/>
            <a:ext cx="210913" cy="320504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矩形 4"/>
          <p:cNvSpPr/>
          <p:nvPr/>
        </p:nvSpPr>
        <p:spPr bwMode="auto">
          <a:xfrm>
            <a:off x="640938" y="-16485"/>
            <a:ext cx="8330076" cy="68484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直線接點 5"/>
          <p:cNvCxnSpPr/>
          <p:nvPr/>
        </p:nvCxnSpPr>
        <p:spPr>
          <a:xfrm flipV="1">
            <a:off x="640938" y="1670097"/>
            <a:ext cx="7399328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209898" y="1946372"/>
            <a:ext cx="549275" cy="70675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SRT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44088" y="-19503"/>
            <a:ext cx="533033" cy="14065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Operand2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24" name="直線接點 23"/>
          <p:cNvCxnSpPr/>
          <p:nvPr/>
        </p:nvCxnSpPr>
        <p:spPr>
          <a:xfrm>
            <a:off x="775852" y="3727599"/>
            <a:ext cx="735585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2173372" y="3224697"/>
            <a:ext cx="622326" cy="15706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Adder</a:t>
            </a:r>
            <a:endParaRPr lang="zh-TW" sz="11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010438" y="281410"/>
            <a:ext cx="549275" cy="2861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Subnorm </a:t>
            </a:r>
            <a:r>
              <a:rPr lang="en-US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Convert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495596" y="281842"/>
            <a:ext cx="548640" cy="2857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Subnorm </a:t>
            </a:r>
            <a:r>
              <a:rPr lang="en-US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Convert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655480" y="5229375"/>
            <a:ext cx="541770" cy="3429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F4 state Result Rounding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sp>
        <p:nvSpPr>
          <p:cNvPr id="103" name="梯形 102"/>
          <p:cNvSpPr/>
          <p:nvPr/>
        </p:nvSpPr>
        <p:spPr>
          <a:xfrm rot="10800000">
            <a:off x="2982832" y="1048723"/>
            <a:ext cx="920115" cy="159385"/>
          </a:xfrm>
          <a:prstGeom prst="trapezoid">
            <a:avLst>
              <a:gd name="adj" fmla="val 97632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8147424" y="999470"/>
            <a:ext cx="495414" cy="22759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TW" sz="800" kern="100" dirty="0" smtClean="0">
                <a:solidFill>
                  <a:srgbClr val="000000"/>
                </a:solidFill>
                <a:latin typeface="Georgia"/>
                <a:ea typeface="新細明體"/>
              </a:rPr>
              <a:t>F1 state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131706" y="1773931"/>
            <a:ext cx="521190" cy="16434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TW" sz="800" kern="100" dirty="0" smtClean="0">
                <a:solidFill>
                  <a:srgbClr val="000000"/>
                </a:solidFill>
                <a:latin typeface="Georgia"/>
                <a:ea typeface="Georgia"/>
              </a:rPr>
              <a:t>F2 state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120662" y="3009023"/>
            <a:ext cx="743758" cy="42062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F3 state sticky gen</a:t>
            </a:r>
            <a:endParaRPr lang="zh-TW" sz="1200" kern="100" dirty="0">
              <a:effectLst/>
              <a:latin typeface="Times New Roman"/>
              <a:ea typeface="Georgia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>
                <a:effectLst/>
                <a:latin typeface="Times New Roman"/>
                <a:ea typeface="Georgia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462233" y="198775"/>
            <a:ext cx="814070" cy="3429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Special Value Detection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sp>
        <p:nvSpPr>
          <p:cNvPr id="131" name="梯形 130"/>
          <p:cNvSpPr/>
          <p:nvPr/>
        </p:nvSpPr>
        <p:spPr>
          <a:xfrm rot="10800000">
            <a:off x="1065798" y="1046440"/>
            <a:ext cx="920115" cy="159385"/>
          </a:xfrm>
          <a:prstGeom prst="trapezoid">
            <a:avLst>
              <a:gd name="adj" fmla="val 97632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cxnSp>
        <p:nvCxnSpPr>
          <p:cNvPr id="133" name="直線接點 132"/>
          <p:cNvCxnSpPr>
            <a:stCxn id="137" idx="2"/>
          </p:cNvCxnSpPr>
          <p:nvPr/>
        </p:nvCxnSpPr>
        <p:spPr bwMode="auto">
          <a:xfrm>
            <a:off x="1525855" y="1617863"/>
            <a:ext cx="0" cy="361151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直線接點 133"/>
          <p:cNvCxnSpPr>
            <a:stCxn id="136" idx="2"/>
          </p:cNvCxnSpPr>
          <p:nvPr/>
        </p:nvCxnSpPr>
        <p:spPr bwMode="auto">
          <a:xfrm>
            <a:off x="3443821" y="1597912"/>
            <a:ext cx="0" cy="241640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6" name="矩形 135"/>
          <p:cNvSpPr/>
          <p:nvPr/>
        </p:nvSpPr>
        <p:spPr>
          <a:xfrm>
            <a:off x="3169818" y="1312162"/>
            <a:ext cx="548005" cy="2857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Fraction2 Reg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1251852" y="1312514"/>
            <a:ext cx="548005" cy="30534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TW" sz="700" kern="100" dirty="0" smtClean="0">
                <a:solidFill>
                  <a:srgbClr val="000000"/>
                </a:solidFill>
                <a:latin typeface="Georgia"/>
                <a:ea typeface="新細明體"/>
              </a:rPr>
              <a:t>Fraction1 Reg</a:t>
            </a:r>
            <a:endParaRPr lang="zh-TW" sz="11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138" name="直線接點 137"/>
          <p:cNvCxnSpPr/>
          <p:nvPr/>
        </p:nvCxnSpPr>
        <p:spPr>
          <a:xfrm>
            <a:off x="706555" y="2856739"/>
            <a:ext cx="742515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單箭頭接點 139"/>
          <p:cNvCxnSpPr>
            <a:stCxn id="131" idx="0"/>
            <a:endCxn id="137" idx="0"/>
          </p:cNvCxnSpPr>
          <p:nvPr/>
        </p:nvCxnSpPr>
        <p:spPr bwMode="auto">
          <a:xfrm>
            <a:off x="1525855" y="1205825"/>
            <a:ext cx="0" cy="1066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2" name="直線單箭頭接點 141"/>
          <p:cNvCxnSpPr>
            <a:stCxn id="103" idx="0"/>
            <a:endCxn id="136" idx="0"/>
          </p:cNvCxnSpPr>
          <p:nvPr/>
        </p:nvCxnSpPr>
        <p:spPr bwMode="auto">
          <a:xfrm>
            <a:off x="3442889" y="1208108"/>
            <a:ext cx="932" cy="1040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0" name="直線單箭頭接點 149"/>
          <p:cNvCxnSpPr/>
          <p:nvPr/>
        </p:nvCxnSpPr>
        <p:spPr bwMode="auto">
          <a:xfrm>
            <a:off x="2329330" y="1818817"/>
            <a:ext cx="0" cy="1275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2" name="直線單箭頭接點 151"/>
          <p:cNvCxnSpPr/>
          <p:nvPr/>
        </p:nvCxnSpPr>
        <p:spPr bwMode="auto">
          <a:xfrm>
            <a:off x="2634130" y="1820103"/>
            <a:ext cx="0" cy="1275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4" name="直線接點 153"/>
          <p:cNvCxnSpPr/>
          <p:nvPr/>
        </p:nvCxnSpPr>
        <p:spPr bwMode="auto">
          <a:xfrm>
            <a:off x="2634130" y="1818817"/>
            <a:ext cx="80969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6" name="直線接點 155"/>
          <p:cNvCxnSpPr/>
          <p:nvPr/>
        </p:nvCxnSpPr>
        <p:spPr bwMode="auto">
          <a:xfrm flipH="1">
            <a:off x="1525855" y="1820103"/>
            <a:ext cx="80347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8" name="直線接點 157"/>
          <p:cNvCxnSpPr/>
          <p:nvPr/>
        </p:nvCxnSpPr>
        <p:spPr bwMode="auto">
          <a:xfrm>
            <a:off x="2329330" y="2653127"/>
            <a:ext cx="0" cy="1403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9" name="直線接點 158"/>
          <p:cNvCxnSpPr/>
          <p:nvPr/>
        </p:nvCxnSpPr>
        <p:spPr bwMode="auto">
          <a:xfrm>
            <a:off x="2634130" y="2653127"/>
            <a:ext cx="0" cy="1403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1" name="直線接點 160"/>
          <p:cNvCxnSpPr/>
          <p:nvPr/>
        </p:nvCxnSpPr>
        <p:spPr bwMode="auto">
          <a:xfrm>
            <a:off x="2634130" y="2793503"/>
            <a:ext cx="14129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62" name="直線接點 161"/>
          <p:cNvCxnSpPr/>
          <p:nvPr/>
        </p:nvCxnSpPr>
        <p:spPr bwMode="auto">
          <a:xfrm>
            <a:off x="916354" y="2793503"/>
            <a:ext cx="141297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164" name="直線接點 163"/>
          <p:cNvCxnSpPr/>
          <p:nvPr/>
        </p:nvCxnSpPr>
        <p:spPr bwMode="auto">
          <a:xfrm flipV="1">
            <a:off x="4047106" y="894646"/>
            <a:ext cx="0" cy="18988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5" name="直線接點 164"/>
          <p:cNvCxnSpPr/>
          <p:nvPr/>
        </p:nvCxnSpPr>
        <p:spPr bwMode="auto">
          <a:xfrm flipV="1">
            <a:off x="922170" y="897610"/>
            <a:ext cx="0" cy="18988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7" name="直線接點 166"/>
          <p:cNvCxnSpPr/>
          <p:nvPr/>
        </p:nvCxnSpPr>
        <p:spPr bwMode="auto">
          <a:xfrm>
            <a:off x="922170" y="894646"/>
            <a:ext cx="32968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9" name="直線接點 168"/>
          <p:cNvCxnSpPr/>
          <p:nvPr/>
        </p:nvCxnSpPr>
        <p:spPr bwMode="auto">
          <a:xfrm>
            <a:off x="3717424" y="897610"/>
            <a:ext cx="32968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1" name="直線單箭頭接點 170"/>
          <p:cNvCxnSpPr/>
          <p:nvPr/>
        </p:nvCxnSpPr>
        <p:spPr bwMode="auto">
          <a:xfrm>
            <a:off x="1251852" y="894646"/>
            <a:ext cx="0" cy="1540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3" name="直線單箭頭接點 172"/>
          <p:cNvCxnSpPr/>
          <p:nvPr/>
        </p:nvCxnSpPr>
        <p:spPr bwMode="auto">
          <a:xfrm>
            <a:off x="3717424" y="897610"/>
            <a:ext cx="0" cy="1488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4" name="矩形 173"/>
          <p:cNvSpPr/>
          <p:nvPr/>
        </p:nvSpPr>
        <p:spPr>
          <a:xfrm>
            <a:off x="1440186" y="1946824"/>
            <a:ext cx="818023" cy="19558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div_enable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176" name="直線單箭頭接點 175"/>
          <p:cNvCxnSpPr/>
          <p:nvPr/>
        </p:nvCxnSpPr>
        <p:spPr bwMode="auto">
          <a:xfrm>
            <a:off x="1736052" y="2150883"/>
            <a:ext cx="47384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8" name="矩形 177"/>
          <p:cNvSpPr/>
          <p:nvPr/>
        </p:nvSpPr>
        <p:spPr>
          <a:xfrm>
            <a:off x="1444251" y="2137044"/>
            <a:ext cx="818023" cy="19558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sqrt_enable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179" name="直線單箭頭接點 178"/>
          <p:cNvCxnSpPr/>
          <p:nvPr/>
        </p:nvCxnSpPr>
        <p:spPr bwMode="auto">
          <a:xfrm>
            <a:off x="1736053" y="2341103"/>
            <a:ext cx="47384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1" name="直線單箭頭接點 180"/>
          <p:cNvCxnSpPr/>
          <p:nvPr/>
        </p:nvCxnSpPr>
        <p:spPr bwMode="auto">
          <a:xfrm>
            <a:off x="2329330" y="3098977"/>
            <a:ext cx="0" cy="1275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2" name="直線單箭頭接點 181"/>
          <p:cNvCxnSpPr/>
          <p:nvPr/>
        </p:nvCxnSpPr>
        <p:spPr bwMode="auto">
          <a:xfrm>
            <a:off x="2634130" y="3100263"/>
            <a:ext cx="0" cy="1275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3" name="直線接點 182"/>
          <p:cNvCxnSpPr/>
          <p:nvPr/>
        </p:nvCxnSpPr>
        <p:spPr bwMode="auto">
          <a:xfrm>
            <a:off x="2634130" y="3098977"/>
            <a:ext cx="80969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4" name="直線接點 183"/>
          <p:cNvCxnSpPr/>
          <p:nvPr/>
        </p:nvCxnSpPr>
        <p:spPr bwMode="auto">
          <a:xfrm flipH="1">
            <a:off x="1525855" y="3100263"/>
            <a:ext cx="80347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5" name="矩形 184"/>
          <p:cNvSpPr/>
          <p:nvPr/>
        </p:nvSpPr>
        <p:spPr>
          <a:xfrm>
            <a:off x="1691337" y="3532003"/>
            <a:ext cx="340305" cy="15706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Reg</a:t>
            </a:r>
            <a:endParaRPr lang="zh-TW" sz="11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187" name="肘形接點 186"/>
          <p:cNvCxnSpPr>
            <a:stCxn id="26" idx="1"/>
            <a:endCxn id="185" idx="0"/>
          </p:cNvCxnSpPr>
          <p:nvPr/>
        </p:nvCxnSpPr>
        <p:spPr bwMode="auto">
          <a:xfrm rot="10800000" flipV="1">
            <a:off x="1861490" y="3303231"/>
            <a:ext cx="311882" cy="22877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8" name="矩形 187"/>
          <p:cNvSpPr/>
          <p:nvPr/>
        </p:nvSpPr>
        <p:spPr>
          <a:xfrm>
            <a:off x="1521291" y="3096427"/>
            <a:ext cx="818023" cy="19558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MSB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sp>
        <p:nvSpPr>
          <p:cNvPr id="189" name="梯形 188"/>
          <p:cNvSpPr/>
          <p:nvPr/>
        </p:nvSpPr>
        <p:spPr>
          <a:xfrm rot="10800000">
            <a:off x="2031642" y="4075541"/>
            <a:ext cx="920115" cy="159385"/>
          </a:xfrm>
          <a:prstGeom prst="trapezoid">
            <a:avLst>
              <a:gd name="adj" fmla="val 97632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190" name="矩形 189"/>
          <p:cNvSpPr/>
          <p:nvPr/>
        </p:nvSpPr>
        <p:spPr>
          <a:xfrm>
            <a:off x="2314382" y="3532003"/>
            <a:ext cx="340305" cy="15706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Reg</a:t>
            </a:r>
            <a:endParaRPr lang="zh-TW" sz="11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192" name="直線單箭頭接點 191"/>
          <p:cNvCxnSpPr>
            <a:stCxn id="26" idx="2"/>
            <a:endCxn id="190" idx="0"/>
          </p:cNvCxnSpPr>
          <p:nvPr/>
        </p:nvCxnSpPr>
        <p:spPr bwMode="auto">
          <a:xfrm>
            <a:off x="2484535" y="3381765"/>
            <a:ext cx="0" cy="1502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3" name="矩形 192"/>
          <p:cNvSpPr/>
          <p:nvPr/>
        </p:nvSpPr>
        <p:spPr>
          <a:xfrm>
            <a:off x="2505098" y="3330327"/>
            <a:ext cx="355600" cy="19558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Sticky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195" name="肘形接點 194"/>
          <p:cNvCxnSpPr>
            <a:stCxn id="185" idx="2"/>
            <a:endCxn id="189" idx="3"/>
          </p:cNvCxnSpPr>
          <p:nvPr/>
        </p:nvCxnSpPr>
        <p:spPr bwMode="auto">
          <a:xfrm rot="16200000" flipH="1">
            <a:off x="1752387" y="3798173"/>
            <a:ext cx="466162" cy="247957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6" name="直線單箭頭接點 195"/>
          <p:cNvCxnSpPr/>
          <p:nvPr/>
        </p:nvCxnSpPr>
        <p:spPr bwMode="auto">
          <a:xfrm>
            <a:off x="2335426" y="3946321"/>
            <a:ext cx="0" cy="1275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7" name="直線單箭頭接點 196"/>
          <p:cNvCxnSpPr/>
          <p:nvPr/>
        </p:nvCxnSpPr>
        <p:spPr bwMode="auto">
          <a:xfrm>
            <a:off x="2640226" y="3947607"/>
            <a:ext cx="0" cy="1275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8" name="直線接點 197"/>
          <p:cNvCxnSpPr/>
          <p:nvPr/>
        </p:nvCxnSpPr>
        <p:spPr bwMode="auto">
          <a:xfrm>
            <a:off x="2640226" y="3946321"/>
            <a:ext cx="80969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9" name="直線接點 198"/>
          <p:cNvCxnSpPr/>
          <p:nvPr/>
        </p:nvCxnSpPr>
        <p:spPr bwMode="auto">
          <a:xfrm flipH="1">
            <a:off x="1531951" y="3947607"/>
            <a:ext cx="80347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0" name="矩形 199"/>
          <p:cNvSpPr/>
          <p:nvPr/>
        </p:nvSpPr>
        <p:spPr>
          <a:xfrm>
            <a:off x="2216363" y="4439665"/>
            <a:ext cx="549275" cy="3489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Subnormal Right Shift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204" name="直線單箭頭接點 203"/>
          <p:cNvCxnSpPr>
            <a:stCxn id="189" idx="0"/>
            <a:endCxn id="200" idx="0"/>
          </p:cNvCxnSpPr>
          <p:nvPr/>
        </p:nvCxnSpPr>
        <p:spPr bwMode="auto">
          <a:xfrm flipH="1">
            <a:off x="2491001" y="4234926"/>
            <a:ext cx="698" cy="2047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6" name="直線接點 205"/>
          <p:cNvCxnSpPr/>
          <p:nvPr/>
        </p:nvCxnSpPr>
        <p:spPr bwMode="auto">
          <a:xfrm>
            <a:off x="2495432" y="4789740"/>
            <a:ext cx="0" cy="1403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7" name="直線接點 206"/>
          <p:cNvCxnSpPr/>
          <p:nvPr/>
        </p:nvCxnSpPr>
        <p:spPr bwMode="auto">
          <a:xfrm>
            <a:off x="813952" y="4930116"/>
            <a:ext cx="16814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208" name="直線接點 207"/>
          <p:cNvCxnSpPr/>
          <p:nvPr/>
        </p:nvCxnSpPr>
        <p:spPr bwMode="auto">
          <a:xfrm flipV="1">
            <a:off x="813952" y="823952"/>
            <a:ext cx="0" cy="41091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9" name="直線接點 208"/>
          <p:cNvCxnSpPr/>
          <p:nvPr/>
        </p:nvCxnSpPr>
        <p:spPr bwMode="auto">
          <a:xfrm>
            <a:off x="813952" y="821412"/>
            <a:ext cx="70987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0" name="直線單箭頭接點 209"/>
          <p:cNvCxnSpPr>
            <a:endCxn id="131" idx="2"/>
          </p:cNvCxnSpPr>
          <p:nvPr/>
        </p:nvCxnSpPr>
        <p:spPr bwMode="auto">
          <a:xfrm>
            <a:off x="1525855" y="817336"/>
            <a:ext cx="0" cy="229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5" name="直線單箭頭接點 224"/>
          <p:cNvCxnSpPr/>
          <p:nvPr/>
        </p:nvCxnSpPr>
        <p:spPr bwMode="auto">
          <a:xfrm>
            <a:off x="1767155" y="567592"/>
            <a:ext cx="0" cy="4788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7" name="直線單箭頭接點 226"/>
          <p:cNvCxnSpPr/>
          <p:nvPr/>
        </p:nvCxnSpPr>
        <p:spPr bwMode="auto">
          <a:xfrm>
            <a:off x="3278455" y="567592"/>
            <a:ext cx="0" cy="4854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9" name="直線接點 228"/>
          <p:cNvCxnSpPr/>
          <p:nvPr/>
        </p:nvCxnSpPr>
        <p:spPr>
          <a:xfrm>
            <a:off x="775852" y="4977279"/>
            <a:ext cx="735585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單箭頭接點 232"/>
          <p:cNvCxnSpPr/>
          <p:nvPr/>
        </p:nvCxnSpPr>
        <p:spPr bwMode="auto">
          <a:xfrm>
            <a:off x="1927592" y="5099481"/>
            <a:ext cx="0" cy="1275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4" name="直線接點 233"/>
          <p:cNvCxnSpPr/>
          <p:nvPr/>
        </p:nvCxnSpPr>
        <p:spPr bwMode="auto">
          <a:xfrm flipH="1">
            <a:off x="1525856" y="5105094"/>
            <a:ext cx="40173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6" name="矩形 235"/>
          <p:cNvSpPr/>
          <p:nvPr/>
        </p:nvSpPr>
        <p:spPr>
          <a:xfrm>
            <a:off x="2766566" y="5223407"/>
            <a:ext cx="541770" cy="3429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F4 state Exception Detection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sp>
        <p:nvSpPr>
          <p:cNvPr id="241" name="矩形 240"/>
          <p:cNvSpPr/>
          <p:nvPr/>
        </p:nvSpPr>
        <p:spPr>
          <a:xfrm>
            <a:off x="1636137" y="5684888"/>
            <a:ext cx="580226" cy="48174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F4 state Normal Result Generation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243" name="直線單箭頭接點 242"/>
          <p:cNvCxnSpPr>
            <a:stCxn id="44" idx="2"/>
            <a:endCxn id="241" idx="0"/>
          </p:cNvCxnSpPr>
          <p:nvPr/>
        </p:nvCxnSpPr>
        <p:spPr bwMode="auto">
          <a:xfrm flipH="1">
            <a:off x="1926250" y="5572275"/>
            <a:ext cx="115" cy="1126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5" name="直線單箭頭接點 244"/>
          <p:cNvCxnSpPr>
            <a:stCxn id="236" idx="2"/>
            <a:endCxn id="240" idx="0"/>
          </p:cNvCxnSpPr>
          <p:nvPr/>
        </p:nvCxnSpPr>
        <p:spPr bwMode="auto">
          <a:xfrm flipH="1">
            <a:off x="3036003" y="5566307"/>
            <a:ext cx="1448" cy="1177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7" name="直線單箭頭接點 246"/>
          <p:cNvCxnSpPr/>
          <p:nvPr/>
        </p:nvCxnSpPr>
        <p:spPr bwMode="auto">
          <a:xfrm>
            <a:off x="3289504" y="132580"/>
            <a:ext cx="0" cy="1488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0" name="矩形 249"/>
          <p:cNvSpPr/>
          <p:nvPr/>
        </p:nvSpPr>
        <p:spPr>
          <a:xfrm>
            <a:off x="1520155" y="-16485"/>
            <a:ext cx="533033" cy="14065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Operand1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251" name="直線單箭頭接點 250"/>
          <p:cNvCxnSpPr/>
          <p:nvPr/>
        </p:nvCxnSpPr>
        <p:spPr bwMode="auto">
          <a:xfrm>
            <a:off x="1757951" y="135598"/>
            <a:ext cx="0" cy="1488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2" name="梯形 251"/>
          <p:cNvSpPr/>
          <p:nvPr/>
        </p:nvSpPr>
        <p:spPr>
          <a:xfrm rot="10800000">
            <a:off x="2031642" y="6392021"/>
            <a:ext cx="920115" cy="159385"/>
          </a:xfrm>
          <a:prstGeom prst="trapezoid">
            <a:avLst>
              <a:gd name="adj" fmla="val 97632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cxnSp>
        <p:nvCxnSpPr>
          <p:cNvPr id="253" name="直線單箭頭接點 252"/>
          <p:cNvCxnSpPr/>
          <p:nvPr/>
        </p:nvCxnSpPr>
        <p:spPr bwMode="auto">
          <a:xfrm>
            <a:off x="2300743" y="6272961"/>
            <a:ext cx="0" cy="1275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4" name="直線單箭頭接點 253"/>
          <p:cNvCxnSpPr/>
          <p:nvPr/>
        </p:nvCxnSpPr>
        <p:spPr bwMode="auto">
          <a:xfrm>
            <a:off x="2605543" y="6274247"/>
            <a:ext cx="0" cy="1275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5" name="直線接點 254"/>
          <p:cNvCxnSpPr/>
          <p:nvPr/>
        </p:nvCxnSpPr>
        <p:spPr bwMode="auto">
          <a:xfrm>
            <a:off x="2605543" y="6272961"/>
            <a:ext cx="4334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6" name="直線接點 255"/>
          <p:cNvCxnSpPr/>
          <p:nvPr/>
        </p:nvCxnSpPr>
        <p:spPr bwMode="auto">
          <a:xfrm flipH="1">
            <a:off x="1926250" y="6274247"/>
            <a:ext cx="37449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6" name="直線接點 265"/>
          <p:cNvCxnSpPr>
            <a:stCxn id="241" idx="2"/>
          </p:cNvCxnSpPr>
          <p:nvPr/>
        </p:nvCxnSpPr>
        <p:spPr bwMode="auto">
          <a:xfrm>
            <a:off x="1926250" y="6166634"/>
            <a:ext cx="0" cy="1076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8" name="直線接點 267"/>
          <p:cNvCxnSpPr>
            <a:stCxn id="240" idx="2"/>
          </p:cNvCxnSpPr>
          <p:nvPr/>
        </p:nvCxnSpPr>
        <p:spPr bwMode="auto">
          <a:xfrm>
            <a:off x="3036003" y="6165780"/>
            <a:ext cx="0" cy="1071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9" name="直線單箭頭接點 268"/>
          <p:cNvCxnSpPr>
            <a:stCxn id="252" idx="0"/>
          </p:cNvCxnSpPr>
          <p:nvPr/>
        </p:nvCxnSpPr>
        <p:spPr bwMode="auto">
          <a:xfrm flipH="1">
            <a:off x="2490886" y="6551406"/>
            <a:ext cx="813" cy="1126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4" name="矩形 273"/>
          <p:cNvSpPr/>
          <p:nvPr/>
        </p:nvSpPr>
        <p:spPr>
          <a:xfrm>
            <a:off x="5999578" y="1949309"/>
            <a:ext cx="549275" cy="1614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Subtractor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sp>
        <p:nvSpPr>
          <p:cNvPr id="279" name="矩形 278"/>
          <p:cNvSpPr/>
          <p:nvPr/>
        </p:nvSpPr>
        <p:spPr>
          <a:xfrm>
            <a:off x="5150520" y="5220118"/>
            <a:ext cx="541770" cy="3429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F4 state Exponent Calculation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sp>
        <p:nvSpPr>
          <p:cNvPr id="280" name="梯形 279"/>
          <p:cNvSpPr/>
          <p:nvPr/>
        </p:nvSpPr>
        <p:spPr>
          <a:xfrm rot="10800000">
            <a:off x="6477872" y="1051658"/>
            <a:ext cx="920115" cy="159385"/>
          </a:xfrm>
          <a:prstGeom prst="trapezoid">
            <a:avLst>
              <a:gd name="adj" fmla="val 97632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sp>
        <p:nvSpPr>
          <p:cNvPr id="281" name="梯形 280"/>
          <p:cNvSpPr/>
          <p:nvPr/>
        </p:nvSpPr>
        <p:spPr>
          <a:xfrm rot="10800000">
            <a:off x="4560838" y="1049375"/>
            <a:ext cx="920115" cy="159385"/>
          </a:xfrm>
          <a:prstGeom prst="trapezoid">
            <a:avLst>
              <a:gd name="adj" fmla="val 97632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cxnSp>
        <p:nvCxnSpPr>
          <p:cNvPr id="282" name="直線接點 281"/>
          <p:cNvCxnSpPr>
            <a:stCxn id="285" idx="2"/>
          </p:cNvCxnSpPr>
          <p:nvPr/>
        </p:nvCxnSpPr>
        <p:spPr bwMode="auto">
          <a:xfrm>
            <a:off x="5020895" y="1620798"/>
            <a:ext cx="0" cy="3611512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3" name="直線接點 282"/>
          <p:cNvCxnSpPr>
            <a:stCxn id="284" idx="2"/>
          </p:cNvCxnSpPr>
          <p:nvPr/>
        </p:nvCxnSpPr>
        <p:spPr bwMode="auto">
          <a:xfrm>
            <a:off x="6938861" y="1600847"/>
            <a:ext cx="0" cy="245930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4" name="矩形 283"/>
          <p:cNvSpPr/>
          <p:nvPr/>
        </p:nvSpPr>
        <p:spPr>
          <a:xfrm>
            <a:off x="6664858" y="1315097"/>
            <a:ext cx="548005" cy="2857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Exponent2 Reg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sp>
        <p:nvSpPr>
          <p:cNvPr id="285" name="矩形 284"/>
          <p:cNvSpPr/>
          <p:nvPr/>
        </p:nvSpPr>
        <p:spPr>
          <a:xfrm>
            <a:off x="4746892" y="1315449"/>
            <a:ext cx="548005" cy="30534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TW" sz="700" kern="100" dirty="0" smtClean="0">
                <a:solidFill>
                  <a:srgbClr val="000000"/>
                </a:solidFill>
                <a:latin typeface="Georgia"/>
                <a:ea typeface="新細明體"/>
              </a:rPr>
              <a:t>Exponent1 Reg</a:t>
            </a:r>
            <a:endParaRPr lang="zh-TW" sz="11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286" name="直線單箭頭接點 285"/>
          <p:cNvCxnSpPr>
            <a:stCxn id="281" idx="0"/>
            <a:endCxn id="285" idx="0"/>
          </p:cNvCxnSpPr>
          <p:nvPr/>
        </p:nvCxnSpPr>
        <p:spPr bwMode="auto">
          <a:xfrm>
            <a:off x="5020895" y="1208760"/>
            <a:ext cx="0" cy="1066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7" name="直線單箭頭接點 286"/>
          <p:cNvCxnSpPr>
            <a:stCxn id="280" idx="0"/>
            <a:endCxn id="284" idx="0"/>
          </p:cNvCxnSpPr>
          <p:nvPr/>
        </p:nvCxnSpPr>
        <p:spPr bwMode="auto">
          <a:xfrm>
            <a:off x="6937929" y="1211043"/>
            <a:ext cx="932" cy="1040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8" name="直線單箭頭接點 287"/>
          <p:cNvCxnSpPr/>
          <p:nvPr/>
        </p:nvCxnSpPr>
        <p:spPr bwMode="auto">
          <a:xfrm>
            <a:off x="6146950" y="1821752"/>
            <a:ext cx="0" cy="1275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9" name="直線單箭頭接點 288"/>
          <p:cNvCxnSpPr/>
          <p:nvPr/>
        </p:nvCxnSpPr>
        <p:spPr bwMode="auto">
          <a:xfrm>
            <a:off x="6398410" y="1823038"/>
            <a:ext cx="0" cy="1275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0" name="直線接點 289"/>
          <p:cNvCxnSpPr/>
          <p:nvPr/>
        </p:nvCxnSpPr>
        <p:spPr bwMode="auto">
          <a:xfrm>
            <a:off x="6398410" y="1821752"/>
            <a:ext cx="53951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1" name="直線接點 290"/>
          <p:cNvCxnSpPr/>
          <p:nvPr/>
        </p:nvCxnSpPr>
        <p:spPr bwMode="auto">
          <a:xfrm flipH="1">
            <a:off x="5018871" y="1823038"/>
            <a:ext cx="112807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2" name="直線接點 291"/>
          <p:cNvCxnSpPr/>
          <p:nvPr/>
        </p:nvCxnSpPr>
        <p:spPr bwMode="auto">
          <a:xfrm>
            <a:off x="5974230" y="2419842"/>
            <a:ext cx="0" cy="8984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3" name="直線接點 292"/>
          <p:cNvCxnSpPr>
            <a:stCxn id="381" idx="2"/>
          </p:cNvCxnSpPr>
          <p:nvPr/>
        </p:nvCxnSpPr>
        <p:spPr bwMode="auto">
          <a:xfrm>
            <a:off x="6146950" y="2672404"/>
            <a:ext cx="0" cy="1240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4" name="直線接點 293"/>
          <p:cNvCxnSpPr/>
          <p:nvPr/>
        </p:nvCxnSpPr>
        <p:spPr bwMode="auto">
          <a:xfrm>
            <a:off x="6149727" y="2796438"/>
            <a:ext cx="139241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95" name="直線接點 294"/>
          <p:cNvCxnSpPr/>
          <p:nvPr/>
        </p:nvCxnSpPr>
        <p:spPr bwMode="auto">
          <a:xfrm>
            <a:off x="4411394" y="2463698"/>
            <a:ext cx="156283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296" name="直線接點 295"/>
          <p:cNvCxnSpPr/>
          <p:nvPr/>
        </p:nvCxnSpPr>
        <p:spPr bwMode="auto">
          <a:xfrm flipV="1">
            <a:off x="7542146" y="897581"/>
            <a:ext cx="0" cy="18988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7" name="直線接點 296"/>
          <p:cNvCxnSpPr/>
          <p:nvPr/>
        </p:nvCxnSpPr>
        <p:spPr bwMode="auto">
          <a:xfrm flipV="1">
            <a:off x="4417210" y="900546"/>
            <a:ext cx="0" cy="15631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8" name="直線接點 297"/>
          <p:cNvCxnSpPr/>
          <p:nvPr/>
        </p:nvCxnSpPr>
        <p:spPr bwMode="auto">
          <a:xfrm>
            <a:off x="4417210" y="897581"/>
            <a:ext cx="32968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9" name="直線接點 298"/>
          <p:cNvCxnSpPr/>
          <p:nvPr/>
        </p:nvCxnSpPr>
        <p:spPr bwMode="auto">
          <a:xfrm>
            <a:off x="7212464" y="900545"/>
            <a:ext cx="32968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0" name="直線單箭頭接點 299"/>
          <p:cNvCxnSpPr/>
          <p:nvPr/>
        </p:nvCxnSpPr>
        <p:spPr bwMode="auto">
          <a:xfrm>
            <a:off x="4746892" y="897581"/>
            <a:ext cx="0" cy="1540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1" name="直線單箭頭接點 300"/>
          <p:cNvCxnSpPr/>
          <p:nvPr/>
        </p:nvCxnSpPr>
        <p:spPr bwMode="auto">
          <a:xfrm>
            <a:off x="7212464" y="900545"/>
            <a:ext cx="0" cy="1488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9" name="直線接點 308"/>
          <p:cNvCxnSpPr/>
          <p:nvPr/>
        </p:nvCxnSpPr>
        <p:spPr bwMode="auto">
          <a:xfrm flipH="1">
            <a:off x="5025670" y="3952516"/>
            <a:ext cx="80347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3" name="梯形 312"/>
          <p:cNvSpPr/>
          <p:nvPr/>
        </p:nvSpPr>
        <p:spPr>
          <a:xfrm rot="10800000">
            <a:off x="5526682" y="4078476"/>
            <a:ext cx="920115" cy="159385"/>
          </a:xfrm>
          <a:prstGeom prst="trapezoid">
            <a:avLst>
              <a:gd name="adj" fmla="val 97632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cxnSp>
        <p:nvCxnSpPr>
          <p:cNvPr id="318" name="直線單箭頭接點 317"/>
          <p:cNvCxnSpPr/>
          <p:nvPr/>
        </p:nvCxnSpPr>
        <p:spPr bwMode="auto">
          <a:xfrm>
            <a:off x="5830466" y="3949256"/>
            <a:ext cx="0" cy="1275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9" name="直線單箭頭接點 318"/>
          <p:cNvCxnSpPr/>
          <p:nvPr/>
        </p:nvCxnSpPr>
        <p:spPr bwMode="auto">
          <a:xfrm>
            <a:off x="6135266" y="3950542"/>
            <a:ext cx="0" cy="1275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0" name="直線接點 319"/>
          <p:cNvCxnSpPr/>
          <p:nvPr/>
        </p:nvCxnSpPr>
        <p:spPr bwMode="auto">
          <a:xfrm>
            <a:off x="6135266" y="3949256"/>
            <a:ext cx="80969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2" name="矩形 321"/>
          <p:cNvSpPr/>
          <p:nvPr/>
        </p:nvSpPr>
        <p:spPr>
          <a:xfrm>
            <a:off x="5711403" y="4438790"/>
            <a:ext cx="549275" cy="3489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Exception/Subnormal Prediction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323" name="直線單箭頭接點 322"/>
          <p:cNvCxnSpPr>
            <a:stCxn id="313" idx="0"/>
            <a:endCxn id="322" idx="0"/>
          </p:cNvCxnSpPr>
          <p:nvPr/>
        </p:nvCxnSpPr>
        <p:spPr bwMode="auto">
          <a:xfrm flipH="1">
            <a:off x="5986041" y="4237861"/>
            <a:ext cx="698" cy="2009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5" name="直線接點 324"/>
          <p:cNvCxnSpPr/>
          <p:nvPr/>
        </p:nvCxnSpPr>
        <p:spPr bwMode="auto">
          <a:xfrm>
            <a:off x="4308992" y="4303131"/>
            <a:ext cx="16814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326" name="直線接點 325"/>
          <p:cNvCxnSpPr/>
          <p:nvPr/>
        </p:nvCxnSpPr>
        <p:spPr bwMode="auto">
          <a:xfrm flipV="1">
            <a:off x="4308992" y="826888"/>
            <a:ext cx="0" cy="34762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7" name="直線接點 326"/>
          <p:cNvCxnSpPr/>
          <p:nvPr/>
        </p:nvCxnSpPr>
        <p:spPr bwMode="auto">
          <a:xfrm>
            <a:off x="4308992" y="824347"/>
            <a:ext cx="70987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8" name="直線單箭頭接點 327"/>
          <p:cNvCxnSpPr>
            <a:endCxn id="281" idx="2"/>
          </p:cNvCxnSpPr>
          <p:nvPr/>
        </p:nvCxnSpPr>
        <p:spPr bwMode="auto">
          <a:xfrm>
            <a:off x="5020895" y="820271"/>
            <a:ext cx="0" cy="229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9" name="直線單箭頭接點 328"/>
          <p:cNvCxnSpPr/>
          <p:nvPr/>
        </p:nvCxnSpPr>
        <p:spPr bwMode="auto">
          <a:xfrm>
            <a:off x="5262195" y="687381"/>
            <a:ext cx="0" cy="3619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0" name="直線單箭頭接點 329"/>
          <p:cNvCxnSpPr/>
          <p:nvPr/>
        </p:nvCxnSpPr>
        <p:spPr bwMode="auto">
          <a:xfrm>
            <a:off x="6678797" y="752356"/>
            <a:ext cx="0" cy="303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1" name="直線單箭頭接點 330"/>
          <p:cNvCxnSpPr/>
          <p:nvPr/>
        </p:nvCxnSpPr>
        <p:spPr bwMode="auto">
          <a:xfrm>
            <a:off x="5422632" y="5102416"/>
            <a:ext cx="0" cy="1275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2" name="直線接點 331"/>
          <p:cNvCxnSpPr/>
          <p:nvPr/>
        </p:nvCxnSpPr>
        <p:spPr bwMode="auto">
          <a:xfrm flipH="1">
            <a:off x="5020896" y="5108029"/>
            <a:ext cx="40173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0" name="直線接點 359"/>
          <p:cNvCxnSpPr/>
          <p:nvPr/>
        </p:nvCxnSpPr>
        <p:spPr bwMode="auto">
          <a:xfrm>
            <a:off x="3278455" y="752356"/>
            <a:ext cx="340034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3" name="直線接點 362"/>
          <p:cNvCxnSpPr/>
          <p:nvPr/>
        </p:nvCxnSpPr>
        <p:spPr bwMode="auto">
          <a:xfrm>
            <a:off x="1767155" y="677972"/>
            <a:ext cx="3495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4" name="梯形 363"/>
          <p:cNvSpPr/>
          <p:nvPr/>
        </p:nvSpPr>
        <p:spPr>
          <a:xfrm rot="10800000">
            <a:off x="5519605" y="2258914"/>
            <a:ext cx="920115" cy="159385"/>
          </a:xfrm>
          <a:prstGeom prst="trapezoid">
            <a:avLst>
              <a:gd name="adj" fmla="val 97632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cxnSp>
        <p:nvCxnSpPr>
          <p:cNvPr id="366" name="直線單箭頭接點 365"/>
          <p:cNvCxnSpPr>
            <a:stCxn id="274" idx="2"/>
          </p:cNvCxnSpPr>
          <p:nvPr/>
        </p:nvCxnSpPr>
        <p:spPr bwMode="auto">
          <a:xfrm flipH="1">
            <a:off x="6273744" y="2110741"/>
            <a:ext cx="472" cy="1447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7" name="矩形 366"/>
          <p:cNvSpPr/>
          <p:nvPr/>
        </p:nvSpPr>
        <p:spPr>
          <a:xfrm>
            <a:off x="6304224" y="2102232"/>
            <a:ext cx="559550" cy="12778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f2_div_exp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sp>
        <p:nvSpPr>
          <p:cNvPr id="369" name="矩形 368"/>
          <p:cNvSpPr/>
          <p:nvPr/>
        </p:nvSpPr>
        <p:spPr>
          <a:xfrm>
            <a:off x="5413875" y="1950593"/>
            <a:ext cx="549275" cy="1614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Subtractor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371" name="直線單箭頭接點 370"/>
          <p:cNvCxnSpPr/>
          <p:nvPr/>
        </p:nvCxnSpPr>
        <p:spPr bwMode="auto">
          <a:xfrm>
            <a:off x="5813701" y="1823038"/>
            <a:ext cx="1" cy="1275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3" name="直線單箭頭接點 372"/>
          <p:cNvCxnSpPr/>
          <p:nvPr/>
        </p:nvCxnSpPr>
        <p:spPr bwMode="auto">
          <a:xfrm>
            <a:off x="5549215" y="1793240"/>
            <a:ext cx="0" cy="1531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4" name="矩形 373"/>
          <p:cNvSpPr/>
          <p:nvPr/>
        </p:nvSpPr>
        <p:spPr>
          <a:xfrm>
            <a:off x="5348707" y="1649778"/>
            <a:ext cx="379741" cy="12778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bias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377" name="直線單箭頭接點 376"/>
          <p:cNvCxnSpPr/>
          <p:nvPr/>
        </p:nvCxnSpPr>
        <p:spPr bwMode="auto">
          <a:xfrm flipH="1">
            <a:off x="5686379" y="2110741"/>
            <a:ext cx="472" cy="1447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1" name="矩形 380"/>
          <p:cNvSpPr/>
          <p:nvPr/>
        </p:nvSpPr>
        <p:spPr>
          <a:xfrm>
            <a:off x="5872312" y="2510972"/>
            <a:ext cx="549275" cy="1614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Subtractor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sp>
        <p:nvSpPr>
          <p:cNvPr id="387" name="矩形 386"/>
          <p:cNvSpPr/>
          <p:nvPr/>
        </p:nvSpPr>
        <p:spPr>
          <a:xfrm>
            <a:off x="6119247" y="2210653"/>
            <a:ext cx="559550" cy="1804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1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388" name="直線單箭頭接點 387"/>
          <p:cNvCxnSpPr/>
          <p:nvPr/>
        </p:nvCxnSpPr>
        <p:spPr bwMode="auto">
          <a:xfrm flipH="1">
            <a:off x="6390262" y="2364908"/>
            <a:ext cx="472" cy="1447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9" name="矩形 388"/>
          <p:cNvSpPr/>
          <p:nvPr/>
        </p:nvSpPr>
        <p:spPr>
          <a:xfrm>
            <a:off x="5120471" y="2317052"/>
            <a:ext cx="559550" cy="12778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f2_ds_exp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sp>
        <p:nvSpPr>
          <p:cNvPr id="390" name="矩形 389"/>
          <p:cNvSpPr/>
          <p:nvPr/>
        </p:nvSpPr>
        <p:spPr>
          <a:xfrm>
            <a:off x="6123884" y="2651804"/>
            <a:ext cx="1010976" cy="12778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f2_ds_exp_minus_1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sp>
        <p:nvSpPr>
          <p:cNvPr id="391" name="矩形 390"/>
          <p:cNvSpPr/>
          <p:nvPr/>
        </p:nvSpPr>
        <p:spPr>
          <a:xfrm>
            <a:off x="4984329" y="2094245"/>
            <a:ext cx="680619" cy="12778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f2_sqrt_exp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sp>
        <p:nvSpPr>
          <p:cNvPr id="396" name="矩形 395"/>
          <p:cNvSpPr/>
          <p:nvPr/>
        </p:nvSpPr>
        <p:spPr>
          <a:xfrm>
            <a:off x="6107085" y="3793140"/>
            <a:ext cx="1010976" cy="12778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f3_ds_exp_minus_1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sp>
        <p:nvSpPr>
          <p:cNvPr id="397" name="矩形 396"/>
          <p:cNvSpPr/>
          <p:nvPr/>
        </p:nvSpPr>
        <p:spPr>
          <a:xfrm>
            <a:off x="5143205" y="3793859"/>
            <a:ext cx="559550" cy="12778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f3_ds_exp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400" name="直線單箭頭接點 399"/>
          <p:cNvCxnSpPr/>
          <p:nvPr/>
        </p:nvCxnSpPr>
        <p:spPr bwMode="auto">
          <a:xfrm flipV="1">
            <a:off x="5381624" y="4152548"/>
            <a:ext cx="219712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3" name="矩形 402"/>
          <p:cNvSpPr/>
          <p:nvPr/>
        </p:nvSpPr>
        <p:spPr>
          <a:xfrm>
            <a:off x="5000249" y="3996264"/>
            <a:ext cx="559550" cy="12778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f3_adj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422" name="直線單箭頭接點 421"/>
          <p:cNvCxnSpPr>
            <a:stCxn id="322" idx="1"/>
            <a:endCxn id="200" idx="3"/>
          </p:cNvCxnSpPr>
          <p:nvPr/>
        </p:nvCxnSpPr>
        <p:spPr bwMode="auto">
          <a:xfrm flipH="1">
            <a:off x="2765638" y="4613268"/>
            <a:ext cx="2945765" cy="8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4" name="直線單箭頭接點 423"/>
          <p:cNvCxnSpPr>
            <a:stCxn id="190" idx="3"/>
          </p:cNvCxnSpPr>
          <p:nvPr/>
        </p:nvCxnSpPr>
        <p:spPr bwMode="auto">
          <a:xfrm>
            <a:off x="2654687" y="3610537"/>
            <a:ext cx="1675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5" name="矩形 424"/>
          <p:cNvSpPr/>
          <p:nvPr/>
        </p:nvSpPr>
        <p:spPr>
          <a:xfrm>
            <a:off x="2678327" y="3477187"/>
            <a:ext cx="851535" cy="19558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to f4 round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2745890" y="5684034"/>
            <a:ext cx="580226" cy="4817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F4 state Special Value Generation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sp>
        <p:nvSpPr>
          <p:cNvPr id="433" name="矩形 432"/>
          <p:cNvSpPr/>
          <p:nvPr/>
        </p:nvSpPr>
        <p:spPr>
          <a:xfrm>
            <a:off x="8040266" y="3987440"/>
            <a:ext cx="930748" cy="46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F3 state </a:t>
            </a:r>
            <a:b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</a:b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ds result/ </a:t>
            </a:r>
            <a:r>
              <a:rPr lang="en-US" sz="800" kern="100" dirty="0" err="1" smtClean="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subnor</a:t>
            </a: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 shift</a:t>
            </a:r>
            <a:endParaRPr lang="zh-TW" sz="1200" kern="100" dirty="0">
              <a:effectLst/>
              <a:latin typeface="Times New Roman"/>
              <a:ea typeface="Georgia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>
                <a:effectLst/>
                <a:latin typeface="Times New Roman"/>
                <a:ea typeface="Georgia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435" name="矩形 434"/>
          <p:cNvSpPr/>
          <p:nvPr/>
        </p:nvSpPr>
        <p:spPr>
          <a:xfrm>
            <a:off x="7595265" y="1327467"/>
            <a:ext cx="548005" cy="2857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Special Value Reg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442" name="肘形接點 441"/>
          <p:cNvCxnSpPr>
            <a:stCxn id="435" idx="2"/>
            <a:endCxn id="240" idx="3"/>
          </p:cNvCxnSpPr>
          <p:nvPr/>
        </p:nvCxnSpPr>
        <p:spPr bwMode="auto">
          <a:xfrm rot="5400000">
            <a:off x="3441847" y="1497486"/>
            <a:ext cx="4311690" cy="454315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7" name="直線單箭頭接點 446"/>
          <p:cNvCxnSpPr>
            <a:endCxn id="435" idx="0"/>
          </p:cNvCxnSpPr>
          <p:nvPr/>
        </p:nvCxnSpPr>
        <p:spPr bwMode="auto">
          <a:xfrm>
            <a:off x="7869267" y="567592"/>
            <a:ext cx="1" cy="7598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直線單箭頭接點 8"/>
          <p:cNvCxnSpPr>
            <a:stCxn id="279" idx="1"/>
            <a:endCxn id="236" idx="3"/>
          </p:cNvCxnSpPr>
          <p:nvPr/>
        </p:nvCxnSpPr>
        <p:spPr bwMode="auto">
          <a:xfrm flipH="1">
            <a:off x="3308336" y="5391568"/>
            <a:ext cx="1842184" cy="32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0" name="矩形 159"/>
          <p:cNvSpPr/>
          <p:nvPr/>
        </p:nvSpPr>
        <p:spPr>
          <a:xfrm>
            <a:off x="1490174" y="2633389"/>
            <a:ext cx="832402" cy="14479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Remainder0/Q0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2610582" y="2631560"/>
            <a:ext cx="832402" cy="14479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Remainder1/Q1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1514558" y="2925997"/>
            <a:ext cx="832402" cy="14479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Remainder0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1615440" y="3774852"/>
            <a:ext cx="832402" cy="14479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Q0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2566631" y="3768935"/>
            <a:ext cx="832402" cy="14479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Q1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sp>
        <p:nvSpPr>
          <p:cNvPr id="172" name="矩形 171"/>
          <p:cNvSpPr/>
          <p:nvPr/>
        </p:nvSpPr>
        <p:spPr>
          <a:xfrm>
            <a:off x="2594237" y="2918897"/>
            <a:ext cx="832402" cy="14479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Remainder1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sp>
        <p:nvSpPr>
          <p:cNvPr id="175" name="矩形 174"/>
          <p:cNvSpPr/>
          <p:nvPr/>
        </p:nvSpPr>
        <p:spPr>
          <a:xfrm>
            <a:off x="1526399" y="4760855"/>
            <a:ext cx="832402" cy="14479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Q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7401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Subnormal Input Normalization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205918" y="3177055"/>
            <a:ext cx="1617782" cy="6499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Subnormal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chemeClr val="bg1"/>
                </a:solidFill>
              </a:rPr>
              <a:t>Detection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996618" y="3177656"/>
            <a:ext cx="1617782" cy="162042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Leading Zero</a:t>
            </a:r>
            <a:r>
              <a:rPr kumimoji="0" lang="en-US" altLang="zh-TW" sz="18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Counter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329511" y="3177656"/>
            <a:ext cx="1834659" cy="18866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Normalization</a:t>
            </a:r>
            <a:r>
              <a:rPr kumimoji="0" lang="en-US" altLang="zh-TW" sz="18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Barrel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Shifter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1" name="直線單箭頭接點 10"/>
          <p:cNvCxnSpPr>
            <a:stCxn id="5" idx="3"/>
            <a:endCxn id="5" idx="3"/>
          </p:cNvCxnSpPr>
          <p:nvPr/>
        </p:nvCxnSpPr>
        <p:spPr bwMode="auto">
          <a:xfrm>
            <a:off x="3614400" y="3987869"/>
            <a:ext cx="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直線單箭頭接點 12"/>
          <p:cNvCxnSpPr>
            <a:endCxn id="7" idx="1"/>
          </p:cNvCxnSpPr>
          <p:nvPr/>
        </p:nvCxnSpPr>
        <p:spPr bwMode="auto">
          <a:xfrm>
            <a:off x="3626144" y="4120998"/>
            <a:ext cx="70336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直線單箭頭接點 13"/>
          <p:cNvCxnSpPr/>
          <p:nvPr/>
        </p:nvCxnSpPr>
        <p:spPr bwMode="auto">
          <a:xfrm>
            <a:off x="3626128" y="3402990"/>
            <a:ext cx="7151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直線單箭頭接點 14"/>
          <p:cNvCxnSpPr/>
          <p:nvPr/>
        </p:nvCxnSpPr>
        <p:spPr bwMode="auto">
          <a:xfrm>
            <a:off x="3620272" y="3652102"/>
            <a:ext cx="7151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直線單箭頭接點 15"/>
          <p:cNvCxnSpPr/>
          <p:nvPr/>
        </p:nvCxnSpPr>
        <p:spPr bwMode="auto">
          <a:xfrm>
            <a:off x="3623208" y="3892422"/>
            <a:ext cx="7151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直線單箭頭接點 16"/>
          <p:cNvCxnSpPr/>
          <p:nvPr/>
        </p:nvCxnSpPr>
        <p:spPr bwMode="auto">
          <a:xfrm>
            <a:off x="3626144" y="4686638"/>
            <a:ext cx="7151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文字方塊 17"/>
          <p:cNvSpPr txBox="1"/>
          <p:nvPr/>
        </p:nvSpPr>
        <p:spPr>
          <a:xfrm>
            <a:off x="3702326" y="3112453"/>
            <a:ext cx="835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err="1" smtClean="0"/>
              <a:t>msb</a:t>
            </a:r>
            <a:endParaRPr lang="zh-TW" altLang="en-US" sz="16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3740430" y="4407813"/>
            <a:ext cx="835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l</a:t>
            </a:r>
            <a:r>
              <a:rPr lang="en-US" altLang="zh-TW" sz="1600" dirty="0" smtClean="0"/>
              <a:t>sb</a:t>
            </a:r>
            <a:endParaRPr lang="zh-TW" altLang="en-US" sz="16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3825435" y="4176323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…</a:t>
            </a:r>
            <a:endParaRPr lang="zh-TW" altLang="en-US" sz="1100" dirty="0"/>
          </a:p>
        </p:txBody>
      </p:sp>
      <p:cxnSp>
        <p:nvCxnSpPr>
          <p:cNvPr id="23" name="直線單箭頭接點 22"/>
          <p:cNvCxnSpPr>
            <a:endCxn id="4" idx="0"/>
          </p:cNvCxnSpPr>
          <p:nvPr/>
        </p:nvCxnSpPr>
        <p:spPr bwMode="auto">
          <a:xfrm>
            <a:off x="1014809" y="1939055"/>
            <a:ext cx="0" cy="1238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文字方塊 23"/>
          <p:cNvSpPr txBox="1"/>
          <p:nvPr/>
        </p:nvSpPr>
        <p:spPr>
          <a:xfrm>
            <a:off x="4490692" y="1274885"/>
            <a:ext cx="151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operand</a:t>
            </a:r>
            <a:endParaRPr lang="zh-TW" altLang="en-US" dirty="0"/>
          </a:p>
        </p:txBody>
      </p:sp>
      <p:cxnSp>
        <p:nvCxnSpPr>
          <p:cNvPr id="26" name="直線單箭頭接點 25"/>
          <p:cNvCxnSpPr>
            <a:stCxn id="4" idx="3"/>
          </p:cNvCxnSpPr>
          <p:nvPr/>
        </p:nvCxnSpPr>
        <p:spPr bwMode="auto">
          <a:xfrm flipV="1">
            <a:off x="1823700" y="3501873"/>
            <a:ext cx="172918" cy="1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肘形接點 27"/>
          <p:cNvCxnSpPr>
            <a:endCxn id="7" idx="0"/>
          </p:cNvCxnSpPr>
          <p:nvPr/>
        </p:nvCxnSpPr>
        <p:spPr bwMode="auto">
          <a:xfrm>
            <a:off x="1014809" y="1939055"/>
            <a:ext cx="4232032" cy="1238601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直線單箭頭接點 29"/>
          <p:cNvCxnSpPr>
            <a:stCxn id="7" idx="2"/>
          </p:cNvCxnSpPr>
          <p:nvPr/>
        </p:nvCxnSpPr>
        <p:spPr bwMode="auto">
          <a:xfrm>
            <a:off x="5246841" y="5064340"/>
            <a:ext cx="0" cy="6506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文字方塊 30"/>
          <p:cNvSpPr txBox="1"/>
          <p:nvPr/>
        </p:nvSpPr>
        <p:spPr>
          <a:xfrm>
            <a:off x="4537595" y="5715000"/>
            <a:ext cx="1512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Normalized fraction</a:t>
            </a:r>
            <a:endParaRPr lang="zh-TW" altLang="en-US" dirty="0"/>
          </a:p>
        </p:txBody>
      </p:sp>
      <p:cxnSp>
        <p:nvCxnSpPr>
          <p:cNvPr id="32" name="直線單箭頭接點 31"/>
          <p:cNvCxnSpPr/>
          <p:nvPr/>
        </p:nvCxnSpPr>
        <p:spPr bwMode="auto">
          <a:xfrm>
            <a:off x="6149515" y="4125088"/>
            <a:ext cx="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直線單箭頭接點 32"/>
          <p:cNvCxnSpPr/>
          <p:nvPr/>
        </p:nvCxnSpPr>
        <p:spPr bwMode="auto">
          <a:xfrm>
            <a:off x="6149515" y="4125088"/>
            <a:ext cx="7151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直線單箭頭接點 33"/>
          <p:cNvCxnSpPr/>
          <p:nvPr/>
        </p:nvCxnSpPr>
        <p:spPr bwMode="auto">
          <a:xfrm>
            <a:off x="6161243" y="3407080"/>
            <a:ext cx="7151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直線單箭頭接點 34"/>
          <p:cNvCxnSpPr/>
          <p:nvPr/>
        </p:nvCxnSpPr>
        <p:spPr bwMode="auto">
          <a:xfrm>
            <a:off x="6155387" y="3656192"/>
            <a:ext cx="7151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直線單箭頭接點 35"/>
          <p:cNvCxnSpPr/>
          <p:nvPr/>
        </p:nvCxnSpPr>
        <p:spPr bwMode="auto">
          <a:xfrm>
            <a:off x="6158323" y="3896512"/>
            <a:ext cx="7151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直線單箭頭接點 36"/>
          <p:cNvCxnSpPr/>
          <p:nvPr/>
        </p:nvCxnSpPr>
        <p:spPr bwMode="auto">
          <a:xfrm>
            <a:off x="6161259" y="4690728"/>
            <a:ext cx="7151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文字方塊 37"/>
          <p:cNvSpPr txBox="1"/>
          <p:nvPr/>
        </p:nvSpPr>
        <p:spPr>
          <a:xfrm>
            <a:off x="6237441" y="3116543"/>
            <a:ext cx="835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err="1" smtClean="0"/>
              <a:t>msb</a:t>
            </a:r>
            <a:endParaRPr lang="zh-TW" altLang="en-US" sz="16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6275545" y="4411903"/>
            <a:ext cx="8352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l</a:t>
            </a:r>
            <a:r>
              <a:rPr lang="en-US" altLang="zh-TW" sz="1600" dirty="0" smtClean="0"/>
              <a:t>sb</a:t>
            </a:r>
            <a:endParaRPr lang="zh-TW" altLang="en-US" sz="16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6360550" y="4180413"/>
            <a:ext cx="45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 smtClean="0"/>
              <a:t>…</a:t>
            </a:r>
            <a:endParaRPr lang="zh-TW" altLang="en-US" sz="1100" dirty="0"/>
          </a:p>
        </p:txBody>
      </p:sp>
      <p:sp>
        <p:nvSpPr>
          <p:cNvPr id="41" name="矩形 40"/>
          <p:cNvSpPr/>
          <p:nvPr/>
        </p:nvSpPr>
        <p:spPr bwMode="auto">
          <a:xfrm>
            <a:off x="6876370" y="3175189"/>
            <a:ext cx="1834659" cy="162289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Exponent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chemeClr val="bg1"/>
                </a:solidFill>
              </a:rPr>
              <a:t>Adjustment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44" name="肘形接點 43"/>
          <p:cNvCxnSpPr>
            <a:endCxn id="41" idx="0"/>
          </p:cNvCxnSpPr>
          <p:nvPr/>
        </p:nvCxnSpPr>
        <p:spPr bwMode="auto">
          <a:xfrm>
            <a:off x="5246841" y="1939055"/>
            <a:ext cx="2546859" cy="1236134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直線單箭頭接點 45"/>
          <p:cNvCxnSpPr>
            <a:stCxn id="24" idx="2"/>
          </p:cNvCxnSpPr>
          <p:nvPr/>
        </p:nvCxnSpPr>
        <p:spPr bwMode="auto">
          <a:xfrm>
            <a:off x="5246840" y="1644217"/>
            <a:ext cx="0" cy="2948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oval"/>
          </a:ln>
          <a:effectLst/>
        </p:spPr>
      </p:cxnSp>
      <p:cxnSp>
        <p:nvCxnSpPr>
          <p:cNvPr id="49" name="直線單箭頭接點 48"/>
          <p:cNvCxnSpPr>
            <a:stCxn id="41" idx="2"/>
          </p:cNvCxnSpPr>
          <p:nvPr/>
        </p:nvCxnSpPr>
        <p:spPr bwMode="auto">
          <a:xfrm>
            <a:off x="7793700" y="4798082"/>
            <a:ext cx="2" cy="9144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文字方塊 49"/>
          <p:cNvSpPr txBox="1"/>
          <p:nvPr/>
        </p:nvSpPr>
        <p:spPr>
          <a:xfrm>
            <a:off x="7037554" y="5712533"/>
            <a:ext cx="1512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Normalized exponent</a:t>
            </a:r>
            <a:endParaRPr lang="zh-TW" altLang="en-US" dirty="0"/>
          </a:p>
        </p:txBody>
      </p:sp>
      <p:cxnSp>
        <p:nvCxnSpPr>
          <p:cNvPr id="22" name="直線單箭頭接點 21"/>
          <p:cNvCxnSpPr>
            <a:endCxn id="5" idx="0"/>
          </p:cNvCxnSpPr>
          <p:nvPr/>
        </p:nvCxnSpPr>
        <p:spPr bwMode="auto">
          <a:xfrm>
            <a:off x="2805509" y="1939055"/>
            <a:ext cx="0" cy="12386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614950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Rounding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2628949" y="2088849"/>
            <a:ext cx="1951817" cy="3692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chemeClr val="bg1"/>
                </a:solidFill>
              </a:rPr>
              <a:t>DS result MSBs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115511" y="4149184"/>
            <a:ext cx="3019295" cy="3692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54-bit round adder (DP)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4367553" y="3114614"/>
            <a:ext cx="1767254" cy="6749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Round digit 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gen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619500" y="2675774"/>
            <a:ext cx="1672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Remainder sticky</a:t>
            </a:r>
            <a:endParaRPr lang="zh-TW" altLang="en-US" dirty="0"/>
          </a:p>
        </p:txBody>
      </p:sp>
      <p:cxnSp>
        <p:nvCxnSpPr>
          <p:cNvPr id="20" name="直線單箭頭接點 19"/>
          <p:cNvCxnSpPr/>
          <p:nvPr/>
        </p:nvCxnSpPr>
        <p:spPr bwMode="auto">
          <a:xfrm>
            <a:off x="5713441" y="2973206"/>
            <a:ext cx="0" cy="1414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文字方塊 20"/>
          <p:cNvSpPr txBox="1"/>
          <p:nvPr/>
        </p:nvSpPr>
        <p:spPr>
          <a:xfrm>
            <a:off x="5416022" y="2718405"/>
            <a:ext cx="1573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rounding_mode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3826451" y="5064398"/>
            <a:ext cx="1597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Round result</a:t>
            </a:r>
            <a:endParaRPr lang="zh-TW" altLang="en-US" dirty="0"/>
          </a:p>
        </p:txBody>
      </p:sp>
      <p:cxnSp>
        <p:nvCxnSpPr>
          <p:cNvPr id="34" name="直線單箭頭接點 33"/>
          <p:cNvCxnSpPr/>
          <p:nvPr/>
        </p:nvCxnSpPr>
        <p:spPr bwMode="auto">
          <a:xfrm>
            <a:off x="5245058" y="2458126"/>
            <a:ext cx="0" cy="6608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直線單箭頭接點 34"/>
          <p:cNvCxnSpPr/>
          <p:nvPr/>
        </p:nvCxnSpPr>
        <p:spPr bwMode="auto">
          <a:xfrm>
            <a:off x="4724510" y="2966812"/>
            <a:ext cx="0" cy="1521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矩形 37"/>
          <p:cNvSpPr/>
          <p:nvPr/>
        </p:nvSpPr>
        <p:spPr bwMode="auto">
          <a:xfrm>
            <a:off x="2303585" y="1596404"/>
            <a:ext cx="4809392" cy="3969128"/>
          </a:xfrm>
          <a:prstGeom prst="rect">
            <a:avLst/>
          </a:prstGeom>
          <a:noFill/>
          <a:ln w="158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7" name="直線單箭頭接點 46"/>
          <p:cNvCxnSpPr>
            <a:stCxn id="7" idx="2"/>
          </p:cNvCxnSpPr>
          <p:nvPr/>
        </p:nvCxnSpPr>
        <p:spPr bwMode="auto">
          <a:xfrm>
            <a:off x="3604858" y="2458126"/>
            <a:ext cx="0" cy="16986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矩形 65"/>
          <p:cNvSpPr/>
          <p:nvPr/>
        </p:nvSpPr>
        <p:spPr bwMode="auto">
          <a:xfrm>
            <a:off x="4598351" y="2088849"/>
            <a:ext cx="1846460" cy="3692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chemeClr val="bg1"/>
                </a:solidFill>
              </a:rPr>
              <a:t>DS result LSBs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71" name="直線單箭頭接點 70"/>
          <p:cNvCxnSpPr>
            <a:stCxn id="15" idx="2"/>
          </p:cNvCxnSpPr>
          <p:nvPr/>
        </p:nvCxnSpPr>
        <p:spPr bwMode="auto">
          <a:xfrm>
            <a:off x="5251180" y="3789514"/>
            <a:ext cx="0" cy="3596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直線單箭頭接點 72"/>
          <p:cNvCxnSpPr>
            <a:stCxn id="14" idx="2"/>
          </p:cNvCxnSpPr>
          <p:nvPr/>
        </p:nvCxnSpPr>
        <p:spPr bwMode="auto">
          <a:xfrm flipH="1">
            <a:off x="4625158" y="4518461"/>
            <a:ext cx="1" cy="5459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208639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-50800" y="1052513"/>
            <a:ext cx="8936038" cy="4824412"/>
          </a:xfrm>
        </p:spPr>
        <p:txBody>
          <a:bodyPr/>
          <a:lstStyle/>
          <a:p>
            <a:pPr marL="268288" indent="-268288" algn="ctr" eaLnBrk="1" hangingPunct="1">
              <a:buFont typeface="Wingdings" pitchFamily="2" charset="2"/>
              <a:buNone/>
            </a:pPr>
            <a:endParaRPr lang="en-US" altLang="zh-TW" sz="4400" b="1" smtClean="0">
              <a:solidFill>
                <a:schemeClr val="tx2"/>
              </a:solidFill>
              <a:ea typeface="新細明體" charset="-120"/>
            </a:endParaRPr>
          </a:p>
          <a:p>
            <a:pPr marL="268288" indent="-268288" algn="ctr" eaLnBrk="1" hangingPunct="1">
              <a:buFont typeface="Wingdings" pitchFamily="2" charset="2"/>
              <a:buNone/>
            </a:pPr>
            <a:endParaRPr lang="en-US" altLang="zh-TW" sz="3600" b="1" smtClean="0">
              <a:solidFill>
                <a:schemeClr val="tx2"/>
              </a:solidFill>
              <a:ea typeface="新細明體" charset="-120"/>
            </a:endParaRPr>
          </a:p>
          <a:p>
            <a:pPr marL="268288" indent="-268288" algn="ctr" eaLnBrk="1" hangingPunct="1">
              <a:buFont typeface="Wingdings" pitchFamily="2" charset="2"/>
              <a:buNone/>
            </a:pPr>
            <a:r>
              <a:rPr lang="en-US" altLang="zh-TW" sz="8000" b="1" smtClean="0">
                <a:solidFill>
                  <a:schemeClr val="tx2"/>
                </a:solidFill>
                <a:ea typeface="新細明體" charset="-120"/>
              </a:rPr>
              <a:t>Thank You!</a:t>
            </a:r>
            <a:endParaRPr lang="en-US" altLang="zh-TW" sz="3200" b="1" smtClean="0">
              <a:solidFill>
                <a:schemeClr val="tx2"/>
              </a:solidFill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DSU Pipeline Instructions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Single width instruction only</a:t>
            </a:r>
          </a:p>
          <a:p>
            <a:r>
              <a:rPr lang="en-US" altLang="zh-TW" dirty="0" smtClean="0"/>
              <a:t>Divide instructions</a:t>
            </a:r>
          </a:p>
          <a:p>
            <a:pPr lvl="1"/>
            <a:r>
              <a:rPr lang="en-US" altLang="zh-TW" dirty="0" smtClean="0"/>
              <a:t>Floating-point divide</a:t>
            </a:r>
            <a:endParaRPr lang="en-US" altLang="zh-TW" dirty="0"/>
          </a:p>
          <a:p>
            <a:pPr lvl="2"/>
            <a:r>
              <a:rPr lang="en-US" altLang="zh-TW" dirty="0" smtClean="0"/>
              <a:t> </a:t>
            </a:r>
            <a:r>
              <a:rPr lang="en-US" altLang="zh-TW" dirty="0" err="1" smtClean="0"/>
              <a:t>vfdiv.vv</a:t>
            </a:r>
            <a:r>
              <a:rPr lang="en-US" altLang="zh-TW" dirty="0" smtClean="0"/>
              <a:t> </a:t>
            </a:r>
            <a:r>
              <a:rPr lang="en-US" altLang="zh-TW" dirty="0" err="1"/>
              <a:t>vd</a:t>
            </a:r>
            <a:r>
              <a:rPr lang="en-US" altLang="zh-TW" dirty="0"/>
              <a:t>, vs2, vs1, </a:t>
            </a:r>
            <a:r>
              <a:rPr lang="en-US" altLang="zh-TW" dirty="0" err="1"/>
              <a:t>vm</a:t>
            </a:r>
            <a:r>
              <a:rPr lang="en-US" altLang="zh-TW" dirty="0"/>
              <a:t>  </a:t>
            </a:r>
            <a:r>
              <a:rPr lang="en-US" altLang="zh-TW" dirty="0" smtClean="0"/>
              <a:t>   # vector-vector, </a:t>
            </a:r>
            <a:r>
              <a:rPr lang="en-US" altLang="zh-TW" dirty="0" err="1" smtClean="0"/>
              <a:t>vm</a:t>
            </a:r>
            <a:r>
              <a:rPr lang="en-US" altLang="zh-TW" dirty="0" smtClean="0"/>
              <a:t>: mask</a:t>
            </a:r>
            <a:endParaRPr lang="en-US" altLang="zh-TW" dirty="0"/>
          </a:p>
          <a:p>
            <a:pPr lvl="2"/>
            <a:r>
              <a:rPr lang="en-US" altLang="zh-TW" dirty="0" smtClean="0"/>
              <a:t> </a:t>
            </a:r>
            <a:r>
              <a:rPr lang="en-US" altLang="zh-TW" dirty="0" err="1" smtClean="0"/>
              <a:t>vfdiv.vf</a:t>
            </a:r>
            <a:r>
              <a:rPr lang="en-US" altLang="zh-TW" dirty="0" smtClean="0"/>
              <a:t> </a:t>
            </a:r>
            <a:r>
              <a:rPr lang="en-US" altLang="zh-TW" dirty="0" err="1"/>
              <a:t>vd</a:t>
            </a:r>
            <a:r>
              <a:rPr lang="en-US" altLang="zh-TW" dirty="0"/>
              <a:t>, vs2, rs1, </a:t>
            </a:r>
            <a:r>
              <a:rPr lang="en-US" altLang="zh-TW" dirty="0" err="1"/>
              <a:t>vm</a:t>
            </a:r>
            <a:r>
              <a:rPr lang="en-US" altLang="zh-TW" dirty="0"/>
              <a:t>  </a:t>
            </a:r>
            <a:r>
              <a:rPr lang="en-US" altLang="zh-TW" dirty="0" smtClean="0"/>
              <a:t>    # vector-scalar</a:t>
            </a:r>
          </a:p>
          <a:p>
            <a:pPr lvl="1"/>
            <a:r>
              <a:rPr lang="en-US" altLang="zh-TW" dirty="0"/>
              <a:t>Reverse floating-point divide vector = scalar / vector</a:t>
            </a:r>
          </a:p>
          <a:p>
            <a:pPr lvl="2"/>
            <a:r>
              <a:rPr lang="en-US" altLang="zh-TW" dirty="0" smtClean="0"/>
              <a:t> </a:t>
            </a:r>
            <a:r>
              <a:rPr lang="en-US" altLang="zh-TW" dirty="0" err="1" smtClean="0"/>
              <a:t>vfrdiv.vf</a:t>
            </a:r>
            <a:r>
              <a:rPr lang="en-US" altLang="zh-TW" dirty="0" smtClean="0"/>
              <a:t> </a:t>
            </a:r>
            <a:r>
              <a:rPr lang="en-US" altLang="zh-TW" dirty="0" err="1"/>
              <a:t>vd</a:t>
            </a:r>
            <a:r>
              <a:rPr lang="en-US" altLang="zh-TW" dirty="0"/>
              <a:t>, vs2, rs1, </a:t>
            </a:r>
            <a:r>
              <a:rPr lang="en-US" altLang="zh-TW" dirty="0" err="1"/>
              <a:t>vm</a:t>
            </a:r>
            <a:r>
              <a:rPr lang="en-US" altLang="zh-TW" dirty="0"/>
              <a:t>  </a:t>
            </a:r>
            <a:r>
              <a:rPr lang="en-US" altLang="zh-TW" dirty="0" smtClean="0"/>
              <a:t>   # </a:t>
            </a:r>
            <a:r>
              <a:rPr lang="en-US" altLang="zh-TW" dirty="0"/>
              <a:t>scalar-vector, </a:t>
            </a:r>
            <a:r>
              <a:rPr lang="en-US" altLang="zh-TW" dirty="0" err="1"/>
              <a:t>vd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 = f[rs1]/vs2[</a:t>
            </a:r>
            <a:r>
              <a:rPr lang="en-US" altLang="zh-TW" dirty="0" err="1"/>
              <a:t>i</a:t>
            </a:r>
            <a:r>
              <a:rPr lang="en-US" altLang="zh-TW" dirty="0" smtClean="0"/>
              <a:t>]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Square root instruction</a:t>
            </a:r>
          </a:p>
          <a:p>
            <a:pPr lvl="1"/>
            <a:r>
              <a:rPr lang="en-US" altLang="zh-TW" dirty="0"/>
              <a:t>Floating-point square root</a:t>
            </a:r>
          </a:p>
          <a:p>
            <a:pPr lvl="2"/>
            <a:r>
              <a:rPr lang="en-US" altLang="zh-TW" dirty="0" smtClean="0"/>
              <a:t> </a:t>
            </a:r>
            <a:r>
              <a:rPr lang="en-US" altLang="zh-TW" dirty="0" err="1"/>
              <a:t>vfsqrt.v</a:t>
            </a:r>
            <a:r>
              <a:rPr lang="en-US" altLang="zh-TW" dirty="0"/>
              <a:t> </a:t>
            </a:r>
            <a:r>
              <a:rPr lang="en-US" altLang="zh-TW" dirty="0" err="1"/>
              <a:t>vd</a:t>
            </a:r>
            <a:r>
              <a:rPr lang="en-US" altLang="zh-TW" dirty="0"/>
              <a:t>, vs2, </a:t>
            </a:r>
            <a:r>
              <a:rPr lang="en-US" altLang="zh-TW" dirty="0" err="1"/>
              <a:t>vm</a:t>
            </a:r>
            <a:r>
              <a:rPr lang="en-US" altLang="zh-TW" dirty="0"/>
              <a:t> </a:t>
            </a:r>
            <a:r>
              <a:rPr lang="en-US" altLang="zh-TW" dirty="0" smtClean="0"/>
              <a:t>	         # vector-vector </a:t>
            </a:r>
            <a:r>
              <a:rPr lang="en-US" altLang="zh-TW" dirty="0"/>
              <a:t>square </a:t>
            </a:r>
            <a:r>
              <a:rPr lang="en-US" altLang="zh-TW" dirty="0" smtClean="0"/>
              <a:t>root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731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Previous Design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Fast migrated from tightly coupled N25 FPU</a:t>
            </a:r>
          </a:p>
          <a:p>
            <a:r>
              <a:rPr lang="en-US" altLang="zh-TW" dirty="0" smtClean="0"/>
              <a:t>F1 stage is dedicated for subnormal to normal conversion</a:t>
            </a:r>
          </a:p>
          <a:p>
            <a:r>
              <a:rPr lang="en-US" altLang="zh-TW" dirty="0" smtClean="0"/>
              <a:t>Divide/Square-root operands are unpacked at F2</a:t>
            </a:r>
          </a:p>
          <a:p>
            <a:r>
              <a:rPr lang="en-US" altLang="zh-TW" dirty="0" smtClean="0"/>
              <a:t>SRT iterations loops at F3 stage</a:t>
            </a:r>
          </a:p>
          <a:p>
            <a:pPr lvl="1"/>
            <a:r>
              <a:rPr lang="en-US" altLang="zh-TW" dirty="0" smtClean="0"/>
              <a:t>At Sticky </a:t>
            </a:r>
            <a:r>
              <a:rPr lang="en-US" altLang="zh-TW" dirty="0"/>
              <a:t>G</a:t>
            </a:r>
            <a:r>
              <a:rPr lang="en-US" altLang="zh-TW" dirty="0" smtClean="0"/>
              <a:t>eneration state, remainder from Carry-Save Adder are added for result selection at next cycle</a:t>
            </a:r>
          </a:p>
          <a:p>
            <a:pPr lvl="1"/>
            <a:r>
              <a:rPr lang="en-US" altLang="zh-TW" dirty="0" smtClean="0"/>
              <a:t>At Done state, the result is chosen (Q-1 if remainder is negative, else Q) and is right shift if result is subnormal</a:t>
            </a:r>
          </a:p>
          <a:p>
            <a:r>
              <a:rPr lang="en-US" altLang="zh-TW" dirty="0" smtClean="0"/>
              <a:t>Rounding is done at F4 stage</a:t>
            </a:r>
          </a:p>
          <a:p>
            <a:pPr lvl="1"/>
            <a:r>
              <a:rPr lang="en-US" altLang="zh-TW" dirty="0" smtClean="0"/>
              <a:t>Using Y0/Y1/z algorithm (z: LSB 4-bit add with round bit)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1413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Previous Design (DIV Pipeline)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pSp>
        <p:nvGrpSpPr>
          <p:cNvPr id="66" name="畫布 135"/>
          <p:cNvGrpSpPr/>
          <p:nvPr/>
        </p:nvGrpSpPr>
        <p:grpSpPr>
          <a:xfrm>
            <a:off x="1159962" y="3492457"/>
            <a:ext cx="6503035" cy="2906395"/>
            <a:chOff x="0" y="0"/>
            <a:chExt cx="6503035" cy="2906395"/>
          </a:xfrm>
        </p:grpSpPr>
        <p:sp>
          <p:nvSpPr>
            <p:cNvPr id="69" name="文字方塊 2022"/>
            <p:cNvSpPr txBox="1"/>
            <p:nvPr/>
          </p:nvSpPr>
          <p:spPr>
            <a:xfrm>
              <a:off x="3088129" y="169944"/>
              <a:ext cx="605495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div_op1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0" y="0"/>
              <a:ext cx="6503035" cy="2906395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68" name="文字方塊 2027"/>
            <p:cNvSpPr txBox="1"/>
            <p:nvPr/>
          </p:nvSpPr>
          <p:spPr>
            <a:xfrm>
              <a:off x="3065581" y="1462811"/>
              <a:ext cx="717393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div_op2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70" name="文字方塊 2017"/>
            <p:cNvSpPr txBox="1"/>
            <p:nvPr/>
          </p:nvSpPr>
          <p:spPr>
            <a:xfrm>
              <a:off x="1466604" y="99102"/>
              <a:ext cx="7916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 dirty="0" smtClean="0">
                  <a:effectLst/>
                  <a:latin typeface="Georgia"/>
                  <a:ea typeface="新細明體"/>
                  <a:cs typeface="Calibri"/>
                </a:rPr>
                <a:t>VF1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71" name="文字方塊 1991"/>
            <p:cNvSpPr txBox="1"/>
            <p:nvPr/>
          </p:nvSpPr>
          <p:spPr>
            <a:xfrm>
              <a:off x="1071989" y="393826"/>
              <a:ext cx="4092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72" name="文字方塊 1966"/>
            <p:cNvSpPr txBox="1"/>
            <p:nvPr/>
          </p:nvSpPr>
          <p:spPr>
            <a:xfrm>
              <a:off x="1072424" y="1651808"/>
              <a:ext cx="4092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73" name="直線接點 72"/>
            <p:cNvCxnSpPr/>
            <p:nvPr/>
          </p:nvCxnSpPr>
          <p:spPr>
            <a:xfrm>
              <a:off x="1107371" y="0"/>
              <a:ext cx="0" cy="2590939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字方塊 1912"/>
            <p:cNvSpPr txBox="1"/>
            <p:nvPr/>
          </p:nvSpPr>
          <p:spPr>
            <a:xfrm>
              <a:off x="56346" y="81114"/>
              <a:ext cx="7916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 dirty="0" smtClean="0">
                  <a:effectLst/>
                  <a:latin typeface="Georgia"/>
                  <a:ea typeface="新細明體"/>
                  <a:cs typeface="Calibri"/>
                </a:rPr>
                <a:t>V2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75" name="直線接點 74"/>
            <p:cNvCxnSpPr/>
            <p:nvPr/>
          </p:nvCxnSpPr>
          <p:spPr>
            <a:xfrm>
              <a:off x="2965026" y="42873"/>
              <a:ext cx="0" cy="2652559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單箭頭接點 75"/>
            <p:cNvCxnSpPr/>
            <p:nvPr/>
          </p:nvCxnSpPr>
          <p:spPr>
            <a:xfrm>
              <a:off x="595363" y="1878060"/>
              <a:ext cx="98656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矩形 76"/>
            <p:cNvSpPr/>
            <p:nvPr/>
          </p:nvSpPr>
          <p:spPr>
            <a:xfrm>
              <a:off x="1581963" y="1618724"/>
              <a:ext cx="899727" cy="5682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Subnormal normalization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78" name="直線接點 77"/>
            <p:cNvCxnSpPr/>
            <p:nvPr/>
          </p:nvCxnSpPr>
          <p:spPr>
            <a:xfrm>
              <a:off x="1164494" y="1892786"/>
              <a:ext cx="0" cy="4948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單箭頭接點 78"/>
            <p:cNvCxnSpPr/>
            <p:nvPr/>
          </p:nvCxnSpPr>
          <p:spPr>
            <a:xfrm>
              <a:off x="1164556" y="1383209"/>
              <a:ext cx="171110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單箭頭接點 79"/>
            <p:cNvCxnSpPr/>
            <p:nvPr/>
          </p:nvCxnSpPr>
          <p:spPr>
            <a:xfrm>
              <a:off x="2481348" y="1878024"/>
              <a:ext cx="39425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接點 80"/>
            <p:cNvCxnSpPr/>
            <p:nvPr/>
          </p:nvCxnSpPr>
          <p:spPr>
            <a:xfrm>
              <a:off x="2875481" y="1274260"/>
              <a:ext cx="182" cy="832541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單箭頭接點 81"/>
            <p:cNvCxnSpPr/>
            <p:nvPr/>
          </p:nvCxnSpPr>
          <p:spPr>
            <a:xfrm>
              <a:off x="2874050" y="1672764"/>
              <a:ext cx="39425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單箭頭接點 82"/>
            <p:cNvCxnSpPr/>
            <p:nvPr/>
          </p:nvCxnSpPr>
          <p:spPr>
            <a:xfrm flipV="1">
              <a:off x="2876329" y="2106444"/>
              <a:ext cx="0" cy="30239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接點 83"/>
            <p:cNvCxnSpPr/>
            <p:nvPr/>
          </p:nvCxnSpPr>
          <p:spPr>
            <a:xfrm>
              <a:off x="1164494" y="1383230"/>
              <a:ext cx="0" cy="4948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單箭頭接點 84"/>
            <p:cNvCxnSpPr/>
            <p:nvPr/>
          </p:nvCxnSpPr>
          <p:spPr>
            <a:xfrm>
              <a:off x="1164423" y="2401413"/>
              <a:ext cx="41740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矩形 85"/>
            <p:cNvSpPr/>
            <p:nvPr/>
          </p:nvSpPr>
          <p:spPr>
            <a:xfrm>
              <a:off x="1581561" y="2242259"/>
              <a:ext cx="899727" cy="3764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Subnormal detection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87" name="直線接點 86"/>
            <p:cNvCxnSpPr/>
            <p:nvPr/>
          </p:nvCxnSpPr>
          <p:spPr>
            <a:xfrm flipH="1">
              <a:off x="2481255" y="2408427"/>
              <a:ext cx="39501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單箭頭接點 87"/>
            <p:cNvCxnSpPr/>
            <p:nvPr/>
          </p:nvCxnSpPr>
          <p:spPr>
            <a:xfrm>
              <a:off x="594928" y="620078"/>
              <a:ext cx="98656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矩形 88"/>
            <p:cNvSpPr/>
            <p:nvPr/>
          </p:nvSpPr>
          <p:spPr>
            <a:xfrm>
              <a:off x="1581528" y="360742"/>
              <a:ext cx="899727" cy="5682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Subnormal normalization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90" name="直線接點 89"/>
            <p:cNvCxnSpPr/>
            <p:nvPr/>
          </p:nvCxnSpPr>
          <p:spPr>
            <a:xfrm>
              <a:off x="1164059" y="634804"/>
              <a:ext cx="0" cy="4948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單箭頭接點 90"/>
            <p:cNvCxnSpPr/>
            <p:nvPr/>
          </p:nvCxnSpPr>
          <p:spPr>
            <a:xfrm>
              <a:off x="1164121" y="125227"/>
              <a:ext cx="171110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單箭頭接點 91"/>
            <p:cNvCxnSpPr/>
            <p:nvPr/>
          </p:nvCxnSpPr>
          <p:spPr>
            <a:xfrm>
              <a:off x="2480913" y="620042"/>
              <a:ext cx="39425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接點 92"/>
            <p:cNvCxnSpPr/>
            <p:nvPr/>
          </p:nvCxnSpPr>
          <p:spPr>
            <a:xfrm>
              <a:off x="2875046" y="16278"/>
              <a:ext cx="182" cy="832541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單箭頭接點 93"/>
            <p:cNvCxnSpPr/>
            <p:nvPr/>
          </p:nvCxnSpPr>
          <p:spPr>
            <a:xfrm>
              <a:off x="2873615" y="414782"/>
              <a:ext cx="39425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單箭頭接點 94"/>
            <p:cNvCxnSpPr/>
            <p:nvPr/>
          </p:nvCxnSpPr>
          <p:spPr>
            <a:xfrm flipV="1">
              <a:off x="2875894" y="848462"/>
              <a:ext cx="0" cy="30239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/>
            <p:cNvCxnSpPr/>
            <p:nvPr/>
          </p:nvCxnSpPr>
          <p:spPr>
            <a:xfrm>
              <a:off x="1164059" y="125248"/>
              <a:ext cx="0" cy="4948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單箭頭接點 96"/>
            <p:cNvCxnSpPr/>
            <p:nvPr/>
          </p:nvCxnSpPr>
          <p:spPr>
            <a:xfrm>
              <a:off x="1163988" y="1143431"/>
              <a:ext cx="41740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矩形 97"/>
            <p:cNvSpPr/>
            <p:nvPr/>
          </p:nvSpPr>
          <p:spPr>
            <a:xfrm>
              <a:off x="1581126" y="984277"/>
              <a:ext cx="899727" cy="3764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Subnormal detection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99" name="直線接點 98"/>
            <p:cNvCxnSpPr/>
            <p:nvPr/>
          </p:nvCxnSpPr>
          <p:spPr>
            <a:xfrm flipH="1">
              <a:off x="2480820" y="1150445"/>
              <a:ext cx="39501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橢圓 101"/>
          <p:cNvSpPr/>
          <p:nvPr/>
        </p:nvSpPr>
        <p:spPr>
          <a:xfrm>
            <a:off x="2282997" y="4075034"/>
            <a:ext cx="55245" cy="7493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Georgia"/>
                <a:ea typeface="Georgia"/>
                <a:cs typeface="Calibri"/>
              </a:rPr>
              <a:t> </a:t>
            </a:r>
            <a:endParaRPr lang="zh-TW" sz="1200" kern="100">
              <a:effectLst/>
              <a:latin typeface="Georgia"/>
              <a:ea typeface="Georgia"/>
              <a:cs typeface="Calibri"/>
            </a:endParaRPr>
          </a:p>
        </p:txBody>
      </p:sp>
      <p:sp>
        <p:nvSpPr>
          <p:cNvPr id="105" name="橢圓 104"/>
          <p:cNvSpPr/>
          <p:nvPr/>
        </p:nvSpPr>
        <p:spPr>
          <a:xfrm>
            <a:off x="2296895" y="5317686"/>
            <a:ext cx="55245" cy="7493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Georgia"/>
                <a:ea typeface="Georgia"/>
                <a:cs typeface="Calibri"/>
              </a:rPr>
              <a:t> </a:t>
            </a:r>
            <a:endParaRPr lang="zh-TW" sz="1200" kern="100">
              <a:effectLst/>
              <a:latin typeface="Georgia"/>
              <a:ea typeface="Georgia"/>
              <a:cs typeface="Calibri"/>
            </a:endParaRPr>
          </a:p>
        </p:txBody>
      </p:sp>
      <p:grpSp>
        <p:nvGrpSpPr>
          <p:cNvPr id="106" name="畫布 135"/>
          <p:cNvGrpSpPr/>
          <p:nvPr/>
        </p:nvGrpSpPr>
        <p:grpSpPr>
          <a:xfrm>
            <a:off x="1135035" y="1450074"/>
            <a:ext cx="6503035" cy="1978926"/>
            <a:chOff x="0" y="0"/>
            <a:chExt cx="6503035" cy="1978926"/>
          </a:xfrm>
        </p:grpSpPr>
        <p:sp>
          <p:nvSpPr>
            <p:cNvPr id="107" name="矩形 106"/>
            <p:cNvSpPr/>
            <p:nvPr/>
          </p:nvSpPr>
          <p:spPr>
            <a:xfrm>
              <a:off x="0" y="0"/>
              <a:ext cx="6503035" cy="197866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108" name="文字方塊 1747"/>
            <p:cNvSpPr txBox="1"/>
            <p:nvPr/>
          </p:nvSpPr>
          <p:spPr>
            <a:xfrm>
              <a:off x="2329631" y="723272"/>
              <a:ext cx="735938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div_op2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09" name="文字方塊 1742"/>
            <p:cNvSpPr txBox="1"/>
            <p:nvPr/>
          </p:nvSpPr>
          <p:spPr>
            <a:xfrm>
              <a:off x="2329633" y="490592"/>
              <a:ext cx="735938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div_op1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10" name="文字方塊 1701"/>
            <p:cNvSpPr txBox="1"/>
            <p:nvPr/>
          </p:nvSpPr>
          <p:spPr>
            <a:xfrm>
              <a:off x="5254290" y="730843"/>
              <a:ext cx="627708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result1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11" name="文字方塊 1696"/>
            <p:cNvSpPr txBox="1"/>
            <p:nvPr/>
          </p:nvSpPr>
          <p:spPr>
            <a:xfrm>
              <a:off x="5254290" y="518013"/>
              <a:ext cx="627708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result0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12" name="文字方塊 1596"/>
            <p:cNvSpPr txBox="1"/>
            <p:nvPr/>
          </p:nvSpPr>
          <p:spPr>
            <a:xfrm>
              <a:off x="1020705" y="744619"/>
              <a:ext cx="472343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73" name="文字方塊 1597"/>
            <p:cNvSpPr txBox="1"/>
            <p:nvPr/>
          </p:nvSpPr>
          <p:spPr>
            <a:xfrm>
              <a:off x="1072362" y="479877"/>
              <a:ext cx="4092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op1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74" name="直線接點 173"/>
            <p:cNvCxnSpPr/>
            <p:nvPr/>
          </p:nvCxnSpPr>
          <p:spPr>
            <a:xfrm>
              <a:off x="2965023" y="460"/>
              <a:ext cx="0" cy="197830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接點 174"/>
            <p:cNvCxnSpPr/>
            <p:nvPr/>
          </p:nvCxnSpPr>
          <p:spPr>
            <a:xfrm>
              <a:off x="1107413" y="0"/>
              <a:ext cx="0" cy="197892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文字方塊 1600"/>
            <p:cNvSpPr txBox="1"/>
            <p:nvPr/>
          </p:nvSpPr>
          <p:spPr>
            <a:xfrm>
              <a:off x="1429964" y="79170"/>
              <a:ext cx="7916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新細明體"/>
                  <a:cs typeface="Calibri"/>
                </a:rPr>
                <a:t>VF1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77" name="文字方塊 1601"/>
            <p:cNvSpPr txBox="1"/>
            <p:nvPr/>
          </p:nvSpPr>
          <p:spPr>
            <a:xfrm>
              <a:off x="3893305" y="93789"/>
              <a:ext cx="533692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新細明體"/>
                  <a:cs typeface="Calibri"/>
                </a:rPr>
                <a:t>VF2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78" name="文字方塊 1603"/>
            <p:cNvSpPr txBox="1"/>
            <p:nvPr/>
          </p:nvSpPr>
          <p:spPr>
            <a:xfrm>
              <a:off x="56346" y="81114"/>
              <a:ext cx="7916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新細明體"/>
                  <a:cs typeface="Calibri"/>
                </a:rPr>
                <a:t>V2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79" name="矩形 178"/>
            <p:cNvSpPr/>
            <p:nvPr/>
          </p:nvSpPr>
          <p:spPr>
            <a:xfrm>
              <a:off x="417990" y="477167"/>
              <a:ext cx="562505" cy="60783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Vector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Register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file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80" name="文字方塊 1608"/>
            <p:cNvSpPr txBox="1"/>
            <p:nvPr/>
          </p:nvSpPr>
          <p:spPr>
            <a:xfrm>
              <a:off x="5813909" y="103531"/>
              <a:ext cx="533692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新細明體"/>
                  <a:cs typeface="Calibri"/>
                </a:rPr>
                <a:t>VF3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81" name="直線接點 180"/>
            <p:cNvCxnSpPr/>
            <p:nvPr/>
          </p:nvCxnSpPr>
          <p:spPr>
            <a:xfrm>
              <a:off x="5567367" y="143598"/>
              <a:ext cx="0" cy="183527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矩形 181"/>
            <p:cNvSpPr/>
            <p:nvPr/>
          </p:nvSpPr>
          <p:spPr>
            <a:xfrm>
              <a:off x="3166280" y="548788"/>
              <a:ext cx="1872294" cy="4965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	         Divider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83" name="直線單箭頭接點 182"/>
            <p:cNvCxnSpPr/>
            <p:nvPr/>
          </p:nvCxnSpPr>
          <p:spPr>
            <a:xfrm>
              <a:off x="1020686" y="678890"/>
              <a:ext cx="40919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線單箭頭接點 183"/>
            <p:cNvCxnSpPr/>
            <p:nvPr/>
          </p:nvCxnSpPr>
          <p:spPr>
            <a:xfrm>
              <a:off x="1020667" y="920970"/>
              <a:ext cx="40924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線單箭頭接點 184"/>
            <p:cNvCxnSpPr/>
            <p:nvPr/>
          </p:nvCxnSpPr>
          <p:spPr>
            <a:xfrm>
              <a:off x="5038677" y="679110"/>
              <a:ext cx="122549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線單箭頭接點 185"/>
            <p:cNvCxnSpPr/>
            <p:nvPr/>
          </p:nvCxnSpPr>
          <p:spPr>
            <a:xfrm>
              <a:off x="5038677" y="904218"/>
              <a:ext cx="122549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矩形 186"/>
            <p:cNvSpPr/>
            <p:nvPr/>
          </p:nvSpPr>
          <p:spPr>
            <a:xfrm>
              <a:off x="1429935" y="479827"/>
              <a:ext cx="899727" cy="6461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Subnormal detection &amp; normalization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88" name="直線單箭頭接點 187"/>
            <p:cNvCxnSpPr/>
            <p:nvPr/>
          </p:nvCxnSpPr>
          <p:spPr>
            <a:xfrm flipV="1">
              <a:off x="2329631" y="678780"/>
              <a:ext cx="836589" cy="34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單箭頭接點 188"/>
            <p:cNvCxnSpPr/>
            <p:nvPr/>
          </p:nvCxnSpPr>
          <p:spPr>
            <a:xfrm flipV="1">
              <a:off x="2329631" y="900463"/>
              <a:ext cx="836589" cy="34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圓形箭號 189"/>
            <p:cNvSpPr/>
            <p:nvPr/>
          </p:nvSpPr>
          <p:spPr>
            <a:xfrm rot="10317112">
              <a:off x="3342019" y="493810"/>
              <a:ext cx="709684" cy="914400"/>
            </a:xfrm>
            <a:prstGeom prst="circular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91" name="圓形箭號 190"/>
            <p:cNvSpPr/>
            <p:nvPr/>
          </p:nvSpPr>
          <p:spPr>
            <a:xfrm rot="976709">
              <a:off x="3334326" y="184682"/>
              <a:ext cx="709684" cy="914400"/>
            </a:xfrm>
            <a:prstGeom prst="circular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92" name="矩形 191"/>
            <p:cNvSpPr/>
            <p:nvPr/>
          </p:nvSpPr>
          <p:spPr>
            <a:xfrm>
              <a:off x="3805836" y="1546074"/>
              <a:ext cx="714492" cy="32987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zh-TW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 </a:t>
              </a: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    FSM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93" name="上-下雙向箭號 192"/>
            <p:cNvSpPr/>
            <p:nvPr/>
          </p:nvSpPr>
          <p:spPr>
            <a:xfrm>
              <a:off x="4112135" y="1125771"/>
              <a:ext cx="114808" cy="383760"/>
            </a:xfrm>
            <a:prstGeom prst="up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369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Previous Design (DIV Pipeline)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pSp>
        <p:nvGrpSpPr>
          <p:cNvPr id="415" name="畫布 135"/>
          <p:cNvGrpSpPr/>
          <p:nvPr/>
        </p:nvGrpSpPr>
        <p:grpSpPr>
          <a:xfrm>
            <a:off x="447174" y="1185222"/>
            <a:ext cx="8041218" cy="4974038"/>
            <a:chOff x="0" y="0"/>
            <a:chExt cx="7306310" cy="4545965"/>
          </a:xfrm>
        </p:grpSpPr>
        <p:sp>
          <p:nvSpPr>
            <p:cNvPr id="416" name="矩形 415"/>
            <p:cNvSpPr/>
            <p:nvPr/>
          </p:nvSpPr>
          <p:spPr>
            <a:xfrm>
              <a:off x="0" y="0"/>
              <a:ext cx="7306310" cy="4545965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417" name="文字方塊 952"/>
            <p:cNvSpPr txBox="1"/>
            <p:nvPr/>
          </p:nvSpPr>
          <p:spPr>
            <a:xfrm>
              <a:off x="1133169" y="2769789"/>
              <a:ext cx="663674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quotient1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418" name="文字方塊 947"/>
            <p:cNvSpPr txBox="1"/>
            <p:nvPr/>
          </p:nvSpPr>
          <p:spPr>
            <a:xfrm>
              <a:off x="1133169" y="2577219"/>
              <a:ext cx="663674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quotient0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419" name="文字方塊 942"/>
            <p:cNvSpPr txBox="1"/>
            <p:nvPr/>
          </p:nvSpPr>
          <p:spPr>
            <a:xfrm>
              <a:off x="76200" y="1688255"/>
              <a:ext cx="763600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remainder1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420" name="文字方塊 1853"/>
            <p:cNvSpPr txBox="1"/>
            <p:nvPr/>
          </p:nvSpPr>
          <p:spPr>
            <a:xfrm>
              <a:off x="1621564" y="2137524"/>
              <a:ext cx="797785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quotient_sel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421" name="文字方塊 2036"/>
            <p:cNvSpPr txBox="1"/>
            <p:nvPr/>
          </p:nvSpPr>
          <p:spPr>
            <a:xfrm>
              <a:off x="266700" y="3619191"/>
              <a:ext cx="663674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exp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422" name="文字方塊 1711"/>
            <p:cNvSpPr txBox="1"/>
            <p:nvPr/>
          </p:nvSpPr>
          <p:spPr>
            <a:xfrm>
              <a:off x="76200" y="1345992"/>
              <a:ext cx="763600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remainder0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423" name="文字方塊 1489"/>
            <p:cNvSpPr txBox="1"/>
            <p:nvPr/>
          </p:nvSpPr>
          <p:spPr>
            <a:xfrm>
              <a:off x="5601462" y="2831270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result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424" name="文字方塊 1497"/>
            <p:cNvSpPr txBox="1"/>
            <p:nvPr/>
          </p:nvSpPr>
          <p:spPr>
            <a:xfrm>
              <a:off x="4029834" y="1213396"/>
              <a:ext cx="982532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rounding mode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25" name="直線接點 424"/>
            <p:cNvCxnSpPr/>
            <p:nvPr/>
          </p:nvCxnSpPr>
          <p:spPr>
            <a:xfrm>
              <a:off x="1374085" y="0"/>
              <a:ext cx="0" cy="435634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文字方塊 1501"/>
            <p:cNvSpPr txBox="1"/>
            <p:nvPr/>
          </p:nvSpPr>
          <p:spPr>
            <a:xfrm>
              <a:off x="2017386" y="79170"/>
              <a:ext cx="7916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新細明體"/>
                  <a:cs typeface="Calibri"/>
                </a:rPr>
                <a:t>VF3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427" name="文字方塊 1502"/>
            <p:cNvSpPr txBox="1"/>
            <p:nvPr/>
          </p:nvSpPr>
          <p:spPr>
            <a:xfrm>
              <a:off x="4478676" y="75481"/>
              <a:ext cx="533692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新細明體"/>
                  <a:cs typeface="Calibri"/>
                </a:rPr>
                <a:t>VF4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28" name="直線單箭頭接點 427"/>
            <p:cNvCxnSpPr/>
            <p:nvPr/>
          </p:nvCxnSpPr>
          <p:spPr>
            <a:xfrm>
              <a:off x="1696593" y="2862441"/>
              <a:ext cx="22831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0" name="矩形 429"/>
            <p:cNvSpPr/>
            <p:nvPr/>
          </p:nvSpPr>
          <p:spPr>
            <a:xfrm>
              <a:off x="2821962" y="2976776"/>
              <a:ext cx="679242" cy="33989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Result+1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31" name="直線單箭頭接點 430"/>
            <p:cNvCxnSpPr/>
            <p:nvPr/>
          </p:nvCxnSpPr>
          <p:spPr>
            <a:xfrm flipH="1">
              <a:off x="1723447" y="1688255"/>
              <a:ext cx="56" cy="92817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直線單箭頭接點 431"/>
            <p:cNvCxnSpPr/>
            <p:nvPr/>
          </p:nvCxnSpPr>
          <p:spPr>
            <a:xfrm>
              <a:off x="2383912" y="2872981"/>
              <a:ext cx="209474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直線單箭頭接點 432"/>
            <p:cNvCxnSpPr/>
            <p:nvPr/>
          </p:nvCxnSpPr>
          <p:spPr>
            <a:xfrm>
              <a:off x="3501219" y="3153576"/>
              <a:ext cx="100030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4" name="橢圓 433"/>
            <p:cNvSpPr/>
            <p:nvPr/>
          </p:nvSpPr>
          <p:spPr>
            <a:xfrm>
              <a:off x="2551817" y="2831246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35" name="直線單箭頭接點 434"/>
            <p:cNvCxnSpPr/>
            <p:nvPr/>
          </p:nvCxnSpPr>
          <p:spPr>
            <a:xfrm>
              <a:off x="2574290" y="1854987"/>
              <a:ext cx="43187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6" name="矩形 435"/>
            <p:cNvSpPr/>
            <p:nvPr/>
          </p:nvSpPr>
          <p:spPr>
            <a:xfrm>
              <a:off x="4021849" y="1702092"/>
              <a:ext cx="962167" cy="5273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Round Decision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37" name="直線單箭頭接點 436"/>
            <p:cNvCxnSpPr/>
            <p:nvPr/>
          </p:nvCxnSpPr>
          <p:spPr>
            <a:xfrm>
              <a:off x="4501521" y="1419597"/>
              <a:ext cx="0" cy="2687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直線接點 437"/>
            <p:cNvCxnSpPr/>
            <p:nvPr/>
          </p:nvCxnSpPr>
          <p:spPr>
            <a:xfrm flipH="1">
              <a:off x="4492975" y="2737293"/>
              <a:ext cx="2063" cy="565269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直線單箭頭接點 438"/>
            <p:cNvCxnSpPr/>
            <p:nvPr/>
          </p:nvCxnSpPr>
          <p:spPr>
            <a:xfrm flipH="1">
              <a:off x="4501371" y="2229377"/>
              <a:ext cx="7" cy="51084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直線單箭頭接點 439"/>
            <p:cNvCxnSpPr/>
            <p:nvPr/>
          </p:nvCxnSpPr>
          <p:spPr>
            <a:xfrm>
              <a:off x="4501225" y="3019929"/>
              <a:ext cx="43300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1" name="矩形 440"/>
            <p:cNvSpPr/>
            <p:nvPr/>
          </p:nvSpPr>
          <p:spPr>
            <a:xfrm>
              <a:off x="4938502" y="2690592"/>
              <a:ext cx="644054" cy="76117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special value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marL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detection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443" name="文字方塊 1600"/>
            <p:cNvSpPr txBox="1"/>
            <p:nvPr/>
          </p:nvSpPr>
          <p:spPr>
            <a:xfrm>
              <a:off x="396356" y="39046"/>
              <a:ext cx="791210" cy="25400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 dirty="0">
                  <a:effectLst/>
                  <a:latin typeface="Georgia"/>
                  <a:ea typeface="新細明體"/>
                  <a:cs typeface="Calibri"/>
                </a:rPr>
                <a:t>V</a:t>
              </a:r>
              <a:r>
                <a:rPr lang="en-US" sz="1200" kern="100" dirty="0">
                  <a:effectLst/>
                  <a:latin typeface="Georgia"/>
                  <a:ea typeface="Georgia"/>
                  <a:cs typeface="Calibri"/>
                </a:rPr>
                <a:t>F</a:t>
              </a:r>
              <a:r>
                <a:rPr lang="en-US" sz="1200" kern="100" dirty="0">
                  <a:effectLst/>
                  <a:latin typeface="Georgia"/>
                  <a:ea typeface="新細明體"/>
                  <a:cs typeface="Calibri"/>
                </a:rPr>
                <a:t>2</a:t>
              </a:r>
              <a:endParaRPr lang="zh-TW" sz="1200" kern="100" dirty="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444" name="直線接點 443"/>
            <p:cNvCxnSpPr/>
            <p:nvPr/>
          </p:nvCxnSpPr>
          <p:spPr>
            <a:xfrm>
              <a:off x="1711636" y="2616513"/>
              <a:ext cx="0" cy="488262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直線接點 444"/>
            <p:cNvCxnSpPr/>
            <p:nvPr/>
          </p:nvCxnSpPr>
          <p:spPr>
            <a:xfrm>
              <a:off x="2574206" y="2872981"/>
              <a:ext cx="84" cy="25400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直線單箭頭接點 445"/>
            <p:cNvCxnSpPr/>
            <p:nvPr/>
          </p:nvCxnSpPr>
          <p:spPr>
            <a:xfrm>
              <a:off x="1435100" y="2758890"/>
              <a:ext cx="28840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直線單箭頭接點 446"/>
            <p:cNvCxnSpPr/>
            <p:nvPr/>
          </p:nvCxnSpPr>
          <p:spPr>
            <a:xfrm>
              <a:off x="1435058" y="2958898"/>
              <a:ext cx="28844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直線接點 447"/>
            <p:cNvCxnSpPr/>
            <p:nvPr/>
          </p:nvCxnSpPr>
          <p:spPr>
            <a:xfrm flipH="1">
              <a:off x="2574094" y="1854959"/>
              <a:ext cx="112" cy="1017918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矩形 448"/>
            <p:cNvSpPr/>
            <p:nvPr/>
          </p:nvSpPr>
          <p:spPr>
            <a:xfrm>
              <a:off x="1924727" y="2555597"/>
              <a:ext cx="459082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38100">
                <a:lnSpc>
                  <a:spcPct val="150000"/>
                </a:lnSpc>
                <a:spcAft>
                  <a:spcPts val="0"/>
                </a:spcAft>
              </a:pPr>
              <a:r>
                <a:rPr lang="en-US" sz="6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Subnormal Shifter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marL="38100" indent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6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&gt;&gt;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50" name="直線單箭頭接點 449"/>
            <p:cNvCxnSpPr/>
            <p:nvPr/>
          </p:nvCxnSpPr>
          <p:spPr>
            <a:xfrm>
              <a:off x="2574290" y="3127014"/>
              <a:ext cx="24757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直線單箭頭接點 450"/>
            <p:cNvCxnSpPr/>
            <p:nvPr/>
          </p:nvCxnSpPr>
          <p:spPr>
            <a:xfrm>
              <a:off x="5582487" y="3023816"/>
              <a:ext cx="65122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直線接點 451"/>
            <p:cNvCxnSpPr/>
            <p:nvPr/>
          </p:nvCxnSpPr>
          <p:spPr>
            <a:xfrm flipH="1">
              <a:off x="482788" y="3807647"/>
              <a:ext cx="1681605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直線單箭頭接點 452"/>
            <p:cNvCxnSpPr/>
            <p:nvPr/>
          </p:nvCxnSpPr>
          <p:spPr>
            <a:xfrm flipV="1">
              <a:off x="2170060" y="3083934"/>
              <a:ext cx="0" cy="72365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4" name="矩形 453"/>
            <p:cNvSpPr/>
            <p:nvPr/>
          </p:nvSpPr>
          <p:spPr>
            <a:xfrm>
              <a:off x="840083" y="1419597"/>
              <a:ext cx="459082" cy="5296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14300">
                <a:lnSpc>
                  <a:spcPct val="150000"/>
                </a:lnSpc>
                <a:spcAft>
                  <a:spcPts val="0"/>
                </a:spcAft>
              </a:pPr>
              <a:r>
                <a:rPr lang="en-US" sz="6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adder &amp; stick Gen.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55" name="直線單箭頭接點 454"/>
            <p:cNvCxnSpPr/>
            <p:nvPr/>
          </p:nvCxnSpPr>
          <p:spPr>
            <a:xfrm>
              <a:off x="600062" y="1847115"/>
              <a:ext cx="23999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直線單箭頭接點 455"/>
            <p:cNvCxnSpPr/>
            <p:nvPr/>
          </p:nvCxnSpPr>
          <p:spPr>
            <a:xfrm>
              <a:off x="600074" y="1505190"/>
              <a:ext cx="258658" cy="71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直線接點 456"/>
            <p:cNvCxnSpPr/>
            <p:nvPr/>
          </p:nvCxnSpPr>
          <p:spPr>
            <a:xfrm flipH="1">
              <a:off x="1299062" y="1688287"/>
              <a:ext cx="424441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8" name="矩形 457"/>
            <p:cNvSpPr/>
            <p:nvPr/>
          </p:nvSpPr>
          <p:spPr>
            <a:xfrm>
              <a:off x="3003372" y="1517741"/>
              <a:ext cx="459082" cy="4314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76200">
                <a:lnSpc>
                  <a:spcPct val="150000"/>
                </a:lnSpc>
                <a:spcAft>
                  <a:spcPts val="0"/>
                </a:spcAft>
              </a:pPr>
              <a:r>
                <a:rPr lang="en-US" sz="6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Round &amp; Stick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59" name="直線單箭頭接點 458"/>
            <p:cNvCxnSpPr/>
            <p:nvPr/>
          </p:nvCxnSpPr>
          <p:spPr>
            <a:xfrm>
              <a:off x="1310969" y="1600019"/>
              <a:ext cx="169248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直線單箭頭接點 459"/>
            <p:cNvCxnSpPr/>
            <p:nvPr/>
          </p:nvCxnSpPr>
          <p:spPr>
            <a:xfrm>
              <a:off x="3470511" y="1854987"/>
              <a:ext cx="55932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1" name="矩形 460"/>
            <p:cNvSpPr/>
            <p:nvPr/>
          </p:nvSpPr>
          <p:spPr>
            <a:xfrm>
              <a:off x="404524" y="3873218"/>
              <a:ext cx="813435" cy="3429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3600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Georgia"/>
                  <a:cs typeface="Calibri"/>
                </a:rPr>
                <a:t>Special Value Detection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462" name="直線接點 461"/>
            <p:cNvCxnSpPr/>
            <p:nvPr/>
          </p:nvCxnSpPr>
          <p:spPr>
            <a:xfrm flipH="1">
              <a:off x="1194108" y="4080681"/>
              <a:ext cx="4137016" cy="3398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直線單箭頭接點 462"/>
            <p:cNvCxnSpPr/>
            <p:nvPr/>
          </p:nvCxnSpPr>
          <p:spPr>
            <a:xfrm flipV="1">
              <a:off x="5331124" y="3446201"/>
              <a:ext cx="0" cy="63787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3" name="直線接點 102"/>
          <p:cNvCxnSpPr/>
          <p:nvPr/>
        </p:nvCxnSpPr>
        <p:spPr>
          <a:xfrm>
            <a:off x="4574559" y="1185222"/>
            <a:ext cx="0" cy="4766556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14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sz="2800" dirty="0" smtClean="0"/>
              <a:t>Detail Rounding Scheme of Previous DSU</a:t>
            </a:r>
            <a:endParaRPr lang="zh-TW" altLang="en-US" sz="2800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grpSp>
        <p:nvGrpSpPr>
          <p:cNvPr id="113" name="畫布 135"/>
          <p:cNvGrpSpPr/>
          <p:nvPr/>
        </p:nvGrpSpPr>
        <p:grpSpPr>
          <a:xfrm>
            <a:off x="927734" y="1418890"/>
            <a:ext cx="7105522" cy="4503420"/>
            <a:chOff x="-2412" y="0"/>
            <a:chExt cx="7105522" cy="4503420"/>
          </a:xfrm>
        </p:grpSpPr>
        <p:sp>
          <p:nvSpPr>
            <p:cNvPr id="114" name="矩形 113"/>
            <p:cNvSpPr/>
            <p:nvPr/>
          </p:nvSpPr>
          <p:spPr>
            <a:xfrm>
              <a:off x="0" y="0"/>
              <a:ext cx="7103110" cy="4503420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116" name="文字方塊 1420"/>
            <p:cNvSpPr txBox="1"/>
            <p:nvPr/>
          </p:nvSpPr>
          <p:spPr>
            <a:xfrm>
              <a:off x="6464630" y="2979835"/>
              <a:ext cx="52488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Result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18" name="文字方塊 1415"/>
            <p:cNvSpPr txBox="1"/>
            <p:nvPr/>
          </p:nvSpPr>
          <p:spPr>
            <a:xfrm>
              <a:off x="376757" y="492903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St1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19" name="文字方塊 1188"/>
            <p:cNvSpPr txBox="1"/>
            <p:nvPr/>
          </p:nvSpPr>
          <p:spPr>
            <a:xfrm>
              <a:off x="336996" y="943279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Sum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2" name="文字方塊 1352"/>
            <p:cNvSpPr txBox="1"/>
            <p:nvPr/>
          </p:nvSpPr>
          <p:spPr>
            <a:xfrm>
              <a:off x="5110727" y="2585886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ovf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3" name="文字方塊 1322"/>
            <p:cNvSpPr txBox="1"/>
            <p:nvPr/>
          </p:nvSpPr>
          <p:spPr>
            <a:xfrm>
              <a:off x="3951134" y="2641053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inc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4" name="文字方塊 1315"/>
            <p:cNvSpPr txBox="1"/>
            <p:nvPr/>
          </p:nvSpPr>
          <p:spPr>
            <a:xfrm>
              <a:off x="5520626" y="1448063"/>
              <a:ext cx="982532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rounding mode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5" name="文字方塊 1310"/>
            <p:cNvSpPr txBox="1"/>
            <p:nvPr/>
          </p:nvSpPr>
          <p:spPr>
            <a:xfrm>
              <a:off x="5012846" y="1428894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sign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6" name="文字方塊 1263"/>
            <p:cNvSpPr txBox="1"/>
            <p:nvPr/>
          </p:nvSpPr>
          <p:spPr>
            <a:xfrm>
              <a:off x="3391469" y="1518979"/>
              <a:ext cx="57309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St1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27" name="直線接點 126"/>
            <p:cNvCxnSpPr/>
            <p:nvPr/>
          </p:nvCxnSpPr>
          <p:spPr>
            <a:xfrm>
              <a:off x="1107006" y="0"/>
              <a:ext cx="0" cy="446281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文字方塊 1088"/>
            <p:cNvSpPr txBox="1"/>
            <p:nvPr/>
          </p:nvSpPr>
          <p:spPr>
            <a:xfrm>
              <a:off x="1429964" y="79170"/>
              <a:ext cx="7916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 dirty="0" smtClean="0">
                  <a:effectLst/>
                  <a:latin typeface="Georgia"/>
                  <a:ea typeface="新細明體"/>
                  <a:cs typeface="Calibri"/>
                </a:rPr>
                <a:t>VF3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29" name="文字方塊 1089"/>
            <p:cNvSpPr txBox="1"/>
            <p:nvPr/>
          </p:nvSpPr>
          <p:spPr>
            <a:xfrm>
              <a:off x="4688006" y="91846"/>
              <a:ext cx="533692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 dirty="0" smtClean="0">
                  <a:effectLst/>
                  <a:latin typeface="Georgia"/>
                  <a:ea typeface="新細明體"/>
                  <a:cs typeface="Calibri"/>
                </a:rPr>
                <a:t>VF4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30" name="直線單箭頭接點 129"/>
            <p:cNvCxnSpPr/>
            <p:nvPr/>
          </p:nvCxnSpPr>
          <p:spPr>
            <a:xfrm>
              <a:off x="1429964" y="3072272"/>
              <a:ext cx="21448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接點 130"/>
            <p:cNvCxnSpPr/>
            <p:nvPr/>
          </p:nvCxnSpPr>
          <p:spPr>
            <a:xfrm>
              <a:off x="3300967" y="39277"/>
              <a:ext cx="2634" cy="408022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矩形 131"/>
            <p:cNvSpPr/>
            <p:nvPr/>
          </p:nvSpPr>
          <p:spPr>
            <a:xfrm>
              <a:off x="1368549" y="951403"/>
              <a:ext cx="1364866" cy="4965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 smtClean="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Right  Shifter </a:t>
              </a:r>
            </a:p>
            <a:p>
              <a:pPr indent="152400"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TW" sz="800" kern="100" dirty="0">
                  <a:solidFill>
                    <a:srgbClr val="000000"/>
                  </a:solidFill>
                  <a:latin typeface="Georgia"/>
                  <a:ea typeface="新細明體"/>
                  <a:cs typeface="Calibri"/>
                </a:rPr>
                <a:t> </a:t>
              </a:r>
              <a:r>
                <a:rPr lang="en-US" altLang="zh-TW" sz="800" kern="100" dirty="0" smtClean="0">
                  <a:solidFill>
                    <a:srgbClr val="000000"/>
                  </a:solidFill>
                  <a:latin typeface="Georgia"/>
                  <a:ea typeface="新細明體"/>
                  <a:cs typeface="Calibri"/>
                </a:rPr>
                <a:t>                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33" name="直線單箭頭接點 132"/>
            <p:cNvCxnSpPr/>
            <p:nvPr/>
          </p:nvCxnSpPr>
          <p:spPr>
            <a:xfrm>
              <a:off x="746283" y="1045923"/>
              <a:ext cx="62226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接點 133"/>
            <p:cNvCxnSpPr/>
            <p:nvPr/>
          </p:nvCxnSpPr>
          <p:spPr>
            <a:xfrm>
              <a:off x="3009098" y="1091456"/>
              <a:ext cx="49" cy="1616583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單箭頭接點 135"/>
            <p:cNvCxnSpPr/>
            <p:nvPr/>
          </p:nvCxnSpPr>
          <p:spPr>
            <a:xfrm flipV="1">
              <a:off x="2221537" y="1447794"/>
              <a:ext cx="0" cy="240623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矩形 136"/>
            <p:cNvSpPr/>
            <p:nvPr/>
          </p:nvSpPr>
          <p:spPr>
            <a:xfrm>
              <a:off x="1644448" y="3012317"/>
              <a:ext cx="1173665" cy="4333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 smtClean="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MSBs Dual-adder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38" name="直線接點 137"/>
            <p:cNvCxnSpPr/>
            <p:nvPr/>
          </p:nvCxnSpPr>
          <p:spPr>
            <a:xfrm>
              <a:off x="1429964" y="2707649"/>
              <a:ext cx="1579367" cy="69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接點 138"/>
            <p:cNvCxnSpPr/>
            <p:nvPr/>
          </p:nvCxnSpPr>
          <p:spPr>
            <a:xfrm flipV="1">
              <a:off x="1429964" y="2708341"/>
              <a:ext cx="0" cy="36347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單箭頭接點 141"/>
            <p:cNvCxnSpPr/>
            <p:nvPr/>
          </p:nvCxnSpPr>
          <p:spPr>
            <a:xfrm flipV="1">
              <a:off x="1491379" y="3322120"/>
              <a:ext cx="153069" cy="52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單箭頭接點 142"/>
            <p:cNvCxnSpPr/>
            <p:nvPr/>
          </p:nvCxnSpPr>
          <p:spPr>
            <a:xfrm>
              <a:off x="2794847" y="3127286"/>
              <a:ext cx="141686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單箭頭接點 143"/>
            <p:cNvCxnSpPr/>
            <p:nvPr/>
          </p:nvCxnSpPr>
          <p:spPr>
            <a:xfrm>
              <a:off x="2794847" y="3316670"/>
              <a:ext cx="141686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矩形 145"/>
            <p:cNvSpPr/>
            <p:nvPr/>
          </p:nvSpPr>
          <p:spPr>
            <a:xfrm>
              <a:off x="1644448" y="1868397"/>
              <a:ext cx="1173665" cy="43333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30607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 smtClean="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LSB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49" name="直線接點 148"/>
            <p:cNvCxnSpPr/>
            <p:nvPr/>
          </p:nvCxnSpPr>
          <p:spPr>
            <a:xfrm flipV="1">
              <a:off x="1429964" y="1941983"/>
              <a:ext cx="0" cy="78648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單箭頭接點 149"/>
            <p:cNvCxnSpPr/>
            <p:nvPr/>
          </p:nvCxnSpPr>
          <p:spPr>
            <a:xfrm>
              <a:off x="1429964" y="1942437"/>
              <a:ext cx="21448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橢圓 152"/>
            <p:cNvSpPr/>
            <p:nvPr/>
          </p:nvSpPr>
          <p:spPr>
            <a:xfrm>
              <a:off x="1409130" y="2668703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56" name="直線單箭頭接點 155"/>
            <p:cNvCxnSpPr/>
            <p:nvPr/>
          </p:nvCxnSpPr>
          <p:spPr>
            <a:xfrm flipV="1">
              <a:off x="2818113" y="2094096"/>
              <a:ext cx="723481" cy="19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矩形 156"/>
            <p:cNvSpPr/>
            <p:nvPr/>
          </p:nvSpPr>
          <p:spPr>
            <a:xfrm>
              <a:off x="3541594" y="1854612"/>
              <a:ext cx="1364866" cy="552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2032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Carry and stick Calc.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58" name="直線接點 157"/>
            <p:cNvCxnSpPr/>
            <p:nvPr/>
          </p:nvCxnSpPr>
          <p:spPr>
            <a:xfrm>
              <a:off x="805218" y="587353"/>
              <a:ext cx="2804615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單箭頭接點 158"/>
            <p:cNvCxnSpPr/>
            <p:nvPr/>
          </p:nvCxnSpPr>
          <p:spPr>
            <a:xfrm>
              <a:off x="3599825" y="595144"/>
              <a:ext cx="0" cy="125650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橢圓 160"/>
            <p:cNvSpPr/>
            <p:nvPr/>
          </p:nvSpPr>
          <p:spPr>
            <a:xfrm>
              <a:off x="2982284" y="1045929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62" name="矩形 161"/>
            <p:cNvSpPr/>
            <p:nvPr/>
          </p:nvSpPr>
          <p:spPr>
            <a:xfrm>
              <a:off x="3862316" y="951113"/>
              <a:ext cx="1044144" cy="49646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508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4-bit low part adder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63" name="直線單箭頭接點 162"/>
            <p:cNvCxnSpPr/>
            <p:nvPr/>
          </p:nvCxnSpPr>
          <p:spPr>
            <a:xfrm flipV="1">
              <a:off x="4280558" y="1447521"/>
              <a:ext cx="0" cy="40681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單箭頭接點 163"/>
            <p:cNvCxnSpPr/>
            <p:nvPr/>
          </p:nvCxnSpPr>
          <p:spPr>
            <a:xfrm>
              <a:off x="4906460" y="2146157"/>
              <a:ext cx="23216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矩形 164"/>
            <p:cNvSpPr/>
            <p:nvPr/>
          </p:nvSpPr>
          <p:spPr>
            <a:xfrm>
              <a:off x="5131558" y="1879046"/>
              <a:ext cx="962167" cy="5273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Round Decision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66" name="直線單箭頭接點 165"/>
            <p:cNvCxnSpPr/>
            <p:nvPr/>
          </p:nvCxnSpPr>
          <p:spPr>
            <a:xfrm>
              <a:off x="5221501" y="1610314"/>
              <a:ext cx="0" cy="26831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單箭頭接點 166"/>
            <p:cNvCxnSpPr/>
            <p:nvPr/>
          </p:nvCxnSpPr>
          <p:spPr>
            <a:xfrm>
              <a:off x="5740096" y="1610436"/>
              <a:ext cx="0" cy="2687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接點 167"/>
            <p:cNvCxnSpPr/>
            <p:nvPr/>
          </p:nvCxnSpPr>
          <p:spPr>
            <a:xfrm>
              <a:off x="4211384" y="3030950"/>
              <a:ext cx="0" cy="371437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單箭頭接點 168"/>
            <p:cNvCxnSpPr/>
            <p:nvPr/>
          </p:nvCxnSpPr>
          <p:spPr>
            <a:xfrm>
              <a:off x="4211710" y="2803322"/>
              <a:ext cx="0" cy="17652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單箭頭接點 169"/>
            <p:cNvCxnSpPr/>
            <p:nvPr/>
          </p:nvCxnSpPr>
          <p:spPr>
            <a:xfrm>
              <a:off x="4212414" y="3213349"/>
              <a:ext cx="118630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矩形 170"/>
            <p:cNvSpPr/>
            <p:nvPr/>
          </p:nvSpPr>
          <p:spPr>
            <a:xfrm>
              <a:off x="5398923" y="315186"/>
              <a:ext cx="756218" cy="49646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016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5-bit adder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72" name="矩形 171"/>
            <p:cNvSpPr/>
            <p:nvPr/>
          </p:nvSpPr>
          <p:spPr>
            <a:xfrm>
              <a:off x="5398923" y="921389"/>
              <a:ext cx="756218" cy="49646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016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5-bit adder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73" name="直線單箭頭接點 172"/>
            <p:cNvCxnSpPr/>
            <p:nvPr/>
          </p:nvCxnSpPr>
          <p:spPr>
            <a:xfrm>
              <a:off x="6154373" y="1192204"/>
              <a:ext cx="27188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/>
            <p:cNvCxnSpPr/>
            <p:nvPr/>
          </p:nvCxnSpPr>
          <p:spPr>
            <a:xfrm>
              <a:off x="6426000" y="315188"/>
              <a:ext cx="503" cy="1102430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單箭頭接點 174"/>
            <p:cNvCxnSpPr/>
            <p:nvPr/>
          </p:nvCxnSpPr>
          <p:spPr>
            <a:xfrm>
              <a:off x="6154910" y="600127"/>
              <a:ext cx="27135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接點 175"/>
            <p:cNvCxnSpPr/>
            <p:nvPr/>
          </p:nvCxnSpPr>
          <p:spPr>
            <a:xfrm>
              <a:off x="6434822" y="899134"/>
              <a:ext cx="204182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接點 176"/>
            <p:cNvCxnSpPr/>
            <p:nvPr/>
          </p:nvCxnSpPr>
          <p:spPr>
            <a:xfrm flipV="1">
              <a:off x="6648851" y="898389"/>
              <a:ext cx="0" cy="158636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線接點 177"/>
            <p:cNvCxnSpPr/>
            <p:nvPr/>
          </p:nvCxnSpPr>
          <p:spPr>
            <a:xfrm>
              <a:off x="4514887" y="2484944"/>
              <a:ext cx="2124367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線接點 275"/>
            <p:cNvCxnSpPr/>
            <p:nvPr/>
          </p:nvCxnSpPr>
          <p:spPr>
            <a:xfrm flipV="1">
              <a:off x="4524079" y="2484756"/>
              <a:ext cx="154" cy="535247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線單箭頭接點 276"/>
            <p:cNvCxnSpPr/>
            <p:nvPr/>
          </p:nvCxnSpPr>
          <p:spPr>
            <a:xfrm>
              <a:off x="4523932" y="3020018"/>
              <a:ext cx="87478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線接點 277"/>
            <p:cNvCxnSpPr/>
            <p:nvPr/>
          </p:nvCxnSpPr>
          <p:spPr>
            <a:xfrm flipH="1">
              <a:off x="5391995" y="2943034"/>
              <a:ext cx="237" cy="379609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線單箭頭接點 278"/>
            <p:cNvCxnSpPr/>
            <p:nvPr/>
          </p:nvCxnSpPr>
          <p:spPr>
            <a:xfrm>
              <a:off x="5398923" y="2759074"/>
              <a:ext cx="0" cy="17652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矩形 279"/>
            <p:cNvSpPr/>
            <p:nvPr/>
          </p:nvSpPr>
          <p:spPr>
            <a:xfrm>
              <a:off x="5712339" y="2773863"/>
              <a:ext cx="644054" cy="76117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152400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000000"/>
                  </a:solidFill>
                  <a:effectLst/>
                  <a:latin typeface="Georgia"/>
                  <a:ea typeface="新細明體"/>
                  <a:cs typeface="Calibri"/>
                </a:rPr>
                <a:t>LSB Correction &amp; special value detection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281" name="直線單箭頭接點 280"/>
            <p:cNvCxnSpPr/>
            <p:nvPr/>
          </p:nvCxnSpPr>
          <p:spPr>
            <a:xfrm flipV="1">
              <a:off x="5400699" y="3127386"/>
              <a:ext cx="312421" cy="46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線單箭頭接點 281"/>
            <p:cNvCxnSpPr/>
            <p:nvPr/>
          </p:nvCxnSpPr>
          <p:spPr>
            <a:xfrm>
              <a:off x="5046242" y="439391"/>
              <a:ext cx="3463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線單箭頭接點 282"/>
            <p:cNvCxnSpPr/>
            <p:nvPr/>
          </p:nvCxnSpPr>
          <p:spPr>
            <a:xfrm>
              <a:off x="5056116" y="1284996"/>
              <a:ext cx="33650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線單箭頭接點 283"/>
            <p:cNvCxnSpPr/>
            <p:nvPr/>
          </p:nvCxnSpPr>
          <p:spPr>
            <a:xfrm>
              <a:off x="4906276" y="1054888"/>
              <a:ext cx="48654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線單箭頭接點 284"/>
            <p:cNvCxnSpPr/>
            <p:nvPr/>
          </p:nvCxnSpPr>
          <p:spPr>
            <a:xfrm flipV="1">
              <a:off x="5138427" y="650850"/>
              <a:ext cx="253986" cy="4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線單箭頭接點 285"/>
            <p:cNvCxnSpPr/>
            <p:nvPr/>
          </p:nvCxnSpPr>
          <p:spPr>
            <a:xfrm>
              <a:off x="2733402" y="1091492"/>
              <a:ext cx="1128769" cy="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線接點 286"/>
            <p:cNvCxnSpPr/>
            <p:nvPr/>
          </p:nvCxnSpPr>
          <p:spPr>
            <a:xfrm>
              <a:off x="3299439" y="39258"/>
              <a:ext cx="3906" cy="442322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線單箭頭接點 287"/>
            <p:cNvCxnSpPr/>
            <p:nvPr/>
          </p:nvCxnSpPr>
          <p:spPr>
            <a:xfrm>
              <a:off x="2733402" y="1091489"/>
              <a:ext cx="1128769" cy="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線接點 289"/>
            <p:cNvCxnSpPr>
              <a:stCxn id="165" idx="3"/>
            </p:cNvCxnSpPr>
            <p:nvPr/>
          </p:nvCxnSpPr>
          <p:spPr>
            <a:xfrm flipV="1">
              <a:off x="6093725" y="2142544"/>
              <a:ext cx="235944" cy="162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線接點 290"/>
            <p:cNvCxnSpPr/>
            <p:nvPr/>
          </p:nvCxnSpPr>
          <p:spPr>
            <a:xfrm flipV="1">
              <a:off x="6329678" y="1745119"/>
              <a:ext cx="2" cy="400876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線接點 291"/>
            <p:cNvCxnSpPr/>
            <p:nvPr/>
          </p:nvCxnSpPr>
          <p:spPr>
            <a:xfrm>
              <a:off x="6076729" y="2237900"/>
              <a:ext cx="303119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線接點 292"/>
            <p:cNvCxnSpPr/>
            <p:nvPr/>
          </p:nvCxnSpPr>
          <p:spPr>
            <a:xfrm flipV="1">
              <a:off x="6380088" y="1688302"/>
              <a:ext cx="0" cy="549436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線接點 293"/>
            <p:cNvCxnSpPr/>
            <p:nvPr/>
          </p:nvCxnSpPr>
          <p:spPr>
            <a:xfrm>
              <a:off x="5130205" y="1682556"/>
              <a:ext cx="1249643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線接點 294"/>
            <p:cNvCxnSpPr/>
            <p:nvPr/>
          </p:nvCxnSpPr>
          <p:spPr>
            <a:xfrm flipV="1">
              <a:off x="5137852" y="650948"/>
              <a:ext cx="575" cy="103197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線接點 295"/>
            <p:cNvCxnSpPr/>
            <p:nvPr/>
          </p:nvCxnSpPr>
          <p:spPr>
            <a:xfrm flipV="1">
              <a:off x="5046432" y="439358"/>
              <a:ext cx="0" cy="615425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橢圓 296"/>
            <p:cNvSpPr/>
            <p:nvPr/>
          </p:nvSpPr>
          <p:spPr>
            <a:xfrm>
              <a:off x="5006740" y="1016650"/>
              <a:ext cx="55245" cy="7493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>
                  <a:effectLst/>
                  <a:latin typeface="Georgia"/>
                  <a:ea typeface="Georgia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06" name="直線接點 305"/>
            <p:cNvCxnSpPr/>
            <p:nvPr/>
          </p:nvCxnSpPr>
          <p:spPr>
            <a:xfrm flipH="1" flipV="1">
              <a:off x="5055356" y="1284545"/>
              <a:ext cx="6438" cy="460442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線接點 306"/>
            <p:cNvCxnSpPr/>
            <p:nvPr/>
          </p:nvCxnSpPr>
          <p:spPr>
            <a:xfrm flipV="1">
              <a:off x="5055926" y="1744459"/>
              <a:ext cx="1271776" cy="528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" name="文字方塊 1767"/>
            <p:cNvSpPr txBox="1"/>
            <p:nvPr/>
          </p:nvSpPr>
          <p:spPr>
            <a:xfrm>
              <a:off x="-2412" y="94974"/>
              <a:ext cx="791659" cy="254027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1200" kern="100" dirty="0" smtClean="0">
                  <a:effectLst/>
                  <a:latin typeface="Georgia"/>
                  <a:ea typeface="新細明體"/>
                  <a:cs typeface="Calibri"/>
                </a:rPr>
                <a:t>VF2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09" name="直線單箭頭接點 308"/>
            <p:cNvCxnSpPr/>
            <p:nvPr/>
          </p:nvCxnSpPr>
          <p:spPr>
            <a:xfrm>
              <a:off x="6356410" y="3163230"/>
              <a:ext cx="39464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矩形 310"/>
            <p:cNvSpPr/>
            <p:nvPr/>
          </p:nvSpPr>
          <p:spPr>
            <a:xfrm>
              <a:off x="1384691" y="1572207"/>
              <a:ext cx="675700" cy="26025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FF0000"/>
                  </a:solidFill>
                  <a:effectLst/>
                  <a:latin typeface="Georgia"/>
                  <a:ea typeface="新細明體"/>
                  <a:cs typeface="Calibri"/>
                </a:rPr>
                <a:t>Subnorm?</a:t>
              </a:r>
              <a:endParaRPr lang="zh-TW" sz="1200" kern="100">
                <a:solidFill>
                  <a:srgbClr val="FF0000"/>
                </a:solidFill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12" name="直線接點 311"/>
            <p:cNvCxnSpPr/>
            <p:nvPr/>
          </p:nvCxnSpPr>
          <p:spPr>
            <a:xfrm flipH="1">
              <a:off x="2060131" y="1690768"/>
              <a:ext cx="161320" cy="0"/>
            </a:xfrm>
            <a:prstGeom prst="line">
              <a:avLst/>
            </a:prstGeom>
            <a:ln>
              <a:solidFill>
                <a:srgbClr val="FF000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文字方塊 1415"/>
          <p:cNvSpPr txBox="1"/>
          <p:nvPr/>
        </p:nvSpPr>
        <p:spPr>
          <a:xfrm>
            <a:off x="2068300" y="4595825"/>
            <a:ext cx="332377" cy="254027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effectLst/>
                <a:latin typeface="Georgia"/>
                <a:ea typeface="新細明體"/>
                <a:cs typeface="Calibri"/>
              </a:rPr>
              <a:t>1</a:t>
            </a:r>
            <a:endParaRPr lang="zh-TW" sz="1200" kern="100" dirty="0">
              <a:effectLst/>
              <a:latin typeface="Georgia"/>
              <a:ea typeface="Georgi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689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Improvement Opportunity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Only one div/sqrt will be executed in DSU pipe</a:t>
            </a:r>
          </a:p>
          <a:p>
            <a:pPr lvl="1"/>
            <a:r>
              <a:rPr lang="en-US" altLang="zh-TW" dirty="0" smtClean="0"/>
              <a:t>Four stages (3 groups of staging flop) are used</a:t>
            </a:r>
          </a:p>
          <a:p>
            <a:pPr lvl="2"/>
            <a:r>
              <a:rPr lang="en-US" altLang="zh-TW" dirty="0" smtClean="0"/>
              <a:t> Use one group of staging flops to flop instruction at F2 stage</a:t>
            </a:r>
          </a:p>
          <a:p>
            <a:r>
              <a:rPr lang="en-US" altLang="zh-TW" dirty="0" smtClean="0"/>
              <a:t>Special input values are detected at F2 stage</a:t>
            </a:r>
          </a:p>
          <a:p>
            <a:pPr lvl="1"/>
            <a:r>
              <a:rPr lang="en-US" altLang="zh-TW" dirty="0" smtClean="0"/>
              <a:t>F1 stage is dedicated for I/P conversion, need to pipe original inputs to F2 stage</a:t>
            </a:r>
          </a:p>
          <a:p>
            <a:pPr lvl="2"/>
            <a:r>
              <a:rPr lang="en-US" altLang="zh-TW" dirty="0" smtClean="0"/>
              <a:t> Detect special I/P at F1: only need to flop converted inputs</a:t>
            </a:r>
          </a:p>
          <a:p>
            <a:r>
              <a:rPr lang="en-US" altLang="zh-TW" dirty="0" smtClean="0"/>
              <a:t>Rounding scheme Y0/Y1/Z is complicated</a:t>
            </a:r>
          </a:p>
          <a:p>
            <a:pPr lvl="1"/>
            <a:r>
              <a:rPr lang="en-US" altLang="zh-TW" dirty="0" smtClean="0"/>
              <a:t>Used in DP MAC, for 161-bit CSA addition (107 sticky bits)</a:t>
            </a:r>
          </a:p>
          <a:p>
            <a:pPr lvl="2"/>
            <a:r>
              <a:rPr lang="en-US" altLang="zh-TW" dirty="0" smtClean="0"/>
              <a:t>DSU DP result has only 58-bit (53 fraction, 1 round, 4 sticky bits) </a:t>
            </a:r>
          </a:p>
          <a:p>
            <a:pPr lvl="1"/>
            <a:r>
              <a:rPr lang="en-US" altLang="zh-TW" dirty="0" smtClean="0"/>
              <a:t>Two 5-bit adders and a MUX for LZA prediction error</a:t>
            </a:r>
          </a:p>
          <a:p>
            <a:pPr lvl="2"/>
            <a:r>
              <a:rPr lang="en-US" altLang="zh-TW" dirty="0" smtClean="0"/>
              <a:t> No LZA is needed for DSU result generation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6127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Revision Items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One group of staging flop for 4 calculation state</a:t>
            </a:r>
          </a:p>
          <a:p>
            <a:r>
              <a:rPr lang="en-US" altLang="zh-TW" dirty="0"/>
              <a:t>Move special value detection from F2 to F1</a:t>
            </a:r>
          </a:p>
          <a:p>
            <a:r>
              <a:rPr lang="en-US" altLang="zh-TW" dirty="0" smtClean="0"/>
              <a:t>Simplify </a:t>
            </a:r>
            <a:r>
              <a:rPr lang="en-US" altLang="zh-TW" dirty="0"/>
              <a:t>rounding scheme to a simple 54-bit adder</a:t>
            </a:r>
          </a:p>
          <a:p>
            <a:r>
              <a:rPr lang="en-US" altLang="zh-TW" dirty="0"/>
              <a:t>Support Double Precision FPU divide/square root</a:t>
            </a:r>
          </a:p>
          <a:p>
            <a:pPr lvl="1"/>
            <a:r>
              <a:rPr lang="en-US" altLang="zh-TW" dirty="0"/>
              <a:t>Add DP subnormal I/P to normal RTL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8955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DSU uArch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2620110" y="1152522"/>
            <a:ext cx="2050960" cy="90487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Operand 1 Subnormal Input Normalization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72720" y="1024903"/>
            <a:ext cx="8714105" cy="5490197"/>
          </a:xfrm>
          <a:prstGeom prst="rect">
            <a:avLst/>
          </a:prstGeom>
          <a:noFill/>
          <a:ln w="158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790447" y="1152523"/>
            <a:ext cx="2076253" cy="90487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Operand 2 Subnormal Input</a:t>
            </a:r>
            <a:r>
              <a:rPr kumimoji="0" lang="en-US" altLang="zh-TW" sz="18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</a:t>
            </a: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Normalization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流程圖: 人工作業 6"/>
          <p:cNvSpPr/>
          <p:nvPr/>
        </p:nvSpPr>
        <p:spPr bwMode="auto">
          <a:xfrm>
            <a:off x="2116066" y="2348449"/>
            <a:ext cx="2234712" cy="197803"/>
          </a:xfrm>
          <a:prstGeom prst="flowChartManualOperat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流程圖: 人工作業 7"/>
          <p:cNvSpPr/>
          <p:nvPr/>
        </p:nvSpPr>
        <p:spPr bwMode="auto">
          <a:xfrm>
            <a:off x="5118250" y="2361357"/>
            <a:ext cx="2234712" cy="197803"/>
          </a:xfrm>
          <a:prstGeom prst="flowChartManualOperat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4170741" y="3314698"/>
            <a:ext cx="1073906" cy="12001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F2 state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chemeClr val="bg1"/>
                </a:solidFill>
              </a:rPr>
              <a:t>DSU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chemeClr val="bg1"/>
                </a:solidFill>
              </a:rPr>
              <a:t>Radix-4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SRT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476499" y="3314697"/>
            <a:ext cx="1510877" cy="120015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F3 state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chemeClr val="bg1"/>
                </a:solidFill>
              </a:rPr>
              <a:t>Sticky Gen/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Subnormal</a:t>
            </a:r>
            <a:endParaRPr lang="en-US" altLang="zh-TW" dirty="0">
              <a:solidFill>
                <a:schemeClr val="bg1"/>
              </a:solidFill>
            </a:endParaRPr>
          </a:p>
          <a:p>
            <a:pPr algn="ctr"/>
            <a:r>
              <a:rPr lang="en-US" altLang="zh-TW" dirty="0">
                <a:solidFill>
                  <a:schemeClr val="bg1"/>
                </a:solidFill>
              </a:rPr>
              <a:t>Right shift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857251" y="3314697"/>
            <a:ext cx="1430021" cy="12001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F4 state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chemeClr val="bg1"/>
                </a:solidFill>
              </a:rPr>
              <a:t>Result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chemeClr val="bg1"/>
                </a:solidFill>
              </a:rPr>
              <a:t>Rounding</a:t>
            </a:r>
          </a:p>
        </p:txBody>
      </p:sp>
      <p:sp>
        <p:nvSpPr>
          <p:cNvPr id="14" name="矩形 13"/>
          <p:cNvSpPr/>
          <p:nvPr/>
        </p:nvSpPr>
        <p:spPr bwMode="auto">
          <a:xfrm>
            <a:off x="5480168" y="3314696"/>
            <a:ext cx="1510877" cy="120015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F3 state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Exception/</a:t>
            </a:r>
            <a:b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</a:b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Subnormal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chemeClr val="bg1"/>
                </a:solidFill>
              </a:rPr>
              <a:t>Prediction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7200899" y="3314060"/>
            <a:ext cx="1419226" cy="12001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F4 state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chemeClr val="bg1"/>
                </a:solidFill>
              </a:rPr>
              <a:t>Exception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chemeClr val="bg1"/>
                </a:solidFill>
              </a:rPr>
              <a:t>Detection</a:t>
            </a:r>
          </a:p>
        </p:txBody>
      </p:sp>
      <p:sp>
        <p:nvSpPr>
          <p:cNvPr id="16" name="矩形 15"/>
          <p:cNvSpPr/>
          <p:nvPr/>
        </p:nvSpPr>
        <p:spPr bwMode="auto">
          <a:xfrm>
            <a:off x="857251" y="4863604"/>
            <a:ext cx="1430022" cy="12001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F4 state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chemeClr val="bg1"/>
                </a:solidFill>
              </a:rPr>
              <a:t>Normal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chemeClr val="bg1"/>
                </a:solidFill>
              </a:rPr>
              <a:t>Result Generation</a:t>
            </a:r>
          </a:p>
        </p:txBody>
      </p:sp>
      <p:sp>
        <p:nvSpPr>
          <p:cNvPr id="17" name="流程圖: 人工作業 16"/>
          <p:cNvSpPr/>
          <p:nvPr/>
        </p:nvSpPr>
        <p:spPr bwMode="auto">
          <a:xfrm>
            <a:off x="3590338" y="6218139"/>
            <a:ext cx="2234712" cy="197803"/>
          </a:xfrm>
          <a:prstGeom prst="flowChartManualOperat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7200899" y="4873125"/>
            <a:ext cx="1419226" cy="120015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F4 state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chemeClr val="bg1"/>
                </a:solidFill>
              </a:rPr>
              <a:t>Special</a:t>
            </a:r>
            <a:br>
              <a:rPr lang="en-US" altLang="zh-TW" dirty="0" smtClean="0">
                <a:solidFill>
                  <a:schemeClr val="bg1"/>
                </a:solidFill>
              </a:rPr>
            </a:br>
            <a:r>
              <a:rPr lang="en-US" altLang="zh-TW" dirty="0" smtClean="0">
                <a:solidFill>
                  <a:schemeClr val="bg1"/>
                </a:solidFill>
              </a:rPr>
              <a:t>Value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chemeClr val="bg1"/>
                </a:solidFill>
              </a:rPr>
              <a:t>Generation</a:t>
            </a:r>
          </a:p>
        </p:txBody>
      </p:sp>
      <p:cxnSp>
        <p:nvCxnSpPr>
          <p:cNvPr id="26" name="直線接點 25"/>
          <p:cNvCxnSpPr/>
          <p:nvPr/>
        </p:nvCxnSpPr>
        <p:spPr bwMode="auto">
          <a:xfrm>
            <a:off x="1572262" y="3166212"/>
            <a:ext cx="296417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直線單箭頭接點 29"/>
          <p:cNvCxnSpPr>
            <a:stCxn id="10" idx="2"/>
            <a:endCxn id="14" idx="0"/>
          </p:cNvCxnSpPr>
          <p:nvPr/>
        </p:nvCxnSpPr>
        <p:spPr bwMode="auto">
          <a:xfrm>
            <a:off x="6235607" y="3035083"/>
            <a:ext cx="0" cy="2796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直線單箭頭接點 34"/>
          <p:cNvCxnSpPr>
            <a:stCxn id="9" idx="2"/>
            <a:endCxn id="12" idx="0"/>
          </p:cNvCxnSpPr>
          <p:nvPr/>
        </p:nvCxnSpPr>
        <p:spPr bwMode="auto">
          <a:xfrm>
            <a:off x="3231938" y="3035083"/>
            <a:ext cx="0" cy="2796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直線單箭頭接點 36"/>
          <p:cNvCxnSpPr>
            <a:endCxn id="13" idx="0"/>
          </p:cNvCxnSpPr>
          <p:nvPr/>
        </p:nvCxnSpPr>
        <p:spPr bwMode="auto">
          <a:xfrm>
            <a:off x="1572261" y="3166212"/>
            <a:ext cx="1" cy="1484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直線接點 38"/>
          <p:cNvCxnSpPr/>
          <p:nvPr/>
        </p:nvCxnSpPr>
        <p:spPr bwMode="auto">
          <a:xfrm>
            <a:off x="4922520" y="3166212"/>
            <a:ext cx="298799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直線單箭頭接點 44"/>
          <p:cNvCxnSpPr/>
          <p:nvPr/>
        </p:nvCxnSpPr>
        <p:spPr bwMode="auto">
          <a:xfrm>
            <a:off x="4536440" y="3166212"/>
            <a:ext cx="0" cy="1478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直線單箭頭接點 46"/>
          <p:cNvCxnSpPr/>
          <p:nvPr/>
        </p:nvCxnSpPr>
        <p:spPr bwMode="auto">
          <a:xfrm>
            <a:off x="4922520" y="3166212"/>
            <a:ext cx="0" cy="1478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直線單箭頭接點 49"/>
          <p:cNvCxnSpPr>
            <a:endCxn id="15" idx="0"/>
          </p:cNvCxnSpPr>
          <p:nvPr/>
        </p:nvCxnSpPr>
        <p:spPr bwMode="auto">
          <a:xfrm>
            <a:off x="7910512" y="3166212"/>
            <a:ext cx="0" cy="1478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直線接點 53"/>
          <p:cNvCxnSpPr/>
          <p:nvPr/>
        </p:nvCxnSpPr>
        <p:spPr bwMode="auto">
          <a:xfrm flipH="1">
            <a:off x="756138" y="4607169"/>
            <a:ext cx="2475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直線接點 55"/>
          <p:cNvCxnSpPr/>
          <p:nvPr/>
        </p:nvCxnSpPr>
        <p:spPr bwMode="auto">
          <a:xfrm flipV="1">
            <a:off x="756138" y="2238269"/>
            <a:ext cx="0" cy="23689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線接點 57"/>
          <p:cNvCxnSpPr/>
          <p:nvPr/>
        </p:nvCxnSpPr>
        <p:spPr bwMode="auto">
          <a:xfrm>
            <a:off x="756138" y="2238269"/>
            <a:ext cx="186397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直線單箭頭接點 60"/>
          <p:cNvCxnSpPr/>
          <p:nvPr/>
        </p:nvCxnSpPr>
        <p:spPr bwMode="auto">
          <a:xfrm flipH="1">
            <a:off x="2620108" y="2238269"/>
            <a:ext cx="1" cy="1101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直線單箭頭接點 64"/>
          <p:cNvCxnSpPr/>
          <p:nvPr/>
        </p:nvCxnSpPr>
        <p:spPr bwMode="auto">
          <a:xfrm>
            <a:off x="3742382" y="2057397"/>
            <a:ext cx="0" cy="2910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直線單箭頭接點 66"/>
          <p:cNvCxnSpPr/>
          <p:nvPr/>
        </p:nvCxnSpPr>
        <p:spPr bwMode="auto">
          <a:xfrm>
            <a:off x="5719136" y="2057398"/>
            <a:ext cx="0" cy="3039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直線接點 72"/>
          <p:cNvCxnSpPr>
            <a:stCxn id="12" idx="2"/>
          </p:cNvCxnSpPr>
          <p:nvPr/>
        </p:nvCxnSpPr>
        <p:spPr bwMode="auto">
          <a:xfrm>
            <a:off x="3231938" y="4514850"/>
            <a:ext cx="0" cy="923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直線接點 74"/>
          <p:cNvCxnSpPr/>
          <p:nvPr/>
        </p:nvCxnSpPr>
        <p:spPr bwMode="auto">
          <a:xfrm flipH="1">
            <a:off x="668215" y="4677505"/>
            <a:ext cx="38682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直線接點 76"/>
          <p:cNvCxnSpPr/>
          <p:nvPr/>
        </p:nvCxnSpPr>
        <p:spPr bwMode="auto">
          <a:xfrm flipV="1">
            <a:off x="668215" y="2147833"/>
            <a:ext cx="0" cy="25296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直線接點 78"/>
          <p:cNvCxnSpPr/>
          <p:nvPr/>
        </p:nvCxnSpPr>
        <p:spPr bwMode="auto">
          <a:xfrm>
            <a:off x="668215" y="2147833"/>
            <a:ext cx="256520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直線單箭頭接點 80"/>
          <p:cNvCxnSpPr>
            <a:endCxn id="7" idx="0"/>
          </p:cNvCxnSpPr>
          <p:nvPr/>
        </p:nvCxnSpPr>
        <p:spPr bwMode="auto">
          <a:xfrm>
            <a:off x="3231937" y="2147833"/>
            <a:ext cx="1485" cy="2006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5" name="直線單箭頭接點 84"/>
          <p:cNvCxnSpPr>
            <a:stCxn id="13" idx="2"/>
            <a:endCxn id="16" idx="0"/>
          </p:cNvCxnSpPr>
          <p:nvPr/>
        </p:nvCxnSpPr>
        <p:spPr bwMode="auto">
          <a:xfrm>
            <a:off x="1572262" y="4514849"/>
            <a:ext cx="0" cy="3487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8" name="直線單箭頭接點 87"/>
          <p:cNvCxnSpPr/>
          <p:nvPr/>
        </p:nvCxnSpPr>
        <p:spPr bwMode="auto">
          <a:xfrm>
            <a:off x="4536440" y="4514850"/>
            <a:ext cx="0" cy="1626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9" name="直線單箭頭接點 98"/>
          <p:cNvCxnSpPr>
            <a:stCxn id="7" idx="2"/>
            <a:endCxn id="9" idx="0"/>
          </p:cNvCxnSpPr>
          <p:nvPr/>
        </p:nvCxnSpPr>
        <p:spPr bwMode="auto">
          <a:xfrm flipH="1">
            <a:off x="3231938" y="2546252"/>
            <a:ext cx="1484" cy="1195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6" name="直線單箭頭接點 105"/>
          <p:cNvCxnSpPr>
            <a:stCxn id="8" idx="2"/>
            <a:endCxn id="10" idx="0"/>
          </p:cNvCxnSpPr>
          <p:nvPr/>
        </p:nvCxnSpPr>
        <p:spPr bwMode="auto">
          <a:xfrm>
            <a:off x="6235606" y="2559160"/>
            <a:ext cx="1" cy="1066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0" name="直線接點 109"/>
          <p:cNvCxnSpPr/>
          <p:nvPr/>
        </p:nvCxnSpPr>
        <p:spPr bwMode="auto">
          <a:xfrm>
            <a:off x="6235606" y="2162283"/>
            <a:ext cx="256520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直線單箭頭接點 110"/>
          <p:cNvCxnSpPr/>
          <p:nvPr/>
        </p:nvCxnSpPr>
        <p:spPr bwMode="auto">
          <a:xfrm>
            <a:off x="6236664" y="2158577"/>
            <a:ext cx="1485" cy="2006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2" name="直線單箭頭接點 111"/>
          <p:cNvCxnSpPr/>
          <p:nvPr/>
        </p:nvCxnSpPr>
        <p:spPr bwMode="auto">
          <a:xfrm flipH="1">
            <a:off x="6816188" y="2258885"/>
            <a:ext cx="1" cy="1101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3" name="直線接點 112"/>
          <p:cNvCxnSpPr/>
          <p:nvPr/>
        </p:nvCxnSpPr>
        <p:spPr bwMode="auto">
          <a:xfrm>
            <a:off x="6816189" y="2258885"/>
            <a:ext cx="186397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直線接點 113"/>
          <p:cNvCxnSpPr/>
          <p:nvPr/>
        </p:nvCxnSpPr>
        <p:spPr bwMode="auto">
          <a:xfrm flipV="1">
            <a:off x="8680159" y="2258885"/>
            <a:ext cx="0" cy="23689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5" name="直線接點 114"/>
          <p:cNvCxnSpPr/>
          <p:nvPr/>
        </p:nvCxnSpPr>
        <p:spPr bwMode="auto">
          <a:xfrm flipH="1">
            <a:off x="6209439" y="4627785"/>
            <a:ext cx="2475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直線接點 115"/>
          <p:cNvCxnSpPr/>
          <p:nvPr/>
        </p:nvCxnSpPr>
        <p:spPr bwMode="auto">
          <a:xfrm>
            <a:off x="6210497" y="4514850"/>
            <a:ext cx="0" cy="11293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8" name="直線接點 117"/>
          <p:cNvCxnSpPr/>
          <p:nvPr/>
        </p:nvCxnSpPr>
        <p:spPr bwMode="auto">
          <a:xfrm flipV="1">
            <a:off x="8798468" y="2157993"/>
            <a:ext cx="0" cy="25296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9" name="直線接點 118"/>
          <p:cNvCxnSpPr/>
          <p:nvPr/>
        </p:nvCxnSpPr>
        <p:spPr bwMode="auto">
          <a:xfrm flipH="1">
            <a:off x="4932588" y="4684146"/>
            <a:ext cx="386822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0" name="直線單箭頭接點 119"/>
          <p:cNvCxnSpPr/>
          <p:nvPr/>
        </p:nvCxnSpPr>
        <p:spPr bwMode="auto">
          <a:xfrm>
            <a:off x="4937760" y="4519930"/>
            <a:ext cx="0" cy="1626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22" name="直線單箭頭接點 121"/>
          <p:cNvCxnSpPr>
            <a:stCxn id="15" idx="2"/>
            <a:endCxn id="18" idx="0"/>
          </p:cNvCxnSpPr>
          <p:nvPr/>
        </p:nvCxnSpPr>
        <p:spPr bwMode="auto">
          <a:xfrm>
            <a:off x="7910512" y="4514212"/>
            <a:ext cx="0" cy="3589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3" name="直線接點 122"/>
          <p:cNvCxnSpPr/>
          <p:nvPr/>
        </p:nvCxnSpPr>
        <p:spPr bwMode="auto">
          <a:xfrm flipH="1">
            <a:off x="172720" y="2850444"/>
            <a:ext cx="871410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" name="矩形 8"/>
          <p:cNvSpPr/>
          <p:nvPr/>
        </p:nvSpPr>
        <p:spPr bwMode="auto">
          <a:xfrm>
            <a:off x="2476499" y="2665806"/>
            <a:ext cx="1510877" cy="3692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Reg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480168" y="2665806"/>
            <a:ext cx="1510877" cy="3692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Reg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126" name="肘形接點 125"/>
          <p:cNvCxnSpPr>
            <a:stCxn id="16" idx="2"/>
          </p:cNvCxnSpPr>
          <p:nvPr/>
        </p:nvCxnSpPr>
        <p:spPr bwMode="auto">
          <a:xfrm rot="16200000" flipH="1">
            <a:off x="2890909" y="4745109"/>
            <a:ext cx="67804" cy="270509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28" name="肘形接點 127"/>
          <p:cNvCxnSpPr>
            <a:stCxn id="18" idx="2"/>
          </p:cNvCxnSpPr>
          <p:nvPr/>
        </p:nvCxnSpPr>
        <p:spPr bwMode="auto">
          <a:xfrm rot="5400000">
            <a:off x="6485240" y="4706287"/>
            <a:ext cx="58283" cy="279226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直線單箭頭接點 129"/>
          <p:cNvCxnSpPr/>
          <p:nvPr/>
        </p:nvCxnSpPr>
        <p:spPr bwMode="auto">
          <a:xfrm>
            <a:off x="5118250" y="6131560"/>
            <a:ext cx="0" cy="865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2" name="直線單箭頭接點 131"/>
          <p:cNvCxnSpPr/>
          <p:nvPr/>
        </p:nvCxnSpPr>
        <p:spPr bwMode="auto">
          <a:xfrm>
            <a:off x="4277360" y="6131560"/>
            <a:ext cx="0" cy="865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5" name="直線單箭頭接點 134"/>
          <p:cNvCxnSpPr>
            <a:stCxn id="17" idx="2"/>
          </p:cNvCxnSpPr>
          <p:nvPr/>
        </p:nvCxnSpPr>
        <p:spPr bwMode="auto">
          <a:xfrm>
            <a:off x="4707694" y="6415942"/>
            <a:ext cx="0" cy="96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8" name="文字方塊 137"/>
          <p:cNvSpPr txBox="1"/>
          <p:nvPr/>
        </p:nvSpPr>
        <p:spPr>
          <a:xfrm>
            <a:off x="232428" y="1645723"/>
            <a:ext cx="599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FP1</a:t>
            </a:r>
            <a:endParaRPr lang="zh-TW" altLang="en-US" dirty="0"/>
          </a:p>
        </p:txBody>
      </p:sp>
      <p:sp>
        <p:nvSpPr>
          <p:cNvPr id="139" name="文字方塊 138"/>
          <p:cNvSpPr txBox="1"/>
          <p:nvPr/>
        </p:nvSpPr>
        <p:spPr>
          <a:xfrm>
            <a:off x="232428" y="4719236"/>
            <a:ext cx="599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FP2</a:t>
            </a:r>
            <a:endParaRPr lang="zh-TW" altLang="en-US" dirty="0"/>
          </a:p>
        </p:txBody>
      </p:sp>
      <p:cxnSp>
        <p:nvCxnSpPr>
          <p:cNvPr id="148" name="肘形接點 147"/>
          <p:cNvCxnSpPr/>
          <p:nvPr/>
        </p:nvCxnSpPr>
        <p:spPr bwMode="auto">
          <a:xfrm rot="10800000" flipV="1">
            <a:off x="3600395" y="3102862"/>
            <a:ext cx="2646547" cy="211833"/>
          </a:xfrm>
          <a:prstGeom prst="bentConnector3">
            <a:avLst>
              <a:gd name="adj1" fmla="val 9998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arrow"/>
          </a:ln>
          <a:effectLst/>
        </p:spPr>
      </p:cxnSp>
      <p:cxnSp>
        <p:nvCxnSpPr>
          <p:cNvPr id="153" name="直線接點 152"/>
          <p:cNvCxnSpPr>
            <a:stCxn id="9" idx="2"/>
          </p:cNvCxnSpPr>
          <p:nvPr/>
        </p:nvCxnSpPr>
        <p:spPr bwMode="auto">
          <a:xfrm>
            <a:off x="3231938" y="3035083"/>
            <a:ext cx="1484" cy="1311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54" name="直線接點 153"/>
          <p:cNvCxnSpPr/>
          <p:nvPr/>
        </p:nvCxnSpPr>
        <p:spPr bwMode="auto">
          <a:xfrm>
            <a:off x="6238150" y="3035082"/>
            <a:ext cx="1484" cy="1311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sp>
        <p:nvSpPr>
          <p:cNvPr id="63" name="矩形 62"/>
          <p:cNvSpPr/>
          <p:nvPr/>
        </p:nvSpPr>
        <p:spPr bwMode="auto">
          <a:xfrm>
            <a:off x="734890" y="1155185"/>
            <a:ext cx="1552382" cy="90487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Special Value Detection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7134322" y="1152521"/>
            <a:ext cx="1552382" cy="90487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chemeClr val="bg1"/>
                </a:solidFill>
              </a:rPr>
              <a:t>Exponent Calculation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" name="弧形箭號 (上彎) 2"/>
          <p:cNvSpPr/>
          <p:nvPr/>
        </p:nvSpPr>
        <p:spPr bwMode="auto">
          <a:xfrm>
            <a:off x="4444047" y="4124325"/>
            <a:ext cx="588478" cy="323850"/>
          </a:xfrm>
          <a:prstGeom prst="curvedUp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直線圖說文字 2 19"/>
          <p:cNvSpPr/>
          <p:nvPr/>
        </p:nvSpPr>
        <p:spPr bwMode="auto">
          <a:xfrm>
            <a:off x="2738554" y="4914900"/>
            <a:ext cx="3775827" cy="800100"/>
          </a:xfrm>
          <a:prstGeom prst="borderCallout2">
            <a:avLst>
              <a:gd name="adj1" fmla="val -7095"/>
              <a:gd name="adj2" fmla="val 26479"/>
              <a:gd name="adj3" fmla="val -15429"/>
              <a:gd name="adj4" fmla="val 34795"/>
              <a:gd name="adj5" fmla="val -65370"/>
              <a:gd name="adj6" fmla="val 43643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>
              <a:buFontTx/>
              <a:buAutoNum type="arabicPeriod"/>
            </a:pPr>
            <a:r>
              <a:rPr lang="en-US" altLang="zh-TW" sz="1400" dirty="0"/>
              <a:t>Calculation state (SP:13 DP:27 cycles)</a:t>
            </a:r>
          </a:p>
          <a:p>
            <a:pPr marL="342900" indent="-342900">
              <a:buFontTx/>
              <a:buAutoNum type="arabicPeriod"/>
            </a:pPr>
            <a:r>
              <a:rPr lang="en-US" altLang="zh-TW" sz="1400" dirty="0"/>
              <a:t>Sticky Gen state (CS form remainder)</a:t>
            </a:r>
          </a:p>
          <a:p>
            <a:pPr marL="342900" indent="-342900">
              <a:buFontTx/>
              <a:buAutoNum type="arabicPeriod"/>
            </a:pPr>
            <a:r>
              <a:rPr lang="en-US" altLang="zh-TW" sz="1400" dirty="0"/>
              <a:t>Done state (Result, Result-1)</a:t>
            </a:r>
            <a:endParaRPr lang="zh-TW" altLang="en-US" sz="14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19853499"/>
      </p:ext>
    </p:extLst>
  </p:cSld>
  <p:clrMapOvr>
    <a:masterClrMapping/>
  </p:clrMapOvr>
</p:sld>
</file>

<file path=ppt/theme/theme1.xml><?xml version="1.0" encoding="utf-8"?>
<a:theme xmlns:a="http://schemas.openxmlformats.org/drawingml/2006/main" name="母片">
  <a:themeElements>
    <a:clrScheme name="龍騰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1_281TGp_consulting_light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281TGp_consulting_light 1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44357C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0AEBF"/>
        </a:accent5>
        <a:accent6>
          <a:srgbClr val="85AE49"/>
        </a:accent6>
        <a:hlink>
          <a:srgbClr val="9999FF"/>
        </a:hlink>
        <a:folHlink>
          <a:srgbClr val="4EA7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81TGp_consulting_light 2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25557B"/>
        </a:accent1>
        <a:accent2>
          <a:srgbClr val="E4C244"/>
        </a:accent2>
        <a:accent3>
          <a:srgbClr val="FFFFFF"/>
        </a:accent3>
        <a:accent4>
          <a:srgbClr val="2A2A2A"/>
        </a:accent4>
        <a:accent5>
          <a:srgbClr val="ACB4BF"/>
        </a:accent5>
        <a:accent6>
          <a:srgbClr val="CFB03D"/>
        </a:accent6>
        <a:hlink>
          <a:srgbClr val="6699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81TGp_consulting_light 3">
        <a:dk1>
          <a:srgbClr val="35567B"/>
        </a:dk1>
        <a:lt1>
          <a:srgbClr val="FFFFFF"/>
        </a:lt1>
        <a:dk2>
          <a:srgbClr val="000000"/>
        </a:dk2>
        <a:lt2>
          <a:srgbClr val="DDDDDD"/>
        </a:lt2>
        <a:accent1>
          <a:srgbClr val="789F21"/>
        </a:accent1>
        <a:accent2>
          <a:srgbClr val="E9803F"/>
        </a:accent2>
        <a:accent3>
          <a:srgbClr val="FFFFFF"/>
        </a:accent3>
        <a:accent4>
          <a:srgbClr val="2C4868"/>
        </a:accent4>
        <a:accent5>
          <a:srgbClr val="BECDAB"/>
        </a:accent5>
        <a:accent6>
          <a:srgbClr val="D37338"/>
        </a:accent6>
        <a:hlink>
          <a:srgbClr val="E0C24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母片</Template>
  <TotalTime>190297</TotalTime>
  <Words>685</Words>
  <Application>Microsoft Office PowerPoint</Application>
  <PresentationFormat>如螢幕大小 (4:3)</PresentationFormat>
  <Paragraphs>237</Paragraphs>
  <Slides>13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母片</vt:lpstr>
      <vt:lpstr>[Alpaca]: FPU DSU Revision</vt:lpstr>
      <vt:lpstr>DSU Pipeline Instructions</vt:lpstr>
      <vt:lpstr>Previous Design</vt:lpstr>
      <vt:lpstr>Previous Design (DIV Pipeline)</vt:lpstr>
      <vt:lpstr>Previous Design (DIV Pipeline)</vt:lpstr>
      <vt:lpstr>Detail Rounding Scheme of Previous DSU</vt:lpstr>
      <vt:lpstr>Improvement Opportunity</vt:lpstr>
      <vt:lpstr>Revision Items</vt:lpstr>
      <vt:lpstr>DSU uArch</vt:lpstr>
      <vt:lpstr>PowerPoint 簡報</vt:lpstr>
      <vt:lpstr>Subnormal Input Normalization</vt:lpstr>
      <vt:lpstr>Rounding</vt:lpstr>
      <vt:lpstr>PowerPoint 簡報</vt:lpstr>
    </vt:vector>
  </TitlesOfParts>
  <Company>Andes Technology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Andes … Introduction (Title)</dc:title>
  <dc:creator>ericchen@andestech.com</dc:creator>
  <cp:lastModifiedBy>Eric Rui-Lin Chen(陳瑞霖)</cp:lastModifiedBy>
  <cp:revision>2691</cp:revision>
  <cp:lastPrinted>2018-05-08T06:45:15Z</cp:lastPrinted>
  <dcterms:created xsi:type="dcterms:W3CDTF">2018-01-08T00:52:47Z</dcterms:created>
  <dcterms:modified xsi:type="dcterms:W3CDTF">2020-06-12T08:31:05Z</dcterms:modified>
</cp:coreProperties>
</file>