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30"/>
  </p:notesMasterIdLst>
  <p:handoutMasterIdLst>
    <p:handoutMasterId r:id="rId31"/>
  </p:handoutMasterIdLst>
  <p:sldIdLst>
    <p:sldId id="525" r:id="rId2"/>
    <p:sldId id="1078" r:id="rId3"/>
    <p:sldId id="1110" r:id="rId4"/>
    <p:sldId id="1106" r:id="rId5"/>
    <p:sldId id="1107" r:id="rId6"/>
    <p:sldId id="1108" r:id="rId7"/>
    <p:sldId id="1126" r:id="rId8"/>
    <p:sldId id="1127" r:id="rId9"/>
    <p:sldId id="1118" r:id="rId10"/>
    <p:sldId id="1095" r:id="rId11"/>
    <p:sldId id="1087" r:id="rId12"/>
    <p:sldId id="1119" r:id="rId13"/>
    <p:sldId id="1079" r:id="rId14"/>
    <p:sldId id="1092" r:id="rId15"/>
    <p:sldId id="1099" r:id="rId16"/>
    <p:sldId id="1100" r:id="rId17"/>
    <p:sldId id="1101" r:id="rId18"/>
    <p:sldId id="1102" r:id="rId19"/>
    <p:sldId id="1103" r:id="rId20"/>
    <p:sldId id="1098" r:id="rId21"/>
    <p:sldId id="1090" r:id="rId22"/>
    <p:sldId id="1104" r:id="rId23"/>
    <p:sldId id="1105" r:id="rId24"/>
    <p:sldId id="1109" r:id="rId25"/>
    <p:sldId id="983" r:id="rId26"/>
    <p:sldId id="1089" r:id="rId27"/>
    <p:sldId id="1124" r:id="rId28"/>
    <p:sldId id="1125" r:id="rId2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55DDD8D6-79C9-4DFF-815F-89DA4795BEEB}">
          <p14:sldIdLst>
            <p14:sldId id="525"/>
            <p14:sldId id="1078"/>
            <p14:sldId id="1110"/>
            <p14:sldId id="1106"/>
            <p14:sldId id="1107"/>
            <p14:sldId id="1108"/>
            <p14:sldId id="1126"/>
            <p14:sldId id="1127"/>
            <p14:sldId id="1118"/>
            <p14:sldId id="1095"/>
            <p14:sldId id="1087"/>
            <p14:sldId id="1119"/>
            <p14:sldId id="1079"/>
            <p14:sldId id="1092"/>
            <p14:sldId id="1099"/>
            <p14:sldId id="1100"/>
            <p14:sldId id="1101"/>
            <p14:sldId id="1102"/>
            <p14:sldId id="1103"/>
            <p14:sldId id="1098"/>
            <p14:sldId id="1090"/>
            <p14:sldId id="1104"/>
            <p14:sldId id="1105"/>
            <p14:sldId id="1109"/>
            <p14:sldId id="983"/>
            <p14:sldId id="1089"/>
            <p14:sldId id="1124"/>
            <p14:sldId id="112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80EBB"/>
    <a:srgbClr val="FF3399"/>
    <a:srgbClr val="FDC7FD"/>
    <a:srgbClr val="FF99FF"/>
    <a:srgbClr val="FFCBFB"/>
    <a:srgbClr val="1C71A6"/>
    <a:srgbClr val="000066"/>
    <a:srgbClr val="FFFFCC"/>
    <a:srgbClr val="32AE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8" autoAdjust="0"/>
    <p:restoredTop sz="99305" autoAdjust="0"/>
  </p:normalViewPr>
  <p:slideViewPr>
    <p:cSldViewPr snapToGrid="0">
      <p:cViewPr>
        <p:scale>
          <a:sx n="90" d="100"/>
          <a:sy n="90" d="100"/>
        </p:scale>
        <p:origin x="-1430" y="-29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-2496" y="-96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604" cy="46526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970159" y="0"/>
            <a:ext cx="3038604" cy="46526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E1479-1B44-46F7-B2B0-D9B1309EF560}" type="datetimeFigureOut">
              <a:rPr lang="zh-TW" altLang="en-US" smtClean="0"/>
              <a:t>2019/8/29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829648"/>
            <a:ext cx="3038604" cy="4652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970159" y="8829648"/>
            <a:ext cx="3038604" cy="4652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C35F32-C31C-4AC4-8E45-5890523DDA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349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604" cy="463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t" anchorCtr="0" compatLnSpc="1">
            <a:prstTxWarp prst="textNoShape">
              <a:avLst/>
            </a:prstTxWarp>
          </a:bodyPr>
          <a:lstStyle>
            <a:lvl1pPr defTabSz="849313">
              <a:defRPr sz="1000" b="0"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159" y="0"/>
            <a:ext cx="3038604" cy="463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t" anchorCtr="0" compatLnSpc="1">
            <a:prstTxWarp prst="textNoShape">
              <a:avLst/>
            </a:prstTxWarp>
          </a:bodyPr>
          <a:lstStyle>
            <a:lvl1pPr algn="r" defTabSz="849313">
              <a:defRPr sz="1000" b="0"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9788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9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713" y="4416311"/>
            <a:ext cx="5608975" cy="4181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259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621"/>
            <a:ext cx="3038604" cy="462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b" anchorCtr="0" compatLnSpc="1">
            <a:prstTxWarp prst="textNoShape">
              <a:avLst/>
            </a:prstTxWarp>
          </a:bodyPr>
          <a:lstStyle>
            <a:lvl1pPr defTabSz="849313">
              <a:defRPr sz="1000" b="0"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59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159" y="8832621"/>
            <a:ext cx="3038604" cy="462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b" anchorCtr="0" compatLnSpc="1">
            <a:prstTxWarp prst="textNoShape">
              <a:avLst/>
            </a:prstTxWarp>
          </a:bodyPr>
          <a:lstStyle>
            <a:lvl1pPr algn="r" defTabSz="849313">
              <a:defRPr sz="1000" b="0">
                <a:ea typeface="+mn-ea"/>
              </a:defRPr>
            </a:lvl1pPr>
          </a:lstStyle>
          <a:p>
            <a:pPr>
              <a:defRPr/>
            </a:pPr>
            <a:fld id="{C79FA509-B1DE-4A2A-816D-4E4A94353D1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5457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0941E5-DFE5-45FE-9949-0CAB0B51B56A}" type="slidenum">
              <a:rPr lang="zh-TW" altLang="en-US" smtClean="0"/>
              <a:pPr>
                <a:defRPr/>
              </a:pPr>
              <a:t>1</a:t>
            </a:fld>
            <a:endParaRPr lang="en-US" altLang="zh-TW" dirty="0" smtClean="0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BC8CCC-1454-49B8-B8EC-74F2C178A1FE}" type="slidenum">
              <a:rPr lang="zh-TW" altLang="en-US" smtClean="0"/>
              <a:pPr>
                <a:defRPr/>
              </a:pPr>
              <a:t>25</a:t>
            </a:fld>
            <a:endParaRPr lang="en-US" altLang="zh-TW" smtClean="0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2350" y="4416311"/>
            <a:ext cx="5605701" cy="4181447"/>
          </a:xfrm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標題投影片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des-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88913"/>
            <a:ext cx="1133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20"/>
          <p:cNvSpPr txBox="1">
            <a:spLocks noChangeArrowheads="1"/>
          </p:cNvSpPr>
          <p:nvPr userDrawn="1"/>
        </p:nvSpPr>
        <p:spPr bwMode="auto">
          <a:xfrm>
            <a:off x="7586663" y="6554788"/>
            <a:ext cx="15478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900" b="0" dirty="0">
                <a:solidFill>
                  <a:schemeClr val="bg1"/>
                </a:solidFill>
                <a:ea typeface="新細明體" pitchFamily="18" charset="-120"/>
              </a:rPr>
              <a:t>WWW.ANDESTECH.COM</a:t>
            </a:r>
          </a:p>
        </p:txBody>
      </p:sp>
      <p:pic>
        <p:nvPicPr>
          <p:cNvPr id="6" name="Picture 24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2976563"/>
            <a:ext cx="9144000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Rectangle 1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590925" y="2286000"/>
            <a:ext cx="5324475" cy="381000"/>
          </a:xfrm>
          <a:prstGeom prst="rect">
            <a:avLst/>
          </a:prstGeom>
        </p:spPr>
        <p:txBody>
          <a:bodyPr/>
          <a:lstStyle>
            <a:lvl1pPr marL="0" indent="0" algn="r">
              <a:buFont typeface="Wingdings" pitchFamily="2" charset="2"/>
              <a:buNone/>
              <a:defRPr sz="2200">
                <a:solidFill>
                  <a:srgbClr val="000000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smtClean="0"/>
              <a:t>按一下以編輯母片副標題樣式</a:t>
            </a:r>
            <a:endParaRPr lang="en-US" altLang="zh-TW" dirty="0"/>
          </a:p>
        </p:txBody>
      </p:sp>
      <p:sp>
        <p:nvSpPr>
          <p:cNvPr id="54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1905000" y="1447800"/>
            <a:ext cx="7010400" cy="762000"/>
          </a:xfrm>
          <a:effectLst>
            <a:outerShdw dist="17961" dir="2700000" algn="ctr" rotWithShape="0">
              <a:srgbClr val="C0C0C0"/>
            </a:outerShdw>
          </a:effectLst>
        </p:spPr>
        <p:txBody>
          <a:bodyPr/>
          <a:lstStyle>
            <a:lvl1pPr algn="r">
              <a:defRPr sz="36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72263" y="133350"/>
            <a:ext cx="2119312" cy="61817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23850" y="142875"/>
            <a:ext cx="6205538" cy="61817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>
          <a:xfrm>
            <a:off x="316234" y="2824481"/>
            <a:ext cx="8658225" cy="1269049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>
            <a:lvl1pPr algn="l">
              <a:defRPr b="1" i="1">
                <a:solidFill>
                  <a:schemeClr val="tx1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55415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0372" y="1240981"/>
            <a:ext cx="8632372" cy="523005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標題，文字及圖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142875"/>
            <a:ext cx="8624207" cy="6080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81000" y="1052513"/>
            <a:ext cx="4133850" cy="52720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圖表版面配置區 3"/>
          <p:cNvSpPr>
            <a:spLocks noGrp="1"/>
          </p:cNvSpPr>
          <p:nvPr>
            <p:ph type="chart" sz="half" idx="2"/>
          </p:nvPr>
        </p:nvSpPr>
        <p:spPr>
          <a:xfrm>
            <a:off x="4667250" y="1052513"/>
            <a:ext cx="4133850" cy="5272087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按一下圖示以新增圖表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142875"/>
            <a:ext cx="8591550" cy="6080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8536" y="142875"/>
            <a:ext cx="8591550" cy="6080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381000" y="1052513"/>
            <a:ext cx="8420100" cy="5272087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按一下圖示以新增表格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052513"/>
            <a:ext cx="4133850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67250" y="1052513"/>
            <a:ext cx="4133850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標題，文字及多媒體項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7813" y="222250"/>
            <a:ext cx="8615362" cy="4873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81000" y="1219200"/>
            <a:ext cx="4133850" cy="51054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媒體版面配置區 3"/>
          <p:cNvSpPr>
            <a:spLocks noGrp="1"/>
          </p:cNvSpPr>
          <p:nvPr>
            <p:ph type="media" sz="half" idx="2"/>
          </p:nvPr>
        </p:nvSpPr>
        <p:spPr>
          <a:xfrm>
            <a:off x="4667250" y="1219200"/>
            <a:ext cx="4133850" cy="5105400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按一下圖示以新增多媒體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6" descr="Line Bar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975725" y="0"/>
            <a:ext cx="1793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8834" name="Rectangle 2"/>
          <p:cNvSpPr>
            <a:spLocks noChangeArrowheads="1"/>
          </p:cNvSpPr>
          <p:nvPr/>
        </p:nvSpPr>
        <p:spPr bwMode="gray"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a typeface="+mn-ea"/>
            </a:endParaRPr>
          </a:p>
        </p:txBody>
      </p:sp>
      <p:sp>
        <p:nvSpPr>
          <p:cNvPr id="248841" name="Rectangle 9"/>
          <p:cNvSpPr>
            <a:spLocks noGrp="1" noChangeArrowheads="1"/>
          </p:cNvSpPr>
          <p:nvPr>
            <p:ph type="title"/>
          </p:nvPr>
        </p:nvSpPr>
        <p:spPr bwMode="gray">
          <a:xfrm>
            <a:off x="323850" y="142875"/>
            <a:ext cx="8658225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dirty="0" smtClean="0"/>
          </a:p>
        </p:txBody>
      </p:sp>
      <p:sp>
        <p:nvSpPr>
          <p:cNvPr id="248836" name="Freeform 4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00" y="0"/>
              </a:cxn>
              <a:cxn ang="0">
                <a:pos x="3456" y="428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a typeface="+mn-ea"/>
            </a:endParaRP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black">
          <a:xfrm>
            <a:off x="381000" y="1052513"/>
            <a:ext cx="8420100" cy="527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pic>
        <p:nvPicPr>
          <p:cNvPr id="1031" name="Picture 12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8050213" y="52388"/>
            <a:ext cx="10191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12" descr="andes-logo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4763" y="6486525"/>
            <a:ext cx="989012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oter Placeholder 3"/>
          <p:cNvSpPr txBox="1">
            <a:spLocks noGrp="1"/>
          </p:cNvSpPr>
          <p:nvPr/>
        </p:nvSpPr>
        <p:spPr bwMode="gray">
          <a:xfrm>
            <a:off x="811213" y="6502400"/>
            <a:ext cx="1497012" cy="384175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zh-TW" sz="1600" dirty="0">
                <a:solidFill>
                  <a:srgbClr val="002060"/>
                </a:solidFill>
                <a:latin typeface="Tahoma" pitchFamily="34" charset="0"/>
                <a:ea typeface="+mn-ea"/>
              </a:rPr>
              <a:t>Confidential</a:t>
            </a:r>
            <a:endParaRPr lang="en-US" altLang="zh-TW" sz="1200" dirty="0">
              <a:solidFill>
                <a:srgbClr val="002060"/>
              </a:solidFill>
              <a:latin typeface="Tahoma" pitchFamily="34" charset="0"/>
              <a:ea typeface="+mn-ea"/>
            </a:endParaRPr>
          </a:p>
        </p:txBody>
      </p:sp>
      <p:sp>
        <p:nvSpPr>
          <p:cNvPr id="10" name="Rectangle 26"/>
          <p:cNvSpPr>
            <a:spLocks noChangeArrowheads="1"/>
          </p:cNvSpPr>
          <p:nvPr/>
        </p:nvSpPr>
        <p:spPr bwMode="gray">
          <a:xfrm>
            <a:off x="6821488" y="6618288"/>
            <a:ext cx="2170112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r>
              <a:rPr lang="en-US" altLang="zh-TW" sz="1100">
                <a:latin typeface="Verdana" pitchFamily="34" charset="0"/>
              </a:rPr>
              <a:t>Driving Innovations™</a:t>
            </a:r>
            <a:endParaRPr lang="en-US" altLang="zh-TW" sz="1000">
              <a:latin typeface="Verdana" pitchFamily="34" charset="0"/>
            </a:endParaRPr>
          </a:p>
        </p:txBody>
      </p:sp>
      <p:sp>
        <p:nvSpPr>
          <p:cNvPr id="11" name="Rectangle 27"/>
          <p:cNvSpPr>
            <a:spLocks noChangeArrowheads="1"/>
          </p:cNvSpPr>
          <p:nvPr/>
        </p:nvSpPr>
        <p:spPr bwMode="gray">
          <a:xfrm>
            <a:off x="3924300" y="6597650"/>
            <a:ext cx="8382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fld id="{538D94C5-BC46-4B0D-B46B-3E7F715B45EE}" type="slidenum">
              <a:rPr lang="zh-TW" altLang="en-US" sz="1000">
                <a:latin typeface="Verdana" pitchFamily="34" charset="0"/>
              </a:rPr>
              <a:pPr algn="ctr">
                <a:defRPr/>
              </a:pPr>
              <a:t>‹#›</a:t>
            </a:fld>
            <a:endParaRPr lang="en-US" altLang="zh-TW" sz="1000" dirty="0">
              <a:latin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2" r:id="rId2"/>
    <p:sldLayoutId id="2147483743" r:id="rId3"/>
    <p:sldLayoutId id="2147483740" r:id="rId4"/>
    <p:sldLayoutId id="2147483744" r:id="rId5"/>
    <p:sldLayoutId id="2147483751" r:id="rId6"/>
    <p:sldLayoutId id="2147483741" r:id="rId7"/>
    <p:sldLayoutId id="2147483748" r:id="rId8"/>
    <p:sldLayoutId id="2147483746" r:id="rId9"/>
    <p:sldLayoutId id="2147483745" r:id="rId10"/>
    <p:sldLayoutId id="2147483765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kumimoji="1" sz="2800">
          <a:solidFill>
            <a:schemeClr val="tx1"/>
          </a:solidFill>
          <a:latin typeface="Tahoma" pitchFamily="34" charset="0"/>
          <a:ea typeface="新細明體" pitchFamily="18" charset="-12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n"/>
        <a:defRPr kumimoji="1" sz="2400">
          <a:solidFill>
            <a:schemeClr val="tx1"/>
          </a:solidFill>
          <a:latin typeface="Tahoma" pitchFamily="34" charset="0"/>
          <a:ea typeface="新細明體" pitchFamily="18" charset="-12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u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l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Tahoma" pitchFamily="34" charset="0"/>
          <a:ea typeface="新細明體" pitchFamily="18" charset="-12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63938" y="2290763"/>
            <a:ext cx="5324475" cy="381000"/>
          </a:xfrm>
        </p:spPr>
        <p:txBody>
          <a:bodyPr/>
          <a:lstStyle/>
          <a:p>
            <a:r>
              <a:rPr lang="en-US" altLang="zh-TW" sz="2800" dirty="0" smtClean="0">
                <a:ea typeface="新細明體" charset="-120"/>
              </a:rPr>
              <a:t>Driving Innovations™</a:t>
            </a:r>
            <a:endParaRPr lang="zh-TW" altLang="en-US" sz="2800" baseline="30000" dirty="0" smtClean="0">
              <a:ea typeface="新細明體" charset="-120"/>
            </a:endParaRPr>
          </a:p>
        </p:txBody>
      </p:sp>
      <p:sp>
        <p:nvSpPr>
          <p:cNvPr id="802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238" y="1447800"/>
            <a:ext cx="8666162" cy="762000"/>
          </a:xfrm>
        </p:spPr>
        <p:txBody>
          <a:bodyPr/>
          <a:lstStyle/>
          <a:p>
            <a:pPr>
              <a:defRPr/>
            </a:pPr>
            <a:r>
              <a:rPr lang="en-US" altLang="zh-TW" sz="3200" dirty="0" smtClean="0">
                <a:solidFill>
                  <a:srgbClr val="333333"/>
                </a:solidFill>
                <a:ea typeface="新細明體" charset="-120"/>
              </a:rPr>
              <a:t>[Alpaca]: FPU MISC Pipeline uArch</a:t>
            </a:r>
          </a:p>
        </p:txBody>
      </p:sp>
      <p:sp>
        <p:nvSpPr>
          <p:cNvPr id="54275" name="Text Box 4"/>
          <p:cNvSpPr txBox="1">
            <a:spLocks noChangeArrowheads="1"/>
          </p:cNvSpPr>
          <p:nvPr/>
        </p:nvSpPr>
        <p:spPr bwMode="auto">
          <a:xfrm>
            <a:off x="5711825" y="5667375"/>
            <a:ext cx="2038350" cy="646331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Eric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2019/8/26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FP to 32/16/8 Bit Integer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0372" y="977221"/>
            <a:ext cx="8632372" cy="5564256"/>
          </a:xfrm>
        </p:spPr>
        <p:txBody>
          <a:bodyPr/>
          <a:lstStyle/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Right shift</a:t>
            </a:r>
            <a:r>
              <a:rPr lang="en-US" altLang="zh-TW" dirty="0"/>
              <a:t> </a:t>
            </a:r>
            <a:r>
              <a:rPr lang="en-US" altLang="zh-TW" dirty="0" smtClean="0"/>
              <a:t>by </a:t>
            </a:r>
            <a:r>
              <a:rPr lang="en-US" altLang="zh-TW" dirty="0" err="1" smtClean="0"/>
              <a:t>sh_amount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 0&lt;</a:t>
            </a:r>
            <a:r>
              <a:rPr lang="en-US" altLang="zh-TW" dirty="0" err="1" smtClean="0"/>
              <a:t>exp</a:t>
            </a:r>
            <a:r>
              <a:rPr lang="en-US" altLang="zh-TW" dirty="0" smtClean="0"/>
              <a:t>&lt;23: </a:t>
            </a:r>
            <a:r>
              <a:rPr lang="en-US" altLang="zh-TW" dirty="0" err="1" smtClean="0"/>
              <a:t>sh_amount</a:t>
            </a:r>
            <a:r>
              <a:rPr lang="en-US" altLang="zh-TW" dirty="0" smtClean="0"/>
              <a:t> = 23-exp, then rounding by 25bit adder</a:t>
            </a:r>
          </a:p>
          <a:p>
            <a:pPr lvl="3"/>
            <a:r>
              <a:rPr lang="en-US" altLang="zh-TW" dirty="0" smtClean="0"/>
              <a:t>32bit_int[31:0]	={8’b0,bit[31:8]}</a:t>
            </a:r>
          </a:p>
          <a:p>
            <a:pPr lvl="3"/>
            <a:r>
              <a:rPr lang="en-US" altLang="zh-TW" dirty="0" smtClean="0"/>
              <a:t>16bit_int[15:0]	=         bit[23:8]</a:t>
            </a:r>
          </a:p>
          <a:p>
            <a:pPr lvl="3"/>
            <a:r>
              <a:rPr lang="en-US" altLang="zh-TW" dirty="0" smtClean="0"/>
              <a:t>  8bit_int[7:0]	=         bit[15:8]</a:t>
            </a:r>
          </a:p>
          <a:p>
            <a:pPr lvl="2"/>
            <a:r>
              <a:rPr lang="en-US" altLang="zh-TW" dirty="0" smtClean="0"/>
              <a:t> </a:t>
            </a:r>
            <a:r>
              <a:rPr lang="en-US" altLang="zh-TW" dirty="0" err="1" smtClean="0"/>
              <a:t>exp</a:t>
            </a:r>
            <a:r>
              <a:rPr lang="en-US" altLang="zh-TW" dirty="0" smtClean="0"/>
              <a:t> </a:t>
            </a:r>
            <a:r>
              <a:rPr lang="en-US" altLang="zh-TW" dirty="0"/>
              <a:t>&gt;= 23: </a:t>
            </a:r>
            <a:r>
              <a:rPr lang="en-US" altLang="zh-TW" dirty="0" err="1"/>
              <a:t>sh_amount</a:t>
            </a:r>
            <a:r>
              <a:rPr lang="en-US" altLang="zh-TW" dirty="0"/>
              <a:t> = </a:t>
            </a:r>
            <a:r>
              <a:rPr lang="en-US" altLang="zh-TW" dirty="0" smtClean="0"/>
              <a:t>31-exp, no rounding</a:t>
            </a:r>
          </a:p>
          <a:p>
            <a:pPr lvl="3"/>
            <a:r>
              <a:rPr lang="en-US" altLang="zh-TW" dirty="0" smtClean="0"/>
              <a:t> 32bit_int[31:0</a:t>
            </a:r>
            <a:r>
              <a:rPr lang="en-US" altLang="zh-TW" dirty="0"/>
              <a:t>]=bit[31:0</a:t>
            </a:r>
            <a:r>
              <a:rPr lang="en-US" altLang="zh-TW" dirty="0" smtClean="0"/>
              <a:t>]</a:t>
            </a:r>
          </a:p>
          <a:p>
            <a:pPr lvl="3"/>
            <a:r>
              <a:rPr lang="en-US" altLang="zh-TW" dirty="0"/>
              <a:t> </a:t>
            </a:r>
            <a:r>
              <a:rPr lang="en-US" altLang="zh-TW" dirty="0" smtClean="0"/>
              <a:t>16bit_int: exception</a:t>
            </a:r>
          </a:p>
          <a:p>
            <a:pPr lvl="3"/>
            <a:r>
              <a:rPr lang="en-US" altLang="zh-TW" dirty="0"/>
              <a:t> </a:t>
            </a:r>
            <a:r>
              <a:rPr lang="en-US" altLang="zh-TW" dirty="0" smtClean="0"/>
              <a:t> 8bit_int: exception</a:t>
            </a:r>
            <a:endParaRPr lang="en-US" altLang="zh-TW" dirty="0"/>
          </a:p>
          <a:p>
            <a:pPr marL="914400" lvl="2" indent="0">
              <a:buNone/>
            </a:pP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392853"/>
              </p:ext>
            </p:extLst>
          </p:nvPr>
        </p:nvGraphicFramePr>
        <p:xfrm>
          <a:off x="521673" y="1071727"/>
          <a:ext cx="8103586" cy="155956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31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30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29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28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…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9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8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7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6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5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…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0</a:t>
                      </a:r>
                      <a:endParaRPr lang="zh-TW" alt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23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22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21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S</a:t>
                      </a:r>
                      <a:endParaRPr lang="zh-TW" altLang="en-U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P</a:t>
                      </a:r>
                      <a:endParaRPr lang="zh-TW" altLang="en-U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3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2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10</a:t>
                      </a:r>
                      <a:endParaRPr lang="zh-TW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9</a:t>
                      </a:r>
                      <a:endParaRPr lang="zh-TW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8</a:t>
                      </a:r>
                      <a:endParaRPr lang="zh-TW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7</a:t>
                      </a:r>
                      <a:endParaRPr lang="zh-TW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6</a:t>
                      </a:r>
                      <a:endParaRPr lang="zh-TW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H</a:t>
                      </a:r>
                      <a:endParaRPr lang="zh-TW" altLang="en-US" sz="2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P</a:t>
                      </a:r>
                      <a:endParaRPr lang="zh-TW" altLang="en-US" sz="2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zh-TW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zh-TW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</a:t>
                      </a:r>
                      <a:endParaRPr lang="zh-TW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</a:t>
                      </a:r>
                      <a:endParaRPr lang="zh-TW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baseline="0" dirty="0" smtClean="0"/>
                        <a:t>  L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 R 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  [  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   S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TW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TW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] 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流程圖: 接點 8"/>
          <p:cNvSpPr/>
          <p:nvPr/>
        </p:nvSpPr>
        <p:spPr bwMode="auto">
          <a:xfrm>
            <a:off x="781786" y="1792984"/>
            <a:ext cx="45719" cy="45719"/>
          </a:xfrm>
          <a:prstGeom prst="flowChartConnecto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流程圖: 接點 9"/>
          <p:cNvSpPr/>
          <p:nvPr/>
        </p:nvSpPr>
        <p:spPr bwMode="auto">
          <a:xfrm>
            <a:off x="776805" y="2178381"/>
            <a:ext cx="45719" cy="45719"/>
          </a:xfrm>
          <a:prstGeom prst="flowChartConnecto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211011" y="1093249"/>
            <a:ext cx="401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0" dirty="0" smtClean="0"/>
              <a:t>bit</a:t>
            </a:r>
            <a:endParaRPr lang="zh-TW" altLang="en-US" sz="1400" b="0" dirty="0"/>
          </a:p>
        </p:txBody>
      </p:sp>
      <p:cxnSp>
        <p:nvCxnSpPr>
          <p:cNvPr id="12" name="直線單箭頭接點 11"/>
          <p:cNvCxnSpPr/>
          <p:nvPr/>
        </p:nvCxnSpPr>
        <p:spPr bwMode="auto">
          <a:xfrm flipH="1">
            <a:off x="6690946" y="1626604"/>
            <a:ext cx="180098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5" name="直線單箭頭接點 14"/>
          <p:cNvCxnSpPr/>
          <p:nvPr/>
        </p:nvCxnSpPr>
        <p:spPr bwMode="auto">
          <a:xfrm flipH="1">
            <a:off x="3615267" y="2042773"/>
            <a:ext cx="487666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20" name="直線單箭頭接點 19"/>
          <p:cNvCxnSpPr/>
          <p:nvPr/>
        </p:nvCxnSpPr>
        <p:spPr bwMode="auto">
          <a:xfrm flipH="1">
            <a:off x="527540" y="2740296"/>
            <a:ext cx="63495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21" name="文字方塊 20"/>
          <p:cNvSpPr txBox="1"/>
          <p:nvPr/>
        </p:nvSpPr>
        <p:spPr>
          <a:xfrm>
            <a:off x="2642007" y="2810680"/>
            <a:ext cx="2549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0" dirty="0" smtClean="0"/>
              <a:t>To Rounding 25-bit Adder</a:t>
            </a:r>
            <a:endParaRPr lang="zh-TW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3448033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Convert Between SP and HP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0372" y="859981"/>
            <a:ext cx="8632372" cy="5617019"/>
          </a:xfrm>
        </p:spPr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SP to HP</a:t>
            </a:r>
          </a:p>
          <a:p>
            <a:pPr lvl="1"/>
            <a:r>
              <a:rPr lang="en-US" altLang="zh-TW" dirty="0" smtClean="0"/>
              <a:t>Right shift by (31-18=13) </a:t>
            </a:r>
          </a:p>
          <a:p>
            <a:pPr lvl="2"/>
            <a:r>
              <a:rPr lang="en-US" altLang="zh-TW" dirty="0" smtClean="0"/>
              <a:t> + (-exp-13) if target result is </a:t>
            </a:r>
            <a:r>
              <a:rPr lang="en-US" altLang="zh-TW" dirty="0" err="1" smtClean="0"/>
              <a:t>subnorm</a:t>
            </a:r>
            <a:r>
              <a:rPr lang="en-US" altLang="zh-TW" dirty="0" smtClean="0"/>
              <a:t>, i.e. -13&gt;</a:t>
            </a:r>
            <a:r>
              <a:rPr lang="en-US" altLang="zh-TW" dirty="0" err="1" smtClean="0"/>
              <a:t>sp_exp</a:t>
            </a:r>
            <a:r>
              <a:rPr lang="en-US" altLang="zh-TW" dirty="0" smtClean="0"/>
              <a:t>&gt;-25)</a:t>
            </a:r>
          </a:p>
          <a:p>
            <a:pPr lvl="1"/>
            <a:r>
              <a:rPr lang="en-US" altLang="zh-TW" dirty="0" smtClean="0"/>
              <a:t>Rounding</a:t>
            </a:r>
          </a:p>
          <a:p>
            <a:pPr lvl="1"/>
            <a:r>
              <a:rPr lang="en-US" altLang="zh-TW" dirty="0" smtClean="0"/>
              <a:t>Subnormal handling </a:t>
            </a:r>
          </a:p>
          <a:p>
            <a:pPr lvl="2"/>
            <a:r>
              <a:rPr lang="en-US" altLang="zh-TW" dirty="0"/>
              <a:t> </a:t>
            </a:r>
            <a:r>
              <a:rPr lang="en-US" altLang="zh-TW" dirty="0" smtClean="0"/>
              <a:t>If SP input is </a:t>
            </a:r>
            <a:r>
              <a:rPr lang="en-US" altLang="zh-TW" dirty="0" err="1" smtClean="0"/>
              <a:t>subnorm</a:t>
            </a:r>
            <a:r>
              <a:rPr lang="en-US" altLang="zh-TW" dirty="0" smtClean="0"/>
              <a:t>: underflow</a:t>
            </a:r>
          </a:p>
          <a:p>
            <a:pPr lvl="2"/>
            <a:r>
              <a:rPr lang="en-US" altLang="zh-TW" dirty="0"/>
              <a:t> </a:t>
            </a:r>
            <a:r>
              <a:rPr lang="en-US" altLang="zh-TW" dirty="0" smtClean="0"/>
              <a:t>If HP output is </a:t>
            </a:r>
            <a:r>
              <a:rPr lang="en-US" altLang="zh-TW" dirty="0" err="1" smtClean="0"/>
              <a:t>subnorm</a:t>
            </a:r>
            <a:r>
              <a:rPr lang="en-US" altLang="zh-TW" dirty="0"/>
              <a:t> </a:t>
            </a:r>
            <a:r>
              <a:rPr lang="en-US" altLang="zh-TW" dirty="0" smtClean="0"/>
              <a:t>and hidden bit==1: set </a:t>
            </a:r>
            <a:r>
              <a:rPr lang="en-US" altLang="zh-TW" dirty="0" err="1" smtClean="0"/>
              <a:t>exp</a:t>
            </a:r>
            <a:r>
              <a:rPr lang="en-US" altLang="zh-TW" dirty="0" smtClean="0"/>
              <a:t>=1</a:t>
            </a:r>
          </a:p>
          <a:p>
            <a:r>
              <a:rPr lang="en-US" altLang="zh-TW" dirty="0" smtClean="0"/>
              <a:t>HP to SP</a:t>
            </a:r>
          </a:p>
          <a:p>
            <a:pPr lvl="1"/>
            <a:r>
              <a:rPr lang="en-US" altLang="zh-TW" dirty="0" smtClean="0"/>
              <a:t>bit[31:0] = {</a:t>
            </a:r>
            <a:r>
              <a:rPr lang="en-US" altLang="zh-TW" dirty="0" err="1" smtClean="0"/>
              <a:t>hp</a:t>
            </a:r>
            <a:r>
              <a:rPr lang="en-US" altLang="zh-TW" dirty="0" smtClean="0"/>
              <a:t>[10:0],20’b0}</a:t>
            </a:r>
          </a:p>
          <a:p>
            <a:pPr lvl="1"/>
            <a:r>
              <a:rPr lang="en-US" altLang="zh-TW" dirty="0" smtClean="0"/>
              <a:t>Use LZD to left shift subnormal input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712716"/>
              </p:ext>
            </p:extLst>
          </p:nvPr>
        </p:nvGraphicFramePr>
        <p:xfrm>
          <a:off x="521673" y="1071727"/>
          <a:ext cx="7544718" cy="116332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31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30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29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18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8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7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6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5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…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0</a:t>
                      </a:r>
                      <a:endParaRPr lang="zh-TW" alt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23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22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21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9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8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7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6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5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4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3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2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</a:t>
                      </a:r>
                    </a:p>
                    <a:p>
                      <a:r>
                        <a:rPr lang="en-US" altLang="zh-TW" sz="1000" dirty="0" smtClean="0"/>
                        <a:t>L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 R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  [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 S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]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流程圖: 接點 4"/>
          <p:cNvSpPr/>
          <p:nvPr/>
        </p:nvSpPr>
        <p:spPr bwMode="auto">
          <a:xfrm>
            <a:off x="3305090" y="2083120"/>
            <a:ext cx="45719" cy="45719"/>
          </a:xfrm>
          <a:prstGeom prst="flowChartConnecto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086169" y="1907988"/>
            <a:ext cx="2959031" cy="263769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cxnSp>
        <p:nvCxnSpPr>
          <p:cNvPr id="12" name="直線單箭頭接點 11"/>
          <p:cNvCxnSpPr/>
          <p:nvPr/>
        </p:nvCxnSpPr>
        <p:spPr bwMode="auto">
          <a:xfrm>
            <a:off x="703385" y="1653387"/>
            <a:ext cx="2461846" cy="4297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文字方塊 18"/>
          <p:cNvSpPr txBox="1"/>
          <p:nvPr/>
        </p:nvSpPr>
        <p:spPr>
          <a:xfrm>
            <a:off x="211011" y="1093249"/>
            <a:ext cx="401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0" dirty="0" smtClean="0"/>
              <a:t>bit</a:t>
            </a:r>
            <a:endParaRPr lang="zh-TW" altLang="en-US" sz="1400" b="0" dirty="0"/>
          </a:p>
        </p:txBody>
      </p:sp>
      <p:cxnSp>
        <p:nvCxnSpPr>
          <p:cNvPr id="14" name="直線單箭頭接點 13"/>
          <p:cNvCxnSpPr/>
          <p:nvPr/>
        </p:nvCxnSpPr>
        <p:spPr bwMode="auto">
          <a:xfrm flipH="1">
            <a:off x="542922" y="2377634"/>
            <a:ext cx="581025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15" name="文字方塊 14"/>
          <p:cNvSpPr txBox="1"/>
          <p:nvPr/>
        </p:nvSpPr>
        <p:spPr>
          <a:xfrm>
            <a:off x="2400300" y="2456796"/>
            <a:ext cx="2670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0" dirty="0" smtClean="0"/>
              <a:t>To be Rounded in 25-bit Adder</a:t>
            </a:r>
            <a:endParaRPr lang="zh-TW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1929004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Convert Between SP and </a:t>
            </a:r>
            <a:r>
              <a:rPr lang="en-US" altLang="zh-TW" dirty="0" err="1" smtClean="0"/>
              <a:t>Bfloat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SP to </a:t>
            </a:r>
            <a:r>
              <a:rPr lang="en-US" altLang="zh-TW" dirty="0" err="1" smtClean="0"/>
              <a:t>Bfloat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Right shift by 31-15=16 bit (do not detect subnormal)</a:t>
            </a:r>
          </a:p>
          <a:p>
            <a:pPr lvl="1"/>
            <a:r>
              <a:rPr lang="en-US" altLang="zh-TW" dirty="0" smtClean="0"/>
              <a:t>Rounding</a:t>
            </a:r>
          </a:p>
          <a:p>
            <a:pPr lvl="1"/>
            <a:r>
              <a:rPr lang="en-US" altLang="zh-TW" dirty="0" smtClean="0"/>
              <a:t>Subnormal handling </a:t>
            </a:r>
          </a:p>
          <a:p>
            <a:pPr lvl="2"/>
            <a:r>
              <a:rPr lang="en-US" altLang="zh-TW" dirty="0" smtClean="0"/>
              <a:t> SP </a:t>
            </a:r>
            <a:r>
              <a:rPr lang="en-US" altLang="zh-TW" dirty="0" err="1" smtClean="0"/>
              <a:t>subnorm</a:t>
            </a:r>
            <a:r>
              <a:rPr lang="en-US" altLang="zh-TW" dirty="0" smtClean="0"/>
              <a:t> and </a:t>
            </a:r>
            <a:r>
              <a:rPr lang="en-US" altLang="zh-TW" dirty="0" err="1" smtClean="0"/>
              <a:t>Bfloat</a:t>
            </a:r>
            <a:r>
              <a:rPr lang="en-US" altLang="zh-TW" dirty="0" smtClean="0"/>
              <a:t> hidden bit==1 </a:t>
            </a:r>
            <a:r>
              <a:rPr lang="en-US" altLang="zh-TW" dirty="0" smtClean="0">
                <a:sym typeface="Wingdings" pitchFamily="2" charset="2"/>
              </a:rPr>
              <a:t> </a:t>
            </a:r>
            <a:r>
              <a:rPr lang="en-US" altLang="zh-TW" dirty="0" err="1" smtClean="0">
                <a:sym typeface="Wingdings" pitchFamily="2" charset="2"/>
              </a:rPr>
              <a:t>bfloat</a:t>
            </a:r>
            <a:r>
              <a:rPr lang="en-US" altLang="zh-TW" dirty="0" smtClean="0">
                <a:sym typeface="Wingdings" pitchFamily="2" charset="2"/>
              </a:rPr>
              <a:t> </a:t>
            </a:r>
            <a:r>
              <a:rPr lang="en-US" altLang="zh-TW" dirty="0" err="1" smtClean="0">
                <a:sym typeface="Wingdings" pitchFamily="2" charset="2"/>
              </a:rPr>
              <a:t>exp</a:t>
            </a:r>
            <a:r>
              <a:rPr lang="en-US" altLang="zh-TW" dirty="0" smtClean="0">
                <a:sym typeface="Wingdings" pitchFamily="2" charset="2"/>
              </a:rPr>
              <a:t> set to 1</a:t>
            </a:r>
            <a:endParaRPr lang="en-US" altLang="zh-TW" dirty="0" smtClean="0"/>
          </a:p>
          <a:p>
            <a:r>
              <a:rPr lang="en-US" altLang="zh-TW" dirty="0" err="1" smtClean="0"/>
              <a:t>Bfloat</a:t>
            </a:r>
            <a:r>
              <a:rPr lang="en-US" altLang="zh-TW" dirty="0" smtClean="0"/>
              <a:t> to SP</a:t>
            </a:r>
          </a:p>
          <a:p>
            <a:pPr lvl="1"/>
            <a:r>
              <a:rPr lang="en-US" altLang="zh-TW" dirty="0" smtClean="0"/>
              <a:t>sp[31:0] = {</a:t>
            </a:r>
            <a:r>
              <a:rPr lang="en-US" altLang="zh-TW" dirty="0" err="1" smtClean="0"/>
              <a:t>bfloat</a:t>
            </a:r>
            <a:r>
              <a:rPr lang="en-US" altLang="zh-TW" dirty="0" smtClean="0"/>
              <a:t>[15:0],16’b0}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899313"/>
              </p:ext>
            </p:extLst>
          </p:nvPr>
        </p:nvGraphicFramePr>
        <p:xfrm>
          <a:off x="521673" y="1071727"/>
          <a:ext cx="7544718" cy="116332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31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30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29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15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8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7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6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5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…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0</a:t>
                      </a:r>
                      <a:endParaRPr lang="zh-TW" alt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23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22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21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7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6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5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4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3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2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</a:t>
                      </a:r>
                    </a:p>
                    <a:p>
                      <a:r>
                        <a:rPr lang="en-US" altLang="zh-TW" sz="1000" dirty="0" smtClean="0"/>
                        <a:t>L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 R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  [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 S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]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流程圖: 接點 4"/>
          <p:cNvSpPr/>
          <p:nvPr/>
        </p:nvSpPr>
        <p:spPr bwMode="auto">
          <a:xfrm>
            <a:off x="4120430" y="2129847"/>
            <a:ext cx="45719" cy="45719"/>
          </a:xfrm>
          <a:prstGeom prst="flowChartConnecto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886200" y="1907988"/>
            <a:ext cx="2159000" cy="263769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cxnSp>
        <p:nvCxnSpPr>
          <p:cNvPr id="12" name="直線單箭頭接點 11"/>
          <p:cNvCxnSpPr/>
          <p:nvPr/>
        </p:nvCxnSpPr>
        <p:spPr bwMode="auto">
          <a:xfrm>
            <a:off x="703385" y="1653387"/>
            <a:ext cx="3259015" cy="3864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文字方塊 18"/>
          <p:cNvSpPr txBox="1"/>
          <p:nvPr/>
        </p:nvSpPr>
        <p:spPr>
          <a:xfrm>
            <a:off x="211011" y="1093249"/>
            <a:ext cx="401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0" dirty="0" smtClean="0"/>
              <a:t>bit</a:t>
            </a:r>
            <a:endParaRPr lang="zh-TW" altLang="en-US" sz="1400" b="0" dirty="0"/>
          </a:p>
        </p:txBody>
      </p:sp>
      <p:cxnSp>
        <p:nvCxnSpPr>
          <p:cNvPr id="14" name="直線單箭頭接點 13"/>
          <p:cNvCxnSpPr/>
          <p:nvPr/>
        </p:nvCxnSpPr>
        <p:spPr bwMode="auto">
          <a:xfrm flipH="1">
            <a:off x="542922" y="2377634"/>
            <a:ext cx="581025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15" name="文字方塊 14"/>
          <p:cNvSpPr txBox="1"/>
          <p:nvPr/>
        </p:nvSpPr>
        <p:spPr>
          <a:xfrm>
            <a:off x="2400300" y="2456796"/>
            <a:ext cx="2670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0" dirty="0" smtClean="0"/>
              <a:t>To be rounded in 25-bit Adder</a:t>
            </a:r>
            <a:endParaRPr lang="zh-TW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3214743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Convert </a:t>
            </a:r>
            <a:r>
              <a:rPr lang="en-US" altLang="zh-TW" dirty="0" smtClean="0"/>
              <a:t>Instructions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Conversion needs Left Shifter</a:t>
            </a:r>
          </a:p>
          <a:p>
            <a:pPr lvl="1"/>
            <a:r>
              <a:rPr lang="en-US" altLang="zh-TW" dirty="0" smtClean="0"/>
              <a:t>Integer to FP</a:t>
            </a:r>
          </a:p>
          <a:p>
            <a:pPr lvl="1"/>
            <a:r>
              <a:rPr lang="en-US" altLang="zh-TW" dirty="0" smtClean="0"/>
              <a:t>HP to SP </a:t>
            </a:r>
          </a:p>
          <a:p>
            <a:pPr lvl="2"/>
            <a:r>
              <a:rPr lang="en-US" altLang="zh-TW" dirty="0" smtClean="0"/>
              <a:t>left shift when subnormal input, otherwise don’t need shifter</a:t>
            </a:r>
          </a:p>
          <a:p>
            <a:r>
              <a:rPr lang="en-US" altLang="zh-TW" dirty="0" smtClean="0"/>
              <a:t>Conversion needs Right Shifter</a:t>
            </a:r>
          </a:p>
          <a:p>
            <a:pPr lvl="1"/>
            <a:r>
              <a:rPr lang="en-US" altLang="zh-TW" dirty="0" smtClean="0"/>
              <a:t>FP to Integer</a:t>
            </a:r>
          </a:p>
          <a:p>
            <a:pPr lvl="1"/>
            <a:r>
              <a:rPr lang="en-US" altLang="zh-TW" dirty="0" smtClean="0"/>
              <a:t>SP to HP</a:t>
            </a:r>
          </a:p>
          <a:p>
            <a:pPr lvl="1"/>
            <a:r>
              <a:rPr lang="en-US" altLang="zh-TW" dirty="0" smtClean="0"/>
              <a:t>SP to </a:t>
            </a:r>
            <a:r>
              <a:rPr lang="en-US" altLang="zh-TW" dirty="0" err="1" smtClean="0"/>
              <a:t>Bfloat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818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uArch of Convert Instructions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4531627" y="1332681"/>
            <a:ext cx="1767254" cy="36927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solidFill>
                  <a:schemeClr val="bg1"/>
                </a:solidFill>
              </a:rPr>
              <a:t>2’s comp.</a:t>
            </a: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4531627" y="1980377"/>
            <a:ext cx="1767254" cy="111076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Normalization (Left shifter)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310104" y="1980377"/>
            <a:ext cx="1767254" cy="111076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Alignment (Right shifter)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310104" y="1332681"/>
            <a:ext cx="1767254" cy="36927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solidFill>
                  <a:schemeClr val="bg1"/>
                </a:solidFill>
              </a:rPr>
              <a:t>Shift amount</a:t>
            </a: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cxnSp>
        <p:nvCxnSpPr>
          <p:cNvPr id="9" name="直線單箭頭接點 8"/>
          <p:cNvCxnSpPr>
            <a:stCxn id="7" idx="2"/>
            <a:endCxn id="6" idx="0"/>
          </p:cNvCxnSpPr>
          <p:nvPr/>
        </p:nvCxnSpPr>
        <p:spPr bwMode="auto">
          <a:xfrm>
            <a:off x="3193731" y="1701958"/>
            <a:ext cx="0" cy="2784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直線單箭頭接點 10"/>
          <p:cNvCxnSpPr>
            <a:stCxn id="4" idx="2"/>
            <a:endCxn id="5" idx="0"/>
          </p:cNvCxnSpPr>
          <p:nvPr/>
        </p:nvCxnSpPr>
        <p:spPr bwMode="auto">
          <a:xfrm>
            <a:off x="5415254" y="1701958"/>
            <a:ext cx="0" cy="2784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直線單箭頭接點 17"/>
          <p:cNvCxnSpPr>
            <a:stCxn id="6" idx="2"/>
          </p:cNvCxnSpPr>
          <p:nvPr/>
        </p:nvCxnSpPr>
        <p:spPr bwMode="auto">
          <a:xfrm>
            <a:off x="3193731" y="3091142"/>
            <a:ext cx="0" cy="2872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20" name="流程圖: 人工作業 19"/>
          <p:cNvSpPr/>
          <p:nvPr/>
        </p:nvSpPr>
        <p:spPr bwMode="auto">
          <a:xfrm>
            <a:off x="3160019" y="3594155"/>
            <a:ext cx="2234712" cy="197803"/>
          </a:xfrm>
          <a:prstGeom prst="flowChartManualOperat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2" name="肘形接點 21"/>
          <p:cNvCxnSpPr/>
          <p:nvPr/>
        </p:nvCxnSpPr>
        <p:spPr bwMode="auto">
          <a:xfrm rot="16200000" flipH="1">
            <a:off x="3262255" y="3194105"/>
            <a:ext cx="338486" cy="475534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肘形接點 23"/>
          <p:cNvCxnSpPr/>
          <p:nvPr/>
        </p:nvCxnSpPr>
        <p:spPr bwMode="auto">
          <a:xfrm rot="5400000">
            <a:off x="4810213" y="2980321"/>
            <a:ext cx="503013" cy="72465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矩形 25"/>
          <p:cNvSpPr/>
          <p:nvPr/>
        </p:nvSpPr>
        <p:spPr bwMode="auto">
          <a:xfrm>
            <a:off x="4539816" y="4412924"/>
            <a:ext cx="1767254" cy="36927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25-bit adder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5791857" y="3378354"/>
            <a:ext cx="1767254" cy="6749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Round digit 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gen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31" name="肘形接點 30"/>
          <p:cNvCxnSpPr/>
          <p:nvPr/>
        </p:nvCxnSpPr>
        <p:spPr bwMode="auto">
          <a:xfrm rot="5400000">
            <a:off x="6071845" y="3800493"/>
            <a:ext cx="359670" cy="86519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直線單箭頭接點 32"/>
          <p:cNvCxnSpPr>
            <a:stCxn id="26" idx="2"/>
          </p:cNvCxnSpPr>
          <p:nvPr/>
        </p:nvCxnSpPr>
        <p:spPr bwMode="auto">
          <a:xfrm>
            <a:off x="5423443" y="4782201"/>
            <a:ext cx="604" cy="1429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oval"/>
          </a:ln>
          <a:effectLst/>
        </p:spPr>
      </p:cxnSp>
      <p:sp>
        <p:nvSpPr>
          <p:cNvPr id="41" name="文字方塊 40"/>
          <p:cNvSpPr txBox="1"/>
          <p:nvPr/>
        </p:nvSpPr>
        <p:spPr>
          <a:xfrm>
            <a:off x="5561059" y="2998874"/>
            <a:ext cx="461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st0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6132460" y="2998874"/>
            <a:ext cx="461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st1</a:t>
            </a:r>
            <a:endParaRPr lang="zh-TW" altLang="en-US" dirty="0"/>
          </a:p>
        </p:txBody>
      </p:sp>
      <p:cxnSp>
        <p:nvCxnSpPr>
          <p:cNvPr id="48" name="直線單箭頭接點 47"/>
          <p:cNvCxnSpPr/>
          <p:nvPr/>
        </p:nvCxnSpPr>
        <p:spPr bwMode="auto">
          <a:xfrm>
            <a:off x="6662977" y="3236946"/>
            <a:ext cx="0" cy="1414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文字方塊 49"/>
          <p:cNvSpPr txBox="1"/>
          <p:nvPr/>
        </p:nvSpPr>
        <p:spPr>
          <a:xfrm>
            <a:off x="6453479" y="2982145"/>
            <a:ext cx="1614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rounding_mode</a:t>
            </a:r>
            <a:endParaRPr lang="zh-TW" altLang="en-US" dirty="0"/>
          </a:p>
        </p:txBody>
      </p:sp>
      <p:cxnSp>
        <p:nvCxnSpPr>
          <p:cNvPr id="53" name="直線接點 52"/>
          <p:cNvCxnSpPr/>
          <p:nvPr/>
        </p:nvCxnSpPr>
        <p:spPr bwMode="auto">
          <a:xfrm>
            <a:off x="4700074" y="4923811"/>
            <a:ext cx="1991434" cy="13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直線單箭頭接點 55"/>
          <p:cNvCxnSpPr/>
          <p:nvPr/>
        </p:nvCxnSpPr>
        <p:spPr bwMode="auto">
          <a:xfrm>
            <a:off x="4359631" y="5228611"/>
            <a:ext cx="0" cy="3249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直線單箭頭接點 57"/>
          <p:cNvCxnSpPr>
            <a:endCxn id="60" idx="0"/>
          </p:cNvCxnSpPr>
          <p:nvPr/>
        </p:nvCxnSpPr>
        <p:spPr bwMode="auto">
          <a:xfrm>
            <a:off x="6691507" y="4923811"/>
            <a:ext cx="1" cy="13140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文字方塊 58"/>
          <p:cNvSpPr txBox="1"/>
          <p:nvPr/>
        </p:nvSpPr>
        <p:spPr>
          <a:xfrm>
            <a:off x="3773435" y="6239371"/>
            <a:ext cx="1162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F2I result</a:t>
            </a:r>
            <a:endParaRPr lang="zh-TW" altLang="en-US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5892800" y="6237882"/>
            <a:ext cx="1597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I2F/F2F result</a:t>
            </a:r>
            <a:endParaRPr lang="zh-TW" altLang="en-US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2192857" y="5583333"/>
            <a:ext cx="662062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altLang="zh-TW" sz="1400" dirty="0" smtClean="0"/>
              <a:t>sign</a:t>
            </a:r>
            <a:endParaRPr lang="zh-TW" altLang="en-US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2474227" y="1024903"/>
            <a:ext cx="1846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400" dirty="0" smtClean="0"/>
              <a:t>FP2Int/FP Path</a:t>
            </a:r>
            <a:endParaRPr lang="zh-TW" altLang="en-US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4297158" y="1042562"/>
            <a:ext cx="2240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Int2FP/HP2SP Path</a:t>
            </a:r>
            <a:endParaRPr lang="zh-TW" altLang="en-US" dirty="0"/>
          </a:p>
        </p:txBody>
      </p:sp>
      <p:cxnSp>
        <p:nvCxnSpPr>
          <p:cNvPr id="65" name="直線接點 64"/>
          <p:cNvCxnSpPr/>
          <p:nvPr/>
        </p:nvCxnSpPr>
        <p:spPr bwMode="auto">
          <a:xfrm>
            <a:off x="4294821" y="1097633"/>
            <a:ext cx="2337" cy="19935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直線接點 67"/>
          <p:cNvCxnSpPr/>
          <p:nvPr/>
        </p:nvCxnSpPr>
        <p:spPr bwMode="auto">
          <a:xfrm>
            <a:off x="1614854" y="3266806"/>
            <a:ext cx="600990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文字方塊 70"/>
          <p:cNvSpPr txBox="1"/>
          <p:nvPr/>
        </p:nvSpPr>
        <p:spPr>
          <a:xfrm>
            <a:off x="1540699" y="1862905"/>
            <a:ext cx="599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FP1</a:t>
            </a:r>
            <a:endParaRPr lang="zh-TW" altLang="en-US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1593451" y="4211162"/>
            <a:ext cx="599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FP2</a:t>
            </a:r>
            <a:endParaRPr lang="zh-TW" altLang="en-US" dirty="0"/>
          </a:p>
        </p:txBody>
      </p:sp>
      <p:cxnSp>
        <p:nvCxnSpPr>
          <p:cNvPr id="73" name="直線單箭頭接點 72"/>
          <p:cNvCxnSpPr/>
          <p:nvPr/>
        </p:nvCxnSpPr>
        <p:spPr bwMode="auto">
          <a:xfrm>
            <a:off x="6194594" y="3091142"/>
            <a:ext cx="0" cy="2916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9" name="直線單箭頭接點 78"/>
          <p:cNvCxnSpPr/>
          <p:nvPr/>
        </p:nvCxnSpPr>
        <p:spPr bwMode="auto">
          <a:xfrm>
            <a:off x="5885054" y="3230552"/>
            <a:ext cx="0" cy="1521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直線單箭頭接點 80"/>
          <p:cNvCxnSpPr/>
          <p:nvPr/>
        </p:nvCxnSpPr>
        <p:spPr bwMode="auto">
          <a:xfrm>
            <a:off x="3781934" y="3091142"/>
            <a:ext cx="0" cy="1458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83" name="直線接點 82"/>
          <p:cNvCxnSpPr/>
          <p:nvPr/>
        </p:nvCxnSpPr>
        <p:spPr bwMode="auto">
          <a:xfrm>
            <a:off x="3773435" y="3229043"/>
            <a:ext cx="2111619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9" name="矩形 98"/>
          <p:cNvSpPr/>
          <p:nvPr/>
        </p:nvSpPr>
        <p:spPr bwMode="auto">
          <a:xfrm>
            <a:off x="1097280" y="1024903"/>
            <a:ext cx="7220829" cy="5490197"/>
          </a:xfrm>
          <a:prstGeom prst="rect">
            <a:avLst/>
          </a:prstGeom>
          <a:noFill/>
          <a:ln w="158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2" name="矩形 111"/>
          <p:cNvSpPr/>
          <p:nvPr/>
        </p:nvSpPr>
        <p:spPr bwMode="auto">
          <a:xfrm>
            <a:off x="3222743" y="5553577"/>
            <a:ext cx="2268696" cy="36927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2’s complement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135" name="直線單箭頭接點 134"/>
          <p:cNvCxnSpPr/>
          <p:nvPr/>
        </p:nvCxnSpPr>
        <p:spPr bwMode="auto">
          <a:xfrm>
            <a:off x="4365611" y="5914405"/>
            <a:ext cx="0" cy="3249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2" name="直線接點 141"/>
          <p:cNvCxnSpPr/>
          <p:nvPr/>
        </p:nvCxnSpPr>
        <p:spPr bwMode="auto">
          <a:xfrm>
            <a:off x="1534862" y="6076888"/>
            <a:ext cx="600990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45" name="直線接點 144"/>
          <p:cNvCxnSpPr/>
          <p:nvPr/>
        </p:nvCxnSpPr>
        <p:spPr bwMode="auto">
          <a:xfrm>
            <a:off x="3923781" y="4183196"/>
            <a:ext cx="108636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7" name="流程圖: 人工作業 146"/>
          <p:cNvSpPr/>
          <p:nvPr/>
        </p:nvSpPr>
        <p:spPr bwMode="auto">
          <a:xfrm>
            <a:off x="3547771" y="5041931"/>
            <a:ext cx="1546854" cy="175846"/>
          </a:xfrm>
          <a:prstGeom prst="flowChartManualOperat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8" name="直線單箭頭接點 147"/>
          <p:cNvCxnSpPr/>
          <p:nvPr/>
        </p:nvCxnSpPr>
        <p:spPr bwMode="auto">
          <a:xfrm>
            <a:off x="3923781" y="4183196"/>
            <a:ext cx="0" cy="8587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2" name="直線單箭頭接點 151"/>
          <p:cNvCxnSpPr/>
          <p:nvPr/>
        </p:nvCxnSpPr>
        <p:spPr bwMode="auto">
          <a:xfrm>
            <a:off x="4699392" y="4925161"/>
            <a:ext cx="1" cy="1167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5" name="直線單箭頭接點 164"/>
          <p:cNvCxnSpPr>
            <a:stCxn id="20" idx="2"/>
          </p:cNvCxnSpPr>
          <p:nvPr/>
        </p:nvCxnSpPr>
        <p:spPr bwMode="auto">
          <a:xfrm>
            <a:off x="4277375" y="3791958"/>
            <a:ext cx="0" cy="3912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oval"/>
          </a:ln>
          <a:effectLst/>
        </p:spPr>
      </p:cxnSp>
      <p:cxnSp>
        <p:nvCxnSpPr>
          <p:cNvPr id="168" name="直線單箭頭接點 167"/>
          <p:cNvCxnSpPr/>
          <p:nvPr/>
        </p:nvCxnSpPr>
        <p:spPr bwMode="auto">
          <a:xfrm>
            <a:off x="5016227" y="4183196"/>
            <a:ext cx="0" cy="2373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0" name="文字方塊 169"/>
          <p:cNvSpPr txBox="1"/>
          <p:nvPr/>
        </p:nvSpPr>
        <p:spPr>
          <a:xfrm>
            <a:off x="2492577" y="4984510"/>
            <a:ext cx="841571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altLang="zh-TW" sz="1400" dirty="0" err="1"/>
              <a:t>n</a:t>
            </a:r>
            <a:r>
              <a:rPr lang="en-US" altLang="zh-TW" sz="1400" dirty="0" err="1" smtClean="0"/>
              <a:t>o_round</a:t>
            </a:r>
            <a:endParaRPr lang="zh-TW" altLang="en-US" dirty="0"/>
          </a:p>
        </p:txBody>
      </p:sp>
      <p:cxnSp>
        <p:nvCxnSpPr>
          <p:cNvPr id="171" name="直線單箭頭接點 170"/>
          <p:cNvCxnSpPr/>
          <p:nvPr/>
        </p:nvCxnSpPr>
        <p:spPr bwMode="auto">
          <a:xfrm flipH="1">
            <a:off x="3339885" y="5134176"/>
            <a:ext cx="35901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74" name="直線單箭頭接點 173"/>
          <p:cNvCxnSpPr/>
          <p:nvPr/>
        </p:nvCxnSpPr>
        <p:spPr bwMode="auto">
          <a:xfrm flipH="1">
            <a:off x="2863725" y="5738215"/>
            <a:ext cx="35901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51" name="文字方塊 50"/>
          <p:cNvSpPr txBox="1"/>
          <p:nvPr/>
        </p:nvSpPr>
        <p:spPr>
          <a:xfrm>
            <a:off x="2140105" y="3554250"/>
            <a:ext cx="885531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altLang="zh-TW" sz="1400" dirty="0" err="1" smtClean="0"/>
              <a:t>instr_type</a:t>
            </a:r>
            <a:endParaRPr lang="zh-TW" altLang="en-US" sz="1400" dirty="0"/>
          </a:p>
        </p:txBody>
      </p:sp>
      <p:cxnSp>
        <p:nvCxnSpPr>
          <p:cNvPr id="52" name="直線單箭頭接點 51"/>
          <p:cNvCxnSpPr/>
          <p:nvPr/>
        </p:nvCxnSpPr>
        <p:spPr bwMode="auto">
          <a:xfrm flipH="1">
            <a:off x="3031373" y="3703916"/>
            <a:ext cx="35901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54" name="矩形 53"/>
          <p:cNvSpPr/>
          <p:nvPr/>
        </p:nvSpPr>
        <p:spPr bwMode="auto">
          <a:xfrm>
            <a:off x="6767704" y="1980377"/>
            <a:ext cx="1195853" cy="64170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LZD</a:t>
            </a: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cxnSp>
        <p:nvCxnSpPr>
          <p:cNvPr id="8" name="直線單箭頭接點 7"/>
          <p:cNvCxnSpPr/>
          <p:nvPr/>
        </p:nvCxnSpPr>
        <p:spPr bwMode="auto">
          <a:xfrm flipH="1" flipV="1">
            <a:off x="6307070" y="2519670"/>
            <a:ext cx="460634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直線單箭頭接點 63"/>
          <p:cNvCxnSpPr/>
          <p:nvPr/>
        </p:nvCxnSpPr>
        <p:spPr bwMode="auto">
          <a:xfrm flipH="1" flipV="1">
            <a:off x="6312942" y="2069718"/>
            <a:ext cx="460634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文字方塊 9"/>
          <p:cNvSpPr txBox="1"/>
          <p:nvPr/>
        </p:nvSpPr>
        <p:spPr>
          <a:xfrm>
            <a:off x="6317538" y="2054060"/>
            <a:ext cx="413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cxnSp>
        <p:nvCxnSpPr>
          <p:cNvPr id="13" name="直線接點 12"/>
          <p:cNvCxnSpPr>
            <a:stCxn id="54" idx="2"/>
          </p:cNvCxnSpPr>
          <p:nvPr/>
        </p:nvCxnSpPr>
        <p:spPr bwMode="auto">
          <a:xfrm>
            <a:off x="7365631" y="2622084"/>
            <a:ext cx="0" cy="303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線單箭頭接點 15"/>
          <p:cNvCxnSpPr/>
          <p:nvPr/>
        </p:nvCxnSpPr>
        <p:spPr bwMode="auto">
          <a:xfrm flipH="1">
            <a:off x="6298881" y="2926080"/>
            <a:ext cx="106675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直線接點 18"/>
          <p:cNvCxnSpPr/>
          <p:nvPr/>
        </p:nvCxnSpPr>
        <p:spPr bwMode="auto">
          <a:xfrm>
            <a:off x="5415254" y="1841167"/>
            <a:ext cx="195037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cxnSp>
        <p:nvCxnSpPr>
          <p:cNvPr id="23" name="直線單箭頭接點 22"/>
          <p:cNvCxnSpPr>
            <a:endCxn id="54" idx="0"/>
          </p:cNvCxnSpPr>
          <p:nvPr/>
        </p:nvCxnSpPr>
        <p:spPr bwMode="auto">
          <a:xfrm>
            <a:off x="7365631" y="1841167"/>
            <a:ext cx="0" cy="1392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直線單箭頭接點 27"/>
          <p:cNvCxnSpPr/>
          <p:nvPr/>
        </p:nvCxnSpPr>
        <p:spPr bwMode="auto">
          <a:xfrm flipH="1">
            <a:off x="3781934" y="4673600"/>
            <a:ext cx="23126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737140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dirty="0" smtClean="0"/>
              <a:t>Vector Floating-Point Sign-Injection Instructions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The result takes all bits except the sign bit form the vector vs2 operands.</a:t>
            </a:r>
          </a:p>
          <a:p>
            <a:pPr marL="342900" lvl="1" indent="-342900">
              <a:buClr>
                <a:schemeClr val="tx2"/>
              </a:buClr>
              <a:buFont typeface="Wingdings" pitchFamily="2" charset="2"/>
              <a:buChar char="v"/>
            </a:pPr>
            <a:r>
              <a:rPr lang="en-US" altLang="zh-TW" sz="2000" dirty="0"/>
              <a:t>The rm (rounding mode) field indicates J[N]/</a:t>
            </a:r>
            <a:r>
              <a:rPr lang="en-US" altLang="zh-TW" sz="2000" dirty="0" smtClean="0"/>
              <a:t>JX</a:t>
            </a:r>
            <a:endParaRPr lang="en-US" altLang="zh-TW" sz="2000" dirty="0"/>
          </a:p>
          <a:p>
            <a:pPr>
              <a:spcBef>
                <a:spcPts val="1800"/>
              </a:spcBef>
            </a:pPr>
            <a:r>
              <a:rPr lang="en-US" altLang="zh-TW" sz="2000" dirty="0" smtClean="0"/>
              <a:t>For </a:t>
            </a:r>
            <a:r>
              <a:rPr lang="en-US" altLang="zh-TW" sz="2000" dirty="0" err="1"/>
              <a:t>vfsgnj</a:t>
            </a:r>
            <a:r>
              <a:rPr lang="en-US" altLang="zh-TW" sz="2000" dirty="0"/>
              <a:t>, the result’s sign bit is </a:t>
            </a:r>
            <a:r>
              <a:rPr lang="en-US" altLang="zh-TW" sz="2000" dirty="0" smtClean="0"/>
              <a:t>v/rs1’s </a:t>
            </a:r>
            <a:r>
              <a:rPr lang="en-US" altLang="zh-TW" sz="2000" dirty="0"/>
              <a:t>sign bit.</a:t>
            </a:r>
          </a:p>
          <a:p>
            <a:r>
              <a:rPr lang="en-US" altLang="zh-TW" sz="2000" dirty="0" err="1" smtClean="0"/>
              <a:t>Vfsgnj.vv</a:t>
            </a:r>
            <a:r>
              <a:rPr lang="en-US" altLang="zh-TW" sz="2000" dirty="0" smtClean="0"/>
              <a:t>	</a:t>
            </a:r>
            <a:r>
              <a:rPr lang="en-US" altLang="zh-TW" sz="2000" dirty="0" err="1" smtClean="0"/>
              <a:t>vd</a:t>
            </a:r>
            <a:r>
              <a:rPr lang="en-US" altLang="zh-TW" sz="2000" dirty="0" smtClean="0"/>
              <a:t>, vs2,  vs1, </a:t>
            </a:r>
            <a:r>
              <a:rPr lang="en-US" altLang="zh-TW" sz="2000" dirty="0" err="1" smtClean="0"/>
              <a:t>vm</a:t>
            </a:r>
            <a:r>
              <a:rPr lang="en-US" altLang="zh-TW" sz="2000" dirty="0" smtClean="0"/>
              <a:t>	</a:t>
            </a:r>
            <a:r>
              <a:rPr lang="en-US" altLang="zh-TW" sz="1400" dirty="0" smtClean="0"/>
              <a:t># Vector-vector </a:t>
            </a:r>
            <a:r>
              <a:rPr lang="en-US" altLang="zh-TW" sz="1400" dirty="0" err="1" smtClean="0"/>
              <a:t>vd</a:t>
            </a:r>
            <a:r>
              <a:rPr lang="en-US" altLang="zh-TW" sz="1400" dirty="0" smtClean="0"/>
              <a:t>[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] = {vs1[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].MSB, vs2[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]}  </a:t>
            </a:r>
          </a:p>
          <a:p>
            <a:r>
              <a:rPr lang="en-US" altLang="zh-TW" sz="2000" dirty="0" err="1" smtClean="0"/>
              <a:t>Vfsgnj.vf</a:t>
            </a:r>
            <a:r>
              <a:rPr lang="en-US" altLang="zh-TW" sz="2000" dirty="0"/>
              <a:t>	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</a:t>
            </a:r>
            <a:r>
              <a:rPr lang="en-US" altLang="zh-TW" sz="2000" dirty="0" smtClean="0"/>
              <a:t>vs2</a:t>
            </a:r>
            <a:r>
              <a:rPr lang="en-US" altLang="zh-TW" sz="2000" dirty="0"/>
              <a:t> , </a:t>
            </a:r>
            <a:r>
              <a:rPr lang="en-US" altLang="zh-TW" sz="2000" dirty="0" smtClean="0"/>
              <a:t>rs1,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	</a:t>
            </a:r>
            <a:r>
              <a:rPr lang="en-US" altLang="zh-TW" sz="1400" dirty="0"/>
              <a:t># Vector-scalar </a:t>
            </a:r>
            <a:r>
              <a:rPr lang="en-US" altLang="zh-TW" sz="1400" dirty="0" err="1"/>
              <a:t>vd</a:t>
            </a:r>
            <a:r>
              <a:rPr lang="en-US" altLang="zh-TW" sz="1400" dirty="0"/>
              <a:t>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 = </a:t>
            </a:r>
            <a:r>
              <a:rPr lang="en-US" altLang="zh-TW" sz="1400" dirty="0" smtClean="0"/>
              <a:t>{f[rs1].MSB, vs2[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]} </a:t>
            </a:r>
            <a:endParaRPr lang="en-US" altLang="zh-TW" sz="2000" dirty="0" smtClean="0"/>
          </a:p>
          <a:p>
            <a:pPr>
              <a:spcBef>
                <a:spcPts val="1800"/>
              </a:spcBef>
            </a:pPr>
            <a:r>
              <a:rPr lang="en-US" altLang="zh-TW" sz="2000" dirty="0" smtClean="0"/>
              <a:t>For </a:t>
            </a:r>
            <a:r>
              <a:rPr lang="en-US" altLang="zh-TW" sz="2000" dirty="0" err="1"/>
              <a:t>vfsgjn</a:t>
            </a:r>
            <a:r>
              <a:rPr lang="en-US" altLang="zh-TW" sz="2000" dirty="0"/>
              <a:t>, the result’s sign bit is the opposite of </a:t>
            </a:r>
            <a:r>
              <a:rPr lang="en-US" altLang="zh-TW" sz="2000" dirty="0" smtClean="0"/>
              <a:t>v/rs1’s </a:t>
            </a:r>
            <a:r>
              <a:rPr lang="en-US" altLang="zh-TW" sz="2000" dirty="0"/>
              <a:t>sign bit.</a:t>
            </a:r>
          </a:p>
          <a:p>
            <a:r>
              <a:rPr lang="en-US" altLang="zh-TW" sz="2000" dirty="0" err="1" smtClean="0"/>
              <a:t>Vfsgjn.vv</a:t>
            </a:r>
            <a:r>
              <a:rPr lang="en-US" altLang="zh-TW" sz="2000" dirty="0"/>
              <a:t>	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</a:t>
            </a:r>
            <a:r>
              <a:rPr lang="en-US" altLang="zh-TW" sz="2000" dirty="0" smtClean="0"/>
              <a:t>vs2</a:t>
            </a:r>
            <a:r>
              <a:rPr lang="en-US" altLang="zh-TW" sz="2000" dirty="0"/>
              <a:t> , </a:t>
            </a:r>
            <a:r>
              <a:rPr lang="en-US" altLang="zh-TW" sz="2000" dirty="0" smtClean="0"/>
              <a:t>vs1,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	</a:t>
            </a:r>
            <a:r>
              <a:rPr lang="en-US" altLang="zh-TW" sz="1400" dirty="0"/>
              <a:t># Vector-vector </a:t>
            </a:r>
            <a:r>
              <a:rPr lang="en-US" altLang="zh-TW" sz="1400" dirty="0" err="1"/>
              <a:t>vd</a:t>
            </a:r>
            <a:r>
              <a:rPr lang="en-US" altLang="zh-TW" sz="1400" dirty="0"/>
              <a:t>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 = </a:t>
            </a:r>
            <a:r>
              <a:rPr lang="en-US" altLang="zh-TW" sz="1400" dirty="0" smtClean="0"/>
              <a:t>{~vs1[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].MSB, vs2[</a:t>
            </a:r>
            <a:r>
              <a:rPr lang="en-US" altLang="zh-TW" sz="1400" dirty="0" err="1" smtClean="0"/>
              <a:t>i</a:t>
            </a:r>
            <a:r>
              <a:rPr lang="en-US" altLang="zh-TW" sz="1400" dirty="0"/>
              <a:t>]} </a:t>
            </a:r>
          </a:p>
          <a:p>
            <a:r>
              <a:rPr lang="en-US" altLang="zh-TW" sz="2000" dirty="0" err="1" smtClean="0"/>
              <a:t>Vfsgjn.vf</a:t>
            </a:r>
            <a:r>
              <a:rPr lang="en-US" altLang="zh-TW" sz="2000" dirty="0"/>
              <a:t>	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</a:t>
            </a:r>
            <a:r>
              <a:rPr lang="en-US" altLang="zh-TW" sz="2000" dirty="0" smtClean="0"/>
              <a:t>vs2</a:t>
            </a:r>
            <a:r>
              <a:rPr lang="en-US" altLang="zh-TW" sz="2000" dirty="0"/>
              <a:t> , </a:t>
            </a:r>
            <a:r>
              <a:rPr lang="en-US" altLang="zh-TW" sz="2000" dirty="0" smtClean="0"/>
              <a:t>rs1,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	</a:t>
            </a:r>
            <a:r>
              <a:rPr lang="en-US" altLang="zh-TW" sz="1400" dirty="0"/>
              <a:t># Vector-scalar </a:t>
            </a:r>
            <a:r>
              <a:rPr lang="en-US" altLang="zh-TW" sz="1400" dirty="0" err="1"/>
              <a:t>vd</a:t>
            </a:r>
            <a:r>
              <a:rPr lang="en-US" altLang="zh-TW" sz="1400" dirty="0"/>
              <a:t>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 = </a:t>
            </a:r>
            <a:r>
              <a:rPr lang="en-US" altLang="zh-TW" sz="1400" dirty="0" smtClean="0"/>
              <a:t>{~f[rs1].MSB, vs2[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]} </a:t>
            </a:r>
            <a:endParaRPr lang="en-US" altLang="zh-TW" sz="2000" dirty="0" smtClean="0"/>
          </a:p>
          <a:p>
            <a:pPr>
              <a:spcBef>
                <a:spcPts val="1800"/>
              </a:spcBef>
            </a:pPr>
            <a:r>
              <a:rPr lang="en-US" altLang="zh-TW" sz="2000" dirty="0"/>
              <a:t>For </a:t>
            </a:r>
            <a:r>
              <a:rPr lang="en-US" altLang="zh-TW" sz="2000" dirty="0" err="1"/>
              <a:t>vfsgnjx</a:t>
            </a:r>
            <a:r>
              <a:rPr lang="en-US" altLang="zh-TW" sz="2000" dirty="0"/>
              <a:t>, the sign bit is the XOR of the sign bits of </a:t>
            </a:r>
            <a:r>
              <a:rPr lang="en-US" altLang="zh-TW" sz="2000" dirty="0" smtClean="0"/>
              <a:t>v/rs1 </a:t>
            </a:r>
            <a:r>
              <a:rPr lang="en-US" altLang="zh-TW" sz="2000" dirty="0"/>
              <a:t>and </a:t>
            </a:r>
            <a:r>
              <a:rPr lang="en-US" altLang="zh-TW" sz="2000" dirty="0" smtClean="0"/>
              <a:t>vs2</a:t>
            </a:r>
            <a:r>
              <a:rPr lang="en-US" altLang="zh-TW" sz="2000" dirty="0"/>
              <a:t>.</a:t>
            </a:r>
          </a:p>
          <a:p>
            <a:r>
              <a:rPr lang="en-US" altLang="zh-TW" sz="2000" dirty="0" err="1" smtClean="0"/>
              <a:t>Vfsgnjx.vv</a:t>
            </a:r>
            <a:r>
              <a:rPr lang="en-US" altLang="zh-TW" sz="2000" dirty="0"/>
              <a:t>	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</a:t>
            </a:r>
            <a:r>
              <a:rPr lang="en-US" altLang="zh-TW" sz="2000" dirty="0" smtClean="0"/>
              <a:t>vs2</a:t>
            </a:r>
            <a:r>
              <a:rPr lang="en-US" altLang="zh-TW" sz="2000" dirty="0"/>
              <a:t> , </a:t>
            </a:r>
            <a:r>
              <a:rPr lang="en-US" altLang="zh-TW" sz="2000" dirty="0" smtClean="0"/>
              <a:t>vs1, </a:t>
            </a:r>
            <a:r>
              <a:rPr lang="en-US" altLang="zh-TW" sz="2000" dirty="0" err="1" smtClean="0"/>
              <a:t>vm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        </a:t>
            </a:r>
            <a:r>
              <a:rPr lang="en-US" altLang="zh-TW" sz="1200" dirty="0" smtClean="0"/>
              <a:t># </a:t>
            </a:r>
            <a:r>
              <a:rPr lang="en-US" altLang="zh-TW" sz="1200" dirty="0"/>
              <a:t>Vector-vector </a:t>
            </a:r>
            <a:r>
              <a:rPr lang="en-US" altLang="zh-TW" sz="1200" dirty="0" err="1"/>
              <a:t>vd</a:t>
            </a:r>
            <a:r>
              <a:rPr lang="en-US" altLang="zh-TW" sz="1200" dirty="0"/>
              <a:t>[</a:t>
            </a:r>
            <a:r>
              <a:rPr lang="en-US" altLang="zh-TW" sz="1200" dirty="0" err="1"/>
              <a:t>i</a:t>
            </a:r>
            <a:r>
              <a:rPr lang="en-US" altLang="zh-TW" sz="1200" dirty="0"/>
              <a:t>] = {</a:t>
            </a:r>
            <a:r>
              <a:rPr lang="en-US" altLang="zh-TW" sz="1200" dirty="0" smtClean="0"/>
              <a:t>vs2[</a:t>
            </a:r>
            <a:r>
              <a:rPr lang="en-US" altLang="zh-TW" sz="1200" dirty="0" err="1" smtClean="0"/>
              <a:t>i</a:t>
            </a:r>
            <a:r>
              <a:rPr lang="en-US" altLang="zh-TW" sz="1200" dirty="0" smtClean="0"/>
              <a:t>].MSB ^ vs1[</a:t>
            </a:r>
            <a:r>
              <a:rPr lang="en-US" altLang="zh-TW" sz="1200" dirty="0" err="1" smtClean="0"/>
              <a:t>i</a:t>
            </a:r>
            <a:r>
              <a:rPr lang="en-US" altLang="zh-TW" sz="1200" dirty="0" smtClean="0"/>
              <a:t>].MSB, vs2[</a:t>
            </a:r>
            <a:r>
              <a:rPr lang="en-US" altLang="zh-TW" sz="1200" dirty="0" err="1" smtClean="0"/>
              <a:t>i</a:t>
            </a:r>
            <a:r>
              <a:rPr lang="en-US" altLang="zh-TW" sz="1200" dirty="0"/>
              <a:t>]}</a:t>
            </a:r>
            <a:r>
              <a:rPr lang="en-US" altLang="zh-TW" sz="1400" dirty="0"/>
              <a:t> </a:t>
            </a:r>
          </a:p>
          <a:p>
            <a:r>
              <a:rPr lang="en-US" altLang="zh-TW" sz="2000" dirty="0" err="1" smtClean="0"/>
              <a:t>Vfsgnjx.vf</a:t>
            </a:r>
            <a:r>
              <a:rPr lang="en-US" altLang="zh-TW" sz="2000" dirty="0"/>
              <a:t>	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</a:t>
            </a:r>
            <a:r>
              <a:rPr lang="en-US" altLang="zh-TW" sz="2000" dirty="0" smtClean="0"/>
              <a:t>vs2</a:t>
            </a:r>
            <a:r>
              <a:rPr lang="en-US" altLang="zh-TW" sz="2000" dirty="0"/>
              <a:t> , </a:t>
            </a:r>
            <a:r>
              <a:rPr lang="en-US" altLang="zh-TW" sz="2000" dirty="0" smtClean="0"/>
              <a:t>rs1, </a:t>
            </a:r>
            <a:r>
              <a:rPr lang="en-US" altLang="zh-TW" sz="2000" dirty="0" err="1" smtClean="0"/>
              <a:t>vm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        </a:t>
            </a:r>
            <a:r>
              <a:rPr lang="en-US" altLang="zh-TW" sz="1200" dirty="0" smtClean="0"/>
              <a:t># </a:t>
            </a:r>
            <a:r>
              <a:rPr lang="en-US" altLang="zh-TW" sz="1200" dirty="0"/>
              <a:t>Vector-vector </a:t>
            </a:r>
            <a:r>
              <a:rPr lang="en-US" altLang="zh-TW" sz="1200" dirty="0" err="1"/>
              <a:t>vd</a:t>
            </a:r>
            <a:r>
              <a:rPr lang="en-US" altLang="zh-TW" sz="1200" dirty="0"/>
              <a:t>[</a:t>
            </a:r>
            <a:r>
              <a:rPr lang="en-US" altLang="zh-TW" sz="1200" dirty="0" err="1"/>
              <a:t>i</a:t>
            </a:r>
            <a:r>
              <a:rPr lang="en-US" altLang="zh-TW" sz="1200" dirty="0"/>
              <a:t>] = {</a:t>
            </a:r>
            <a:r>
              <a:rPr lang="en-US" altLang="zh-TW" sz="1200" dirty="0" smtClean="0"/>
              <a:t>vs2[</a:t>
            </a:r>
            <a:r>
              <a:rPr lang="en-US" altLang="zh-TW" sz="1200" dirty="0" err="1" smtClean="0"/>
              <a:t>i</a:t>
            </a:r>
            <a:r>
              <a:rPr lang="en-US" altLang="zh-TW" sz="1200" dirty="0"/>
              <a:t>].MSB ^ </a:t>
            </a:r>
            <a:r>
              <a:rPr lang="en-US" altLang="zh-TW" sz="1200" dirty="0" smtClean="0"/>
              <a:t>f[rs1].</a:t>
            </a:r>
            <a:r>
              <a:rPr lang="en-US" altLang="zh-TW" sz="1200" dirty="0"/>
              <a:t>MSB, </a:t>
            </a:r>
            <a:r>
              <a:rPr lang="en-US" altLang="zh-TW" sz="1200" dirty="0" smtClean="0"/>
              <a:t>vs2[</a:t>
            </a:r>
            <a:r>
              <a:rPr lang="en-US" altLang="zh-TW" sz="1200" dirty="0" err="1" smtClean="0"/>
              <a:t>i</a:t>
            </a:r>
            <a:r>
              <a:rPr lang="en-US" altLang="zh-TW" sz="1200" dirty="0" smtClean="0"/>
              <a:t>]} </a:t>
            </a:r>
            <a:endParaRPr lang="en-US" altLang="zh-TW" sz="12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 smtClean="0"/>
          </a:p>
          <a:p>
            <a:pPr lvl="1"/>
            <a:endParaRPr lang="en-US" altLang="zh-TW" sz="1200" dirty="0" smtClean="0"/>
          </a:p>
          <a:p>
            <a:endParaRPr lang="en-US" altLang="zh-TW" sz="1600" dirty="0" smtClean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sz="1400" dirty="0"/>
          </a:p>
          <a:p>
            <a:endParaRPr lang="en-US" altLang="zh-TW" dirty="0" smtClean="0"/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470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dirty="0" smtClean="0"/>
              <a:t>Vector Floating-Point Compare Instructions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Write the comparison result to a mask register (</a:t>
            </a:r>
            <a:r>
              <a:rPr lang="en-US" altLang="zh-TW" sz="2000" dirty="0"/>
              <a:t>not </a:t>
            </a:r>
            <a:r>
              <a:rPr lang="en-US" altLang="zh-TW" sz="2000" dirty="0" smtClean="0"/>
              <a:t>necessarily V0).</a:t>
            </a:r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Compare equal</a:t>
            </a:r>
          </a:p>
          <a:p>
            <a:r>
              <a:rPr lang="en-US" altLang="zh-TW" sz="2000" dirty="0" err="1" smtClean="0"/>
              <a:t>Vfeq.vv</a:t>
            </a:r>
            <a:r>
              <a:rPr lang="en-US" altLang="zh-TW" sz="2000" dirty="0" smtClean="0"/>
              <a:t>	</a:t>
            </a:r>
            <a:r>
              <a:rPr lang="en-US" altLang="zh-TW" sz="2000" dirty="0" err="1" smtClean="0"/>
              <a:t>vd</a:t>
            </a:r>
            <a:r>
              <a:rPr lang="en-US" altLang="zh-TW" sz="2000" dirty="0" smtClean="0"/>
              <a:t>, vs2,  vs1, </a:t>
            </a:r>
            <a:r>
              <a:rPr lang="en-US" altLang="zh-TW" sz="2000" dirty="0" err="1" smtClean="0"/>
              <a:t>vm</a:t>
            </a:r>
            <a:r>
              <a:rPr lang="en-US" altLang="zh-TW" sz="2000" dirty="0" smtClean="0"/>
              <a:t>	</a:t>
            </a:r>
            <a:r>
              <a:rPr lang="en-US" altLang="zh-TW" sz="1400" dirty="0" smtClean="0"/>
              <a:t># Vector-vector </a:t>
            </a:r>
            <a:r>
              <a:rPr lang="en-US" altLang="zh-TW" sz="1400" dirty="0" err="1" smtClean="0"/>
              <a:t>vd</a:t>
            </a:r>
            <a:r>
              <a:rPr lang="en-US" altLang="zh-TW" sz="1400" dirty="0" smtClean="0"/>
              <a:t>[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] = (vs2[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] == vs1[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])</a:t>
            </a:r>
          </a:p>
          <a:p>
            <a:r>
              <a:rPr lang="en-US" altLang="zh-TW" sz="2000" dirty="0" err="1" smtClean="0"/>
              <a:t>Vfeq.vf</a:t>
            </a:r>
            <a:r>
              <a:rPr lang="en-US" altLang="zh-TW" sz="2000" dirty="0"/>
              <a:t>	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</a:t>
            </a:r>
            <a:r>
              <a:rPr lang="en-US" altLang="zh-TW" sz="2000" dirty="0" smtClean="0"/>
              <a:t>vs2</a:t>
            </a:r>
            <a:r>
              <a:rPr lang="en-US" altLang="zh-TW" sz="2000" dirty="0"/>
              <a:t> , </a:t>
            </a:r>
            <a:r>
              <a:rPr lang="en-US" altLang="zh-TW" sz="2000" dirty="0" smtClean="0"/>
              <a:t>rs1,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	</a:t>
            </a:r>
            <a:r>
              <a:rPr lang="en-US" altLang="zh-TW" sz="1400" dirty="0"/>
              <a:t># </a:t>
            </a:r>
            <a:r>
              <a:rPr lang="en-US" altLang="zh-TW" sz="1400" dirty="0" smtClean="0"/>
              <a:t>Vector-scalar </a:t>
            </a:r>
            <a:r>
              <a:rPr lang="en-US" altLang="zh-TW" sz="1400" dirty="0" err="1" smtClean="0"/>
              <a:t>vd</a:t>
            </a:r>
            <a:r>
              <a:rPr lang="en-US" altLang="zh-TW" sz="1400" dirty="0" smtClean="0"/>
              <a:t>[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] </a:t>
            </a:r>
            <a:r>
              <a:rPr lang="en-US" altLang="zh-TW" sz="1400" dirty="0"/>
              <a:t>= (vs2[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 == </a:t>
            </a:r>
            <a:r>
              <a:rPr lang="en-US" altLang="zh-TW" sz="1400" dirty="0" smtClean="0"/>
              <a:t>f[rs1])</a:t>
            </a:r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Compare not equal</a:t>
            </a:r>
          </a:p>
          <a:p>
            <a:r>
              <a:rPr lang="en-US" altLang="zh-TW" sz="2000" dirty="0" err="1" smtClean="0"/>
              <a:t>Vfne.vv</a:t>
            </a:r>
            <a:r>
              <a:rPr lang="en-US" altLang="zh-TW" sz="2000" dirty="0"/>
              <a:t>	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vs2,  vs1,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	</a:t>
            </a:r>
            <a:r>
              <a:rPr lang="en-US" altLang="zh-TW" sz="1400" dirty="0"/>
              <a:t># Vector-vector </a:t>
            </a:r>
            <a:r>
              <a:rPr lang="en-US" altLang="zh-TW" sz="1400" dirty="0" err="1"/>
              <a:t>vd</a:t>
            </a:r>
            <a:r>
              <a:rPr lang="en-US" altLang="zh-TW" sz="1400" dirty="0"/>
              <a:t>[</a:t>
            </a:r>
            <a:r>
              <a:rPr lang="en-US" altLang="zh-TW" sz="1400" dirty="0" err="1"/>
              <a:t>i</a:t>
            </a:r>
            <a:r>
              <a:rPr lang="en-US" altLang="zh-TW" sz="1400" dirty="0" smtClean="0"/>
              <a:t>] </a:t>
            </a:r>
            <a:r>
              <a:rPr lang="en-US" altLang="zh-TW" sz="1400" dirty="0"/>
              <a:t>= (vs2[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 </a:t>
            </a:r>
            <a:r>
              <a:rPr lang="en-US" altLang="zh-TW" sz="1400" dirty="0" smtClean="0"/>
              <a:t>!= </a:t>
            </a:r>
            <a:r>
              <a:rPr lang="en-US" altLang="zh-TW" sz="1400" dirty="0"/>
              <a:t>vs1[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])</a:t>
            </a:r>
          </a:p>
          <a:p>
            <a:r>
              <a:rPr lang="en-US" altLang="zh-TW" sz="2000" dirty="0" err="1" smtClean="0"/>
              <a:t>Vfne.vf</a:t>
            </a:r>
            <a:r>
              <a:rPr lang="en-US" altLang="zh-TW" sz="2000" dirty="0"/>
              <a:t>	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 , </a:t>
            </a:r>
            <a:r>
              <a:rPr lang="en-US" altLang="zh-TW" sz="2000" dirty="0" smtClean="0"/>
              <a:t>rs1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	</a:t>
            </a:r>
            <a:r>
              <a:rPr lang="en-US" altLang="zh-TW" sz="1400" dirty="0"/>
              <a:t># Vector-scalar </a:t>
            </a:r>
            <a:r>
              <a:rPr lang="en-US" altLang="zh-TW" sz="1400" dirty="0" err="1"/>
              <a:t>vd</a:t>
            </a:r>
            <a:r>
              <a:rPr lang="en-US" altLang="zh-TW" sz="1400" dirty="0"/>
              <a:t>[</a:t>
            </a:r>
            <a:r>
              <a:rPr lang="en-US" altLang="zh-TW" sz="1400" dirty="0" err="1"/>
              <a:t>i</a:t>
            </a:r>
            <a:r>
              <a:rPr lang="en-US" altLang="zh-TW" sz="1400" dirty="0" smtClean="0"/>
              <a:t>] </a:t>
            </a:r>
            <a:r>
              <a:rPr lang="en-US" altLang="zh-TW" sz="1400" dirty="0"/>
              <a:t>= (vs2[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 != </a:t>
            </a:r>
            <a:r>
              <a:rPr lang="en-US" altLang="zh-TW" sz="1400" dirty="0" smtClean="0"/>
              <a:t>f[rs1])</a:t>
            </a:r>
            <a:endParaRPr lang="en-US" altLang="zh-TW" sz="1400" dirty="0"/>
          </a:p>
          <a:p>
            <a:endParaRPr lang="en-US" altLang="zh-TW" sz="2000" dirty="0"/>
          </a:p>
          <a:p>
            <a:r>
              <a:rPr lang="en-US" altLang="zh-TW" sz="2000" dirty="0"/>
              <a:t>Compare </a:t>
            </a:r>
            <a:r>
              <a:rPr lang="en-US" altLang="zh-TW" sz="2000" dirty="0" smtClean="0"/>
              <a:t>less than</a:t>
            </a:r>
            <a:endParaRPr lang="en-US" altLang="zh-TW" sz="2000" dirty="0"/>
          </a:p>
          <a:p>
            <a:r>
              <a:rPr lang="en-US" altLang="zh-TW" sz="2000" dirty="0" err="1" smtClean="0"/>
              <a:t>Vflt.vv</a:t>
            </a:r>
            <a:r>
              <a:rPr lang="en-US" altLang="zh-TW" sz="2000" dirty="0"/>
              <a:t>	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vs2,  vs1,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	</a:t>
            </a:r>
            <a:r>
              <a:rPr lang="en-US" altLang="zh-TW" sz="1400" dirty="0"/>
              <a:t># Vector-vector </a:t>
            </a:r>
            <a:r>
              <a:rPr lang="en-US" altLang="zh-TW" sz="1400" dirty="0" err="1"/>
              <a:t>vd</a:t>
            </a:r>
            <a:r>
              <a:rPr lang="en-US" altLang="zh-TW" sz="1400" dirty="0"/>
              <a:t>[</a:t>
            </a:r>
            <a:r>
              <a:rPr lang="en-US" altLang="zh-TW" sz="1400" dirty="0" err="1"/>
              <a:t>i</a:t>
            </a:r>
            <a:r>
              <a:rPr lang="en-US" altLang="zh-TW" sz="1400" dirty="0" smtClean="0"/>
              <a:t>] </a:t>
            </a:r>
            <a:r>
              <a:rPr lang="en-US" altLang="zh-TW" sz="1400" dirty="0"/>
              <a:t>= (vs2[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 </a:t>
            </a:r>
            <a:r>
              <a:rPr lang="en-US" altLang="zh-TW" sz="1400" dirty="0" smtClean="0"/>
              <a:t>&lt; </a:t>
            </a:r>
            <a:r>
              <a:rPr lang="en-US" altLang="zh-TW" sz="1400" dirty="0"/>
              <a:t>vs1[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])</a:t>
            </a:r>
          </a:p>
          <a:p>
            <a:r>
              <a:rPr lang="en-US" altLang="zh-TW" sz="2000" dirty="0" err="1" smtClean="0"/>
              <a:t>Vflt.vf</a:t>
            </a:r>
            <a:r>
              <a:rPr lang="en-US" altLang="zh-TW" sz="2000" dirty="0"/>
              <a:t>	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 , </a:t>
            </a:r>
            <a:r>
              <a:rPr lang="en-US" altLang="zh-TW" sz="2000" dirty="0" smtClean="0"/>
              <a:t>rs1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	</a:t>
            </a:r>
            <a:r>
              <a:rPr lang="en-US" altLang="zh-TW" sz="1400" dirty="0"/>
              <a:t># Vector-scalar </a:t>
            </a:r>
            <a:r>
              <a:rPr lang="en-US" altLang="zh-TW" sz="1400" dirty="0" err="1"/>
              <a:t>vd</a:t>
            </a:r>
            <a:r>
              <a:rPr lang="en-US" altLang="zh-TW" sz="1400" dirty="0"/>
              <a:t>[</a:t>
            </a:r>
            <a:r>
              <a:rPr lang="en-US" altLang="zh-TW" sz="1400" dirty="0" err="1"/>
              <a:t>i</a:t>
            </a:r>
            <a:r>
              <a:rPr lang="en-US" altLang="zh-TW" sz="1400" dirty="0" smtClean="0"/>
              <a:t>]. </a:t>
            </a:r>
            <a:r>
              <a:rPr lang="en-US" altLang="zh-TW" sz="1400" dirty="0"/>
              <a:t>= (vs2[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 &lt; </a:t>
            </a:r>
            <a:r>
              <a:rPr lang="en-US" altLang="zh-TW" sz="1400" dirty="0" smtClean="0"/>
              <a:t>f[rs1])</a:t>
            </a:r>
            <a:endParaRPr lang="en-US" altLang="zh-TW" sz="1400" dirty="0"/>
          </a:p>
          <a:p>
            <a:endParaRPr lang="en-US" altLang="zh-TW" sz="1400" dirty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 smtClean="0"/>
          </a:p>
          <a:p>
            <a:pPr lvl="1"/>
            <a:endParaRPr lang="en-US" altLang="zh-TW" sz="1200" dirty="0" smtClean="0"/>
          </a:p>
          <a:p>
            <a:endParaRPr lang="en-US" altLang="zh-TW" sz="1600" dirty="0" smtClean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sz="1400" dirty="0"/>
          </a:p>
          <a:p>
            <a:endParaRPr lang="en-US" altLang="zh-TW" dirty="0" smtClean="0"/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997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dirty="0" smtClean="0"/>
              <a:t>Vector Floating-Point Compare Instructions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Compare less than or equal</a:t>
            </a:r>
          </a:p>
          <a:p>
            <a:r>
              <a:rPr lang="en-US" altLang="zh-TW" sz="2000" dirty="0" err="1" smtClean="0"/>
              <a:t>Vfle.vv</a:t>
            </a:r>
            <a:r>
              <a:rPr lang="en-US" altLang="zh-TW" sz="2000" dirty="0" smtClean="0"/>
              <a:t>	</a:t>
            </a:r>
            <a:r>
              <a:rPr lang="en-US" altLang="zh-TW" sz="2000" dirty="0" err="1" smtClean="0"/>
              <a:t>vd</a:t>
            </a:r>
            <a:r>
              <a:rPr lang="en-US" altLang="zh-TW" sz="2000" dirty="0" smtClean="0"/>
              <a:t>, vs2,  vs1, </a:t>
            </a:r>
            <a:r>
              <a:rPr lang="en-US" altLang="zh-TW" sz="2000" dirty="0" err="1" smtClean="0"/>
              <a:t>vm</a:t>
            </a:r>
            <a:r>
              <a:rPr lang="en-US" altLang="zh-TW" sz="2000" dirty="0" smtClean="0"/>
              <a:t>	</a:t>
            </a:r>
            <a:r>
              <a:rPr lang="en-US" altLang="zh-TW" sz="1400" dirty="0" smtClean="0"/>
              <a:t># </a:t>
            </a:r>
            <a:r>
              <a:rPr lang="en-US" altLang="zh-TW" sz="1400" dirty="0"/>
              <a:t>Vector-vector </a:t>
            </a:r>
            <a:r>
              <a:rPr lang="en-US" altLang="zh-TW" sz="1400" dirty="0" err="1"/>
              <a:t>vd</a:t>
            </a:r>
            <a:r>
              <a:rPr lang="en-US" altLang="zh-TW" sz="1400" dirty="0"/>
              <a:t>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].LSB = (vs2[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 </a:t>
            </a:r>
            <a:r>
              <a:rPr lang="en-US" altLang="zh-TW" sz="1400" dirty="0" smtClean="0"/>
              <a:t>&lt;= </a:t>
            </a:r>
            <a:r>
              <a:rPr lang="en-US" altLang="zh-TW" sz="1400" dirty="0"/>
              <a:t>vs1[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])</a:t>
            </a:r>
          </a:p>
          <a:p>
            <a:r>
              <a:rPr lang="en-US" altLang="zh-TW" sz="2000" dirty="0" err="1" smtClean="0"/>
              <a:t>Vfle.vf</a:t>
            </a:r>
            <a:r>
              <a:rPr lang="en-US" altLang="zh-TW" sz="2000" dirty="0"/>
              <a:t>	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</a:t>
            </a:r>
            <a:r>
              <a:rPr lang="en-US" altLang="zh-TW" sz="2000" dirty="0" smtClean="0"/>
              <a:t>vs2</a:t>
            </a:r>
            <a:r>
              <a:rPr lang="en-US" altLang="zh-TW" sz="2000" dirty="0"/>
              <a:t> , </a:t>
            </a:r>
            <a:r>
              <a:rPr lang="en-US" altLang="zh-TW" sz="2000" dirty="0" smtClean="0"/>
              <a:t>rs1,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	</a:t>
            </a:r>
            <a:r>
              <a:rPr lang="en-US" altLang="zh-TW" sz="1400" dirty="0"/>
              <a:t># Vector-scalar </a:t>
            </a:r>
            <a:r>
              <a:rPr lang="en-US" altLang="zh-TW" sz="1400" dirty="0" err="1"/>
              <a:t>vd</a:t>
            </a:r>
            <a:r>
              <a:rPr lang="en-US" altLang="zh-TW" sz="1400" dirty="0"/>
              <a:t>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].LSB = (vs2[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 &lt;= </a:t>
            </a:r>
            <a:r>
              <a:rPr lang="en-US" altLang="zh-TW" sz="1400" dirty="0" smtClean="0"/>
              <a:t>f[rs1])</a:t>
            </a:r>
            <a:endParaRPr lang="en-US" altLang="zh-TW" sz="1400" dirty="0"/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Compare greater than</a:t>
            </a:r>
          </a:p>
          <a:p>
            <a:r>
              <a:rPr lang="en-US" altLang="zh-TW" sz="2000" dirty="0" err="1" smtClean="0"/>
              <a:t>Vfgt.vf</a:t>
            </a:r>
            <a:r>
              <a:rPr lang="en-US" altLang="zh-TW" sz="2000" dirty="0" smtClean="0"/>
              <a:t>	</a:t>
            </a:r>
            <a:r>
              <a:rPr lang="en-US" altLang="zh-TW" sz="2000" dirty="0" err="1" smtClean="0"/>
              <a:t>vd</a:t>
            </a:r>
            <a:r>
              <a:rPr lang="en-US" altLang="zh-TW" sz="2000" dirty="0" smtClean="0"/>
              <a:t>, vs2 , rs1, </a:t>
            </a:r>
            <a:r>
              <a:rPr lang="en-US" altLang="zh-TW" sz="2000" dirty="0" err="1" smtClean="0"/>
              <a:t>vm</a:t>
            </a:r>
            <a:r>
              <a:rPr lang="en-US" altLang="zh-TW" sz="2000" dirty="0" smtClean="0"/>
              <a:t>	</a:t>
            </a:r>
            <a:r>
              <a:rPr lang="en-US" altLang="zh-TW" sz="1400" dirty="0" smtClean="0"/>
              <a:t># </a:t>
            </a:r>
            <a:r>
              <a:rPr lang="en-US" altLang="zh-TW" sz="1400" dirty="0"/>
              <a:t>Vector-scalar </a:t>
            </a:r>
            <a:r>
              <a:rPr lang="en-US" altLang="zh-TW" sz="1400" dirty="0" err="1"/>
              <a:t>vd</a:t>
            </a:r>
            <a:r>
              <a:rPr lang="en-US" altLang="zh-TW" sz="1400" dirty="0"/>
              <a:t>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].LSB = (vs2[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 </a:t>
            </a:r>
            <a:r>
              <a:rPr lang="en-US" altLang="zh-TW" sz="1400" dirty="0" smtClean="0"/>
              <a:t>&gt; </a:t>
            </a:r>
            <a:r>
              <a:rPr lang="en-US" altLang="zh-TW" sz="1400" dirty="0"/>
              <a:t>vs1[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])</a:t>
            </a:r>
          </a:p>
          <a:p>
            <a:endParaRPr lang="en-US" altLang="zh-TW" sz="2000" dirty="0" smtClean="0"/>
          </a:p>
          <a:p>
            <a:r>
              <a:rPr lang="en-US" altLang="zh-TW" sz="2000" dirty="0"/>
              <a:t>Compare greater </a:t>
            </a:r>
            <a:r>
              <a:rPr lang="en-US" altLang="zh-TW" sz="2000" dirty="0" smtClean="0"/>
              <a:t>than or equal</a:t>
            </a:r>
            <a:endParaRPr lang="en-US" altLang="zh-TW" sz="2000" dirty="0"/>
          </a:p>
          <a:p>
            <a:r>
              <a:rPr lang="en-US" altLang="zh-TW" sz="2000" dirty="0" err="1" smtClean="0"/>
              <a:t>Vfge.vf</a:t>
            </a:r>
            <a:r>
              <a:rPr lang="en-US" altLang="zh-TW" sz="2000" dirty="0"/>
              <a:t>	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 , </a:t>
            </a:r>
            <a:r>
              <a:rPr lang="en-US" altLang="zh-TW" sz="2000" dirty="0" smtClean="0"/>
              <a:t>rs1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	</a:t>
            </a:r>
            <a:r>
              <a:rPr lang="en-US" altLang="zh-TW" sz="1400" dirty="0"/>
              <a:t># Vector-scalar </a:t>
            </a:r>
            <a:r>
              <a:rPr lang="en-US" altLang="zh-TW" sz="1400" dirty="0" err="1"/>
              <a:t>vd</a:t>
            </a:r>
            <a:r>
              <a:rPr lang="en-US" altLang="zh-TW" sz="1400" dirty="0"/>
              <a:t>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].LSB = (vs2[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 </a:t>
            </a:r>
            <a:r>
              <a:rPr lang="en-US" altLang="zh-TW" sz="1400" dirty="0" smtClean="0"/>
              <a:t>&gt;= f[rs1])</a:t>
            </a:r>
            <a:endParaRPr lang="en-US" altLang="zh-TW" sz="14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 smtClean="0"/>
          </a:p>
          <a:p>
            <a:pPr lvl="1"/>
            <a:endParaRPr lang="en-US" altLang="zh-TW" sz="1200" dirty="0" smtClean="0"/>
          </a:p>
          <a:p>
            <a:endParaRPr lang="en-US" altLang="zh-TW" sz="1600" dirty="0" smtClean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sz="1400" dirty="0"/>
          </a:p>
          <a:p>
            <a:endParaRPr lang="en-US" altLang="zh-TW" dirty="0" smtClean="0"/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116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dirty="0" smtClean="0"/>
              <a:t>Vector Floating-Point Compare Instructions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 smtClean="0"/>
          </a:p>
          <a:p>
            <a:pPr lvl="1"/>
            <a:endParaRPr lang="en-US" altLang="zh-TW" sz="1200" dirty="0" smtClean="0"/>
          </a:p>
          <a:p>
            <a:endParaRPr lang="en-US" altLang="zh-TW" sz="1600" dirty="0" smtClean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sz="1400" dirty="0"/>
          </a:p>
          <a:p>
            <a:endParaRPr lang="en-US" altLang="zh-TW" dirty="0" smtClean="0"/>
          </a:p>
          <a:p>
            <a:pPr lvl="2"/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1504950"/>
            <a:ext cx="6267450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 bwMode="auto">
          <a:xfrm>
            <a:off x="4762500" y="2324100"/>
            <a:ext cx="2085975" cy="6477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10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dirty="0" smtClean="0"/>
              <a:t>Vector Floating-Point Compare Instructions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This feature is removed from RISC-V spec. </a:t>
            </a:r>
          </a:p>
          <a:p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To help implement the C99 floating-point comparison functions, a </a:t>
            </a:r>
            <a:r>
              <a:rPr lang="en-US" altLang="zh-TW" sz="2000" dirty="0" err="1" smtClean="0">
                <a:solidFill>
                  <a:schemeClr val="bg1">
                    <a:lumMod val="50000"/>
                  </a:schemeClr>
                </a:solidFill>
              </a:rPr>
              <a:t>vford</a:t>
            </a:r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 instruction is added that sets a mask register if the arguments are ordered.</a:t>
            </a:r>
          </a:p>
          <a:p>
            <a:pPr lvl="1"/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</a:rPr>
              <a:t>One of the source operands is treated as </a:t>
            </a:r>
            <a:r>
              <a:rPr lang="en-US" altLang="zh-TW" sz="1600" dirty="0" err="1" smtClean="0">
                <a:solidFill>
                  <a:schemeClr val="bg1">
                    <a:lumMod val="50000"/>
                  </a:schemeClr>
                </a:solidFill>
              </a:rPr>
              <a:t>NaNs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</a:rPr>
              <a:t>, result should be 0 (unordered).</a:t>
            </a:r>
          </a:p>
          <a:p>
            <a:endParaRPr lang="en-US" altLang="zh-TW" sz="2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TW" sz="2000" dirty="0" err="1" smtClean="0">
                <a:solidFill>
                  <a:schemeClr val="bg1">
                    <a:lumMod val="50000"/>
                  </a:schemeClr>
                </a:solidFill>
              </a:rPr>
              <a:t>Vford.vv</a:t>
            </a: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zh-TW" sz="2000" dirty="0" err="1" smtClean="0">
                <a:solidFill>
                  <a:schemeClr val="bg1">
                    <a:lumMod val="50000"/>
                  </a:schemeClr>
                </a:solidFill>
              </a:rPr>
              <a:t>vd</a:t>
            </a:r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, vs2, vs1, </a:t>
            </a:r>
            <a:r>
              <a:rPr lang="en-US" altLang="zh-TW" sz="2000" dirty="0" err="1" smtClean="0">
                <a:solidFill>
                  <a:schemeClr val="bg1">
                    <a:lumMod val="50000"/>
                  </a:schemeClr>
                </a:solidFill>
              </a:rPr>
              <a:t>vm</a:t>
            </a: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# Vector-vector</a:t>
            </a:r>
          </a:p>
          <a:p>
            <a:r>
              <a:rPr lang="en-US" altLang="zh-TW" sz="2000" dirty="0" err="1" smtClean="0">
                <a:solidFill>
                  <a:schemeClr val="bg1">
                    <a:lumMod val="50000"/>
                  </a:schemeClr>
                </a:solidFill>
              </a:rPr>
              <a:t>Vford.vf</a:t>
            </a:r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zh-TW" sz="2000" dirty="0" err="1" smtClean="0">
                <a:solidFill>
                  <a:schemeClr val="bg1">
                    <a:lumMod val="50000"/>
                  </a:schemeClr>
                </a:solidFill>
              </a:rPr>
              <a:t>vd</a:t>
            </a:r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, vs2, rs1, </a:t>
            </a:r>
            <a:r>
              <a:rPr lang="en-US" altLang="zh-TW" sz="2000" dirty="0" err="1" smtClean="0">
                <a:solidFill>
                  <a:schemeClr val="bg1">
                    <a:lumMod val="50000"/>
                  </a:schemeClr>
                </a:solidFill>
              </a:rPr>
              <a:t>vm</a:t>
            </a:r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		# Vector-scalar </a:t>
            </a:r>
            <a:endParaRPr lang="en-US" altLang="zh-TW" sz="20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 smtClean="0"/>
          </a:p>
          <a:p>
            <a:pPr lvl="1"/>
            <a:endParaRPr lang="en-US" altLang="zh-TW" sz="1200" dirty="0" smtClean="0"/>
          </a:p>
          <a:p>
            <a:endParaRPr lang="en-US" altLang="zh-TW" sz="1600" dirty="0" smtClean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sz="1400" dirty="0"/>
          </a:p>
          <a:p>
            <a:endParaRPr lang="en-US" altLang="zh-TW" dirty="0" smtClean="0"/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040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Misc. Pipeline uArch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015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dirty="0" smtClean="0"/>
              <a:t>Vector Floating-Point MIN/MAX Instructions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Floating-point minimum</a:t>
            </a:r>
          </a:p>
          <a:p>
            <a:r>
              <a:rPr lang="en-US" altLang="zh-TW" sz="2000" dirty="0" err="1" smtClean="0"/>
              <a:t>Vfmin.vv</a:t>
            </a:r>
            <a:r>
              <a:rPr lang="en-US" altLang="zh-TW" sz="2000" dirty="0"/>
              <a:t>	</a:t>
            </a:r>
            <a:r>
              <a:rPr lang="en-US" altLang="zh-TW" sz="2000" dirty="0" err="1" smtClean="0"/>
              <a:t>vd</a:t>
            </a:r>
            <a:r>
              <a:rPr lang="en-US" altLang="zh-TW" sz="2000" dirty="0" smtClean="0"/>
              <a:t>, vs2, vs1, </a:t>
            </a:r>
            <a:r>
              <a:rPr lang="en-US" altLang="zh-TW" sz="2000" dirty="0" err="1" smtClean="0"/>
              <a:t>vm</a:t>
            </a:r>
            <a:r>
              <a:rPr lang="en-US" altLang="zh-TW" sz="2000" dirty="0" smtClean="0"/>
              <a:t>	</a:t>
            </a:r>
            <a:r>
              <a:rPr lang="en-US" altLang="zh-TW" sz="1400" dirty="0" smtClean="0"/>
              <a:t>#Vector-vector </a:t>
            </a:r>
            <a:r>
              <a:rPr lang="en-US" altLang="zh-TW" sz="1400" dirty="0" err="1" smtClean="0"/>
              <a:t>vd</a:t>
            </a:r>
            <a:r>
              <a:rPr lang="en-US" altLang="zh-TW" sz="1400" dirty="0" smtClean="0"/>
              <a:t>[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] = min (vs2[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], vs1[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])</a:t>
            </a:r>
          </a:p>
          <a:p>
            <a:r>
              <a:rPr lang="en-US" altLang="zh-TW" sz="2000" dirty="0" err="1" smtClean="0"/>
              <a:t>Vfmin.vf</a:t>
            </a:r>
            <a:r>
              <a:rPr lang="en-US" altLang="zh-TW" sz="2000" dirty="0"/>
              <a:t>	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vs2, </a:t>
            </a:r>
            <a:r>
              <a:rPr lang="en-US" altLang="zh-TW" sz="2000" dirty="0" smtClean="0"/>
              <a:t>rs1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	</a:t>
            </a:r>
            <a:r>
              <a:rPr lang="en-US" altLang="zh-TW" sz="2000" dirty="0" smtClean="0"/>
              <a:t>	</a:t>
            </a:r>
            <a:r>
              <a:rPr lang="en-US" altLang="zh-TW" sz="1400" dirty="0"/>
              <a:t># Vector-scalar </a:t>
            </a:r>
            <a:r>
              <a:rPr lang="en-US" altLang="zh-TW" sz="1400" dirty="0" err="1"/>
              <a:t>vd</a:t>
            </a:r>
            <a:r>
              <a:rPr lang="en-US" altLang="zh-TW" sz="1400" dirty="0"/>
              <a:t>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 = min (vs2[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], </a:t>
            </a:r>
            <a:r>
              <a:rPr lang="en-US" altLang="zh-TW" sz="1400" dirty="0" smtClean="0"/>
              <a:t>f[rs1])</a:t>
            </a:r>
            <a:endParaRPr lang="en-US" altLang="zh-TW" sz="1400" dirty="0"/>
          </a:p>
          <a:p>
            <a:endParaRPr lang="en-US" altLang="zh-TW" sz="2000" dirty="0" smtClean="0"/>
          </a:p>
          <a:p>
            <a:r>
              <a:rPr lang="en-US" altLang="zh-TW" sz="2000" dirty="0"/>
              <a:t>Floating-point </a:t>
            </a:r>
            <a:r>
              <a:rPr lang="en-US" altLang="zh-TW" sz="2000" dirty="0" smtClean="0"/>
              <a:t>maximum</a:t>
            </a:r>
          </a:p>
          <a:p>
            <a:r>
              <a:rPr lang="en-US" altLang="zh-TW" sz="2000" dirty="0" err="1" smtClean="0"/>
              <a:t>Vfmax.vv</a:t>
            </a:r>
            <a:r>
              <a:rPr lang="en-US" altLang="zh-TW" sz="2000" dirty="0"/>
              <a:t>	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vs2, vs1,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	</a:t>
            </a:r>
            <a:r>
              <a:rPr lang="en-US" altLang="zh-TW" sz="1400" dirty="0"/>
              <a:t># Vector-vector </a:t>
            </a:r>
            <a:r>
              <a:rPr lang="en-US" altLang="zh-TW" sz="1400" dirty="0" err="1"/>
              <a:t>vd</a:t>
            </a:r>
            <a:r>
              <a:rPr lang="en-US" altLang="zh-TW" sz="1400" dirty="0"/>
              <a:t>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 = </a:t>
            </a:r>
            <a:r>
              <a:rPr lang="en-US" altLang="zh-TW" sz="1400" dirty="0" smtClean="0"/>
              <a:t>max </a:t>
            </a:r>
            <a:r>
              <a:rPr lang="en-US" altLang="zh-TW" sz="1400" dirty="0"/>
              <a:t>(vs2[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], vs1[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])</a:t>
            </a:r>
          </a:p>
          <a:p>
            <a:r>
              <a:rPr lang="en-US" altLang="zh-TW" sz="2000" dirty="0" err="1" smtClean="0"/>
              <a:t>Vfmax.vf</a:t>
            </a:r>
            <a:r>
              <a:rPr lang="en-US" altLang="zh-TW" sz="2000" dirty="0"/>
              <a:t>	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vs2, </a:t>
            </a:r>
            <a:r>
              <a:rPr lang="en-US" altLang="zh-TW" sz="2000" dirty="0" smtClean="0"/>
              <a:t>rs1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	</a:t>
            </a:r>
            <a:r>
              <a:rPr lang="en-US" altLang="zh-TW" sz="2000" dirty="0" smtClean="0"/>
              <a:t>	</a:t>
            </a:r>
            <a:r>
              <a:rPr lang="en-US" altLang="zh-TW" sz="1400" dirty="0" smtClean="0"/>
              <a:t># </a:t>
            </a:r>
            <a:r>
              <a:rPr lang="en-US" altLang="zh-TW" sz="1400" dirty="0"/>
              <a:t>Vector-scalar </a:t>
            </a:r>
            <a:r>
              <a:rPr lang="en-US" altLang="zh-TW" sz="1400" dirty="0" err="1"/>
              <a:t>vd</a:t>
            </a:r>
            <a:r>
              <a:rPr lang="en-US" altLang="zh-TW" sz="1400" dirty="0"/>
              <a:t>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 = max (vs2[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], </a:t>
            </a:r>
            <a:r>
              <a:rPr lang="en-US" altLang="zh-TW" sz="1400" dirty="0" smtClean="0"/>
              <a:t>f[rs1])</a:t>
            </a:r>
            <a:endParaRPr lang="en-US" altLang="zh-TW" sz="1400" dirty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 smtClean="0"/>
          </a:p>
          <a:p>
            <a:pPr lvl="1"/>
            <a:endParaRPr lang="en-US" altLang="zh-TW" sz="1200" dirty="0" smtClean="0"/>
          </a:p>
          <a:p>
            <a:endParaRPr lang="en-US" altLang="zh-TW" sz="1600" dirty="0" smtClean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sz="1400" dirty="0"/>
          </a:p>
          <a:p>
            <a:endParaRPr lang="en-US" altLang="zh-TW" dirty="0" smtClean="0"/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752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FMIN and FMAX Instructions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FMIN-MAX</a:t>
            </a:r>
          </a:p>
          <a:p>
            <a:pPr lvl="1"/>
            <a:r>
              <a:rPr lang="en-US" altLang="zh-TW" sz="2000" dirty="0" smtClean="0"/>
              <a:t>The rm field indicates MIN/MAX</a:t>
            </a:r>
          </a:p>
          <a:p>
            <a:pPr lvl="1"/>
            <a:r>
              <a:rPr lang="en-US" altLang="zh-TW" sz="2000" dirty="0" smtClean="0"/>
              <a:t>FMIN: W</a:t>
            </a:r>
            <a:r>
              <a:rPr lang="en-US" altLang="zh-TW" sz="1800" dirty="0" smtClean="0"/>
              <a:t>rite the smaller of rs1 and rs2 to </a:t>
            </a:r>
            <a:r>
              <a:rPr lang="en-US" altLang="zh-TW" sz="1800" dirty="0" err="1" smtClean="0"/>
              <a:t>rd</a:t>
            </a:r>
            <a:endParaRPr lang="en-US" altLang="zh-TW" sz="1800" dirty="0" smtClean="0"/>
          </a:p>
          <a:p>
            <a:pPr lvl="1"/>
            <a:r>
              <a:rPr lang="en-US" altLang="zh-TW" sz="2000" dirty="0" smtClean="0"/>
              <a:t>FMAX: </a:t>
            </a:r>
            <a:r>
              <a:rPr lang="en-US" altLang="zh-TW" sz="1800" dirty="0" smtClean="0"/>
              <a:t>Write the larger of rs2 and rs2 to </a:t>
            </a:r>
            <a:r>
              <a:rPr lang="en-US" altLang="zh-TW" sz="1800" dirty="0" err="1" smtClean="0"/>
              <a:t>rd</a:t>
            </a:r>
            <a:endParaRPr lang="en-US" altLang="zh-TW" sz="1800" dirty="0" smtClean="0"/>
          </a:p>
          <a:p>
            <a:pPr lvl="1"/>
            <a:r>
              <a:rPr lang="en-US" altLang="zh-TW" sz="2000" dirty="0" smtClean="0"/>
              <a:t>The </a:t>
            </a:r>
            <a:r>
              <a:rPr lang="en-US" altLang="zh-TW" sz="2000" dirty="0"/>
              <a:t>value −0.0 is considered to be </a:t>
            </a:r>
            <a:r>
              <a:rPr lang="en-US" altLang="zh-TW" sz="2000" b="1" dirty="0"/>
              <a:t>less</a:t>
            </a:r>
            <a:r>
              <a:rPr lang="en-US" altLang="zh-TW" sz="2000" dirty="0"/>
              <a:t> than the value +0.0</a:t>
            </a:r>
            <a:r>
              <a:rPr lang="en-US" altLang="zh-TW" sz="2000" dirty="0" smtClean="0"/>
              <a:t>.</a:t>
            </a:r>
          </a:p>
          <a:p>
            <a:pPr lvl="1"/>
            <a:r>
              <a:rPr lang="en-US" altLang="zh-TW" sz="2000" dirty="0" smtClean="0"/>
              <a:t>Both </a:t>
            </a:r>
            <a:r>
              <a:rPr lang="en-US" altLang="zh-TW" sz="2000" dirty="0"/>
              <a:t>inputs are </a:t>
            </a:r>
            <a:r>
              <a:rPr lang="en-US" altLang="zh-TW" sz="2000" dirty="0" err="1"/>
              <a:t>NaNs</a:t>
            </a:r>
            <a:r>
              <a:rPr lang="en-US" altLang="zh-TW" sz="2000" dirty="0"/>
              <a:t>, the result </a:t>
            </a:r>
            <a:r>
              <a:rPr lang="en-US" altLang="zh-TW" sz="2000" dirty="0" smtClean="0"/>
              <a:t>is the </a:t>
            </a:r>
            <a:r>
              <a:rPr lang="en-US" altLang="zh-TW" sz="2000" dirty="0"/>
              <a:t>canonical </a:t>
            </a:r>
            <a:r>
              <a:rPr lang="en-US" altLang="zh-TW" sz="2000" dirty="0" err="1" smtClean="0"/>
              <a:t>NaN</a:t>
            </a:r>
            <a:r>
              <a:rPr lang="en-US" altLang="zh-TW" sz="2000" dirty="0" smtClean="0"/>
              <a:t>.</a:t>
            </a:r>
          </a:p>
          <a:p>
            <a:pPr lvl="1"/>
            <a:r>
              <a:rPr lang="en-US" altLang="zh-TW" sz="2000" dirty="0" smtClean="0"/>
              <a:t>Only </a:t>
            </a:r>
            <a:r>
              <a:rPr lang="en-US" altLang="zh-TW" sz="2000" dirty="0"/>
              <a:t>one operand is a </a:t>
            </a:r>
            <a:r>
              <a:rPr lang="en-US" altLang="zh-TW" sz="2000" dirty="0" err="1"/>
              <a:t>NaN</a:t>
            </a:r>
            <a:r>
              <a:rPr lang="en-US" altLang="zh-TW" sz="2000" dirty="0"/>
              <a:t>, the result is the non-</a:t>
            </a:r>
            <a:r>
              <a:rPr lang="en-US" altLang="zh-TW" sz="2000" dirty="0" err="1"/>
              <a:t>NaN</a:t>
            </a:r>
            <a:r>
              <a:rPr lang="en-US" altLang="zh-TW" sz="2000" dirty="0"/>
              <a:t> operand</a:t>
            </a:r>
            <a:r>
              <a:rPr lang="en-US" altLang="zh-TW" sz="2000" dirty="0" smtClean="0"/>
              <a:t>.</a:t>
            </a:r>
          </a:p>
          <a:p>
            <a:pPr lvl="1"/>
            <a:r>
              <a:rPr lang="en-US" altLang="zh-TW" sz="2000" dirty="0" smtClean="0"/>
              <a:t>Signaling </a:t>
            </a:r>
            <a:r>
              <a:rPr lang="en-US" altLang="zh-TW" sz="2000" dirty="0" err="1" smtClean="0"/>
              <a:t>NaN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inputs raise the </a:t>
            </a:r>
            <a:r>
              <a:rPr lang="en-US" altLang="zh-TW" sz="2000" b="1" dirty="0"/>
              <a:t>invalid operation </a:t>
            </a:r>
            <a:r>
              <a:rPr lang="en-US" altLang="zh-TW" sz="2000" dirty="0"/>
              <a:t>exception, even when the result is not </a:t>
            </a:r>
            <a:r>
              <a:rPr lang="en-US" altLang="zh-TW" sz="2000" dirty="0" err="1"/>
              <a:t>NaN</a:t>
            </a:r>
            <a:r>
              <a:rPr lang="en-US" altLang="zh-TW" sz="2000" dirty="0"/>
              <a:t>.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52581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dirty="0" smtClean="0"/>
              <a:t>Vector Floating-Point Classify Instruction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err="1" smtClean="0"/>
              <a:t>Vfclass.v</a:t>
            </a:r>
            <a:r>
              <a:rPr lang="en-US" altLang="zh-TW" sz="2000" dirty="0"/>
              <a:t>	</a:t>
            </a:r>
            <a:r>
              <a:rPr lang="en-US" altLang="zh-TW" sz="2000" dirty="0" err="1" smtClean="0"/>
              <a:t>vd</a:t>
            </a:r>
            <a:r>
              <a:rPr lang="en-US" altLang="zh-TW" sz="2000" dirty="0" smtClean="0"/>
              <a:t>, vs2, </a:t>
            </a:r>
            <a:r>
              <a:rPr lang="en-US" altLang="zh-TW" sz="2000" dirty="0" err="1" smtClean="0"/>
              <a:t>vm</a:t>
            </a:r>
            <a:r>
              <a:rPr lang="en-US" altLang="zh-TW" sz="2000" dirty="0" smtClean="0"/>
              <a:t>	</a:t>
            </a:r>
            <a:r>
              <a:rPr lang="en-US" altLang="zh-TW" sz="1400" dirty="0" smtClean="0"/>
              <a:t># </a:t>
            </a:r>
            <a:r>
              <a:rPr lang="en-US" altLang="zh-TW" sz="1400" dirty="0"/>
              <a:t>Vector-vector </a:t>
            </a:r>
            <a:r>
              <a:rPr lang="en-US" altLang="zh-TW" sz="1400" dirty="0" err="1" smtClean="0"/>
              <a:t>vd</a:t>
            </a:r>
            <a:r>
              <a:rPr lang="en-US" altLang="zh-TW" sz="1400" dirty="0" smtClean="0"/>
              <a:t>[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] </a:t>
            </a:r>
            <a:r>
              <a:rPr lang="en-US" altLang="zh-TW" sz="1400" dirty="0"/>
              <a:t>= </a:t>
            </a:r>
            <a:r>
              <a:rPr lang="en-US" altLang="zh-TW" sz="1400" dirty="0" smtClean="0"/>
              <a:t>classify(vs2[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])</a:t>
            </a:r>
            <a:endParaRPr lang="en-US" altLang="zh-TW" sz="1400" dirty="0"/>
          </a:p>
          <a:p>
            <a:r>
              <a:rPr lang="en-US" altLang="zh-TW" sz="2000" dirty="0" smtClean="0"/>
              <a:t>The 10-bit mask produced by this instruction is placed in the LSB of the result elements.</a:t>
            </a:r>
          </a:p>
          <a:p>
            <a:r>
              <a:rPr lang="en-US" altLang="zh-TW" sz="2000" dirty="0" smtClean="0"/>
              <a:t>This instruction is only defined for SEW=16b above, so the result will always fit in the destination elements.</a:t>
            </a:r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 smtClean="0"/>
          </a:p>
          <a:p>
            <a:pPr lvl="1"/>
            <a:endParaRPr lang="en-US" altLang="zh-TW" sz="1200" dirty="0" smtClean="0"/>
          </a:p>
          <a:p>
            <a:endParaRPr lang="en-US" altLang="zh-TW" sz="1600" dirty="0" smtClean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sz="1400" dirty="0"/>
          </a:p>
          <a:p>
            <a:endParaRPr lang="en-US" altLang="zh-TW" dirty="0" smtClean="0"/>
          </a:p>
          <a:p>
            <a:pPr lvl="2"/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63" y="2971800"/>
            <a:ext cx="3933825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332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dirty="0" smtClean="0"/>
              <a:t>Vector Floating-Point Merge Instruction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Mask (</a:t>
            </a:r>
            <a:r>
              <a:rPr lang="en-US" altLang="zh-TW" sz="2000" dirty="0" err="1" smtClean="0"/>
              <a:t>vm</a:t>
            </a:r>
            <a:r>
              <a:rPr lang="en-US" altLang="zh-TW" sz="2000" dirty="0" smtClean="0"/>
              <a:t>=0):</a:t>
            </a:r>
          </a:p>
          <a:p>
            <a:pPr lvl="1"/>
            <a:r>
              <a:rPr lang="en-US" altLang="zh-TW" sz="1600" dirty="0" err="1" smtClean="0"/>
              <a:t>Vfmerge.vf</a:t>
            </a:r>
            <a:r>
              <a:rPr lang="en-US" altLang="zh-TW" sz="1600" dirty="0" smtClean="0"/>
              <a:t> </a:t>
            </a:r>
            <a:r>
              <a:rPr lang="en-US" altLang="zh-TW" sz="1600" dirty="0" err="1" smtClean="0"/>
              <a:t>vd</a:t>
            </a:r>
            <a:r>
              <a:rPr lang="en-US" altLang="zh-TW" sz="1600" dirty="0" smtClean="0"/>
              <a:t>, vs2, rs1, v0.t	# </a:t>
            </a:r>
            <a:r>
              <a:rPr lang="en-US" altLang="zh-TW" sz="1600" dirty="0" err="1" smtClean="0"/>
              <a:t>vd</a:t>
            </a:r>
            <a:r>
              <a:rPr lang="en-US" altLang="zh-TW" sz="1600" dirty="0" smtClean="0"/>
              <a:t>[</a:t>
            </a:r>
            <a:r>
              <a:rPr lang="en-US" altLang="zh-TW" sz="1600" dirty="0" err="1" smtClean="0"/>
              <a:t>i</a:t>
            </a:r>
            <a:r>
              <a:rPr lang="en-US" altLang="zh-TW" sz="1600" dirty="0" smtClean="0"/>
              <a:t>] = v0[</a:t>
            </a:r>
            <a:r>
              <a:rPr lang="en-US" altLang="zh-TW" sz="1600" dirty="0" err="1" smtClean="0"/>
              <a:t>i</a:t>
            </a:r>
            <a:r>
              <a:rPr lang="en-US" altLang="zh-TW" sz="1600" dirty="0" smtClean="0"/>
              <a:t>].LSB ? f[rs1] : vs2[</a:t>
            </a:r>
            <a:r>
              <a:rPr lang="en-US" altLang="zh-TW" sz="1600" dirty="0" err="1" smtClean="0"/>
              <a:t>i</a:t>
            </a:r>
            <a:r>
              <a:rPr lang="en-US" altLang="zh-TW" sz="1600" dirty="0" smtClean="0"/>
              <a:t>]</a:t>
            </a:r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Unmask (</a:t>
            </a:r>
            <a:r>
              <a:rPr lang="en-US" altLang="zh-TW" sz="2000" dirty="0" err="1" smtClean="0"/>
              <a:t>vm</a:t>
            </a:r>
            <a:r>
              <a:rPr lang="en-US" altLang="zh-TW" sz="2000" dirty="0" smtClean="0"/>
              <a:t>=1)</a:t>
            </a:r>
          </a:p>
          <a:p>
            <a:pPr lvl="1"/>
            <a:r>
              <a:rPr lang="en-US" altLang="zh-TW" sz="1600" dirty="0" err="1"/>
              <a:t>Vfmerge.vf</a:t>
            </a:r>
            <a:r>
              <a:rPr lang="en-US" altLang="zh-TW" sz="1600" dirty="0"/>
              <a:t> </a:t>
            </a:r>
            <a:r>
              <a:rPr lang="en-US" altLang="zh-TW" sz="1600" dirty="0" err="1"/>
              <a:t>vd</a:t>
            </a:r>
            <a:r>
              <a:rPr lang="en-US" altLang="zh-TW" sz="1600" dirty="0"/>
              <a:t>, </a:t>
            </a:r>
            <a:r>
              <a:rPr lang="en-US" altLang="zh-TW" sz="1600" dirty="0" smtClean="0"/>
              <a:t>v0, rs1</a:t>
            </a:r>
            <a:r>
              <a:rPr lang="en-US" altLang="zh-TW" sz="1600" dirty="0"/>
              <a:t>	# </a:t>
            </a:r>
            <a:r>
              <a:rPr lang="en-US" altLang="zh-TW" sz="1600" dirty="0" err="1" smtClean="0"/>
              <a:t>vd</a:t>
            </a:r>
            <a:r>
              <a:rPr lang="en-US" altLang="zh-TW" sz="1600" dirty="0" smtClean="0"/>
              <a:t>[</a:t>
            </a:r>
            <a:r>
              <a:rPr lang="en-US" altLang="zh-TW" sz="1600" dirty="0" err="1" smtClean="0"/>
              <a:t>i</a:t>
            </a:r>
            <a:r>
              <a:rPr lang="en-US" altLang="zh-TW" sz="1600" dirty="0" smtClean="0"/>
              <a:t>] = f[rs1]</a:t>
            </a:r>
          </a:p>
          <a:p>
            <a:pPr lvl="2"/>
            <a:r>
              <a:rPr lang="en-US" altLang="zh-TW" sz="1400" dirty="0" smtClean="0"/>
              <a:t>The instruction must have the vs2 field set to v0, with all other values for vs2 reserved.</a:t>
            </a:r>
          </a:p>
          <a:p>
            <a:pPr lvl="2"/>
            <a:r>
              <a:rPr lang="en-US" altLang="zh-TW" sz="1400" dirty="0" smtClean="0"/>
              <a:t>Pseudo instruction </a:t>
            </a:r>
            <a:r>
              <a:rPr lang="en-US" altLang="zh-TW" sz="1400" dirty="0" err="1" smtClean="0"/>
              <a:t>vmv.v.f</a:t>
            </a:r>
            <a:r>
              <a:rPr lang="en-US" altLang="zh-TW" sz="1400" dirty="0" smtClean="0"/>
              <a:t> </a:t>
            </a:r>
            <a:r>
              <a:rPr lang="en-US" altLang="zh-TW" sz="1400" dirty="0" err="1" smtClean="0"/>
              <a:t>vd</a:t>
            </a:r>
            <a:r>
              <a:rPr lang="en-US" altLang="zh-TW" sz="1400" dirty="0" smtClean="0"/>
              <a:t>, rs1 which expands to </a:t>
            </a:r>
            <a:r>
              <a:rPr lang="en-US" altLang="zh-TW" sz="1400" dirty="0" err="1" smtClean="0"/>
              <a:t>vfmerge.vf</a:t>
            </a:r>
            <a:r>
              <a:rPr lang="en-US" altLang="zh-TW" sz="1400" dirty="0" smtClean="0"/>
              <a:t> </a:t>
            </a:r>
            <a:r>
              <a:rPr lang="en-US" altLang="zh-TW" sz="1400" dirty="0" err="1" smtClean="0"/>
              <a:t>vd</a:t>
            </a:r>
            <a:r>
              <a:rPr lang="en-US" altLang="zh-TW" sz="1400" dirty="0" smtClean="0"/>
              <a:t>, v0, rs1</a:t>
            </a:r>
            <a:endParaRPr lang="en-US" altLang="zh-TW" sz="1400" dirty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 smtClean="0"/>
          </a:p>
          <a:p>
            <a:pPr lvl="1"/>
            <a:endParaRPr lang="en-US" altLang="zh-TW" sz="1200" dirty="0" smtClean="0"/>
          </a:p>
          <a:p>
            <a:endParaRPr lang="en-US" altLang="zh-TW" sz="1600" dirty="0" smtClean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sz="1400" dirty="0"/>
          </a:p>
          <a:p>
            <a:endParaRPr lang="en-US" altLang="zh-TW" dirty="0" smtClean="0"/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242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dirty="0" smtClean="0"/>
              <a:t>Floating-Point Scalar Move Instructions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600" dirty="0" smtClean="0"/>
              <a:t>The floating-point scalar read/write instructions transfer a single value between a scalar f register and element 0 of as vector register. The instructions ignore LMUL and vector register groups.</a:t>
            </a:r>
          </a:p>
          <a:p>
            <a:endParaRPr lang="en-US" altLang="zh-TW" sz="1600" dirty="0"/>
          </a:p>
          <a:p>
            <a:r>
              <a:rPr lang="en-US" altLang="zh-TW" sz="1600" dirty="0" err="1" smtClean="0"/>
              <a:t>Vfmv.f.s</a:t>
            </a:r>
            <a:r>
              <a:rPr lang="en-US" altLang="zh-TW" sz="1600" dirty="0" smtClean="0"/>
              <a:t>	</a:t>
            </a:r>
            <a:r>
              <a:rPr lang="en-US" altLang="zh-TW" sz="1600" dirty="0" err="1" smtClean="0"/>
              <a:t>rd</a:t>
            </a:r>
            <a:r>
              <a:rPr lang="en-US" altLang="zh-TW" sz="1600" dirty="0" smtClean="0"/>
              <a:t>, vs2	# </a:t>
            </a:r>
            <a:r>
              <a:rPr lang="en-US" altLang="zh-TW" sz="1600" dirty="0" err="1" smtClean="0"/>
              <a:t>rd</a:t>
            </a:r>
            <a:r>
              <a:rPr lang="en-US" altLang="zh-TW" sz="1600" dirty="0" smtClean="0"/>
              <a:t> = vs2[0] (rs1=0)</a:t>
            </a:r>
            <a:endParaRPr lang="en-US" altLang="zh-TW" sz="1600" dirty="0"/>
          </a:p>
          <a:p>
            <a:r>
              <a:rPr lang="en-US" altLang="zh-TW" sz="1600" dirty="0" smtClean="0"/>
              <a:t>If </a:t>
            </a:r>
            <a:r>
              <a:rPr lang="en-US" altLang="zh-TW" sz="1600" dirty="0"/>
              <a:t>SEW &gt; FLEN, the least-significant FLEN </a:t>
            </a:r>
            <a:r>
              <a:rPr lang="en-US" altLang="zh-TW" sz="1600" dirty="0" smtClean="0"/>
              <a:t>bits are </a:t>
            </a:r>
            <a:r>
              <a:rPr lang="en-US" altLang="zh-TW" sz="1600" dirty="0"/>
              <a:t>transferred and the upper SEW-FLEN bits are ignored. If SEW &lt; FLEN, the value is </a:t>
            </a:r>
            <a:r>
              <a:rPr lang="en-US" altLang="zh-TW" sz="1600" dirty="0" err="1" smtClean="0"/>
              <a:t>NaN</a:t>
            </a:r>
            <a:r>
              <a:rPr lang="en-US" altLang="zh-TW" sz="1600" dirty="0" smtClean="0"/>
              <a:t>-boxed (1-extended</a:t>
            </a:r>
            <a:r>
              <a:rPr lang="en-US" altLang="zh-TW" sz="1600" dirty="0"/>
              <a:t>) to FLEN bits.</a:t>
            </a:r>
          </a:p>
          <a:p>
            <a:pPr lvl="1"/>
            <a:endParaRPr lang="en-US" altLang="zh-TW" sz="1600" dirty="0" smtClean="0"/>
          </a:p>
          <a:p>
            <a:pPr lvl="1"/>
            <a:endParaRPr lang="en-US" altLang="zh-TW" sz="1200" dirty="0" smtClean="0"/>
          </a:p>
          <a:p>
            <a:r>
              <a:rPr lang="en-US" altLang="zh-TW" sz="1600" dirty="0" err="1"/>
              <a:t>Vfmv.s.f</a:t>
            </a:r>
            <a:r>
              <a:rPr lang="en-US" altLang="zh-TW" sz="1600" dirty="0"/>
              <a:t>	</a:t>
            </a:r>
            <a:r>
              <a:rPr lang="en-US" altLang="zh-TW" sz="1600" dirty="0" err="1"/>
              <a:t>vd</a:t>
            </a:r>
            <a:r>
              <a:rPr lang="en-US" altLang="zh-TW" sz="1600" dirty="0"/>
              <a:t>, rs1	# </a:t>
            </a:r>
            <a:r>
              <a:rPr lang="en-US" altLang="zh-TW" sz="1600" dirty="0" err="1"/>
              <a:t>vd</a:t>
            </a:r>
            <a:r>
              <a:rPr lang="en-US" altLang="zh-TW" sz="1600" dirty="0"/>
              <a:t>[0] = rs1 (vs2=0</a:t>
            </a:r>
            <a:r>
              <a:rPr lang="en-US" altLang="zh-TW" sz="1600" dirty="0" smtClean="0"/>
              <a:t>)</a:t>
            </a:r>
          </a:p>
          <a:p>
            <a:r>
              <a:rPr lang="en-US" altLang="zh-TW" sz="1600" dirty="0" smtClean="0"/>
              <a:t>If SEW </a:t>
            </a:r>
            <a:r>
              <a:rPr lang="en-US" altLang="zh-TW" sz="1600" dirty="0"/>
              <a:t>&lt; FLEN, the least-significant bits are copied and the upper XLEN-SEW bits are ignored. If </a:t>
            </a:r>
            <a:r>
              <a:rPr lang="en-US" altLang="zh-TW" sz="1600" dirty="0" smtClean="0"/>
              <a:t>SEW &gt; FLEN</a:t>
            </a:r>
            <a:r>
              <a:rPr lang="en-US" altLang="zh-TW" sz="1600" dirty="0"/>
              <a:t>, the value is </a:t>
            </a:r>
            <a:r>
              <a:rPr lang="en-US" altLang="zh-TW" sz="1600" dirty="0" err="1"/>
              <a:t>NaN</a:t>
            </a:r>
            <a:r>
              <a:rPr lang="en-US" altLang="zh-TW" sz="1600" dirty="0"/>
              <a:t>-boxed (1-extended) to SEW bits. </a:t>
            </a:r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The </a:t>
            </a:r>
            <a:r>
              <a:rPr lang="en-US" altLang="zh-TW" sz="1600" dirty="0"/>
              <a:t>other elements in the </a:t>
            </a:r>
            <a:r>
              <a:rPr lang="en-US" altLang="zh-TW" sz="1600" dirty="0" smtClean="0"/>
              <a:t>destination vector </a:t>
            </a:r>
            <a:r>
              <a:rPr lang="en-US" altLang="zh-TW" sz="1600" dirty="0"/>
              <a:t>register ( 0 &lt; index &lt; VLEN/SEW) are zeroed</a:t>
            </a:r>
            <a:r>
              <a:rPr lang="en-US" altLang="zh-TW" sz="1600" dirty="0" smtClean="0"/>
              <a:t>. If </a:t>
            </a:r>
            <a:r>
              <a:rPr lang="en-US" altLang="zh-TW" sz="1600" dirty="0" err="1" smtClean="0"/>
              <a:t>vl</a:t>
            </a:r>
            <a:r>
              <a:rPr lang="en-US" altLang="zh-TW" sz="1600" dirty="0" smtClean="0"/>
              <a:t>=0, no operation is performed and the destination register is not updated.</a:t>
            </a:r>
            <a:endParaRPr lang="en-US" altLang="zh-TW" sz="1600" dirty="0"/>
          </a:p>
          <a:p>
            <a:endParaRPr lang="en-US" altLang="zh-TW" sz="1600" dirty="0" smtClean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sz="1400" dirty="0"/>
          </a:p>
          <a:p>
            <a:endParaRPr lang="en-US" altLang="zh-TW" dirty="0" smtClean="0"/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891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-50800" y="1052513"/>
            <a:ext cx="8936038" cy="4824412"/>
          </a:xfrm>
        </p:spPr>
        <p:txBody>
          <a:bodyPr/>
          <a:lstStyle/>
          <a:p>
            <a:pPr marL="268288" indent="-268288" algn="ctr" eaLnBrk="1" hangingPunct="1">
              <a:buFont typeface="Wingdings" pitchFamily="2" charset="2"/>
              <a:buNone/>
            </a:pPr>
            <a:endParaRPr lang="en-US" altLang="zh-TW" sz="4400" b="1" smtClean="0">
              <a:solidFill>
                <a:schemeClr val="tx2"/>
              </a:solidFill>
              <a:ea typeface="新細明體" charset="-120"/>
            </a:endParaRPr>
          </a:p>
          <a:p>
            <a:pPr marL="268288" indent="-268288" algn="ctr" eaLnBrk="1" hangingPunct="1">
              <a:buFont typeface="Wingdings" pitchFamily="2" charset="2"/>
              <a:buNone/>
            </a:pPr>
            <a:endParaRPr lang="en-US" altLang="zh-TW" sz="3600" b="1" smtClean="0">
              <a:solidFill>
                <a:schemeClr val="tx2"/>
              </a:solidFill>
              <a:ea typeface="新細明體" charset="-120"/>
            </a:endParaRPr>
          </a:p>
          <a:p>
            <a:pPr marL="268288" indent="-268288" algn="ctr" eaLnBrk="1" hangingPunct="1">
              <a:buFont typeface="Wingdings" pitchFamily="2" charset="2"/>
              <a:buNone/>
            </a:pPr>
            <a:r>
              <a:rPr lang="en-US" altLang="zh-TW" sz="8000" b="1" smtClean="0">
                <a:solidFill>
                  <a:schemeClr val="tx2"/>
                </a:solidFill>
                <a:ea typeface="新細明體" charset="-120"/>
              </a:rPr>
              <a:t>Thank You!</a:t>
            </a:r>
            <a:endParaRPr lang="en-US" altLang="zh-TW" sz="3200" b="1" smtClean="0">
              <a:solidFill>
                <a:schemeClr val="tx2"/>
              </a:solidFill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FP Compare Instructions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FCMP</a:t>
            </a:r>
          </a:p>
          <a:p>
            <a:pPr lvl="1"/>
            <a:r>
              <a:rPr lang="en-US" altLang="zh-TW" dirty="0" smtClean="0"/>
              <a:t>The </a:t>
            </a:r>
            <a:r>
              <a:rPr lang="en-US" altLang="zh-TW" dirty="0"/>
              <a:t>rm filed </a:t>
            </a:r>
            <a:r>
              <a:rPr lang="en-US" altLang="zh-TW" dirty="0" smtClean="0"/>
              <a:t>indicates FEQ, FLT and FLE</a:t>
            </a:r>
          </a:p>
          <a:p>
            <a:pPr lvl="1"/>
            <a:r>
              <a:rPr lang="en-US" altLang="zh-TW" dirty="0" smtClean="0"/>
              <a:t>FEQ (rs1=rs2), FLT (rs1 &lt; rs2), FLE (rs1</a:t>
            </a:r>
            <a:r>
              <a:rPr lang="zh-TW" altLang="zh-TW" dirty="0"/>
              <a:t>≦</a:t>
            </a:r>
            <a:r>
              <a:rPr lang="en-US" altLang="zh-TW" dirty="0" smtClean="0"/>
              <a:t>rs2)</a:t>
            </a:r>
          </a:p>
          <a:p>
            <a:pPr lvl="1"/>
            <a:r>
              <a:rPr lang="en-US" altLang="zh-TW" dirty="0" smtClean="0"/>
              <a:t>Writing 1 to the </a:t>
            </a:r>
            <a:r>
              <a:rPr lang="en-US" altLang="zh-TW" dirty="0" smtClean="0">
                <a:solidFill>
                  <a:srgbClr val="0000FF"/>
                </a:solidFill>
              </a:rPr>
              <a:t>integer</a:t>
            </a:r>
            <a:r>
              <a:rPr lang="en-US" altLang="zh-TW" dirty="0" smtClean="0"/>
              <a:t> register </a:t>
            </a:r>
            <a:r>
              <a:rPr lang="en-US" altLang="zh-TW" dirty="0" err="1" smtClean="0"/>
              <a:t>rd</a:t>
            </a:r>
            <a:r>
              <a:rPr lang="en-US" altLang="zh-TW" dirty="0" smtClean="0"/>
              <a:t> if the condition holds, and 0 otherwise.</a:t>
            </a:r>
          </a:p>
          <a:p>
            <a:pPr lvl="1"/>
            <a:r>
              <a:rPr lang="en-US" altLang="zh-TW" dirty="0" smtClean="0"/>
              <a:t>FLT, FLE </a:t>
            </a:r>
            <a:r>
              <a:rPr lang="en-US" altLang="zh-TW" dirty="0" smtClean="0">
                <a:sym typeface="Wingdings" pitchFamily="2" charset="2"/>
              </a:rPr>
              <a:t> performs a </a:t>
            </a:r>
            <a:r>
              <a:rPr lang="en-US" altLang="zh-TW" dirty="0" smtClean="0">
                <a:solidFill>
                  <a:srgbClr val="FF0000"/>
                </a:solidFill>
              </a:rPr>
              <a:t>signaling comparisons</a:t>
            </a:r>
          </a:p>
          <a:p>
            <a:pPr lvl="2"/>
            <a:r>
              <a:rPr lang="en-US" altLang="zh-TW" dirty="0" smtClean="0"/>
              <a:t>An </a:t>
            </a:r>
            <a:r>
              <a:rPr lang="en-US" altLang="zh-TW" b="1" dirty="0"/>
              <a:t>Invalid Operation </a:t>
            </a:r>
            <a:r>
              <a:rPr lang="en-US" altLang="zh-TW" dirty="0"/>
              <a:t>exception is raised if either input is </a:t>
            </a:r>
            <a:r>
              <a:rPr lang="en-US" altLang="zh-TW" dirty="0" err="1" smtClean="0"/>
              <a:t>NaN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FEQ </a:t>
            </a:r>
            <a:r>
              <a:rPr lang="en-US" altLang="zh-TW" dirty="0" smtClean="0">
                <a:sym typeface="Wingdings" pitchFamily="2" charset="2"/>
              </a:rPr>
              <a:t> performs a quiet comparison</a:t>
            </a:r>
          </a:p>
          <a:p>
            <a:pPr lvl="2"/>
            <a:r>
              <a:rPr lang="en-US" altLang="zh-TW" dirty="0"/>
              <a:t> </a:t>
            </a:r>
            <a:r>
              <a:rPr lang="en-US" altLang="zh-TW" dirty="0" smtClean="0"/>
              <a:t>Only </a:t>
            </a:r>
            <a:r>
              <a:rPr lang="en-US" altLang="zh-TW" dirty="0"/>
              <a:t>signaling </a:t>
            </a:r>
            <a:r>
              <a:rPr lang="en-US" altLang="zh-TW" dirty="0" err="1"/>
              <a:t>NaN</a:t>
            </a:r>
            <a:r>
              <a:rPr lang="en-US" altLang="zh-TW" dirty="0"/>
              <a:t> inputs cause an </a:t>
            </a:r>
            <a:r>
              <a:rPr lang="en-US" altLang="zh-TW" b="1" dirty="0"/>
              <a:t>Invalid Operation </a:t>
            </a:r>
            <a:r>
              <a:rPr lang="en-US" altLang="zh-TW" dirty="0"/>
              <a:t>exception</a:t>
            </a:r>
            <a:endParaRPr lang="en-US" altLang="zh-TW" dirty="0" smtClean="0"/>
          </a:p>
          <a:p>
            <a:pPr lvl="1"/>
            <a:r>
              <a:rPr lang="en-US" altLang="zh-TW" dirty="0"/>
              <a:t>For all three </a:t>
            </a:r>
            <a:r>
              <a:rPr lang="en-US" altLang="zh-TW" dirty="0" smtClean="0"/>
              <a:t>instructions, the </a:t>
            </a:r>
            <a:r>
              <a:rPr lang="en-US" altLang="zh-TW" dirty="0"/>
              <a:t>result is 0 if either operand is </a:t>
            </a:r>
            <a:r>
              <a:rPr lang="en-US" altLang="zh-TW" dirty="0" err="1"/>
              <a:t>NaN</a:t>
            </a:r>
            <a:r>
              <a:rPr lang="en-US" altLang="zh-TW" dirty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79477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Integer to FP (1/)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1742" y="1300250"/>
            <a:ext cx="8763656" cy="5117483"/>
          </a:xfrm>
        </p:spPr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lvl="1"/>
            <a:r>
              <a:rPr lang="en-US" altLang="zh-TW" dirty="0" smtClean="0"/>
              <a:t>Perform two’s complement when input is negative</a:t>
            </a:r>
          </a:p>
          <a:p>
            <a:pPr lvl="1"/>
            <a:r>
              <a:rPr lang="en-US" altLang="zh-TW" dirty="0" smtClean="0"/>
              <a:t>Source is Word: bit[43:0]={12’b0</a:t>
            </a:r>
            <a:r>
              <a:rPr lang="en-US" altLang="zh-TW" dirty="0"/>
              <a:t>, </a:t>
            </a:r>
            <a:r>
              <a:rPr lang="en-US" altLang="zh-TW" dirty="0" err="1" smtClean="0"/>
              <a:t>int_num</a:t>
            </a:r>
            <a:r>
              <a:rPr lang="en-US" altLang="zh-TW" dirty="0" smtClean="0"/>
              <a:t>[31:0]}</a:t>
            </a:r>
            <a:endParaRPr lang="en-US" altLang="zh-TW" dirty="0"/>
          </a:p>
          <a:p>
            <a:pPr lvl="2"/>
            <a:r>
              <a:rPr lang="en-US" altLang="zh-TW" dirty="0" smtClean="0"/>
              <a:t>Word </a:t>
            </a:r>
            <a:r>
              <a:rPr lang="en-US" altLang="zh-TW" dirty="0"/>
              <a:t>to </a:t>
            </a:r>
            <a:r>
              <a:rPr lang="en-US" altLang="zh-TW" dirty="0" smtClean="0"/>
              <a:t>SP/HP: </a:t>
            </a:r>
            <a:r>
              <a:rPr lang="en-US" altLang="zh-TW" dirty="0" err="1" smtClean="0"/>
              <a:t>rd_exp</a:t>
            </a:r>
            <a:r>
              <a:rPr lang="en-US" altLang="zh-TW" dirty="0" smtClean="0"/>
              <a:t>=31</a:t>
            </a:r>
            <a:endParaRPr lang="en-US" altLang="zh-TW" strike="sngStrike" dirty="0"/>
          </a:p>
          <a:p>
            <a:pPr lvl="1"/>
            <a:r>
              <a:rPr lang="en-US" altLang="zh-TW" dirty="0" smtClean="0"/>
              <a:t>Source is 16-bit: bit[43:0]={12’b0, </a:t>
            </a:r>
            <a:r>
              <a:rPr lang="en-US" altLang="zh-TW" dirty="0" err="1" smtClean="0"/>
              <a:t>int_num</a:t>
            </a:r>
            <a:r>
              <a:rPr lang="en-US" altLang="zh-TW" dirty="0" smtClean="0"/>
              <a:t>[15:0], 16’b0}</a:t>
            </a:r>
          </a:p>
          <a:p>
            <a:pPr lvl="2"/>
            <a:r>
              <a:rPr lang="en-US" altLang="zh-TW" dirty="0" smtClean="0"/>
              <a:t>16-bit to SP/HP: </a:t>
            </a:r>
            <a:r>
              <a:rPr lang="en-US" altLang="zh-TW" dirty="0" err="1" smtClean="0"/>
              <a:t>rd_exp</a:t>
            </a:r>
            <a:r>
              <a:rPr lang="en-US" altLang="zh-TW" dirty="0" smtClean="0"/>
              <a:t>=15 </a:t>
            </a:r>
          </a:p>
          <a:p>
            <a:pPr lvl="1"/>
            <a:r>
              <a:rPr lang="en-US" altLang="zh-TW" dirty="0" smtClean="0"/>
              <a:t>Source is 8-bit: bit[43:0]={</a:t>
            </a:r>
            <a:r>
              <a:rPr lang="en-US" altLang="zh-TW" dirty="0"/>
              <a:t>12’b0, </a:t>
            </a:r>
            <a:r>
              <a:rPr lang="en-US" altLang="zh-TW" dirty="0" err="1" smtClean="0"/>
              <a:t>int_num</a:t>
            </a:r>
            <a:r>
              <a:rPr lang="en-US" altLang="zh-TW" dirty="0" smtClean="0"/>
              <a:t>[7:0</a:t>
            </a:r>
            <a:r>
              <a:rPr lang="en-US" altLang="zh-TW" dirty="0"/>
              <a:t>], </a:t>
            </a:r>
            <a:r>
              <a:rPr lang="en-US" altLang="zh-TW" dirty="0" smtClean="0"/>
              <a:t>24’b0}</a:t>
            </a:r>
            <a:r>
              <a:rPr lang="en-US" altLang="zh-TW" dirty="0"/>
              <a:t>	</a:t>
            </a:r>
          </a:p>
          <a:p>
            <a:pPr lvl="2"/>
            <a:r>
              <a:rPr lang="en-US" altLang="zh-TW" dirty="0"/>
              <a:t>8</a:t>
            </a:r>
            <a:r>
              <a:rPr lang="en-US" altLang="zh-TW" dirty="0" smtClean="0"/>
              <a:t>-bit </a:t>
            </a:r>
            <a:r>
              <a:rPr lang="en-US" altLang="zh-TW" dirty="0"/>
              <a:t>to </a:t>
            </a:r>
            <a:r>
              <a:rPr lang="en-US" altLang="zh-TW" dirty="0" smtClean="0"/>
              <a:t>HP</a:t>
            </a:r>
            <a:r>
              <a:rPr lang="en-US" altLang="zh-TW" dirty="0"/>
              <a:t>: </a:t>
            </a:r>
            <a:r>
              <a:rPr lang="en-US" altLang="zh-TW" dirty="0" err="1" smtClean="0"/>
              <a:t>rd_exp</a:t>
            </a:r>
            <a:r>
              <a:rPr lang="en-US" altLang="zh-TW" dirty="0" smtClean="0"/>
              <a:t>=7 </a:t>
            </a:r>
            <a:endParaRPr lang="en-US" altLang="zh-TW" strike="sngStrike" dirty="0">
              <a:sym typeface="Wingdings" pitchFamily="2" charset="2"/>
            </a:endParaRPr>
          </a:p>
          <a:p>
            <a:pPr marL="457200" lvl="1" indent="0">
              <a:buNone/>
            </a:pPr>
            <a:endParaRPr lang="en-US" altLang="zh-TW" strike="sngStrike" dirty="0" smtClean="0">
              <a:sym typeface="Wingdings" pitchFamily="2" charset="2"/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292875"/>
              </p:ext>
            </p:extLst>
          </p:nvPr>
        </p:nvGraphicFramePr>
        <p:xfrm>
          <a:off x="521673" y="1071727"/>
          <a:ext cx="8129973" cy="185420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43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42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41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…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32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31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30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29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28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27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26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25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24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23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dirty="0" smtClean="0"/>
                        <a:t>22</a:t>
                      </a:r>
                      <a:endParaRPr lang="zh-TW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19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18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17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16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15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14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…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0</a:t>
                      </a:r>
                      <a:endParaRPr lang="zh-TW" alt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23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22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21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11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10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9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8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7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6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5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4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3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2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0L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 R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 [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 S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  ]</a:t>
                      </a:r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3" name="直線單箭頭接點 22"/>
          <p:cNvCxnSpPr/>
          <p:nvPr/>
        </p:nvCxnSpPr>
        <p:spPr bwMode="auto">
          <a:xfrm flipV="1">
            <a:off x="738556" y="2948412"/>
            <a:ext cx="1" cy="2769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直線單箭頭接點 23"/>
          <p:cNvCxnSpPr/>
          <p:nvPr/>
        </p:nvCxnSpPr>
        <p:spPr bwMode="auto">
          <a:xfrm flipV="1">
            <a:off x="2710985" y="2948412"/>
            <a:ext cx="1" cy="2769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文字方塊 24"/>
          <p:cNvSpPr txBox="1"/>
          <p:nvPr/>
        </p:nvSpPr>
        <p:spPr>
          <a:xfrm>
            <a:off x="461599" y="3108937"/>
            <a:ext cx="55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</a:t>
            </a:r>
            <a:r>
              <a:rPr lang="en-US" altLang="zh-TW" dirty="0" smtClean="0"/>
              <a:t>P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2434028" y="3108937"/>
            <a:ext cx="55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r>
              <a:rPr lang="en-US" altLang="zh-TW" dirty="0" smtClean="0"/>
              <a:t>P</a:t>
            </a:r>
            <a:endParaRPr lang="zh-TW" altLang="en-US" dirty="0"/>
          </a:p>
        </p:txBody>
      </p:sp>
      <p:sp>
        <p:nvSpPr>
          <p:cNvPr id="27" name="流程圖: 接點 26"/>
          <p:cNvSpPr/>
          <p:nvPr/>
        </p:nvSpPr>
        <p:spPr bwMode="auto">
          <a:xfrm>
            <a:off x="715697" y="2898296"/>
            <a:ext cx="45719" cy="45719"/>
          </a:xfrm>
          <a:prstGeom prst="flowChartConnecto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流程圖: 接點 27"/>
          <p:cNvSpPr/>
          <p:nvPr/>
        </p:nvSpPr>
        <p:spPr bwMode="auto">
          <a:xfrm>
            <a:off x="2688126" y="2902693"/>
            <a:ext cx="45719" cy="45719"/>
          </a:xfrm>
          <a:prstGeom prst="flowChartConnecto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2523392" y="1494720"/>
            <a:ext cx="6101862" cy="26376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Word </a:t>
            </a:r>
            <a:r>
              <a:rPr lang="en-US" altLang="zh-TW" sz="1400" dirty="0" smtClean="0">
                <a:solidFill>
                  <a:schemeClr val="bg1"/>
                </a:solidFill>
              </a:rPr>
              <a:t>operand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2523392" y="1875721"/>
            <a:ext cx="3675185" cy="26376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16-bit </a:t>
            </a:r>
            <a:r>
              <a:rPr lang="en-US" altLang="zh-TW" sz="1400" dirty="0" smtClean="0">
                <a:solidFill>
                  <a:schemeClr val="bg1"/>
                </a:solidFill>
              </a:rPr>
              <a:t>operand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1" name="矩形圖說文字 30"/>
          <p:cNvSpPr/>
          <p:nvPr/>
        </p:nvSpPr>
        <p:spPr bwMode="auto">
          <a:xfrm>
            <a:off x="5819356" y="3168206"/>
            <a:ext cx="1006720" cy="248838"/>
          </a:xfrm>
          <a:prstGeom prst="wedgeRectCallout">
            <a:avLst>
              <a:gd name="adj1" fmla="val -121320"/>
              <a:gd name="adj2" fmla="val -15303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FP format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32" name="直線單箭頭接點 31"/>
          <p:cNvCxnSpPr/>
          <p:nvPr/>
        </p:nvCxnSpPr>
        <p:spPr bwMode="auto">
          <a:xfrm flipH="1">
            <a:off x="633046" y="1626604"/>
            <a:ext cx="180098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文字方塊 32"/>
          <p:cNvSpPr txBox="1"/>
          <p:nvPr/>
        </p:nvSpPr>
        <p:spPr>
          <a:xfrm>
            <a:off x="1408258" y="1389157"/>
            <a:ext cx="657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12-bit</a:t>
            </a:r>
            <a:endParaRPr lang="zh-TW" altLang="en-US" sz="1200" dirty="0"/>
          </a:p>
        </p:txBody>
      </p:sp>
      <p:sp>
        <p:nvSpPr>
          <p:cNvPr id="34" name="矩形 33"/>
          <p:cNvSpPr/>
          <p:nvPr/>
        </p:nvSpPr>
        <p:spPr bwMode="auto">
          <a:xfrm>
            <a:off x="779000" y="2582078"/>
            <a:ext cx="4334867" cy="26376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2751995" y="2611390"/>
            <a:ext cx="2302606" cy="263769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211011" y="1093249"/>
            <a:ext cx="401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0" dirty="0" smtClean="0"/>
              <a:t>bit</a:t>
            </a:r>
            <a:endParaRPr lang="zh-TW" altLang="en-US" sz="1400" b="0" dirty="0"/>
          </a:p>
        </p:txBody>
      </p:sp>
      <p:sp>
        <p:nvSpPr>
          <p:cNvPr id="20" name="矩形 19"/>
          <p:cNvSpPr/>
          <p:nvPr/>
        </p:nvSpPr>
        <p:spPr bwMode="auto">
          <a:xfrm>
            <a:off x="2523386" y="2256730"/>
            <a:ext cx="1735347" cy="26376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8-bit </a:t>
            </a:r>
            <a:r>
              <a:rPr lang="en-US" altLang="zh-TW" sz="1400" dirty="0" smtClean="0">
                <a:solidFill>
                  <a:schemeClr val="bg1"/>
                </a:solidFill>
              </a:rPr>
              <a:t>operand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867074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Integer to FP (2/)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0372" y="1240981"/>
            <a:ext cx="8632372" cy="5312219"/>
          </a:xfrm>
        </p:spPr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lvl="1"/>
            <a:r>
              <a:rPr lang="en-US" altLang="zh-TW" dirty="0" smtClean="0"/>
              <a:t>Normalization</a:t>
            </a:r>
            <a:r>
              <a:rPr lang="en-US" altLang="zh-TW" dirty="0"/>
              <a:t>:</a:t>
            </a:r>
          </a:p>
          <a:p>
            <a:pPr lvl="2"/>
            <a:r>
              <a:rPr lang="en-US" altLang="zh-TW" dirty="0"/>
              <a:t>Count leading zero of bit[31:0</a:t>
            </a:r>
            <a:r>
              <a:rPr lang="en-US" altLang="zh-TW" dirty="0" smtClean="0"/>
              <a:t>] (LZD) (</a:t>
            </a:r>
            <a:r>
              <a:rPr lang="en-US" altLang="zh-TW" dirty="0" err="1" smtClean="0"/>
              <a:t>rd_exp</a:t>
            </a:r>
            <a:r>
              <a:rPr lang="en-US" altLang="zh-TW" dirty="0" smtClean="0"/>
              <a:t>’=</a:t>
            </a:r>
            <a:r>
              <a:rPr lang="en-US" altLang="zh-TW" dirty="0" err="1" smtClean="0"/>
              <a:t>rd_exp</a:t>
            </a:r>
            <a:r>
              <a:rPr lang="en-US" altLang="zh-TW" dirty="0" smtClean="0"/>
              <a:t>- </a:t>
            </a:r>
            <a:r>
              <a:rPr lang="en-US" altLang="zh-TW" dirty="0" err="1" smtClean="0"/>
              <a:t>lzd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2"/>
            <a:r>
              <a:rPr lang="en-US" altLang="zh-TW" dirty="0" smtClean="0"/>
              <a:t>Left </a:t>
            </a:r>
            <a:r>
              <a:rPr lang="en-US" altLang="zh-TW" dirty="0"/>
              <a:t>shift 12 bits </a:t>
            </a:r>
            <a:r>
              <a:rPr lang="en-US" altLang="zh-TW" dirty="0" smtClean="0"/>
              <a:t>if target is SP</a:t>
            </a:r>
            <a:endParaRPr lang="en-US" altLang="zh-TW" dirty="0"/>
          </a:p>
          <a:p>
            <a:pPr lvl="2"/>
            <a:r>
              <a:rPr lang="en-US" altLang="zh-TW" dirty="0" smtClean="0">
                <a:sym typeface="Wingdings" pitchFamily="2" charset="2"/>
              </a:rPr>
              <a:t>Left </a:t>
            </a:r>
            <a:r>
              <a:rPr lang="en-US" altLang="zh-TW" dirty="0">
                <a:sym typeface="Wingdings" pitchFamily="2" charset="2"/>
              </a:rPr>
              <a:t>shift </a:t>
            </a:r>
            <a:r>
              <a:rPr lang="en-US" altLang="zh-TW" dirty="0" smtClean="0">
                <a:sym typeface="Wingdings" pitchFamily="2" charset="2"/>
              </a:rPr>
              <a:t>bit[43:0] by lz_num[4:0] (5 level mux)</a:t>
            </a:r>
            <a:endParaRPr lang="en-US" altLang="zh-TW" dirty="0">
              <a:sym typeface="Wingdings" pitchFamily="2" charset="2"/>
            </a:endParaRPr>
          </a:p>
          <a:p>
            <a:pPr lvl="1"/>
            <a:r>
              <a:rPr lang="en-US" altLang="zh-TW" dirty="0">
                <a:sym typeface="Wingdings" pitchFamily="2" charset="2"/>
              </a:rPr>
              <a:t>Rounding</a:t>
            </a:r>
            <a:r>
              <a:rPr lang="en-US" altLang="zh-TW" dirty="0" smtClean="0">
                <a:sym typeface="Wingdings" pitchFamily="2" charset="2"/>
              </a:rPr>
              <a:t>: (25-bit adder needed: bit[44:20])</a:t>
            </a:r>
            <a:endParaRPr lang="en-US" altLang="zh-TW" dirty="0">
              <a:sym typeface="Wingdings" pitchFamily="2" charset="2"/>
            </a:endParaRPr>
          </a:p>
          <a:p>
            <a:pPr lvl="2"/>
            <a:r>
              <a:rPr lang="en-US" altLang="zh-TW" dirty="0">
                <a:sym typeface="Wingdings" pitchFamily="2" charset="2"/>
              </a:rPr>
              <a:t>Detect Sticky </a:t>
            </a:r>
            <a:r>
              <a:rPr lang="en-US" altLang="zh-TW" dirty="0" smtClean="0">
                <a:sym typeface="Wingdings" pitchFamily="2" charset="2"/>
              </a:rPr>
              <a:t>bit (</a:t>
            </a:r>
            <a:r>
              <a:rPr lang="en-US" altLang="zh-TW" dirty="0" err="1" smtClean="0">
                <a:sym typeface="Wingdings" pitchFamily="2" charset="2"/>
              </a:rPr>
              <a:t>st</a:t>
            </a:r>
            <a:r>
              <a:rPr lang="en-US" altLang="zh-TW" dirty="0" smtClean="0">
                <a:sym typeface="Wingdings" pitchFamily="2" charset="2"/>
              </a:rPr>
              <a:t>) (| bit[19:0</a:t>
            </a:r>
            <a:r>
              <a:rPr lang="en-US" altLang="zh-TW" dirty="0">
                <a:sym typeface="Wingdings" pitchFamily="2" charset="2"/>
              </a:rPr>
              <a:t>])</a:t>
            </a:r>
          </a:p>
          <a:p>
            <a:pPr lvl="2"/>
            <a:r>
              <a:rPr lang="en-US" altLang="zh-TW" dirty="0">
                <a:sym typeface="Wingdings" pitchFamily="2" charset="2"/>
              </a:rPr>
              <a:t>According to round </a:t>
            </a:r>
            <a:r>
              <a:rPr lang="en-US" altLang="zh-TW" dirty="0" smtClean="0">
                <a:sym typeface="Wingdings" pitchFamily="2" charset="2"/>
              </a:rPr>
              <a:t>mode and </a:t>
            </a:r>
            <a:r>
              <a:rPr lang="en-US" altLang="zh-TW" dirty="0" err="1" smtClean="0">
                <a:sym typeface="Wingdings" pitchFamily="2" charset="2"/>
              </a:rPr>
              <a:t>st</a:t>
            </a:r>
            <a:r>
              <a:rPr lang="en-US" altLang="zh-TW" dirty="0" smtClean="0">
                <a:sym typeface="Wingdings" pitchFamily="2" charset="2"/>
              </a:rPr>
              <a:t>, </a:t>
            </a:r>
            <a:r>
              <a:rPr lang="en-US" altLang="zh-TW" dirty="0">
                <a:sym typeface="Wingdings" pitchFamily="2" charset="2"/>
              </a:rPr>
              <a:t>add 1 on LSB or on Round </a:t>
            </a:r>
            <a:r>
              <a:rPr lang="en-US" altLang="zh-TW" dirty="0" smtClean="0">
                <a:sym typeface="Wingdings" pitchFamily="2" charset="2"/>
              </a:rPr>
              <a:t>bit</a:t>
            </a:r>
            <a:endParaRPr lang="en-US" altLang="zh-TW" dirty="0">
              <a:sym typeface="Wingdings" pitchFamily="2" charset="2"/>
            </a:endParaRPr>
          </a:p>
          <a:p>
            <a:pPr lvl="2"/>
            <a:r>
              <a:rPr lang="en-US" altLang="zh-TW" dirty="0">
                <a:sym typeface="Wingdings" pitchFamily="2" charset="2"/>
              </a:rPr>
              <a:t>If bit[44](SP)/bit[32](HP)==1  exp+1, fraction=0</a:t>
            </a:r>
          </a:p>
          <a:p>
            <a:pPr marL="457200" lvl="1" indent="0">
              <a:buNone/>
            </a:pPr>
            <a:endParaRPr lang="en-US" altLang="zh-TW" strike="sngStrike" dirty="0" smtClean="0">
              <a:sym typeface="Wingdings" pitchFamily="2" charset="2"/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142969"/>
              </p:ext>
            </p:extLst>
          </p:nvPr>
        </p:nvGraphicFramePr>
        <p:xfrm>
          <a:off x="521673" y="1071727"/>
          <a:ext cx="8129973" cy="185420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43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42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41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…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32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31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30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29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28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27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26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25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24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23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dirty="0" smtClean="0"/>
                        <a:t>22</a:t>
                      </a:r>
                      <a:endParaRPr lang="zh-TW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kumimoji="0" lang="zh-TW" altLang="en-US" sz="9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19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18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17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16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15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14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…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0</a:t>
                      </a:r>
                      <a:endParaRPr lang="zh-TW" alt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23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22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21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11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10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9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8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7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6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5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4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3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2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0L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 R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 [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 S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  ]</a:t>
                      </a:r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3" name="直線單箭頭接點 22"/>
          <p:cNvCxnSpPr/>
          <p:nvPr/>
        </p:nvCxnSpPr>
        <p:spPr bwMode="auto">
          <a:xfrm flipV="1">
            <a:off x="738556" y="2948412"/>
            <a:ext cx="1" cy="2769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直線單箭頭接點 23"/>
          <p:cNvCxnSpPr/>
          <p:nvPr/>
        </p:nvCxnSpPr>
        <p:spPr bwMode="auto">
          <a:xfrm flipV="1">
            <a:off x="2710985" y="2948412"/>
            <a:ext cx="1" cy="2769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文字方塊 24"/>
          <p:cNvSpPr txBox="1"/>
          <p:nvPr/>
        </p:nvSpPr>
        <p:spPr>
          <a:xfrm>
            <a:off x="461599" y="3117404"/>
            <a:ext cx="55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</a:t>
            </a:r>
            <a:r>
              <a:rPr lang="en-US" altLang="zh-TW" dirty="0" smtClean="0"/>
              <a:t>P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2434028" y="3108937"/>
            <a:ext cx="55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r>
              <a:rPr lang="en-US" altLang="zh-TW" dirty="0" smtClean="0"/>
              <a:t>P</a:t>
            </a:r>
            <a:endParaRPr lang="zh-TW" altLang="en-US" dirty="0"/>
          </a:p>
        </p:txBody>
      </p:sp>
      <p:sp>
        <p:nvSpPr>
          <p:cNvPr id="27" name="流程圖: 接點 26"/>
          <p:cNvSpPr/>
          <p:nvPr/>
        </p:nvSpPr>
        <p:spPr bwMode="auto">
          <a:xfrm>
            <a:off x="715697" y="2898296"/>
            <a:ext cx="45719" cy="45719"/>
          </a:xfrm>
          <a:prstGeom prst="flowChartConnecto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流程圖: 接點 27"/>
          <p:cNvSpPr/>
          <p:nvPr/>
        </p:nvSpPr>
        <p:spPr bwMode="auto">
          <a:xfrm>
            <a:off x="2688126" y="2902693"/>
            <a:ext cx="45719" cy="45719"/>
          </a:xfrm>
          <a:prstGeom prst="flowChartConnecto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2523392" y="1494720"/>
            <a:ext cx="6101862" cy="26376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Word </a:t>
            </a:r>
            <a:r>
              <a:rPr lang="en-US" altLang="zh-TW" sz="1400" dirty="0" smtClean="0">
                <a:solidFill>
                  <a:schemeClr val="bg1"/>
                </a:solidFill>
              </a:rPr>
              <a:t>operand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2523392" y="1875721"/>
            <a:ext cx="3675185" cy="26376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16-bit </a:t>
            </a:r>
            <a:r>
              <a:rPr lang="en-US" altLang="zh-TW" sz="1400" dirty="0" smtClean="0">
                <a:solidFill>
                  <a:schemeClr val="bg1"/>
                </a:solidFill>
              </a:rPr>
              <a:t>operand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1" name="矩形圖說文字 30"/>
          <p:cNvSpPr/>
          <p:nvPr/>
        </p:nvSpPr>
        <p:spPr bwMode="auto">
          <a:xfrm>
            <a:off x="5819356" y="3168206"/>
            <a:ext cx="1006720" cy="248838"/>
          </a:xfrm>
          <a:prstGeom prst="wedgeRectCallout">
            <a:avLst>
              <a:gd name="adj1" fmla="val -121320"/>
              <a:gd name="adj2" fmla="val -15303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FP format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32" name="直線單箭頭接點 31"/>
          <p:cNvCxnSpPr/>
          <p:nvPr/>
        </p:nvCxnSpPr>
        <p:spPr bwMode="auto">
          <a:xfrm flipH="1">
            <a:off x="633046" y="1626604"/>
            <a:ext cx="180098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文字方塊 32"/>
          <p:cNvSpPr txBox="1"/>
          <p:nvPr/>
        </p:nvSpPr>
        <p:spPr>
          <a:xfrm>
            <a:off x="1408258" y="1389157"/>
            <a:ext cx="657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12-bit</a:t>
            </a:r>
            <a:endParaRPr lang="zh-TW" altLang="en-US" sz="1200" dirty="0"/>
          </a:p>
        </p:txBody>
      </p:sp>
      <p:sp>
        <p:nvSpPr>
          <p:cNvPr id="34" name="矩形 33"/>
          <p:cNvSpPr/>
          <p:nvPr/>
        </p:nvSpPr>
        <p:spPr bwMode="auto">
          <a:xfrm>
            <a:off x="779000" y="2582078"/>
            <a:ext cx="4334867" cy="26376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2751995" y="2611390"/>
            <a:ext cx="2302606" cy="263769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211011" y="1093249"/>
            <a:ext cx="401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0" dirty="0" smtClean="0"/>
              <a:t>bit</a:t>
            </a:r>
            <a:endParaRPr lang="zh-TW" altLang="en-US" sz="1400" b="0" dirty="0"/>
          </a:p>
        </p:txBody>
      </p:sp>
      <p:sp>
        <p:nvSpPr>
          <p:cNvPr id="20" name="矩形 19"/>
          <p:cNvSpPr/>
          <p:nvPr/>
        </p:nvSpPr>
        <p:spPr bwMode="auto">
          <a:xfrm>
            <a:off x="2523386" y="2256730"/>
            <a:ext cx="1735347" cy="26376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8-bit </a:t>
            </a:r>
            <a:r>
              <a:rPr lang="en-US" altLang="zh-TW" sz="1400" dirty="0" smtClean="0">
                <a:solidFill>
                  <a:schemeClr val="bg1"/>
                </a:solidFill>
              </a:rPr>
              <a:t>operand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08026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Misc. Pipeline Instructions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Conversion between FP </a:t>
            </a:r>
            <a:r>
              <a:rPr lang="en-US" altLang="zh-TW" sz="2400" dirty="0"/>
              <a:t>and Integer </a:t>
            </a:r>
            <a:endParaRPr lang="en-US" altLang="zh-TW" sz="2400" dirty="0" smtClean="0"/>
          </a:p>
          <a:p>
            <a:pPr lvl="1"/>
            <a:r>
              <a:rPr lang="en-US" altLang="zh-TW" sz="2000" dirty="0"/>
              <a:t>Integer to FP</a:t>
            </a:r>
          </a:p>
          <a:p>
            <a:pPr lvl="2"/>
            <a:r>
              <a:rPr lang="en-US" altLang="zh-TW" sz="1800" dirty="0" smtClean="0"/>
              <a:t>16-bit </a:t>
            </a:r>
            <a:r>
              <a:rPr lang="en-US" altLang="zh-TW" sz="1800" dirty="0" err="1" smtClean="0"/>
              <a:t>int</a:t>
            </a:r>
            <a:r>
              <a:rPr lang="en-US" altLang="zh-TW" sz="1800" dirty="0" smtClean="0"/>
              <a:t> to SP/HP</a:t>
            </a:r>
            <a:endParaRPr lang="en-US" altLang="zh-TW" sz="1800" dirty="0"/>
          </a:p>
          <a:p>
            <a:pPr lvl="2"/>
            <a:r>
              <a:rPr lang="en-US" altLang="zh-TW" sz="1800" dirty="0"/>
              <a:t>Word to </a:t>
            </a:r>
            <a:r>
              <a:rPr lang="en-US" altLang="zh-TW" sz="1800" dirty="0" smtClean="0"/>
              <a:t>SP/HP</a:t>
            </a:r>
            <a:endParaRPr lang="en-US" altLang="zh-TW" sz="1800" dirty="0"/>
          </a:p>
          <a:p>
            <a:pPr lvl="1"/>
            <a:r>
              <a:rPr lang="en-US" altLang="zh-TW" sz="2000" dirty="0" smtClean="0"/>
              <a:t>FP to Integer</a:t>
            </a:r>
          </a:p>
          <a:p>
            <a:pPr lvl="2"/>
            <a:r>
              <a:rPr lang="en-US" altLang="zh-TW" sz="1800" dirty="0" smtClean="0"/>
              <a:t>HP to 16-bit </a:t>
            </a:r>
            <a:r>
              <a:rPr lang="en-US" altLang="zh-TW" sz="1800" dirty="0" err="1" smtClean="0"/>
              <a:t>int</a:t>
            </a:r>
            <a:r>
              <a:rPr lang="en-US" altLang="zh-TW" sz="1800" dirty="0" smtClean="0"/>
              <a:t>/Word</a:t>
            </a:r>
          </a:p>
          <a:p>
            <a:pPr lvl="2"/>
            <a:r>
              <a:rPr lang="en-US" altLang="zh-TW" sz="1800" dirty="0" smtClean="0"/>
              <a:t>SP to 16-bit </a:t>
            </a:r>
            <a:r>
              <a:rPr lang="en-US" altLang="zh-TW" sz="1800" dirty="0" err="1" smtClean="0"/>
              <a:t>int</a:t>
            </a:r>
            <a:r>
              <a:rPr lang="en-US" altLang="zh-TW" sz="1800" dirty="0" smtClean="0"/>
              <a:t>/Word</a:t>
            </a:r>
          </a:p>
          <a:p>
            <a:r>
              <a:rPr lang="en-US" altLang="zh-TW" sz="2400" dirty="0" smtClean="0"/>
              <a:t>FP Sign Injection </a:t>
            </a:r>
          </a:p>
          <a:p>
            <a:pPr lvl="1"/>
            <a:r>
              <a:rPr lang="en-US" altLang="zh-TW" sz="1800" dirty="0" smtClean="0"/>
              <a:t>FSGNJ</a:t>
            </a:r>
            <a:r>
              <a:rPr lang="en-US" altLang="zh-TW" sz="1800" dirty="0"/>
              <a:t>, FSGNJN, </a:t>
            </a:r>
            <a:r>
              <a:rPr lang="en-US" altLang="zh-TW" sz="1800" dirty="0" smtClean="0"/>
              <a:t>FSGNJX</a:t>
            </a:r>
          </a:p>
          <a:p>
            <a:r>
              <a:rPr lang="en-US" altLang="zh-TW" sz="2400" dirty="0"/>
              <a:t>FCMP</a:t>
            </a:r>
            <a:endParaRPr lang="en-US" altLang="zh-TW" sz="1800" dirty="0"/>
          </a:p>
          <a:p>
            <a:r>
              <a:rPr lang="en-US" altLang="zh-TW" sz="2400" dirty="0" smtClean="0"/>
              <a:t>FMIN_MAX</a:t>
            </a:r>
          </a:p>
          <a:p>
            <a:r>
              <a:rPr lang="en-US" altLang="zh-TW" sz="2400" dirty="0" smtClean="0"/>
              <a:t>FCLASS</a:t>
            </a:r>
          </a:p>
          <a:p>
            <a:r>
              <a:rPr lang="en-US" altLang="zh-TW" sz="2400" dirty="0" smtClean="0"/>
              <a:t>FMV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31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dirty="0" smtClean="0"/>
              <a:t>Single-Width Floating-Point/Integer Type Convert Instructions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/>
              <a:t>Conversion operations are provided to convert to and from floating-point values and unsigned and signed integers, where both source and destination are SEW wide.</a:t>
            </a:r>
          </a:p>
          <a:p>
            <a:r>
              <a:rPr lang="en-US" altLang="zh-TW" sz="1800" dirty="0" smtClean="0"/>
              <a:t>SEW = </a:t>
            </a:r>
            <a:r>
              <a:rPr lang="en-US" altLang="zh-TW" sz="1800" dirty="0" err="1" smtClean="0"/>
              <a:t>conv</a:t>
            </a:r>
            <a:r>
              <a:rPr lang="en-US" altLang="zh-TW" sz="1800" dirty="0" smtClean="0"/>
              <a:t>(SEW)</a:t>
            </a:r>
          </a:p>
          <a:p>
            <a:endParaRPr lang="en-US" altLang="zh-TW" sz="1600" dirty="0"/>
          </a:p>
          <a:p>
            <a:r>
              <a:rPr lang="en-US" altLang="zh-TW" sz="1600" dirty="0" err="1" smtClean="0"/>
              <a:t>Vfcvt.xu.f.v</a:t>
            </a:r>
            <a:r>
              <a:rPr lang="en-US" altLang="zh-TW" sz="1600" dirty="0" smtClean="0"/>
              <a:t> 	</a:t>
            </a:r>
            <a:r>
              <a:rPr lang="en-US" altLang="zh-TW" sz="1600" dirty="0" err="1" smtClean="0"/>
              <a:t>vd</a:t>
            </a:r>
            <a:r>
              <a:rPr lang="en-US" altLang="zh-TW" sz="1600" dirty="0" smtClean="0"/>
              <a:t>, vs2, </a:t>
            </a:r>
            <a:r>
              <a:rPr lang="en-US" altLang="zh-TW" sz="1600" dirty="0" err="1" smtClean="0"/>
              <a:t>vm</a:t>
            </a:r>
            <a:r>
              <a:rPr lang="en-US" altLang="zh-TW" sz="1600" dirty="0"/>
              <a:t>	</a:t>
            </a:r>
            <a:r>
              <a:rPr lang="en-US" altLang="zh-TW" sz="1600" dirty="0" smtClean="0"/>
              <a:t># Convert float to unsigned integer</a:t>
            </a:r>
          </a:p>
          <a:p>
            <a:r>
              <a:rPr lang="en-US" altLang="zh-TW" sz="1600" dirty="0" err="1" smtClean="0"/>
              <a:t>Vfcvt.x.f.v</a:t>
            </a:r>
            <a:r>
              <a:rPr lang="en-US" altLang="zh-TW" sz="1600" dirty="0" smtClean="0"/>
              <a:t> 	</a:t>
            </a:r>
            <a:r>
              <a:rPr lang="en-US" altLang="zh-TW" sz="1600" dirty="0" err="1" smtClean="0"/>
              <a:t>vd</a:t>
            </a:r>
            <a:r>
              <a:rPr lang="en-US" altLang="zh-TW" sz="1600" dirty="0"/>
              <a:t>, vs2, </a:t>
            </a:r>
            <a:r>
              <a:rPr lang="en-US" altLang="zh-TW" sz="1600" dirty="0" err="1" smtClean="0"/>
              <a:t>vm</a:t>
            </a:r>
            <a:r>
              <a:rPr lang="en-US" altLang="zh-TW" sz="1600" dirty="0"/>
              <a:t>	</a:t>
            </a:r>
            <a:r>
              <a:rPr lang="en-US" altLang="zh-TW" sz="1600" dirty="0" smtClean="0"/>
              <a:t># </a:t>
            </a:r>
            <a:r>
              <a:rPr lang="en-US" altLang="zh-TW" sz="1600" dirty="0"/>
              <a:t>Convert float to </a:t>
            </a:r>
            <a:r>
              <a:rPr lang="en-US" altLang="zh-TW" sz="1600" dirty="0" smtClean="0"/>
              <a:t>signed integer</a:t>
            </a:r>
          </a:p>
          <a:p>
            <a:r>
              <a:rPr lang="en-US" altLang="zh-TW" sz="1600" dirty="0" err="1" smtClean="0"/>
              <a:t>Vfcvt.f.xu.v</a:t>
            </a:r>
            <a:r>
              <a:rPr lang="en-US" altLang="zh-TW" sz="1600" dirty="0" smtClean="0"/>
              <a:t> 	</a:t>
            </a:r>
            <a:r>
              <a:rPr lang="en-US" altLang="zh-TW" sz="1600" dirty="0" err="1" smtClean="0"/>
              <a:t>vd</a:t>
            </a:r>
            <a:r>
              <a:rPr lang="en-US" altLang="zh-TW" sz="1600" dirty="0" smtClean="0"/>
              <a:t>, vs2, </a:t>
            </a:r>
            <a:r>
              <a:rPr lang="en-US" altLang="zh-TW" sz="1600" dirty="0" err="1" smtClean="0"/>
              <a:t>vm</a:t>
            </a:r>
            <a:r>
              <a:rPr lang="en-US" altLang="zh-TW" sz="1600" dirty="0" smtClean="0"/>
              <a:t>	# Convert unsigned integer to float</a:t>
            </a:r>
          </a:p>
          <a:p>
            <a:r>
              <a:rPr lang="en-US" altLang="zh-TW" sz="1600" dirty="0" err="1" smtClean="0"/>
              <a:t>Vfcvt.f.x.v</a:t>
            </a:r>
            <a:r>
              <a:rPr lang="en-US" altLang="zh-TW" sz="1600" dirty="0" smtClean="0"/>
              <a:t> 	</a:t>
            </a:r>
            <a:r>
              <a:rPr lang="en-US" altLang="zh-TW" sz="1600" dirty="0" err="1" smtClean="0"/>
              <a:t>vd</a:t>
            </a:r>
            <a:r>
              <a:rPr lang="en-US" altLang="zh-TW" sz="1600" dirty="0" smtClean="0"/>
              <a:t>, vs2, </a:t>
            </a:r>
            <a:r>
              <a:rPr lang="en-US" altLang="zh-TW" sz="1600" dirty="0" err="1" smtClean="0"/>
              <a:t>vm</a:t>
            </a:r>
            <a:r>
              <a:rPr lang="en-US" altLang="zh-TW" sz="1600" dirty="0" smtClean="0"/>
              <a:t>	# Convert signed integer to float</a:t>
            </a:r>
            <a:endParaRPr lang="en-US" altLang="zh-TW" sz="1600" dirty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The conversions follow the same rules on exceptional conditions as the scalar conversion instructions. The conversions always use the dynamic rounding mode in </a:t>
            </a:r>
            <a:r>
              <a:rPr lang="en-US" altLang="zh-TW" sz="2000" dirty="0" err="1" smtClean="0"/>
              <a:t>frm</a:t>
            </a:r>
            <a:r>
              <a:rPr lang="en-US" altLang="zh-TW" sz="2000" dirty="0" smtClean="0"/>
              <a:t>.</a:t>
            </a:r>
          </a:p>
          <a:p>
            <a:pPr lvl="1"/>
            <a:endParaRPr lang="en-US" altLang="zh-TW" sz="1600" dirty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 smtClean="0"/>
          </a:p>
          <a:p>
            <a:pPr lvl="1"/>
            <a:endParaRPr lang="en-US" altLang="zh-TW" sz="1200" dirty="0" smtClean="0"/>
          </a:p>
          <a:p>
            <a:endParaRPr lang="en-US" altLang="zh-TW" sz="1600" dirty="0" smtClean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sz="1400" dirty="0"/>
          </a:p>
          <a:p>
            <a:endParaRPr lang="en-US" altLang="zh-TW" dirty="0" smtClean="0"/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977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dirty="0" smtClean="0"/>
              <a:t>Widening Floating-Point/Integer Type Convert Instructions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600" dirty="0" smtClean="0"/>
              <a:t>A set of conversion instructions are provided to convert between narrower integer and floating-point data types to a type of twice the width (2*SEW= </a:t>
            </a:r>
            <a:r>
              <a:rPr lang="en-US" altLang="zh-TW" sz="1600" dirty="0" err="1" smtClean="0"/>
              <a:t>conv</a:t>
            </a:r>
            <a:r>
              <a:rPr lang="en-US" altLang="zh-TW" sz="1600" dirty="0" smtClean="0"/>
              <a:t>(SEW)).</a:t>
            </a:r>
          </a:p>
          <a:p>
            <a:endParaRPr lang="en-US" altLang="zh-TW" sz="1600" dirty="0" smtClean="0"/>
          </a:p>
          <a:p>
            <a:r>
              <a:rPr lang="en-US" altLang="zh-TW" sz="1600" dirty="0" err="1" smtClean="0"/>
              <a:t>Vfwcvt.xu.f.v</a:t>
            </a:r>
            <a:r>
              <a:rPr lang="en-US" altLang="zh-TW" sz="1600" dirty="0" smtClean="0"/>
              <a:t> 	</a:t>
            </a:r>
            <a:r>
              <a:rPr lang="en-US" altLang="zh-TW" sz="1600" dirty="0" err="1" smtClean="0"/>
              <a:t>vd</a:t>
            </a:r>
            <a:r>
              <a:rPr lang="en-US" altLang="zh-TW" sz="1600" dirty="0"/>
              <a:t>, vs2,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	# Convert float to </a:t>
            </a:r>
            <a:r>
              <a:rPr lang="en-US" altLang="zh-TW" sz="1600" dirty="0" smtClean="0"/>
              <a:t>double-width unsigned </a:t>
            </a:r>
            <a:r>
              <a:rPr lang="en-US" altLang="zh-TW" sz="1600" dirty="0"/>
              <a:t>integer</a:t>
            </a:r>
          </a:p>
          <a:p>
            <a:r>
              <a:rPr lang="en-US" altLang="zh-TW" sz="1600" dirty="0" err="1" smtClean="0"/>
              <a:t>Vfwcvt.x.f.v</a:t>
            </a:r>
            <a:r>
              <a:rPr lang="en-US" altLang="zh-TW" sz="1600" dirty="0" smtClean="0"/>
              <a:t> 	</a:t>
            </a:r>
            <a:r>
              <a:rPr lang="en-US" altLang="zh-TW" sz="1600" dirty="0" err="1" smtClean="0"/>
              <a:t>vd</a:t>
            </a:r>
            <a:r>
              <a:rPr lang="en-US" altLang="zh-TW" sz="1600" dirty="0"/>
              <a:t>, vs2,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	# Convert float to </a:t>
            </a:r>
            <a:r>
              <a:rPr lang="en-US" altLang="zh-TW" sz="1600" dirty="0" smtClean="0"/>
              <a:t>double-width signed </a:t>
            </a:r>
            <a:r>
              <a:rPr lang="en-US" altLang="zh-TW" sz="1600" dirty="0"/>
              <a:t>integer</a:t>
            </a:r>
          </a:p>
          <a:p>
            <a:r>
              <a:rPr lang="en-US" altLang="zh-TW" sz="1600" dirty="0" err="1" smtClean="0"/>
              <a:t>Vfwcvt.f.xu.v</a:t>
            </a:r>
            <a:r>
              <a:rPr lang="en-US" altLang="zh-TW" sz="1600" dirty="0" smtClean="0"/>
              <a:t> 	</a:t>
            </a:r>
            <a:r>
              <a:rPr lang="en-US" altLang="zh-TW" sz="1600" dirty="0" err="1" smtClean="0"/>
              <a:t>vd</a:t>
            </a:r>
            <a:r>
              <a:rPr lang="en-US" altLang="zh-TW" sz="1600" dirty="0"/>
              <a:t>, vs2,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	# Convert unsigned integer to </a:t>
            </a:r>
            <a:r>
              <a:rPr lang="en-US" altLang="zh-TW" sz="1600" dirty="0" smtClean="0"/>
              <a:t>double-width float</a:t>
            </a:r>
            <a:endParaRPr lang="en-US" altLang="zh-TW" sz="1600" dirty="0"/>
          </a:p>
          <a:p>
            <a:r>
              <a:rPr lang="en-US" altLang="zh-TW" sz="1600" dirty="0" err="1" smtClean="0"/>
              <a:t>Vfwcvt.f.x.v</a:t>
            </a:r>
            <a:r>
              <a:rPr lang="en-US" altLang="zh-TW" sz="1600" dirty="0" smtClean="0"/>
              <a:t> 	</a:t>
            </a:r>
            <a:r>
              <a:rPr lang="en-US" altLang="zh-TW" sz="1600" dirty="0" err="1" smtClean="0"/>
              <a:t>vd</a:t>
            </a:r>
            <a:r>
              <a:rPr lang="en-US" altLang="zh-TW" sz="1600" dirty="0"/>
              <a:t>, vs2,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	# Convert signed integer to </a:t>
            </a:r>
            <a:r>
              <a:rPr lang="en-US" altLang="zh-TW" sz="1600" dirty="0" smtClean="0"/>
              <a:t>double-width float</a:t>
            </a:r>
          </a:p>
          <a:p>
            <a:r>
              <a:rPr lang="en-US" altLang="zh-TW" sz="1600" dirty="0" err="1" smtClean="0"/>
              <a:t>Vfwcvt.f.f.v</a:t>
            </a:r>
            <a:r>
              <a:rPr lang="en-US" altLang="zh-TW" sz="1600" dirty="0" smtClean="0"/>
              <a:t> 	</a:t>
            </a:r>
            <a:r>
              <a:rPr lang="en-US" altLang="zh-TW" sz="1600" dirty="0" err="1" smtClean="0"/>
              <a:t>vd</a:t>
            </a:r>
            <a:r>
              <a:rPr lang="en-US" altLang="zh-TW" sz="1600" dirty="0" smtClean="0"/>
              <a:t>, vs2, </a:t>
            </a:r>
            <a:r>
              <a:rPr lang="en-US" altLang="zh-TW" sz="1600" dirty="0" err="1" smtClean="0"/>
              <a:t>vm</a:t>
            </a:r>
            <a:r>
              <a:rPr lang="en-US" altLang="zh-TW" sz="1600" dirty="0" smtClean="0"/>
              <a:t>	# Convert single-with float to double-width float</a:t>
            </a:r>
            <a:endParaRPr lang="en-US" altLang="zh-TW" sz="1600" dirty="0"/>
          </a:p>
          <a:p>
            <a:pPr marL="457200" lvl="1" indent="0">
              <a:buNone/>
            </a:pPr>
            <a:endParaRPr lang="en-US" altLang="zh-TW" sz="1600" dirty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 smtClean="0"/>
          </a:p>
          <a:p>
            <a:pPr lvl="1"/>
            <a:endParaRPr lang="en-US" altLang="zh-TW" sz="1200" dirty="0" smtClean="0"/>
          </a:p>
          <a:p>
            <a:endParaRPr lang="en-US" altLang="zh-TW" sz="1600" dirty="0" smtClean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sz="1400" dirty="0"/>
          </a:p>
          <a:p>
            <a:endParaRPr lang="en-US" altLang="zh-TW" dirty="0" smtClean="0"/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072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dirty="0" smtClean="0"/>
              <a:t>Narrowing Floating-Point/Integer Type-Convert Instructions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600" dirty="0" smtClean="0"/>
              <a:t>A set of conversion instructions are provided to convert wider integer and floating-point data types to a type of half the width (SEW = </a:t>
            </a:r>
            <a:r>
              <a:rPr lang="en-US" altLang="zh-TW" sz="1600" dirty="0" err="1" smtClean="0"/>
              <a:t>conv</a:t>
            </a:r>
            <a:r>
              <a:rPr lang="en-US" altLang="zh-TW" sz="1600" dirty="0" smtClean="0"/>
              <a:t>(2*SEW)).</a:t>
            </a:r>
          </a:p>
          <a:p>
            <a:endParaRPr lang="en-US" altLang="zh-TW" sz="1600" dirty="0" smtClean="0"/>
          </a:p>
          <a:p>
            <a:r>
              <a:rPr lang="en-US" altLang="zh-TW" sz="1600" dirty="0" err="1" smtClean="0"/>
              <a:t>Vfncvt.xu.f.v</a:t>
            </a:r>
            <a:r>
              <a:rPr lang="en-US" altLang="zh-TW" sz="1600" dirty="0" smtClean="0"/>
              <a:t> 	</a:t>
            </a:r>
            <a:r>
              <a:rPr lang="en-US" altLang="zh-TW" sz="1600" dirty="0" err="1" smtClean="0"/>
              <a:t>vd</a:t>
            </a:r>
            <a:r>
              <a:rPr lang="en-US" altLang="zh-TW" sz="1600" dirty="0"/>
              <a:t>, vs2,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	# Convert </a:t>
            </a:r>
            <a:r>
              <a:rPr lang="en-US" altLang="zh-TW" sz="1600" dirty="0" smtClean="0"/>
              <a:t>double-width float to unsigned </a:t>
            </a:r>
            <a:r>
              <a:rPr lang="en-US" altLang="zh-TW" sz="1600" dirty="0"/>
              <a:t>integer</a:t>
            </a:r>
          </a:p>
          <a:p>
            <a:r>
              <a:rPr lang="en-US" altLang="zh-TW" sz="1600" dirty="0" err="1" smtClean="0"/>
              <a:t>Vfncvt.x.f.v</a:t>
            </a:r>
            <a:r>
              <a:rPr lang="en-US" altLang="zh-TW" sz="1600" dirty="0" smtClean="0"/>
              <a:t> 	</a:t>
            </a:r>
            <a:r>
              <a:rPr lang="en-US" altLang="zh-TW" sz="1600" dirty="0" err="1" smtClean="0"/>
              <a:t>vd</a:t>
            </a:r>
            <a:r>
              <a:rPr lang="en-US" altLang="zh-TW" sz="1600" dirty="0"/>
              <a:t>, vs2,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	# Convert </a:t>
            </a:r>
            <a:r>
              <a:rPr lang="en-US" altLang="zh-TW" sz="1600" dirty="0" smtClean="0"/>
              <a:t>double-width float to signed integer</a:t>
            </a:r>
          </a:p>
          <a:p>
            <a:r>
              <a:rPr lang="en-US" altLang="zh-TW" sz="1600" dirty="0" err="1" smtClean="0"/>
              <a:t>Vfncvt.f.xu.v</a:t>
            </a:r>
            <a:r>
              <a:rPr lang="en-US" altLang="zh-TW" sz="1600" dirty="0" smtClean="0"/>
              <a:t> 	</a:t>
            </a:r>
            <a:r>
              <a:rPr lang="en-US" altLang="zh-TW" sz="1600" dirty="0" err="1" smtClean="0"/>
              <a:t>vd</a:t>
            </a:r>
            <a:r>
              <a:rPr lang="en-US" altLang="zh-TW" sz="1600" dirty="0"/>
              <a:t>, vs2,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	# Convert double-width </a:t>
            </a:r>
            <a:r>
              <a:rPr lang="en-US" altLang="zh-TW" sz="1600" dirty="0" smtClean="0"/>
              <a:t>unsigned integer </a:t>
            </a:r>
            <a:r>
              <a:rPr lang="en-US" altLang="zh-TW" sz="1600" dirty="0"/>
              <a:t>to </a:t>
            </a:r>
            <a:r>
              <a:rPr lang="en-US" altLang="zh-TW" sz="1600" dirty="0" smtClean="0"/>
              <a:t>float</a:t>
            </a:r>
            <a:endParaRPr lang="en-US" altLang="zh-TW" sz="1600" dirty="0"/>
          </a:p>
          <a:p>
            <a:r>
              <a:rPr lang="en-US" altLang="zh-TW" sz="1600" dirty="0" err="1" smtClean="0"/>
              <a:t>Vfncvt.f.x.v</a:t>
            </a:r>
            <a:r>
              <a:rPr lang="en-US" altLang="zh-TW" sz="1600" dirty="0" smtClean="0"/>
              <a:t> 	</a:t>
            </a:r>
            <a:r>
              <a:rPr lang="en-US" altLang="zh-TW" sz="1600" dirty="0" err="1" smtClean="0"/>
              <a:t>vd</a:t>
            </a:r>
            <a:r>
              <a:rPr lang="en-US" altLang="zh-TW" sz="1600" dirty="0"/>
              <a:t>, vs2,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	# Convert double-width </a:t>
            </a:r>
            <a:r>
              <a:rPr lang="en-US" altLang="zh-TW" sz="1600" dirty="0" smtClean="0"/>
              <a:t>signed integer to float</a:t>
            </a:r>
          </a:p>
          <a:p>
            <a:r>
              <a:rPr lang="en-US" altLang="zh-TW" sz="1600" dirty="0" err="1" smtClean="0"/>
              <a:t>Vfncvt.f.f.v</a:t>
            </a:r>
            <a:r>
              <a:rPr lang="en-US" altLang="zh-TW" sz="1600" dirty="0" smtClean="0"/>
              <a:t> 	</a:t>
            </a:r>
            <a:r>
              <a:rPr lang="en-US" altLang="zh-TW" sz="1600" dirty="0" err="1" smtClean="0"/>
              <a:t>vd</a:t>
            </a:r>
            <a:r>
              <a:rPr lang="en-US" altLang="zh-TW" sz="1600" dirty="0" smtClean="0"/>
              <a:t>, vs2, </a:t>
            </a:r>
            <a:r>
              <a:rPr lang="en-US" altLang="zh-TW" sz="1600" dirty="0" err="1" smtClean="0"/>
              <a:t>vm</a:t>
            </a:r>
            <a:r>
              <a:rPr lang="en-US" altLang="zh-TW" sz="1600" dirty="0" smtClean="0"/>
              <a:t>	# Convert double-width float to single-width float</a:t>
            </a:r>
            <a:endParaRPr lang="en-US" altLang="zh-TW" sz="1600" dirty="0"/>
          </a:p>
          <a:p>
            <a:endParaRPr lang="en-US" altLang="zh-TW" sz="1600" dirty="0"/>
          </a:p>
          <a:p>
            <a:pPr marL="457200" lvl="1" indent="0">
              <a:buNone/>
            </a:pPr>
            <a:endParaRPr lang="en-US" altLang="zh-TW" sz="1600" dirty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 smtClean="0"/>
          </a:p>
          <a:p>
            <a:pPr lvl="1"/>
            <a:endParaRPr lang="en-US" altLang="zh-TW" sz="1200" dirty="0" smtClean="0"/>
          </a:p>
          <a:p>
            <a:endParaRPr lang="en-US" altLang="zh-TW" sz="1600" dirty="0" smtClean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sz="1400" dirty="0"/>
          </a:p>
          <a:p>
            <a:endParaRPr lang="en-US" altLang="zh-TW" dirty="0" smtClean="0"/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630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58205"/>
            <a:ext cx="8658225" cy="608013"/>
          </a:xfrm>
        </p:spPr>
        <p:txBody>
          <a:bodyPr/>
          <a:lstStyle/>
          <a:p>
            <a:r>
              <a:rPr lang="en-US" altLang="zh-TW" dirty="0" smtClean="0"/>
              <a:t>Integer to FP </a:t>
            </a:r>
            <a:r>
              <a:rPr lang="en-US" altLang="zh-TW" dirty="0" smtClean="0"/>
              <a:t>(1/)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1742" y="1435722"/>
            <a:ext cx="8763656" cy="5125945"/>
          </a:xfrm>
        </p:spPr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lvl="1"/>
            <a:r>
              <a:rPr lang="en-US" altLang="zh-TW" dirty="0"/>
              <a:t>Perform two’s complement when input is negative</a:t>
            </a:r>
          </a:p>
          <a:p>
            <a:pPr lvl="1"/>
            <a:r>
              <a:rPr lang="en-US" altLang="zh-TW" dirty="0"/>
              <a:t>Long: </a:t>
            </a:r>
            <a:r>
              <a:rPr lang="en-US" altLang="zh-TW" dirty="0" smtClean="0"/>
              <a:t>bit[92:0]={29’b0</a:t>
            </a:r>
            <a:r>
              <a:rPr lang="en-US" altLang="zh-TW" dirty="0"/>
              <a:t>, </a:t>
            </a:r>
            <a:r>
              <a:rPr lang="en-US" altLang="zh-TW" dirty="0" err="1"/>
              <a:t>int_num</a:t>
            </a:r>
            <a:r>
              <a:rPr lang="en-US" altLang="zh-TW" dirty="0"/>
              <a:t>[63:0]}, </a:t>
            </a:r>
            <a:r>
              <a:rPr lang="en-US" altLang="zh-TW" dirty="0" err="1"/>
              <a:t>rd_exp</a:t>
            </a:r>
            <a:r>
              <a:rPr lang="en-US" altLang="zh-TW" dirty="0"/>
              <a:t>=63</a:t>
            </a:r>
            <a:endParaRPr lang="en-US" altLang="zh-TW" strike="sngStrike" dirty="0"/>
          </a:p>
          <a:p>
            <a:pPr lvl="1"/>
            <a:r>
              <a:rPr lang="en-US" altLang="zh-TW" dirty="0"/>
              <a:t>Word: </a:t>
            </a:r>
            <a:r>
              <a:rPr lang="en-US" altLang="zh-TW" dirty="0" smtClean="0"/>
              <a:t>bit[92:0]={29’b0</a:t>
            </a:r>
            <a:r>
              <a:rPr lang="en-US" altLang="zh-TW" dirty="0"/>
              <a:t>, </a:t>
            </a:r>
            <a:r>
              <a:rPr lang="en-US" altLang="zh-TW" dirty="0" err="1"/>
              <a:t>int_num</a:t>
            </a:r>
            <a:r>
              <a:rPr lang="en-US" altLang="zh-TW" dirty="0"/>
              <a:t>[31:0]}, </a:t>
            </a:r>
            <a:r>
              <a:rPr lang="en-US" altLang="zh-TW" dirty="0" err="1"/>
              <a:t>rd_exp</a:t>
            </a:r>
            <a:r>
              <a:rPr lang="en-US" altLang="zh-TW" dirty="0"/>
              <a:t>=31</a:t>
            </a:r>
            <a:endParaRPr lang="en-US" altLang="zh-TW" strike="sngStrike" dirty="0"/>
          </a:p>
          <a:p>
            <a:pPr lvl="1"/>
            <a:r>
              <a:rPr lang="en-US" altLang="zh-TW" dirty="0"/>
              <a:t>16bit: </a:t>
            </a:r>
            <a:r>
              <a:rPr lang="en-US" altLang="zh-TW" dirty="0" smtClean="0"/>
              <a:t>bit[92:0]={29’b0</a:t>
            </a:r>
            <a:r>
              <a:rPr lang="en-US" altLang="zh-TW" dirty="0"/>
              <a:t>, </a:t>
            </a:r>
            <a:r>
              <a:rPr lang="en-US" altLang="zh-TW" dirty="0" err="1"/>
              <a:t>int_num</a:t>
            </a:r>
            <a:r>
              <a:rPr lang="en-US" altLang="zh-TW" dirty="0"/>
              <a:t>[15:0], 16’b0} </a:t>
            </a:r>
            <a:r>
              <a:rPr lang="en-US" altLang="zh-TW" dirty="0" err="1"/>
              <a:t>rd_exp</a:t>
            </a:r>
            <a:r>
              <a:rPr lang="en-US" altLang="zh-TW" dirty="0"/>
              <a:t>=15 </a:t>
            </a:r>
          </a:p>
          <a:p>
            <a:pPr lvl="1"/>
            <a:r>
              <a:rPr lang="en-US" altLang="zh-TW" dirty="0"/>
              <a:t>8-bit: </a:t>
            </a:r>
            <a:r>
              <a:rPr lang="en-US" altLang="zh-TW" dirty="0" smtClean="0"/>
              <a:t>bit[92:0]={29’b0</a:t>
            </a:r>
            <a:r>
              <a:rPr lang="en-US" altLang="zh-TW" dirty="0"/>
              <a:t>, </a:t>
            </a:r>
            <a:r>
              <a:rPr lang="en-US" altLang="zh-TW" dirty="0" err="1"/>
              <a:t>int_num</a:t>
            </a:r>
            <a:r>
              <a:rPr lang="en-US" altLang="zh-TW" dirty="0"/>
              <a:t>[7:0], 24’b0}, </a:t>
            </a:r>
            <a:r>
              <a:rPr lang="en-US" altLang="zh-TW" dirty="0" err="1"/>
              <a:t>rd_exp</a:t>
            </a:r>
            <a:r>
              <a:rPr lang="en-US" altLang="zh-TW" dirty="0"/>
              <a:t>=7 </a:t>
            </a:r>
            <a:endParaRPr lang="en-US" altLang="zh-TW" strike="sngStrike" dirty="0">
              <a:sym typeface="Wingdings" pitchFamily="2" charset="2"/>
            </a:endParaRPr>
          </a:p>
          <a:p>
            <a:pPr marL="457200" lvl="1" indent="0">
              <a:buNone/>
            </a:pPr>
            <a:endParaRPr lang="en-US" altLang="zh-TW" strike="sngStrike" dirty="0">
              <a:sym typeface="Wingdings" pitchFamily="2" charset="2"/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354087"/>
              </p:ext>
            </p:extLst>
          </p:nvPr>
        </p:nvGraphicFramePr>
        <p:xfrm>
          <a:off x="521673" y="699179"/>
          <a:ext cx="8129973" cy="222504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92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91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75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74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…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64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63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62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…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56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55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…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40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39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38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48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47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…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32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31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0</a:t>
                      </a:r>
                      <a:endParaRPr lang="zh-TW" alt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52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51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23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22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11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10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9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8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7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6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5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4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3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2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0L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 R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 [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 S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  ]</a:t>
                      </a:r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3" name="直線單箭頭接點 22"/>
          <p:cNvCxnSpPr/>
          <p:nvPr/>
        </p:nvCxnSpPr>
        <p:spPr bwMode="auto">
          <a:xfrm flipV="1">
            <a:off x="738556" y="2948412"/>
            <a:ext cx="1" cy="2769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直線單箭頭接點 23"/>
          <p:cNvCxnSpPr/>
          <p:nvPr/>
        </p:nvCxnSpPr>
        <p:spPr bwMode="auto">
          <a:xfrm flipV="1">
            <a:off x="2710985" y="2948412"/>
            <a:ext cx="1" cy="2769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文字方塊 24"/>
          <p:cNvSpPr txBox="1"/>
          <p:nvPr/>
        </p:nvSpPr>
        <p:spPr>
          <a:xfrm>
            <a:off x="461599" y="3108937"/>
            <a:ext cx="55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r>
              <a:rPr lang="en-US" altLang="zh-TW" dirty="0" smtClean="0"/>
              <a:t>P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2434028" y="3108937"/>
            <a:ext cx="55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r>
              <a:rPr lang="en-US" altLang="zh-TW" dirty="0" smtClean="0"/>
              <a:t>P</a:t>
            </a:r>
            <a:endParaRPr lang="zh-TW" altLang="en-US" dirty="0"/>
          </a:p>
        </p:txBody>
      </p:sp>
      <p:sp>
        <p:nvSpPr>
          <p:cNvPr id="27" name="流程圖: 接點 26"/>
          <p:cNvSpPr/>
          <p:nvPr/>
        </p:nvSpPr>
        <p:spPr bwMode="auto">
          <a:xfrm>
            <a:off x="715697" y="2898296"/>
            <a:ext cx="45719" cy="45719"/>
          </a:xfrm>
          <a:prstGeom prst="flowChartConnecto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流程圖: 接點 27"/>
          <p:cNvSpPr/>
          <p:nvPr/>
        </p:nvSpPr>
        <p:spPr bwMode="auto">
          <a:xfrm>
            <a:off x="2688126" y="2902693"/>
            <a:ext cx="45719" cy="45719"/>
          </a:xfrm>
          <a:prstGeom prst="flowChartConnecto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2523392" y="1494720"/>
            <a:ext cx="4800275" cy="26376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Word </a:t>
            </a:r>
            <a:r>
              <a:rPr lang="en-US" altLang="zh-TW" sz="1400" dirty="0" smtClean="0">
                <a:solidFill>
                  <a:schemeClr val="bg1"/>
                </a:solidFill>
              </a:rPr>
              <a:t>operand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2523392" y="1875721"/>
            <a:ext cx="3471008" cy="26376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16-bit </a:t>
            </a:r>
            <a:r>
              <a:rPr lang="en-US" altLang="zh-TW" sz="1400" dirty="0" smtClean="0">
                <a:solidFill>
                  <a:schemeClr val="bg1"/>
                </a:solidFill>
              </a:rPr>
              <a:t>operand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1" name="矩形圖說文字 30"/>
          <p:cNvSpPr/>
          <p:nvPr/>
        </p:nvSpPr>
        <p:spPr bwMode="auto">
          <a:xfrm>
            <a:off x="5819356" y="3168206"/>
            <a:ext cx="1006720" cy="248838"/>
          </a:xfrm>
          <a:prstGeom prst="wedgeRectCallout">
            <a:avLst>
              <a:gd name="adj1" fmla="val -121320"/>
              <a:gd name="adj2" fmla="val -15303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FP format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32" name="直線單箭頭接點 31"/>
          <p:cNvCxnSpPr/>
          <p:nvPr/>
        </p:nvCxnSpPr>
        <p:spPr bwMode="auto">
          <a:xfrm flipH="1">
            <a:off x="633046" y="1279457"/>
            <a:ext cx="180098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矩形 33"/>
          <p:cNvSpPr/>
          <p:nvPr/>
        </p:nvSpPr>
        <p:spPr bwMode="auto">
          <a:xfrm>
            <a:off x="1837267" y="2615946"/>
            <a:ext cx="3276600" cy="26376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2751995" y="2552121"/>
            <a:ext cx="2302606" cy="263769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211011" y="1093249"/>
            <a:ext cx="401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0" dirty="0" smtClean="0"/>
              <a:t>bit</a:t>
            </a:r>
            <a:endParaRPr lang="zh-TW" altLang="en-US" sz="1400" b="0" dirty="0"/>
          </a:p>
        </p:txBody>
      </p:sp>
      <p:sp>
        <p:nvSpPr>
          <p:cNvPr id="20" name="矩形 19"/>
          <p:cNvSpPr/>
          <p:nvPr/>
        </p:nvSpPr>
        <p:spPr bwMode="auto">
          <a:xfrm>
            <a:off x="2523386" y="2256730"/>
            <a:ext cx="1735347" cy="26376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8-bit </a:t>
            </a:r>
            <a:r>
              <a:rPr lang="en-US" altLang="zh-TW" sz="1400" dirty="0" smtClean="0">
                <a:solidFill>
                  <a:schemeClr val="bg1"/>
                </a:solidFill>
              </a:rPr>
              <a:t>operand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2523386" y="1130633"/>
            <a:ext cx="6101862" cy="26376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 smtClean="0">
                <a:solidFill>
                  <a:schemeClr val="bg1"/>
                </a:solidFill>
              </a:rPr>
              <a:t>Long</a:t>
            </a: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lang="en-US" altLang="zh-TW" sz="1400" dirty="0" smtClean="0">
                <a:solidFill>
                  <a:schemeClr val="bg1"/>
                </a:solidFill>
              </a:rPr>
              <a:t>operand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550333" y="2582072"/>
            <a:ext cx="4563528" cy="263769"/>
          </a:xfrm>
          <a:prstGeom prst="rect">
            <a:avLst/>
          </a:prstGeom>
          <a:noFill/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cxnSp>
        <p:nvCxnSpPr>
          <p:cNvPr id="37" name="直線單箭頭接點 36"/>
          <p:cNvCxnSpPr/>
          <p:nvPr/>
        </p:nvCxnSpPr>
        <p:spPr bwMode="auto">
          <a:xfrm flipV="1">
            <a:off x="1424377" y="2965340"/>
            <a:ext cx="1" cy="2769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流程圖: 接點 38"/>
          <p:cNvSpPr/>
          <p:nvPr/>
        </p:nvSpPr>
        <p:spPr bwMode="auto">
          <a:xfrm>
            <a:off x="1401518" y="2915224"/>
            <a:ext cx="45719" cy="45719"/>
          </a:xfrm>
          <a:prstGeom prst="flowChartConnecto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1158428" y="3123331"/>
            <a:ext cx="55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</a:t>
            </a:r>
            <a:r>
              <a:rPr lang="en-US" altLang="zh-TW" dirty="0" smtClean="0"/>
              <a:t>P</a:t>
            </a:r>
            <a:endParaRPr lang="zh-TW" altLang="en-US" dirty="0"/>
          </a:p>
        </p:txBody>
      </p:sp>
      <p:cxnSp>
        <p:nvCxnSpPr>
          <p:cNvPr id="41" name="直線單箭頭接點 40"/>
          <p:cNvCxnSpPr/>
          <p:nvPr/>
        </p:nvCxnSpPr>
        <p:spPr bwMode="auto">
          <a:xfrm flipH="1">
            <a:off x="1295400" y="1213269"/>
            <a:ext cx="114366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796601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58205"/>
            <a:ext cx="8658225" cy="608013"/>
          </a:xfrm>
        </p:spPr>
        <p:txBody>
          <a:bodyPr/>
          <a:lstStyle/>
          <a:p>
            <a:r>
              <a:rPr lang="en-US" altLang="zh-TW" dirty="0" smtClean="0"/>
              <a:t>Integer to FP </a:t>
            </a:r>
            <a:r>
              <a:rPr lang="en-US" altLang="zh-TW" dirty="0" smtClean="0"/>
              <a:t>(2/)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1742" y="1435722"/>
            <a:ext cx="8763656" cy="5125945"/>
          </a:xfrm>
        </p:spPr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lvl="1"/>
            <a:r>
              <a:rPr lang="en-US" altLang="zh-TW" dirty="0" smtClean="0"/>
              <a:t>Normalization:</a:t>
            </a:r>
          </a:p>
          <a:p>
            <a:pPr lvl="2"/>
            <a:r>
              <a:rPr lang="en-US" altLang="zh-TW" dirty="0" smtClean="0"/>
              <a:t>Count leading zero of bit[63:0] (LZD) (</a:t>
            </a:r>
            <a:r>
              <a:rPr lang="en-US" altLang="zh-TW" dirty="0" err="1" smtClean="0"/>
              <a:t>rd_exp</a:t>
            </a:r>
            <a:r>
              <a:rPr lang="en-US" altLang="zh-TW" dirty="0" smtClean="0"/>
              <a:t>’=</a:t>
            </a:r>
            <a:r>
              <a:rPr lang="en-US" altLang="zh-TW" dirty="0" err="1" smtClean="0"/>
              <a:t>rd_exp</a:t>
            </a:r>
            <a:r>
              <a:rPr lang="en-US" altLang="zh-TW" dirty="0" smtClean="0"/>
              <a:t>- </a:t>
            </a:r>
            <a:r>
              <a:rPr lang="en-US" altLang="zh-TW" dirty="0" err="1" smtClean="0"/>
              <a:t>lzd</a:t>
            </a:r>
            <a:r>
              <a:rPr lang="en-US" altLang="zh-TW" dirty="0" smtClean="0"/>
              <a:t>)</a:t>
            </a:r>
          </a:p>
          <a:p>
            <a:pPr lvl="2"/>
            <a:r>
              <a:rPr lang="en-US" altLang="zh-TW" dirty="0" smtClean="0"/>
              <a:t>Left shift 12 bits if target is SP, left shift 29 bits if target is DP</a:t>
            </a:r>
          </a:p>
          <a:p>
            <a:pPr lvl="2"/>
            <a:r>
              <a:rPr lang="en-US" altLang="zh-TW" dirty="0" smtClean="0">
                <a:sym typeface="Wingdings" pitchFamily="2" charset="2"/>
              </a:rPr>
              <a:t>Left shift bit[92:0] by lz_num[5:0] (6 level mux)</a:t>
            </a:r>
          </a:p>
          <a:p>
            <a:pPr lvl="1"/>
            <a:r>
              <a:rPr lang="en-US" altLang="zh-TW" dirty="0" smtClean="0">
                <a:sym typeface="Wingdings" pitchFamily="2" charset="2"/>
              </a:rPr>
              <a:t>Rounding: (54-bit adder needed: bit[93:39])</a:t>
            </a:r>
          </a:p>
          <a:p>
            <a:pPr lvl="2"/>
            <a:r>
              <a:rPr lang="en-US" altLang="zh-TW" dirty="0" smtClean="0">
                <a:sym typeface="Wingdings" pitchFamily="2" charset="2"/>
              </a:rPr>
              <a:t>Detect Sticky bit (</a:t>
            </a:r>
            <a:r>
              <a:rPr lang="en-US" altLang="zh-TW" dirty="0" err="1" smtClean="0">
                <a:sym typeface="Wingdings" pitchFamily="2" charset="2"/>
              </a:rPr>
              <a:t>st</a:t>
            </a:r>
            <a:r>
              <a:rPr lang="en-US" altLang="zh-TW" dirty="0" smtClean="0">
                <a:sym typeface="Wingdings" pitchFamily="2" charset="2"/>
              </a:rPr>
              <a:t>) (| bit[38:0])</a:t>
            </a:r>
          </a:p>
          <a:p>
            <a:pPr lvl="2"/>
            <a:r>
              <a:rPr lang="en-US" altLang="zh-TW" dirty="0" smtClean="0">
                <a:sym typeface="Wingdings" pitchFamily="2" charset="2"/>
              </a:rPr>
              <a:t>According to round mode and </a:t>
            </a:r>
            <a:r>
              <a:rPr lang="en-US" altLang="zh-TW" dirty="0" err="1" smtClean="0">
                <a:sym typeface="Wingdings" pitchFamily="2" charset="2"/>
              </a:rPr>
              <a:t>st</a:t>
            </a:r>
            <a:r>
              <a:rPr lang="en-US" altLang="zh-TW" dirty="0" smtClean="0">
                <a:sym typeface="Wingdings" pitchFamily="2" charset="2"/>
              </a:rPr>
              <a:t>, add 1 on LSB or on Round bit</a:t>
            </a:r>
          </a:p>
          <a:p>
            <a:pPr lvl="2"/>
            <a:r>
              <a:rPr lang="en-US" altLang="zh-TW" dirty="0" smtClean="0">
                <a:sym typeface="Wingdings" pitchFamily="2" charset="2"/>
              </a:rPr>
              <a:t>If bit[93](DP)/bit[76](SP)/bit[64](HP)==1  exp+1, fraction=0</a:t>
            </a:r>
          </a:p>
          <a:p>
            <a:pPr marL="457200" lvl="1" indent="0">
              <a:buNone/>
            </a:pPr>
            <a:endParaRPr lang="en-US" altLang="zh-TW" strike="sngStrike" dirty="0">
              <a:sym typeface="Wingdings" pitchFamily="2" charset="2"/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315776"/>
              </p:ext>
            </p:extLst>
          </p:nvPr>
        </p:nvGraphicFramePr>
        <p:xfrm>
          <a:off x="521673" y="699179"/>
          <a:ext cx="8129973" cy="222504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92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91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75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74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…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64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63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62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…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56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55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…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40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39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38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48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47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…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32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31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0</a:t>
                      </a:r>
                      <a:endParaRPr lang="zh-TW" alt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52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51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23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22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11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10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9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8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7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6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5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4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3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2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0L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 R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 [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 S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  ]</a:t>
                      </a:r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3" name="直線單箭頭接點 22"/>
          <p:cNvCxnSpPr/>
          <p:nvPr/>
        </p:nvCxnSpPr>
        <p:spPr bwMode="auto">
          <a:xfrm flipV="1">
            <a:off x="738556" y="2948412"/>
            <a:ext cx="1" cy="2769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直線單箭頭接點 23"/>
          <p:cNvCxnSpPr/>
          <p:nvPr/>
        </p:nvCxnSpPr>
        <p:spPr bwMode="auto">
          <a:xfrm flipV="1">
            <a:off x="2710985" y="2948412"/>
            <a:ext cx="1" cy="2769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文字方塊 24"/>
          <p:cNvSpPr txBox="1"/>
          <p:nvPr/>
        </p:nvSpPr>
        <p:spPr>
          <a:xfrm>
            <a:off x="461599" y="3108937"/>
            <a:ext cx="55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r>
              <a:rPr lang="en-US" altLang="zh-TW" dirty="0" smtClean="0"/>
              <a:t>P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2434028" y="3108937"/>
            <a:ext cx="55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r>
              <a:rPr lang="en-US" altLang="zh-TW" dirty="0" smtClean="0"/>
              <a:t>P</a:t>
            </a:r>
            <a:endParaRPr lang="zh-TW" altLang="en-US" dirty="0"/>
          </a:p>
        </p:txBody>
      </p:sp>
      <p:sp>
        <p:nvSpPr>
          <p:cNvPr id="27" name="流程圖: 接點 26"/>
          <p:cNvSpPr/>
          <p:nvPr/>
        </p:nvSpPr>
        <p:spPr bwMode="auto">
          <a:xfrm>
            <a:off x="715697" y="2898296"/>
            <a:ext cx="45719" cy="45719"/>
          </a:xfrm>
          <a:prstGeom prst="flowChartConnecto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流程圖: 接點 27"/>
          <p:cNvSpPr/>
          <p:nvPr/>
        </p:nvSpPr>
        <p:spPr bwMode="auto">
          <a:xfrm>
            <a:off x="2688126" y="2902693"/>
            <a:ext cx="45719" cy="45719"/>
          </a:xfrm>
          <a:prstGeom prst="flowChartConnecto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2523392" y="1494720"/>
            <a:ext cx="4800275" cy="26376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Word </a:t>
            </a:r>
            <a:r>
              <a:rPr lang="en-US" altLang="zh-TW" sz="1400" dirty="0" smtClean="0">
                <a:solidFill>
                  <a:schemeClr val="bg1"/>
                </a:solidFill>
              </a:rPr>
              <a:t>operand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2523392" y="1875721"/>
            <a:ext cx="3471008" cy="26376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16-bit </a:t>
            </a:r>
            <a:r>
              <a:rPr lang="en-US" altLang="zh-TW" sz="1400" dirty="0" smtClean="0">
                <a:solidFill>
                  <a:schemeClr val="bg1"/>
                </a:solidFill>
              </a:rPr>
              <a:t>operand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1" name="矩形圖說文字 30"/>
          <p:cNvSpPr/>
          <p:nvPr/>
        </p:nvSpPr>
        <p:spPr bwMode="auto">
          <a:xfrm>
            <a:off x="5819356" y="3168206"/>
            <a:ext cx="1006720" cy="248838"/>
          </a:xfrm>
          <a:prstGeom prst="wedgeRectCallout">
            <a:avLst>
              <a:gd name="adj1" fmla="val -121320"/>
              <a:gd name="adj2" fmla="val -15303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FP format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32" name="直線單箭頭接點 31"/>
          <p:cNvCxnSpPr/>
          <p:nvPr/>
        </p:nvCxnSpPr>
        <p:spPr bwMode="auto">
          <a:xfrm flipH="1">
            <a:off x="633046" y="1279457"/>
            <a:ext cx="180098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矩形 33"/>
          <p:cNvSpPr/>
          <p:nvPr/>
        </p:nvSpPr>
        <p:spPr bwMode="auto">
          <a:xfrm>
            <a:off x="1837267" y="2615946"/>
            <a:ext cx="3276600" cy="26376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2751995" y="2552121"/>
            <a:ext cx="2302606" cy="263769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211011" y="1093249"/>
            <a:ext cx="401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0" dirty="0" smtClean="0"/>
              <a:t>bit</a:t>
            </a:r>
            <a:endParaRPr lang="zh-TW" altLang="en-US" sz="1400" b="0" dirty="0"/>
          </a:p>
        </p:txBody>
      </p:sp>
      <p:sp>
        <p:nvSpPr>
          <p:cNvPr id="20" name="矩形 19"/>
          <p:cNvSpPr/>
          <p:nvPr/>
        </p:nvSpPr>
        <p:spPr bwMode="auto">
          <a:xfrm>
            <a:off x="2523386" y="2256730"/>
            <a:ext cx="1735347" cy="26376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8-bit </a:t>
            </a:r>
            <a:r>
              <a:rPr lang="en-US" altLang="zh-TW" sz="1400" dirty="0" smtClean="0">
                <a:solidFill>
                  <a:schemeClr val="bg1"/>
                </a:solidFill>
              </a:rPr>
              <a:t>operand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2523386" y="1130633"/>
            <a:ext cx="6101862" cy="26376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 smtClean="0">
                <a:solidFill>
                  <a:schemeClr val="bg1"/>
                </a:solidFill>
              </a:rPr>
              <a:t>Long</a:t>
            </a: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lang="en-US" altLang="zh-TW" sz="1400" dirty="0" smtClean="0">
                <a:solidFill>
                  <a:schemeClr val="bg1"/>
                </a:solidFill>
              </a:rPr>
              <a:t>operand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550333" y="2582072"/>
            <a:ext cx="4563528" cy="263769"/>
          </a:xfrm>
          <a:prstGeom prst="rect">
            <a:avLst/>
          </a:prstGeom>
          <a:noFill/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cxnSp>
        <p:nvCxnSpPr>
          <p:cNvPr id="37" name="直線單箭頭接點 36"/>
          <p:cNvCxnSpPr/>
          <p:nvPr/>
        </p:nvCxnSpPr>
        <p:spPr bwMode="auto">
          <a:xfrm flipV="1">
            <a:off x="1424377" y="2965340"/>
            <a:ext cx="1" cy="2769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流程圖: 接點 38"/>
          <p:cNvSpPr/>
          <p:nvPr/>
        </p:nvSpPr>
        <p:spPr bwMode="auto">
          <a:xfrm>
            <a:off x="1401518" y="2915224"/>
            <a:ext cx="45719" cy="45719"/>
          </a:xfrm>
          <a:prstGeom prst="flowChartConnecto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1158428" y="3123331"/>
            <a:ext cx="55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</a:t>
            </a:r>
            <a:r>
              <a:rPr lang="en-US" altLang="zh-TW" dirty="0" smtClean="0"/>
              <a:t>P</a:t>
            </a:r>
            <a:endParaRPr lang="zh-TW" altLang="en-US" dirty="0"/>
          </a:p>
        </p:txBody>
      </p:sp>
      <p:cxnSp>
        <p:nvCxnSpPr>
          <p:cNvPr id="41" name="直線單箭頭接點 40"/>
          <p:cNvCxnSpPr/>
          <p:nvPr/>
        </p:nvCxnSpPr>
        <p:spPr bwMode="auto">
          <a:xfrm flipH="1">
            <a:off x="1295400" y="1213269"/>
            <a:ext cx="114366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001274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FP to Integer</a:t>
            </a:r>
            <a:endParaRPr lang="zh-TW" altLang="en-US" dirty="0"/>
          </a:p>
        </p:txBody>
      </p:sp>
      <p:sp>
        <p:nvSpPr>
          <p:cNvPr id="4" name="內容版面配置區 1"/>
          <p:cNvSpPr txBox="1">
            <a:spLocks/>
          </p:cNvSpPr>
          <p:nvPr/>
        </p:nvSpPr>
        <p:spPr bwMode="black">
          <a:xfrm>
            <a:off x="381000" y="1054100"/>
            <a:ext cx="8432800" cy="527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Tahoma" pitchFamily="34" charset="0"/>
                <a:ea typeface="新細明體" pitchFamily="18" charset="-12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dirty="0"/>
              <a:t>To use smaller rounding </a:t>
            </a:r>
            <a:r>
              <a:rPr lang="en-US" altLang="zh-TW" dirty="0" smtClean="0"/>
              <a:t>adder:</a:t>
            </a:r>
          </a:p>
          <a:p>
            <a:pPr lvl="1"/>
            <a:r>
              <a:rPr lang="en-US" altLang="zh-TW" dirty="0" err="1" smtClean="0"/>
              <a:t>Exp</a:t>
            </a:r>
            <a:r>
              <a:rPr lang="en-US" altLang="zh-TW" dirty="0" smtClean="0"/>
              <a:t>&lt;23: </a:t>
            </a:r>
            <a:r>
              <a:rPr lang="en-US" altLang="zh-TW" dirty="0" err="1" smtClean="0"/>
              <a:t>rsh</a:t>
            </a:r>
            <a:r>
              <a:rPr lang="en-US" altLang="zh-TW" dirty="0" smtClean="0"/>
              <a:t> (23-exp), Leading 8 bits are 0</a:t>
            </a:r>
          </a:p>
          <a:p>
            <a:pPr lvl="2"/>
            <a:r>
              <a:rPr lang="en-US" altLang="zh-TW" dirty="0" smtClean="0"/>
              <a:t>need to be rounded (at least 1bit shifted to bit[7:0])</a:t>
            </a:r>
          </a:p>
          <a:p>
            <a:pPr lvl="2"/>
            <a:r>
              <a:rPr lang="en-US" altLang="zh-TW" dirty="0" smtClean="0"/>
              <a:t>Result integer = {8’b0, bit[31:8]}</a:t>
            </a:r>
          </a:p>
          <a:p>
            <a:pPr marL="914400" lvl="2" indent="0">
              <a:buFont typeface="Wingdings" pitchFamily="2" charset="2"/>
              <a:buNone/>
            </a:pPr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1"/>
            <a:r>
              <a:rPr lang="en-US" altLang="zh-TW" dirty="0" smtClean="0"/>
              <a:t>23 </a:t>
            </a:r>
            <a:r>
              <a:rPr lang="zh-TW" altLang="en-US" dirty="0" smtClean="0"/>
              <a:t>≦ </a:t>
            </a:r>
            <a:r>
              <a:rPr lang="en-US" altLang="zh-TW" dirty="0" err="1" smtClean="0"/>
              <a:t>Exp</a:t>
            </a:r>
            <a:r>
              <a:rPr lang="zh-TW" altLang="en-US" dirty="0" smtClean="0"/>
              <a:t> </a:t>
            </a:r>
            <a:r>
              <a:rPr lang="zh-TW" altLang="en-US" dirty="0"/>
              <a:t>≦ </a:t>
            </a:r>
            <a:r>
              <a:rPr lang="en-US" altLang="zh-TW" dirty="0" smtClean="0"/>
              <a:t>31: right shift (31-exp),</a:t>
            </a:r>
          </a:p>
          <a:p>
            <a:pPr lvl="2"/>
            <a:r>
              <a:rPr lang="en-US" altLang="zh-TW" dirty="0" smtClean="0"/>
              <a:t>no need to be rounded</a:t>
            </a:r>
          </a:p>
          <a:p>
            <a:pPr lvl="2"/>
            <a:r>
              <a:rPr lang="en-US" altLang="zh-TW" dirty="0" smtClean="0"/>
              <a:t>Result integer = {bit[31:0]}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1226820" y="2933700"/>
            <a:ext cx="3505200" cy="2819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988820" y="2933700"/>
            <a:ext cx="2743200" cy="2819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763398" y="2658125"/>
            <a:ext cx="1098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 8  7           0</a:t>
            </a:r>
            <a:endParaRPr lang="zh-TW" altLang="en-US" sz="1200" dirty="0"/>
          </a:p>
        </p:txBody>
      </p:sp>
      <p:sp>
        <p:nvSpPr>
          <p:cNvPr id="9" name="矩形 8"/>
          <p:cNvSpPr/>
          <p:nvPr/>
        </p:nvSpPr>
        <p:spPr bwMode="auto">
          <a:xfrm>
            <a:off x="1988821" y="2933700"/>
            <a:ext cx="2034540" cy="28194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988820" y="3299460"/>
            <a:ext cx="2034540" cy="2819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     </a:t>
            </a: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1226820" y="3299460"/>
            <a:ext cx="762000" cy="2819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600" dirty="0"/>
              <a:t>8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’b0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988820" y="5326380"/>
            <a:ext cx="2743200" cy="2819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988820" y="5326380"/>
            <a:ext cx="2743200" cy="2819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1988820" y="5326380"/>
            <a:ext cx="2034540" cy="28194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1988820" y="5692140"/>
            <a:ext cx="2743200" cy="2819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780981" y="5049381"/>
            <a:ext cx="1151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 8  7           0</a:t>
            </a:r>
            <a:endParaRPr lang="zh-TW" altLang="en-US" sz="1200" dirty="0"/>
          </a:p>
        </p:txBody>
      </p:sp>
      <p:cxnSp>
        <p:nvCxnSpPr>
          <p:cNvPr id="22" name="直線單箭頭接點 21"/>
          <p:cNvCxnSpPr/>
          <p:nvPr/>
        </p:nvCxnSpPr>
        <p:spPr bwMode="auto">
          <a:xfrm>
            <a:off x="2118946" y="3074670"/>
            <a:ext cx="225874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矩形圖說文字 22"/>
          <p:cNvSpPr/>
          <p:nvPr/>
        </p:nvSpPr>
        <p:spPr bwMode="auto">
          <a:xfrm>
            <a:off x="4597400" y="3452153"/>
            <a:ext cx="1345224" cy="365760"/>
          </a:xfrm>
          <a:prstGeom prst="wedgeRectCallout">
            <a:avLst>
              <a:gd name="adj1" fmla="val -86572"/>
              <a:gd name="adj2" fmla="val -13461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Round bit</a:t>
            </a: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4" name="矩形圖說文字 23"/>
          <p:cNvSpPr/>
          <p:nvPr/>
        </p:nvSpPr>
        <p:spPr bwMode="auto">
          <a:xfrm>
            <a:off x="5157909" y="5735089"/>
            <a:ext cx="2738316" cy="365760"/>
          </a:xfrm>
          <a:prstGeom prst="wedgeRectCallout">
            <a:avLst>
              <a:gd name="adj1" fmla="val -71077"/>
              <a:gd name="adj2" fmla="val -10757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No rounding is needed</a:t>
            </a: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25" name="直線單箭頭接點 24"/>
          <p:cNvCxnSpPr/>
          <p:nvPr/>
        </p:nvCxnSpPr>
        <p:spPr bwMode="auto">
          <a:xfrm>
            <a:off x="1226820" y="3689350"/>
            <a:ext cx="280972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27" name="直線單箭頭接點 26"/>
          <p:cNvCxnSpPr/>
          <p:nvPr/>
        </p:nvCxnSpPr>
        <p:spPr bwMode="auto">
          <a:xfrm>
            <a:off x="1955556" y="6110165"/>
            <a:ext cx="280972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29" name="直線接點 28"/>
          <p:cNvCxnSpPr/>
          <p:nvPr/>
        </p:nvCxnSpPr>
        <p:spPr bwMode="auto">
          <a:xfrm>
            <a:off x="4150847" y="2933700"/>
            <a:ext cx="0" cy="2819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直線單箭頭接點 29"/>
          <p:cNvCxnSpPr/>
          <p:nvPr/>
        </p:nvCxnSpPr>
        <p:spPr bwMode="auto">
          <a:xfrm>
            <a:off x="2054028" y="5485228"/>
            <a:ext cx="225874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文字方塊 30"/>
          <p:cNvSpPr txBox="1"/>
          <p:nvPr/>
        </p:nvSpPr>
        <p:spPr>
          <a:xfrm>
            <a:off x="1880672" y="2681487"/>
            <a:ext cx="475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31</a:t>
            </a:r>
            <a:endParaRPr lang="zh-TW" altLang="en-US" sz="12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911596" y="5047036"/>
            <a:ext cx="475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31</a:t>
            </a:r>
            <a:endParaRPr lang="zh-TW" altLang="en-US" sz="12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2282191" y="3590409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result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2980881" y="603417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result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0379514"/>
      </p:ext>
    </p:extLst>
  </p:cSld>
  <p:clrMapOvr>
    <a:masterClrMapping/>
  </p:clrMapOvr>
</p:sld>
</file>

<file path=ppt/theme/theme1.xml><?xml version="1.0" encoding="utf-8"?>
<a:theme xmlns:a="http://schemas.openxmlformats.org/drawingml/2006/main" name="母片">
  <a:themeElements>
    <a:clrScheme name="龍騰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1_281TGp_consulting_light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281TGp_consulting_light 1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44357C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0AEBF"/>
        </a:accent5>
        <a:accent6>
          <a:srgbClr val="85AE49"/>
        </a:accent6>
        <a:hlink>
          <a:srgbClr val="9999FF"/>
        </a:hlink>
        <a:folHlink>
          <a:srgbClr val="4EA7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281TGp_consulting_light 2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25557B"/>
        </a:accent1>
        <a:accent2>
          <a:srgbClr val="E4C244"/>
        </a:accent2>
        <a:accent3>
          <a:srgbClr val="FFFFFF"/>
        </a:accent3>
        <a:accent4>
          <a:srgbClr val="2A2A2A"/>
        </a:accent4>
        <a:accent5>
          <a:srgbClr val="ACB4BF"/>
        </a:accent5>
        <a:accent6>
          <a:srgbClr val="CFB03D"/>
        </a:accent6>
        <a:hlink>
          <a:srgbClr val="6699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281TGp_consulting_light 3">
        <a:dk1>
          <a:srgbClr val="35567B"/>
        </a:dk1>
        <a:lt1>
          <a:srgbClr val="FFFFFF"/>
        </a:lt1>
        <a:dk2>
          <a:srgbClr val="000000"/>
        </a:dk2>
        <a:lt2>
          <a:srgbClr val="DDDDDD"/>
        </a:lt2>
        <a:accent1>
          <a:srgbClr val="789F21"/>
        </a:accent1>
        <a:accent2>
          <a:srgbClr val="E9803F"/>
        </a:accent2>
        <a:accent3>
          <a:srgbClr val="FFFFFF"/>
        </a:accent3>
        <a:accent4>
          <a:srgbClr val="2C4868"/>
        </a:accent4>
        <a:accent5>
          <a:srgbClr val="BECDAB"/>
        </a:accent5>
        <a:accent6>
          <a:srgbClr val="D37338"/>
        </a:accent6>
        <a:hlink>
          <a:srgbClr val="E0C24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母片</Template>
  <TotalTime>121339</TotalTime>
  <Words>1536</Words>
  <Application>Microsoft Office PowerPoint</Application>
  <PresentationFormat>如螢幕大小 (4:3)</PresentationFormat>
  <Paragraphs>826</Paragraphs>
  <Slides>28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29" baseType="lpstr">
      <vt:lpstr>母片</vt:lpstr>
      <vt:lpstr>[Alpaca]: FPU MISC Pipeline uArch</vt:lpstr>
      <vt:lpstr>Misc. Pipeline uArch</vt:lpstr>
      <vt:lpstr>Misc. Pipeline Instructions</vt:lpstr>
      <vt:lpstr>Single-Width Floating-Point/Integer Type Convert Instructions</vt:lpstr>
      <vt:lpstr>Widening Floating-Point/Integer Type Convert Instructions</vt:lpstr>
      <vt:lpstr>Narrowing Floating-Point/Integer Type-Convert Instructions</vt:lpstr>
      <vt:lpstr>Integer to FP (1/)</vt:lpstr>
      <vt:lpstr>Integer to FP (2/)</vt:lpstr>
      <vt:lpstr>FP to Integer</vt:lpstr>
      <vt:lpstr>FP to 32/16/8 Bit Integer</vt:lpstr>
      <vt:lpstr>Convert Between SP and HP</vt:lpstr>
      <vt:lpstr>Convert Between SP and Bfloat</vt:lpstr>
      <vt:lpstr>Convert Instructions</vt:lpstr>
      <vt:lpstr>uArch of Convert Instructions</vt:lpstr>
      <vt:lpstr>Vector Floating-Point Sign-Injection Instructions</vt:lpstr>
      <vt:lpstr>Vector Floating-Point Compare Instructions</vt:lpstr>
      <vt:lpstr>Vector Floating-Point Compare Instructions</vt:lpstr>
      <vt:lpstr>Vector Floating-Point Compare Instructions</vt:lpstr>
      <vt:lpstr>Vector Floating-Point Compare Instructions</vt:lpstr>
      <vt:lpstr>Vector Floating-Point MIN/MAX Instructions</vt:lpstr>
      <vt:lpstr>FMIN and FMAX Instructions</vt:lpstr>
      <vt:lpstr>Vector Floating-Point Classify Instruction</vt:lpstr>
      <vt:lpstr>Vector Floating-Point Merge Instruction</vt:lpstr>
      <vt:lpstr>Floating-Point Scalar Move Instructions</vt:lpstr>
      <vt:lpstr>PowerPoint 簡報</vt:lpstr>
      <vt:lpstr>FP Compare Instructions</vt:lpstr>
      <vt:lpstr>Integer to FP (1/)</vt:lpstr>
      <vt:lpstr>Integer to FP (2/)</vt:lpstr>
    </vt:vector>
  </TitlesOfParts>
  <Company>Andes Technology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Andes … Introduction (Title)</dc:title>
  <dc:creator>ericchen@andestech.com</dc:creator>
  <cp:lastModifiedBy>Eric Rui-Lin Chen(陳瑞霖)</cp:lastModifiedBy>
  <cp:revision>2595</cp:revision>
  <cp:lastPrinted>2018-05-08T06:45:15Z</cp:lastPrinted>
  <dcterms:created xsi:type="dcterms:W3CDTF">2018-01-08T00:52:47Z</dcterms:created>
  <dcterms:modified xsi:type="dcterms:W3CDTF">2019-08-29T08:22:58Z</dcterms:modified>
</cp:coreProperties>
</file>