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0"/>
  </p:notesMasterIdLst>
  <p:handoutMasterIdLst>
    <p:handoutMasterId r:id="rId31"/>
  </p:handoutMasterIdLst>
  <p:sldIdLst>
    <p:sldId id="525" r:id="rId2"/>
    <p:sldId id="1078" r:id="rId3"/>
    <p:sldId id="1110" r:id="rId4"/>
    <p:sldId id="1106" r:id="rId5"/>
    <p:sldId id="1107" r:id="rId6"/>
    <p:sldId id="1108" r:id="rId7"/>
    <p:sldId id="1146" r:id="rId8"/>
    <p:sldId id="1127" r:id="rId9"/>
    <p:sldId id="1131" r:id="rId10"/>
    <p:sldId id="1133" r:id="rId11"/>
    <p:sldId id="1137" r:id="rId12"/>
    <p:sldId id="1138" r:id="rId13"/>
    <p:sldId id="1148" r:id="rId14"/>
    <p:sldId id="1079" r:id="rId15"/>
    <p:sldId id="1149" r:id="rId16"/>
    <p:sldId id="1092" r:id="rId17"/>
    <p:sldId id="1150" r:id="rId18"/>
    <p:sldId id="1099" r:id="rId19"/>
    <p:sldId id="1100" r:id="rId20"/>
    <p:sldId id="1101" r:id="rId21"/>
    <p:sldId id="1102" r:id="rId22"/>
    <p:sldId id="1103" r:id="rId23"/>
    <p:sldId id="1098" r:id="rId24"/>
    <p:sldId id="1090" r:id="rId25"/>
    <p:sldId id="1104" r:id="rId26"/>
    <p:sldId id="1105" r:id="rId27"/>
    <p:sldId id="1109" r:id="rId28"/>
    <p:sldId id="983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10"/>
            <p14:sldId id="1106"/>
            <p14:sldId id="1107"/>
            <p14:sldId id="1108"/>
            <p14:sldId id="1146"/>
            <p14:sldId id="1127"/>
            <p14:sldId id="1131"/>
            <p14:sldId id="1133"/>
            <p14:sldId id="1137"/>
            <p14:sldId id="1138"/>
            <p14:sldId id="1148"/>
            <p14:sldId id="1079"/>
            <p14:sldId id="1149"/>
            <p14:sldId id="1092"/>
            <p14:sldId id="1150"/>
            <p14:sldId id="1099"/>
            <p14:sldId id="1100"/>
            <p14:sldId id="1101"/>
            <p14:sldId id="1102"/>
            <p14:sldId id="1103"/>
            <p14:sldId id="1098"/>
            <p14:sldId id="1090"/>
            <p14:sldId id="1104"/>
            <p14:sldId id="1105"/>
            <p14:sldId id="1109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>
        <p:scale>
          <a:sx n="70" d="100"/>
          <a:sy n="70" d="100"/>
        </p:scale>
        <p:origin x="-648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28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MISC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2019/8/26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977221"/>
            <a:ext cx="8632372" cy="5564256"/>
          </a:xfrm>
        </p:spPr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Right shift</a:t>
            </a:r>
            <a:r>
              <a:rPr lang="en-US" altLang="zh-TW" dirty="0"/>
              <a:t>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sh_amount</a:t>
            </a:r>
            <a:r>
              <a:rPr lang="en-US" altLang="zh-TW" dirty="0" smtClean="0"/>
              <a:t> (subnormal don’t care)</a:t>
            </a:r>
          </a:p>
          <a:p>
            <a:pPr lvl="2"/>
            <a:r>
              <a:rPr lang="en-US" altLang="zh-TW" dirty="0" smtClean="0"/>
              <a:t>0&lt;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&lt;52: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52-exp</a:t>
            </a:r>
            <a:r>
              <a:rPr lang="en-US" altLang="zh-TW" dirty="0"/>
              <a:t>, then </a:t>
            </a:r>
            <a:r>
              <a:rPr lang="en-US" altLang="zh-TW" dirty="0" smtClean="0"/>
              <a:t>rounded </a:t>
            </a:r>
            <a:r>
              <a:rPr lang="en-US" altLang="zh-TW" dirty="0"/>
              <a:t>by </a:t>
            </a:r>
            <a:r>
              <a:rPr lang="en-US" altLang="zh-TW" dirty="0" smtClean="0"/>
              <a:t>54bit adder</a:t>
            </a:r>
          </a:p>
          <a:p>
            <a:pPr lvl="3"/>
            <a:r>
              <a:rPr lang="en-US" altLang="zh-TW" dirty="0" smtClean="0"/>
              <a:t>64bit_int[63:0]	={12’b0,bit[62:11]</a:t>
            </a:r>
            <a:endParaRPr lang="en-US" altLang="zh-TW" dirty="0"/>
          </a:p>
          <a:p>
            <a:pPr lvl="3"/>
            <a:r>
              <a:rPr lang="en-US" altLang="zh-TW" dirty="0"/>
              <a:t>32bit_int[31:0]	</a:t>
            </a:r>
            <a:r>
              <a:rPr lang="en-US" altLang="zh-TW" dirty="0" smtClean="0"/>
              <a:t>=          bit[42:11]</a:t>
            </a:r>
            <a:endParaRPr lang="en-US" altLang="zh-TW" dirty="0"/>
          </a:p>
          <a:p>
            <a:pPr lvl="3"/>
            <a:r>
              <a:rPr lang="en-US" altLang="zh-TW" dirty="0"/>
              <a:t>16bit_int[15:0]	=         </a:t>
            </a:r>
            <a:r>
              <a:rPr lang="en-US" altLang="zh-TW" dirty="0" smtClean="0"/>
              <a:t> bit[26:11]</a:t>
            </a:r>
            <a:endParaRPr lang="en-US" altLang="zh-TW" dirty="0"/>
          </a:p>
          <a:p>
            <a:pPr lvl="3"/>
            <a:r>
              <a:rPr lang="en-US" altLang="zh-TW" dirty="0"/>
              <a:t>  8bit_int[7:0]	=         </a:t>
            </a:r>
            <a:r>
              <a:rPr lang="en-US" altLang="zh-TW" dirty="0" smtClean="0"/>
              <a:t> bit[18:11]</a:t>
            </a:r>
            <a:endParaRPr lang="en-US" altLang="zh-TW" dirty="0"/>
          </a:p>
          <a:p>
            <a:pPr lvl="2"/>
            <a:r>
              <a:rPr lang="en-US" altLang="zh-TW" dirty="0"/>
              <a:t> </a:t>
            </a:r>
            <a:r>
              <a:rPr lang="en-US" altLang="zh-TW" dirty="0" err="1"/>
              <a:t>exp</a:t>
            </a:r>
            <a:r>
              <a:rPr lang="en-US" altLang="zh-TW" dirty="0"/>
              <a:t> &gt;= </a:t>
            </a:r>
            <a:r>
              <a:rPr lang="en-US" altLang="zh-TW" dirty="0" smtClean="0"/>
              <a:t>52: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63-exp</a:t>
            </a:r>
            <a:r>
              <a:rPr lang="en-US" altLang="zh-TW" dirty="0"/>
              <a:t>, no rounding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64bit_int[63:0</a:t>
            </a:r>
            <a:r>
              <a:rPr lang="en-US" altLang="zh-TW" dirty="0"/>
              <a:t>]=</a:t>
            </a:r>
            <a:r>
              <a:rPr lang="en-US" altLang="zh-TW" dirty="0" smtClean="0"/>
              <a:t>bit[63:0]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08719"/>
              </p:ext>
            </p:extLst>
          </p:nvPr>
        </p:nvGraphicFramePr>
        <p:xfrm>
          <a:off x="521673" y="656844"/>
          <a:ext cx="8103586" cy="19558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aseline="0" dirty="0" smtClean="0"/>
                        <a:t>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流程圖: 接點 8"/>
          <p:cNvSpPr/>
          <p:nvPr/>
        </p:nvSpPr>
        <p:spPr bwMode="auto">
          <a:xfrm>
            <a:off x="781786" y="179298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接點 9"/>
          <p:cNvSpPr/>
          <p:nvPr/>
        </p:nvSpPr>
        <p:spPr bwMode="auto">
          <a:xfrm>
            <a:off x="776805" y="217838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1011" y="712234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6690946" y="120325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4196864" y="1619423"/>
            <a:ext cx="4295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 flipH="1">
            <a:off x="527538" y="2740296"/>
            <a:ext cx="64008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289708" y="2810680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3296373" y="2051223"/>
            <a:ext cx="5195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8137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DP and 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 to S</a:t>
            </a:r>
          </a:p>
          <a:p>
            <a:pPr lvl="1"/>
            <a:r>
              <a:rPr lang="en-US" altLang="zh-TW" dirty="0" smtClean="0"/>
              <a:t>Right shift by 63-35+1=29 bit 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pPr lvl="1"/>
            <a:r>
              <a:rPr lang="en-US" altLang="zh-TW" dirty="0" smtClean="0"/>
              <a:t>Exception detection (overflow, underflow,…)</a:t>
            </a:r>
            <a:endParaRPr lang="en-US" altLang="zh-TW" dirty="0"/>
          </a:p>
          <a:p>
            <a:r>
              <a:rPr lang="en-US" altLang="zh-TW" dirty="0" smtClean="0"/>
              <a:t>S to D</a:t>
            </a:r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53473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352564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2816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 to H</a:t>
            </a:r>
          </a:p>
          <a:p>
            <a:pPr lvl="1"/>
            <a:r>
              <a:rPr lang="en-US" altLang="zh-TW" dirty="0" smtClean="0"/>
              <a:t>Right shift by 63-21=42 bit +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(-exp-13) if target result is </a:t>
            </a:r>
            <a:r>
              <a:rPr lang="en-US" altLang="zh-TW" dirty="0" err="1"/>
              <a:t>subnorm</a:t>
            </a:r>
            <a:r>
              <a:rPr lang="en-US" altLang="zh-TW" dirty="0"/>
              <a:t>, i.e. -13&gt;</a:t>
            </a:r>
            <a:r>
              <a:rPr lang="en-US" altLang="zh-TW" dirty="0" err="1"/>
              <a:t>sp_exp</a:t>
            </a:r>
            <a:r>
              <a:rPr lang="en-US" altLang="zh-TW" dirty="0"/>
              <a:t>&gt;-25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r>
              <a:rPr lang="en-US" altLang="zh-TW" smtClean="0"/>
              <a:t>H to 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74077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830023" y="209529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62399" y="1907988"/>
            <a:ext cx="2649415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945748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0776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From SP to BF16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 to S</a:t>
            </a:r>
          </a:p>
          <a:p>
            <a:pPr lvl="1"/>
            <a:r>
              <a:rPr lang="en-US" altLang="zh-TW" dirty="0" smtClean="0"/>
              <a:t>Right shift by 63-21=42 bit +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(-exp-13) if target result is </a:t>
            </a:r>
            <a:r>
              <a:rPr lang="en-US" altLang="zh-TW" dirty="0" err="1"/>
              <a:t>subnorm</a:t>
            </a:r>
            <a:r>
              <a:rPr lang="en-US" altLang="zh-TW" dirty="0"/>
              <a:t>, i.e. -13&gt;</a:t>
            </a:r>
            <a:r>
              <a:rPr lang="en-US" altLang="zh-TW" dirty="0" err="1"/>
              <a:t>sp_exp</a:t>
            </a:r>
            <a:r>
              <a:rPr lang="en-US" altLang="zh-TW" dirty="0"/>
              <a:t>&gt;-25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r>
              <a:rPr lang="en-US" altLang="zh-TW" dirty="0" smtClean="0"/>
              <a:t>S to D</a:t>
            </a:r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93737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677748" y="207984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67225" y="1907988"/>
            <a:ext cx="2144589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65906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803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</a:t>
            </a:r>
            <a:r>
              <a:rPr lang="en-US" altLang="zh-TW" dirty="0" smtClean="0"/>
              <a:t>Instructions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Conversion needs Left Shifter</a:t>
            </a:r>
          </a:p>
          <a:p>
            <a:pPr lvl="1"/>
            <a:r>
              <a:rPr lang="en-US" altLang="zh-TW" dirty="0" smtClean="0"/>
              <a:t>Integer to FP</a:t>
            </a:r>
          </a:p>
          <a:p>
            <a:pPr lvl="1"/>
            <a:r>
              <a:rPr lang="en-US" altLang="zh-TW" dirty="0" smtClean="0"/>
              <a:t>HP to SP </a:t>
            </a:r>
          </a:p>
          <a:p>
            <a:pPr lvl="2"/>
            <a:r>
              <a:rPr lang="en-US" altLang="zh-TW" dirty="0" smtClean="0"/>
              <a:t>left shift when subnormal input, otherwise don’t need shifter</a:t>
            </a:r>
          </a:p>
          <a:p>
            <a:r>
              <a:rPr lang="en-US" altLang="zh-TW" dirty="0" smtClean="0"/>
              <a:t>Conversion needs Right Shifter</a:t>
            </a:r>
          </a:p>
          <a:p>
            <a:pPr lvl="1"/>
            <a:r>
              <a:rPr lang="en-US" altLang="zh-TW" dirty="0" smtClean="0"/>
              <a:t>FP to Integer</a:t>
            </a:r>
          </a:p>
          <a:p>
            <a:pPr lvl="1"/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1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uArch of Convert Instructions w/ 2’sc</a:t>
            </a:r>
            <a:br>
              <a:rPr lang="en-US" altLang="zh-TW" dirty="0" smtClean="0"/>
            </a:br>
            <a:r>
              <a:rPr lang="en-US" altLang="zh-TW" dirty="0" smtClean="0"/>
              <a:t>previous design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31627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2’s comp.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31627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Normalization (Left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10104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Alignment (Right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10104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Shift amount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 bwMode="auto">
          <a:xfrm>
            <a:off x="3193731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 bwMode="auto">
          <a:xfrm>
            <a:off x="5415254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>
            <a:stCxn id="6" idx="2"/>
          </p:cNvCxnSpPr>
          <p:nvPr/>
        </p:nvCxnSpPr>
        <p:spPr bwMode="auto">
          <a:xfrm>
            <a:off x="3193731" y="3091142"/>
            <a:ext cx="0" cy="287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流程圖: 人工作業 19"/>
          <p:cNvSpPr/>
          <p:nvPr/>
        </p:nvSpPr>
        <p:spPr bwMode="auto">
          <a:xfrm>
            <a:off x="3160019" y="3594155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肘形接點 21"/>
          <p:cNvCxnSpPr/>
          <p:nvPr/>
        </p:nvCxnSpPr>
        <p:spPr bwMode="auto">
          <a:xfrm rot="16200000" flipH="1">
            <a:off x="3262255" y="3194105"/>
            <a:ext cx="338486" cy="47553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/>
          <p:nvPr/>
        </p:nvCxnSpPr>
        <p:spPr bwMode="auto">
          <a:xfrm rot="5400000">
            <a:off x="4810213" y="2980321"/>
            <a:ext cx="503013" cy="7246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539816" y="4412924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54-bit adder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91857" y="337835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digit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 bwMode="auto">
          <a:xfrm rot="5400000">
            <a:off x="6071845" y="3800493"/>
            <a:ext cx="359670" cy="8651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>
            <a:stCxn id="26" idx="2"/>
          </p:cNvCxnSpPr>
          <p:nvPr/>
        </p:nvCxnSpPr>
        <p:spPr bwMode="auto">
          <a:xfrm>
            <a:off x="5423443" y="4782201"/>
            <a:ext cx="604" cy="142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61059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st0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32460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st1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 bwMode="auto">
          <a:xfrm>
            <a:off x="6662977" y="323694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6453479" y="2982145"/>
            <a:ext cx="16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cxnSp>
        <p:nvCxnSpPr>
          <p:cNvPr id="53" name="直線接點 52"/>
          <p:cNvCxnSpPr/>
          <p:nvPr/>
        </p:nvCxnSpPr>
        <p:spPr bwMode="auto">
          <a:xfrm>
            <a:off x="4700074" y="4923811"/>
            <a:ext cx="1991434" cy="1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4359631" y="5228611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>
            <a:endCxn id="60" idx="0"/>
          </p:cNvCxnSpPr>
          <p:nvPr/>
        </p:nvCxnSpPr>
        <p:spPr bwMode="auto">
          <a:xfrm>
            <a:off x="6691507" y="4923811"/>
            <a:ext cx="1" cy="1314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3773435" y="6239371"/>
            <a:ext cx="116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F2I result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892800" y="6237882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I2F/F2F result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192857" y="5583333"/>
            <a:ext cx="6620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smtClean="0"/>
              <a:t>sign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474227" y="1024903"/>
            <a:ext cx="184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/>
              <a:t>FP2Int/FP Path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97158" y="1042562"/>
            <a:ext cx="22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Int2FP/HP2SP Path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4294821" y="1097633"/>
            <a:ext cx="2337" cy="199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>
            <a:off x="1614854" y="3266806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540699" y="1862905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3451" y="4211162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 bwMode="auto">
          <a:xfrm>
            <a:off x="6194594" y="3091142"/>
            <a:ext cx="0" cy="291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>
            <a:off x="5885054" y="323055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>
            <a:off x="3781934" y="3091142"/>
            <a:ext cx="0" cy="145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直線接點 82"/>
          <p:cNvCxnSpPr/>
          <p:nvPr/>
        </p:nvCxnSpPr>
        <p:spPr bwMode="auto">
          <a:xfrm>
            <a:off x="3773435" y="3229043"/>
            <a:ext cx="21116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1097280" y="1024903"/>
            <a:ext cx="7220829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222743" y="5553577"/>
            <a:ext cx="2268696" cy="369277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5" name="直線單箭頭接點 134"/>
          <p:cNvCxnSpPr/>
          <p:nvPr/>
        </p:nvCxnSpPr>
        <p:spPr bwMode="auto">
          <a:xfrm>
            <a:off x="4365611" y="5914405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接點 141"/>
          <p:cNvCxnSpPr/>
          <p:nvPr/>
        </p:nvCxnSpPr>
        <p:spPr bwMode="auto">
          <a:xfrm>
            <a:off x="1534862" y="6076888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線接點 144"/>
          <p:cNvCxnSpPr/>
          <p:nvPr/>
        </p:nvCxnSpPr>
        <p:spPr bwMode="auto">
          <a:xfrm>
            <a:off x="3923781" y="4183196"/>
            <a:ext cx="1086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流程圖: 人工作業 146"/>
          <p:cNvSpPr/>
          <p:nvPr/>
        </p:nvSpPr>
        <p:spPr bwMode="auto">
          <a:xfrm>
            <a:off x="3547771" y="5041931"/>
            <a:ext cx="1546854" cy="175846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8" name="直線單箭頭接點 147"/>
          <p:cNvCxnSpPr/>
          <p:nvPr/>
        </p:nvCxnSpPr>
        <p:spPr bwMode="auto">
          <a:xfrm>
            <a:off x="3923781" y="4183196"/>
            <a:ext cx="0" cy="85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4699392" y="4925161"/>
            <a:ext cx="1" cy="116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直線單箭頭接點 164"/>
          <p:cNvCxnSpPr>
            <a:stCxn id="20" idx="2"/>
          </p:cNvCxnSpPr>
          <p:nvPr/>
        </p:nvCxnSpPr>
        <p:spPr bwMode="auto">
          <a:xfrm>
            <a:off x="4277375" y="3791958"/>
            <a:ext cx="0" cy="391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>
            <a:off x="5016227" y="4183196"/>
            <a:ext cx="0" cy="237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0" name="文字方塊 169"/>
          <p:cNvSpPr txBox="1"/>
          <p:nvPr/>
        </p:nvSpPr>
        <p:spPr>
          <a:xfrm>
            <a:off x="2492577" y="4984510"/>
            <a:ext cx="8415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/>
              <a:t>n</a:t>
            </a:r>
            <a:r>
              <a:rPr lang="en-US" altLang="zh-TW" sz="1400" dirty="0" err="1" smtClean="0"/>
              <a:t>o_round</a:t>
            </a:r>
            <a:endParaRPr lang="zh-TW" altLang="en-US" dirty="0"/>
          </a:p>
        </p:txBody>
      </p:sp>
      <p:cxnSp>
        <p:nvCxnSpPr>
          <p:cNvPr id="171" name="直線單箭頭接點 170"/>
          <p:cNvCxnSpPr/>
          <p:nvPr/>
        </p:nvCxnSpPr>
        <p:spPr bwMode="auto">
          <a:xfrm flipH="1">
            <a:off x="3339885" y="513417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H="1">
            <a:off x="2863725" y="5738215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140105" y="3554250"/>
            <a:ext cx="8855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 smtClean="0"/>
              <a:t>instr_type</a:t>
            </a:r>
            <a:endParaRPr lang="zh-TW" altLang="en-US" sz="1400" dirty="0"/>
          </a:p>
        </p:txBody>
      </p:sp>
      <p:cxnSp>
        <p:nvCxnSpPr>
          <p:cNvPr id="52" name="直線單箭頭接點 51"/>
          <p:cNvCxnSpPr/>
          <p:nvPr/>
        </p:nvCxnSpPr>
        <p:spPr bwMode="auto">
          <a:xfrm flipH="1">
            <a:off x="3031373" y="370391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6767704" y="1980377"/>
            <a:ext cx="1195853" cy="64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LZD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6307070" y="2519670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線單箭頭接點 63"/>
          <p:cNvCxnSpPr/>
          <p:nvPr/>
        </p:nvCxnSpPr>
        <p:spPr bwMode="auto">
          <a:xfrm flipH="1" flipV="1">
            <a:off x="6312942" y="2069718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317538" y="2054060"/>
            <a:ext cx="4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4" idx="2"/>
          </p:cNvCxnSpPr>
          <p:nvPr/>
        </p:nvCxnSpPr>
        <p:spPr bwMode="auto">
          <a:xfrm>
            <a:off x="7365631" y="2622084"/>
            <a:ext cx="0" cy="30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H="1">
            <a:off x="6298881" y="2926080"/>
            <a:ext cx="1066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5415254" y="1841167"/>
            <a:ext cx="19503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直線單箭頭接點 22"/>
          <p:cNvCxnSpPr>
            <a:endCxn id="54" idx="0"/>
          </p:cNvCxnSpPr>
          <p:nvPr/>
        </p:nvCxnSpPr>
        <p:spPr bwMode="auto">
          <a:xfrm>
            <a:off x="7365631" y="1841167"/>
            <a:ext cx="0" cy="139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3781934" y="4673600"/>
            <a:ext cx="231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文字方塊 2"/>
          <p:cNvSpPr txBox="1"/>
          <p:nvPr/>
        </p:nvSpPr>
        <p:spPr>
          <a:xfrm>
            <a:off x="2818104" y="6004124"/>
            <a:ext cx="343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Critical path        Not balance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3781934" y="3289922"/>
            <a:ext cx="3330066" cy="278696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863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uArch of Convert Instructions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31627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2’s comp.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31627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Normalization (Left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10104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Alignment (Right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10104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Shift amount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 bwMode="auto">
          <a:xfrm>
            <a:off x="3193731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 bwMode="auto">
          <a:xfrm>
            <a:off x="5415254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>
            <a:stCxn id="6" idx="2"/>
          </p:cNvCxnSpPr>
          <p:nvPr/>
        </p:nvCxnSpPr>
        <p:spPr bwMode="auto">
          <a:xfrm>
            <a:off x="3193731" y="3091142"/>
            <a:ext cx="0" cy="287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流程圖: 人工作業 19"/>
          <p:cNvSpPr/>
          <p:nvPr/>
        </p:nvSpPr>
        <p:spPr bwMode="auto">
          <a:xfrm>
            <a:off x="3160019" y="3594155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肘形接點 21"/>
          <p:cNvCxnSpPr/>
          <p:nvPr/>
        </p:nvCxnSpPr>
        <p:spPr bwMode="auto">
          <a:xfrm rot="16200000" flipH="1">
            <a:off x="3262255" y="3194105"/>
            <a:ext cx="338486" cy="47553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/>
          <p:nvPr/>
        </p:nvCxnSpPr>
        <p:spPr bwMode="auto">
          <a:xfrm rot="5400000">
            <a:off x="4810213" y="2980321"/>
            <a:ext cx="503013" cy="7246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539815" y="4412923"/>
            <a:ext cx="2721053" cy="5625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54-bit round adder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Merge 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91857" y="337835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</a:t>
            </a:r>
            <a:r>
              <a:rPr lang="en-US" altLang="zh-TW" dirty="0" smtClean="0">
                <a:solidFill>
                  <a:schemeClr val="bg1"/>
                </a:solidFill>
              </a:rPr>
              <a:t>digit/   2’sc </a:t>
            </a:r>
            <a:r>
              <a:rPr lang="en-US" altLang="zh-TW" dirty="0" err="1" smtClean="0">
                <a:solidFill>
                  <a:schemeClr val="bg1"/>
                </a:solidFill>
              </a:rPr>
              <a:t>inc</a:t>
            </a:r>
            <a:r>
              <a:rPr lang="en-US" altLang="zh-TW" dirty="0" smtClean="0">
                <a:solidFill>
                  <a:schemeClr val="bg1"/>
                </a:solidFill>
              </a:rPr>
              <a:t> 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肘形接點 30"/>
          <p:cNvCxnSpPr>
            <a:stCxn id="29" idx="2"/>
            <a:endCxn id="26" idx="0"/>
          </p:cNvCxnSpPr>
          <p:nvPr/>
        </p:nvCxnSpPr>
        <p:spPr bwMode="auto">
          <a:xfrm rot="5400000">
            <a:off x="6108079" y="3845517"/>
            <a:ext cx="359669" cy="7751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61059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st0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32460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st1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 bwMode="auto">
          <a:xfrm>
            <a:off x="6662977" y="323694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6453479" y="2982145"/>
            <a:ext cx="16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cxnSp>
        <p:nvCxnSpPr>
          <p:cNvPr id="53" name="直線接點 52"/>
          <p:cNvCxnSpPr/>
          <p:nvPr/>
        </p:nvCxnSpPr>
        <p:spPr bwMode="auto">
          <a:xfrm>
            <a:off x="4700068" y="5365389"/>
            <a:ext cx="1991434" cy="1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3923781" y="4975474"/>
            <a:ext cx="0" cy="616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>
            <a:endCxn id="60" idx="0"/>
          </p:cNvCxnSpPr>
          <p:nvPr/>
        </p:nvCxnSpPr>
        <p:spPr bwMode="auto">
          <a:xfrm>
            <a:off x="6691508" y="4975475"/>
            <a:ext cx="0" cy="1262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3773435" y="6239371"/>
            <a:ext cx="116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F2I result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892800" y="6237882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I2F/F2F result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499621" y="3697623"/>
            <a:ext cx="128680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smtClean="0"/>
              <a:t>fp2int_sign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474227" y="1024903"/>
            <a:ext cx="184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/>
              <a:t>FP2Int/FP Path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97158" y="1042562"/>
            <a:ext cx="22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Int2FP/FP2FP Path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4294821" y="1097633"/>
            <a:ext cx="2337" cy="199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>
            <a:off x="1695114" y="4053254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540699" y="1862905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3451" y="4211162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 bwMode="auto">
          <a:xfrm>
            <a:off x="6194594" y="3091142"/>
            <a:ext cx="0" cy="291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>
            <a:off x="5885054" y="323055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>
            <a:off x="3781934" y="3091142"/>
            <a:ext cx="0" cy="145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直線接點 82"/>
          <p:cNvCxnSpPr/>
          <p:nvPr/>
        </p:nvCxnSpPr>
        <p:spPr bwMode="auto">
          <a:xfrm>
            <a:off x="3773435" y="3229043"/>
            <a:ext cx="21116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1097280" y="1024903"/>
            <a:ext cx="7220829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2160678" y="4412922"/>
            <a:ext cx="2268696" cy="5625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64-bit 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5" name="直線單箭頭接點 134"/>
          <p:cNvCxnSpPr>
            <a:stCxn id="147" idx="2"/>
          </p:cNvCxnSpPr>
          <p:nvPr/>
        </p:nvCxnSpPr>
        <p:spPr bwMode="auto">
          <a:xfrm flipH="1">
            <a:off x="4365611" y="5767986"/>
            <a:ext cx="4754" cy="471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接點 141"/>
          <p:cNvCxnSpPr/>
          <p:nvPr/>
        </p:nvCxnSpPr>
        <p:spPr bwMode="auto">
          <a:xfrm>
            <a:off x="1534862" y="6076888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線接點 144"/>
          <p:cNvCxnSpPr/>
          <p:nvPr/>
        </p:nvCxnSpPr>
        <p:spPr bwMode="auto">
          <a:xfrm>
            <a:off x="3923781" y="3945452"/>
            <a:ext cx="1086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流程圖: 人工作業 146"/>
          <p:cNvSpPr/>
          <p:nvPr/>
        </p:nvSpPr>
        <p:spPr bwMode="auto">
          <a:xfrm>
            <a:off x="3596938" y="5592140"/>
            <a:ext cx="1546854" cy="175846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8" name="直線單箭頭接點 147"/>
          <p:cNvCxnSpPr/>
          <p:nvPr/>
        </p:nvCxnSpPr>
        <p:spPr bwMode="auto">
          <a:xfrm>
            <a:off x="3923781" y="3945452"/>
            <a:ext cx="0" cy="467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4707694" y="5366739"/>
            <a:ext cx="0" cy="225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直線單箭頭接點 164"/>
          <p:cNvCxnSpPr>
            <a:stCxn id="20" idx="2"/>
          </p:cNvCxnSpPr>
          <p:nvPr/>
        </p:nvCxnSpPr>
        <p:spPr bwMode="auto">
          <a:xfrm>
            <a:off x="4277375" y="3791958"/>
            <a:ext cx="0" cy="153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>
            <a:off x="5138147" y="4301870"/>
            <a:ext cx="0" cy="118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0" name="文字方塊 169"/>
          <p:cNvSpPr txBox="1"/>
          <p:nvPr/>
        </p:nvSpPr>
        <p:spPr>
          <a:xfrm>
            <a:off x="2419425" y="5528672"/>
            <a:ext cx="8415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/>
              <a:t>n</a:t>
            </a:r>
            <a:r>
              <a:rPr lang="en-US" altLang="zh-TW" sz="1400" dirty="0" err="1" smtClean="0"/>
              <a:t>o_round</a:t>
            </a:r>
            <a:endParaRPr lang="zh-TW" altLang="en-US" dirty="0"/>
          </a:p>
        </p:txBody>
      </p:sp>
      <p:cxnSp>
        <p:nvCxnSpPr>
          <p:cNvPr id="171" name="直線單箭頭接點 170"/>
          <p:cNvCxnSpPr>
            <a:stCxn id="147" idx="1"/>
            <a:endCxn id="170" idx="3"/>
          </p:cNvCxnSpPr>
          <p:nvPr/>
        </p:nvCxnSpPr>
        <p:spPr bwMode="auto">
          <a:xfrm flipH="1">
            <a:off x="3260996" y="5680063"/>
            <a:ext cx="490627" cy="2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H="1">
            <a:off x="-723787" y="3091142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140105" y="3554250"/>
            <a:ext cx="8855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 smtClean="0"/>
              <a:t>instr_type</a:t>
            </a:r>
            <a:endParaRPr lang="zh-TW" altLang="en-US" sz="1400" dirty="0"/>
          </a:p>
        </p:txBody>
      </p:sp>
      <p:cxnSp>
        <p:nvCxnSpPr>
          <p:cNvPr id="52" name="直線單箭頭接點 51"/>
          <p:cNvCxnSpPr/>
          <p:nvPr/>
        </p:nvCxnSpPr>
        <p:spPr bwMode="auto">
          <a:xfrm flipH="1">
            <a:off x="3031373" y="370391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6767704" y="1980377"/>
            <a:ext cx="1195853" cy="64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LZD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6307070" y="2519670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線單箭頭接點 63"/>
          <p:cNvCxnSpPr/>
          <p:nvPr/>
        </p:nvCxnSpPr>
        <p:spPr bwMode="auto">
          <a:xfrm flipH="1" flipV="1">
            <a:off x="6312942" y="2069718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317538" y="2054060"/>
            <a:ext cx="4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4" idx="2"/>
          </p:cNvCxnSpPr>
          <p:nvPr/>
        </p:nvCxnSpPr>
        <p:spPr bwMode="auto">
          <a:xfrm>
            <a:off x="7365631" y="2622084"/>
            <a:ext cx="0" cy="30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H="1">
            <a:off x="6298881" y="2926080"/>
            <a:ext cx="1066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5415254" y="1841167"/>
            <a:ext cx="19503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直線單箭頭接點 22"/>
          <p:cNvCxnSpPr>
            <a:endCxn id="54" idx="0"/>
          </p:cNvCxnSpPr>
          <p:nvPr/>
        </p:nvCxnSpPr>
        <p:spPr bwMode="auto">
          <a:xfrm>
            <a:off x="7365631" y="1841167"/>
            <a:ext cx="0" cy="139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3781934" y="4258310"/>
            <a:ext cx="231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 bwMode="auto">
          <a:xfrm>
            <a:off x="4676079" y="4123862"/>
            <a:ext cx="920049" cy="1908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XOR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 bwMode="auto">
          <a:xfrm>
            <a:off x="5010150" y="3945452"/>
            <a:ext cx="0" cy="178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線單箭頭接點 79"/>
          <p:cNvCxnSpPr/>
          <p:nvPr/>
        </p:nvCxnSpPr>
        <p:spPr bwMode="auto">
          <a:xfrm>
            <a:off x="5369814" y="3939356"/>
            <a:ext cx="0" cy="1784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71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FP2Int 2’sc Inclement </a:t>
            </a:r>
            <a:r>
              <a:rPr lang="en-US" altLang="zh-TW" dirty="0"/>
              <a:t>B</a:t>
            </a:r>
            <a:r>
              <a:rPr lang="en-US" altLang="zh-TW" dirty="0" smtClean="0"/>
              <a:t>it </a:t>
            </a:r>
            <a:r>
              <a:rPr lang="en-US" altLang="zh-TW" dirty="0"/>
              <a:t>S</a:t>
            </a:r>
            <a:r>
              <a:rPr lang="en-US" altLang="zh-TW" dirty="0" smtClean="0"/>
              <a:t>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151177"/>
            <a:ext cx="8632372" cy="5535376"/>
          </a:xfrm>
        </p:spPr>
        <p:txBody>
          <a:bodyPr/>
          <a:lstStyle/>
          <a:p>
            <a:r>
              <a:rPr lang="en-US" altLang="zh-TW" dirty="0" smtClean="0"/>
              <a:t> No inclement LSB Inclement LSB0 Inclement LSB1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If rounding no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r>
              <a:rPr lang="en-US" altLang="zh-TW" dirty="0" smtClean="0"/>
              <a:t>If rounding inclement LSB =&gt; set </a:t>
            </a:r>
            <a:r>
              <a:rPr lang="en-US" altLang="zh-TW" dirty="0" err="1" smtClean="0"/>
              <a:t>inc</a:t>
            </a:r>
            <a:r>
              <a:rPr lang="en-US" altLang="zh-TW" dirty="0" smtClean="0"/>
              <a:t>=0</a:t>
            </a:r>
          </a:p>
          <a:p>
            <a:r>
              <a:rPr lang="en-US" altLang="zh-TW" dirty="0" smtClean="0"/>
              <a:t>If RNE tie clear LSB and LSB was 1 =&gt; set </a:t>
            </a:r>
            <a:r>
              <a:rPr lang="en-US" altLang="zh-TW" dirty="0" err="1" smtClean="0"/>
              <a:t>inc</a:t>
            </a:r>
            <a:r>
              <a:rPr lang="en-US" altLang="zh-TW" dirty="0" smtClean="0"/>
              <a:t>=1</a:t>
            </a:r>
          </a:p>
          <a:p>
            <a:pPr lvl="1"/>
            <a:r>
              <a:rPr lang="en-US" altLang="zh-TW" dirty="0" smtClean="0"/>
              <a:t>Round-bit=1 &amp; </a:t>
            </a:r>
            <a:r>
              <a:rPr lang="en-US" altLang="zh-TW" dirty="0" err="1" smtClean="0"/>
              <a:t>round_digit</a:t>
            </a:r>
            <a:r>
              <a:rPr lang="en-US" altLang="zh-TW" dirty="0" smtClean="0"/>
              <a:t>=01 &amp; LSB = 1</a:t>
            </a:r>
          </a:p>
          <a:p>
            <a:pPr lvl="2"/>
            <a:r>
              <a:rPr lang="en-US" altLang="zh-TW" dirty="0" smtClean="0"/>
              <a:t>should inclement LSB, but LSB will be cleared, so set </a:t>
            </a:r>
            <a:r>
              <a:rPr lang="en-US" altLang="zh-TW" dirty="0" err="1" smtClean="0"/>
              <a:t>inc</a:t>
            </a:r>
            <a:r>
              <a:rPr lang="en-US" altLang="zh-TW" dirty="0" smtClean="0"/>
              <a:t>=1</a:t>
            </a:r>
          </a:p>
          <a:p>
            <a:pPr lvl="1"/>
            <a:r>
              <a:rPr lang="en-US" altLang="zh-TW" dirty="0" smtClean="0"/>
              <a:t>No Round-to-odd in FP2Int instruction</a:t>
            </a: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110324" y="1632867"/>
            <a:ext cx="1738992" cy="2308324"/>
            <a:chOff x="547008" y="1902279"/>
            <a:chExt cx="1738992" cy="2308324"/>
          </a:xfrm>
        </p:grpSpPr>
        <p:sp>
          <p:nvSpPr>
            <p:cNvPr id="4" name="文字方塊 3"/>
            <p:cNvSpPr txBox="1"/>
            <p:nvPr/>
          </p:nvSpPr>
          <p:spPr>
            <a:xfrm>
              <a:off x="547008" y="1902279"/>
              <a:ext cx="17389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dirty="0" smtClean="0"/>
                <a:t>3 round to 3</a:t>
              </a:r>
            </a:p>
            <a:p>
              <a:r>
                <a:rPr lang="en-US" altLang="zh-TW" dirty="0" smtClean="0"/>
                <a:t>0011 -&gt; 0011</a:t>
              </a:r>
            </a:p>
            <a:p>
              <a:r>
                <a:rPr lang="en-US" altLang="zh-TW" dirty="0" smtClean="0"/>
                <a:t>2’s c: inv+1</a:t>
              </a:r>
            </a:p>
            <a:p>
              <a:r>
                <a:rPr lang="en-US" altLang="zh-TW" dirty="0" smtClean="0"/>
                <a:t>1100     </a:t>
              </a:r>
            </a:p>
            <a:p>
              <a:r>
                <a:rPr lang="en-US" altLang="zh-TW" dirty="0" smtClean="0"/>
                <a:t>+    1    </a:t>
              </a:r>
            </a:p>
            <a:p>
              <a:r>
                <a:rPr lang="en-US" altLang="zh-TW" dirty="0" smtClean="0"/>
                <a:t>--------   ---------</a:t>
              </a:r>
            </a:p>
            <a:p>
              <a:r>
                <a:rPr lang="en-US" altLang="zh-TW" dirty="0" smtClean="0"/>
                <a:t>1101       1101</a:t>
              </a:r>
            </a:p>
            <a:p>
              <a:r>
                <a:rPr lang="en-US" altLang="zh-TW" dirty="0" smtClean="0"/>
                <a:t>   -3            -3</a:t>
              </a:r>
              <a:endParaRPr lang="zh-TW" altLang="en-US" dirty="0"/>
            </a:p>
          </p:txBody>
        </p:sp>
        <p:cxnSp>
          <p:nvCxnSpPr>
            <p:cNvPr id="6" name="直線單箭頭接點 5"/>
            <p:cNvCxnSpPr/>
            <p:nvPr/>
          </p:nvCxnSpPr>
          <p:spPr bwMode="auto">
            <a:xfrm flipV="1">
              <a:off x="1167493" y="3731089"/>
              <a:ext cx="39188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5" name="群組 14"/>
          <p:cNvGrpSpPr/>
          <p:nvPr/>
        </p:nvGrpSpPr>
        <p:grpSpPr>
          <a:xfrm>
            <a:off x="3932352" y="1613823"/>
            <a:ext cx="1738992" cy="2308324"/>
            <a:chOff x="2724080" y="2193467"/>
            <a:chExt cx="1738992" cy="2308324"/>
          </a:xfrm>
        </p:grpSpPr>
        <p:grpSp>
          <p:nvGrpSpPr>
            <p:cNvPr id="8" name="群組 7"/>
            <p:cNvGrpSpPr/>
            <p:nvPr/>
          </p:nvGrpSpPr>
          <p:grpSpPr>
            <a:xfrm>
              <a:off x="2724080" y="2193467"/>
              <a:ext cx="1738992" cy="2308324"/>
              <a:chOff x="547008" y="1902279"/>
              <a:chExt cx="1738992" cy="2308324"/>
            </a:xfrm>
          </p:grpSpPr>
          <p:sp>
            <p:nvSpPr>
              <p:cNvPr id="9" name="文字方塊 8"/>
              <p:cNvSpPr txBox="1"/>
              <p:nvPr/>
            </p:nvSpPr>
            <p:spPr>
              <a:xfrm>
                <a:off x="547008" y="1902279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4</a:t>
                </a:r>
                <a:r>
                  <a:rPr lang="en-US" altLang="zh-TW" dirty="0" smtClean="0"/>
                  <a:t> round to 5</a:t>
                </a:r>
              </a:p>
              <a:p>
                <a:r>
                  <a:rPr lang="en-US" altLang="zh-TW" dirty="0" smtClean="0"/>
                  <a:t>0100 -&gt; 0101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 smtClean="0"/>
                  <a:t>1011      1010</a:t>
                </a:r>
              </a:p>
              <a:p>
                <a:r>
                  <a:rPr lang="en-US" altLang="zh-TW" dirty="0" smtClean="0"/>
                  <a:t>+    1    + 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1100       1011</a:t>
                </a:r>
              </a:p>
              <a:p>
                <a:r>
                  <a:rPr lang="en-US" altLang="zh-TW" dirty="0" smtClean="0"/>
                  <a:t>   -4            -5</a:t>
                </a:r>
                <a:endParaRPr lang="zh-TW" altLang="en-US" dirty="0"/>
              </a:p>
            </p:txBody>
          </p:sp>
          <p:cxnSp>
            <p:nvCxnSpPr>
              <p:cNvPr id="10" name="直線單箭頭接點 9"/>
              <p:cNvCxnSpPr/>
              <p:nvPr/>
            </p:nvCxnSpPr>
            <p:spPr bwMode="auto">
              <a:xfrm>
                <a:off x="1167493" y="2979964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3" name="矩形 12"/>
            <p:cNvSpPr/>
            <p:nvPr/>
          </p:nvSpPr>
          <p:spPr bwMode="auto">
            <a:xfrm>
              <a:off x="2724080" y="3363686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乘號 13"/>
            <p:cNvSpPr/>
            <p:nvPr/>
          </p:nvSpPr>
          <p:spPr bwMode="auto">
            <a:xfrm>
              <a:off x="2724080" y="3322866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819692" y="1619271"/>
            <a:ext cx="1738992" cy="2308324"/>
            <a:chOff x="2724080" y="2193467"/>
            <a:chExt cx="1738992" cy="2308324"/>
          </a:xfrm>
        </p:grpSpPr>
        <p:grpSp>
          <p:nvGrpSpPr>
            <p:cNvPr id="17" name="群組 16"/>
            <p:cNvGrpSpPr/>
            <p:nvPr/>
          </p:nvGrpSpPr>
          <p:grpSpPr>
            <a:xfrm>
              <a:off x="2724080" y="2193467"/>
              <a:ext cx="1738992" cy="2308324"/>
              <a:chOff x="547008" y="1902279"/>
              <a:chExt cx="1738992" cy="2308324"/>
            </a:xfrm>
          </p:grpSpPr>
          <p:sp>
            <p:nvSpPr>
              <p:cNvPr id="20" name="文字方塊 19"/>
              <p:cNvSpPr txBox="1"/>
              <p:nvPr/>
            </p:nvSpPr>
            <p:spPr>
              <a:xfrm>
                <a:off x="547008" y="1902279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3 round to 4</a:t>
                </a:r>
              </a:p>
              <a:p>
                <a:r>
                  <a:rPr lang="en-US" altLang="zh-TW" dirty="0" smtClean="0"/>
                  <a:t>0011 -&gt; 0100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 smtClean="0"/>
                  <a:t>1100     1011</a:t>
                </a:r>
              </a:p>
              <a:p>
                <a:r>
                  <a:rPr lang="en-US" altLang="zh-TW" dirty="0" smtClean="0"/>
                  <a:t>+    1    +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1101       1100</a:t>
                </a:r>
              </a:p>
              <a:p>
                <a:r>
                  <a:rPr lang="en-US" altLang="zh-TW" dirty="0" smtClean="0"/>
                  <a:t>   -3            -4</a:t>
                </a:r>
                <a:endParaRPr lang="zh-TW" altLang="en-US" dirty="0"/>
              </a:p>
            </p:txBody>
          </p:sp>
          <p:cxnSp>
            <p:nvCxnSpPr>
              <p:cNvPr id="21" name="直線單箭頭接點 20"/>
              <p:cNvCxnSpPr/>
              <p:nvPr/>
            </p:nvCxnSpPr>
            <p:spPr bwMode="auto">
              <a:xfrm>
                <a:off x="1167493" y="2979964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8" name="矩形 17"/>
            <p:cNvSpPr/>
            <p:nvPr/>
          </p:nvSpPr>
          <p:spPr bwMode="auto">
            <a:xfrm>
              <a:off x="2724080" y="3363686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乘號 18"/>
            <p:cNvSpPr/>
            <p:nvPr/>
          </p:nvSpPr>
          <p:spPr bwMode="auto">
            <a:xfrm>
              <a:off x="2724080" y="3322866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20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Sign-Injection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result takes all bits except the sign bit form the vector vs2 operands.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sz="2000" dirty="0"/>
              <a:t>The rm (rounding mode) field indicates J[N]/</a:t>
            </a:r>
            <a:r>
              <a:rPr lang="en-US" altLang="zh-TW" sz="2000" dirty="0" smtClean="0"/>
              <a:t>JX</a:t>
            </a:r>
            <a:endParaRPr lang="en-US" altLang="zh-TW" sz="2000" dirty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Vfsgnj.vv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{vs1[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 </a:t>
            </a:r>
          </a:p>
          <a:p>
            <a:r>
              <a:rPr lang="en-US" altLang="zh-TW" sz="2000" dirty="0" err="1" smtClean="0"/>
              <a:t>Vfsgnj.vf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Vfsgjn.vv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]} </a:t>
            </a:r>
          </a:p>
          <a:p>
            <a:r>
              <a:rPr lang="en-US" altLang="zh-TW" sz="2000" dirty="0" err="1" smtClean="0"/>
              <a:t>Vfsgjn.vf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</a:t>
            </a:r>
            <a:r>
              <a:rPr lang="en-US" altLang="zh-TW" sz="2000" dirty="0" smtClean="0"/>
              <a:t>v/rs1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 err="1" smtClean="0"/>
              <a:t>Vfsgnjx.vv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 ^ vs1[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].MSB, 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]}</a:t>
            </a:r>
            <a:r>
              <a:rPr lang="en-US" altLang="zh-TW" sz="1400" dirty="0"/>
              <a:t> </a:t>
            </a:r>
          </a:p>
          <a:p>
            <a:r>
              <a:rPr lang="en-US" altLang="zh-TW" sz="2000" dirty="0" err="1" smtClean="0"/>
              <a:t>Vfsgnjx.vf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].MSB ^ </a:t>
            </a:r>
            <a:r>
              <a:rPr lang="en-US" altLang="zh-TW" sz="1200" dirty="0" smtClean="0"/>
              <a:t>f[rs1].</a:t>
            </a:r>
            <a:r>
              <a:rPr lang="en-US" altLang="zh-TW" sz="1200" dirty="0"/>
              <a:t>MSB, 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]} </a:t>
            </a:r>
            <a:endParaRPr lang="en-US" altLang="zh-TW" sz="12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Write the comparison result to a mask register (</a:t>
            </a:r>
            <a:r>
              <a:rPr lang="en-US" altLang="zh-TW" sz="2000" dirty="0"/>
              <a:t>not </a:t>
            </a:r>
            <a:r>
              <a:rPr lang="en-US" altLang="zh-TW" sz="2000" dirty="0" smtClean="0"/>
              <a:t>necessarily V0).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equal</a:t>
            </a:r>
          </a:p>
          <a:p>
            <a:r>
              <a:rPr lang="en-US" altLang="zh-TW" sz="2000" dirty="0" err="1" smtClean="0"/>
              <a:t>Vfeq.vv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==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Vfeq.vf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</a:t>
            </a:r>
            <a:r>
              <a:rPr lang="en-US" altLang="zh-TW" sz="1400" dirty="0" smtClean="0"/>
              <a:t>Vector-scalar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== </a:t>
            </a:r>
            <a:r>
              <a:rPr lang="en-US" altLang="zh-TW" sz="1400" dirty="0" smtClean="0"/>
              <a:t>f[rs1])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not equal</a:t>
            </a:r>
          </a:p>
          <a:p>
            <a:r>
              <a:rPr lang="en-US" altLang="zh-TW" sz="2000" dirty="0" err="1" smtClean="0"/>
              <a:t>Vfne.vv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!=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Vfne.vf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!=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r>
              <a:rPr lang="en-US" altLang="zh-TW" sz="2000" dirty="0"/>
              <a:t>Compare </a:t>
            </a:r>
            <a:r>
              <a:rPr lang="en-US" altLang="zh-TW" sz="2000" dirty="0" smtClean="0"/>
              <a:t>less than</a:t>
            </a:r>
            <a:endParaRPr lang="en-US" altLang="zh-TW" sz="2000" dirty="0"/>
          </a:p>
          <a:p>
            <a:r>
              <a:rPr lang="en-US" altLang="zh-TW" sz="2000" dirty="0" err="1" smtClean="0"/>
              <a:t>Vflt.vv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Vflt.vf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].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Compare less than or equal</a:t>
            </a:r>
          </a:p>
          <a:p>
            <a:r>
              <a:rPr lang="en-US" altLang="zh-TW" sz="2000" dirty="0" err="1" smtClean="0"/>
              <a:t>Vfle.vv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greater than</a:t>
            </a:r>
          </a:p>
          <a:p>
            <a:r>
              <a:rPr lang="en-US" altLang="zh-TW" sz="2000" dirty="0" err="1" smtClean="0"/>
              <a:t>Vfgt.vf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 , rs1,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Compare greater </a:t>
            </a:r>
            <a:r>
              <a:rPr lang="en-US" altLang="zh-TW" sz="2000" dirty="0" smtClean="0"/>
              <a:t>than or equal</a:t>
            </a:r>
            <a:endParaRPr lang="en-US" altLang="zh-TW" sz="2000" dirty="0"/>
          </a:p>
          <a:p>
            <a:r>
              <a:rPr lang="en-US" altLang="zh-TW" sz="2000" dirty="0" err="1" smtClean="0"/>
              <a:t>Vfge.vf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&gt;= 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1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04950"/>
            <a:ext cx="62674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762500" y="2324100"/>
            <a:ext cx="2085975" cy="647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This feature is removed from RISC-V spec. </a:t>
            </a:r>
          </a:p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To help implement the C99 floating-point comparison functions, a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 instruction is added that sets a mask register if the arguments are ordered.</a:t>
            </a:r>
          </a:p>
          <a:p>
            <a:pPr lvl="1"/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One of the source operands is treated as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NaNs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, result should be 0 (unordered).</a:t>
            </a:r>
          </a:p>
          <a:p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Vford.vv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vs1,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# Vector-vector</a:t>
            </a: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Vford.vf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rs1,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	# Vector-scalar 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4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MIN/MAX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Floating-point minimum</a:t>
            </a:r>
          </a:p>
          <a:p>
            <a:r>
              <a:rPr lang="en-US" altLang="zh-TW" sz="2000" dirty="0" err="1" smtClean="0"/>
              <a:t>Vfmin.vv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min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],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Vfmin.vf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min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/>
              <a:t>Floating-point </a:t>
            </a:r>
            <a:r>
              <a:rPr lang="en-US" altLang="zh-TW" sz="2000" dirty="0" smtClean="0"/>
              <a:t>maximum</a:t>
            </a:r>
          </a:p>
          <a:p>
            <a:r>
              <a:rPr lang="en-US" altLang="zh-TW" sz="2000" dirty="0" err="1" smtClean="0"/>
              <a:t>Vfmax.vv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max </a:t>
            </a:r>
            <a:r>
              <a:rPr lang="en-US" altLang="zh-TW" sz="1400" dirty="0"/>
              <a:t>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Vfmax.vf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max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5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FMIN and FMAX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FMIN-MAX</a:t>
            </a:r>
          </a:p>
          <a:p>
            <a:pPr lvl="1"/>
            <a:r>
              <a:rPr lang="en-US" altLang="zh-TW" sz="2000" dirty="0" smtClean="0"/>
              <a:t>The rm field indicates MIN/MAX</a:t>
            </a:r>
          </a:p>
          <a:p>
            <a:pPr lvl="1"/>
            <a:r>
              <a:rPr lang="en-US" altLang="zh-TW" sz="2000" dirty="0" smtClean="0"/>
              <a:t>FMIN: W</a:t>
            </a:r>
            <a:r>
              <a:rPr lang="en-US" altLang="zh-TW" sz="1800" dirty="0" smtClean="0"/>
              <a:t>rite the smaller of rs1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FMAX: </a:t>
            </a:r>
            <a:r>
              <a:rPr lang="en-US" altLang="zh-TW" sz="1800" dirty="0" smtClean="0"/>
              <a:t>Write the larger of rs2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Both </a:t>
            </a:r>
            <a:r>
              <a:rPr lang="en-US" altLang="zh-TW" sz="2000" dirty="0"/>
              <a:t>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</a:t>
            </a:r>
            <a:r>
              <a:rPr lang="en-US" altLang="zh-TW" sz="2000" dirty="0" smtClean="0"/>
              <a:t>is the </a:t>
            </a:r>
            <a:r>
              <a:rPr lang="en-US" altLang="zh-TW" sz="2000" dirty="0"/>
              <a:t>canonical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Only </a:t>
            </a:r>
            <a:r>
              <a:rPr lang="en-US" altLang="zh-TW" sz="2000" dirty="0"/>
              <a:t>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Signaling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58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Classify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Vfclass.v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classify(vs2[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  <a:endParaRPr lang="en-US" altLang="zh-TW" sz="1400" dirty="0"/>
          </a:p>
          <a:p>
            <a:r>
              <a:rPr lang="en-US" altLang="zh-TW" sz="2000" dirty="0" smtClean="0"/>
              <a:t>The 10-bit mask produced by this instruction is placed in the LSB of the result elements.</a:t>
            </a:r>
          </a:p>
          <a:p>
            <a:r>
              <a:rPr lang="en-US" altLang="zh-TW" sz="2000" dirty="0" smtClean="0"/>
              <a:t>This instruction is only defined for SEW=16b above, so the result will always fit in the destination elements.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971800"/>
            <a:ext cx="3933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Merge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=0):</a:t>
            </a:r>
          </a:p>
          <a:p>
            <a:pPr lvl="1"/>
            <a:r>
              <a:rPr lang="en-US" altLang="zh-TW" sz="1600" dirty="0" err="1" smtClean="0"/>
              <a:t>Vfmerge.vf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rs1, v0.t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v0[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].LSB ? f[rs1] : vs2[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Unmask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=1)</a:t>
            </a:r>
          </a:p>
          <a:p>
            <a:pPr lvl="1"/>
            <a:r>
              <a:rPr lang="en-US" altLang="zh-TW" sz="1600" dirty="0" err="1"/>
              <a:t>Vfmerge.vf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v0, rs1</a:t>
            </a:r>
            <a:r>
              <a:rPr lang="en-US" altLang="zh-TW" sz="1600" dirty="0"/>
              <a:t>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f[rs1]</a:t>
            </a:r>
          </a:p>
          <a:p>
            <a:pPr lvl="2"/>
            <a:r>
              <a:rPr lang="en-US" altLang="zh-TW" sz="1400" dirty="0" smtClean="0"/>
              <a:t>The instruction must have the vs2 field set to v0, with all other values for vs2 reserved.</a:t>
            </a:r>
          </a:p>
          <a:p>
            <a:pPr lvl="2"/>
            <a:r>
              <a:rPr lang="en-US" altLang="zh-TW" sz="1400" dirty="0" smtClean="0"/>
              <a:t>Pseudo instruction </a:t>
            </a:r>
            <a:r>
              <a:rPr lang="en-US" altLang="zh-TW" sz="1400" dirty="0" err="1" smtClean="0"/>
              <a:t>vmv.v.f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rs1 which expands to </a:t>
            </a:r>
            <a:r>
              <a:rPr lang="en-US" altLang="zh-TW" sz="1400" dirty="0" err="1" smtClean="0"/>
              <a:t>vfmerge.vf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v0, rs1</a:t>
            </a:r>
            <a:endParaRPr lang="en-US" altLang="zh-TW" sz="14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Floating-Point Scalar Move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The floating-point scalar read/write instructions transfer a single value between a scalar f register and element 0 of as vector register. The instructions ignore LMUL and vector register groups.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Vfmv.f.s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, vs2	# 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 = vs2[0] (rs1=0)</a:t>
            </a:r>
            <a:endParaRPr lang="en-US" altLang="zh-TW" sz="1600" dirty="0"/>
          </a:p>
          <a:p>
            <a:r>
              <a:rPr lang="en-US" altLang="zh-TW" sz="1600" dirty="0" smtClean="0"/>
              <a:t>If </a:t>
            </a:r>
            <a:r>
              <a:rPr lang="en-US" altLang="zh-TW" sz="1600" dirty="0"/>
              <a:t>SEW &gt; FLEN, the least-significant FLEN </a:t>
            </a:r>
            <a:r>
              <a:rPr lang="en-US" altLang="zh-TW" sz="1600" dirty="0" smtClean="0"/>
              <a:t>bits are </a:t>
            </a:r>
            <a:r>
              <a:rPr lang="en-US" altLang="zh-TW" sz="1600" dirty="0"/>
              <a:t>transferred and the upper SEW-FLEN bits are ignored. If SEW &lt; FLEN, the value is </a:t>
            </a:r>
            <a:r>
              <a:rPr lang="en-US" altLang="zh-TW" sz="1600" dirty="0" err="1" smtClean="0"/>
              <a:t>NaN</a:t>
            </a:r>
            <a:r>
              <a:rPr lang="en-US" altLang="zh-TW" sz="1600" dirty="0" smtClean="0"/>
              <a:t>-boxed (1-extended</a:t>
            </a:r>
            <a:r>
              <a:rPr lang="en-US" altLang="zh-TW" sz="1600" dirty="0"/>
              <a:t>) to FLEN bits.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r>
              <a:rPr lang="en-US" altLang="zh-TW" sz="1600" dirty="0" err="1"/>
              <a:t>Vfmv.s.f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rs1	#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[0] = rs1 (vs2=0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smtClean="0"/>
              <a:t>If SEW </a:t>
            </a:r>
            <a:r>
              <a:rPr lang="en-US" altLang="zh-TW" sz="1600" dirty="0"/>
              <a:t>&lt; FLEN, the least-significant bits are copied and the upper XLEN-SEW bits are ignored. If </a:t>
            </a:r>
            <a:r>
              <a:rPr lang="en-US" altLang="zh-TW" sz="1600" dirty="0" smtClean="0"/>
              <a:t>SEW &gt; FLEN</a:t>
            </a:r>
            <a:r>
              <a:rPr lang="en-US" altLang="zh-TW" sz="1600" dirty="0"/>
              <a:t>, the value is </a:t>
            </a:r>
            <a:r>
              <a:rPr lang="en-US" altLang="zh-TW" sz="1600" dirty="0" err="1"/>
              <a:t>NaN</a:t>
            </a:r>
            <a:r>
              <a:rPr lang="en-US" altLang="zh-TW" sz="1600" dirty="0"/>
              <a:t>-boxed (1-extended) to SEW bits. 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The </a:t>
            </a:r>
            <a:r>
              <a:rPr lang="en-US" altLang="zh-TW" sz="1600" dirty="0"/>
              <a:t>other elements in the </a:t>
            </a:r>
            <a:r>
              <a:rPr lang="en-US" altLang="zh-TW" sz="1600" dirty="0" smtClean="0"/>
              <a:t>destination vector </a:t>
            </a:r>
            <a:r>
              <a:rPr lang="en-US" altLang="zh-TW" sz="1600" dirty="0"/>
              <a:t>register ( 0 &lt; index &lt; VLEN/SEW) are zeroed</a:t>
            </a:r>
            <a:r>
              <a:rPr lang="en-US" altLang="zh-TW" sz="1600" dirty="0" smtClean="0"/>
              <a:t>. If </a:t>
            </a:r>
            <a:r>
              <a:rPr lang="en-US" altLang="zh-TW" sz="1600" dirty="0" err="1" smtClean="0"/>
              <a:t>vl</a:t>
            </a:r>
            <a:r>
              <a:rPr lang="en-US" altLang="zh-TW" sz="1600" dirty="0" smtClean="0"/>
              <a:t>=0, no operation is performed and the destination register is not updated.</a:t>
            </a:r>
            <a:endParaRPr lang="en-US" altLang="zh-TW" sz="1600" dirty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Conversion between FP </a:t>
            </a:r>
            <a:r>
              <a:rPr lang="en-US" altLang="zh-TW" sz="2400" dirty="0"/>
              <a:t>and Integer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Integer to FP</a:t>
            </a:r>
          </a:p>
          <a:p>
            <a:pPr lvl="2"/>
            <a:r>
              <a:rPr lang="en-US" altLang="zh-TW" sz="1800" dirty="0" smtClean="0"/>
              <a:t>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to SP/HP</a:t>
            </a:r>
            <a:endParaRPr lang="en-US" altLang="zh-TW" sz="1800" dirty="0"/>
          </a:p>
          <a:p>
            <a:pPr lvl="2"/>
            <a:r>
              <a:rPr lang="en-US" altLang="zh-TW" sz="1800" dirty="0"/>
              <a:t>Word to </a:t>
            </a:r>
            <a:r>
              <a:rPr lang="en-US" altLang="zh-TW" sz="1800" dirty="0" smtClean="0"/>
              <a:t>SP/HP</a:t>
            </a:r>
            <a:endParaRPr lang="en-US" altLang="zh-TW" sz="1800" dirty="0"/>
          </a:p>
          <a:p>
            <a:pPr lvl="1"/>
            <a:r>
              <a:rPr lang="en-US" altLang="zh-TW" sz="2000" dirty="0" smtClean="0"/>
              <a:t>FP to Integer</a:t>
            </a:r>
          </a:p>
          <a:p>
            <a:pPr lvl="2"/>
            <a:r>
              <a:rPr lang="en-US" altLang="zh-TW" sz="1800" dirty="0" smtClean="0"/>
              <a:t>HP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pPr lvl="2"/>
            <a:r>
              <a:rPr lang="en-US" altLang="zh-TW" sz="1800" dirty="0" smtClean="0"/>
              <a:t>SP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r>
              <a:rPr lang="en-US" altLang="zh-TW" sz="2400" dirty="0" smtClean="0"/>
              <a:t>FP Sign Injection </a:t>
            </a:r>
          </a:p>
          <a:p>
            <a:pPr lvl="1"/>
            <a:r>
              <a:rPr lang="en-US" altLang="zh-TW" sz="1800" dirty="0" smtClean="0"/>
              <a:t>FSGNJ</a:t>
            </a:r>
            <a:r>
              <a:rPr lang="en-US" altLang="zh-TW" sz="1800" dirty="0"/>
              <a:t>, FSGNJN, </a:t>
            </a:r>
            <a:r>
              <a:rPr lang="en-US" altLang="zh-TW" sz="1800" dirty="0" smtClean="0"/>
              <a:t>FSGNJX</a:t>
            </a:r>
          </a:p>
          <a:p>
            <a:r>
              <a:rPr lang="en-US" altLang="zh-TW" sz="2400" dirty="0"/>
              <a:t>FCMP</a:t>
            </a:r>
            <a:endParaRPr lang="en-US" altLang="zh-TW" sz="1800" dirty="0"/>
          </a:p>
          <a:p>
            <a:r>
              <a:rPr lang="en-US" altLang="zh-TW" sz="2400" dirty="0" smtClean="0"/>
              <a:t>FMIN_MAX</a:t>
            </a:r>
          </a:p>
          <a:p>
            <a:r>
              <a:rPr lang="en-US" altLang="zh-TW" sz="2400" dirty="0" smtClean="0"/>
              <a:t>FCLASS</a:t>
            </a:r>
          </a:p>
          <a:p>
            <a:r>
              <a:rPr lang="en-US" altLang="zh-TW" sz="2400" dirty="0" smtClean="0"/>
              <a:t>FMV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Single-Width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Conversion operations are provided to convert to and from floating-point values and unsigned and signed integers, where both source and destination are SEW wide.</a:t>
            </a:r>
          </a:p>
          <a:p>
            <a:r>
              <a:rPr lang="en-US" altLang="zh-TW" sz="1800" dirty="0" smtClean="0"/>
              <a:t>SEW = </a:t>
            </a:r>
            <a:r>
              <a:rPr lang="en-US" altLang="zh-TW" sz="1800" dirty="0" err="1" smtClean="0"/>
              <a:t>conv</a:t>
            </a:r>
            <a:r>
              <a:rPr lang="en-US" altLang="zh-TW" sz="1800" dirty="0" smtClean="0"/>
              <a:t>(SEW)</a:t>
            </a:r>
          </a:p>
          <a:p>
            <a:endParaRPr lang="en-US" altLang="zh-TW" sz="1600" dirty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Convert float to unsigned integer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</a:t>
            </a:r>
            <a:r>
              <a:rPr lang="en-US" altLang="zh-TW" sz="1600" dirty="0"/>
              <a:t>Convert float to </a:t>
            </a:r>
            <a:r>
              <a:rPr lang="en-US" altLang="zh-TW" sz="1600" dirty="0" smtClean="0"/>
              <a:t>signed integer</a:t>
            </a:r>
          </a:p>
          <a:p>
            <a:r>
              <a:rPr lang="en-US" altLang="zh-TW" sz="1600" dirty="0" err="1" smtClean="0"/>
              <a:t>vfcvt.rtz.xu.f.v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float to unsigned integer, truncating.</a:t>
            </a:r>
          </a:p>
          <a:p>
            <a:r>
              <a:rPr lang="en-US" altLang="zh-TW" sz="1600" dirty="0" err="1" smtClean="0"/>
              <a:t>vfcvt.rtz.x.f.v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float to signed integer, truncating.</a:t>
            </a:r>
            <a:endParaRPr lang="en-US" altLang="zh-TW" sz="1600" dirty="0" smtClean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unsigned integer to float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signed integer to float</a:t>
            </a:r>
            <a:endParaRPr lang="en-US" altLang="zh-TW" sz="16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The conversions follow the same rules on exceptional conditions as the scalar conversion instructions. The conversions always use the dynamic rounding mode in </a:t>
            </a:r>
            <a:r>
              <a:rPr lang="en-US" altLang="zh-TW" sz="2000" dirty="0" err="1" smtClean="0"/>
              <a:t>frm</a:t>
            </a:r>
            <a:r>
              <a:rPr lang="en-US" altLang="zh-TW" sz="2000" dirty="0"/>
              <a:t>, except for the </a:t>
            </a:r>
            <a:r>
              <a:rPr lang="en-US" altLang="zh-TW" sz="2000" dirty="0" err="1"/>
              <a:t>rtz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variants, which </a:t>
            </a:r>
            <a:r>
              <a:rPr lang="en-US" altLang="zh-TW" sz="2000" dirty="0"/>
              <a:t>round towards zero.</a:t>
            </a:r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7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Widening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between narrower integer and floating-point data types to a type of twice the width (2*SEW=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signed integer</a:t>
            </a:r>
          </a:p>
          <a:p>
            <a:r>
              <a:rPr lang="en-US" altLang="zh-TW" sz="1600" dirty="0" err="1"/>
              <a:t>vfwcvt.rtz.xu.f.v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float to double-width unsigned integer,</a:t>
            </a:r>
          </a:p>
          <a:p>
            <a:r>
              <a:rPr lang="en-US" altLang="zh-TW" sz="1600" dirty="0"/>
              <a:t>truncating.</a:t>
            </a:r>
          </a:p>
          <a:p>
            <a:r>
              <a:rPr lang="en-US" altLang="zh-TW" sz="1600" dirty="0" err="1"/>
              <a:t>vfwcvt.rtz.x.f.v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float to double-width signed integer,</a:t>
            </a:r>
          </a:p>
          <a:p>
            <a:r>
              <a:rPr lang="en-US" altLang="zh-TW" sz="1600" dirty="0"/>
              <a:t>truncating.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unsigned integer to </a:t>
            </a:r>
            <a:r>
              <a:rPr lang="en-US" altLang="zh-TW" sz="1600" dirty="0" smtClean="0"/>
              <a:t>double-width float</a:t>
            </a:r>
            <a:endParaRPr lang="en-US" altLang="zh-TW" sz="1600" dirty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signed integer to </a:t>
            </a:r>
            <a:r>
              <a:rPr lang="en-US" altLang="zh-TW" sz="1600" dirty="0" smtClean="0"/>
              <a:t>double-width float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fwcvt.f.f.v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single-with float to double-width float</a:t>
            </a:r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7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Narrowing Floating-Point/Integer Type-Convert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wider integer and floating-point data types to a type of half the width (SEW 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(2*SEW)).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signed integer</a:t>
            </a:r>
          </a:p>
          <a:p>
            <a:r>
              <a:rPr lang="en-US" altLang="zh-TW" sz="1600" dirty="0" err="1"/>
              <a:t>vfncvt.rtz.xu.f.w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double-width float to unsigned integer,</a:t>
            </a:r>
          </a:p>
          <a:p>
            <a:r>
              <a:rPr lang="en-US" altLang="zh-TW" sz="1600" dirty="0"/>
              <a:t>truncating.</a:t>
            </a:r>
          </a:p>
          <a:p>
            <a:r>
              <a:rPr lang="en-US" altLang="zh-TW" sz="1600" dirty="0" err="1"/>
              <a:t>vfncvt.rtz.x.f.w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	# </a:t>
            </a:r>
            <a:r>
              <a:rPr lang="en-US" altLang="zh-TW" sz="1600" dirty="0"/>
              <a:t>Convert double-width float to signed integer,</a:t>
            </a:r>
          </a:p>
          <a:p>
            <a:r>
              <a:rPr lang="en-US" altLang="zh-TW" sz="1600" dirty="0"/>
              <a:t>truncating.</a:t>
            </a:r>
            <a:endParaRPr lang="en-US" altLang="zh-TW" sz="1600" dirty="0" smtClean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unsigned integer </a:t>
            </a:r>
            <a:r>
              <a:rPr lang="en-US" altLang="zh-TW" sz="1600" dirty="0"/>
              <a:t>to </a:t>
            </a:r>
            <a:r>
              <a:rPr lang="en-US" altLang="zh-TW" sz="1600" dirty="0" smtClean="0"/>
              <a:t>float</a:t>
            </a:r>
            <a:endParaRPr lang="en-US" altLang="zh-TW" sz="1600" dirty="0"/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signed integer to float</a:t>
            </a:r>
          </a:p>
          <a:p>
            <a:r>
              <a:rPr lang="en-US" altLang="zh-TW" sz="1600" dirty="0" err="1"/>
              <a:t>v</a:t>
            </a:r>
            <a:r>
              <a:rPr lang="en-US" altLang="zh-TW" sz="1600" dirty="0" err="1" smtClean="0"/>
              <a:t>fncvt.f.f.v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double-width float to single-width float</a:t>
            </a:r>
            <a:endParaRPr lang="en-US" altLang="zh-TW" sz="1600" dirty="0"/>
          </a:p>
          <a:p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3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-27520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Perform two’s complement when input is negative</a:t>
            </a:r>
          </a:p>
          <a:p>
            <a:pPr lvl="1"/>
            <a:r>
              <a:rPr lang="en-US" altLang="zh-TW" dirty="0"/>
              <a:t>Long: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[63:0]}, </a:t>
            </a:r>
            <a:r>
              <a:rPr lang="en-US" altLang="zh-TW" dirty="0" err="1"/>
              <a:t>rd_exp</a:t>
            </a:r>
            <a:r>
              <a:rPr lang="en-US" altLang="zh-TW" dirty="0"/>
              <a:t>=63</a:t>
            </a:r>
            <a:endParaRPr lang="en-US" altLang="zh-TW" strike="sngStrike" dirty="0"/>
          </a:p>
          <a:p>
            <a:pPr lvl="1"/>
            <a:r>
              <a:rPr lang="en-US" altLang="zh-TW" dirty="0"/>
              <a:t>Word: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[31:0</a:t>
            </a:r>
            <a:r>
              <a:rPr lang="en-US" altLang="zh-TW" dirty="0" smtClean="0"/>
              <a:t>], 32’b0}, </a:t>
            </a:r>
            <a:r>
              <a:rPr lang="en-US" altLang="zh-TW" dirty="0" err="1"/>
              <a:t>rd_exp</a:t>
            </a:r>
            <a:r>
              <a:rPr lang="en-US" altLang="zh-TW" dirty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/>
              <a:t>16bit: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[15:0], </a:t>
            </a:r>
            <a:r>
              <a:rPr lang="en-US" altLang="zh-TW" dirty="0" smtClean="0"/>
              <a:t>48’b0</a:t>
            </a:r>
            <a:r>
              <a:rPr lang="en-US" altLang="zh-TW" dirty="0"/>
              <a:t>} </a:t>
            </a:r>
            <a:r>
              <a:rPr lang="en-US" altLang="zh-TW" dirty="0" err="1"/>
              <a:t>rd_exp</a:t>
            </a:r>
            <a:r>
              <a:rPr lang="en-US" altLang="zh-TW" dirty="0"/>
              <a:t>=15 </a:t>
            </a:r>
          </a:p>
          <a:p>
            <a:pPr lvl="1"/>
            <a:r>
              <a:rPr lang="en-US" altLang="zh-TW" dirty="0"/>
              <a:t>8-bit: </a:t>
            </a:r>
            <a:r>
              <a:rPr lang="en-US" altLang="zh-TW" dirty="0" smtClean="0"/>
              <a:t>bit[104:0]={29’b0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[7:0], </a:t>
            </a:r>
            <a:r>
              <a:rPr lang="en-US" altLang="zh-TW" dirty="0" smtClean="0"/>
              <a:t>56’b0</a:t>
            </a:r>
            <a:r>
              <a:rPr lang="en-US" altLang="zh-TW" dirty="0"/>
              <a:t>}, </a:t>
            </a:r>
            <a:r>
              <a:rPr lang="en-US" altLang="zh-TW" dirty="0" err="1"/>
              <a:t>rd_exp</a:t>
            </a:r>
            <a:r>
              <a:rPr lang="en-US" altLang="zh-TW" dirty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39458"/>
              </p:ext>
            </p:extLst>
          </p:nvPr>
        </p:nvGraphicFramePr>
        <p:xfrm>
          <a:off x="521673" y="594404"/>
          <a:ext cx="8129973" cy="23571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54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70717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447237" y="2615946"/>
            <a:ext cx="3666630" cy="3052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61416" y="2582072"/>
            <a:ext cx="4352444" cy="316223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4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58205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Normalization:</a:t>
            </a:r>
          </a:p>
          <a:p>
            <a:pPr lvl="2"/>
            <a:r>
              <a:rPr lang="en-US" altLang="zh-TW" dirty="0" smtClean="0"/>
              <a:t>Count leading zero of bit[63:0] (LZD) (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’=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lzd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Left shift 12 bits if target is SP, left shift 29 bits if target is DP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Left shift bit[92:0] by lz_num[5:0] (6 level mux)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Rounding: (54-bit adder needed: bit[93:39])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Detect Sticky bit (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) (| bit[38:0])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According to round mode and 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, add 1 on LSB or on Round bit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If bit[93](DP)/bit[76](SP)/bit[64](HP)==1  exp+1, fraction=0</a:t>
            </a: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15221"/>
              </p:ext>
            </p:extLst>
          </p:nvPr>
        </p:nvGraphicFramePr>
        <p:xfrm>
          <a:off x="521673" y="699179"/>
          <a:ext cx="8129973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1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black">
          <a:xfrm>
            <a:off x="381000" y="1054100"/>
            <a:ext cx="84328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Rounding for SP to Long</a:t>
            </a:r>
          </a:p>
          <a:p>
            <a:pPr lvl="1"/>
            <a:r>
              <a:rPr lang="en-US" altLang="zh-TW" dirty="0" err="1" smtClean="0"/>
              <a:t>Exp</a:t>
            </a:r>
            <a:r>
              <a:rPr lang="en-US" altLang="zh-TW" dirty="0" smtClean="0"/>
              <a:t>&lt;52: </a:t>
            </a:r>
            <a:r>
              <a:rPr lang="en-US" altLang="zh-TW" dirty="0" err="1" smtClean="0"/>
              <a:t>rsh</a:t>
            </a:r>
            <a:r>
              <a:rPr lang="en-US" altLang="zh-TW" dirty="0" smtClean="0"/>
              <a:t> (52-exp), Leading 12 bits are 0</a:t>
            </a:r>
          </a:p>
          <a:p>
            <a:pPr lvl="2"/>
            <a:r>
              <a:rPr lang="en-US" altLang="zh-TW" dirty="0" smtClean="0"/>
              <a:t>need to round (at least 1bit shifted to bit[10:0])</a:t>
            </a:r>
          </a:p>
          <a:p>
            <a:pPr lvl="2"/>
            <a:r>
              <a:rPr lang="en-US" altLang="zh-TW" dirty="0" smtClean="0"/>
              <a:t>Integer = {12’b0, bit[62:11]}</a:t>
            </a:r>
          </a:p>
          <a:p>
            <a:pPr marL="914400" lvl="2" indent="0">
              <a:buFont typeface="Wingdings" pitchFamily="2" charset="2"/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52 </a:t>
            </a:r>
            <a:r>
              <a:rPr lang="zh-TW" altLang="en-US" dirty="0" smtClean="0"/>
              <a:t>≦ </a:t>
            </a:r>
            <a:r>
              <a:rPr lang="en-US" altLang="zh-TW" dirty="0" err="1" smtClean="0"/>
              <a:t>Exp</a:t>
            </a:r>
            <a:r>
              <a:rPr lang="zh-TW" altLang="en-US" dirty="0" smtClean="0"/>
              <a:t> </a:t>
            </a:r>
            <a:r>
              <a:rPr lang="zh-TW" altLang="en-US" dirty="0"/>
              <a:t>≦ </a:t>
            </a:r>
            <a:r>
              <a:rPr lang="en-US" altLang="zh-TW" dirty="0" smtClean="0"/>
              <a:t>63: right shift (63-exp),</a:t>
            </a:r>
          </a:p>
          <a:p>
            <a:pPr lvl="2"/>
            <a:r>
              <a:rPr lang="en-US" altLang="zh-TW" dirty="0" smtClean="0"/>
              <a:t>no need to round</a:t>
            </a:r>
          </a:p>
          <a:p>
            <a:pPr lvl="2"/>
            <a:r>
              <a:rPr lang="en-US" altLang="zh-TW" dirty="0" smtClean="0"/>
              <a:t>Integer = {bit[63:0]}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226820" y="2933700"/>
            <a:ext cx="3505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88820" y="293370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63398" y="2658125"/>
            <a:ext cx="109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11 10          0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 bwMode="auto">
          <a:xfrm>
            <a:off x="1988821" y="293370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88820" y="3299460"/>
            <a:ext cx="203454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result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26820" y="3299460"/>
            <a:ext cx="762000" cy="281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12’b0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88820" y="532638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88820" y="5692140"/>
            <a:ext cx="274320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result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80981" y="5049381"/>
            <a:ext cx="115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11 10          0</a:t>
            </a:r>
            <a:endParaRPr lang="zh-TW" altLang="en-US" sz="1200" dirty="0"/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2118946" y="3074670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圖說文字 22"/>
          <p:cNvSpPr/>
          <p:nvPr/>
        </p:nvSpPr>
        <p:spPr bwMode="auto">
          <a:xfrm>
            <a:off x="4597400" y="3452153"/>
            <a:ext cx="1345224" cy="365760"/>
          </a:xfrm>
          <a:prstGeom prst="wedgeRectCallout">
            <a:avLst>
              <a:gd name="adj1" fmla="val -86572"/>
              <a:gd name="adj2" fmla="val -134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Round bit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矩形圖說文字 23"/>
          <p:cNvSpPr/>
          <p:nvPr/>
        </p:nvSpPr>
        <p:spPr bwMode="auto">
          <a:xfrm>
            <a:off x="5157910" y="5735089"/>
            <a:ext cx="1569427" cy="365760"/>
          </a:xfrm>
          <a:prstGeom prst="wedgeRectCallout">
            <a:avLst>
              <a:gd name="adj1" fmla="val -99252"/>
              <a:gd name="adj2" fmla="val -115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 rounding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1226820" y="3689350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>
            <a:off x="1955556" y="6110165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>
            <a:off x="4150847" y="2933700"/>
            <a:ext cx="0" cy="28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>
            <a:off x="2054028" y="5485228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1880672" y="2681487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63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911596" y="5047036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05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179667</TotalTime>
  <Words>1432</Words>
  <Application>Microsoft Office PowerPoint</Application>
  <PresentationFormat>如螢幕大小 (4:3)</PresentationFormat>
  <Paragraphs>803</Paragraphs>
  <Slides>28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母片</vt:lpstr>
      <vt:lpstr>[Alpaca]: FPU MISC Pipeline uArch</vt:lpstr>
      <vt:lpstr>Misc. Pipeline uArch</vt:lpstr>
      <vt:lpstr>Misc. Pipeline Instructions</vt:lpstr>
      <vt:lpstr>Single-Width Floating-Point/Integer Type Convert Instructions</vt:lpstr>
      <vt:lpstr>Widening Floating-Point/Integer Type Convert Instructions</vt:lpstr>
      <vt:lpstr>Narrowing Floating-Point/Integer Type-Convert Instructions</vt:lpstr>
      <vt:lpstr>Integer to FP (1/)</vt:lpstr>
      <vt:lpstr>Integer to FP (2/)</vt:lpstr>
      <vt:lpstr>FP to Integer</vt:lpstr>
      <vt:lpstr>FP to Integer</vt:lpstr>
      <vt:lpstr>Convert Between DP and SP</vt:lpstr>
      <vt:lpstr>Convert Between SP and HP</vt:lpstr>
      <vt:lpstr>Convert From SP to BF16</vt:lpstr>
      <vt:lpstr>Convert Instructions</vt:lpstr>
      <vt:lpstr>uArch of Convert Instructions w/ 2’sc previous design</vt:lpstr>
      <vt:lpstr>uArch of Convert Instructions</vt:lpstr>
      <vt:lpstr>FP2Int 2’sc Inclement Bit Setting</vt:lpstr>
      <vt:lpstr>Vector Floating-Point Sign-Injection Instructions</vt:lpstr>
      <vt:lpstr>Vector Floating-Point Compare Instructions</vt:lpstr>
      <vt:lpstr>Vector Floating-Point Compare Instructions</vt:lpstr>
      <vt:lpstr>Vector Floating-Point Compare Instructions</vt:lpstr>
      <vt:lpstr>Vector Floating-Point Compare Instructions</vt:lpstr>
      <vt:lpstr>Vector Floating-Point MIN/MAX Instructions</vt:lpstr>
      <vt:lpstr>FMIN and FMAX Instructions</vt:lpstr>
      <vt:lpstr>Vector Floating-Point Classify Instruction</vt:lpstr>
      <vt:lpstr>Vector Floating-Point Merge Instruction</vt:lpstr>
      <vt:lpstr>Floating-Point Scalar Move Instructions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2646</cp:revision>
  <cp:lastPrinted>2018-05-08T06:45:15Z</cp:lastPrinted>
  <dcterms:created xsi:type="dcterms:W3CDTF">2018-01-08T00:52:47Z</dcterms:created>
  <dcterms:modified xsi:type="dcterms:W3CDTF">2020-09-11T08:40:29Z</dcterms:modified>
</cp:coreProperties>
</file>