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57" r:id="rId5"/>
    <p:sldId id="258" r:id="rId6"/>
    <p:sldId id="266" r:id="rId7"/>
    <p:sldId id="272" r:id="rId8"/>
    <p:sldId id="260" r:id="rId9"/>
    <p:sldId id="282" r:id="rId10"/>
    <p:sldId id="261" r:id="rId11"/>
    <p:sldId id="273" r:id="rId12"/>
    <p:sldId id="283" r:id="rId13"/>
    <p:sldId id="280" r:id="rId14"/>
    <p:sldId id="281" r:id="rId15"/>
    <p:sldId id="264" r:id="rId16"/>
    <p:sldId id="263" r:id="rId17"/>
    <p:sldId id="285" r:id="rId18"/>
    <p:sldId id="278" r:id="rId19"/>
    <p:sldId id="284" r:id="rId20"/>
    <p:sldId id="276" r:id="rId21"/>
    <p:sldId id="275" r:id="rId22"/>
    <p:sldId id="262" r:id="rId23"/>
    <p:sldId id="274" r:id="rId24"/>
    <p:sldId id="277" r:id="rId25"/>
    <p:sldId id="265" r:id="rId26"/>
    <p:sldId id="267" r:id="rId27"/>
    <p:sldId id="268" r:id="rId28"/>
    <p:sldId id="270" r:id="rId29"/>
    <p:sldId id="271" r:id="rId30"/>
    <p:sldId id="27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98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1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04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8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59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6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83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83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1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06A4-6169-4763-9348-8C2E9CC4FF09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3113-2183-46B2-AB59-BC60F584FC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Half-Precision FMAC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0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7843"/>
            <a:ext cx="10191750" cy="4589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Align amount</a:t>
            </a:r>
          </a:p>
          <a:p>
            <a:pPr lvl="1"/>
            <a:r>
              <a:rPr lang="en-US" altLang="zh-TW" dirty="0" smtClean="0"/>
              <a:t>For simplicity, the accumulator only do right shift, the accumulator is placed </a:t>
            </a:r>
            <a:r>
              <a:rPr lang="en-US" altLang="zh-TW" dirty="0" smtClean="0"/>
              <a:t>with 11 </a:t>
            </a:r>
            <a:r>
              <a:rPr lang="en-US" altLang="zh-TW" dirty="0" smtClean="0"/>
              <a:t>digits offset to the product</a:t>
            </a:r>
          </a:p>
          <a:p>
            <a:pPr lvl="1"/>
            <a:r>
              <a:rPr lang="en-US" altLang="zh-TW" dirty="0" smtClean="0"/>
              <a:t>align amount =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 + (-bias + offset)</a:t>
            </a:r>
          </a:p>
          <a:p>
            <a:pPr lvl="1"/>
            <a:r>
              <a:rPr lang="en-US" altLang="zh-TW" dirty="0" smtClean="0"/>
              <a:t>use 4:2 CSA to compress the four operands into two operands, don’t expect compiler optimization</a:t>
            </a:r>
          </a:p>
          <a:p>
            <a:pPr lvl="1"/>
            <a:r>
              <a:rPr lang="en-US" altLang="zh-TW" dirty="0"/>
              <a:t>bit width = 5 + 2, </a:t>
            </a:r>
            <a:r>
              <a:rPr lang="en-US" altLang="zh-TW" dirty="0" smtClean="0"/>
              <a:t>since the amount is range from -35 ~ 58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8501" r="27121" b="84066"/>
          <a:stretch/>
        </p:blipFill>
        <p:spPr>
          <a:xfrm>
            <a:off x="1403350" y="4518026"/>
            <a:ext cx="6190358" cy="12795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349" y="5277366"/>
            <a:ext cx="1367479" cy="5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do the alignment with a 5-level barrel shifter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65" y="2449394"/>
            <a:ext cx="6731883" cy="39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Additional bits </a:t>
            </a:r>
            <a:r>
              <a:rPr lang="en-US" altLang="zh-TW" dirty="0" smtClean="0">
                <a:solidFill>
                  <a:srgbClr val="FF0000"/>
                </a:solidFill>
              </a:rPr>
              <a:t>beyond the … </a:t>
            </a:r>
            <a:r>
              <a:rPr lang="en-US" altLang="zh-TW" dirty="0" smtClean="0"/>
              <a:t>needs to be kept when one of the multiplicand is a subnormal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9" y="3194890"/>
            <a:ext cx="4008115" cy="7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2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reduce the pipe register and adder width, the accumulator and the product is cut from 32-bit to 23-bit according to the alignment</a:t>
            </a:r>
          </a:p>
          <a:p>
            <a:endParaRPr lang="en-US" altLang="zh-TW" dirty="0"/>
          </a:p>
          <a:p>
            <a:r>
              <a:rPr lang="en-US" altLang="zh-TW" dirty="0" smtClean="0"/>
              <a:t>note that (</a:t>
            </a:r>
            <a:r>
              <a:rPr lang="en-US" altLang="zh-TW" dirty="0" err="1" smtClean="0"/>
              <a:t>shift_amount</a:t>
            </a:r>
            <a:r>
              <a:rPr lang="en-US" altLang="zh-TW" dirty="0" smtClean="0"/>
              <a:t> = 9) must not take as case 1, since the sum might be 0.00…01, the whole K should preserved as effective digits after normalization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52" y="4552172"/>
            <a:ext cx="7694565" cy="20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Alignment sticky for rounding </a:t>
            </a:r>
          </a:p>
          <a:p>
            <a:pPr lvl="1"/>
            <a:r>
              <a:rPr lang="en-US" altLang="zh-TW" dirty="0" smtClean="0"/>
              <a:t>case 1: use cut-off product bits</a:t>
            </a:r>
          </a:p>
          <a:p>
            <a:pPr lvl="1"/>
            <a:r>
              <a:rPr lang="en-US" altLang="zh-TW" dirty="0" smtClean="0"/>
              <a:t>case 2: use accumulator bit shifted beyond 32</a:t>
            </a:r>
          </a:p>
          <a:p>
            <a:r>
              <a:rPr lang="en-US" altLang="zh-TW" dirty="0" smtClean="0"/>
              <a:t>Alignment sticky for MAC sum</a:t>
            </a:r>
          </a:p>
          <a:p>
            <a:pPr lvl="1"/>
            <a:r>
              <a:rPr lang="en-US" altLang="zh-TW" dirty="0" smtClean="0"/>
              <a:t>the eff. sub and no sticky is purely for complete the 2’s complement form</a:t>
            </a:r>
          </a:p>
          <a:p>
            <a:pPr lvl="1"/>
            <a:r>
              <a:rPr lang="en-US" altLang="zh-TW" dirty="0" smtClean="0"/>
              <a:t>only the accumulator sticky involved in the logic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10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+1 for 2’s Complement After Alignment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871" y="1859035"/>
            <a:ext cx="5066628" cy="4317928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6112435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When the operation is effective subtraction (a*b-c or -a*</a:t>
            </a:r>
            <a:r>
              <a:rPr lang="en-US" altLang="zh-TW" dirty="0" err="1" smtClean="0"/>
              <a:t>b+c</a:t>
            </a:r>
            <a:r>
              <a:rPr lang="en-US" altLang="zh-TW" dirty="0" smtClean="0"/>
              <a:t>), the accumulator should be inverted and +1</a:t>
            </a:r>
          </a:p>
          <a:p>
            <a:r>
              <a:rPr lang="en-US" altLang="zh-TW" dirty="0" smtClean="0"/>
              <a:t>The +1 adds extra logic delay before the </a:t>
            </a:r>
            <a:r>
              <a:rPr lang="en-US" altLang="zh-TW" dirty="0"/>
              <a:t>product and accumulation sum </a:t>
            </a:r>
            <a:r>
              <a:rPr lang="en-US" altLang="zh-TW" dirty="0" smtClean="0"/>
              <a:t>logic</a:t>
            </a:r>
          </a:p>
          <a:p>
            <a:r>
              <a:rPr lang="en-US" altLang="zh-TW" dirty="0" smtClean="0"/>
              <a:t>The figure shows how to move the +1 to after the alignment, thus it can be add into the product and accumulation sum logic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please note the figure is to illustrate in Double Precision format, but the concept is the same</a:t>
            </a:r>
          </a:p>
        </p:txBody>
      </p:sp>
    </p:spTree>
    <p:extLst>
      <p:ext uri="{BB962C8B-B14F-4D97-AF65-F5344CB8AC3E}">
        <p14:creationId xmlns:p14="http://schemas.microsoft.com/office/powerpoint/2010/main" val="29931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structuralized LZA</a:t>
            </a:r>
          </a:p>
          <a:p>
            <a:pPr lvl="1"/>
            <a:r>
              <a:rPr lang="en-US" altLang="zh-TW" dirty="0" smtClean="0"/>
              <a:t>Or network has bigger area but shorter latency</a:t>
            </a:r>
          </a:p>
          <a:p>
            <a:r>
              <a:rPr lang="en-US" altLang="zh-TW" dirty="0" smtClean="0"/>
              <a:t>LZA error</a:t>
            </a:r>
          </a:p>
          <a:p>
            <a:pPr lvl="1"/>
            <a:r>
              <a:rPr lang="en-US" altLang="zh-TW" dirty="0" smtClean="0"/>
              <a:t>timing is ok, an additional 1-bit shifter is add after the normalization shifter</a:t>
            </a:r>
          </a:p>
          <a:p>
            <a:r>
              <a:rPr lang="en-US" altLang="zh-TW" dirty="0" smtClean="0"/>
              <a:t>With V2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, there is no LZA error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82789"/>
            <a:ext cx="5030893" cy="1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we add a HA before the 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want to keep the exponent +1  logic….</a:t>
            </a:r>
          </a:p>
          <a:p>
            <a:r>
              <a:rPr lang="en-US" altLang="zh-TW" dirty="0" smtClean="0"/>
              <a:t>When use simple (^b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)&amp;(|b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) LZA </a:t>
            </a:r>
          </a:p>
          <a:p>
            <a:r>
              <a:rPr lang="en-US" altLang="zh-TW" dirty="0" smtClean="0"/>
              <a:t>The result will be wrong when LZA</a:t>
            </a:r>
            <a:r>
              <a:rPr lang="zh-TW" altLang="en-US" dirty="0"/>
              <a:t> </a:t>
            </a:r>
            <a:r>
              <a:rPr lang="en-US" altLang="zh-TW" dirty="0" smtClean="0"/>
              <a:t>error and exponent increment caused by rounding occurs at the same time</a:t>
            </a:r>
          </a:p>
          <a:p>
            <a:r>
              <a:rPr lang="en-US" altLang="zh-TW" dirty="0" smtClean="0"/>
              <a:t>With V2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, this issue is no longer exist</a:t>
            </a:r>
          </a:p>
        </p:txBody>
      </p:sp>
    </p:spTree>
    <p:extLst>
      <p:ext uri="{BB962C8B-B14F-4D97-AF65-F5344CB8AC3E}">
        <p14:creationId xmlns:p14="http://schemas.microsoft.com/office/powerpoint/2010/main" val="316926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The Lost +1 When the MAC Sum is Negative (1/)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complete the 2’s complement form </a:t>
            </a:r>
            <a:r>
              <a:rPr lang="en-US" altLang="zh-TW" dirty="0" smtClean="0">
                <a:solidFill>
                  <a:srgbClr val="FF0000"/>
                </a:solidFill>
              </a:rPr>
              <a:t>of…</a:t>
            </a:r>
          </a:p>
          <a:p>
            <a:r>
              <a:rPr lang="en-US" altLang="zh-TW" dirty="0" smtClean="0"/>
              <a:t>The +1 isn’t added before rounding, it is combined into the rounding increment logic</a:t>
            </a:r>
          </a:p>
          <a:p>
            <a:pPr lvl="1"/>
            <a:r>
              <a:rPr lang="en-US" altLang="zh-TW" dirty="0" smtClean="0"/>
              <a:t>MAC sum is negative =&gt; complement = 1</a:t>
            </a:r>
          </a:p>
          <a:p>
            <a:pPr lvl="1"/>
            <a:r>
              <a:rPr lang="en-US" altLang="zh-TW" dirty="0" smtClean="0"/>
              <a:t>Observation:</a:t>
            </a:r>
          </a:p>
          <a:p>
            <a:pPr lvl="2"/>
            <a:r>
              <a:rPr lang="en-US" altLang="zh-TW" dirty="0" smtClean="0"/>
              <a:t>the +1 is only effective when the round-off bits are all-ones </a:t>
            </a:r>
            <a:br>
              <a:rPr lang="en-US" altLang="zh-TW" dirty="0" smtClean="0"/>
            </a:br>
            <a:r>
              <a:rPr lang="en-US" altLang="zh-TW" dirty="0" smtClean="0"/>
              <a:t>=&gt; normalization should shift with complement instead of zeros</a:t>
            </a:r>
          </a:p>
          <a:p>
            <a:pPr lvl="2"/>
            <a:r>
              <a:rPr lang="en-US" altLang="zh-TW" dirty="0" smtClean="0"/>
              <a:t>when the round-off bits are all-one and complement = 1</a:t>
            </a:r>
            <a:br>
              <a:rPr lang="en-US" altLang="zh-TW" dirty="0" smtClean="0"/>
            </a:br>
            <a:r>
              <a:rPr lang="en-US" altLang="zh-TW" dirty="0" smtClean="0"/>
              <a:t>=&gt; the REAL round-off bits (after the +1) will be all 0, thus no longer round increment</a:t>
            </a:r>
            <a:br>
              <a:rPr lang="en-US" altLang="zh-TW" dirty="0" smtClean="0"/>
            </a:br>
            <a:r>
              <a:rPr lang="en-US" altLang="zh-TW" dirty="0" smtClean="0"/>
              <a:t>=&gt; the result +1 cause by complement and rounding increment is exclusive</a:t>
            </a:r>
            <a:br>
              <a:rPr lang="en-US" altLang="zh-TW" dirty="0" smtClean="0"/>
            </a:br>
            <a:r>
              <a:rPr lang="en-US" altLang="zh-TW" dirty="0" smtClean="0"/>
              <a:t>=&gt; the complement +1 event can be add into the original round increment logic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18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The Lost +1 When the MAC Sum is Negative </a:t>
            </a:r>
            <a:r>
              <a:rPr lang="en-US" altLang="zh-TW" sz="4000" dirty="0" smtClean="0"/>
              <a:t>(2/)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Rounding bits calculation</a:t>
            </a:r>
          </a:p>
          <a:p>
            <a:pPr lvl="1"/>
            <a:r>
              <a:rPr lang="en-US" altLang="zh-TW" dirty="0" err="1" smtClean="0"/>
              <a:t>sticky_msb_inc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sticky_bits_except_msb_all_one</a:t>
            </a:r>
            <a:r>
              <a:rPr lang="en-US" altLang="zh-TW" dirty="0" smtClean="0"/>
              <a:t> &amp; ~</a:t>
            </a:r>
            <a:r>
              <a:rPr lang="en-US" altLang="zh-TW" dirty="0" err="1" smtClean="0"/>
              <a:t>align_sticky</a:t>
            </a:r>
            <a:r>
              <a:rPr lang="en-US" altLang="zh-TW" dirty="0" smtClean="0"/>
              <a:t> &amp; complement</a:t>
            </a:r>
          </a:p>
          <a:p>
            <a:pPr lvl="1"/>
            <a:r>
              <a:rPr lang="en-US" altLang="zh-TW" dirty="0" smtClean="0"/>
              <a:t>{L’, R’, Sm’} = {L, R, Sm}  + {2’b0, </a:t>
            </a:r>
            <a:r>
              <a:rPr lang="en-US" altLang="zh-TW" dirty="0" err="1" smtClean="0"/>
              <a:t>sticky_msb_inc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smtClean="0"/>
              <a:t>L =&gt; LSB of fraction</a:t>
            </a:r>
          </a:p>
          <a:p>
            <a:pPr lvl="1"/>
            <a:r>
              <a:rPr lang="en-US" altLang="zh-TW" dirty="0" smtClean="0"/>
              <a:t>R =&gt; rounding bit</a:t>
            </a:r>
          </a:p>
          <a:p>
            <a:pPr lvl="1"/>
            <a:r>
              <a:rPr lang="en-US" altLang="zh-TW" dirty="0" smtClean="0"/>
              <a:t>Sm =&gt; MSB of sticky bits</a:t>
            </a:r>
          </a:p>
          <a:p>
            <a:r>
              <a:rPr lang="en-US" altLang="zh-TW" dirty="0" smtClean="0"/>
              <a:t>Round increment</a:t>
            </a:r>
          </a:p>
          <a:p>
            <a:pPr lvl="1"/>
            <a:r>
              <a:rPr lang="en-US" altLang="zh-TW" dirty="0" smtClean="0"/>
              <a:t>original rounding increment, or</a:t>
            </a:r>
          </a:p>
          <a:p>
            <a:pPr lvl="1"/>
            <a:r>
              <a:rPr lang="en-US" altLang="zh-TW" dirty="0" smtClean="0"/>
              <a:t>complement +1 propagated to the LSB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This </a:t>
            </a:r>
            <a:r>
              <a:rPr lang="en-US" altLang="zh-TW" dirty="0">
                <a:solidFill>
                  <a:srgbClr val="FF0000"/>
                </a:solidFill>
              </a:rPr>
              <a:t>technique might not be practical since the complement signal needs to be ready before normalization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3-stage Half-precision fused-multiply-accumulate(FMAC)</a:t>
            </a:r>
          </a:p>
          <a:p>
            <a:r>
              <a:rPr lang="en-US" altLang="zh-TW" dirty="0" smtClean="0"/>
              <a:t>Optimized for low area</a:t>
            </a:r>
          </a:p>
          <a:p>
            <a:r>
              <a:rPr lang="en-US" altLang="zh-TW" dirty="0" smtClean="0"/>
              <a:t>Targeting 1 GHz </a:t>
            </a:r>
            <a:r>
              <a:rPr lang="en-US" altLang="zh-TW" dirty="0"/>
              <a:t>at TSMC 28nm HPC+ 9T 30P140 -40C (tcbn28hpcplusbwp30p140ssg0p81vm40c)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Only support vector </a:t>
            </a:r>
            <a:r>
              <a:rPr lang="en-US" altLang="zh-TW" dirty="0"/>
              <a:t>single width </a:t>
            </a:r>
            <a:r>
              <a:rPr lang="en-US" altLang="zh-TW" dirty="0" smtClean="0"/>
              <a:t>add/sub/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fma</a:t>
            </a:r>
            <a:r>
              <a:rPr lang="en-US" altLang="zh-TW" dirty="0" smtClean="0"/>
              <a:t>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7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Invalid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Any </a:t>
            </a:r>
            <a:r>
              <a:rPr lang="en-US" altLang="zh-TW" dirty="0"/>
              <a:t>general-computational or signaling-computational operation on a signaling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fr-FR" altLang="zh-TW" dirty="0" smtClean="0"/>
              <a:t>Multiplication</a:t>
            </a:r>
            <a:r>
              <a:rPr lang="fr-FR" altLang="zh-TW" dirty="0"/>
              <a:t>: multiplication(0, ∞) or multiplication(∞, 0</a:t>
            </a:r>
            <a:r>
              <a:rPr lang="fr-FR" altLang="zh-TW" dirty="0" smtClean="0"/>
              <a:t>)</a:t>
            </a:r>
          </a:p>
          <a:p>
            <a:pPr lvl="1"/>
            <a:r>
              <a:rPr lang="en-US" altLang="zh-TW" dirty="0" smtClean="0"/>
              <a:t>IEEE 754: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(0</a:t>
            </a:r>
            <a:r>
              <a:rPr lang="en-US" altLang="zh-TW" dirty="0"/>
              <a:t>, ∞, c) or </a:t>
            </a:r>
            <a:r>
              <a:rPr lang="en-US" altLang="zh-TW" dirty="0" err="1"/>
              <a:t>fusedMultiplyAdd</a:t>
            </a:r>
            <a:r>
              <a:rPr lang="en-US" altLang="zh-TW" dirty="0"/>
              <a:t>(∞, 0, c) unless c is a </a:t>
            </a:r>
            <a:r>
              <a:rPr lang="en-US" altLang="zh-TW" dirty="0" smtClean="0"/>
              <a:t>quiet </a:t>
            </a:r>
            <a:r>
              <a:rPr lang="en-US" altLang="zh-TW" dirty="0" err="1" smtClean="0"/>
              <a:t>NaN</a:t>
            </a:r>
            <a:r>
              <a:rPr lang="en-US" altLang="zh-TW" dirty="0"/>
              <a:t>; if c is a quiet </a:t>
            </a:r>
            <a:r>
              <a:rPr lang="en-US" altLang="zh-TW" dirty="0" err="1"/>
              <a:t>NaN</a:t>
            </a:r>
            <a:r>
              <a:rPr lang="en-US" altLang="zh-TW" dirty="0"/>
              <a:t> then it is </a:t>
            </a:r>
            <a:r>
              <a:rPr lang="en-US" altLang="zh-TW" dirty="0" smtClean="0"/>
              <a:t>implementation </a:t>
            </a:r>
            <a:r>
              <a:rPr lang="en-US" altLang="zh-TW" dirty="0"/>
              <a:t>defined whether the invalid operation </a:t>
            </a:r>
            <a:r>
              <a:rPr lang="en-US" altLang="zh-TW" dirty="0" smtClean="0"/>
              <a:t>exception is signaled</a:t>
            </a:r>
          </a:p>
          <a:p>
            <a:pPr lvl="1"/>
            <a:r>
              <a:rPr lang="en-US" altLang="zh-TW" dirty="0"/>
              <a:t>RISC-V spec: must set flag </a:t>
            </a:r>
            <a:r>
              <a:rPr lang="en-US" altLang="zh-TW" dirty="0" smtClean="0"/>
              <a:t>even </a:t>
            </a:r>
            <a:r>
              <a:rPr lang="en-US" altLang="zh-TW" dirty="0"/>
              <a:t>when the addend is a quiet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Addition </a:t>
            </a:r>
            <a:r>
              <a:rPr lang="en-US" altLang="zh-TW" dirty="0"/>
              <a:t>or subtraction or </a:t>
            </a:r>
            <a:r>
              <a:rPr lang="en-US" altLang="zh-TW" dirty="0" err="1"/>
              <a:t>fusedMultiplyAdd</a:t>
            </a:r>
            <a:r>
              <a:rPr lang="en-US" altLang="zh-TW" dirty="0"/>
              <a:t>: magnitude subtraction of infinities, such as</a:t>
            </a:r>
            <a:r>
              <a:rPr lang="en-US" altLang="zh-TW" dirty="0" smtClean="0"/>
              <a:t>: addition</a:t>
            </a:r>
            <a:r>
              <a:rPr lang="en-US" altLang="zh-TW" dirty="0"/>
              <a:t>(+∞, −∞)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3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destination format’s largest finite number </a:t>
            </a:r>
            <a:r>
              <a:rPr lang="en-US" altLang="zh-TW" dirty="0" smtClean="0"/>
              <a:t>is exceeded </a:t>
            </a:r>
            <a:r>
              <a:rPr lang="en-US" altLang="zh-TW" dirty="0"/>
              <a:t>in magnitude by what would have been the rounded floating-point </a:t>
            </a:r>
            <a:r>
              <a:rPr lang="en-US" altLang="zh-TW" dirty="0" smtClean="0"/>
              <a:t>result</a:t>
            </a:r>
          </a:p>
          <a:p>
            <a:r>
              <a:rPr lang="en-US" altLang="zh-TW" dirty="0" smtClean="0"/>
              <a:t>Detection</a:t>
            </a:r>
          </a:p>
          <a:p>
            <a:pPr lvl="1"/>
            <a:r>
              <a:rPr lang="en-US" altLang="zh-TW" dirty="0" smtClean="0"/>
              <a:t>Compare before rounding for speed</a:t>
            </a:r>
          </a:p>
          <a:p>
            <a:pPr lvl="1"/>
            <a:r>
              <a:rPr lang="en-US" altLang="zh-TW" dirty="0" smtClean="0"/>
              <a:t>Compare the unbounded exponent and unbounded exponent + 1 together, then select after the rounding result comes out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Bounded value when Overflow exceptions occurs</a:t>
            </a:r>
          </a:p>
          <a:p>
            <a:pPr lvl="1"/>
            <a:r>
              <a:rPr lang="en-US" altLang="zh-TW" dirty="0" smtClean="0"/>
              <a:t>see </a:t>
            </a:r>
            <a:r>
              <a:rPr lang="en-US" altLang="zh-TW" dirty="0" smtClean="0">
                <a:hlinkClick r:id="rId2" action="ppaction://hlinksldjump"/>
              </a:rPr>
              <a:t>special value: infinity</a:t>
            </a:r>
            <a:r>
              <a:rPr lang="en-US" altLang="zh-TW" dirty="0" smtClean="0"/>
              <a:t>, </a:t>
            </a:r>
            <a:r>
              <a:rPr lang="en-US" altLang="zh-TW" dirty="0" smtClean="0">
                <a:hlinkClick r:id="rId3" action="ppaction://hlinksldjump"/>
              </a:rPr>
              <a:t>special value: largest 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56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Underflow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IEEE 754 definition:</a:t>
            </a:r>
          </a:p>
          <a:p>
            <a:pPr lvl="1"/>
            <a:r>
              <a:rPr lang="en-US" altLang="zh-TW" dirty="0" smtClean="0"/>
              <a:t>Signaled </a:t>
            </a:r>
            <a:r>
              <a:rPr lang="en-US" altLang="zh-TW" dirty="0"/>
              <a:t>when a tiny non-zero result is </a:t>
            </a:r>
            <a:r>
              <a:rPr lang="en-US" altLang="zh-TW" dirty="0" smtClean="0"/>
              <a:t>detected</a:t>
            </a:r>
          </a:p>
          <a:p>
            <a:pPr lvl="1"/>
            <a:r>
              <a:rPr lang="en-US" altLang="zh-TW" dirty="0" smtClean="0"/>
              <a:t>Tininess may detected as</a:t>
            </a:r>
          </a:p>
          <a:p>
            <a:pPr lvl="2"/>
            <a:r>
              <a:rPr lang="en-US" altLang="zh-TW" dirty="0" smtClean="0"/>
              <a:t>Before </a:t>
            </a:r>
            <a:r>
              <a:rPr lang="en-US" altLang="zh-TW" dirty="0"/>
              <a:t>rounding - when a nonzero result computed as though </a:t>
            </a:r>
            <a:r>
              <a:rPr lang="en-US" altLang="zh-TW" b="1" dirty="0" smtClean="0"/>
              <a:t>both the </a:t>
            </a:r>
            <a:r>
              <a:rPr lang="en-US" altLang="zh-TW" b="1" dirty="0"/>
              <a:t>exponent range and the precision were unbounded</a:t>
            </a:r>
            <a:r>
              <a:rPr lang="en-US" altLang="zh-TW" dirty="0"/>
              <a:t> would </a:t>
            </a:r>
            <a:r>
              <a:rPr lang="en-US" altLang="zh-TW" dirty="0" smtClean="0"/>
              <a:t>lie strictly </a:t>
            </a:r>
            <a:r>
              <a:rPr lang="en-US" altLang="zh-TW" dirty="0"/>
              <a:t>between ± 2</a:t>
            </a:r>
            <a:r>
              <a:rPr lang="en-US" altLang="zh-TW" baseline="30000" dirty="0"/>
              <a:t>Emin</a:t>
            </a:r>
            <a:endParaRPr lang="en-US" altLang="zh-TW" baseline="30000" dirty="0" smtClean="0"/>
          </a:p>
          <a:p>
            <a:pPr lvl="2"/>
            <a:r>
              <a:rPr lang="en-US" altLang="zh-TW" dirty="0"/>
              <a:t>After rounding - when a nonzero result computed as though </a:t>
            </a:r>
            <a:r>
              <a:rPr lang="en-US" altLang="zh-TW" b="1" dirty="0"/>
              <a:t>the exponent range were unbounded</a:t>
            </a:r>
            <a:r>
              <a:rPr lang="en-US" altLang="zh-TW" dirty="0"/>
              <a:t> would lie strictly between ±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Emin</a:t>
            </a:r>
            <a:endParaRPr lang="en-US" altLang="zh-TW" dirty="0" smtClean="0"/>
          </a:p>
          <a:p>
            <a:r>
              <a:rPr lang="en-US" altLang="zh-TW" dirty="0" smtClean="0"/>
              <a:t>RISC-V definition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Tininess </a:t>
            </a:r>
            <a:r>
              <a:rPr lang="en-US" altLang="zh-TW" dirty="0"/>
              <a:t>is detected after rounding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15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Underflow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9741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Detection:</a:t>
            </a:r>
          </a:p>
          <a:p>
            <a:pPr lvl="1"/>
            <a:r>
              <a:rPr lang="en-US" altLang="zh-TW" dirty="0" smtClean="0"/>
              <a:t>Condition </a:t>
            </a:r>
            <a:r>
              <a:rPr lang="en-US" altLang="zh-TW" dirty="0"/>
              <a:t>1: </a:t>
            </a:r>
            <a:r>
              <a:rPr lang="en-US" altLang="zh-TW" dirty="0" smtClean="0"/>
              <a:t>the result is </a:t>
            </a:r>
            <a:r>
              <a:rPr lang="en-US" altLang="zh-TW" dirty="0"/>
              <a:t>between ±2</a:t>
            </a:r>
            <a:r>
              <a:rPr lang="en-US" altLang="zh-TW" baseline="30000" dirty="0"/>
              <a:t>Emin</a:t>
            </a:r>
            <a:r>
              <a:rPr lang="en-US" altLang="zh-TW" dirty="0"/>
              <a:t> </a:t>
            </a:r>
            <a:r>
              <a:rPr lang="en-US" altLang="zh-TW" dirty="0" smtClean="0"/>
              <a:t>and doesn’t rounded to a normal value</a:t>
            </a:r>
          </a:p>
          <a:p>
            <a:pPr lvl="2"/>
            <a:r>
              <a:rPr lang="en-US" altLang="zh-TW" dirty="0" smtClean="0"/>
              <a:t>hidden one before rounding is 0, and</a:t>
            </a:r>
          </a:p>
          <a:p>
            <a:pPr lvl="2"/>
            <a:r>
              <a:rPr lang="en-US" altLang="zh-TW" dirty="0" smtClean="0"/>
              <a:t>without round increment or  fraction is not all 1</a:t>
            </a:r>
            <a:endParaRPr lang="en-US" altLang="zh-TW" dirty="0"/>
          </a:p>
          <a:p>
            <a:pPr lvl="1"/>
            <a:r>
              <a:rPr lang="en-US" altLang="zh-TW" dirty="0" smtClean="0"/>
              <a:t>Condition </a:t>
            </a:r>
            <a:r>
              <a:rPr lang="en-US" altLang="zh-TW" dirty="0"/>
              <a:t>2</a:t>
            </a:r>
            <a:r>
              <a:rPr lang="en-US" altLang="zh-TW" dirty="0" smtClean="0"/>
              <a:t>: the result is </a:t>
            </a:r>
            <a:r>
              <a:rPr lang="en-US" altLang="zh-TW" dirty="0"/>
              <a:t>between ±2</a:t>
            </a:r>
            <a:r>
              <a:rPr lang="en-US" altLang="zh-TW" baseline="30000" dirty="0"/>
              <a:t>Emin</a:t>
            </a:r>
            <a:r>
              <a:rPr lang="en-US" altLang="zh-TW" dirty="0"/>
              <a:t> </a:t>
            </a:r>
            <a:r>
              <a:rPr lang="en-US" altLang="zh-TW" dirty="0" smtClean="0"/>
              <a:t>, but rounded to a normal value; however, the result will </a:t>
            </a:r>
            <a:r>
              <a:rPr lang="en-US" altLang="zh-TW" dirty="0"/>
              <a:t>still between ±2</a:t>
            </a:r>
            <a:r>
              <a:rPr lang="en-US" altLang="zh-TW" baseline="30000" dirty="0"/>
              <a:t>Emin</a:t>
            </a:r>
            <a:r>
              <a:rPr lang="en-US" altLang="zh-TW" dirty="0" smtClean="0"/>
              <a:t> if rounded as the exponent is unbounded</a:t>
            </a:r>
            <a:endParaRPr lang="en-US" altLang="zh-TW" dirty="0"/>
          </a:p>
          <a:p>
            <a:pPr lvl="2"/>
            <a:r>
              <a:rPr lang="en-US" altLang="zh-TW" dirty="0" smtClean="0"/>
              <a:t>hidden one before rounding is 0, and</a:t>
            </a:r>
          </a:p>
          <a:p>
            <a:pPr lvl="2"/>
            <a:r>
              <a:rPr lang="en-US" altLang="zh-TW" dirty="0" smtClean="0"/>
              <a:t>with round increment, and fraction is all 1, and</a:t>
            </a:r>
          </a:p>
          <a:p>
            <a:pPr lvl="2"/>
            <a:r>
              <a:rPr lang="en-US" altLang="zh-TW" dirty="0" smtClean="0"/>
              <a:t>~(L’ &amp; (</a:t>
            </a:r>
            <a:r>
              <a:rPr lang="en-US" altLang="zh-TW" dirty="0" smtClean="0">
                <a:solidFill>
                  <a:srgbClr val="00B0F0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ri</a:t>
            </a:r>
            <a:r>
              <a:rPr lang="en-US" altLang="zh-TW" dirty="0" smtClean="0">
                <a:solidFill>
                  <a:srgbClr val="00B0F0"/>
                </a:solidFill>
              </a:rPr>
              <a:t> &amp; (R’|</a:t>
            </a:r>
            <a:r>
              <a:rPr lang="en-US" altLang="zh-TW" dirty="0" err="1" smtClean="0">
                <a:solidFill>
                  <a:srgbClr val="00B0F0"/>
                </a:solidFill>
              </a:rPr>
              <a:t>stick_bits</a:t>
            </a:r>
            <a:r>
              <a:rPr lang="en-US" altLang="zh-TW" dirty="0" smtClean="0">
                <a:solidFill>
                  <a:srgbClr val="00B0F0"/>
                </a:solidFill>
              </a:rPr>
              <a:t>’))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|</a:t>
            </a:r>
            <a:r>
              <a:rPr lang="zh-TW" altLang="en-US" dirty="0"/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(</a:t>
            </a:r>
            <a:r>
              <a:rPr lang="en-US" altLang="zh-TW" dirty="0" err="1" smtClean="0">
                <a:solidFill>
                  <a:srgbClr val="00B0F0"/>
                </a:solidFill>
              </a:rPr>
              <a:t>rne</a:t>
            </a:r>
            <a:r>
              <a:rPr lang="en-US" altLang="zh-TW" dirty="0" smtClean="0">
                <a:solidFill>
                  <a:srgbClr val="00B0F0"/>
                </a:solidFill>
              </a:rPr>
              <a:t> &amp; R’ &amp; (L’|</a:t>
            </a:r>
            <a:r>
              <a:rPr lang="en-US" altLang="zh-TW" dirty="0" err="1" smtClean="0">
                <a:solidFill>
                  <a:srgbClr val="00B0F0"/>
                </a:solidFill>
              </a:rPr>
              <a:t>sticky_bits</a:t>
            </a:r>
            <a:r>
              <a:rPr lang="en-US" altLang="zh-TW" dirty="0" smtClean="0">
                <a:solidFill>
                  <a:srgbClr val="00B0F0"/>
                </a:solidFill>
              </a:rPr>
              <a:t>’)) </a:t>
            </a:r>
            <a:r>
              <a:rPr lang="en-US" altLang="zh-TW" dirty="0" smtClean="0"/>
              <a:t>|</a:t>
            </a:r>
            <a:r>
              <a:rPr lang="en-US" altLang="zh-TW" dirty="0" smtClean="0">
                <a:solidFill>
                  <a:srgbClr val="00B0F0"/>
                </a:solidFill>
              </a:rPr>
              <a:t> (</a:t>
            </a:r>
            <a:r>
              <a:rPr lang="en-US" altLang="zh-TW" dirty="0" err="1" smtClean="0">
                <a:solidFill>
                  <a:srgbClr val="00B0F0"/>
                </a:solidFill>
              </a:rPr>
              <a:t>rmm</a:t>
            </a:r>
            <a:r>
              <a:rPr lang="en-US" altLang="zh-TW" dirty="0" smtClean="0">
                <a:solidFill>
                  <a:srgbClr val="00B0F0"/>
                </a:solidFill>
              </a:rPr>
              <a:t> &amp; R’)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=&gt; ~(L’ &amp; (</a:t>
            </a:r>
            <a:r>
              <a:rPr lang="en-US" altLang="zh-TW" dirty="0" err="1" smtClean="0"/>
              <a:t>ri</a:t>
            </a:r>
            <a:r>
              <a:rPr lang="en-US" altLang="zh-TW" dirty="0" smtClean="0"/>
              <a:t> &amp; (R’|</a:t>
            </a:r>
            <a:r>
              <a:rPr lang="en-US" altLang="zh-TW" dirty="0" err="1" smtClean="0"/>
              <a:t>sticky_bits</a:t>
            </a:r>
            <a:r>
              <a:rPr lang="en-US" altLang="zh-TW" dirty="0" smtClean="0"/>
              <a:t>’) | (</a:t>
            </a:r>
            <a:r>
              <a:rPr lang="en-US" altLang="zh-TW" dirty="0" err="1" smtClean="0"/>
              <a:t>rne</a:t>
            </a:r>
            <a:r>
              <a:rPr lang="en-US" altLang="zh-TW" dirty="0" smtClean="0"/>
              <a:t> &amp; R’) | (</a:t>
            </a:r>
            <a:r>
              <a:rPr lang="en-US" altLang="zh-TW" dirty="0" err="1" smtClean="0"/>
              <a:t>rmm</a:t>
            </a:r>
            <a:r>
              <a:rPr lang="en-US" altLang="zh-TW" dirty="0" smtClean="0"/>
              <a:t> &amp; R’))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647" y="5834846"/>
            <a:ext cx="3059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ri</a:t>
            </a:r>
            <a:r>
              <a:rPr lang="en-US" altLang="zh-TW" sz="1400" dirty="0" smtClean="0"/>
              <a:t>: round to </a:t>
            </a:r>
            <a:r>
              <a:rPr lang="en-US" altLang="zh-TW" sz="1400" dirty="0"/>
              <a:t>± </a:t>
            </a:r>
            <a:r>
              <a:rPr lang="en-US" altLang="zh-TW" sz="1400" dirty="0" err="1" smtClean="0"/>
              <a:t>inf</a:t>
            </a:r>
            <a:endParaRPr lang="en-US" altLang="zh-TW" sz="1400" dirty="0" smtClean="0"/>
          </a:p>
          <a:p>
            <a:r>
              <a:rPr lang="en-US" altLang="zh-TW" sz="1400" dirty="0" err="1" smtClean="0"/>
              <a:t>rne</a:t>
            </a:r>
            <a:r>
              <a:rPr lang="en-US" altLang="zh-TW" sz="1400" dirty="0" smtClean="0"/>
              <a:t>: round to nearest even</a:t>
            </a:r>
          </a:p>
          <a:p>
            <a:r>
              <a:rPr lang="en-US" altLang="zh-TW" sz="1400" dirty="0" err="1" smtClean="0"/>
              <a:t>rmm</a:t>
            </a:r>
            <a:r>
              <a:rPr lang="en-US" altLang="zh-TW" sz="1400" dirty="0" smtClean="0"/>
              <a:t>: round to nearest max magnitude </a:t>
            </a:r>
            <a:endParaRPr lang="zh-TW" altLang="en-US" sz="1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279" y="3635976"/>
            <a:ext cx="4002563" cy="139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– Inexact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Signaled when the rounded </a:t>
            </a:r>
            <a:r>
              <a:rPr lang="en-US" altLang="zh-TW" dirty="0"/>
              <a:t>result of an operation is </a:t>
            </a:r>
            <a:r>
              <a:rPr lang="en-US" altLang="zh-TW" dirty="0" smtClean="0"/>
              <a:t>inexact</a:t>
            </a:r>
          </a:p>
          <a:p>
            <a:pPr lvl="1"/>
            <a:r>
              <a:rPr lang="en-US" altLang="zh-TW" dirty="0"/>
              <a:t>it differs from what </a:t>
            </a:r>
            <a:r>
              <a:rPr lang="en-US" altLang="zh-TW" dirty="0" smtClean="0"/>
              <a:t>would have </a:t>
            </a:r>
            <a:r>
              <a:rPr lang="en-US" altLang="zh-TW" dirty="0"/>
              <a:t>been computed were both exponent range and precision </a:t>
            </a:r>
            <a:r>
              <a:rPr lang="en-US" altLang="zh-TW" dirty="0" smtClean="0"/>
              <a:t>unbounded</a:t>
            </a:r>
          </a:p>
          <a:p>
            <a:endParaRPr lang="en-US" altLang="zh-TW" dirty="0"/>
          </a:p>
          <a:p>
            <a:r>
              <a:rPr lang="en-US" altLang="zh-TW" dirty="0" smtClean="0"/>
              <a:t>Detection</a:t>
            </a:r>
          </a:p>
          <a:p>
            <a:pPr lvl="1"/>
            <a:r>
              <a:rPr lang="en-US" altLang="zh-TW" dirty="0" smtClean="0"/>
              <a:t>non zero round bit or sticky bit, or</a:t>
            </a:r>
          </a:p>
          <a:p>
            <a:pPr lvl="1"/>
            <a:r>
              <a:rPr lang="en-US" altLang="zh-TW" dirty="0" smtClean="0"/>
              <a:t>overflow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Zero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Zero (0x0000/0x8000)</a:t>
            </a:r>
          </a:p>
          <a:p>
            <a:pPr lvl="1"/>
            <a:r>
              <a:rPr lang="en-US" altLang="zh-TW" dirty="0" smtClean="0"/>
              <a:t>0 +/- 0</a:t>
            </a:r>
          </a:p>
          <a:p>
            <a:pPr lvl="2"/>
            <a:r>
              <a:rPr lang="en-US" altLang="zh-TW" dirty="0" smtClean="0"/>
              <a:t>detect in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2"/>
            <a:r>
              <a:rPr lang="en-US" altLang="zh-TW" dirty="0" smtClean="0"/>
              <a:t>Sign</a:t>
            </a:r>
          </a:p>
          <a:p>
            <a:pPr lvl="3"/>
            <a:r>
              <a:rPr lang="en-US" altLang="zh-TW" dirty="0" smtClean="0"/>
              <a:t>(+0) + (+0) =&gt; +0</a:t>
            </a:r>
          </a:p>
          <a:p>
            <a:pPr lvl="3"/>
            <a:r>
              <a:rPr lang="en-US" altLang="zh-TW" dirty="0" smtClean="0"/>
              <a:t>(+0) + (-0) =&gt; RDN: -0, others:</a:t>
            </a:r>
            <a:r>
              <a:rPr lang="zh-TW" altLang="en-US" dirty="0"/>
              <a:t> </a:t>
            </a:r>
            <a:r>
              <a:rPr lang="en-US" altLang="zh-TW" dirty="0" smtClean="0"/>
              <a:t>+0</a:t>
            </a:r>
          </a:p>
          <a:p>
            <a:pPr lvl="3"/>
            <a:r>
              <a:rPr lang="en-US" altLang="zh-TW" dirty="0" smtClean="0"/>
              <a:t>(-0</a:t>
            </a:r>
            <a:r>
              <a:rPr lang="en-US" altLang="zh-TW" dirty="0"/>
              <a:t>) + (-0) =&gt; </a:t>
            </a:r>
            <a:r>
              <a:rPr lang="en-US" altLang="zh-TW" dirty="0" smtClean="0"/>
              <a:t>-0</a:t>
            </a:r>
          </a:p>
          <a:p>
            <a:pPr lvl="1"/>
            <a:r>
              <a:rPr lang="en-US" altLang="zh-TW" dirty="0" smtClean="0"/>
              <a:t>Result is exactly zero</a:t>
            </a:r>
          </a:p>
          <a:p>
            <a:pPr lvl="2"/>
            <a:r>
              <a:rPr lang="en-US" altLang="zh-TW" dirty="0" smtClean="0"/>
              <a:t>detected after the product is added to accumulator (in the f2 stage)</a:t>
            </a:r>
          </a:p>
          <a:p>
            <a:pPr lvl="2"/>
            <a:r>
              <a:rPr lang="en-US" altLang="zh-TW" dirty="0" smtClean="0"/>
              <a:t>the result is -0 if round to -</a:t>
            </a:r>
            <a:r>
              <a:rPr lang="en-US" altLang="zh-TW" dirty="0" err="1" smtClean="0"/>
              <a:t>inf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4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NaN</a:t>
            </a:r>
            <a:r>
              <a:rPr lang="en-US" altLang="zh-TW" dirty="0" smtClean="0"/>
              <a:t> (0x7e00)</a:t>
            </a:r>
          </a:p>
          <a:p>
            <a:pPr lvl="1"/>
            <a:r>
              <a:rPr lang="en-US" altLang="zh-TW" dirty="0" smtClean="0"/>
              <a:t>Detect 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1"/>
            <a:r>
              <a:rPr lang="en-US" altLang="zh-TW" dirty="0" smtClean="0"/>
              <a:t>Cases</a:t>
            </a:r>
          </a:p>
          <a:p>
            <a:pPr lvl="2"/>
            <a:r>
              <a:rPr lang="en-US" altLang="zh-TW" dirty="0" smtClean="0"/>
              <a:t>One of the operand is a </a:t>
            </a:r>
            <a:r>
              <a:rPr lang="en-US" altLang="zh-TW" dirty="0" err="1" smtClean="0"/>
              <a:t>NaN</a:t>
            </a:r>
            <a:endParaRPr lang="en-US" altLang="zh-TW" dirty="0"/>
          </a:p>
          <a:p>
            <a:pPr lvl="2"/>
            <a:r>
              <a:rPr lang="en-US" altLang="zh-TW" dirty="0" smtClean="0"/>
              <a:t>(+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) + (-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 smtClean="0"/>
              <a:t>Inf</a:t>
            </a:r>
            <a:r>
              <a:rPr lang="en-US" altLang="zh-TW" dirty="0" smtClean="0"/>
              <a:t> * 0</a:t>
            </a:r>
          </a:p>
          <a:p>
            <a:pPr lvl="1"/>
            <a:r>
              <a:rPr lang="en-US" altLang="zh-TW" dirty="0" smtClean="0"/>
              <a:t>Set invalid exception if one of the operand is a signaling </a:t>
            </a:r>
            <a:r>
              <a:rPr lang="en-US" altLang="zh-TW" dirty="0" err="1" smtClean="0"/>
              <a:t>NaN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9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Infinity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Infinity (0x7c00/0xfc00)</a:t>
            </a:r>
          </a:p>
          <a:p>
            <a:pPr lvl="1"/>
            <a:r>
              <a:rPr lang="en-US" altLang="zh-TW" dirty="0" smtClean="0"/>
              <a:t>Detect in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stage</a:t>
            </a:r>
          </a:p>
          <a:p>
            <a:pPr lvl="2"/>
            <a:r>
              <a:rPr lang="en-US" altLang="zh-TW" dirty="0" smtClean="0"/>
              <a:t>One of the operand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none is </a:t>
            </a:r>
            <a:r>
              <a:rPr lang="en-US" altLang="zh-TW" dirty="0" err="1" smtClean="0"/>
              <a:t>NaN</a:t>
            </a:r>
            <a:endParaRPr lang="en-US" altLang="zh-TW" dirty="0"/>
          </a:p>
          <a:p>
            <a:pPr lvl="3"/>
            <a:r>
              <a:rPr lang="en-US" altLang="zh-TW" dirty="0" smtClean="0"/>
              <a:t>for the product, if one operand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the other one shouldn’t be zero</a:t>
            </a:r>
          </a:p>
          <a:p>
            <a:pPr lvl="3"/>
            <a:r>
              <a:rPr lang="en-US" altLang="zh-TW" dirty="0" smtClean="0"/>
              <a:t>if both of the product/accumulator is an </a:t>
            </a:r>
            <a:r>
              <a:rPr lang="en-US" altLang="zh-TW" dirty="0" err="1" smtClean="0"/>
              <a:t>Inf</a:t>
            </a:r>
            <a:r>
              <a:rPr lang="en-US" altLang="zh-TW" dirty="0" smtClean="0"/>
              <a:t>, their sign should be the same</a:t>
            </a:r>
          </a:p>
          <a:p>
            <a:pPr lvl="1"/>
            <a:r>
              <a:rPr lang="en-US" altLang="zh-TW" dirty="0" smtClean="0"/>
              <a:t>Detected in last stage</a:t>
            </a:r>
          </a:p>
          <a:p>
            <a:pPr lvl="2"/>
            <a:r>
              <a:rPr lang="en-US" altLang="zh-TW" dirty="0" smtClean="0"/>
              <a:t>overflow exception occurs and,</a:t>
            </a:r>
          </a:p>
          <a:p>
            <a:pPr lvl="2"/>
            <a:r>
              <a:rPr lang="en-US" altLang="zh-TW" dirty="0" smtClean="0"/>
              <a:t>round mode is RNE/RMM/RUP w. positive result/RDN w. negative result</a:t>
            </a:r>
          </a:p>
        </p:txBody>
      </p:sp>
    </p:spTree>
    <p:extLst>
      <p:ext uri="{BB962C8B-B14F-4D97-AF65-F5344CB8AC3E}">
        <p14:creationId xmlns:p14="http://schemas.microsoft.com/office/powerpoint/2010/main" val="33805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Smallest Value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trike="sngStrike" dirty="0" smtClean="0"/>
              <a:t>Non-zero smallest value (0x0001/0x8001)</a:t>
            </a:r>
          </a:p>
          <a:p>
            <a:pPr lvl="1"/>
            <a:r>
              <a:rPr lang="en-US" altLang="zh-TW" strike="sngStrike" dirty="0" smtClean="0"/>
              <a:t>Detected in last stage</a:t>
            </a:r>
          </a:p>
          <a:p>
            <a:pPr lvl="2"/>
            <a:r>
              <a:rPr lang="en-US" altLang="zh-TW" strike="sngStrike" dirty="0" smtClean="0"/>
              <a:t>result is not zero, smaller than the smallest subnormal and,</a:t>
            </a:r>
          </a:p>
          <a:p>
            <a:pPr lvl="3"/>
            <a:r>
              <a:rPr lang="en-US" altLang="zh-TW" strike="sngStrike" dirty="0"/>
              <a:t>unbounded result exponent &lt; </a:t>
            </a:r>
            <a:r>
              <a:rPr lang="en-US" altLang="zh-TW" strike="sngStrike" dirty="0" err="1" smtClean="0"/>
              <a:t>Emin</a:t>
            </a:r>
            <a:endParaRPr lang="en-US" altLang="zh-TW" strike="sngStrike" dirty="0" smtClean="0"/>
          </a:p>
          <a:p>
            <a:pPr lvl="2"/>
            <a:r>
              <a:rPr lang="en-US" altLang="zh-TW" strike="sngStrike" dirty="0" smtClean="0"/>
              <a:t>rounding mode is RUP w. positive result/RDN w. negative result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Could be reduce to normal arithmetic path?? =&gt; yes, verified</a:t>
            </a:r>
          </a:p>
        </p:txBody>
      </p:sp>
    </p:spTree>
    <p:extLst>
      <p:ext uri="{BB962C8B-B14F-4D97-AF65-F5344CB8AC3E}">
        <p14:creationId xmlns:p14="http://schemas.microsoft.com/office/powerpoint/2010/main" val="20964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Special Value – Largest Value(5/)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Non-infinity largest value (0x7bff/0xfbff)</a:t>
            </a:r>
          </a:p>
          <a:p>
            <a:pPr lvl="1"/>
            <a:r>
              <a:rPr lang="en-US" altLang="zh-TW" dirty="0" smtClean="0"/>
              <a:t>Detect in last stage</a:t>
            </a:r>
          </a:p>
          <a:p>
            <a:pPr lvl="2"/>
            <a:r>
              <a:rPr lang="en-US" altLang="zh-TW" dirty="0" smtClean="0"/>
              <a:t>overflow exception occurs and,</a:t>
            </a:r>
          </a:p>
          <a:p>
            <a:pPr lvl="2"/>
            <a:r>
              <a:rPr lang="en-US" altLang="zh-TW" dirty="0" smtClean="0"/>
              <a:t>rounding mode is RDN w. positive result/RUP w. negative result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8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Abbreviation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NaN</a:t>
            </a:r>
            <a:r>
              <a:rPr lang="en-US" altLang="zh-TW" dirty="0" smtClean="0"/>
              <a:t>: not a number</a:t>
            </a:r>
          </a:p>
          <a:p>
            <a:r>
              <a:rPr lang="en-US" altLang="zh-TW" dirty="0" err="1" smtClean="0"/>
              <a:t>Inf</a:t>
            </a:r>
            <a:r>
              <a:rPr lang="en-US" altLang="zh-TW" dirty="0" smtClean="0"/>
              <a:t>: infinity</a:t>
            </a:r>
          </a:p>
          <a:p>
            <a:r>
              <a:rPr lang="en-US" altLang="zh-TW" dirty="0" err="1" smtClean="0"/>
              <a:t>fracA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fracB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fracC</a:t>
            </a:r>
            <a:r>
              <a:rPr lang="en-US" altLang="zh-TW" dirty="0" smtClean="0"/>
              <a:t>: significant of operand 1/2/3</a:t>
            </a:r>
          </a:p>
          <a:p>
            <a:r>
              <a:rPr lang="en-US" altLang="zh-TW" dirty="0" err="1" smtClean="0"/>
              <a:t>expA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: exponent of operand 1/2/3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3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Pending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eff. sub might on the critical path: optimize instruction encoding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7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- Input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65244"/>
              </p:ext>
            </p:extLst>
          </p:nvPr>
        </p:nvGraphicFramePr>
        <p:xfrm>
          <a:off x="838200" y="1825625"/>
          <a:ext cx="8775700" cy="414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28">
                  <a:extLst>
                    <a:ext uri="{9D8B030D-6E8A-4147-A177-3AD203B41FA5}">
                      <a16:colId xmlns:a16="http://schemas.microsoft.com/office/drawing/2014/main" val="3837776057"/>
                    </a:ext>
                  </a:extLst>
                </a:gridCol>
                <a:gridCol w="1432701">
                  <a:extLst>
                    <a:ext uri="{9D8B030D-6E8A-4147-A177-3AD203B41FA5}">
                      <a16:colId xmlns:a16="http://schemas.microsoft.com/office/drawing/2014/main" val="3485615715"/>
                    </a:ext>
                  </a:extLst>
                </a:gridCol>
                <a:gridCol w="5225871">
                  <a:extLst>
                    <a:ext uri="{9D8B030D-6E8A-4147-A177-3AD203B41FA5}">
                      <a16:colId xmlns:a16="http://schemas.microsoft.com/office/drawing/2014/main" val="2575662920"/>
                    </a:ext>
                  </a:extLst>
                </a:gridCol>
              </a:tblGrid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96341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clock signal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71483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core_reset_n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 signal,</a:t>
                      </a:r>
                      <a:r>
                        <a:rPr lang="en-US" altLang="zh-TW" baseline="0" dirty="0" smtClean="0"/>
                        <a:t> active low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98986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45147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f1_round_mode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rounding</a:t>
                      </a:r>
                      <a:r>
                        <a:rPr lang="en-US" altLang="zh-TW" baseline="0" dirty="0" smtClean="0"/>
                        <a:t> mode </a:t>
                      </a:r>
                    </a:p>
                    <a:p>
                      <a:r>
                        <a:rPr lang="en-US" altLang="zh-TW" baseline="0" dirty="0" smtClean="0"/>
                        <a:t>0: Round to Nearest, ties to Even (RNE)</a:t>
                      </a:r>
                    </a:p>
                    <a:p>
                      <a:r>
                        <a:rPr lang="en-US" altLang="zh-TW" baseline="0" dirty="0" smtClean="0"/>
                        <a:t>1: Round towards Zero (RTZ)</a:t>
                      </a:r>
                    </a:p>
                    <a:p>
                      <a:r>
                        <a:rPr lang="en-US" altLang="zh-TW" baseline="0" dirty="0" smtClean="0"/>
                        <a:t>2: Round Down (RDN)</a:t>
                      </a:r>
                    </a:p>
                    <a:p>
                      <a:r>
                        <a:rPr lang="en-US" altLang="zh-TW" baseline="0" dirty="0" smtClean="0"/>
                        <a:t>3: Round Up (RUP)</a:t>
                      </a:r>
                    </a:p>
                    <a:p>
                      <a:r>
                        <a:rPr lang="en-US" altLang="zh-TW" baseline="0" dirty="0" smtClean="0"/>
                        <a:t>4: Round to Nearest, tie to Max Magnitude (RMM)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27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f1_ex_ctrl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47168"/>
                  </a:ext>
                </a:extLst>
              </a:tr>
              <a:tr h="408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f1_op1/2/3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operands 1/2/3:</a:t>
                      </a:r>
                      <a:r>
                        <a:rPr lang="en-US" altLang="zh-TW" baseline="0" dirty="0" smtClean="0"/>
                        <a:t> op1 * op2 + op3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4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- Output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466403"/>
              </p:ext>
            </p:extLst>
          </p:nvPr>
        </p:nvGraphicFramePr>
        <p:xfrm>
          <a:off x="838200" y="1825625"/>
          <a:ext cx="847261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391">
                  <a:extLst>
                    <a:ext uri="{9D8B030D-6E8A-4147-A177-3AD203B41FA5}">
                      <a16:colId xmlns:a16="http://schemas.microsoft.com/office/drawing/2014/main" val="3837776057"/>
                    </a:ext>
                  </a:extLst>
                </a:gridCol>
                <a:gridCol w="1052226">
                  <a:extLst>
                    <a:ext uri="{9D8B030D-6E8A-4147-A177-3AD203B41FA5}">
                      <a16:colId xmlns:a16="http://schemas.microsoft.com/office/drawing/2014/main" val="3485615715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57566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f3_wdata_en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r>
                        <a:rPr lang="en-US" altLang="zh-TW" baseline="0" dirty="0" smtClean="0"/>
                        <a:t> data of operation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f3_flag_set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exceptions </a:t>
                      </a:r>
                    </a:p>
                    <a:p>
                      <a:r>
                        <a:rPr lang="en-US" altLang="zh-TW" dirty="0" smtClean="0"/>
                        <a:t>{invalid, divide-by-zero, underflow, overflow, inexact</a:t>
                      </a:r>
                      <a:r>
                        <a:rPr lang="en-US" altLang="zh-TW" baseline="0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4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2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 ctrl encoding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86995"/>
              </p:ext>
            </p:extLst>
          </p:nvPr>
        </p:nvGraphicFramePr>
        <p:xfrm>
          <a:off x="1227475" y="1603265"/>
          <a:ext cx="1981889" cy="4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04">
                  <a:extLst>
                    <a:ext uri="{9D8B030D-6E8A-4147-A177-3AD203B41FA5}">
                      <a16:colId xmlns:a16="http://schemas.microsoft.com/office/drawing/2014/main" val="901872076"/>
                    </a:ext>
                  </a:extLst>
                </a:gridCol>
                <a:gridCol w="947785">
                  <a:extLst>
                    <a:ext uri="{9D8B030D-6E8A-4147-A177-3AD203B41FA5}">
                      <a16:colId xmlns:a16="http://schemas.microsoft.com/office/drawing/2014/main" val="164074251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+mn-lt"/>
                        </a:rPr>
                        <a:t>Operator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latin typeface="+mn-lt"/>
                        </a:rPr>
                        <a:t>ex_ctrl</a:t>
                      </a:r>
                      <a:r>
                        <a:rPr lang="en-US" altLang="zh-TW" sz="1000" dirty="0" smtClean="0">
                          <a:latin typeface="+mn-lt"/>
                        </a:rPr>
                        <a:t> Encoding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7223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867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VFWADD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6994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235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VFSUBVF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5'b00110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622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VFWSUB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1687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VFMUL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5'b00010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165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VFMACC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9038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VFMSAC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8363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VFNMACC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2704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VFNMSAC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5'b11011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43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6422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VFNMADD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787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VFMSUB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5'b10010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232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VFNMSUB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5'b10011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488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VFPMADT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5'b11100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316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VFPMADB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5'b11101</a:t>
                      </a:r>
                      <a:endParaRPr lang="zh-TW" altLang="en-US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51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Fused-MAC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417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Fused multiply-add performs floating-point multiply-add in one step, with a single rounding</a:t>
            </a:r>
          </a:p>
          <a:p>
            <a:pPr lvl="1"/>
            <a:r>
              <a:rPr lang="en-US" altLang="zh-TW" dirty="0" smtClean="0"/>
              <a:t>The multiplier multiplies op1 with op2, called the Product, then</a:t>
            </a:r>
          </a:p>
          <a:p>
            <a:pPr lvl="1"/>
            <a:r>
              <a:rPr lang="en-US" altLang="zh-TW" dirty="0" smtClean="0"/>
              <a:t>Add with the op3, called the Accumulator</a:t>
            </a:r>
          </a:p>
          <a:p>
            <a:pPr lvl="1"/>
            <a:r>
              <a:rPr lang="en-US" altLang="zh-TW" dirty="0" smtClean="0"/>
              <a:t>In this spec, the op1/2/3 is mapped to </a:t>
            </a:r>
            <a:r>
              <a:rPr lang="en-US" altLang="zh-TW" dirty="0" err="1" smtClean="0"/>
              <a:t>opA</a:t>
            </a:r>
            <a:r>
              <a:rPr lang="en-US" altLang="zh-TW" dirty="0" smtClean="0"/>
              <a:t>/B/C</a:t>
            </a:r>
            <a:endParaRPr lang="en-US" altLang="zh-TW" dirty="0" smtClean="0"/>
          </a:p>
          <a:p>
            <a:r>
              <a:rPr lang="en-US" altLang="zh-TW" dirty="0" smtClean="0"/>
              <a:t>Typically, a fused-mac consists following components</a:t>
            </a:r>
          </a:p>
          <a:p>
            <a:pPr lvl="1"/>
            <a:r>
              <a:rPr lang="en-US" altLang="zh-TW" dirty="0"/>
              <a:t>Multiplier: calculate the </a:t>
            </a:r>
            <a:r>
              <a:rPr lang="en-US" altLang="zh-TW" dirty="0" smtClean="0"/>
              <a:t>product of two operands</a:t>
            </a:r>
          </a:p>
          <a:p>
            <a:pPr lvl="1"/>
            <a:r>
              <a:rPr lang="en-US" altLang="zh-TW" dirty="0" smtClean="0"/>
              <a:t>Aligner: align the accumulator and the product</a:t>
            </a:r>
          </a:p>
          <a:p>
            <a:pPr lvl="2"/>
            <a:r>
              <a:rPr lang="en-US" altLang="zh-TW" dirty="0" smtClean="0"/>
              <a:t>alignment sticky: it’s impractical to record all bits during alignment, bits shifted-out of effective significant digits are merged into one alignment sticky bit</a:t>
            </a:r>
          </a:p>
          <a:p>
            <a:pPr lvl="1"/>
            <a:r>
              <a:rPr lang="en-US" altLang="zh-TW" dirty="0" smtClean="0"/>
              <a:t>Adder: sum the accumulator and the product</a:t>
            </a:r>
          </a:p>
          <a:p>
            <a:pPr lvl="1"/>
            <a:r>
              <a:rPr lang="en-US" altLang="zh-TW" dirty="0" smtClean="0"/>
              <a:t>Normalizer: normalize the added sum</a:t>
            </a:r>
          </a:p>
          <a:p>
            <a:pPr lvl="2"/>
            <a:r>
              <a:rPr lang="en-US" altLang="zh-TW" dirty="0" smtClean="0"/>
              <a:t>Leading-zero anticipator: to get the normalization shift amount ahead of the addition by analyze the addend bit patterns</a:t>
            </a:r>
          </a:p>
          <a:p>
            <a:pPr lvl="1"/>
            <a:r>
              <a:rPr lang="en-US" altLang="zh-TW" dirty="0" smtClean="0"/>
              <a:t>Rounding Unit</a:t>
            </a:r>
          </a:p>
          <a:p>
            <a:pPr lvl="2"/>
            <a:r>
              <a:rPr lang="en-US" altLang="zh-TW" dirty="0" smtClean="0"/>
              <a:t>Generate rounding digits for bounding the result to IEEE </a:t>
            </a:r>
            <a:r>
              <a:rPr lang="en-US" altLang="zh-TW" dirty="0" smtClean="0"/>
              <a:t>754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64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Micro-Architecture – V1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70" y="1371351"/>
            <a:ext cx="7014095" cy="548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Micro-Architecture – V2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7" y="1350983"/>
            <a:ext cx="7035935" cy="542661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7847463" y="1883391"/>
            <a:ext cx="409433" cy="354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62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26793</TotalTime>
  <Words>1741</Words>
  <Application>Microsoft Office PowerPoint</Application>
  <PresentationFormat>寬螢幕</PresentationFormat>
  <Paragraphs>242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Office 佈景主題</vt:lpstr>
      <vt:lpstr>Half-Precision FMAC</vt:lpstr>
      <vt:lpstr>Feature</vt:lpstr>
      <vt:lpstr>Abbreviation</vt:lpstr>
      <vt:lpstr>Interface - Input</vt:lpstr>
      <vt:lpstr>Interface - Output</vt:lpstr>
      <vt:lpstr>Ex ctrl encoding</vt:lpstr>
      <vt:lpstr>Fused-MAC</vt:lpstr>
      <vt:lpstr>Micro-Architecture – V1</vt:lpstr>
      <vt:lpstr>Micro-Architecture – V2</vt:lpstr>
      <vt:lpstr>Alignment (1/)</vt:lpstr>
      <vt:lpstr>Alignment (2/)</vt:lpstr>
      <vt:lpstr>Alignment (3/)</vt:lpstr>
      <vt:lpstr>Alignment (4/)</vt:lpstr>
      <vt:lpstr>Alignment (5/)</vt:lpstr>
      <vt:lpstr>The +1 for 2’s Complement After Alignment </vt:lpstr>
      <vt:lpstr>LZA</vt:lpstr>
      <vt:lpstr>Why we add a HA before the LZA</vt:lpstr>
      <vt:lpstr>The Lost +1 When the MAC Sum is Negative (1/)</vt:lpstr>
      <vt:lpstr>The Lost +1 When the MAC Sum is Negative (2/)</vt:lpstr>
      <vt:lpstr>Exceptions – Invalid Operation</vt:lpstr>
      <vt:lpstr>Exceptions – Overflow</vt:lpstr>
      <vt:lpstr>Exceptions – Underflow (1/)</vt:lpstr>
      <vt:lpstr>Exceptions – Underflow (2/)</vt:lpstr>
      <vt:lpstr>Exceptions – Inexact </vt:lpstr>
      <vt:lpstr>Special Value – Zero (1/)</vt:lpstr>
      <vt:lpstr>Special Value – NaN (2/)</vt:lpstr>
      <vt:lpstr>Special Value – Infinity (3/)</vt:lpstr>
      <vt:lpstr>Special Value – Smallest Value (4/)</vt:lpstr>
      <vt:lpstr>Special Value – Largest Value(5/)</vt:lpstr>
      <vt:lpstr>Pending Work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Edward Chia-Ming Chang(張家銘)</cp:lastModifiedBy>
  <cp:revision>87</cp:revision>
  <dcterms:created xsi:type="dcterms:W3CDTF">2021-02-23T03:42:13Z</dcterms:created>
  <dcterms:modified xsi:type="dcterms:W3CDTF">2021-04-12T02:38:14Z</dcterms:modified>
</cp:coreProperties>
</file>