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9" r:id="rId3"/>
    <p:sldId id="273" r:id="rId4"/>
    <p:sldId id="275" r:id="rId5"/>
    <p:sldId id="345" r:id="rId6"/>
    <p:sldId id="346" r:id="rId7"/>
    <p:sldId id="347" r:id="rId8"/>
    <p:sldId id="348" r:id="rId9"/>
    <p:sldId id="349" r:id="rId10"/>
    <p:sldId id="350" r:id="rId11"/>
    <p:sldId id="352" r:id="rId12"/>
    <p:sldId id="353" r:id="rId13"/>
    <p:sldId id="354" r:id="rId14"/>
    <p:sldId id="355" r:id="rId15"/>
    <p:sldId id="362" r:id="rId16"/>
    <p:sldId id="333" r:id="rId17"/>
    <p:sldId id="358" r:id="rId18"/>
    <p:sldId id="360" r:id="rId19"/>
    <p:sldId id="361" r:id="rId20"/>
    <p:sldId id="363" r:id="rId21"/>
    <p:sldId id="364" r:id="rId22"/>
    <p:sldId id="365" r:id="rId23"/>
    <p:sldId id="356" r:id="rId24"/>
    <p:sldId id="336" r:id="rId25"/>
    <p:sldId id="337" r:id="rId26"/>
    <p:sldId id="373" r:id="rId27"/>
    <p:sldId id="341" r:id="rId28"/>
    <p:sldId id="342" r:id="rId29"/>
    <p:sldId id="343" r:id="rId30"/>
    <p:sldId id="344" r:id="rId31"/>
    <p:sldId id="374" r:id="rId32"/>
    <p:sldId id="319" r:id="rId33"/>
    <p:sldId id="380" r:id="rId34"/>
    <p:sldId id="378" r:id="rId35"/>
    <p:sldId id="379" r:id="rId36"/>
    <p:sldId id="388" r:id="rId37"/>
    <p:sldId id="375" r:id="rId38"/>
    <p:sldId id="377" r:id="rId39"/>
    <p:sldId id="318" r:id="rId40"/>
    <p:sldId id="323" r:id="rId41"/>
    <p:sldId id="383" r:id="rId42"/>
    <p:sldId id="384" r:id="rId43"/>
    <p:sldId id="382" r:id="rId44"/>
    <p:sldId id="324" r:id="rId45"/>
    <p:sldId id="325" r:id="rId46"/>
    <p:sldId id="326" r:id="rId47"/>
    <p:sldId id="327" r:id="rId48"/>
    <p:sldId id="321" r:id="rId49"/>
    <p:sldId id="328" r:id="rId50"/>
    <p:sldId id="322" r:id="rId51"/>
    <p:sldId id="329" r:id="rId52"/>
    <p:sldId id="332" r:id="rId53"/>
    <p:sldId id="381" r:id="rId54"/>
    <p:sldId id="367" r:id="rId55"/>
    <p:sldId id="369" r:id="rId56"/>
    <p:sldId id="372" r:id="rId57"/>
    <p:sldId id="386" r:id="rId58"/>
    <p:sldId id="385" r:id="rId59"/>
    <p:sldId id="387" r:id="rId60"/>
    <p:sldId id="371" r:id="rId6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293" autoAdjust="0"/>
  </p:normalViewPr>
  <p:slideViewPr>
    <p:cSldViewPr>
      <p:cViewPr>
        <p:scale>
          <a:sx n="75" d="100"/>
          <a:sy n="75" d="100"/>
        </p:scale>
        <p:origin x="-39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Bias</a:t>
            </a:r>
            <a:r>
              <a:rPr lang="en-US" altLang="zh-TW" baseline="0" dirty="0" smtClean="0"/>
              <a:t> = 15</a:t>
            </a:r>
          </a:p>
          <a:p>
            <a:r>
              <a:rPr lang="en-US" altLang="zh-TW" baseline="0" dirty="0" smtClean="0"/>
              <a:t>15 	=&gt; b0_0000_0000_1111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~15	=&gt; b1_1111_1111_0000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~15-1	=&gt; b1_1111_1110_1111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Bias</a:t>
            </a:r>
            <a:r>
              <a:rPr lang="en-US" altLang="zh-TW" baseline="0" dirty="0" smtClean="0"/>
              <a:t> = 127</a:t>
            </a:r>
          </a:p>
          <a:p>
            <a:r>
              <a:rPr lang="en-US" altLang="zh-TW" baseline="0" dirty="0" smtClean="0"/>
              <a:t>127 	=&gt; b0_0000_0111_1111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~127	=&gt; b1_1111_1000_0000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~127-1	=&gt; b1_1111_0111_1111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Bias</a:t>
            </a:r>
            <a:r>
              <a:rPr lang="en-US" altLang="zh-TW" baseline="0" dirty="0" smtClean="0"/>
              <a:t> = 1023</a:t>
            </a:r>
          </a:p>
          <a:p>
            <a:r>
              <a:rPr lang="en-US" altLang="zh-TW" baseline="0" dirty="0" smtClean="0"/>
              <a:t>1023 	=&gt; b0_0011_1111_1111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~1023	=&gt; b1_1100_0000_0000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~1023-1	=&gt; b1_1011_1111_1111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3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 result of</a:t>
            </a:r>
            <a:r>
              <a:rPr lang="en-US" altLang="zh-TW" baseline="0" dirty="0" smtClean="0"/>
              <a:t> each values </a:t>
            </a:r>
          </a:p>
          <a:p>
            <a:r>
              <a:rPr lang="en-US" altLang="zh-TW" dirty="0" smtClean="0"/>
              <a:t>0.9375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0.9682458365518542212948163499456	0.1111</a:t>
            </a:r>
          </a:p>
          <a:p>
            <a:r>
              <a:rPr lang="en-US" altLang="zh-TW" dirty="0" smtClean="0"/>
              <a:t>0.875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0.93541434669348534639593718307914	0.1110</a:t>
            </a:r>
          </a:p>
          <a:p>
            <a:r>
              <a:rPr lang="en-US" altLang="zh-TW" dirty="0" smtClean="0"/>
              <a:t>0.8125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0.90138781886599732327980531686762	0.1110</a:t>
            </a:r>
          </a:p>
          <a:p>
            <a:r>
              <a:rPr lang="en-US" altLang="zh-TW" dirty="0" smtClean="0"/>
              <a:t>0.75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0.86602540378443864676372317075294	0.1101</a:t>
            </a:r>
          </a:p>
          <a:p>
            <a:r>
              <a:rPr lang="en-US" altLang="zh-TW" dirty="0" smtClean="0"/>
              <a:t>0.6875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0.82915619758884996227873318416767	0.1101</a:t>
            </a:r>
          </a:p>
          <a:p>
            <a:r>
              <a:rPr lang="en-US" altLang="zh-TW" dirty="0" smtClean="0"/>
              <a:t>0.625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0.79056941504209483299972338610818	0.1100</a:t>
            </a:r>
          </a:p>
          <a:p>
            <a:r>
              <a:rPr lang="en-US" altLang="zh-TW" dirty="0" smtClean="0"/>
              <a:t>0.5625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0.75			0.1100</a:t>
            </a:r>
          </a:p>
          <a:p>
            <a:r>
              <a:rPr lang="en-US" altLang="zh-TW" dirty="0" smtClean="0"/>
              <a:t>0.5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0.70710678118654752440084436210485	0.1011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 result of</a:t>
            </a:r>
            <a:r>
              <a:rPr lang="en-US" altLang="zh-TW" baseline="0" dirty="0" smtClean="0"/>
              <a:t> each values </a:t>
            </a:r>
          </a:p>
          <a:p>
            <a:r>
              <a:rPr lang="en-US" altLang="zh-TW" dirty="0" smtClean="0"/>
              <a:t>0.9375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0.9682458365518542212948163499456	0.1111</a:t>
            </a:r>
          </a:p>
          <a:p>
            <a:r>
              <a:rPr lang="en-US" altLang="zh-TW" dirty="0" smtClean="0"/>
              <a:t>0.875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0.93541434669348534639593718307914	0.1110</a:t>
            </a:r>
          </a:p>
          <a:p>
            <a:r>
              <a:rPr lang="en-US" altLang="zh-TW" dirty="0" smtClean="0"/>
              <a:t>0.8125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0.90138781886599732327980531686762	0.1110</a:t>
            </a:r>
          </a:p>
          <a:p>
            <a:r>
              <a:rPr lang="en-US" altLang="zh-TW" dirty="0" smtClean="0"/>
              <a:t>0.75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0.86602540378443864676372317075294	0.1101</a:t>
            </a:r>
          </a:p>
          <a:p>
            <a:r>
              <a:rPr lang="en-US" altLang="zh-TW" dirty="0" smtClean="0"/>
              <a:t>0.6875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0.82915619758884996227873318416767	0.1101</a:t>
            </a:r>
          </a:p>
          <a:p>
            <a:r>
              <a:rPr lang="en-US" altLang="zh-TW" dirty="0" smtClean="0"/>
              <a:t>0.625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0.79056941504209483299972338610818	0.1100</a:t>
            </a:r>
          </a:p>
          <a:p>
            <a:r>
              <a:rPr lang="en-US" altLang="zh-TW" dirty="0" smtClean="0"/>
              <a:t>0.5625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0.75			0.1100</a:t>
            </a:r>
          </a:p>
          <a:p>
            <a:r>
              <a:rPr lang="en-US" altLang="zh-TW" dirty="0" smtClean="0"/>
              <a:t>0.5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0.70710678118654752440084436210485	0.1011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 result of</a:t>
            </a:r>
            <a:r>
              <a:rPr lang="en-US" altLang="zh-TW" baseline="0" dirty="0" smtClean="0"/>
              <a:t> each values </a:t>
            </a:r>
          </a:p>
          <a:p>
            <a:r>
              <a:rPr lang="en-US" altLang="zh-TW" dirty="0" smtClean="0"/>
              <a:t>0.9375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0.9682458365518542212948163499456	0.1111</a:t>
            </a:r>
          </a:p>
          <a:p>
            <a:r>
              <a:rPr lang="en-US" altLang="zh-TW" dirty="0" smtClean="0"/>
              <a:t>0.875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0.93541434669348534639593718307914	0.1110</a:t>
            </a:r>
          </a:p>
          <a:p>
            <a:r>
              <a:rPr lang="en-US" altLang="zh-TW" dirty="0" smtClean="0"/>
              <a:t>0.8125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0.90138781886599732327980531686762	0.1110</a:t>
            </a:r>
          </a:p>
          <a:p>
            <a:r>
              <a:rPr lang="en-US" altLang="zh-TW" dirty="0" smtClean="0"/>
              <a:t>0.75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0.86602540378443864676372317075294	0.1101</a:t>
            </a:r>
          </a:p>
          <a:p>
            <a:r>
              <a:rPr lang="en-US" altLang="zh-TW" dirty="0" smtClean="0"/>
              <a:t>0.6875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0.82915619758884996227873318416767	0.1101</a:t>
            </a:r>
          </a:p>
          <a:p>
            <a:r>
              <a:rPr lang="en-US" altLang="zh-TW" dirty="0" smtClean="0"/>
              <a:t>0.625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0.79056941504209483299972338610818	0.1100</a:t>
            </a:r>
          </a:p>
          <a:p>
            <a:r>
              <a:rPr lang="en-US" altLang="zh-TW" dirty="0" smtClean="0"/>
              <a:t>0.5625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0.75			0.1100</a:t>
            </a:r>
          </a:p>
          <a:p>
            <a:r>
              <a:rPr lang="en-US" altLang="zh-TW" dirty="0" smtClean="0"/>
              <a:t>0.5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0.70710678118654752440084436210485	0.1011</a:t>
            </a:r>
          </a:p>
          <a:p>
            <a:r>
              <a:rPr lang="en-US" altLang="zh-TW" dirty="0" smtClean="0"/>
              <a:t>0.4375	=&gt; 0.66143782776614764762540393840982	0.1010</a:t>
            </a:r>
          </a:p>
          <a:p>
            <a:r>
              <a:rPr lang="en-US" altLang="zh-TW" dirty="0" smtClean="0"/>
              <a:t>0.375	=&gt; 0.61237243569579452454932101867647	0.1001</a:t>
            </a:r>
          </a:p>
          <a:p>
            <a:r>
              <a:rPr lang="en-US" altLang="zh-TW" dirty="0" smtClean="0"/>
              <a:t>0.3125	=&gt; 0.55901699437494742410229341718282	0.1000</a:t>
            </a:r>
          </a:p>
          <a:p>
            <a:r>
              <a:rPr lang="en-US" altLang="zh-TW" dirty="0" smtClean="0"/>
              <a:t>0.25	=&gt;</a:t>
            </a:r>
            <a:r>
              <a:rPr lang="en-US" altLang="zh-TW" baseline="0" dirty="0" smtClean="0"/>
              <a:t> 0.5			0.1000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 result of</a:t>
            </a:r>
            <a:r>
              <a:rPr lang="en-US" altLang="zh-TW" baseline="0" dirty="0" smtClean="0"/>
              <a:t> each values </a:t>
            </a:r>
          </a:p>
          <a:p>
            <a:r>
              <a:rPr lang="en-US" altLang="zh-TW" dirty="0" smtClean="0"/>
              <a:t>0.9375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0.9682458365518542212948163499456	0.1111</a:t>
            </a:r>
          </a:p>
          <a:p>
            <a:r>
              <a:rPr lang="en-US" altLang="zh-TW" dirty="0" smtClean="0"/>
              <a:t>0.875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0.93541434669348534639593718307914	0.1110</a:t>
            </a:r>
          </a:p>
          <a:p>
            <a:r>
              <a:rPr lang="en-US" altLang="zh-TW" dirty="0" smtClean="0"/>
              <a:t>0.8125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0.90138781886599732327980531686762	0.1110</a:t>
            </a:r>
          </a:p>
          <a:p>
            <a:r>
              <a:rPr lang="en-US" altLang="zh-TW" dirty="0" smtClean="0"/>
              <a:t>0.75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0.86602540378443864676372317075294	0.1101</a:t>
            </a:r>
          </a:p>
          <a:p>
            <a:r>
              <a:rPr lang="en-US" altLang="zh-TW" dirty="0" smtClean="0"/>
              <a:t>0.6875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0.82915619758884996227873318416767	0.1101</a:t>
            </a:r>
          </a:p>
          <a:p>
            <a:r>
              <a:rPr lang="en-US" altLang="zh-TW" dirty="0" smtClean="0"/>
              <a:t>0.625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0.79056941504209483299972338610818	0.1100</a:t>
            </a:r>
          </a:p>
          <a:p>
            <a:r>
              <a:rPr lang="en-US" altLang="zh-TW" dirty="0" smtClean="0"/>
              <a:t>0.5625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0.75			0.1100</a:t>
            </a:r>
          </a:p>
          <a:p>
            <a:r>
              <a:rPr lang="en-US" altLang="zh-TW" dirty="0" smtClean="0"/>
              <a:t>0.5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0.70710678118654752440084436210485	0.1011</a:t>
            </a:r>
          </a:p>
          <a:p>
            <a:r>
              <a:rPr lang="en-US" altLang="zh-TW" dirty="0" smtClean="0"/>
              <a:t>0.4375	=&gt; 0.66143782776614764762540393840982	0.1010</a:t>
            </a:r>
          </a:p>
          <a:p>
            <a:r>
              <a:rPr lang="en-US" altLang="zh-TW" dirty="0" smtClean="0"/>
              <a:t>0.375	=&gt; 0.61237243569579452454932101867647	0.1001</a:t>
            </a:r>
          </a:p>
          <a:p>
            <a:r>
              <a:rPr lang="en-US" altLang="zh-TW" dirty="0" smtClean="0"/>
              <a:t>0.3125	=&gt; 0.55901699437494742410229341718282	0.1000</a:t>
            </a:r>
          </a:p>
          <a:p>
            <a:r>
              <a:rPr lang="en-US" altLang="zh-TW" dirty="0" smtClean="0"/>
              <a:t>0.25	=&gt;</a:t>
            </a:r>
            <a:r>
              <a:rPr lang="en-US" altLang="zh-TW" baseline="0" dirty="0" smtClean="0"/>
              <a:t> 0.5			0.1000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slide" Target="slide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6.png"/><Relationship Id="rId4" Type="http://schemas.openxmlformats.org/officeDocument/2006/relationships/image" Target="../media/image2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FP DIV/SQRT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202101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Unit Lane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src_gen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is for source data selection</a:t>
            </a:r>
          </a:p>
          <a:p>
            <a:pPr lvl="1"/>
            <a:r>
              <a:rPr lang="en-US" altLang="zh-TW" sz="1600" dirty="0" smtClean="0"/>
              <a:t>Select data for read port 0/ 1/ 2/ 3 or scalar register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Describe detail according to Chevy’s latest spec or v0/v1 decode table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6043333" y="3115658"/>
            <a:ext cx="3100667" cy="1721882"/>
            <a:chOff x="6043333" y="3115658"/>
            <a:chExt cx="3100667" cy="1721882"/>
          </a:xfrm>
        </p:grpSpPr>
        <p:pic>
          <p:nvPicPr>
            <p:cNvPr id="1027" name="Picture 3" descr="C:\Users\larryzzr\Desktop\FP\FMIS_Figs\vfmis_lane_v1_f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3484990"/>
              <a:ext cx="30765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6043333" y="311565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ELEN=32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67425" y="1163052"/>
            <a:ext cx="3076575" cy="2007632"/>
            <a:chOff x="6067425" y="1163052"/>
            <a:chExt cx="3076575" cy="2007632"/>
          </a:xfrm>
        </p:grpSpPr>
        <p:pic>
          <p:nvPicPr>
            <p:cNvPr id="1026" name="Picture 2" descr="C:\Users\larryzzr\Desktop\FP\FMIS_Figs\vfmis_lane_v1_f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532384"/>
              <a:ext cx="3076575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/>
            <p:cNvSpPr txBox="1"/>
            <p:nvPr/>
          </p:nvSpPr>
          <p:spPr>
            <a:xfrm>
              <a:off x="6067425" y="116305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ELEN=64</a:t>
              </a:r>
              <a:endParaRPr lang="zh-TW" altLang="en-US" dirty="0"/>
            </a:p>
          </p:txBody>
        </p:sp>
      </p:grpSp>
      <p:pic>
        <p:nvPicPr>
          <p:cNvPr id="5" name="Picture 2" descr="C:\Users\larryzzr\Desktop\FP_Larry\FDIV_Figs\All-Lane_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3088"/>
            <a:ext cx="48672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5364088" y="2204866"/>
            <a:ext cx="679245" cy="7610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364088" y="2976209"/>
            <a:ext cx="679245" cy="10288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original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Generate sticky 3 times</a:t>
            </a:r>
          </a:p>
          <a:p>
            <a:pPr lvl="1"/>
            <a:r>
              <a:rPr lang="en-US" altLang="zh-TW" sz="1600" dirty="0" smtClean="0">
                <a:solidFill>
                  <a:srgbClr val="00B0F0"/>
                </a:solidFill>
              </a:rPr>
              <a:t>Reduce staging FFs</a:t>
            </a:r>
          </a:p>
          <a:p>
            <a:pPr lvl="1"/>
            <a:r>
              <a:rPr lang="en-US" altLang="zh-TW" sz="1600" dirty="0" smtClean="0">
                <a:solidFill>
                  <a:schemeClr val="accent6"/>
                </a:solidFill>
              </a:rPr>
              <a:t>Rounding method</a:t>
            </a:r>
          </a:p>
          <a:p>
            <a:pPr lvl="1"/>
            <a:r>
              <a:rPr lang="en-US" altLang="zh-TW" sz="1600" dirty="0" smtClean="0">
                <a:solidFill>
                  <a:srgbClr val="00B050"/>
                </a:solidFill>
              </a:rPr>
              <a:t>Reduce 2-level adder to 1-level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larryzzr\Desktop\FP_Larry\FDIV_Figs\All-vfp_fdiv_v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96752"/>
            <a:ext cx="5112568" cy="56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5076056" y="4221088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084168" y="5229200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102696" y="5589240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55976" y="2323216"/>
            <a:ext cx="1502804" cy="110578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533692" y="2708920"/>
            <a:ext cx="1502804" cy="110578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modified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Generate sticky 3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2</a:t>
            </a:r>
            <a:r>
              <a:rPr lang="en-US" altLang="zh-TW" sz="1600" dirty="0" smtClean="0">
                <a:solidFill>
                  <a:srgbClr val="FF0000"/>
                </a:solidFill>
              </a:rPr>
              <a:t> times</a:t>
            </a:r>
          </a:p>
          <a:p>
            <a:pPr lvl="1"/>
            <a:r>
              <a:rPr lang="en-US" altLang="zh-TW" sz="1600" dirty="0" smtClean="0">
                <a:solidFill>
                  <a:schemeClr val="accent6"/>
                </a:solidFill>
              </a:rPr>
              <a:t>Rounding method</a:t>
            </a:r>
          </a:p>
        </p:txBody>
      </p:sp>
      <p:pic>
        <p:nvPicPr>
          <p:cNvPr id="7" name="Picture 3" descr="C:\Users\larryzzr\Desktop\FP_Larry\FDIV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37773"/>
            <a:ext cx="5258850" cy="56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larryzzr\Desktop\FP_Larry\FDIV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37773"/>
            <a:ext cx="5258850" cy="56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Div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Step 1: Normalize source value</a:t>
            </a:r>
          </a:p>
          <a:p>
            <a:pPr lvl="1"/>
            <a:r>
              <a:rPr lang="en-US" altLang="zh-TW" sz="1600" dirty="0" smtClean="0"/>
              <a:t>Step 2: Compute result by DSU</a:t>
            </a:r>
          </a:p>
          <a:p>
            <a:pPr lvl="1"/>
            <a:r>
              <a:rPr lang="en-US" altLang="zh-TW" sz="1600" dirty="0" smtClean="0"/>
              <a:t>Step 3: Calculate sticky</a:t>
            </a:r>
          </a:p>
          <a:p>
            <a:pPr lvl="1"/>
            <a:r>
              <a:rPr lang="en-US" altLang="zh-TW" sz="1600" dirty="0" smtClean="0"/>
              <a:t>Step 4: Shift right for subnormal</a:t>
            </a:r>
          </a:p>
          <a:p>
            <a:pPr lvl="1"/>
            <a:r>
              <a:rPr lang="en-US" altLang="zh-TW" sz="1600" dirty="0" smtClean="0"/>
              <a:t>Step 5: Do rounding</a:t>
            </a:r>
          </a:p>
          <a:p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644008" y="1484784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004048" y="2384884"/>
            <a:ext cx="0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508104" y="2066553"/>
            <a:ext cx="0" cy="5703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220072" y="3933056"/>
            <a:ext cx="288032" cy="10403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716016" y="3861048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261868" y="4365104"/>
            <a:ext cx="36090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220072" y="4693332"/>
            <a:ext cx="222250" cy="1758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20642" y="4641794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796136" y="5301208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084168" y="5373216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716016" y="5445224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5078859" y="5733256"/>
            <a:ext cx="2796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653521" y="5732462"/>
            <a:ext cx="28522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228184" y="5917641"/>
            <a:ext cx="0" cy="10421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261868" y="6278475"/>
            <a:ext cx="6062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716016" y="6237312"/>
            <a:ext cx="152400" cy="1440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028580" y="6453336"/>
            <a:ext cx="4626" cy="2796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532440" y="2132856"/>
            <a:ext cx="0" cy="4874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884368" y="2132856"/>
            <a:ext cx="0" cy="4709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388424" y="3645024"/>
            <a:ext cx="5040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7812360" y="3356992"/>
            <a:ext cx="2880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8388424" y="4509120"/>
            <a:ext cx="216024" cy="34822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7956376" y="4509120"/>
            <a:ext cx="216024" cy="341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659960" y="5085184"/>
            <a:ext cx="4404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larryzzr\Desktop\FP_Larry\FDIV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37773"/>
            <a:ext cx="5258850" cy="56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Vector estimation instruction</a:t>
            </a:r>
            <a:endParaRPr lang="en-US" altLang="zh-TW" sz="16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8244408" y="2492896"/>
            <a:ext cx="21602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7524328" y="2996952"/>
            <a:ext cx="0" cy="2964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804248" y="2780928"/>
            <a:ext cx="3516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08304" y="3092971"/>
            <a:ext cx="0" cy="2796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159426" y="3933056"/>
            <a:ext cx="0" cy="2880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148064" y="6525344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DSU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endParaRPr lang="en-US" altLang="zh-TW" sz="1200" dirty="0" smtClean="0"/>
          </a:p>
          <a:p>
            <a:pPr lvl="1"/>
            <a:endParaRPr lang="en-US" altLang="zh-TW" sz="12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5" name="直線單箭頭接點 4"/>
          <p:cNvCxnSpPr>
            <a:stCxn id="6" idx="1"/>
          </p:cNvCxnSpPr>
          <p:nvPr/>
        </p:nvCxnSpPr>
        <p:spPr>
          <a:xfrm flipH="1">
            <a:off x="7380312" y="5208295"/>
            <a:ext cx="173260" cy="6046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553572" y="5085184"/>
            <a:ext cx="587020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For 2’sc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65901" y="1793722"/>
            <a:ext cx="0" cy="452953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516216" y="2066655"/>
            <a:ext cx="0" cy="36004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7313782" y="3665930"/>
            <a:ext cx="4320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024053" y="3068960"/>
            <a:ext cx="420155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940152" y="4365104"/>
            <a:ext cx="1" cy="385251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436097" y="4267885"/>
            <a:ext cx="0" cy="249619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940152" y="5268758"/>
            <a:ext cx="368425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4716016" y="5268758"/>
            <a:ext cx="440432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91880" y="3356992"/>
            <a:ext cx="0" cy="36004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067944" y="1969128"/>
            <a:ext cx="0" cy="226477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499992" y="1981394"/>
            <a:ext cx="0" cy="226477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508104" y="5421158"/>
            <a:ext cx="5844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660504" y="5573558"/>
            <a:ext cx="5844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5812904" y="5725958"/>
            <a:ext cx="5844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2843808" y="2195605"/>
            <a:ext cx="0" cy="36004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larryzzr\Desktop\FP_Larry\FDIV\FDIV_Figs\All-DSU data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12" y="1675386"/>
            <a:ext cx="6599088" cy="518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6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</a:t>
            </a:r>
            <a:r>
              <a:rPr lang="en-US" altLang="zh-TW" dirty="0" err="1" smtClean="0"/>
              <a:t>Div</a:t>
            </a:r>
            <a:r>
              <a:rPr lang="en-US" altLang="zh-TW" dirty="0" smtClean="0"/>
              <a:t>/SQRT </a:t>
            </a:r>
            <a:r>
              <a:rPr lang="en-US" altLang="zh-TW" dirty="0"/>
              <a:t>Instructions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8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C:\Users\larryzzr\Desktop\FP_Larry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16174"/>
            <a:ext cx="5278363" cy="56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</a:t>
            </a:r>
            <a:r>
              <a:rPr lang="en-US" altLang="zh-TW" dirty="0" err="1"/>
              <a:t>Div</a:t>
            </a:r>
            <a:r>
              <a:rPr lang="en-US" altLang="zh-TW" dirty="0"/>
              <a:t>/SQRT </a:t>
            </a:r>
            <a:r>
              <a:rPr lang="en-US" altLang="zh-TW" dirty="0" smtClean="0"/>
              <a:t>Instructions </a:t>
            </a:r>
            <a:r>
              <a:rPr lang="en-US" altLang="zh-TW" dirty="0" err="1" smtClean="0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Div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Step 1: Normalize source value</a:t>
            </a:r>
          </a:p>
          <a:p>
            <a:pPr lvl="1"/>
            <a:r>
              <a:rPr lang="en-US" altLang="zh-TW" sz="1600" dirty="0" smtClean="0"/>
              <a:t>Step 2: Compute result by DSU</a:t>
            </a:r>
          </a:p>
          <a:p>
            <a:pPr lvl="1"/>
            <a:r>
              <a:rPr lang="en-US" altLang="zh-TW" sz="1600" dirty="0" smtClean="0"/>
              <a:t>Step 3: Calculate sticky</a:t>
            </a:r>
          </a:p>
          <a:p>
            <a:pPr lvl="1"/>
            <a:r>
              <a:rPr lang="en-US" altLang="zh-TW" sz="1600" dirty="0" smtClean="0"/>
              <a:t>Step 4: Shift right for subnormal</a:t>
            </a:r>
          </a:p>
          <a:p>
            <a:pPr lvl="1"/>
            <a:r>
              <a:rPr lang="en-US" altLang="zh-TW" sz="1600" dirty="0" smtClean="0"/>
              <a:t>Step 5: Do rounding</a:t>
            </a:r>
          </a:p>
          <a:p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644008" y="1484784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004048" y="2384884"/>
            <a:ext cx="0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508104" y="2066553"/>
            <a:ext cx="0" cy="5703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220072" y="3933056"/>
            <a:ext cx="288032" cy="10403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716016" y="3861048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261868" y="4365104"/>
            <a:ext cx="36090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220072" y="4693332"/>
            <a:ext cx="222250" cy="1758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20642" y="4641794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796136" y="5301208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084168" y="5373216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716016" y="5445224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5078859" y="5733256"/>
            <a:ext cx="2796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653521" y="5732462"/>
            <a:ext cx="28522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228184" y="5917641"/>
            <a:ext cx="0" cy="10421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261868" y="6278475"/>
            <a:ext cx="6062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716016" y="6237312"/>
            <a:ext cx="152400" cy="1440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028580" y="6453336"/>
            <a:ext cx="4626" cy="2796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532440" y="2132856"/>
            <a:ext cx="0" cy="4874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884368" y="2132856"/>
            <a:ext cx="0" cy="4709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388424" y="3412424"/>
            <a:ext cx="5040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7812360" y="3356992"/>
            <a:ext cx="2880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8388424" y="4509120"/>
            <a:ext cx="216024" cy="34822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7956376" y="4509120"/>
            <a:ext cx="216024" cy="341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659960" y="5085184"/>
            <a:ext cx="4404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</a:t>
            </a:r>
            <a:r>
              <a:rPr lang="en-US" altLang="zh-TW" dirty="0" err="1"/>
              <a:t>Div</a:t>
            </a:r>
            <a:r>
              <a:rPr lang="en-US" altLang="zh-TW" dirty="0"/>
              <a:t>/SQRT </a:t>
            </a:r>
            <a:r>
              <a:rPr lang="en-US" altLang="zh-TW" dirty="0" smtClean="0"/>
              <a:t>Instructions (</a:t>
            </a:r>
            <a:r>
              <a:rPr lang="en-US" altLang="zh-TW" dirty="0"/>
              <a:t>1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000" dirty="0" smtClean="0"/>
              <a:t>DSU dataflow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Unpack source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Normalize significand and increase exponent</a:t>
            </a:r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Use DSU to compute result of div/</a:t>
            </a:r>
            <a:r>
              <a:rPr lang="en-US" altLang="zh-TW" sz="1800" dirty="0" err="1" smtClean="0"/>
              <a:t>sqrt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Generate partial sticky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Shift right significand and generate partial sticky if exponent value is subnormal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Generate round digit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Do rounding</a:t>
            </a:r>
          </a:p>
          <a:p>
            <a:r>
              <a:rPr lang="en-US" altLang="zh-TW" sz="2000" dirty="0" smtClean="0"/>
              <a:t>Enhancements</a:t>
            </a:r>
            <a:endParaRPr lang="en-US" altLang="zh-TW" sz="2000" dirty="0"/>
          </a:p>
          <a:p>
            <a:pPr lvl="1"/>
            <a:r>
              <a:rPr lang="en-US" altLang="zh-TW" sz="1800" dirty="0"/>
              <a:t>Reducing look-up table</a:t>
            </a:r>
          </a:p>
          <a:p>
            <a:pPr lvl="1"/>
            <a:r>
              <a:rPr lang="en-US" altLang="zh-TW" sz="1800" dirty="0" smtClean="0"/>
              <a:t>Reduce instruction latency (1 cycle)</a:t>
            </a:r>
          </a:p>
          <a:p>
            <a:pPr lvl="1"/>
            <a:r>
              <a:rPr lang="en-US" altLang="zh-TW" sz="1800" dirty="0" smtClean="0"/>
              <a:t>Reduce sticky generation times</a:t>
            </a:r>
          </a:p>
          <a:p>
            <a:pPr lvl="1"/>
            <a:r>
              <a:rPr lang="en-US" altLang="zh-TW" sz="1800" dirty="0" smtClean="0"/>
              <a:t>Modified rounding method</a:t>
            </a:r>
          </a:p>
          <a:p>
            <a:pPr lvl="1"/>
            <a:r>
              <a:rPr lang="en-US" altLang="zh-TW" sz="1800" dirty="0" smtClean="0"/>
              <a:t>Reduce 2 level adder to 1 level</a:t>
            </a:r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8280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</a:t>
            </a:r>
            <a:r>
              <a:rPr lang="en-US" altLang="zh-TW" dirty="0" err="1"/>
              <a:t>Div</a:t>
            </a:r>
            <a:r>
              <a:rPr lang="en-US" altLang="zh-TW" dirty="0"/>
              <a:t>/SQRT </a:t>
            </a:r>
            <a:r>
              <a:rPr lang="en-US" altLang="zh-TW" dirty="0" smtClean="0"/>
              <a:t>Instructions (2/)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2000" dirty="0" smtClean="0"/>
                  <a:t>Algorithm</a:t>
                </a:r>
              </a:p>
              <a:p>
                <a:pPr marL="742950" lvl="2" indent="-342900"/>
                <a:r>
                  <a:rPr lang="en-US" altLang="zh-TW" sz="1800" dirty="0" smtClean="0">
                    <a:hlinkClick r:id="rId3" action="ppaction://hlinksldjump"/>
                  </a:rPr>
                  <a:t>SRT </a:t>
                </a:r>
                <a:r>
                  <a:rPr lang="en-US" altLang="zh-TW" sz="1800" dirty="0">
                    <a:hlinkClick r:id="rId3" action="ppaction://hlinksldjump"/>
                  </a:rPr>
                  <a:t>algorithm</a:t>
                </a:r>
                <a:endParaRPr lang="en-US" altLang="zh-TW" sz="1800" dirty="0"/>
              </a:p>
              <a:p>
                <a:pPr marL="742950" lvl="2" indent="-342900"/>
                <a:r>
                  <a:rPr lang="en-US" altLang="zh-TW" sz="1800" dirty="0" smtClean="0">
                    <a:hlinkClick r:id="rId4" action="ppaction://hlinksldjump"/>
                  </a:rPr>
                  <a:t>DIV/SQRT look-up table</a:t>
                </a:r>
                <a:endParaRPr lang="en-US" altLang="zh-TW" sz="1800" dirty="0" smtClean="0"/>
              </a:p>
              <a:p>
                <a:r>
                  <a:rPr lang="en-US" altLang="zh-TW" sz="2000" dirty="0" smtClean="0"/>
                  <a:t>Recursive equation </a:t>
                </a:r>
              </a:p>
              <a:p>
                <a:pPr lvl="1"/>
                <a:r>
                  <a:rPr lang="en-US" altLang="zh-TW" sz="1600" dirty="0" err="1" smtClean="0"/>
                  <a:t>Div</a:t>
                </a:r>
                <a:r>
                  <a:rPr lang="en-US" altLang="zh-TW" sz="1600" dirty="0" smtClean="0"/>
                  <a:t>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𝑑</m:t>
                    </m:r>
                  </m:oMath>
                </a14:m>
                <a:endParaRPr lang="en-US" altLang="zh-TW" sz="160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200" dirty="0"/>
                  <a:t> is </a:t>
                </a:r>
                <a:r>
                  <a:rPr lang="en-US" altLang="zh-TW" sz="1200" dirty="0" smtClean="0"/>
                  <a:t>in the range [1.0, 2)</a:t>
                </a:r>
                <a:endParaRPr lang="en-US" altLang="zh-TW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sz="1200" dirty="0"/>
                  <a:t> is normalize divisor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  <m:r>
                          <a:rPr lang="en-US" altLang="zh-TW" sz="1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200" dirty="0"/>
                  <a:t> is in the range [-2/3d, 2/3d)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sz="1200" dirty="0"/>
                  <a:t> is in the range [1.0, 2</a:t>
                </a:r>
                <a:r>
                  <a:rPr lang="en-US" altLang="zh-TW" sz="1200" dirty="0" smtClean="0"/>
                  <a:t>)</a:t>
                </a:r>
              </a:p>
              <a:p>
                <a:pPr lvl="2"/>
                <a:r>
                  <a:rPr lang="en-US" altLang="zh-TW" sz="1200" dirty="0"/>
                  <a:t>Digit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200" i="1">
                            <a:latin typeface="Cambria Math"/>
                          </a:rPr>
                          <m:t>−</m:t>
                        </m:r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200" dirty="0"/>
                  <a:t>) is [-2, -1, 0, 1, 2]</a:t>
                </a:r>
              </a:p>
              <a:p>
                <a:pPr lvl="1"/>
                <a:r>
                  <a:rPr lang="en-US" altLang="zh-TW" sz="1600" dirty="0" err="1" smtClean="0"/>
                  <a:t>Sqrt</a:t>
                </a:r>
                <a:r>
                  <a:rPr lang="en-US" altLang="zh-TW" sz="1600" dirty="0" smtClean="0"/>
                  <a:t>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1600" b="0" i="1" smtClean="0">
                        <a:latin typeface="Cambria Math"/>
                      </a:rPr>
                      <m:t>=</m:t>
                    </m:r>
                    <m:r>
                      <a:rPr lang="en-US" altLang="zh-TW" sz="1600" i="1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1600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200" dirty="0"/>
                  <a:t> is </a:t>
                </a:r>
                <a:r>
                  <a:rPr lang="en-US" altLang="zh-TW" sz="1200" dirty="0" smtClean="0"/>
                  <a:t>in the range [0.25, 1)</a:t>
                </a:r>
                <a:endParaRPr lang="en-US" altLang="zh-TW" sz="12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  <m:r>
                          <a:rPr lang="en-US" altLang="zh-TW" sz="1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200" dirty="0"/>
                  <a:t> is in the range </a:t>
                </a:r>
                <a:r>
                  <a:rPr lang="en-US" altLang="zh-TW" sz="1200" dirty="0" smtClean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200" b="0" i="1" smtClean="0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en-US" altLang="zh-TW" sz="1200" b="0" i="1" smtClean="0">
                            <a:latin typeface="Cambria Math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TW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2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sz="1200" i="1">
                            <a:latin typeface="Cambria Math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TW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20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  <m:r>
                          <a:rPr lang="en-US" altLang="zh-TW" sz="12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2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200" dirty="0"/>
                  <a:t> is in the range [0.5, 1)</a:t>
                </a:r>
              </a:p>
              <a:p>
                <a:pPr lvl="2"/>
                <a:r>
                  <a:rPr lang="en-US" altLang="zh-TW" sz="1200" dirty="0" smtClean="0"/>
                  <a:t>Digit </a:t>
                </a:r>
                <a:r>
                  <a:rPr lang="en-US" altLang="zh-TW" sz="1200" dirty="0"/>
                  <a:t>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200" i="1">
                            <a:latin typeface="Cambria Math"/>
                          </a:rPr>
                          <m:t>−</m:t>
                        </m:r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200" dirty="0"/>
                  <a:t>) is [-2, -1, 0, 1, 2</a:t>
                </a:r>
                <a:r>
                  <a:rPr lang="en-US" altLang="zh-TW" sz="1200" dirty="0" smtClean="0"/>
                  <a:t>]</a:t>
                </a:r>
              </a:p>
              <a:p>
                <a:pPr lvl="2"/>
                <a:r>
                  <a:rPr lang="en-US" altLang="zh-TW" sz="1200" dirty="0" smtClean="0"/>
                  <a:t>1</a:t>
                </a:r>
                <a:r>
                  <a:rPr lang="en-US" altLang="zh-TW" sz="1200" baseline="30000" dirty="0" smtClean="0"/>
                  <a:t>st</a:t>
                </a:r>
                <a:r>
                  <a:rPr lang="en-US" altLang="zh-TW" sz="1200" dirty="0" smtClean="0"/>
                  <a:t> round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2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200" dirty="0" smtClean="0"/>
                  <a:t> is 1.0</a:t>
                </a:r>
              </a:p>
              <a:p>
                <a:pPr lvl="2"/>
                <a:endParaRPr lang="en-US" altLang="zh-TW" sz="1200" dirty="0"/>
              </a:p>
              <a:p>
                <a:pPr lvl="2"/>
                <a:endParaRPr lang="en-US" altLang="zh-TW" sz="1200" dirty="0" smtClean="0"/>
              </a:p>
              <a:p>
                <a:pPr lvl="2"/>
                <a:endParaRPr lang="en-US" altLang="zh-TW" sz="1200" dirty="0" smtClean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593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9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List of abbreviation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 err="1"/>
              <a:t>uArch</a:t>
            </a:r>
            <a:r>
              <a:rPr lang="en-US" altLang="zh-TW" sz="2400" dirty="0"/>
              <a:t> O</a:t>
            </a:r>
            <a:r>
              <a:rPr lang="en-US" altLang="zh-TW" sz="2400" dirty="0" smtClean="0"/>
              <a:t>verview</a:t>
            </a:r>
          </a:p>
          <a:p>
            <a:r>
              <a:rPr lang="en-US" altLang="zh-TW" sz="2400" dirty="0" smtClean="0"/>
              <a:t>FP DIV/SQRT Instructions</a:t>
            </a:r>
          </a:p>
          <a:p>
            <a:r>
              <a:rPr lang="en-US" altLang="zh-TW" sz="2400" dirty="0" smtClean="0"/>
              <a:t>FP Estimation Instructions</a:t>
            </a:r>
          </a:p>
          <a:p>
            <a:r>
              <a:rPr lang="en-US" altLang="zh-TW" sz="2400" dirty="0"/>
              <a:t>Round digit </a:t>
            </a:r>
            <a:r>
              <a:rPr lang="en-US" altLang="zh-TW" sz="2400" dirty="0" smtClean="0"/>
              <a:t>generation</a:t>
            </a:r>
          </a:p>
          <a:p>
            <a:r>
              <a:rPr lang="en-US" altLang="zh-TW" sz="2400" dirty="0"/>
              <a:t>Underflow Flag Detection </a:t>
            </a:r>
            <a:endParaRPr lang="en-US" altLang="zh-TW" sz="2400" dirty="0" smtClean="0"/>
          </a:p>
          <a:p>
            <a:r>
              <a:rPr lang="en-US" altLang="zh-TW" sz="2400" dirty="0" smtClean="0"/>
              <a:t>Enhancements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Merge IDIV and FDIV methods</a:t>
            </a:r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Instruction list</a:t>
            </a:r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Estimation </a:t>
            </a:r>
            <a:r>
              <a:rPr lang="en-US" altLang="zh-TW" dirty="0"/>
              <a:t>Instructions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9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Estimation </a:t>
            </a:r>
            <a:r>
              <a:rPr lang="en-US" altLang="zh-TW" dirty="0" smtClean="0"/>
              <a:t>Instructions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Instruction dataflow</a:t>
            </a:r>
          </a:p>
          <a:p>
            <a:pPr lvl="1"/>
            <a:r>
              <a:rPr lang="en-US" altLang="zh-TW" sz="1600" dirty="0" smtClean="0"/>
              <a:t>Unpack input data</a:t>
            </a:r>
          </a:p>
          <a:p>
            <a:pPr lvl="1"/>
            <a:r>
              <a:rPr lang="en-US" altLang="zh-TW" sz="1600" dirty="0" smtClean="0"/>
              <a:t>Normalize data, compute exponent and detect special value in parallel</a:t>
            </a:r>
          </a:p>
          <a:p>
            <a:pPr lvl="1"/>
            <a:r>
              <a:rPr lang="en-US" altLang="zh-TW" sz="1600" dirty="0" smtClean="0"/>
              <a:t>Look-up vfrece7/vfesqrte7 table and do exception detection</a:t>
            </a:r>
          </a:p>
          <a:p>
            <a:pPr lvl="1"/>
            <a:r>
              <a:rPr lang="en-US" altLang="zh-TW" sz="1600" dirty="0" smtClean="0"/>
              <a:t>Calculate result exponent</a:t>
            </a:r>
          </a:p>
          <a:p>
            <a:pPr lvl="1"/>
            <a:r>
              <a:rPr lang="en-US" altLang="zh-TW" sz="1600" dirty="0" smtClean="0"/>
              <a:t>Shift right significand value if exponent is subnormal</a:t>
            </a:r>
          </a:p>
          <a:p>
            <a:pPr lvl="1"/>
            <a:r>
              <a:rPr lang="en-US" altLang="zh-TW" sz="1600" dirty="0" smtClean="0"/>
              <a:t>Produce special value according to the corresponding exception if detected</a:t>
            </a:r>
          </a:p>
          <a:p>
            <a:r>
              <a:rPr lang="en-US" altLang="zh-TW" sz="2000" dirty="0" smtClean="0"/>
              <a:t>F1 stage works</a:t>
            </a:r>
          </a:p>
          <a:p>
            <a:pPr lvl="1"/>
            <a:r>
              <a:rPr lang="en-US" altLang="zh-TW" sz="1600" dirty="0" smtClean="0"/>
              <a:t>Normalize data</a:t>
            </a:r>
          </a:p>
          <a:p>
            <a:pPr lvl="1"/>
            <a:r>
              <a:rPr lang="en-US" altLang="zh-TW" sz="1600" dirty="0" smtClean="0"/>
              <a:t>Compute exponent</a:t>
            </a:r>
          </a:p>
          <a:p>
            <a:pPr lvl="1"/>
            <a:r>
              <a:rPr lang="en-US" altLang="zh-TW" sz="1600" dirty="0" smtClean="0"/>
              <a:t>Detect special value</a:t>
            </a:r>
          </a:p>
          <a:p>
            <a:r>
              <a:rPr lang="en-US" altLang="zh-TW" sz="2000" dirty="0" smtClean="0"/>
              <a:t>F2 stage works</a:t>
            </a:r>
          </a:p>
          <a:p>
            <a:pPr lvl="1"/>
            <a:r>
              <a:rPr lang="en-US" altLang="zh-TW" sz="1600" dirty="0"/>
              <a:t>Look-up vfrece7/vfesqrte7 </a:t>
            </a:r>
            <a:r>
              <a:rPr lang="en-US" altLang="zh-TW" sz="1600" dirty="0" smtClean="0"/>
              <a:t>table</a:t>
            </a:r>
          </a:p>
          <a:p>
            <a:pPr lvl="1"/>
            <a:r>
              <a:rPr lang="en-US" altLang="zh-TW" sz="1600" dirty="0" smtClean="0"/>
              <a:t>Do </a:t>
            </a:r>
            <a:r>
              <a:rPr lang="en-US" altLang="zh-TW" sz="1600" dirty="0"/>
              <a:t>exception </a:t>
            </a:r>
            <a:r>
              <a:rPr lang="en-US" altLang="zh-TW" sz="1600" dirty="0" smtClean="0"/>
              <a:t>detection</a:t>
            </a:r>
          </a:p>
          <a:p>
            <a:pPr lvl="1"/>
            <a:r>
              <a:rPr lang="en-US" altLang="zh-TW" sz="1600" dirty="0"/>
              <a:t>Shift right significand value if exponent is </a:t>
            </a:r>
            <a:r>
              <a:rPr lang="en-US" altLang="zh-TW" sz="1600" dirty="0" smtClean="0"/>
              <a:t>subnormal</a:t>
            </a:r>
          </a:p>
          <a:p>
            <a:pPr lvl="1"/>
            <a:r>
              <a:rPr lang="en-US" altLang="zh-TW" sz="1600" dirty="0"/>
              <a:t>Produce special value according to the corresponding exception if detected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713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Estimation </a:t>
            </a:r>
            <a:r>
              <a:rPr lang="en-US" altLang="zh-TW" dirty="0" smtClean="0"/>
              <a:t>Instructions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Produce special value, exception flag according to the corresponding table in vector-spec</a:t>
            </a:r>
          </a:p>
          <a:p>
            <a:pPr lvl="1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4644008" y="1340768"/>
            <a:ext cx="4343316" cy="5517232"/>
            <a:chOff x="5027088" y="1793125"/>
            <a:chExt cx="3987208" cy="50648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1793125"/>
              <a:ext cx="3938240" cy="440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7088" y="6196419"/>
              <a:ext cx="3987208" cy="661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8" y="5053826"/>
            <a:ext cx="2415681" cy="161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96937" y="4675750"/>
            <a:ext cx="11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frsqrte7.v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97349" y="1052736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vfrece7.v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52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 generation &amp; Twice Rounding Detection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21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</a:t>
            </a:r>
            <a:r>
              <a:rPr lang="en-US" altLang="zh-TW" dirty="0" smtClean="0"/>
              <a:t>digit generation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en-US" altLang="zh-TW" sz="2000" dirty="0"/>
              <a:t>Generate rounding increment according to </a:t>
            </a:r>
            <a:r>
              <a:rPr lang="en-US" altLang="zh-TW" sz="2000" dirty="0" smtClean="0"/>
              <a:t>rounding modes</a:t>
            </a:r>
            <a:endParaRPr lang="en-US" altLang="zh-TW" sz="2000" dirty="0"/>
          </a:p>
          <a:p>
            <a:r>
              <a:rPr lang="en-US" altLang="zh-TW" sz="2000" dirty="0" smtClean="0"/>
              <a:t>Rounding modes</a:t>
            </a:r>
          </a:p>
          <a:p>
            <a:pPr lvl="1"/>
            <a:r>
              <a:rPr lang="en-US" altLang="zh-TW" sz="1600" dirty="0"/>
              <a:t>RNE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to </a:t>
            </a:r>
            <a:r>
              <a:rPr lang="en-US" altLang="zh-TW" sz="1600" dirty="0">
                <a:solidFill>
                  <a:srgbClr val="FF0000"/>
                </a:solidFill>
              </a:rPr>
              <a:t>N</a:t>
            </a:r>
            <a:r>
              <a:rPr lang="en-US" altLang="zh-TW" sz="1600" dirty="0"/>
              <a:t>earest, ties to </a:t>
            </a:r>
            <a:r>
              <a:rPr lang="en-US" altLang="zh-TW" sz="1600" dirty="0">
                <a:solidFill>
                  <a:srgbClr val="FF0000"/>
                </a:solidFill>
              </a:rPr>
              <a:t>E</a:t>
            </a:r>
            <a:r>
              <a:rPr lang="en-US" altLang="zh-TW" sz="1600" dirty="0"/>
              <a:t>ven)</a:t>
            </a:r>
          </a:p>
          <a:p>
            <a:pPr lvl="1"/>
            <a:r>
              <a:rPr lang="en-US" altLang="zh-TW" sz="1600" dirty="0"/>
              <a:t>RTZ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</a:t>
            </a:r>
            <a:r>
              <a:rPr lang="en-US" altLang="zh-TW" sz="1600" dirty="0">
                <a:solidFill>
                  <a:srgbClr val="FF0000"/>
                </a:solidFill>
              </a:rPr>
              <a:t>T</a:t>
            </a:r>
            <a:r>
              <a:rPr lang="en-US" altLang="zh-TW" sz="1600" dirty="0"/>
              <a:t>owards </a:t>
            </a:r>
            <a:r>
              <a:rPr lang="en-US" altLang="zh-TW" sz="1600" dirty="0">
                <a:solidFill>
                  <a:srgbClr val="FF0000"/>
                </a:solidFill>
              </a:rPr>
              <a:t>Z</a:t>
            </a:r>
            <a:r>
              <a:rPr lang="en-US" altLang="zh-TW" sz="1600" dirty="0"/>
              <a:t>ero)</a:t>
            </a:r>
          </a:p>
          <a:p>
            <a:pPr lvl="1"/>
            <a:r>
              <a:rPr lang="en-US" altLang="zh-TW" sz="1600" dirty="0"/>
              <a:t>RDN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</a:t>
            </a:r>
            <a:r>
              <a:rPr lang="en-US" altLang="zh-TW" sz="1600" dirty="0" err="1">
                <a:solidFill>
                  <a:srgbClr val="FF0000"/>
                </a:solidFill>
              </a:rPr>
              <a:t>D</a:t>
            </a:r>
            <a:r>
              <a:rPr lang="en-US" altLang="zh-TW" sz="1600" dirty="0" err="1"/>
              <a:t>ow</a:t>
            </a:r>
            <a:r>
              <a:rPr lang="en-US" altLang="zh-TW" sz="1600" dirty="0" err="1">
                <a:solidFill>
                  <a:srgbClr val="FF0000"/>
                </a:solidFill>
              </a:rPr>
              <a:t>N</a:t>
            </a:r>
            <a:r>
              <a:rPr lang="en-US" altLang="zh-TW" sz="1600" dirty="0"/>
              <a:t>)</a:t>
            </a:r>
          </a:p>
          <a:p>
            <a:pPr lvl="1"/>
            <a:r>
              <a:rPr lang="en-US" altLang="zh-TW" sz="1600" dirty="0"/>
              <a:t>RUP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</a:t>
            </a:r>
            <a:r>
              <a:rPr lang="en-US" altLang="zh-TW" sz="1600" dirty="0">
                <a:solidFill>
                  <a:srgbClr val="FF0000"/>
                </a:solidFill>
              </a:rPr>
              <a:t>UP</a:t>
            </a:r>
            <a:r>
              <a:rPr lang="en-US" altLang="zh-TW" sz="1600" dirty="0"/>
              <a:t>)</a:t>
            </a:r>
          </a:p>
          <a:p>
            <a:pPr lvl="1"/>
            <a:r>
              <a:rPr lang="en-US" altLang="zh-TW" sz="1600" dirty="0"/>
              <a:t>RMM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to nearest, ties to </a:t>
            </a:r>
            <a:r>
              <a:rPr lang="en-US" altLang="zh-TW" sz="1600" dirty="0">
                <a:solidFill>
                  <a:srgbClr val="FF0000"/>
                </a:solidFill>
              </a:rPr>
              <a:t>M</a:t>
            </a:r>
            <a:r>
              <a:rPr lang="en-US" altLang="zh-TW" sz="1600" dirty="0"/>
              <a:t>ax </a:t>
            </a:r>
            <a:r>
              <a:rPr lang="en-US" altLang="zh-TW" sz="1600" dirty="0">
                <a:solidFill>
                  <a:srgbClr val="FF0000"/>
                </a:solidFill>
              </a:rPr>
              <a:t>M</a:t>
            </a:r>
            <a:r>
              <a:rPr lang="en-US" altLang="zh-TW" sz="1600" dirty="0"/>
              <a:t>agnitude)</a:t>
            </a:r>
          </a:p>
          <a:p>
            <a:pPr lvl="1"/>
            <a:r>
              <a:rPr lang="en-US" altLang="zh-TW" sz="1600" dirty="0"/>
              <a:t>ROD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towards </a:t>
            </a:r>
            <a:r>
              <a:rPr lang="en-US" altLang="zh-TW" sz="1600" dirty="0" err="1">
                <a:solidFill>
                  <a:srgbClr val="FF0000"/>
                </a:solidFill>
              </a:rPr>
              <a:t>OD</a:t>
            </a:r>
            <a:r>
              <a:rPr lang="en-US" altLang="zh-TW" sz="1600" dirty="0" err="1"/>
              <a:t>d</a:t>
            </a:r>
            <a:r>
              <a:rPr lang="en-US" altLang="zh-TW" sz="1600" dirty="0"/>
              <a:t>)</a:t>
            </a:r>
          </a:p>
          <a:p>
            <a:r>
              <a:rPr lang="en-US" altLang="zh-TW" sz="2000" dirty="0" smtClean="0"/>
              <a:t>Rounding </a:t>
            </a:r>
            <a:r>
              <a:rPr lang="en-US" altLang="zh-TW" sz="2000" smtClean="0"/>
              <a:t>increment according to </a:t>
            </a:r>
            <a:r>
              <a:rPr lang="en-US" altLang="zh-TW" sz="2000" dirty="0" smtClean="0"/>
              <a:t>different rounding mode</a:t>
            </a:r>
          </a:p>
          <a:p>
            <a:pPr lvl="1"/>
            <a:endParaRPr lang="en-US" altLang="zh-TW" sz="1600" dirty="0" smtClean="0"/>
          </a:p>
          <a:p>
            <a:endParaRPr lang="en-US" altLang="zh-TW" sz="2000" dirty="0" smtClean="0"/>
          </a:p>
          <a:p>
            <a:endParaRPr lang="en-US" altLang="zh-TW" sz="1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40583"/>
              </p:ext>
            </p:extLst>
          </p:nvPr>
        </p:nvGraphicFramePr>
        <p:xfrm>
          <a:off x="4283968" y="1700808"/>
          <a:ext cx="4680523" cy="479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49"/>
                <a:gridCol w="242646"/>
                <a:gridCol w="236414"/>
                <a:gridCol w="236414"/>
                <a:gridCol w="236414"/>
                <a:gridCol w="472827"/>
                <a:gridCol w="551632"/>
                <a:gridCol w="551632"/>
                <a:gridCol w="472827"/>
                <a:gridCol w="630436"/>
                <a:gridCol w="551632"/>
              </a:tblGrid>
              <a:tr h="2821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Sign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RNE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RTZ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RDN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RUP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RMM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ROD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1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 </a:t>
            </a:r>
            <a:r>
              <a:rPr lang="en-US" altLang="zh-TW" dirty="0" smtClean="0"/>
              <a:t>generation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 Do rounding only</a:t>
            </a:r>
          </a:p>
          <a:p>
            <a:pPr lvl="1"/>
            <a:r>
              <a:rPr lang="en-US" altLang="zh-TW" sz="1600" dirty="0" smtClean="0"/>
              <a:t>A + increment (1 bit) (A has not round bit)</a:t>
            </a:r>
          </a:p>
          <a:p>
            <a:r>
              <a:rPr lang="en-US" altLang="zh-TW" sz="2000" dirty="0" smtClean="0"/>
              <a:t>Abbreviation</a:t>
            </a:r>
          </a:p>
          <a:p>
            <a:pPr lvl="1"/>
            <a:r>
              <a:rPr lang="en-US" altLang="zh-TW" sz="1600" dirty="0" smtClean="0"/>
              <a:t>L is LSB/ R is round bit / S is sticky bit / Tie is (R &amp; ~S)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76736"/>
              </p:ext>
            </p:extLst>
          </p:nvPr>
        </p:nvGraphicFramePr>
        <p:xfrm>
          <a:off x="467544" y="3140968"/>
          <a:ext cx="8352928" cy="310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489"/>
                <a:gridCol w="3486439"/>
              </a:tblGrid>
              <a:tr h="36587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Rounding</a:t>
                      </a:r>
                      <a:r>
                        <a:rPr lang="en-US" altLang="zh-TW" sz="1800" baseline="0" dirty="0" smtClean="0"/>
                        <a:t> mode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Rounding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baseline="0" dirty="0" err="1" smtClean="0"/>
                        <a:t>inc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28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RNE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800" dirty="0" smtClean="0"/>
                        <a:t>earest, ties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zh-TW" sz="1800" dirty="0" smtClean="0"/>
                        <a:t>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 R then clear</a:t>
                      </a:r>
                      <a:r>
                        <a:rPr lang="en-US" altLang="zh-TW" sz="1800" baseline="0" dirty="0" smtClean="0"/>
                        <a:t> sum LSB if tie/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2. R &amp; (L | S)</a:t>
                      </a:r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RTZ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1800" dirty="0" smtClean="0"/>
                        <a:t>owards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TW" sz="1800" dirty="0" smtClean="0"/>
                        <a:t>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0</a:t>
                      </a:r>
                      <a:endParaRPr lang="zh-TW" altLang="en-US" sz="1800" dirty="0" smtClean="0"/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RDN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TW" sz="1800" dirty="0" err="1" smtClean="0"/>
                        <a:t>ow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~sign &amp; (R | S)</a:t>
                      </a:r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RUP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UP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sign &amp; (R | S)</a:t>
                      </a:r>
                    </a:p>
                  </a:txBody>
                  <a:tcPr/>
                </a:tc>
              </a:tr>
              <a:tr h="27246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RMM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 nearest, ties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TW" sz="1800" dirty="0" smtClean="0"/>
                        <a:t>ax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TW" sz="1800" dirty="0" smtClean="0"/>
                        <a:t>agnitude)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</a:t>
                      </a:r>
                      <a:endParaRPr lang="zh-TW" altLang="en-US" sz="1800" dirty="0"/>
                    </a:p>
                  </a:txBody>
                  <a:tcPr/>
                </a:tc>
              </a:tr>
              <a:tr h="12272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ROD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towards 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OD</a:t>
                      </a:r>
                      <a:r>
                        <a:rPr lang="en-US" altLang="zh-TW" sz="1800" dirty="0" err="1" smtClean="0"/>
                        <a:t>d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 smtClean="0"/>
                        <a:t>1. Set LSB</a:t>
                      </a:r>
                      <a:endParaRPr lang="en-US" altLang="zh-TW" sz="1800" dirty="0" smtClean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2. ~L</a:t>
                      </a:r>
                      <a:endParaRPr lang="en-US" altLang="zh-TW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Underflow Flag Detection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1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Underflow Flag Detection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000" dirty="0" smtClean="0"/>
              <a:t>Do the rounding for subnormal value and the significand is packed to subnormal format then round up to normal value</a:t>
            </a:r>
          </a:p>
          <a:p>
            <a:pPr lvl="1"/>
            <a:r>
              <a:rPr lang="en-US" altLang="zh-TW" sz="1600" dirty="0" smtClean="0"/>
              <a:t>Subnormal value </a:t>
            </a:r>
            <a:r>
              <a:rPr lang="en-US" altLang="zh-TW" sz="1600" dirty="0" smtClean="0">
                <a:sym typeface="Wingdings" panose="05000000000000000000" pitchFamily="2" charset="2"/>
              </a:rPr>
              <a:t> Round to normal value because of packing to subnormal format</a:t>
            </a:r>
          </a:p>
          <a:p>
            <a:r>
              <a:rPr lang="en-US" altLang="zh-TW" sz="2000" dirty="0" smtClean="0"/>
              <a:t>The design just do rounding once and detect this case like as Fig.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Example</a:t>
            </a:r>
          </a:p>
          <a:p>
            <a:pPr lvl="1"/>
            <a:r>
              <a:rPr lang="en-US" altLang="zh-TW" sz="1600" dirty="0"/>
              <a:t>SP(0x387FE000, </a:t>
            </a:r>
            <a:r>
              <a:rPr lang="en-US" altLang="zh-TW" sz="1600" dirty="0" smtClean="0"/>
              <a:t>exponent = -15, sig = </a:t>
            </a:r>
            <a:r>
              <a:rPr lang="en-US" altLang="zh-TW" sz="1600" dirty="0" smtClean="0">
                <a:solidFill>
                  <a:srgbClr val="00B050"/>
                </a:solidFill>
              </a:rPr>
              <a:t>1.111111111</a:t>
            </a:r>
            <a:r>
              <a:rPr lang="en-US" altLang="zh-TW" sz="1600" dirty="0" smtClean="0">
                <a:solidFill>
                  <a:srgbClr val="FF0000"/>
                </a:solidFill>
              </a:rPr>
              <a:t>100</a:t>
            </a:r>
            <a:r>
              <a:rPr lang="en-US" altLang="zh-TW" sz="1600" dirty="0" smtClean="0"/>
              <a:t>00000000000) </a:t>
            </a:r>
            <a:r>
              <a:rPr lang="en-US" altLang="zh-TW" sz="1600" dirty="0" smtClean="0">
                <a:sym typeface="Wingdings" panose="05000000000000000000" pitchFamily="2" charset="2"/>
              </a:rPr>
              <a:t> HP, RM is RUP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The result will be subnormal HP, so the function do round first and then bound to subnormal format.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Subnormal value </a:t>
            </a:r>
            <a:r>
              <a:rPr lang="en-US" altLang="zh-TW" sz="1600" dirty="0" smtClean="0">
                <a:sym typeface="Wingdings" panose="05000000000000000000" pitchFamily="2" charset="2"/>
              </a:rPr>
              <a:t>0.</a:t>
            </a:r>
            <a:r>
              <a:rPr lang="en-US" altLang="zh-TW" sz="1600" dirty="0" smtClean="0">
                <a:solidFill>
                  <a:srgbClr val="00B050"/>
                </a:solidFill>
              </a:rPr>
              <a:t>1111111111</a:t>
            </a:r>
            <a:r>
              <a:rPr lang="en-US" altLang="zh-TW" sz="1600" dirty="0" smtClean="0">
                <a:solidFill>
                  <a:srgbClr val="FF0000"/>
                </a:solidFill>
              </a:rPr>
              <a:t>100xxx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sz="1200" dirty="0" smtClean="0"/>
              <a:t>Let subnormal value as normal format then do rounding</a:t>
            </a:r>
          </a:p>
          <a:p>
            <a:pPr lvl="2"/>
            <a:r>
              <a:rPr lang="en-US" altLang="zh-TW" sz="1200" dirty="0" smtClean="0">
                <a:sym typeface="Wingdings" panose="05000000000000000000" pitchFamily="2" charset="2"/>
              </a:rPr>
              <a:t>0.</a:t>
            </a:r>
            <a:r>
              <a:rPr lang="en-US" altLang="zh-TW" sz="1200" dirty="0" smtClean="0"/>
              <a:t>1111111111_100 </a:t>
            </a:r>
            <a:r>
              <a:rPr lang="en-US" altLang="zh-TW" sz="1200" dirty="0" smtClean="0">
                <a:sym typeface="Wingdings" panose="05000000000000000000" pitchFamily="2" charset="2"/>
              </a:rPr>
              <a:t> </a:t>
            </a:r>
            <a:r>
              <a:rPr lang="en-US" altLang="zh-TW" sz="1200" dirty="0" smtClean="0"/>
              <a:t>1.1111111111_000</a:t>
            </a:r>
          </a:p>
          <a:p>
            <a:pPr lvl="1"/>
            <a:r>
              <a:rPr lang="en-US" altLang="zh-TW" sz="1600" dirty="0" smtClean="0"/>
              <a:t>Bound to subnormal format 0.1111111111_1 </a:t>
            </a:r>
            <a:r>
              <a:rPr lang="en-US" altLang="zh-TW" sz="1600" dirty="0" smtClean="0">
                <a:sym typeface="Wingdings" panose="05000000000000000000" pitchFamily="2" charset="2"/>
              </a:rPr>
              <a:t> raise underflow flag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Bounded subnormal result should be round up to 1.0000000000_0</a:t>
            </a:r>
          </a:p>
          <a:p>
            <a:endParaRPr lang="en-US" altLang="zh-TW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9" y="2780928"/>
            <a:ext cx="7813898" cy="93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06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Underflow Flag </a:t>
            </a:r>
            <a:r>
              <a:rPr lang="en-US" altLang="zh-TW" dirty="0" smtClean="0"/>
              <a:t>Detection (</a:t>
            </a:r>
            <a:r>
              <a:rPr lang="en-US" altLang="zh-TW" dirty="0"/>
              <a:t>2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 this condition f2_round_adder_src1 is subnormal format because of exponent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lvl="1"/>
            <a:r>
              <a:rPr lang="en-US" altLang="zh-TW" sz="1600" dirty="0" smtClean="0"/>
              <a:t>Detect bit pattern like as</a:t>
            </a:r>
          </a:p>
          <a:p>
            <a:pPr lvl="2"/>
            <a:r>
              <a:rPr lang="en-US" altLang="zh-TW" sz="1200" dirty="0" smtClean="0"/>
              <a:t>HP </a:t>
            </a:r>
            <a:r>
              <a:rPr lang="en-US" altLang="zh-TW" sz="1200" dirty="0" smtClean="0">
                <a:sym typeface="Wingdings" panose="05000000000000000000" pitchFamily="2" charset="2"/>
              </a:rPr>
              <a:t></a:t>
            </a:r>
            <a:r>
              <a:rPr lang="en-US" altLang="zh-TW" sz="1200" dirty="0" smtClean="0"/>
              <a:t> 0.1111111111</a:t>
            </a:r>
          </a:p>
          <a:p>
            <a:pPr lvl="2"/>
            <a:r>
              <a:rPr lang="en-US" altLang="zh-TW" sz="1200" dirty="0" smtClean="0"/>
              <a:t>SP </a:t>
            </a:r>
            <a:r>
              <a:rPr lang="en-US" altLang="zh-TW" sz="1200" dirty="0" smtClean="0">
                <a:sym typeface="Wingdings" panose="05000000000000000000" pitchFamily="2" charset="2"/>
              </a:rPr>
              <a:t>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0.11111111111111111111111</a:t>
            </a:r>
            <a:endParaRPr lang="en-US" altLang="zh-TW" sz="12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sz="1200" dirty="0" smtClean="0">
                <a:sym typeface="Wingdings" panose="05000000000000000000" pitchFamily="2" charset="2"/>
              </a:rPr>
              <a:t>DP  </a:t>
            </a:r>
            <a:r>
              <a:rPr lang="en-US" altLang="zh-TW" sz="1200" dirty="0" smtClean="0"/>
              <a:t>0.111111111111111111111111111111111111111111111111111</a:t>
            </a:r>
            <a:endParaRPr lang="en-US" altLang="zh-TW" sz="1200" dirty="0"/>
          </a:p>
          <a:p>
            <a:r>
              <a:rPr lang="en-US" altLang="zh-TW" sz="2000" dirty="0" smtClean="0"/>
              <a:t>To </a:t>
            </a:r>
            <a:r>
              <a:rPr lang="en-US" altLang="zh-TW" sz="2000" dirty="0"/>
              <a:t>find the </a:t>
            </a:r>
            <a:r>
              <a:rPr lang="en-US" altLang="zh-TW" sz="2000" dirty="0" smtClean="0"/>
              <a:t>all one bit </a:t>
            </a:r>
            <a:r>
              <a:rPr lang="en-US" altLang="zh-TW" sz="2000" dirty="0"/>
              <a:t>pattern </a:t>
            </a:r>
            <a:r>
              <a:rPr lang="en-US" altLang="zh-TW" sz="2000" dirty="0" smtClean="0"/>
              <a:t>(fraction and round bit) and other </a:t>
            </a:r>
            <a:r>
              <a:rPr lang="en-US" altLang="zh-TW" sz="2000" dirty="0"/>
              <a:t>condition according to </a:t>
            </a:r>
            <a:r>
              <a:rPr lang="en-US" altLang="zh-TW" sz="2000" dirty="0" smtClean="0"/>
              <a:t>rounding mode. The following slide will describe it.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74129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Underflow Flag Detection </a:t>
            </a:r>
            <a:r>
              <a:rPr lang="en-US" altLang="zh-TW" dirty="0" smtClean="0"/>
              <a:t>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Format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The table show all cases of </a:t>
            </a:r>
            <a:r>
              <a:rPr lang="en-US" altLang="zh-TW" sz="2000" dirty="0"/>
              <a:t>asserting </a:t>
            </a:r>
            <a:r>
              <a:rPr lang="en-US" altLang="zh-TW" sz="2000" dirty="0" smtClean="0"/>
              <a:t>underflow under twice rounding case.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Left V </a:t>
            </a:r>
            <a:r>
              <a:rPr lang="en-US" altLang="zh-TW" sz="1600" dirty="0" smtClean="0">
                <a:sym typeface="Wingdings" panose="05000000000000000000" pitchFamily="2" charset="2"/>
              </a:rPr>
              <a:t> subnormal </a:t>
            </a:r>
            <a:r>
              <a:rPr lang="en-US" altLang="zh-TW" sz="1600" smtClean="0">
                <a:sym typeface="Wingdings" panose="05000000000000000000" pitchFamily="2" charset="2"/>
              </a:rPr>
              <a:t>to </a:t>
            </a:r>
            <a:r>
              <a:rPr lang="en-US" altLang="zh-TW" sz="1600" smtClean="0">
                <a:sym typeface="Wingdings" panose="05000000000000000000" pitchFamily="2" charset="2"/>
              </a:rPr>
              <a:t>normal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Right V </a:t>
            </a:r>
            <a:r>
              <a:rPr lang="en-US" altLang="zh-TW" sz="1600" dirty="0" smtClean="0">
                <a:sym typeface="Wingdings" panose="05000000000000000000" pitchFamily="2" charset="2"/>
              </a:rPr>
              <a:t> Assert underflow flag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Assert special underflow flag if the condition have 2V.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R: round bit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Sm: MSB of sticky field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St: other sticky field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S = (Sm | St)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endParaRPr lang="en-US" altLang="zh-TW" sz="1800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16439"/>
              </p:ext>
            </p:extLst>
          </p:nvPr>
        </p:nvGraphicFramePr>
        <p:xfrm>
          <a:off x="4023792" y="1628800"/>
          <a:ext cx="5112568" cy="479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34"/>
                <a:gridCol w="241090"/>
                <a:gridCol w="432048"/>
                <a:gridCol w="357767"/>
                <a:gridCol w="208280"/>
                <a:gridCol w="253897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21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Sign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RNE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RTZ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RDN</a:t>
                      </a:r>
                      <a:endParaRPr lang="zh-TW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RUP</a:t>
                      </a:r>
                      <a:endParaRPr lang="zh-TW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RMM</a:t>
                      </a:r>
                      <a:endParaRPr lang="zh-TW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ROD</a:t>
                      </a:r>
                      <a:endParaRPr lang="zh-TW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160318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DSU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Divider and Square</a:t>
                      </a:r>
                      <a:r>
                        <a:rPr lang="en-US" altLang="zh-TW" baseline="0" dirty="0" smtClean="0"/>
                        <a:t> Root Unit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detection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Underflow Flag </a:t>
            </a:r>
            <a:r>
              <a:rPr lang="en-US" altLang="zh-TW" dirty="0" smtClean="0"/>
              <a:t>Detection (</a:t>
            </a:r>
            <a:r>
              <a:rPr lang="en-US" altLang="zh-TW" dirty="0"/>
              <a:t>4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A : Assert underflow flag.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The condition should qualify bit pattern and the following condition under different rounding mode</a:t>
            </a:r>
          </a:p>
          <a:p>
            <a:pPr lvl="1"/>
            <a:r>
              <a:rPr lang="en-US" altLang="zh-TW" sz="1200" dirty="0" smtClean="0"/>
              <a:t>RNE </a:t>
            </a:r>
            <a:r>
              <a:rPr lang="en-US" altLang="zh-TW" sz="1200" dirty="0" smtClean="0">
                <a:sym typeface="Wingdings" panose="05000000000000000000" pitchFamily="2" charset="2"/>
              </a:rPr>
              <a:t> R&amp;~Sm</a:t>
            </a:r>
          </a:p>
          <a:p>
            <a:pPr lvl="1"/>
            <a:r>
              <a:rPr lang="en-US" altLang="zh-TW" sz="1200" dirty="0" smtClean="0">
                <a:sym typeface="Wingdings" panose="05000000000000000000" pitchFamily="2" charset="2"/>
              </a:rPr>
              <a:t>RTZ  0</a:t>
            </a:r>
          </a:p>
          <a:p>
            <a:pPr lvl="1"/>
            <a:r>
              <a:rPr lang="en-US" altLang="zh-TW" sz="1200" dirty="0" smtClean="0">
                <a:sym typeface="Wingdings" panose="05000000000000000000" pitchFamily="2" charset="2"/>
              </a:rPr>
              <a:t>RDN sign&amp;(R^(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Sm|St</a:t>
            </a:r>
            <a:r>
              <a:rPr lang="en-US" altLang="zh-TW" sz="1200" dirty="0" smtClean="0">
                <a:sym typeface="Wingdings" panose="05000000000000000000" pitchFamily="2" charset="2"/>
              </a:rPr>
              <a:t>)) </a:t>
            </a:r>
            <a:r>
              <a:rPr lang="en-US" altLang="zh-TW" sz="1200" dirty="0">
                <a:sym typeface="Wingdings" panose="05000000000000000000" pitchFamily="2" charset="2"/>
              </a:rPr>
              <a:t> </a:t>
            </a:r>
            <a:r>
              <a:rPr lang="en-US" altLang="zh-TW" sz="1200" dirty="0" smtClean="0">
                <a:sym typeface="Wingdings" panose="05000000000000000000" pitchFamily="2" charset="2"/>
              </a:rPr>
              <a:t>sign&amp;(R^S)</a:t>
            </a:r>
          </a:p>
          <a:p>
            <a:pPr lvl="1"/>
            <a:r>
              <a:rPr lang="en-US" altLang="zh-TW" sz="1200" dirty="0" smtClean="0">
                <a:sym typeface="Wingdings" panose="05000000000000000000" pitchFamily="2" charset="2"/>
              </a:rPr>
              <a:t>RUP  ~sign&amp;(R^(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Sm|St</a:t>
            </a:r>
            <a:r>
              <a:rPr lang="en-US" altLang="zh-TW" sz="1200" dirty="0">
                <a:sym typeface="Wingdings" panose="05000000000000000000" pitchFamily="2" charset="2"/>
              </a:rPr>
              <a:t>))  ~</a:t>
            </a:r>
            <a:r>
              <a:rPr lang="en-US" altLang="zh-TW" sz="1200" dirty="0" smtClean="0">
                <a:sym typeface="Wingdings" panose="05000000000000000000" pitchFamily="2" charset="2"/>
              </a:rPr>
              <a:t>sign&amp;(R^S)</a:t>
            </a:r>
          </a:p>
          <a:p>
            <a:pPr lvl="1"/>
            <a:r>
              <a:rPr lang="en-US" altLang="zh-TW" sz="1200" dirty="0" smtClean="0">
                <a:sym typeface="Wingdings" panose="05000000000000000000" pitchFamily="2" charset="2"/>
              </a:rPr>
              <a:t>RMM  R&amp;~Sm</a:t>
            </a:r>
          </a:p>
          <a:p>
            <a:pPr lvl="1"/>
            <a:r>
              <a:rPr lang="en-US" altLang="zh-TW" sz="1200" dirty="0" smtClean="0">
                <a:sym typeface="Wingdings" panose="05000000000000000000" pitchFamily="2" charset="2"/>
              </a:rPr>
              <a:t>ROD 0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94960"/>
              </p:ext>
            </p:extLst>
          </p:nvPr>
        </p:nvGraphicFramePr>
        <p:xfrm>
          <a:off x="4139952" y="1628800"/>
          <a:ext cx="478447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76"/>
                <a:gridCol w="255635"/>
                <a:gridCol w="379365"/>
                <a:gridCol w="360040"/>
                <a:gridCol w="216024"/>
                <a:gridCol w="504056"/>
                <a:gridCol w="432048"/>
                <a:gridCol w="504056"/>
                <a:gridCol w="504056"/>
                <a:gridCol w="576064"/>
                <a:gridCol w="504056"/>
              </a:tblGrid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Sign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Sm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RNE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RTZ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RDN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RUP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RMM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ROD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Enhancements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1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Enhancements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 smtClean="0"/>
              <a:t>Reduce gate delay</a:t>
            </a:r>
          </a:p>
          <a:p>
            <a:pPr lvl="1"/>
            <a:endParaRPr lang="en-US" altLang="zh-TW" sz="1600" dirty="0" smtClean="0"/>
          </a:p>
          <a:p>
            <a:pPr lvl="1"/>
            <a:r>
              <a:rPr lang="en-US" altLang="zh-TW" sz="1600" dirty="0" smtClean="0"/>
              <a:t>1-A </a:t>
            </a:r>
            <a:r>
              <a:rPr lang="en-US" altLang="zh-TW" sz="1600" dirty="0" smtClean="0">
                <a:sym typeface="Wingdings" panose="05000000000000000000" pitchFamily="2" charset="2"/>
              </a:rPr>
              <a:t> 1 + (~A+1)  2+~A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Reduce 2-level adder</a:t>
            </a:r>
          </a:p>
          <a:p>
            <a:pPr lvl="1"/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/>
            <a:endParaRPr lang="en-US" altLang="zh-TW" sz="1600" dirty="0">
              <a:sym typeface="Wingdings" panose="05000000000000000000" pitchFamily="2" charset="2"/>
            </a:endParaRPr>
          </a:p>
          <a:p>
            <a:pPr lvl="1"/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/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Produce </a:t>
            </a:r>
            <a:r>
              <a:rPr lang="en-US" altLang="zh-TW" sz="1600" b="1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600" dirty="0" smtClean="0">
                <a:sym typeface="Wingdings" panose="05000000000000000000" pitchFamily="2" charset="2"/>
              </a:rPr>
              <a:t> and </a:t>
            </a:r>
            <a:r>
              <a:rPr lang="en-US" altLang="zh-TW" sz="1600" b="1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600" b="1" dirty="0" smtClean="0">
                <a:sym typeface="Wingdings" panose="05000000000000000000" pitchFamily="2" charset="2"/>
              </a:rPr>
              <a:t> – 1 </a:t>
            </a:r>
            <a:r>
              <a:rPr lang="en-US" altLang="zh-TW" sz="1600" dirty="0" smtClean="0">
                <a:sym typeface="Wingdings" panose="05000000000000000000" pitchFamily="2" charset="2"/>
              </a:rPr>
              <a:t>(without bias)</a:t>
            </a:r>
          </a:p>
          <a:p>
            <a:pPr lvl="1"/>
            <a:r>
              <a:rPr lang="en-US" altLang="zh-TW" sz="16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600" dirty="0" smtClean="0">
                <a:sym typeface="Wingdings" panose="05000000000000000000" pitchFamily="2" charset="2"/>
              </a:rPr>
              <a:t> and 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ExpB</a:t>
            </a:r>
            <a:r>
              <a:rPr lang="en-US" altLang="zh-TW" sz="1600" dirty="0" smtClean="0">
                <a:sym typeface="Wingdings" panose="05000000000000000000" pitchFamily="2" charset="2"/>
              </a:rPr>
              <a:t> have bias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DIV</a:t>
            </a:r>
          </a:p>
          <a:p>
            <a:pPr lvl="2"/>
            <a:r>
              <a:rPr lang="en-US" altLang="zh-TW" sz="1200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200" dirty="0" smtClean="0">
                <a:sym typeface="Wingdings" panose="05000000000000000000" pitchFamily="2" charset="2"/>
              </a:rPr>
              <a:t> =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–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ExpB</a:t>
            </a:r>
            <a:endParaRPr lang="en-US" altLang="zh-TW" sz="12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sz="1200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200" dirty="0" smtClean="0">
                <a:sym typeface="Wingdings" panose="05000000000000000000" pitchFamily="2" charset="2"/>
              </a:rPr>
              <a:t> – 1 =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–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ExpB</a:t>
            </a:r>
            <a:r>
              <a:rPr lang="en-US" altLang="zh-TW" sz="1200" dirty="0" smtClean="0">
                <a:sym typeface="Wingdings" panose="05000000000000000000" pitchFamily="2" charset="2"/>
              </a:rPr>
              <a:t> – 1 =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+ (~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ExpB</a:t>
            </a:r>
            <a:r>
              <a:rPr lang="en-US" altLang="zh-TW" sz="1200" dirty="0" smtClean="0">
                <a:sym typeface="Wingdings" panose="05000000000000000000" pitchFamily="2" charset="2"/>
              </a:rPr>
              <a:t> + 1) – 1 =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+ ~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ExpB</a:t>
            </a:r>
            <a:endParaRPr lang="en-US" altLang="zh-TW" sz="1200" dirty="0" smtClean="0">
              <a:sym typeface="Wingdings" panose="05000000000000000000" pitchFamily="2" charset="2"/>
            </a:endParaRPr>
          </a:p>
          <a:p>
            <a:pPr lvl="2"/>
            <a:endParaRPr lang="en-US" altLang="zh-TW" sz="12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SQRT</a:t>
            </a:r>
          </a:p>
          <a:p>
            <a:pPr lvl="2"/>
            <a:r>
              <a:rPr lang="en-US" altLang="zh-TW" sz="1200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200" dirty="0" smtClean="0">
                <a:sym typeface="Wingdings" panose="05000000000000000000" pitchFamily="2" charset="2"/>
              </a:rPr>
              <a:t> = 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– Bias) &gt;&gt; 1</a:t>
            </a:r>
          </a:p>
          <a:p>
            <a:pPr lvl="2"/>
            <a:r>
              <a:rPr lang="en-US" altLang="zh-TW" sz="1200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200" dirty="0" smtClean="0">
                <a:sym typeface="Wingdings" panose="05000000000000000000" pitchFamily="2" charset="2"/>
              </a:rPr>
              <a:t> – 1 = 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– Bias) &gt;&gt; 1 – 1 = 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– Bias - 2) &gt;&gt; 1 = 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+ (~Bias – 1)) &gt;&gt; 1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90127"/>
            <a:ext cx="5429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42461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43808" y="3816683"/>
            <a:ext cx="1080120" cy="103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43808" y="3604775"/>
            <a:ext cx="2520280" cy="103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51756" y="2831736"/>
            <a:ext cx="3520443" cy="370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32768"/>
              </p:ext>
            </p:extLst>
          </p:nvPr>
        </p:nvGraphicFramePr>
        <p:xfrm>
          <a:off x="1581525" y="5949280"/>
          <a:ext cx="6060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226"/>
                <a:gridCol w="1515226"/>
                <a:gridCol w="1515226"/>
                <a:gridCol w="1515226"/>
              </a:tblGrid>
              <a:tr h="121731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DP</a:t>
                      </a:r>
                      <a:endParaRPr lang="zh-TW" altLang="en-US" sz="1200" dirty="0"/>
                    </a:p>
                  </a:txBody>
                  <a:tcPr/>
                </a:tc>
              </a:tr>
              <a:tr h="121731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Bias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b0_0000_0000_1111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b0_0000_0111_1111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b0_0011_1111_1111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1394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~Bias - 1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1_1111_111</a:t>
                      </a:r>
                      <a:r>
                        <a:rPr lang="en-US" altLang="zh-TW" sz="1200" dirty="0" smtClean="0"/>
                        <a:t>0_1111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1_1111</a:t>
                      </a:r>
                      <a:r>
                        <a:rPr lang="en-US" altLang="zh-TW" sz="1200" dirty="0" smtClean="0"/>
                        <a:t>_0111_1111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1_1</a:t>
                      </a:r>
                      <a:r>
                        <a:rPr lang="en-US" altLang="zh-TW" sz="1200" dirty="0" smtClean="0"/>
                        <a:t>011_1111_1111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2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Enhancements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Reduce staging FFs</a:t>
            </a:r>
          </a:p>
          <a:p>
            <a:pPr lvl="1"/>
            <a:r>
              <a:rPr lang="en-US" altLang="zh-TW" sz="1600" dirty="0" smtClean="0"/>
              <a:t>Keep divisor RF(</a:t>
            </a:r>
            <a:r>
              <a:rPr lang="en-US" altLang="zh-TW" sz="1600" dirty="0" err="1" smtClean="0"/>
              <a:t>vc_vfp_dsu</a:t>
            </a:r>
            <a:r>
              <a:rPr lang="en-US" altLang="zh-TW" sz="1600" dirty="0" smtClean="0"/>
              <a:t>) value at ds_fraction_2 RF(</a:t>
            </a:r>
            <a:r>
              <a:rPr lang="en-US" altLang="zh-TW" sz="1600" dirty="0" err="1" smtClean="0"/>
              <a:t>vc_vfp_fdiv</a:t>
            </a:r>
            <a:r>
              <a:rPr lang="en-US" altLang="zh-TW" sz="1600" dirty="0" smtClean="0"/>
              <a:t>)</a:t>
            </a:r>
          </a:p>
          <a:p>
            <a:pPr lvl="2"/>
            <a:r>
              <a:rPr lang="en-US" altLang="zh-TW" sz="1200" dirty="0" smtClean="0"/>
              <a:t>Reduce 100-bit FFs per lane (2*(54(pipe0) +11(pipe1)+24(pipe2)+11(pipe3)))</a:t>
            </a:r>
            <a:endParaRPr lang="en-US" altLang="zh-TW" sz="1600" dirty="0" smtClean="0"/>
          </a:p>
          <a:p>
            <a:r>
              <a:rPr lang="en-US" altLang="zh-TW" sz="2000" dirty="0" smtClean="0"/>
              <a:t>Reduce 1 latency for div and </a:t>
            </a:r>
            <a:r>
              <a:rPr lang="en-US" altLang="zh-TW" sz="2000" dirty="0" err="1" smtClean="0"/>
              <a:t>sqrt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Dispatch div/</a:t>
            </a:r>
            <a:r>
              <a:rPr lang="en-US" altLang="zh-TW" sz="1600" dirty="0" err="1" smtClean="0"/>
              <a:t>sqrt</a:t>
            </a:r>
            <a:r>
              <a:rPr lang="en-US" altLang="zh-TW" sz="1600" dirty="0" smtClean="0"/>
              <a:t> instruction 1 cycle early</a:t>
            </a:r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32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Merge IDIV and FDIV methods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9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Merge IDIV and FDIV </a:t>
            </a:r>
            <a:r>
              <a:rPr lang="en-US" altLang="zh-TW" dirty="0" smtClean="0">
                <a:sym typeface="Wingdings" panose="05000000000000000000" pitchFamily="2" charset="2"/>
              </a:rPr>
              <a:t>methods (1/)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447725" y="1556792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Two methods to merge/fuse IDIV and FDIV function units.</a:t>
            </a:r>
          </a:p>
          <a:p>
            <a:pPr lvl="1"/>
            <a:r>
              <a:rPr lang="en-US" altLang="zh-TW" sz="1800" dirty="0" smtClean="0"/>
              <a:t>Merge two function units</a:t>
            </a:r>
          </a:p>
          <a:p>
            <a:pPr lvl="2"/>
            <a:r>
              <a:rPr lang="en-US" altLang="zh-TW" sz="1400" dirty="0" smtClean="0"/>
              <a:t>Reuse staging FFs and return result according to instruction type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Fuse two function units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Support 64-bit data in and widen related logics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Do 2’sc for input and output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if 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negative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Reuse radix-4 SRT look-up table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Extend quotient handling logics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Add Left shifting logic to handle integer result</a:t>
            </a:r>
          </a:p>
          <a:p>
            <a:pPr lvl="2"/>
            <a:r>
              <a:rPr lang="en-US" altLang="zh-TW" sz="1400" b="1" dirty="0">
                <a:solidFill>
                  <a:srgbClr val="FF0000"/>
                </a:solidFill>
              </a:rPr>
              <a:t>Hard to implement remainder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instruction using SRT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pPr lvl="2"/>
            <a:endParaRPr lang="en-US" altLang="zh-TW" sz="1400" dirty="0" smtClean="0"/>
          </a:p>
          <a:p>
            <a:endParaRPr lang="zh-TW" altLang="en-US" sz="2000" dirty="0"/>
          </a:p>
        </p:txBody>
      </p:sp>
      <p:pic>
        <p:nvPicPr>
          <p:cNvPr id="3077" name="Picture 5" descr="C:\Users\larryzzr\Desktop\FP_Larry\FDIV\FDIV_Figs\All-Merge funcit_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92153"/>
            <a:ext cx="37052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arryzzr\Desktop\FP_Larry\FDIV\FDIV_Figs\All-Merge funcit-f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92153"/>
            <a:ext cx="37052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231557" y="5719228"/>
            <a:ext cx="23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Merge 2 function units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552037" y="5742506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Fuse 2 function unit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Merge IDIV and FDIV </a:t>
            </a:r>
            <a:r>
              <a:rPr lang="en-US" altLang="zh-TW" dirty="0" smtClean="0">
                <a:sym typeface="Wingdings" panose="05000000000000000000" pitchFamily="2" charset="2"/>
              </a:rPr>
              <a:t>methods (2/)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447725" y="1556792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 smtClean="0"/>
              <a:t>Why hard </a:t>
            </a:r>
            <a:r>
              <a:rPr lang="en-US" altLang="zh-TW" sz="2200" dirty="0"/>
              <a:t>to implement remainder </a:t>
            </a:r>
            <a:r>
              <a:rPr lang="en-US" altLang="zh-TW" sz="2200" dirty="0" smtClean="0"/>
              <a:t>instruction</a:t>
            </a:r>
          </a:p>
          <a:p>
            <a:pPr lvl="1"/>
            <a:r>
              <a:rPr lang="en-US" altLang="zh-TW" sz="1800" dirty="0" smtClean="0"/>
              <a:t>Apply radix-4 algorithm so 2-bit partial quotient is generated in each iteration</a:t>
            </a:r>
          </a:p>
          <a:p>
            <a:pPr lvl="1"/>
            <a:endParaRPr lang="en-US" altLang="zh-TW" sz="1800" dirty="0">
              <a:solidFill>
                <a:srgbClr val="FF0000"/>
              </a:solidFill>
            </a:endParaRPr>
          </a:p>
          <a:p>
            <a:pPr lvl="1"/>
            <a:endParaRPr lang="en-US" altLang="zh-TW" sz="1800" dirty="0" smtClean="0">
              <a:solidFill>
                <a:srgbClr val="FF0000"/>
              </a:solidFill>
            </a:endParaRPr>
          </a:p>
          <a:p>
            <a:pPr lvl="1"/>
            <a:endParaRPr lang="en-US" altLang="zh-TW" sz="1800" dirty="0">
              <a:solidFill>
                <a:srgbClr val="FF0000"/>
              </a:solidFill>
            </a:endParaRPr>
          </a:p>
          <a:p>
            <a:pPr lvl="1"/>
            <a:endParaRPr lang="en-US" altLang="zh-TW" sz="1800" dirty="0" smtClean="0">
              <a:solidFill>
                <a:srgbClr val="FF0000"/>
              </a:solidFill>
            </a:endParaRPr>
          </a:p>
          <a:p>
            <a:pPr lvl="1"/>
            <a:endParaRPr lang="en-US" altLang="zh-TW" sz="1800" dirty="0" smtClean="0"/>
          </a:p>
          <a:p>
            <a:pPr lvl="1"/>
            <a:r>
              <a:rPr lang="en-US" altLang="zh-TW" sz="1800" dirty="0" smtClean="0"/>
              <a:t>The extra fraction bit should recover to partial remainder</a:t>
            </a:r>
          </a:p>
          <a:p>
            <a:pPr lvl="1"/>
            <a:r>
              <a:rPr lang="en-US" altLang="zh-TW" sz="1800" dirty="0" smtClean="0"/>
              <a:t>Remainder (Integer) = Remainder (fraction) x divisor</a:t>
            </a:r>
          </a:p>
          <a:p>
            <a:pPr lvl="2"/>
            <a:r>
              <a:rPr lang="en-US" altLang="zh-TW" sz="1400" dirty="0" smtClean="0"/>
              <a:t>Method 1: 10/3 = 3.333… </a:t>
            </a:r>
            <a:r>
              <a:rPr lang="en-US" altLang="zh-TW" sz="1400" dirty="0" smtClean="0">
                <a:sym typeface="Wingdings" panose="05000000000000000000" pitchFamily="2" charset="2"/>
              </a:rPr>
              <a:t> 3 * 0.333… = 1</a:t>
            </a:r>
          </a:p>
          <a:p>
            <a:pPr lvl="2"/>
            <a:r>
              <a:rPr lang="en-US" altLang="zh-TW" sz="1400" dirty="0"/>
              <a:t>Method </a:t>
            </a:r>
            <a:r>
              <a:rPr lang="en-US" altLang="zh-TW" sz="1400" dirty="0" smtClean="0"/>
              <a:t>2: </a:t>
            </a:r>
            <a:r>
              <a:rPr lang="en-US" altLang="zh-TW" sz="1400" dirty="0"/>
              <a:t>10/3 = 3.333… </a:t>
            </a:r>
            <a:r>
              <a:rPr lang="en-US" altLang="zh-TW" sz="1400" dirty="0">
                <a:sym typeface="Wingdings" panose="05000000000000000000" pitchFamily="2" charset="2"/>
              </a:rPr>
              <a:t> </a:t>
            </a:r>
            <a:r>
              <a:rPr lang="en-US" altLang="zh-TW" sz="1400" dirty="0" smtClean="0">
                <a:sym typeface="Wingdings" panose="05000000000000000000" pitchFamily="2" charset="2"/>
              </a:rPr>
              <a:t>10 - 3 </a:t>
            </a:r>
            <a:r>
              <a:rPr lang="en-US" altLang="zh-TW" sz="1400">
                <a:sym typeface="Wingdings" panose="05000000000000000000" pitchFamily="2" charset="2"/>
              </a:rPr>
              <a:t>* </a:t>
            </a:r>
            <a:r>
              <a:rPr lang="en-US" altLang="zh-TW" sz="1400" smtClean="0">
                <a:sym typeface="Wingdings" panose="05000000000000000000" pitchFamily="2" charset="2"/>
              </a:rPr>
              <a:t>3 </a:t>
            </a:r>
            <a:r>
              <a:rPr lang="en-US" altLang="zh-TW" sz="1400" dirty="0">
                <a:sym typeface="Wingdings" panose="05000000000000000000" pitchFamily="2" charset="2"/>
              </a:rPr>
              <a:t>= 1</a:t>
            </a:r>
          </a:p>
          <a:p>
            <a:pPr lvl="2"/>
            <a:endParaRPr lang="en-US" altLang="zh-TW" sz="1400" dirty="0" smtClean="0">
              <a:sym typeface="Wingdings" panose="05000000000000000000" pitchFamily="2" charset="2"/>
            </a:endParaRPr>
          </a:p>
          <a:p>
            <a:pPr lvl="1"/>
            <a:endParaRPr lang="en-US" altLang="zh-TW" sz="1800" dirty="0" smtClean="0">
              <a:sym typeface="Wingdings" panose="05000000000000000000" pitchFamily="2" charset="2"/>
            </a:endParaRPr>
          </a:p>
          <a:p>
            <a:pPr lvl="1"/>
            <a:endParaRPr lang="zh-TW" altLang="en-US" sz="18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19278"/>
              </p:ext>
            </p:extLst>
          </p:nvPr>
        </p:nvGraphicFramePr>
        <p:xfrm>
          <a:off x="1259632" y="2381436"/>
          <a:ext cx="3456384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08112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Integer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iteration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Extra</a:t>
                      </a:r>
                      <a:r>
                        <a:rPr lang="en-US" altLang="zh-TW" sz="1200" baseline="0" dirty="0" smtClean="0"/>
                        <a:t> fraction bit</a:t>
                      </a:r>
                      <a:endParaRPr lang="zh-TW" altLang="en-US" sz="1200" dirty="0"/>
                    </a:p>
                  </a:txBody>
                  <a:tcPr/>
                </a:tc>
              </a:tr>
              <a:tr h="133216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INT8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 bits</a:t>
                      </a:r>
                    </a:p>
                  </a:txBody>
                  <a:tcPr/>
                </a:tc>
              </a:tr>
              <a:tr h="146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INT16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 bits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INT32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1+16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 bits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1+32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 bits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932040" y="3450441"/>
            <a:ext cx="19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is for hidden one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2555776" y="2996952"/>
            <a:ext cx="2376264" cy="638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0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list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134958"/>
              </p:ext>
            </p:extLst>
          </p:nvPr>
        </p:nvGraphicFramePr>
        <p:xfrm>
          <a:off x="4603279" y="1412776"/>
          <a:ext cx="4104456" cy="528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工作表" r:id="rId3" imgW="5714932" imgH="7362900" progId="Excel.Sheet.12">
                  <p:embed/>
                </p:oleObj>
              </mc:Choice>
              <mc:Fallback>
                <p:oleObj name="工作表" r:id="rId3" imgW="5714932" imgH="736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279" y="1412776"/>
                        <a:ext cx="4104456" cy="528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內容版面配置區 2"/>
          <p:cNvSpPr txBox="1">
            <a:spLocks/>
          </p:cNvSpPr>
          <p:nvPr/>
        </p:nvSpPr>
        <p:spPr>
          <a:xfrm>
            <a:off x="447725" y="1556792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fdiv</a:t>
            </a:r>
            <a:r>
              <a:rPr lang="en-US" altLang="zh-TW" sz="2000" dirty="0" smtClean="0"/>
              <a:t> function unit encoding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16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8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47028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Algorithm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Radix-2 have </a:t>
            </a:r>
          </a:p>
          <a:p>
            <a:pPr lvl="1"/>
            <a:r>
              <a:rPr lang="en-US" altLang="zh-TW" sz="1600" dirty="0" smtClean="0"/>
              <a:t>Restoring algorithm</a:t>
            </a:r>
          </a:p>
          <a:p>
            <a:pPr lvl="1"/>
            <a:r>
              <a:rPr lang="en-US" altLang="zh-TW" sz="1600" dirty="0" smtClean="0"/>
              <a:t>Non-restoring algorithm</a:t>
            </a:r>
          </a:p>
          <a:p>
            <a:pPr lvl="1"/>
            <a:r>
              <a:rPr lang="en-US" altLang="zh-TW" sz="1600" dirty="0" smtClean="0"/>
              <a:t>SRT algorithm (also non-restoring algorithm)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25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Algorithm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Restoring algorithm</a:t>
            </a:r>
          </a:p>
          <a:p>
            <a:pPr lvl="1"/>
            <a:r>
              <a:rPr lang="en-US" altLang="zh-TW" sz="1600" dirty="0" smtClean="0"/>
              <a:t>Quotient digit set is {0, 1}</a:t>
            </a:r>
          </a:p>
          <a:p>
            <a:endParaRPr lang="en-US" altLang="zh-TW" sz="2000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64161"/>
              </p:ext>
            </p:extLst>
          </p:nvPr>
        </p:nvGraphicFramePr>
        <p:xfrm>
          <a:off x="3923928" y="1628800"/>
          <a:ext cx="474662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Visio" r:id="rId3" imgW="4693693" imgH="4974342" progId="Visio.Drawing.11">
                  <p:embed/>
                </p:oleObj>
              </mc:Choice>
              <mc:Fallback>
                <p:oleObj name="Visio" r:id="rId3" imgW="4693693" imgH="4974342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28800"/>
                        <a:ext cx="4746625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1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Algorithm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Non-restoring algorithm</a:t>
            </a:r>
          </a:p>
          <a:p>
            <a:pPr lvl="1"/>
            <a:r>
              <a:rPr lang="en-US" altLang="zh-TW" sz="1600" dirty="0"/>
              <a:t>Quotient digit set is </a:t>
            </a:r>
            <a:r>
              <a:rPr lang="en-US" altLang="zh-TW" sz="1600" dirty="0" smtClean="0"/>
              <a:t>{-1, 0</a:t>
            </a:r>
            <a:r>
              <a:rPr lang="en-US" altLang="zh-TW" sz="1600" dirty="0"/>
              <a:t>, 1}</a:t>
            </a:r>
          </a:p>
          <a:p>
            <a:pPr lvl="1"/>
            <a:endParaRPr lang="en-US" altLang="zh-TW" sz="1600" dirty="0" smtClean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18397"/>
              </p:ext>
            </p:extLst>
          </p:nvPr>
        </p:nvGraphicFramePr>
        <p:xfrm>
          <a:off x="3923928" y="1628800"/>
          <a:ext cx="47656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Visio" r:id="rId3" imgW="5039949" imgH="5400334" progId="Visio.Drawing.11">
                  <p:embed/>
                </p:oleObj>
              </mc:Choice>
              <mc:Fallback>
                <p:oleObj name="Visio" r:id="rId3" imgW="5039949" imgH="540033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28800"/>
                        <a:ext cx="476567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1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</a:t>
            </a:r>
            <a:r>
              <a:rPr lang="en-US" altLang="zh-TW" dirty="0"/>
              <a:t>divider using </a:t>
            </a:r>
            <a:r>
              <a:rPr lang="en-US" altLang="zh-TW" dirty="0" smtClean="0"/>
              <a:t>SRT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SRT named for its creators (Sweeney, Robertson, and </a:t>
            </a:r>
            <a:r>
              <a:rPr lang="en-US" altLang="zh-TW" sz="2000" dirty="0" err="1" smtClean="0"/>
              <a:t>Tocher</a:t>
            </a:r>
            <a:r>
              <a:rPr lang="en-US" altLang="zh-TW" sz="2000" dirty="0" smtClean="0"/>
              <a:t>) and it is non-restoring algorithm</a:t>
            </a:r>
            <a:endParaRPr lang="en-US" altLang="zh-TW" sz="2000" dirty="0"/>
          </a:p>
          <a:p>
            <a:r>
              <a:rPr lang="en-US" altLang="zh-TW" sz="2000" dirty="0"/>
              <a:t>Generate </a:t>
            </a:r>
            <a:r>
              <a:rPr lang="en-US" altLang="zh-TW" sz="2000" dirty="0" smtClean="0"/>
              <a:t>1-bit </a:t>
            </a:r>
            <a:r>
              <a:rPr lang="en-US" altLang="zh-TW" sz="2000" dirty="0"/>
              <a:t>partial remainder in 1 </a:t>
            </a:r>
            <a:r>
              <a:rPr lang="en-US" altLang="zh-TW" sz="2000" dirty="0" smtClean="0"/>
              <a:t>iteration</a:t>
            </a:r>
          </a:p>
          <a:p>
            <a:endParaRPr lang="zh-TW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52" y="3537365"/>
            <a:ext cx="45434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53519" y="2852936"/>
                <a:ext cx="1989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Quotient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519" y="2852936"/>
                <a:ext cx="19896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761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12195" y="4513201"/>
                <a:ext cx="463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195" y="4513201"/>
                <a:ext cx="46326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3923928" y="3222268"/>
            <a:ext cx="144016" cy="3150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252156" y="3225085"/>
            <a:ext cx="31812" cy="3150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968747" y="4077072"/>
            <a:ext cx="1235101" cy="6207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219475" y="3933056"/>
            <a:ext cx="161132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2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</a:t>
            </a:r>
            <a:r>
              <a:rPr lang="en-US" altLang="zh-TW" dirty="0"/>
              <a:t>divider using </a:t>
            </a:r>
            <a:r>
              <a:rPr lang="en-US" altLang="zh-TW" dirty="0" smtClean="0"/>
              <a:t>SRT (2/)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𝑤𝑖𝑡h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𝑧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Shifted partial remainder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 is in the range [-d, d)</a:t>
                </a:r>
              </a:p>
              <a:p>
                <a:r>
                  <a:rPr lang="en-US" altLang="zh-TW" sz="2000" dirty="0" smtClean="0"/>
                  <a:t>Digit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{−1, 0, 1}</m:t>
                    </m:r>
                  </m:oMath>
                </a14:m>
                <a:endParaRPr lang="en-US" altLang="zh-TW" sz="2000" dirty="0" smtClean="0"/>
              </a:p>
              <a:p>
                <a:pPr lvl="1"/>
                <a:r>
                  <a:rPr lang="en-US" altLang="zh-TW" sz="1600" dirty="0" smtClean="0"/>
                  <a:t>-1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sz="1600" dirty="0" smtClean="0"/>
                  <a:t>subtract -d</a:t>
                </a:r>
              </a:p>
              <a:p>
                <a:pPr lvl="1"/>
                <a:r>
                  <a:rPr lang="en-US" altLang="zh-TW" sz="1600" dirty="0" smtClean="0"/>
                  <a:t>0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subtract 0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1  subtract d</a:t>
                </a:r>
                <a:endParaRPr lang="en-US" altLang="zh-TW" sz="16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17" y="3717031"/>
            <a:ext cx="4953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Radix-2 divider using SRT &amp;</a:t>
            </a:r>
            <a:r>
              <a:rPr lang="en-US" altLang="zh-TW" dirty="0" smtClean="0"/>
              <a:t> CSA(1</a:t>
            </a:r>
            <a:r>
              <a:rPr lang="en-US" altLang="zh-TW" dirty="0"/>
              <a:t>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𝑤𝑖𝑡h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𝑧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𝑎𝑛𝑑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𝑠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 smtClean="0"/>
                  <a:t>Shifted partial remainder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) is in the range [-2d, 2d)</a:t>
                </a:r>
              </a:p>
              <a:p>
                <a:r>
                  <a:rPr lang="en-US" altLang="zh-TW" sz="2000" dirty="0" smtClean="0"/>
                  <a:t>Digit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{−1, 0, 1}</m:t>
                    </m:r>
                  </m:oMath>
                </a14:m>
                <a:endParaRPr lang="en-US" altLang="zh-TW" sz="2000" dirty="0" smtClean="0"/>
              </a:p>
              <a:p>
                <a:pPr lvl="1"/>
                <a:r>
                  <a:rPr lang="en-US" altLang="zh-TW" sz="1600" dirty="0" smtClean="0"/>
                  <a:t>-1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[-2d, -1/2)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0  [-1/2, 0)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1  [0, 2d)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21199"/>
            <a:ext cx="4498046" cy="247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14" y="3669621"/>
            <a:ext cx="3863288" cy="25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211960" y="4781441"/>
            <a:ext cx="720080" cy="29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Radix-2 divider using SRT &amp;</a:t>
            </a:r>
            <a:r>
              <a:rPr lang="en-US" altLang="zh-TW" dirty="0" smtClean="0"/>
              <a:t> CSA(2/)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b="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𝑢</m:t>
                    </m:r>
                    <m:r>
                      <a:rPr lang="en-US" altLang="zh-TW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…)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𝑢</m:t>
                    </m:r>
                    <m:r>
                      <a:rPr lang="en-US" altLang="zh-TW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…)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/>
                  <a:t>Add the most significant 4 bits of </a:t>
                </a:r>
                <a:r>
                  <a:rPr lang="en-US" altLang="zh-TW" sz="2000" i="1" dirty="0"/>
                  <a:t>u </a:t>
                </a:r>
                <a:r>
                  <a:rPr lang="en-US" altLang="zh-TW" sz="2000" dirty="0"/>
                  <a:t>and </a:t>
                </a:r>
                <a:r>
                  <a:rPr lang="en-US" altLang="zh-TW" sz="2000" i="1" dirty="0" smtClean="0"/>
                  <a:t>v</a:t>
                </a:r>
                <a:r>
                  <a:rPr lang="en-US" altLang="zh-TW" sz="2000" dirty="0" smtClean="0"/>
                  <a:t>, </a:t>
                </a:r>
                <a:r>
                  <a:rPr lang="en-US" altLang="zh-TW" sz="2000" i="1" dirty="0" smtClean="0"/>
                  <a:t>t </a:t>
                </a:r>
                <a:r>
                  <a:rPr lang="en-US" altLang="zh-TW" sz="2000" dirty="0" smtClean="0"/>
                  <a:t>result may have 1 bit error (</a:t>
                </a:r>
                <a:r>
                  <a:rPr lang="en-US" altLang="zh-TW" sz="2000" dirty="0"/>
                  <a:t>’b0.01 = </a:t>
                </a:r>
                <a:r>
                  <a:rPr lang="en-US" altLang="zh-TW" sz="2000" dirty="0" smtClean="0"/>
                  <a:t>0.25) because of carry from low part. The </a:t>
                </a:r>
                <a:r>
                  <a:rPr lang="en-US" altLang="zh-TW" sz="2000" dirty="0"/>
                  <a:t>threshold gap is greater than 0.25.</a:t>
                </a:r>
                <a:endParaRPr lang="zh-TW" altLang="en-US" sz="2000" dirty="0"/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2" y="3356992"/>
            <a:ext cx="1730052" cy="190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499992" y="3316342"/>
            <a:ext cx="1252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XXXX  </a:t>
            </a:r>
            <a:r>
              <a:rPr lang="en-US" altLang="zh-TW" dirty="0" err="1" smtClean="0"/>
              <a:t>XXXX</a:t>
            </a:r>
            <a:endParaRPr lang="en-US" altLang="zh-TW" dirty="0" smtClean="0"/>
          </a:p>
          <a:p>
            <a:r>
              <a:rPr lang="en-US" altLang="zh-TW" dirty="0" smtClean="0"/>
              <a:t>XXXX  </a:t>
            </a:r>
            <a:r>
              <a:rPr lang="en-US" altLang="zh-TW" dirty="0" err="1" smtClean="0"/>
              <a:t>XXXX</a:t>
            </a:r>
            <a:endParaRPr lang="en-US" altLang="zh-TW" dirty="0" smtClean="0"/>
          </a:p>
          <a:p>
            <a:r>
              <a:rPr lang="en-US" altLang="zh-TW" dirty="0" smtClean="0"/>
              <a:t>       X</a:t>
            </a:r>
          </a:p>
        </p:txBody>
      </p:sp>
      <p:sp>
        <p:nvSpPr>
          <p:cNvPr id="5" name="矩形 4"/>
          <p:cNvSpPr/>
          <p:nvPr/>
        </p:nvSpPr>
        <p:spPr>
          <a:xfrm>
            <a:off x="5126125" y="3356992"/>
            <a:ext cx="165955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5076056" y="3933056"/>
            <a:ext cx="133047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06157" y="3872746"/>
            <a:ext cx="65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04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Radix-2 divider using SRT &amp;</a:t>
            </a:r>
            <a:r>
              <a:rPr lang="en-US" altLang="zh-TW" dirty="0" smtClean="0"/>
              <a:t> CSA(3/)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The following Fig. is radix-2 divider </a:t>
                </a:r>
                <a:r>
                  <a:rPr lang="en-US" altLang="zh-TW" sz="2000" dirty="0" err="1" smtClean="0"/>
                  <a:t>datapath</a:t>
                </a:r>
                <a:endParaRPr lang="en-US" altLang="zh-TW" sz="2000" dirty="0" smtClean="0"/>
              </a:p>
              <a:p>
                <a:r>
                  <a:rPr lang="en-US" altLang="zh-TW" sz="2000" dirty="0" smtClean="0"/>
                  <a:t>Use sum of partial carry and sum string to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endParaRPr lang="en-US" altLang="zh-TW" sz="20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08920"/>
            <a:ext cx="3888432" cy="361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hlinkClick r:id="rId4" action="ppaction://hlinksldjump"/>
          </p:cNvPr>
          <p:cNvSpPr txBox="1"/>
          <p:nvPr/>
        </p:nvSpPr>
        <p:spPr>
          <a:xfrm>
            <a:off x="8461505" y="6466815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2" y="3276057"/>
            <a:ext cx="3424895" cy="188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9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(1/)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SRT named for its creators (Sweeney</a:t>
                </a:r>
                <a:r>
                  <a:rPr lang="en-US" altLang="zh-TW" sz="2000" dirty="0"/>
                  <a:t>, Robertson, and </a:t>
                </a:r>
                <a:r>
                  <a:rPr lang="en-US" altLang="zh-TW" sz="2000" dirty="0" err="1"/>
                  <a:t>Tocher</a:t>
                </a:r>
                <a:r>
                  <a:rPr lang="en-US" altLang="zh-TW" sz="2000" dirty="0"/>
                  <a:t>) and it is non-restoring algorithm</a:t>
                </a:r>
              </a:p>
              <a:p>
                <a:r>
                  <a:rPr lang="en-US" altLang="zh-TW" sz="2000" dirty="0" smtClean="0"/>
                  <a:t>Generate 2-bit partial remainder in </a:t>
                </a:r>
                <a:r>
                  <a:rPr lang="en-US" altLang="zh-TW" sz="2000" dirty="0"/>
                  <a:t>1 </a:t>
                </a:r>
                <a:r>
                  <a:rPr lang="en-US" altLang="zh-TW" sz="2000" dirty="0" smtClean="0"/>
                  <a:t>iteration</a:t>
                </a:r>
              </a:p>
              <a:p>
                <a:endParaRPr lang="en-US" altLang="zh-TW" sz="20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𝑤𝑖𝑡h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𝑧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/>
                  <a:t>Shifted partial remainder (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/>
                  <a:t>) is in the range </a:t>
                </a:r>
                <a:r>
                  <a:rPr lang="en-US" altLang="zh-TW" sz="2000" dirty="0" smtClean="0"/>
                  <a:t>[-4d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smtClean="0"/>
                  <a:t>4d</a:t>
                </a:r>
                <a:r>
                  <a:rPr lang="en-US" altLang="zh-TW" sz="2000" dirty="0"/>
                  <a:t>)</a:t>
                </a:r>
                <a:endParaRPr lang="en-US" altLang="zh-TW" sz="2000" dirty="0" smtClean="0"/>
              </a:p>
              <a:p>
                <a:r>
                  <a:rPr lang="en-US" altLang="zh-TW" sz="2000" dirty="0" smtClean="0"/>
                  <a:t>Digit </a:t>
                </a:r>
                <a:r>
                  <a:rPr lang="en-US" altLang="zh-TW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Cambria Math"/>
                      </a:rPr>
                      <m:t>∈{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−3,−2,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−1, 0, 1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,  2, 3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21088"/>
            <a:ext cx="4829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p is shifted partial remainder and d is divisor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(3 * divisor) is complex so we want to restrict </a:t>
            </a:r>
            <a:r>
              <a:rPr lang="en-US" altLang="zh-TW" sz="2000" dirty="0"/>
              <a:t>the quotient digits to [−2, 2</a:t>
            </a:r>
            <a:r>
              <a:rPr lang="en-US" altLang="zh-TW" sz="2000" dirty="0" smtClean="0"/>
              <a:t>] from [-3, 3].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832745" cy="33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3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2-stage pipeline</a:t>
            </a:r>
          </a:p>
          <a:p>
            <a:r>
              <a:rPr lang="en-US" altLang="zh-TW" sz="2400" dirty="0" smtClean="0"/>
              <a:t>Supported data types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Instruction handling</a:t>
            </a:r>
          </a:p>
          <a:p>
            <a:pPr lvl="1"/>
            <a:r>
              <a:rPr lang="en-US" altLang="zh-TW" sz="2000" dirty="0" smtClean="0"/>
              <a:t>FP DIV/SQRT </a:t>
            </a:r>
            <a:r>
              <a:rPr lang="en-US" altLang="zh-TW" sz="2000" dirty="0"/>
              <a:t>instruction using </a:t>
            </a:r>
            <a:r>
              <a:rPr lang="en-US" altLang="zh-TW" sz="2000" dirty="0" smtClean="0"/>
              <a:t>radix-4 SRT algorithm</a:t>
            </a:r>
          </a:p>
          <a:p>
            <a:pPr lvl="1"/>
            <a:r>
              <a:rPr lang="en-US" altLang="zh-TW" sz="2000" dirty="0" smtClean="0"/>
              <a:t>FP estimation instruction using look-up table</a:t>
            </a:r>
          </a:p>
          <a:p>
            <a:endParaRPr lang="en-US" altLang="zh-TW" sz="2400" dirty="0" smtClean="0"/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74190"/>
              </p:ext>
            </p:extLst>
          </p:nvPr>
        </p:nvGraphicFramePr>
        <p:xfrm>
          <a:off x="899592" y="2564904"/>
          <a:ext cx="439248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/>
                <a:gridCol w="878495"/>
                <a:gridCol w="878498"/>
                <a:gridCol w="878498"/>
                <a:gridCol w="87849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(3/)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Restrict the quotient digits to [−2, 2] from [-3, 3]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 is in the range [-</a:t>
                </a:r>
                <a:r>
                  <a:rPr lang="en-US" altLang="zh-TW" sz="1600" dirty="0" err="1" smtClean="0"/>
                  <a:t>hd</a:t>
                </a:r>
                <a:r>
                  <a:rPr lang="en-US" altLang="zh-TW" sz="1600" dirty="0" smtClean="0"/>
                  <a:t>, </a:t>
                </a:r>
                <a:r>
                  <a:rPr lang="en-US" altLang="zh-TW" sz="1600" dirty="0" err="1"/>
                  <a:t>hd</a:t>
                </a:r>
                <a:r>
                  <a:rPr lang="en-US" altLang="zh-TW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 is in the range [-4hd, 4hd)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We should be able to bring the worst-case values to within </a:t>
                </a:r>
                <a:r>
                  <a:rPr lang="en-US" altLang="zh-TW" sz="2000" dirty="0" smtClean="0"/>
                  <a:t>[-</a:t>
                </a:r>
                <a:r>
                  <a:rPr lang="en-US" altLang="zh-TW" sz="2000" dirty="0" err="1" smtClean="0"/>
                  <a:t>hd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err="1" smtClean="0"/>
                  <a:t>hd</a:t>
                </a:r>
                <a:r>
                  <a:rPr lang="en-US" altLang="zh-TW" sz="2000" dirty="0" smtClean="0"/>
                  <a:t>) by </a:t>
                </a:r>
                <a:r>
                  <a:rPr lang="en-US" altLang="zh-TW" sz="2000" dirty="0"/>
                  <a:t>adding </a:t>
                </a:r>
                <a:r>
                  <a:rPr lang="en-US" altLang="zh-TW" sz="2000" b="1" dirty="0"/>
                  <a:t>±2</a:t>
                </a:r>
                <a:r>
                  <a:rPr lang="en-US" altLang="zh-TW" sz="2000" b="1" i="1" dirty="0"/>
                  <a:t>d </a:t>
                </a:r>
                <a:r>
                  <a:rPr lang="en-US" altLang="zh-TW" sz="2000" dirty="0"/>
                  <a:t>to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4</m:t>
                    </m:r>
                    <m:r>
                      <a:rPr lang="en-US" altLang="zh-TW" sz="1600" i="1">
                        <a:latin typeface="Cambria Math"/>
                      </a:rPr>
                      <m:t>h𝑑</m:t>
                    </m:r>
                    <m:r>
                      <a:rPr lang="en-US" altLang="zh-TW" sz="1600" i="1">
                        <a:latin typeface="Cambria Math"/>
                      </a:rPr>
                      <m:t>−2</m:t>
                    </m:r>
                    <m:r>
                      <a:rPr lang="en-US" altLang="zh-TW" sz="1600" i="1">
                        <a:latin typeface="Cambria Math"/>
                      </a:rPr>
                      <m:t>𝑑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h𝑑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/>
                        <a:sym typeface="Wingdings" panose="05000000000000000000" pitchFamily="2" charset="2"/>
                      </a:rPr>
                      <m:t>3</m:t>
                    </m:r>
                    <m:r>
                      <a:rPr lang="en-US" altLang="zh-TW" sz="1600" i="1">
                        <a:latin typeface="Cambria Math"/>
                      </a:rPr>
                      <m:t>h𝑑</m:t>
                    </m:r>
                    <m:r>
                      <a:rPr lang="en-US" altLang="zh-TW" sz="1600" i="1">
                        <a:latin typeface="Cambria Math"/>
                      </a:rPr>
                      <m:t>≤2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h</m:t>
                    </m:r>
                    <m:r>
                      <a:rPr lang="en-US" altLang="zh-TW" sz="16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z="1600" dirty="0"/>
                  <a:t> 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48" y="3789040"/>
            <a:ext cx="4320480" cy="12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549362"/>
            <a:ext cx="4342581" cy="128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4246364" y="5125062"/>
            <a:ext cx="368424" cy="320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(4/)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4016078" cy="4569371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quotient </a:t>
                </a:r>
                <a:r>
                  <a:rPr lang="en-US" altLang="zh-TW" sz="2000" dirty="0"/>
                  <a:t>digits to [−2</a:t>
                </a:r>
                <a:r>
                  <a:rPr lang="en-US" altLang="zh-TW" sz="2000" dirty="0" smtClean="0"/>
                  <a:t>, -1, 0, 1, </a:t>
                </a:r>
                <a:r>
                  <a:rPr lang="en-US" altLang="zh-TW" sz="2000" dirty="0"/>
                  <a:t>2] from [-3</a:t>
                </a:r>
                <a:r>
                  <a:rPr lang="en-US" altLang="zh-TW" sz="2000" dirty="0" smtClean="0"/>
                  <a:t>, -2, -1, 0, 1, 2, </a:t>
                </a:r>
                <a:r>
                  <a:rPr lang="en-US" altLang="zh-TW" sz="2000" dirty="0"/>
                  <a:t>3</a:t>
                </a:r>
                <a:r>
                  <a:rPr lang="en-US" altLang="zh-TW" sz="2000" dirty="0" smtClean="0"/>
                  <a:t>]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/>
                  <a:t> is in the range </a:t>
                </a:r>
                <a:r>
                  <a:rPr lang="en-US" altLang="zh-TW" sz="2000" dirty="0" smtClean="0"/>
                  <a:t>[-d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smtClean="0"/>
                  <a:t>d</a:t>
                </a:r>
                <a:r>
                  <a:rPr lang="en-US" altLang="zh-TW" sz="2000" dirty="0"/>
                  <a:t>)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4016078" cy="4569371"/>
              </a:xfrm>
              <a:blipFill rotWithShape="1">
                <a:blip r:embed="rId2"/>
                <a:stretch>
                  <a:fillRect l="-1059" t="-5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25" y="3429001"/>
            <a:ext cx="3823438" cy="26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4604860" y="1556792"/>
                <a:ext cx="4114800" cy="45689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 smtClean="0"/>
                  <a:t>quotient digits is </a:t>
                </a:r>
                <a:r>
                  <a:rPr lang="en-US" altLang="zh-TW" sz="2000" dirty="0"/>
                  <a:t>[−2</a:t>
                </a:r>
                <a:r>
                  <a:rPr lang="en-US" altLang="zh-TW" sz="2000" dirty="0" smtClean="0"/>
                  <a:t>, -1, 0, 1, </a:t>
                </a:r>
                <a:r>
                  <a:rPr lang="en-US" altLang="zh-TW" sz="2000" dirty="0"/>
                  <a:t>2</a:t>
                </a:r>
                <a:r>
                  <a:rPr lang="en-US" altLang="zh-TW" sz="2000" dirty="0" smtClean="0"/>
                  <a:t>]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/>
                  <a:t> is in the range </a:t>
                </a:r>
                <a:r>
                  <a:rPr lang="en-US" altLang="zh-TW" sz="2000" dirty="0" smtClean="0"/>
                  <a:t>[-2/3d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smtClean="0"/>
                  <a:t>2/3d</a:t>
                </a:r>
                <a:r>
                  <a:rPr lang="en-US" altLang="zh-TW" sz="2000" dirty="0"/>
                  <a:t>)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60" y="1556792"/>
                <a:ext cx="4114800" cy="4568949"/>
              </a:xfrm>
              <a:prstGeom prst="rect">
                <a:avLst/>
              </a:prstGeom>
              <a:blipFill rotWithShape="1">
                <a:blip r:embed="rId5"/>
                <a:stretch>
                  <a:fillRect l="-1034" t="-5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42941"/>
            <a:ext cx="3775585" cy="26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45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Radix-4 </a:t>
            </a:r>
            <a:r>
              <a:rPr lang="en-US" altLang="zh-TW" sz="4000" dirty="0" smtClean="0"/>
              <a:t>SRT - Quotient Handling (1/)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Generate 2-bit partial quotient in </a:t>
                </a:r>
                <a:r>
                  <a:rPr lang="en-US" altLang="zh-TW" sz="2000" dirty="0"/>
                  <a:t>each </a:t>
                </a:r>
                <a:r>
                  <a:rPr lang="en-US" altLang="zh-TW" sz="2000" dirty="0" smtClean="0"/>
                  <a:t>iteration and the corresponding value is {-2, -1, 0, 1, 2}. The final quotient like as 1. 1 -2 1 -1 1 2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(sign digit) but it can not use directly and the correct result is 1.020312 (radix-4).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The following will describe how to handle negative partial quotient.</a:t>
                </a:r>
              </a:p>
              <a:p>
                <a:pPr lvl="1"/>
                <a:r>
                  <a:rPr lang="en-US" altLang="zh-TW" sz="1600" dirty="0" smtClean="0"/>
                  <a:t>In each iteration, we should keep (partial quotient,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) and (partial </a:t>
                </a:r>
                <a:r>
                  <a:rPr lang="en-US" altLang="zh-TW" sz="1600" dirty="0"/>
                  <a:t>quotient </a:t>
                </a:r>
                <a:r>
                  <a:rPr lang="en-US" altLang="zh-TW" sz="1600" dirty="0" smtClean="0"/>
                  <a:t>-</a:t>
                </a:r>
                <a:r>
                  <a:rPr lang="en-US" altLang="zh-TW" sz="1600" dirty="0"/>
                  <a:t>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)</a:t>
                </a:r>
              </a:p>
              <a:p>
                <a:pPr lvl="1"/>
                <a:r>
                  <a:rPr lang="en-US" altLang="zh-TW" sz="1600" dirty="0" smtClean="0"/>
                  <a:t>The next round can select </a:t>
                </a:r>
                <a:r>
                  <a:rPr lang="en-US" altLang="zh-TW" sz="1600" dirty="0"/>
                  <a:t>(partial quotient -1</a:t>
                </a:r>
                <a:r>
                  <a:rPr lang="en-US" altLang="zh-TW" sz="1600" dirty="0" smtClean="0"/>
                  <a:t>) if the partial quotient is negative.</a:t>
                </a:r>
              </a:p>
              <a:p>
                <a:r>
                  <a:rPr lang="en-US" altLang="zh-TW" sz="2000" dirty="0" smtClean="0"/>
                  <a:t>Example:</a:t>
                </a:r>
              </a:p>
              <a:p>
                <a:pPr lvl="1"/>
                <a:endParaRPr lang="en-US" altLang="zh-TW" sz="1600" dirty="0" smtClean="0"/>
              </a:p>
              <a:p>
                <a:pPr lvl="2"/>
                <a:endParaRPr lang="en-US" altLang="zh-TW" sz="1200" dirty="0"/>
              </a:p>
              <a:p>
                <a:pPr lvl="1"/>
                <a:endParaRPr lang="en-US" altLang="zh-TW" sz="1600" dirty="0" smtClean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hlinkClick r:id="rId3" action="ppaction://hlinksldjump"/>
          </p:cNvPr>
          <p:cNvSpPr txBox="1"/>
          <p:nvPr/>
        </p:nvSpPr>
        <p:spPr>
          <a:xfrm>
            <a:off x="8461505" y="6466815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05723"/>
                  </p:ext>
                </p:extLst>
              </p:nvPr>
            </p:nvGraphicFramePr>
            <p:xfrm>
              <a:off x="1187624" y="4365104"/>
              <a:ext cx="7057860" cy="1895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310"/>
                    <a:gridCol w="1176310"/>
                    <a:gridCol w="1176310"/>
                    <a:gridCol w="1176310"/>
                    <a:gridCol w="1176310"/>
                    <a:gridCol w="1176310"/>
                  </a:tblGrid>
                  <a:tr h="4221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 smtClean="0"/>
                            <a:t>select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1.01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>
                              <a:sym typeface="Wingdings" panose="05000000000000000000" pitchFamily="2" charset="2"/>
                            </a:rPr>
                            <a:t>-2(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1800" b="0" i="0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b>
                                  <m:r>
                                    <a:rPr lang="en-US" altLang="zh-TW" sz="1800" b="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>
                              <a:sym typeface="Wingdings" panose="05000000000000000000" pitchFamily="2" charset="2"/>
                            </a:rPr>
                            <a:t>)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1.00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0.11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>
                              <a:sym typeface="Wingdings" panose="05000000000000000000" pitchFamily="2" charset="2"/>
                            </a:rPr>
                            <a:t>0(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1800" b="0" i="0" smtClean="0">
                                      <a:latin typeface="Cambria Math"/>
                                    </a:rPr>
                                    <m:t>00</m:t>
                                  </m:r>
                                </m:e>
                                <m:sub>
                                  <m:r>
                                    <a:rPr lang="en-US" altLang="zh-TW" sz="1800" b="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1.0000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800" b="0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0.1111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 smtClean="0"/>
                            <a:t>1(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1800" b="0" i="0" smtClean="0">
                                      <a:latin typeface="Cambria Math"/>
                                    </a:rPr>
                                    <m:t>01</m:t>
                                  </m:r>
                                </m:e>
                                <m:sub>
                                  <m:r>
                                    <a:rPr lang="en-US" altLang="zh-TW" sz="1800" b="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b="0" dirty="0" smtClean="0"/>
                            <a:t>)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05723"/>
                  </p:ext>
                </p:extLst>
              </p:nvPr>
            </p:nvGraphicFramePr>
            <p:xfrm>
              <a:off x="1187624" y="4365104"/>
              <a:ext cx="7057860" cy="1895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310"/>
                    <a:gridCol w="1176310"/>
                    <a:gridCol w="1176310"/>
                    <a:gridCol w="1176310"/>
                    <a:gridCol w="1176310"/>
                    <a:gridCol w="1176310"/>
                  </a:tblGrid>
                  <a:tr h="4221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7246" r="-500000" b="-3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7246" r="-400000" b="-3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7246" r="-300000" b="-3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 smtClean="0"/>
                            <a:t>select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7246" r="-100000" b="-3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7246" b="-363768"/>
                          </a:stretch>
                        </a:blipFill>
                      </a:tcPr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110448" r="-500000" b="-2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110448" r="-400000" b="-2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110448" r="-300000" b="-2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518" t="-110448" r="-200000" b="-2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110448" r="-100000" b="-2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110448" b="-274627"/>
                          </a:stretch>
                        </a:blipFill>
                      </a:tcPr>
                    </a:tc>
                  </a:tr>
                  <a:tr h="6577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130556" r="-50000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130556" r="-40000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130556" r="-30000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518" t="-130556" r="-20000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130556" r="-10000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130556" b="-70370"/>
                          </a:stretch>
                        </a:blipFill>
                      </a:tcPr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371642" r="-5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371642" r="-4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371642" r="-3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518" t="-371642" r="-2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371642" r="-1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371642" b="-134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32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Radix-2 SQRT - Example</a:t>
            </a:r>
            <a:endParaRPr lang="zh-TW" altLang="en-US" sz="40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715094"/>
              </p:ext>
            </p:extLst>
          </p:nvPr>
        </p:nvGraphicFramePr>
        <p:xfrm>
          <a:off x="4211960" y="1412776"/>
          <a:ext cx="47656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Visio" r:id="rId3" imgW="5039949" imgH="5400334" progId="Visio.Drawing.11">
                  <p:embed/>
                </p:oleObj>
              </mc:Choice>
              <mc:Fallback>
                <p:oleObj name="Visio" r:id="rId3" imgW="5039949" imgH="540033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412776"/>
                        <a:ext cx="476567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682752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The example is non-restoring algorithm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4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  <m:r>
                          <a:rPr lang="en-US" altLang="zh-TW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400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400" i="1">
                            <a:latin typeface="Cambria Math"/>
                          </a:rPr>
                          <m:t>−</m:t>
                        </m:r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400" b="0" i="0" smtClean="0">
                        <a:latin typeface="Cambria Math"/>
                      </a:rPr>
                      <m:t>(</m:t>
                    </m:r>
                    <m:r>
                      <a:rPr lang="en-US" altLang="zh-TW" sz="1400" i="1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  <m:r>
                          <a:rPr lang="en-US" altLang="zh-TW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1400" i="1">
                            <a:latin typeface="Cambria Math"/>
                          </a:rPr>
                          <m:t>−</m:t>
                        </m:r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400" i="1">
                            <a:latin typeface="Cambria Math"/>
                          </a:rPr>
                          <m:t>−</m:t>
                        </m:r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682752" cy="4525963"/>
              </a:xfrm>
              <a:blipFill rotWithShape="1">
                <a:blip r:embed="rId5"/>
                <a:stretch>
                  <a:fillRect l="-1325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Radix-4 </a:t>
            </a:r>
            <a:r>
              <a:rPr lang="en-US" altLang="zh-TW" dirty="0" smtClean="0"/>
              <a:t>DIV and SQRT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sz="2000" dirty="0" smtClean="0"/>
                  <a:t>DIV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𝑑</m:t>
                    </m:r>
                  </m:oMath>
                </a14:m>
                <a:endParaRPr lang="en-US" altLang="zh-TW" sz="16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 is in the range [-2/3d, 2/3d)</a:t>
                </a:r>
              </a:p>
              <a:p>
                <a:pPr lvl="1"/>
                <a:r>
                  <a:rPr lang="en-US" altLang="zh-TW" sz="1600" dirty="0" smtClean="0"/>
                  <a:t>Digit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) is [-2, -1, 0, 1, 2]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sz="1600" dirty="0" smtClean="0"/>
                  <a:t> is in the range [1.0, 2)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 is dividend</a:t>
                </a:r>
              </a:p>
              <a:p>
                <a:pPr lvl="1"/>
                <a:r>
                  <a:rPr lang="en-US" altLang="zh-TW" sz="1600" dirty="0"/>
                  <a:t>dividend  </a:t>
                </a:r>
                <a:r>
                  <a:rPr lang="en-US" altLang="zh-TW" sz="1600" dirty="0" smtClean="0"/>
                  <a:t>is in the range [1.0, 2)</a:t>
                </a:r>
              </a:p>
              <a:p>
                <a:r>
                  <a:rPr lang="en-US" altLang="zh-TW" sz="2000" dirty="0"/>
                  <a:t>SQRT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𝑟</m:t>
                    </m:r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16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 is in the range [-2/3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TW" sz="1600" dirty="0"/>
                  <a:t>, 2/3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TW" sz="1600" dirty="0"/>
                  <a:t>)</a:t>
                </a:r>
                <a:r>
                  <a:rPr lang="en-US" altLang="zh-TW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altLang="zh-TW" sz="1600" dirty="0"/>
                  <a:t> [-4/3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, 4/3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)</a:t>
                </a:r>
              </a:p>
              <a:p>
                <a:pPr lvl="1"/>
                <a:r>
                  <a:rPr lang="en-US" altLang="zh-TW" sz="1600" dirty="0" smtClean="0"/>
                  <a:t>Digit </a:t>
                </a:r>
                <a:r>
                  <a:rPr lang="en-US" altLang="zh-TW" sz="1600" dirty="0"/>
                  <a:t>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600" dirty="0"/>
                  <a:t>) is [-2, -1, 0, 1, 2]</a:t>
                </a:r>
                <a:endParaRPr lang="en-US" altLang="zh-TW" sz="1600" strike="sngStrike" dirty="0"/>
              </a:p>
              <a:p>
                <a:pPr lvl="2"/>
                <a:r>
                  <a:rPr lang="en-US" altLang="zh-TW" sz="1200" dirty="0"/>
                  <a:t>Digit set adjustment is for reducing look-up table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600" dirty="0"/>
                  <a:t> is in the range [</a:t>
                </a:r>
                <a:r>
                  <a:rPr lang="en-US" altLang="zh-TW" sz="1600" dirty="0" smtClean="0"/>
                  <a:t>0.5, </a:t>
                </a:r>
                <a:r>
                  <a:rPr lang="en-US" altLang="zh-TW" sz="1600" dirty="0"/>
                  <a:t>1</a:t>
                </a:r>
                <a:r>
                  <a:rPr lang="en-US" altLang="zh-TW" sz="16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 </a:t>
                </a:r>
                <a:r>
                  <a:rPr lang="en-US" altLang="zh-TW" sz="1600" dirty="0"/>
                  <a:t>is </a:t>
                </a:r>
                <a:r>
                  <a:rPr lang="en-US" altLang="zh-TW" sz="1600" dirty="0" smtClean="0"/>
                  <a:t>((radicand &gt;&gt; 1) – 1)</a:t>
                </a:r>
              </a:p>
              <a:p>
                <a:pPr lvl="1"/>
                <a:r>
                  <a:rPr lang="en-US" altLang="zh-TW" sz="1600" dirty="0"/>
                  <a:t>radicand </a:t>
                </a:r>
                <a:r>
                  <a:rPr lang="en-US" altLang="zh-TW" sz="1600" dirty="0" smtClean="0"/>
                  <a:t>is </a:t>
                </a:r>
                <a:r>
                  <a:rPr lang="en-US" altLang="zh-TW" sz="1600" dirty="0"/>
                  <a:t>in the range </a:t>
                </a:r>
                <a:r>
                  <a:rPr lang="en-US" altLang="zh-TW" sz="1600" dirty="0" smtClean="0"/>
                  <a:t>[0.25, 1)</a:t>
                </a:r>
                <a:endParaRPr lang="en-US" altLang="zh-TW" sz="16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158500"/>
                  </p:ext>
                </p:extLst>
              </p:nvPr>
            </p:nvGraphicFramePr>
            <p:xfrm>
              <a:off x="5724128" y="4725144"/>
              <a:ext cx="3347865" cy="1842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5955"/>
                    <a:gridCol w="1115955"/>
                    <a:gridCol w="1115955"/>
                  </a:tblGrid>
                  <a:tr h="3247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010}</m:t>
                                </m:r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001}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000}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111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110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158500"/>
                  </p:ext>
                </p:extLst>
              </p:nvPr>
            </p:nvGraphicFramePr>
            <p:xfrm>
              <a:off x="5724128" y="4725144"/>
              <a:ext cx="3347865" cy="1842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5955"/>
                    <a:gridCol w="1115955"/>
                    <a:gridCol w="1115955"/>
                  </a:tblGrid>
                  <a:tr h="43745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46" r="-200546" b="-3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546" r="-100546" b="-3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r="-546" b="-323611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t="-156522" r="-546" b="-4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t="-256522" r="-546" b="-3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t="-356522" r="-546" b="-2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t="-456522" r="-546" b="-1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t="-556522" r="-546" b="-65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19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SRT Look-up Table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3725"/>
            <a:ext cx="3960440" cy="528242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TW" sz="1800" dirty="0" smtClean="0"/>
              <a:t>The Fig is DIV SRT look-up table. </a:t>
            </a:r>
          </a:p>
          <a:p>
            <a:r>
              <a:rPr lang="en-US" altLang="zh-TW" sz="1800" dirty="0"/>
              <a:t>Quotient of </a:t>
            </a:r>
            <a:r>
              <a:rPr lang="en-US" altLang="zh-TW" sz="1800" dirty="0" smtClean="0"/>
              <a:t>DIV </a:t>
            </a:r>
            <a:r>
              <a:rPr lang="en-US" altLang="zh-TW" sz="1800" dirty="0"/>
              <a:t>is in </a:t>
            </a:r>
            <a:r>
              <a:rPr lang="en-US" altLang="zh-TW" sz="1800" dirty="0" smtClean="0"/>
              <a:t>[1, 2)</a:t>
            </a:r>
            <a:endParaRPr lang="en-US" altLang="zh-TW" sz="1800" dirty="0"/>
          </a:p>
          <a:p>
            <a:endParaRPr lang="zh-TW" altLang="en-US" sz="2000" dirty="0"/>
          </a:p>
        </p:txBody>
      </p:sp>
      <p:sp>
        <p:nvSpPr>
          <p:cNvPr id="6" name="文字方塊 5">
            <a:hlinkClick r:id="rId2" action="ppaction://hlinksldjump"/>
          </p:cNvPr>
          <p:cNvSpPr txBox="1"/>
          <p:nvPr/>
        </p:nvSpPr>
        <p:spPr>
          <a:xfrm>
            <a:off x="8461505" y="6466815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04864"/>
            <a:ext cx="3419674" cy="463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460252" y="1553725"/>
            <a:ext cx="3898776" cy="52824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/>
              <a:t>The Fig is SQRT </a:t>
            </a:r>
            <a:r>
              <a:rPr lang="en-US" altLang="zh-TW" sz="1800" dirty="0"/>
              <a:t>SRT look-up table. </a:t>
            </a:r>
            <a:endParaRPr lang="zh-TW" altLang="en-US" sz="1800" dirty="0"/>
          </a:p>
          <a:p>
            <a:r>
              <a:rPr lang="en-US" altLang="zh-TW" sz="1800" dirty="0"/>
              <a:t>Quotient of SQRT is in [0.5, 1</a:t>
            </a:r>
            <a:r>
              <a:rPr lang="en-US" altLang="zh-TW" sz="1800" dirty="0" smtClean="0"/>
              <a:t>)</a:t>
            </a:r>
            <a:endParaRPr lang="en-US" altLang="zh-TW" sz="1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3384376" cy="458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2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How to subtract 1/adjust data for SQRT (1/)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8" y="1600200"/>
            <a:ext cx="8219257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significand do *2 if exponent is odd and the radicand is in the range [0.25, 1)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following value is in the range [0.5, 2) and the value(din0) is 2x radicand</a:t>
            </a:r>
          </a:p>
          <a:p>
            <a:pPr lvl="1"/>
            <a:endParaRPr lang="en-US" altLang="zh-TW" sz="1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1532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09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How to subtract 1/adjust data for </a:t>
            </a:r>
            <a:r>
              <a:rPr lang="en-US" altLang="zh-TW" sz="3600" dirty="0" smtClean="0"/>
              <a:t>SQRT (2/)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8" y="1600200"/>
            <a:ext cx="8219257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For SQRT initialization, (Z-1)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Shift left and 1 </a:t>
            </a:r>
            <a:r>
              <a:rPr lang="en-US" altLang="zh-TW" sz="2000" dirty="0"/>
              <a:t>extension for </a:t>
            </a:r>
            <a:r>
              <a:rPr lang="en-US" altLang="zh-TW" sz="2000" dirty="0" smtClean="0"/>
              <a:t>SQRT instruction</a:t>
            </a:r>
          </a:p>
          <a:p>
            <a:pPr marL="742950" lvl="2" indent="-342900"/>
            <a:r>
              <a:rPr lang="en-US" altLang="zh-TW" sz="1600" dirty="0" smtClean="0"/>
              <a:t>4((</a:t>
            </a:r>
            <a:r>
              <a:rPr lang="en-US" altLang="zh-TW" sz="1600" dirty="0"/>
              <a:t>radicand &gt;&gt; 1) – 1</a:t>
            </a:r>
            <a:r>
              <a:rPr lang="en-US" altLang="zh-TW" sz="1600" dirty="0" smtClean="0"/>
              <a:t>)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en-US" altLang="zh-TW" sz="1600" dirty="0"/>
              <a:t> 2radicand - 4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88" y="2972594"/>
            <a:ext cx="6543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12637"/>
              </p:ext>
            </p:extLst>
          </p:nvPr>
        </p:nvGraphicFramePr>
        <p:xfrm>
          <a:off x="942678" y="3764682"/>
          <a:ext cx="341329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017"/>
                <a:gridCol w="1224136"/>
                <a:gridCol w="1296144"/>
              </a:tblGrid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DS_DIN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Shift left 1 bit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extension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0001.1111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0011.111</a:t>
                      </a:r>
                      <a:r>
                        <a:rPr lang="en-US" altLang="zh-TW" sz="1200" baseline="0" dirty="0" smtClean="0"/>
                        <a:t> (3.875)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11.111 (-0.125)</a:t>
                      </a:r>
                      <a:endParaRPr lang="zh-TW" altLang="en-US" sz="1200" dirty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0001.1110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0011.110 (3.75)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11.110 (-0.25)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0001.1101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0011.101 (3.625)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11.101 (-0.375)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0001.1100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0011.100 (3.5)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11.100 (-0.5)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0001.1011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0011.011 (3.375)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11.011 (-0.625)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0011.010 (3.25)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11.010 (-0.75)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0001.1001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0011.001 (3.125)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11.001 (-0.875)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0011.000</a:t>
                      </a:r>
                      <a:r>
                        <a:rPr lang="en-US" altLang="zh-TW" sz="1200" baseline="0" dirty="0" smtClean="0"/>
                        <a:t> (3)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11.000</a:t>
                      </a:r>
                      <a:r>
                        <a:rPr lang="en-US" altLang="zh-TW" sz="1200" baseline="0" dirty="0" smtClean="0"/>
                        <a:t> (-1)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89391"/>
              </p:ext>
            </p:extLst>
          </p:nvPr>
        </p:nvGraphicFramePr>
        <p:xfrm>
          <a:off x="4499991" y="3764682"/>
          <a:ext cx="341329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017"/>
                <a:gridCol w="1224136"/>
                <a:gridCol w="1296144"/>
              </a:tblGrid>
              <a:tr h="2720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DS_DIN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Shift left 1 bit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extension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0000.1111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0001.111</a:t>
                      </a:r>
                      <a:r>
                        <a:rPr lang="en-US" altLang="zh-TW" sz="1200" baseline="0" dirty="0" smtClean="0"/>
                        <a:t> (1.875)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01.111 (-2.125)</a:t>
                      </a:r>
                      <a:endParaRPr lang="zh-TW" altLang="en-US" sz="1200" dirty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0000.1110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0001.110 (1.75)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01.110 (-2.25)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0000.1101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0001.101 (1.625)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01.101 (-2.375)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0000.1100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0001.100 (1.5)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01.100 (-2.5)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0000.1011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0001.011 (1.375)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01.011 (-2.625)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0000.1010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0001.010 (1.25)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01.010 (-2.75)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0000.1001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0001.001 (1.125)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01.001 (-2.875)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0000.1000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0001.000</a:t>
                      </a:r>
                      <a:r>
                        <a:rPr lang="en-US" altLang="zh-TW" sz="1200" baseline="0" dirty="0" smtClean="0"/>
                        <a:t> (1)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01.000</a:t>
                      </a:r>
                      <a:r>
                        <a:rPr lang="en-US" altLang="zh-TW" sz="1200" baseline="0" dirty="0" smtClean="0"/>
                        <a:t> (-3)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9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18" y="1412776"/>
            <a:ext cx="4585036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Round Root selection for SQRT (1/)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400221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000" dirty="0" smtClean="0"/>
                  <a:t>SQRT instruction will use high-order root to take SRT look-up table then generate 2-bit quotient in each round. </a:t>
                </a:r>
                <a:r>
                  <a:rPr lang="en-US" altLang="zh-TW" sz="2000" dirty="0"/>
                  <a:t>But </a:t>
                </a:r>
                <a:r>
                  <a:rPr lang="en-US" altLang="zh-TW" sz="2000" dirty="0" smtClean="0"/>
                  <a:t>root </a:t>
                </a:r>
                <a:r>
                  <a:rPr lang="en-US" altLang="zh-TW" sz="2000" dirty="0"/>
                  <a:t>digit selection rule cannot be used for all </a:t>
                </a:r>
                <a:r>
                  <a:rPr lang="en-US" altLang="zh-TW" sz="2000" dirty="0" smtClean="0"/>
                  <a:t>iterations because root is unknown in early iterations.</a:t>
                </a:r>
              </a:p>
              <a:p>
                <a:r>
                  <a:rPr lang="en-US" altLang="zh-TW" sz="2000" dirty="0" smtClean="0">
                    <a:sym typeface="Wingdings" panose="05000000000000000000" pitchFamily="2" charset="2"/>
                  </a:rPr>
                  <a:t>The Fig. 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000" dirty="0" smtClean="0">
                    <a:sym typeface="Wingdings" panose="05000000000000000000" pitchFamily="2" charset="2"/>
                  </a:rPr>
                  <a:t> value according to digit set and the corresponding bounded value are (1 </a:t>
                </a:r>
                <a:r>
                  <a:rPr lang="en-US" altLang="zh-TW" sz="2000" dirty="0">
                    <a:sym typeface="Wingdings" panose="05000000000000000000" pitchFamily="2" charset="2"/>
                  </a:rPr>
                  <a:t>* 4/3) 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, (0.75 * 4/3) and (0.5 * 4/3)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0 1.00</a:t>
                </a:r>
                <a:endParaRPr lang="en-US" altLang="zh-TW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TW" sz="1600" dirty="0" smtClean="0"/>
                  <a:t>-</a:t>
                </a:r>
                <a:r>
                  <a:rPr lang="en-US" altLang="zh-TW" sz="1600" dirty="0"/>
                  <a:t>1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0.11</a:t>
                </a:r>
              </a:p>
              <a:p>
                <a:pPr lvl="1"/>
                <a:r>
                  <a:rPr lang="en-US" altLang="zh-TW" sz="1600" dirty="0">
                    <a:sym typeface="Wingdings" panose="05000000000000000000" pitchFamily="2" charset="2"/>
                  </a:rPr>
                  <a:t>-2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0.10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4002210" cy="4525963"/>
              </a:xfrm>
              <a:blipFill rotWithShape="1">
                <a:blip r:embed="rId4"/>
                <a:stretch>
                  <a:fillRect l="-1218" t="-1348" r="-2740" b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372200" y="4135388"/>
            <a:ext cx="1872208" cy="2716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Round Root </a:t>
            </a:r>
            <a:r>
              <a:rPr lang="en-US" altLang="zh-TW" dirty="0" smtClean="0"/>
              <a:t>selection for SQRT (1/)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600200"/>
                <a:ext cx="8363273" cy="4525963"/>
              </a:xfrm>
            </p:spPr>
            <p:txBody>
              <a:bodyPr>
                <a:normAutofit/>
              </a:bodyPr>
              <a:lstStyle/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r>
                  <a:rPr lang="en-US" altLang="zh-TW" sz="2000" dirty="0" smtClean="0"/>
                  <a:t>0.1010 and 0.1011 will produce out of range root in the second round 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and 0.1100 and 0.1101 can produce bounded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TW" sz="2000" dirty="0" smtClean="0">
                    <a:solidFill>
                      <a:schemeClr val="tx1"/>
                    </a:solidFill>
                  </a:rPr>
                  <a:t>. Thus we just can chose one </a:t>
                </a:r>
                <a:r>
                  <a:rPr lang="en-US" altLang="zh-TW" sz="2000" smtClean="0">
                    <a:solidFill>
                      <a:schemeClr val="tx1"/>
                    </a:solidFill>
                  </a:rPr>
                  <a:t>of them.</a:t>
                </a:r>
                <a:endParaRPr lang="en-US" altLang="zh-TW" sz="20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2000" dirty="0" smtClean="0"/>
                  <a:t>The </a:t>
                </a:r>
                <a:r>
                  <a:rPr lang="en-US" altLang="zh-TW" sz="2000" dirty="0"/>
                  <a:t>first round root is </a:t>
                </a:r>
                <a:r>
                  <a:rPr lang="en-US" altLang="zh-TW" sz="2000" dirty="0" smtClean="0"/>
                  <a:t>0.1101 in the current design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600200"/>
                <a:ext cx="8363273" cy="4525963"/>
              </a:xfrm>
              <a:blipFill rotWithShape="1">
                <a:blip r:embed="rId3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78648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8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Instruction latency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*DIV/SQRT instruction can not be dispatch to function unit back-to-back and the instructions </a:t>
            </a:r>
            <a:r>
              <a:rPr lang="en-US" altLang="zh-TW" sz="2000" dirty="0" smtClean="0">
                <a:solidFill>
                  <a:srgbClr val="FF0000"/>
                </a:solidFill>
              </a:rPr>
              <a:t>reduce 1 cycle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x is not supported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75310"/>
              </p:ext>
            </p:extLst>
          </p:nvPr>
        </p:nvGraphicFramePr>
        <p:xfrm>
          <a:off x="827584" y="2060848"/>
          <a:ext cx="54006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661"/>
                <a:gridCol w="812998"/>
                <a:gridCol w="842025"/>
                <a:gridCol w="696852"/>
                <a:gridCol w="871065"/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Instruction </a:t>
                      </a:r>
                      <a:endParaRPr lang="zh-TW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Latency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Scalar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Vector</a:t>
                      </a:r>
                      <a:endParaRPr lang="zh-TW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 anchor="ctr"/>
                </a:tc>
              </a:tr>
              <a:tr h="288032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DIV/SQRT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VFRECE7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VFRSQRTE7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Look-up Table Adjustment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449240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Merge div &amp; </a:t>
            </a:r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look-up</a:t>
            </a:r>
          </a:p>
          <a:p>
            <a:pPr lvl="1"/>
            <a:r>
              <a:rPr lang="en-US" altLang="zh-TW" sz="1600" dirty="0" smtClean="0"/>
              <a:t>Merge the look-up tables (use only one table and it is original SQRT look-up table)</a:t>
            </a:r>
          </a:p>
          <a:p>
            <a:r>
              <a:rPr lang="en-US" altLang="zh-TW" sz="2000" dirty="0" smtClean="0"/>
              <a:t>VFDIV64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40" y="1700808"/>
            <a:ext cx="5230342" cy="507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50387"/>
              </p:ext>
            </p:extLst>
          </p:nvPr>
        </p:nvGraphicFramePr>
        <p:xfrm>
          <a:off x="738088" y="3140968"/>
          <a:ext cx="3168352" cy="87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864096"/>
                <a:gridCol w="864096"/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Lib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Feq</a:t>
                      </a:r>
                      <a:r>
                        <a:rPr lang="en-US" altLang="zh-TW" sz="1200" dirty="0" smtClean="0"/>
                        <a:t>.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Original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Modified</a:t>
                      </a:r>
                      <a:endParaRPr lang="zh-TW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28HPC+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1Ghz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21.3kgates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21.2kgates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28HPC+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1.25Ghz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22.7kgates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22.5kgates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3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979865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RVV = 0, FLEN can </a:t>
            </a:r>
            <a:r>
              <a:rPr lang="en-US" altLang="zh-TW" dirty="0"/>
              <a:t>be configured to </a:t>
            </a:r>
            <a:r>
              <a:rPr lang="en-US" altLang="zh-TW" dirty="0" smtClean="0"/>
              <a:t>32/64</a:t>
            </a:r>
          </a:p>
          <a:p>
            <a:r>
              <a:rPr lang="en-US" altLang="zh-TW" dirty="0" smtClean="0"/>
              <a:t>*If RVV = 1, </a:t>
            </a:r>
            <a:r>
              <a:rPr lang="en-US" altLang="zh-TW" dirty="0"/>
              <a:t>FLEN </a:t>
            </a:r>
            <a:r>
              <a:rPr lang="en-US" altLang="zh-TW" dirty="0" smtClean="0"/>
              <a:t>is </a:t>
            </a:r>
            <a:r>
              <a:rPr lang="en-US" altLang="zh-TW" dirty="0"/>
              <a:t>equivalent to ELEN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59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5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T:\users\klmn\larryzzr\FP_Larry\FDIV\vicuna_pipeline_stages_with_vpu_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" y="1749542"/>
            <a:ext cx="9144744" cy="43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VPU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69420" y="4797152"/>
            <a:ext cx="175490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505447" y="2276872"/>
            <a:ext cx="3290690" cy="38164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3876" y="2927122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Frontend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24328" y="485986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Function unit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29577</TotalTime>
  <Words>4500</Words>
  <Application>Microsoft Office PowerPoint</Application>
  <PresentationFormat>如螢幕大小 (4:3)</PresentationFormat>
  <Paragraphs>1170</Paragraphs>
  <Slides>60</Slides>
  <Notes>15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60</vt:i4>
      </vt:variant>
    </vt:vector>
  </HeadingPairs>
  <TitlesOfParts>
    <vt:vector size="63" baseType="lpstr">
      <vt:lpstr>Office 佈景主題</vt:lpstr>
      <vt:lpstr>工作表</vt:lpstr>
      <vt:lpstr>Visio</vt:lpstr>
      <vt:lpstr>FP DIV/SQRT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uArch overview</vt:lpstr>
      <vt:lpstr>VPU stage</vt:lpstr>
      <vt:lpstr>Function Unit Lane Hierarchy</vt:lpstr>
      <vt:lpstr>FDIV uArch (1/)</vt:lpstr>
      <vt:lpstr>FDIV uArch (2/)</vt:lpstr>
      <vt:lpstr>FDIV uArch (3/)</vt:lpstr>
      <vt:lpstr>FDIV uArch (4/)</vt:lpstr>
      <vt:lpstr>FDIV uArch (5/)</vt:lpstr>
      <vt:lpstr>FP Div/SQRT Instructions</vt:lpstr>
      <vt:lpstr>FP Div/SQRT Instructions datapath</vt:lpstr>
      <vt:lpstr>FP Div/SQRT Instructions (1/)</vt:lpstr>
      <vt:lpstr>FP Div/SQRT Instructions (2/)</vt:lpstr>
      <vt:lpstr>FP Estimation Instructions</vt:lpstr>
      <vt:lpstr>FP Estimation Instructions (1/)</vt:lpstr>
      <vt:lpstr>FP Estimation Instructions (2/)</vt:lpstr>
      <vt:lpstr>Round digit generation &amp; Twice Rounding Detection </vt:lpstr>
      <vt:lpstr>Round digit generation (1/)</vt:lpstr>
      <vt:lpstr>Round digit generation (2/)</vt:lpstr>
      <vt:lpstr>Underflow Flag Detection</vt:lpstr>
      <vt:lpstr>Underflow Flag Detection (1/)</vt:lpstr>
      <vt:lpstr>Underflow Flag Detection (2/)</vt:lpstr>
      <vt:lpstr>Underflow Flag Detection (3/)</vt:lpstr>
      <vt:lpstr>Underflow Flag Detection (4/)</vt:lpstr>
      <vt:lpstr>Enhancements</vt:lpstr>
      <vt:lpstr>Enhancements (1/)</vt:lpstr>
      <vt:lpstr>Enhancements (2/)</vt:lpstr>
      <vt:lpstr>Merge IDIV and FDIV methods</vt:lpstr>
      <vt:lpstr>Merge IDIV and FDIV methods (1/)</vt:lpstr>
      <vt:lpstr>Merge IDIV and FDIV methods (2/)</vt:lpstr>
      <vt:lpstr>Instruction list</vt:lpstr>
      <vt:lpstr>Instruction list</vt:lpstr>
      <vt:lpstr>Backup</vt:lpstr>
      <vt:lpstr>Radix-2 Algorithm (1/)</vt:lpstr>
      <vt:lpstr>Radix-2 Algorithm (2/)</vt:lpstr>
      <vt:lpstr>Radix-2 Algorithm (3/)</vt:lpstr>
      <vt:lpstr>Radix-2 divider using SRT (1/)</vt:lpstr>
      <vt:lpstr>Radix-2 divider using SRT (2/)</vt:lpstr>
      <vt:lpstr>Radix-2 divider using SRT &amp; CSA(1/)</vt:lpstr>
      <vt:lpstr>Radix-2 divider using SRT &amp; CSA(2/)</vt:lpstr>
      <vt:lpstr>Radix-2 divider using SRT &amp; CSA(3/)</vt:lpstr>
      <vt:lpstr>Radix-4 divider using SRT (1/)</vt:lpstr>
      <vt:lpstr>Radix-4 divider using SRT (2/)</vt:lpstr>
      <vt:lpstr>Radix-4 divider using SRT (3/)</vt:lpstr>
      <vt:lpstr>Radix-4 divider using SRT (4/)</vt:lpstr>
      <vt:lpstr>Radix-4 SRT - Quotient Handling (1/)</vt:lpstr>
      <vt:lpstr>Radix-2 SQRT - Example</vt:lpstr>
      <vt:lpstr>Radix-4 DIV and SQRT</vt:lpstr>
      <vt:lpstr>Radix-4 SRT Look-up Table (1/)</vt:lpstr>
      <vt:lpstr>How to subtract 1/adjust data for SQRT (1/)</vt:lpstr>
      <vt:lpstr>How to subtract 1/adjust data for SQRT (2/)</vt:lpstr>
      <vt:lpstr>1st Round Root selection for SQRT (1/)</vt:lpstr>
      <vt:lpstr>1st Round Root selection for SQRT (1/)</vt:lpstr>
      <vt:lpstr>Look-up Table Adjustment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1411</cp:revision>
  <dcterms:created xsi:type="dcterms:W3CDTF">2020-11-20T05:54:43Z</dcterms:created>
  <dcterms:modified xsi:type="dcterms:W3CDTF">2021-01-22T07:02:02Z</dcterms:modified>
</cp:coreProperties>
</file>