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9" r:id="rId3"/>
    <p:sldId id="273" r:id="rId4"/>
    <p:sldId id="275" r:id="rId5"/>
    <p:sldId id="345" r:id="rId6"/>
    <p:sldId id="346" r:id="rId7"/>
    <p:sldId id="347" r:id="rId8"/>
    <p:sldId id="348" r:id="rId9"/>
    <p:sldId id="349" r:id="rId10"/>
    <p:sldId id="350" r:id="rId11"/>
    <p:sldId id="352" r:id="rId12"/>
    <p:sldId id="353" r:id="rId13"/>
    <p:sldId id="354" r:id="rId14"/>
    <p:sldId id="355" r:id="rId15"/>
    <p:sldId id="362" r:id="rId16"/>
    <p:sldId id="333" r:id="rId17"/>
    <p:sldId id="358" r:id="rId18"/>
    <p:sldId id="360" r:id="rId19"/>
    <p:sldId id="361" r:id="rId20"/>
    <p:sldId id="363" r:id="rId21"/>
    <p:sldId id="364" r:id="rId22"/>
    <p:sldId id="365" r:id="rId23"/>
    <p:sldId id="356" r:id="rId24"/>
    <p:sldId id="336" r:id="rId25"/>
    <p:sldId id="337" r:id="rId26"/>
    <p:sldId id="373" r:id="rId27"/>
    <p:sldId id="389" r:id="rId28"/>
    <p:sldId id="342" r:id="rId29"/>
    <p:sldId id="344" r:id="rId30"/>
    <p:sldId id="374" r:id="rId31"/>
    <p:sldId id="400" r:id="rId32"/>
    <p:sldId id="378" r:id="rId33"/>
    <p:sldId id="379" r:id="rId34"/>
    <p:sldId id="388" r:id="rId35"/>
    <p:sldId id="375" r:id="rId36"/>
    <p:sldId id="377" r:id="rId37"/>
    <p:sldId id="318" r:id="rId38"/>
    <p:sldId id="323" r:id="rId39"/>
    <p:sldId id="383" r:id="rId40"/>
    <p:sldId id="384" r:id="rId41"/>
    <p:sldId id="382" r:id="rId42"/>
    <p:sldId id="324" r:id="rId43"/>
    <p:sldId id="325" r:id="rId44"/>
    <p:sldId id="326" r:id="rId45"/>
    <p:sldId id="327" r:id="rId46"/>
    <p:sldId id="321" r:id="rId47"/>
    <p:sldId id="328" r:id="rId48"/>
    <p:sldId id="322" r:id="rId49"/>
    <p:sldId id="329" r:id="rId50"/>
    <p:sldId id="332" r:id="rId51"/>
    <p:sldId id="381" r:id="rId52"/>
    <p:sldId id="367" r:id="rId53"/>
    <p:sldId id="369" r:id="rId54"/>
    <p:sldId id="372" r:id="rId55"/>
    <p:sldId id="386" r:id="rId56"/>
    <p:sldId id="385" r:id="rId57"/>
    <p:sldId id="394" r:id="rId58"/>
    <p:sldId id="390" r:id="rId59"/>
    <p:sldId id="392" r:id="rId60"/>
    <p:sldId id="391" r:id="rId61"/>
    <p:sldId id="393" r:id="rId62"/>
    <p:sldId id="371" r:id="rId63"/>
    <p:sldId id="396" r:id="rId64"/>
    <p:sldId id="397" r:id="rId65"/>
    <p:sldId id="398" r:id="rId66"/>
    <p:sldId id="399" r:id="rId67"/>
    <p:sldId id="395" r:id="rId6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293" autoAdjust="0"/>
  </p:normalViewPr>
  <p:slideViewPr>
    <p:cSldViewPr>
      <p:cViewPr varScale="1">
        <p:scale>
          <a:sx n="87" d="100"/>
          <a:sy n="87" d="100"/>
        </p:scale>
        <p:origin x="-6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Bias</a:t>
            </a:r>
            <a:r>
              <a:rPr lang="en-US" altLang="zh-TW" baseline="0" dirty="0" smtClean="0"/>
              <a:t> = 15</a:t>
            </a:r>
          </a:p>
          <a:p>
            <a:r>
              <a:rPr lang="en-US" altLang="zh-TW" baseline="0" dirty="0" smtClean="0"/>
              <a:t>15 	=&gt; b0_0000_0000_1111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~15	=&gt; b1_1111_1111_0000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~15-1	=&gt; b1_1111_1110_1111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Bias</a:t>
            </a:r>
            <a:r>
              <a:rPr lang="en-US" altLang="zh-TW" baseline="0" dirty="0" smtClean="0"/>
              <a:t> = 127</a:t>
            </a:r>
          </a:p>
          <a:p>
            <a:r>
              <a:rPr lang="en-US" altLang="zh-TW" baseline="0" dirty="0" smtClean="0"/>
              <a:t>127 	=&gt; b0_0000_0111_1111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~127	=&gt; b1_1111_1000_0000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~127-1	=&gt; b1_1111_0111_1111</a:t>
            </a:r>
            <a:endParaRPr lang="zh-TW" altLang="en-US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Bias</a:t>
            </a:r>
            <a:r>
              <a:rPr lang="en-US" altLang="zh-TW" baseline="0" dirty="0" smtClean="0"/>
              <a:t> = 1023</a:t>
            </a:r>
          </a:p>
          <a:p>
            <a:r>
              <a:rPr lang="en-US" altLang="zh-TW" baseline="0" dirty="0" smtClean="0"/>
              <a:t>1023 	=&gt; b0_0011_1111_1111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~1023	=&gt; b1_1100_0000_0000</a:t>
            </a:r>
            <a:endParaRPr lang="zh-TW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~1023-1	=&gt; b1_1011_1111_1111</a:t>
            </a:r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37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  <a:p>
            <a:r>
              <a:rPr lang="en-US" altLang="zh-TW" dirty="0" smtClean="0"/>
              <a:t>0.4375	=&gt; 0.66143782776614764762540393840982	0.1010</a:t>
            </a:r>
          </a:p>
          <a:p>
            <a:r>
              <a:rPr lang="en-US" altLang="zh-TW" dirty="0" smtClean="0"/>
              <a:t>0.375	=&gt; 0.61237243569579452454932101867647	0.1001</a:t>
            </a:r>
          </a:p>
          <a:p>
            <a:r>
              <a:rPr lang="en-US" altLang="zh-TW" dirty="0" smtClean="0"/>
              <a:t>0.3125	=&gt; 0.55901699437494742410229341718282	0.1000</a:t>
            </a:r>
          </a:p>
          <a:p>
            <a:r>
              <a:rPr lang="en-US" altLang="zh-TW" dirty="0" smtClean="0"/>
              <a:t>0.25	=&gt;</a:t>
            </a:r>
            <a:r>
              <a:rPr lang="en-US" altLang="zh-TW" baseline="0" dirty="0" smtClean="0"/>
              <a:t> 0.5			0.1000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  <a:p>
            <a:r>
              <a:rPr lang="en-US" altLang="zh-TW" dirty="0" smtClean="0"/>
              <a:t>0.4375	=&gt; 0.66143782776614764762540393840982	0.1010</a:t>
            </a:r>
          </a:p>
          <a:p>
            <a:r>
              <a:rPr lang="en-US" altLang="zh-TW" dirty="0" smtClean="0"/>
              <a:t>0.375	=&gt; 0.61237243569579452454932101867647	0.1001</a:t>
            </a:r>
          </a:p>
          <a:p>
            <a:r>
              <a:rPr lang="en-US" altLang="zh-TW" dirty="0" smtClean="0"/>
              <a:t>0.3125	=&gt; 0.55901699437494742410229341718282	0.1000</a:t>
            </a:r>
          </a:p>
          <a:p>
            <a:r>
              <a:rPr lang="en-US" altLang="zh-TW" dirty="0" smtClean="0"/>
              <a:t>0.25	=&gt;</a:t>
            </a:r>
            <a:r>
              <a:rPr lang="en-US" altLang="zh-TW" baseline="0" dirty="0" smtClean="0"/>
              <a:t> 0.5			0.1000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 err="1" smtClean="0"/>
              <a:t>sqrt</a:t>
            </a:r>
            <a:r>
              <a:rPr lang="en-US" altLang="zh-TW" dirty="0" smtClean="0"/>
              <a:t> result of</a:t>
            </a:r>
            <a:r>
              <a:rPr lang="en-US" altLang="zh-TW" baseline="0" dirty="0" smtClean="0"/>
              <a:t> each values </a:t>
            </a:r>
          </a:p>
          <a:p>
            <a:r>
              <a:rPr lang="en-US" altLang="zh-TW" dirty="0" smtClean="0"/>
              <a:t>0.9375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0.9682458365518542212948163499456	0.1111</a:t>
            </a:r>
          </a:p>
          <a:p>
            <a:r>
              <a:rPr lang="en-US" altLang="zh-TW" dirty="0" smtClean="0"/>
              <a:t>0.875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0.93541434669348534639593718307914	0.1110</a:t>
            </a:r>
          </a:p>
          <a:p>
            <a:r>
              <a:rPr lang="en-US" altLang="zh-TW" dirty="0" smtClean="0"/>
              <a:t>0.8125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0.90138781886599732327980531686762	0.1110</a:t>
            </a:r>
          </a:p>
          <a:p>
            <a:r>
              <a:rPr lang="en-US" altLang="zh-TW" dirty="0" smtClean="0"/>
              <a:t>0.75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0.86602540378443864676372317075294	0.1101</a:t>
            </a:r>
          </a:p>
          <a:p>
            <a:r>
              <a:rPr lang="en-US" altLang="zh-TW" dirty="0" smtClean="0"/>
              <a:t>0.6875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0.82915619758884996227873318416767	0.1101</a:t>
            </a:r>
          </a:p>
          <a:p>
            <a:r>
              <a:rPr lang="en-US" altLang="zh-TW" dirty="0" smtClean="0"/>
              <a:t>0.625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0.79056941504209483299972338610818	0.1100</a:t>
            </a:r>
          </a:p>
          <a:p>
            <a:r>
              <a:rPr lang="en-US" altLang="zh-TW" dirty="0" smtClean="0"/>
              <a:t>0.5625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0.75			0.1100</a:t>
            </a:r>
          </a:p>
          <a:p>
            <a:r>
              <a:rPr lang="en-US" altLang="zh-TW" dirty="0" smtClean="0"/>
              <a:t>0.5	=&gt;</a:t>
            </a:r>
            <a:r>
              <a:rPr lang="en-US" altLang="zh-TW" baseline="0" dirty="0" smtClean="0"/>
              <a:t> </a:t>
            </a:r>
            <a:r>
              <a:rPr lang="en-US" altLang="zh-TW" dirty="0" smtClean="0"/>
              <a:t>0.70710678118654752440084436210485	0.1011</a:t>
            </a:r>
          </a:p>
          <a:p>
            <a:r>
              <a:rPr lang="en-US" altLang="zh-TW" dirty="0" smtClean="0"/>
              <a:t>0.4375	=&gt; 0.66143782776614764762540393840982	0.1010</a:t>
            </a:r>
          </a:p>
          <a:p>
            <a:r>
              <a:rPr lang="en-US" altLang="zh-TW" dirty="0" smtClean="0"/>
              <a:t>0.375	=&gt; 0.61237243569579452454932101867647	0.1001</a:t>
            </a:r>
          </a:p>
          <a:p>
            <a:r>
              <a:rPr lang="en-US" altLang="zh-TW" dirty="0" smtClean="0"/>
              <a:t>0.3125	=&gt; 0.55901699437494742410229341718282	0.1000</a:t>
            </a:r>
          </a:p>
          <a:p>
            <a:r>
              <a:rPr lang="en-US" altLang="zh-TW" dirty="0" smtClean="0"/>
              <a:t>0.25	=&gt;</a:t>
            </a:r>
            <a:r>
              <a:rPr lang="en-US" altLang="zh-TW" baseline="0" dirty="0" smtClean="0"/>
              <a:t> 0.5			0.1000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2505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2021/1/26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slide" Target="slide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Excel_Worksheet1.xlsx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slide" Target="slide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png"/><Relationship Id="rId4" Type="http://schemas.openxmlformats.org/officeDocument/2006/relationships/image" Target="../media/image2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DIV/SQRT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202101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Unit Lane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src_gen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is for source data selection</a:t>
            </a:r>
          </a:p>
          <a:p>
            <a:pPr lvl="1"/>
            <a:r>
              <a:rPr lang="en-US" altLang="zh-TW" sz="1600" dirty="0" smtClean="0"/>
              <a:t>Select data for read port 0/ 1/ 2/ 3 or scalar register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Describe detail according to Chevy’s latest spec or v0/v1 decode table</a:t>
            </a:r>
          </a:p>
        </p:txBody>
      </p:sp>
      <p:grpSp>
        <p:nvGrpSpPr>
          <p:cNvPr id="13" name="群組 12"/>
          <p:cNvGrpSpPr/>
          <p:nvPr/>
        </p:nvGrpSpPr>
        <p:grpSpPr>
          <a:xfrm>
            <a:off x="6043333" y="3115658"/>
            <a:ext cx="3100667" cy="1721882"/>
            <a:chOff x="6043333" y="3115658"/>
            <a:chExt cx="3100667" cy="1721882"/>
          </a:xfrm>
        </p:grpSpPr>
        <p:pic>
          <p:nvPicPr>
            <p:cNvPr id="1027" name="Picture 3" descr="C:\Users\larryzzr\Desktop\FP\FMIS_Figs\vfmis_lane_v1_f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3484990"/>
              <a:ext cx="30765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6043333" y="311565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ELEN=32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67425" y="1163052"/>
            <a:ext cx="3076575" cy="2007632"/>
            <a:chOff x="6067425" y="1163052"/>
            <a:chExt cx="3076575" cy="2007632"/>
          </a:xfrm>
        </p:grpSpPr>
        <p:pic>
          <p:nvPicPr>
            <p:cNvPr id="1026" name="Picture 2" descr="C:\Users\larryzzr\Desktop\FP\FMIS_Figs\vfmis_lane_v1_f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532384"/>
              <a:ext cx="3076575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6067425" y="116305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ELEN=64</a:t>
              </a:r>
              <a:endParaRPr lang="zh-TW" altLang="en-US" dirty="0"/>
            </a:p>
          </p:txBody>
        </p:sp>
      </p:grpSp>
      <p:pic>
        <p:nvPicPr>
          <p:cNvPr id="5" name="Picture 2" descr="C:\Users\larryzzr\Desktop\FP_Larry\FDIV_Figs\All-Lane_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3088"/>
            <a:ext cx="48672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5364088" y="2204866"/>
            <a:ext cx="679245" cy="7610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4088" y="2976209"/>
            <a:ext cx="679245" cy="1028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67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original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Generate sticky 3 times</a:t>
            </a:r>
          </a:p>
          <a:p>
            <a:pPr lvl="1"/>
            <a:r>
              <a:rPr lang="en-US" altLang="zh-TW" sz="1600" dirty="0" smtClean="0">
                <a:solidFill>
                  <a:srgbClr val="00B0F0"/>
                </a:solidFill>
              </a:rPr>
              <a:t>Reduce staging FFs</a:t>
            </a:r>
          </a:p>
          <a:p>
            <a:pPr lvl="1"/>
            <a:r>
              <a:rPr lang="en-US" altLang="zh-TW" sz="1600" dirty="0" smtClean="0">
                <a:solidFill>
                  <a:schemeClr val="accent6"/>
                </a:solidFill>
              </a:rPr>
              <a:t>Rounding method</a:t>
            </a:r>
          </a:p>
          <a:p>
            <a:pPr lvl="1"/>
            <a:r>
              <a:rPr lang="en-US" altLang="zh-TW" sz="1600" dirty="0" smtClean="0">
                <a:solidFill>
                  <a:srgbClr val="00B050"/>
                </a:solidFill>
              </a:rPr>
              <a:t>Reduce 2-level adder to 1-level</a:t>
            </a:r>
            <a:endParaRPr lang="zh-TW" altLang="en-US" sz="1600" dirty="0">
              <a:solidFill>
                <a:srgbClr val="00B050"/>
              </a:solidFill>
            </a:endParaRPr>
          </a:p>
        </p:txBody>
      </p:sp>
      <p:pic>
        <p:nvPicPr>
          <p:cNvPr id="2050" name="Picture 2" descr="C:\Users\larryzzr\Desktop\FP_Larry\FDIV_Figs\All-vfp_fdiv_v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96752"/>
            <a:ext cx="5112568" cy="566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橢圓 3"/>
          <p:cNvSpPr/>
          <p:nvPr/>
        </p:nvSpPr>
        <p:spPr>
          <a:xfrm>
            <a:off x="5076056" y="4221088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6084168" y="5229200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102696" y="5589240"/>
            <a:ext cx="57606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355976" y="2323216"/>
            <a:ext cx="1502804" cy="110578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7533692" y="2708920"/>
            <a:ext cx="1502804" cy="110578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modified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Generate sticky 3 </a:t>
            </a:r>
            <a:r>
              <a:rPr lang="en-US" altLang="zh-TW" sz="1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2</a:t>
            </a:r>
            <a:r>
              <a:rPr lang="en-US" altLang="zh-TW" sz="1600" dirty="0" smtClean="0">
                <a:solidFill>
                  <a:srgbClr val="FF0000"/>
                </a:solidFill>
              </a:rPr>
              <a:t> times</a:t>
            </a:r>
          </a:p>
          <a:p>
            <a:pPr lvl="1"/>
            <a:r>
              <a:rPr lang="en-US" altLang="zh-TW" sz="1600" dirty="0" smtClean="0">
                <a:solidFill>
                  <a:schemeClr val="accent6"/>
                </a:solidFill>
              </a:rPr>
              <a:t>Rounding method</a:t>
            </a:r>
          </a:p>
        </p:txBody>
      </p:sp>
      <p:pic>
        <p:nvPicPr>
          <p:cNvPr id="7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1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Div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Step 1: Normalize source value</a:t>
            </a:r>
          </a:p>
          <a:p>
            <a:pPr lvl="1"/>
            <a:r>
              <a:rPr lang="en-US" altLang="zh-TW" sz="1600" dirty="0" smtClean="0"/>
              <a:t>Step 2: Compute result by DSU</a:t>
            </a:r>
          </a:p>
          <a:p>
            <a:pPr lvl="1"/>
            <a:r>
              <a:rPr lang="en-US" altLang="zh-TW" sz="1600" dirty="0" smtClean="0"/>
              <a:t>Step 3: Calculate sticky</a:t>
            </a:r>
          </a:p>
          <a:p>
            <a:pPr lvl="1"/>
            <a:r>
              <a:rPr lang="en-US" altLang="zh-TW" sz="1600" dirty="0" smtClean="0"/>
              <a:t>Step 4: Shift right for subnormal</a:t>
            </a:r>
          </a:p>
          <a:p>
            <a:pPr lvl="1"/>
            <a:r>
              <a:rPr lang="en-US" altLang="zh-TW" sz="1600" dirty="0" smtClean="0"/>
              <a:t>Step 5: Do rounding</a:t>
            </a:r>
          </a:p>
          <a:p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644008" y="148478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004048" y="2384884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508104" y="2066553"/>
            <a:ext cx="0" cy="5703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220072" y="3933056"/>
            <a:ext cx="288032" cy="1040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716016" y="3861048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261868" y="4365104"/>
            <a:ext cx="360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220072" y="4693332"/>
            <a:ext cx="222250" cy="1758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20642" y="4641794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796136" y="5301208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084168" y="5373216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716016" y="5445224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078859" y="5733256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653521" y="5732462"/>
            <a:ext cx="28522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228184" y="5917641"/>
            <a:ext cx="0" cy="1042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261868" y="6278475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716016" y="6237312"/>
            <a:ext cx="152400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028580" y="6453336"/>
            <a:ext cx="4626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532440" y="2132856"/>
            <a:ext cx="0" cy="487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884368" y="2132856"/>
            <a:ext cx="0" cy="4709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88424" y="3645024"/>
            <a:ext cx="5040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781236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8388424" y="4509120"/>
            <a:ext cx="216024" cy="3482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956376" y="4509120"/>
            <a:ext cx="216024" cy="341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659960" y="5085184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C:\Users\larryzzr\Desktop\FP_Larry\FDIV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37773"/>
            <a:ext cx="5258850" cy="56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Vector estimation instruction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8244408" y="2492896"/>
            <a:ext cx="21602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7524328" y="2996952"/>
            <a:ext cx="0" cy="2964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6804248" y="2780928"/>
            <a:ext cx="3516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308304" y="3092971"/>
            <a:ext cx="0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159426" y="3933056"/>
            <a:ext cx="0" cy="2880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H="1">
            <a:off x="5148064" y="6525344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DSU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endParaRPr lang="en-US" altLang="zh-TW" sz="1200" dirty="0" smtClean="0"/>
          </a:p>
          <a:p>
            <a:pPr lvl="1"/>
            <a:endParaRPr lang="en-US" altLang="zh-TW" sz="12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>
            <a:stCxn id="6" idx="1"/>
          </p:cNvCxnSpPr>
          <p:nvPr/>
        </p:nvCxnSpPr>
        <p:spPr>
          <a:xfrm flipH="1">
            <a:off x="7380312" y="5208295"/>
            <a:ext cx="173260" cy="6046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7553572" y="5085184"/>
            <a:ext cx="587020" cy="246221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For 2’sc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8465901" y="1793722"/>
            <a:ext cx="0" cy="452953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516216" y="2066655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7313782" y="3665930"/>
            <a:ext cx="4320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6024053" y="3068960"/>
            <a:ext cx="420155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940152" y="4365104"/>
            <a:ext cx="1" cy="385251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436097" y="4267885"/>
            <a:ext cx="0" cy="249619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940152" y="5268758"/>
            <a:ext cx="368425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4716016" y="5268758"/>
            <a:ext cx="440432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3491880" y="3356992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067944" y="1969128"/>
            <a:ext cx="0" cy="226477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499992" y="1981394"/>
            <a:ext cx="0" cy="226477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508104" y="54211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H="1">
            <a:off x="5660504" y="55735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5812904" y="5725958"/>
            <a:ext cx="584448" cy="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2843808" y="2195605"/>
            <a:ext cx="0" cy="360040"/>
          </a:xfrm>
          <a:prstGeom prst="straightConnector1">
            <a:avLst/>
          </a:prstGeom>
          <a:ln w="127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C:\Users\larryzzr\Desktop\FP_Larry\FDIV\FDIV_Figs\All-DSU datapat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12" y="1675386"/>
            <a:ext cx="6599088" cy="518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16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</a:t>
            </a:r>
            <a:r>
              <a:rPr lang="en-US" altLang="zh-TW" dirty="0" err="1" smtClean="0"/>
              <a:t>Div</a:t>
            </a:r>
            <a:r>
              <a:rPr lang="en-US" altLang="zh-TW" dirty="0" smtClean="0"/>
              <a:t>/SQRT </a:t>
            </a:r>
            <a:r>
              <a:rPr lang="en-US" altLang="zh-TW" dirty="0"/>
              <a:t>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8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C:\Users\larryzzr\Desktop\FP_Larry\FDIV_Figs\All-vfp_fdiv_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638" y="1216174"/>
            <a:ext cx="5278363" cy="56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</a:t>
            </a:r>
            <a:r>
              <a:rPr lang="en-US" altLang="zh-TW" dirty="0" err="1" smtClean="0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Div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Step 1: Normalize source value</a:t>
            </a:r>
          </a:p>
          <a:p>
            <a:pPr lvl="1"/>
            <a:r>
              <a:rPr lang="en-US" altLang="zh-TW" sz="1600" dirty="0" smtClean="0"/>
              <a:t>Step 2: Compute result by DSU</a:t>
            </a:r>
          </a:p>
          <a:p>
            <a:pPr lvl="1"/>
            <a:r>
              <a:rPr lang="en-US" altLang="zh-TW" sz="1600" dirty="0" smtClean="0"/>
              <a:t>Step 3: Calculate sticky</a:t>
            </a:r>
          </a:p>
          <a:p>
            <a:pPr lvl="1"/>
            <a:r>
              <a:rPr lang="en-US" altLang="zh-TW" sz="1600" dirty="0" smtClean="0"/>
              <a:t>Step 4: Shift right for subnormal</a:t>
            </a:r>
          </a:p>
          <a:p>
            <a:pPr lvl="1"/>
            <a:r>
              <a:rPr lang="en-US" altLang="zh-TW" sz="1600" dirty="0" smtClean="0"/>
              <a:t>Step 5: Do rounding</a:t>
            </a:r>
          </a:p>
          <a:p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instruction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4644008" y="148478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5004048" y="2384884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508104" y="2066553"/>
            <a:ext cx="0" cy="57035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5220072" y="3933056"/>
            <a:ext cx="288032" cy="10403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716016" y="3861048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261868" y="4365104"/>
            <a:ext cx="360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220072" y="4693332"/>
            <a:ext cx="222250" cy="1758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720642" y="4641794"/>
            <a:ext cx="295548" cy="17603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796136" y="5301208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084168" y="5373216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716016" y="5445224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5078859" y="5733256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653521" y="5732462"/>
            <a:ext cx="285229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228184" y="5917641"/>
            <a:ext cx="0" cy="10421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H="1">
            <a:off x="5261868" y="6278475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716016" y="6237312"/>
            <a:ext cx="152400" cy="14401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5028580" y="6453336"/>
            <a:ext cx="4626" cy="27964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532440" y="2132856"/>
            <a:ext cx="0" cy="48748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7884368" y="2132856"/>
            <a:ext cx="0" cy="47090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8388424" y="3412424"/>
            <a:ext cx="5040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781236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8388424" y="4509120"/>
            <a:ext cx="216024" cy="34822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956376" y="4509120"/>
            <a:ext cx="216024" cy="3416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H="1">
            <a:off x="7659960" y="5085184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8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(</a:t>
            </a:r>
            <a:r>
              <a:rPr lang="en-US" altLang="zh-TW" dirty="0"/>
              <a:t>1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000" dirty="0" smtClean="0"/>
              <a:t>DSU 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Unpack source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Normalize significand and increase exponent</a:t>
            </a:r>
            <a:endParaRPr lang="en-US" altLang="zh-TW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Use DSU to compute result of div/</a:t>
            </a:r>
            <a:r>
              <a:rPr lang="en-US" altLang="zh-TW" sz="1800" dirty="0" err="1" smtClean="0"/>
              <a:t>sqrt</a:t>
            </a:r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Generate partial sticky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Shift right significand and generate partial sticky if exponent value is subnormal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Generate round digit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Do rounding</a:t>
            </a:r>
          </a:p>
          <a:p>
            <a:r>
              <a:rPr lang="en-US" altLang="zh-TW" sz="2000" dirty="0" smtClean="0"/>
              <a:t>Enhancements</a:t>
            </a:r>
            <a:endParaRPr lang="en-US" altLang="zh-TW" sz="2000" dirty="0"/>
          </a:p>
          <a:p>
            <a:pPr lvl="1"/>
            <a:r>
              <a:rPr lang="en-US" altLang="zh-TW" sz="1800" dirty="0"/>
              <a:t>Reducing look-up table</a:t>
            </a:r>
          </a:p>
          <a:p>
            <a:pPr lvl="1"/>
            <a:r>
              <a:rPr lang="en-US" altLang="zh-TW" sz="1800" dirty="0" smtClean="0"/>
              <a:t>Reduce instruction latency (1 cycle)</a:t>
            </a:r>
          </a:p>
          <a:p>
            <a:pPr lvl="1"/>
            <a:r>
              <a:rPr lang="en-US" altLang="zh-TW" sz="1800" dirty="0" smtClean="0"/>
              <a:t>Reduce sticky generation times</a:t>
            </a:r>
          </a:p>
          <a:p>
            <a:pPr lvl="1"/>
            <a:r>
              <a:rPr lang="en-US" altLang="zh-TW" sz="1800" dirty="0" smtClean="0"/>
              <a:t>Modified rounding method</a:t>
            </a:r>
          </a:p>
          <a:p>
            <a:pPr lvl="1"/>
            <a:r>
              <a:rPr lang="en-US" altLang="zh-TW" sz="1800" dirty="0" smtClean="0"/>
              <a:t>Reduce 2 level adder to 1 level</a:t>
            </a:r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82809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</a:t>
            </a:r>
            <a:r>
              <a:rPr lang="en-US" altLang="zh-TW" dirty="0" err="1"/>
              <a:t>Div</a:t>
            </a:r>
            <a:r>
              <a:rPr lang="en-US" altLang="zh-TW" dirty="0"/>
              <a:t>/SQRT </a:t>
            </a:r>
            <a:r>
              <a:rPr lang="en-US" altLang="zh-TW" dirty="0" smtClean="0"/>
              <a:t>Instructions 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sz="2000" dirty="0" smtClean="0"/>
                  <a:t>Algorithm</a:t>
                </a:r>
              </a:p>
              <a:p>
                <a:pPr marL="742950" lvl="2" indent="-342900"/>
                <a:r>
                  <a:rPr lang="en-US" altLang="zh-TW" sz="1800" dirty="0" smtClean="0">
                    <a:hlinkClick r:id="rId3" action="ppaction://hlinksldjump"/>
                  </a:rPr>
                  <a:t>SRT </a:t>
                </a:r>
                <a:r>
                  <a:rPr lang="en-US" altLang="zh-TW" sz="1800" dirty="0">
                    <a:hlinkClick r:id="rId3" action="ppaction://hlinksldjump"/>
                  </a:rPr>
                  <a:t>algorithm</a:t>
                </a:r>
                <a:endParaRPr lang="en-US" altLang="zh-TW" sz="1800" dirty="0"/>
              </a:p>
              <a:p>
                <a:pPr marL="742950" lvl="2" indent="-342900"/>
                <a:r>
                  <a:rPr lang="en-US" altLang="zh-TW" sz="1800" dirty="0" smtClean="0">
                    <a:hlinkClick r:id="rId4" action="ppaction://hlinksldjump"/>
                  </a:rPr>
                  <a:t>DIV/SQRT look-up table</a:t>
                </a:r>
                <a:endParaRPr lang="en-US" altLang="zh-TW" sz="1800" dirty="0" smtClean="0"/>
              </a:p>
              <a:p>
                <a:r>
                  <a:rPr lang="en-US" altLang="zh-TW" sz="2000" dirty="0" smtClean="0"/>
                  <a:t>Recursive equation </a:t>
                </a:r>
              </a:p>
              <a:p>
                <a:pPr lvl="1"/>
                <a:r>
                  <a:rPr lang="en-US" altLang="zh-TW" sz="1600" dirty="0" err="1" smtClean="0"/>
                  <a:t>Div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endParaRPr lang="en-US" altLang="zh-TW" sz="1600" i="1" dirty="0" smtClean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/>
                  <a:t> is </a:t>
                </a:r>
                <a:r>
                  <a:rPr lang="en-US" altLang="zh-TW" sz="1200" dirty="0" smtClean="0"/>
                  <a:t>in the range [1.0, 2)</a:t>
                </a:r>
                <a:endParaRPr lang="en-US" altLang="zh-TW" sz="1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200" dirty="0"/>
                  <a:t> is normalize divisor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200" dirty="0"/>
                  <a:t> is in the range [-2/3d, 2/3d)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200" dirty="0"/>
                  <a:t> is in the range [1.0, 2</a:t>
                </a:r>
                <a:r>
                  <a:rPr lang="en-US" altLang="zh-TW" sz="1200" dirty="0" smtClean="0"/>
                  <a:t>)</a:t>
                </a:r>
              </a:p>
              <a:p>
                <a:pPr lvl="2"/>
                <a:r>
                  <a:rPr lang="en-US" altLang="zh-TW" sz="1200" dirty="0"/>
                  <a:t>Digit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−</m:t>
                        </m:r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200" dirty="0"/>
                  <a:t>) is [-2, -1, 0, 1, 2]</a:t>
                </a:r>
              </a:p>
              <a:p>
                <a:pPr lvl="1"/>
                <a:r>
                  <a:rPr lang="en-US" altLang="zh-TW" sz="1600" dirty="0" err="1" smtClean="0"/>
                  <a:t>Sqrt</a:t>
                </a:r>
                <a:r>
                  <a:rPr lang="en-US" altLang="zh-TW" sz="1600" dirty="0" smtClean="0"/>
                  <a:t>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1600" b="0" i="1" smtClean="0">
                        <a:latin typeface="Cambria Math"/>
                      </a:rPr>
                      <m:t>=</m:t>
                    </m:r>
                    <m:r>
                      <a:rPr lang="en-US" altLang="zh-TW" sz="1600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600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/>
                  <a:t> is </a:t>
                </a:r>
                <a:r>
                  <a:rPr lang="en-US" altLang="zh-TW" sz="1200" dirty="0" smtClean="0"/>
                  <a:t>in the range [0.25, 1)</a:t>
                </a:r>
                <a:endParaRPr lang="en-US" altLang="zh-TW" sz="12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200" dirty="0"/>
                  <a:t> is in the range </a:t>
                </a:r>
                <a:r>
                  <a:rPr lang="en-US" altLang="zh-TW" sz="1200" dirty="0" smtClean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200" b="0" i="1" smtClean="0">
                            <a:latin typeface="Cambria Math"/>
                          </a:rPr>
                          <m:t>−2</m:t>
                        </m:r>
                      </m:num>
                      <m:den>
                        <m:r>
                          <a:rPr lang="en-US" altLang="zh-TW" sz="1200" b="0" i="1" smtClean="0"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2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200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sz="1200" i="1">
                            <a:latin typeface="Cambria Math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TW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12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  <m:r>
                          <a:rPr lang="en-US" altLang="zh-TW" sz="12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2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2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2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2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2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2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200" dirty="0"/>
                  <a:t> is in the range [0.5, 1)</a:t>
                </a:r>
              </a:p>
              <a:p>
                <a:pPr lvl="2"/>
                <a:r>
                  <a:rPr lang="en-US" altLang="zh-TW" sz="1200" dirty="0" smtClean="0"/>
                  <a:t>Digit </a:t>
                </a:r>
                <a:r>
                  <a:rPr lang="en-US" altLang="zh-TW" sz="1200" dirty="0"/>
                  <a:t>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200" i="1">
                            <a:latin typeface="Cambria Math"/>
                          </a:rPr>
                          <m:t>−</m:t>
                        </m:r>
                        <m:r>
                          <a:rPr lang="en-US" altLang="zh-TW" sz="12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200" dirty="0"/>
                  <a:t>) is [-2, -1, 0, 1, 2</a:t>
                </a:r>
                <a:r>
                  <a:rPr lang="en-US" altLang="zh-TW" sz="1200" dirty="0" smtClean="0"/>
                  <a:t>]</a:t>
                </a:r>
              </a:p>
              <a:p>
                <a:pPr lvl="2"/>
                <a:r>
                  <a:rPr lang="en-US" altLang="zh-TW" sz="1200" dirty="0" smtClean="0"/>
                  <a:t>1</a:t>
                </a:r>
                <a:r>
                  <a:rPr lang="en-US" altLang="zh-TW" sz="1200" baseline="30000" dirty="0" smtClean="0"/>
                  <a:t>st</a:t>
                </a:r>
                <a:r>
                  <a:rPr lang="en-US" altLang="zh-TW" sz="1200" dirty="0" smtClean="0"/>
                  <a:t> round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2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2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200" dirty="0" smtClean="0"/>
                  <a:t> is 1.0</a:t>
                </a:r>
              </a:p>
              <a:p>
                <a:pPr lvl="2"/>
                <a:endParaRPr lang="en-US" altLang="zh-TW" sz="1200" dirty="0"/>
              </a:p>
              <a:p>
                <a:pPr lvl="2"/>
                <a:endParaRPr lang="en-US" altLang="zh-TW" sz="1200" dirty="0" smtClean="0"/>
              </a:p>
              <a:p>
                <a:pPr lvl="2"/>
                <a:endParaRPr lang="en-US" altLang="zh-TW" sz="1200" dirty="0" smtClean="0"/>
              </a:p>
              <a:p>
                <a:endParaRPr lang="en-US" altLang="zh-TW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593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List of abbreviation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 err="1"/>
              <a:t>uArch</a:t>
            </a:r>
            <a:r>
              <a:rPr lang="en-US" altLang="zh-TW" sz="2400" dirty="0"/>
              <a:t> O</a:t>
            </a:r>
            <a:r>
              <a:rPr lang="en-US" altLang="zh-TW" sz="2400" dirty="0" smtClean="0"/>
              <a:t>verview</a:t>
            </a:r>
          </a:p>
          <a:p>
            <a:r>
              <a:rPr lang="en-US" altLang="zh-TW" sz="2400" dirty="0" smtClean="0"/>
              <a:t>FP DIV/SQRT Instructions</a:t>
            </a:r>
          </a:p>
          <a:p>
            <a:r>
              <a:rPr lang="en-US" altLang="zh-TW" sz="2400" dirty="0" smtClean="0"/>
              <a:t>FP Estimation Instructions</a:t>
            </a:r>
          </a:p>
          <a:p>
            <a:r>
              <a:rPr lang="en-US" altLang="zh-TW" sz="2400" dirty="0"/>
              <a:t>Round digit </a:t>
            </a:r>
            <a:r>
              <a:rPr lang="en-US" altLang="zh-TW" sz="2400" dirty="0" smtClean="0"/>
              <a:t>generation</a:t>
            </a:r>
          </a:p>
          <a:p>
            <a:r>
              <a:rPr lang="en-US" altLang="zh-TW" sz="2400" dirty="0"/>
              <a:t>Underflow Flag Detection </a:t>
            </a:r>
            <a:endParaRPr lang="en-US" altLang="zh-TW" sz="2400" dirty="0" smtClean="0"/>
          </a:p>
          <a:p>
            <a:r>
              <a:rPr lang="en-US" altLang="zh-TW" sz="2400" dirty="0" smtClean="0"/>
              <a:t>Enhancements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Merge IDIV and FDIV methods</a:t>
            </a:r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Instruction list</a:t>
            </a: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Estimation </a:t>
            </a:r>
            <a:r>
              <a:rPr lang="en-US" altLang="zh-TW" dirty="0"/>
              <a:t>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59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Estimation </a:t>
            </a:r>
            <a:r>
              <a:rPr lang="en-US" altLang="zh-TW" dirty="0" smtClean="0"/>
              <a:t>Instructions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Instruction dataflow</a:t>
            </a:r>
          </a:p>
          <a:p>
            <a:pPr lvl="1"/>
            <a:r>
              <a:rPr lang="en-US" altLang="zh-TW" sz="1600" dirty="0" smtClean="0"/>
              <a:t>Unpack input data</a:t>
            </a:r>
          </a:p>
          <a:p>
            <a:pPr lvl="1"/>
            <a:r>
              <a:rPr lang="en-US" altLang="zh-TW" sz="1600" dirty="0" smtClean="0"/>
              <a:t>Normalize data, compute exponent and detect special value in parallel</a:t>
            </a:r>
          </a:p>
          <a:p>
            <a:pPr lvl="1"/>
            <a:r>
              <a:rPr lang="en-US" altLang="zh-TW" sz="1600" dirty="0" smtClean="0"/>
              <a:t>Look-up vfrece7/vfesqrte7 table and do exception detection</a:t>
            </a:r>
          </a:p>
          <a:p>
            <a:pPr lvl="1"/>
            <a:r>
              <a:rPr lang="en-US" altLang="zh-TW" sz="1600" dirty="0" smtClean="0"/>
              <a:t>Calculate result exponent</a:t>
            </a:r>
          </a:p>
          <a:p>
            <a:pPr lvl="1"/>
            <a:r>
              <a:rPr lang="en-US" altLang="zh-TW" sz="1600" dirty="0" smtClean="0"/>
              <a:t>Shift right significand value if exponent is subnormal</a:t>
            </a:r>
          </a:p>
          <a:p>
            <a:pPr lvl="1"/>
            <a:r>
              <a:rPr lang="en-US" altLang="zh-TW" sz="1600" dirty="0" smtClean="0"/>
              <a:t>Produce special value according to the corresponding exception if detected</a:t>
            </a:r>
          </a:p>
          <a:p>
            <a:r>
              <a:rPr lang="en-US" altLang="zh-TW" sz="2000" dirty="0" smtClean="0"/>
              <a:t>F1 stage works</a:t>
            </a:r>
          </a:p>
          <a:p>
            <a:pPr lvl="1"/>
            <a:r>
              <a:rPr lang="en-US" altLang="zh-TW" sz="1600" dirty="0" smtClean="0"/>
              <a:t>Normalize data</a:t>
            </a:r>
          </a:p>
          <a:p>
            <a:pPr lvl="1"/>
            <a:r>
              <a:rPr lang="en-US" altLang="zh-TW" sz="1600" dirty="0" smtClean="0"/>
              <a:t>Compute exponent</a:t>
            </a:r>
          </a:p>
          <a:p>
            <a:pPr lvl="1"/>
            <a:r>
              <a:rPr lang="en-US" altLang="zh-TW" sz="1600" dirty="0" smtClean="0"/>
              <a:t>Detect special value</a:t>
            </a:r>
          </a:p>
          <a:p>
            <a:r>
              <a:rPr lang="en-US" altLang="zh-TW" sz="2000" dirty="0" smtClean="0"/>
              <a:t>F2 stage works</a:t>
            </a:r>
          </a:p>
          <a:p>
            <a:pPr lvl="1"/>
            <a:r>
              <a:rPr lang="en-US" altLang="zh-TW" sz="1600" dirty="0"/>
              <a:t>Look-up vfrece7/vfesqrte7 </a:t>
            </a:r>
            <a:r>
              <a:rPr lang="en-US" altLang="zh-TW" sz="1600" dirty="0" smtClean="0"/>
              <a:t>table</a:t>
            </a:r>
          </a:p>
          <a:p>
            <a:pPr lvl="1"/>
            <a:r>
              <a:rPr lang="en-US" altLang="zh-TW" sz="1600" dirty="0" smtClean="0"/>
              <a:t>Do </a:t>
            </a:r>
            <a:r>
              <a:rPr lang="en-US" altLang="zh-TW" sz="1600" dirty="0"/>
              <a:t>exception </a:t>
            </a:r>
            <a:r>
              <a:rPr lang="en-US" altLang="zh-TW" sz="1600" dirty="0" smtClean="0"/>
              <a:t>detection</a:t>
            </a:r>
          </a:p>
          <a:p>
            <a:pPr lvl="1"/>
            <a:r>
              <a:rPr lang="en-US" altLang="zh-TW" sz="1600" dirty="0"/>
              <a:t>Shift right significand value if exponent is </a:t>
            </a:r>
            <a:r>
              <a:rPr lang="en-US" altLang="zh-TW" sz="1600" dirty="0" smtClean="0"/>
              <a:t>subnormal</a:t>
            </a:r>
          </a:p>
          <a:p>
            <a:pPr lvl="1"/>
            <a:r>
              <a:rPr lang="en-US" altLang="zh-TW" sz="1600" dirty="0"/>
              <a:t>Produce special value according to the corresponding exception if detected</a:t>
            </a:r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8713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Estimation </a:t>
            </a:r>
            <a:r>
              <a:rPr lang="en-US" altLang="zh-TW" dirty="0" smtClean="0"/>
              <a:t>Instructions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Produce special value, exception flag according to the corresponding table in vector-spec</a:t>
            </a:r>
          </a:p>
          <a:p>
            <a:pPr lvl="1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marL="457200" lvl="1" indent="0">
              <a:buNone/>
            </a:pPr>
            <a:endParaRPr lang="en-US" altLang="zh-TW" sz="1200" dirty="0" smtClean="0"/>
          </a:p>
          <a:p>
            <a:endParaRPr lang="en-US" altLang="zh-TW" sz="20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644008" y="1340768"/>
            <a:ext cx="4343316" cy="5517232"/>
            <a:chOff x="5027088" y="1793125"/>
            <a:chExt cx="3987208" cy="50648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1793125"/>
              <a:ext cx="3938240" cy="440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7088" y="6196419"/>
              <a:ext cx="3987208" cy="661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8" y="5053826"/>
            <a:ext cx="2415681" cy="1617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96937" y="4675750"/>
            <a:ext cx="11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</a:t>
            </a:r>
            <a:r>
              <a:rPr lang="en-US" altLang="zh-TW" dirty="0" smtClean="0"/>
              <a:t>frsqrte7.v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97349" y="1052736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vfrece7.v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5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 generation &amp; Twice Rounding Detection 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721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</a:t>
            </a:r>
            <a:r>
              <a:rPr lang="en-US" altLang="zh-TW" dirty="0" smtClean="0"/>
              <a:t>digit generation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r>
              <a:rPr lang="en-US" altLang="zh-TW" sz="2000" dirty="0"/>
              <a:t>Generate rounding increment according to </a:t>
            </a:r>
            <a:r>
              <a:rPr lang="en-US" altLang="zh-TW" sz="2000" dirty="0" smtClean="0"/>
              <a:t>rounding modes</a:t>
            </a:r>
            <a:endParaRPr lang="en-US" altLang="zh-TW" sz="2000" dirty="0"/>
          </a:p>
          <a:p>
            <a:r>
              <a:rPr lang="en-US" altLang="zh-TW" sz="2000" dirty="0" smtClean="0"/>
              <a:t>Rounding modes</a:t>
            </a:r>
          </a:p>
          <a:p>
            <a:pPr lvl="1"/>
            <a:r>
              <a:rPr lang="en-US" altLang="zh-TW" sz="1600" dirty="0"/>
              <a:t>RNE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 </a:t>
            </a:r>
            <a:r>
              <a:rPr lang="en-US" altLang="zh-TW" sz="1600" dirty="0">
                <a:solidFill>
                  <a:srgbClr val="FF0000"/>
                </a:solidFill>
              </a:rPr>
              <a:t>N</a:t>
            </a:r>
            <a:r>
              <a:rPr lang="en-US" altLang="zh-TW" sz="1600" dirty="0"/>
              <a:t>earest, ties to </a:t>
            </a:r>
            <a:r>
              <a:rPr lang="en-US" altLang="zh-TW" sz="1600" dirty="0">
                <a:solidFill>
                  <a:srgbClr val="FF0000"/>
                </a:solidFill>
              </a:rPr>
              <a:t>E</a:t>
            </a:r>
            <a:r>
              <a:rPr lang="en-US" altLang="zh-TW" sz="1600" dirty="0"/>
              <a:t>ven)</a:t>
            </a:r>
          </a:p>
          <a:p>
            <a:pPr lvl="1"/>
            <a:r>
              <a:rPr lang="en-US" altLang="zh-TW" sz="1600" dirty="0"/>
              <a:t>RTZ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>
                <a:solidFill>
                  <a:srgbClr val="FF0000"/>
                </a:solidFill>
              </a:rPr>
              <a:t>T</a:t>
            </a:r>
            <a:r>
              <a:rPr lang="en-US" altLang="zh-TW" sz="1600" dirty="0"/>
              <a:t>owards </a:t>
            </a:r>
            <a:r>
              <a:rPr lang="en-US" altLang="zh-TW" sz="1600" dirty="0">
                <a:solidFill>
                  <a:srgbClr val="FF0000"/>
                </a:solidFill>
              </a:rPr>
              <a:t>Z</a:t>
            </a:r>
            <a:r>
              <a:rPr lang="en-US" altLang="zh-TW" sz="1600" dirty="0"/>
              <a:t>ero)</a:t>
            </a:r>
          </a:p>
          <a:p>
            <a:pPr lvl="1"/>
            <a:r>
              <a:rPr lang="en-US" altLang="zh-TW" sz="1600" dirty="0"/>
              <a:t>RDN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 err="1">
                <a:solidFill>
                  <a:srgbClr val="FF0000"/>
                </a:solidFill>
              </a:rPr>
              <a:t>D</a:t>
            </a:r>
            <a:r>
              <a:rPr lang="en-US" altLang="zh-TW" sz="1600" dirty="0" err="1"/>
              <a:t>ow</a:t>
            </a:r>
            <a:r>
              <a:rPr lang="en-US" altLang="zh-TW" sz="1600" dirty="0" err="1">
                <a:solidFill>
                  <a:srgbClr val="FF0000"/>
                </a:solidFill>
              </a:rPr>
              <a:t>N</a:t>
            </a:r>
            <a:r>
              <a:rPr lang="en-US" altLang="zh-TW" sz="1600" dirty="0"/>
              <a:t>)</a:t>
            </a:r>
          </a:p>
          <a:p>
            <a:pPr lvl="1"/>
            <a:r>
              <a:rPr lang="en-US" altLang="zh-TW" sz="1600" dirty="0"/>
              <a:t>RUP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</a:t>
            </a:r>
            <a:r>
              <a:rPr lang="en-US" altLang="zh-TW" sz="1600" dirty="0">
                <a:solidFill>
                  <a:srgbClr val="FF0000"/>
                </a:solidFill>
              </a:rPr>
              <a:t>UP</a:t>
            </a:r>
            <a:r>
              <a:rPr lang="en-US" altLang="zh-TW" sz="1600" dirty="0"/>
              <a:t>)</a:t>
            </a:r>
          </a:p>
          <a:p>
            <a:pPr lvl="1"/>
            <a:r>
              <a:rPr lang="en-US" altLang="zh-TW" sz="1600" dirty="0"/>
              <a:t>RMM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 nearest, ties to </a:t>
            </a:r>
            <a:r>
              <a:rPr lang="en-US" altLang="zh-TW" sz="1600" dirty="0">
                <a:solidFill>
                  <a:srgbClr val="FF0000"/>
                </a:solidFill>
              </a:rPr>
              <a:t>M</a:t>
            </a:r>
            <a:r>
              <a:rPr lang="en-US" altLang="zh-TW" sz="1600" dirty="0"/>
              <a:t>ax </a:t>
            </a:r>
            <a:r>
              <a:rPr lang="en-US" altLang="zh-TW" sz="1600" dirty="0">
                <a:solidFill>
                  <a:srgbClr val="FF0000"/>
                </a:solidFill>
              </a:rPr>
              <a:t>M</a:t>
            </a:r>
            <a:r>
              <a:rPr lang="en-US" altLang="zh-TW" sz="1600" dirty="0"/>
              <a:t>agnitude)</a:t>
            </a:r>
          </a:p>
          <a:p>
            <a:pPr lvl="1"/>
            <a:r>
              <a:rPr lang="en-US" altLang="zh-TW" sz="1600" dirty="0"/>
              <a:t>ROD (</a:t>
            </a:r>
            <a:r>
              <a:rPr lang="en-US" altLang="zh-TW" sz="1600" dirty="0">
                <a:solidFill>
                  <a:srgbClr val="FF0000"/>
                </a:solidFill>
              </a:rPr>
              <a:t>R</a:t>
            </a:r>
            <a:r>
              <a:rPr lang="en-US" altLang="zh-TW" sz="1600" dirty="0"/>
              <a:t>ound towards </a:t>
            </a:r>
            <a:r>
              <a:rPr lang="en-US" altLang="zh-TW" sz="1600" dirty="0" err="1">
                <a:solidFill>
                  <a:srgbClr val="FF0000"/>
                </a:solidFill>
              </a:rPr>
              <a:t>OD</a:t>
            </a:r>
            <a:r>
              <a:rPr lang="en-US" altLang="zh-TW" sz="1600" dirty="0" err="1"/>
              <a:t>d</a:t>
            </a:r>
            <a:r>
              <a:rPr lang="en-US" altLang="zh-TW" sz="1600" dirty="0"/>
              <a:t>)</a:t>
            </a:r>
          </a:p>
          <a:p>
            <a:r>
              <a:rPr lang="en-US" altLang="zh-TW" sz="2000" dirty="0" smtClean="0"/>
              <a:t>Rounding </a:t>
            </a:r>
            <a:r>
              <a:rPr lang="en-US" altLang="zh-TW" sz="2000" smtClean="0"/>
              <a:t>increment according to </a:t>
            </a:r>
            <a:r>
              <a:rPr lang="en-US" altLang="zh-TW" sz="2000" dirty="0" smtClean="0"/>
              <a:t>different rounding mode</a:t>
            </a:r>
          </a:p>
          <a:p>
            <a:pPr lvl="1"/>
            <a:endParaRPr lang="en-US" altLang="zh-TW" sz="1600" dirty="0" smtClean="0"/>
          </a:p>
          <a:p>
            <a:endParaRPr lang="en-US" altLang="zh-TW" sz="2000" dirty="0" smtClean="0"/>
          </a:p>
          <a:p>
            <a:endParaRPr lang="en-US" altLang="zh-TW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240583"/>
              </p:ext>
            </p:extLst>
          </p:nvPr>
        </p:nvGraphicFramePr>
        <p:xfrm>
          <a:off x="4283968" y="1700808"/>
          <a:ext cx="4680523" cy="479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49"/>
                <a:gridCol w="242646"/>
                <a:gridCol w="236414"/>
                <a:gridCol w="236414"/>
                <a:gridCol w="236414"/>
                <a:gridCol w="472827"/>
                <a:gridCol w="551632"/>
                <a:gridCol w="551632"/>
                <a:gridCol w="472827"/>
                <a:gridCol w="630436"/>
                <a:gridCol w="551632"/>
              </a:tblGrid>
              <a:tr h="2821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318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 </a:t>
            </a:r>
            <a:r>
              <a:rPr lang="en-US" altLang="zh-TW" dirty="0" smtClean="0"/>
              <a:t>generation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 Do rounding only</a:t>
            </a:r>
          </a:p>
          <a:p>
            <a:pPr lvl="1"/>
            <a:r>
              <a:rPr lang="en-US" altLang="zh-TW" sz="1600" dirty="0" smtClean="0"/>
              <a:t>A + increment (1 bit) (A has not round bit)</a:t>
            </a:r>
          </a:p>
          <a:p>
            <a:r>
              <a:rPr lang="en-US" altLang="zh-TW" sz="2000" dirty="0" smtClean="0"/>
              <a:t>Abbreviation</a:t>
            </a:r>
          </a:p>
          <a:p>
            <a:pPr lvl="1"/>
            <a:r>
              <a:rPr lang="en-US" altLang="zh-TW" sz="1600" dirty="0" smtClean="0"/>
              <a:t>L is LSB/ R is round bit / S is sticky bit / Tie is (R &amp; ~S)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76736"/>
              </p:ext>
            </p:extLst>
          </p:nvPr>
        </p:nvGraphicFramePr>
        <p:xfrm>
          <a:off x="467544" y="3140968"/>
          <a:ext cx="8352928" cy="310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489"/>
                <a:gridCol w="3486439"/>
              </a:tblGrid>
              <a:tr h="36587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Rounding</a:t>
                      </a:r>
                      <a:r>
                        <a:rPr lang="en-US" altLang="zh-TW" sz="1800" baseline="0" dirty="0" smtClean="0"/>
                        <a:t> mode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Rounding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inc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2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RNE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800" dirty="0" smtClean="0"/>
                        <a:t>earest, ties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zh-TW" sz="1800" dirty="0" smtClean="0"/>
                        <a:t>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 R then clear</a:t>
                      </a:r>
                      <a:r>
                        <a:rPr lang="en-US" altLang="zh-TW" sz="1800" baseline="0" dirty="0" smtClean="0"/>
                        <a:t> sum LSB if tie/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2. R &amp; (L | S)</a:t>
                      </a:r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RTZ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1800" dirty="0" smtClean="0"/>
                        <a:t>owards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TW" sz="1800" dirty="0" smtClean="0"/>
                        <a:t>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0</a:t>
                      </a:r>
                      <a:endParaRPr lang="zh-TW" altLang="en-US" sz="1800" dirty="0" smtClean="0"/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RDN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TW" sz="1800" dirty="0" err="1" smtClean="0"/>
                        <a:t>ow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~sign &amp; (R | S)</a:t>
                      </a:r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RUP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UP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sign &amp; (R | S)</a:t>
                      </a:r>
                    </a:p>
                  </a:txBody>
                  <a:tcPr/>
                </a:tc>
              </a:tr>
              <a:tr h="27246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RMM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 nearest, ties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TW" sz="1800" dirty="0" smtClean="0"/>
                        <a:t>ax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TW" sz="1800" dirty="0" smtClean="0"/>
                        <a:t>agnitude)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</a:t>
                      </a:r>
                      <a:endParaRPr lang="zh-TW" altLang="en-US" sz="1800" dirty="0"/>
                    </a:p>
                  </a:txBody>
                  <a:tcPr/>
                </a:tc>
              </a:tr>
              <a:tr h="1227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ROD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towards 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OD</a:t>
                      </a:r>
                      <a:r>
                        <a:rPr lang="en-US" altLang="zh-TW" sz="1800" dirty="0" err="1" smtClean="0"/>
                        <a:t>d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/>
                        <a:t>1. Set LSB</a:t>
                      </a:r>
                      <a:endParaRPr lang="en-US" altLang="zh-TW" sz="1800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2. ~L</a:t>
                      </a:r>
                      <a:endParaRPr lang="en-US" altLang="zh-TW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17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Underflow Flag Detection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1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Underflow Flag Detection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We need to detect the special underflow case that the result is min normal value but it should raise overflow flag.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r>
              <a:rPr lang="en-US" altLang="zh-TW" sz="2000" dirty="0" smtClean="0"/>
              <a:t>The result exponent is in subnormal and unbounded value is all-one after rounding.</a:t>
            </a:r>
          </a:p>
          <a:p>
            <a:r>
              <a:rPr lang="en-US" altLang="zh-TW" sz="2000" dirty="0" smtClean="0"/>
              <a:t>Example</a:t>
            </a:r>
          </a:p>
          <a:p>
            <a:pPr lvl="1"/>
            <a:r>
              <a:rPr lang="en-US" altLang="zh-TW" sz="1600" dirty="0"/>
              <a:t>SP(0x387FE000, </a:t>
            </a:r>
            <a:r>
              <a:rPr lang="en-US" altLang="zh-TW" sz="1600" dirty="0" smtClean="0"/>
              <a:t>exponent = -15, sig = </a:t>
            </a:r>
            <a:r>
              <a:rPr lang="en-US" altLang="zh-TW" sz="1600" dirty="0" smtClean="0">
                <a:solidFill>
                  <a:srgbClr val="00B050"/>
                </a:solidFill>
              </a:rPr>
              <a:t>1.111111111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0000000000000) </a:t>
            </a:r>
            <a:r>
              <a:rPr lang="en-US" altLang="zh-TW" sz="1600" dirty="0" smtClean="0">
                <a:sym typeface="Wingdings" panose="05000000000000000000" pitchFamily="2" charset="2"/>
              </a:rPr>
              <a:t> HP, RM is RUP</a:t>
            </a:r>
          </a:p>
          <a:p>
            <a:pPr lvl="1"/>
            <a:r>
              <a:rPr lang="en-US" altLang="zh-TW" sz="1600" dirty="0" smtClean="0"/>
              <a:t>Do rounding for sig(</a:t>
            </a:r>
            <a:r>
              <a:rPr lang="en-US" altLang="zh-TW" sz="1600" dirty="0" smtClean="0">
                <a:solidFill>
                  <a:srgbClr val="00B050"/>
                </a:solidFill>
              </a:rPr>
              <a:t>1.111111111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0000000000000).</a:t>
            </a:r>
          </a:p>
          <a:p>
            <a:pPr lvl="1"/>
            <a:r>
              <a:rPr lang="en-US" altLang="zh-TW" sz="1600" dirty="0" smtClean="0"/>
              <a:t>Unbounded value is </a:t>
            </a:r>
            <a:r>
              <a:rPr lang="en-US" altLang="zh-TW" sz="1600" dirty="0" smtClean="0">
                <a:solidFill>
                  <a:srgbClr val="00B050"/>
                </a:solidFill>
              </a:rPr>
              <a:t>1.111111111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and exponent(-15) is in subnormal range.</a:t>
            </a:r>
          </a:p>
          <a:p>
            <a:pPr lvl="1"/>
            <a:r>
              <a:rPr lang="en-US" altLang="zh-TW" sz="1600" dirty="0" smtClean="0"/>
              <a:t>Bound sig to subnormal format (sig = 0.</a:t>
            </a:r>
            <a:r>
              <a:rPr lang="en-US" altLang="zh-TW" sz="1600" dirty="0" smtClean="0">
                <a:solidFill>
                  <a:srgbClr val="00B050"/>
                </a:solidFill>
              </a:rPr>
              <a:t>1111111111</a:t>
            </a:r>
            <a:r>
              <a:rPr lang="en-US" altLang="zh-TW" sz="1600" dirty="0" smtClean="0">
                <a:solidFill>
                  <a:srgbClr val="FF0000"/>
                </a:solidFill>
              </a:rPr>
              <a:t>1</a:t>
            </a:r>
            <a:r>
              <a:rPr lang="en-US" altLang="zh-TW" sz="1600" dirty="0" smtClean="0"/>
              <a:t> and exponent = -15) then the value will round to min normal value (</a:t>
            </a:r>
            <a:r>
              <a:rPr lang="en-US" altLang="zh-TW" sz="1600" dirty="0"/>
              <a:t>sig = </a:t>
            </a:r>
            <a:r>
              <a:rPr lang="en-US" altLang="zh-TW" sz="1600" dirty="0" smtClean="0"/>
              <a:t>1.000000000 and exponent = -14).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57350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Underflow Flag </a:t>
            </a:r>
            <a:r>
              <a:rPr lang="en-US" altLang="zh-TW" dirty="0" smtClean="0"/>
              <a:t>Detection (</a:t>
            </a:r>
            <a:r>
              <a:rPr lang="en-US" altLang="zh-TW" dirty="0"/>
              <a:t>2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Fig. show result format, L, R, S, Sm and St field.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The bit pattern is </a:t>
            </a:r>
            <a:r>
              <a:rPr lang="en-US" altLang="zh-TW" sz="2000" dirty="0" smtClean="0">
                <a:solidFill>
                  <a:srgbClr val="FF0000"/>
                </a:solidFill>
              </a:rPr>
              <a:t>all-one mantissa</a:t>
            </a:r>
            <a:r>
              <a:rPr lang="en-US" altLang="zh-TW" sz="2000" dirty="0" smtClean="0"/>
              <a:t> and the next slide show underflow special case detection.</a:t>
            </a:r>
            <a:endParaRPr lang="en-US" altLang="zh-TW" sz="2000" dirty="0"/>
          </a:p>
        </p:txBody>
      </p:sp>
      <p:pic>
        <p:nvPicPr>
          <p:cNvPr id="8194" name="Picture 2" descr="T:\users\klmn\larryzzr\FP_Larry\FDIV\FDIV_Figs\All-MISC-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4788297" cy="192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29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Underflow Flag </a:t>
            </a:r>
            <a:r>
              <a:rPr lang="en-US" altLang="zh-TW" dirty="0" smtClean="0"/>
              <a:t>Detection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2962672" cy="4525963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The condition should qualify bit pattern (BP) and the following condition under different rounding mode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20078"/>
              </p:ext>
            </p:extLst>
          </p:nvPr>
        </p:nvGraphicFramePr>
        <p:xfrm>
          <a:off x="3455369" y="1628800"/>
          <a:ext cx="568863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1"/>
                <a:gridCol w="504056"/>
                <a:gridCol w="288032"/>
                <a:gridCol w="432048"/>
                <a:gridCol w="360040"/>
                <a:gridCol w="208280"/>
                <a:gridCol w="492080"/>
                <a:gridCol w="595784"/>
                <a:gridCol w="504056"/>
                <a:gridCol w="504056"/>
                <a:gridCol w="576064"/>
                <a:gridCol w="576064"/>
              </a:tblGrid>
              <a:tr h="1609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Sm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0959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25613"/>
              </p:ext>
            </p:extLst>
          </p:nvPr>
        </p:nvGraphicFramePr>
        <p:xfrm>
          <a:off x="755576" y="4077072"/>
          <a:ext cx="244827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512168"/>
              </a:tblGrid>
              <a:tr h="2557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Underflow</a:t>
                      </a:r>
                      <a:endParaRPr lang="zh-TW" altLang="en-US" sz="1400" dirty="0"/>
                    </a:p>
                  </a:txBody>
                  <a:tcPr/>
                </a:tc>
              </a:tr>
              <a:tr h="2557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RNE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BP &amp; R &amp; ~Sm</a:t>
                      </a:r>
                      <a:endParaRPr lang="zh-TW" altLang="en-US" sz="1400" dirty="0"/>
                    </a:p>
                  </a:txBody>
                  <a:tcPr/>
                </a:tc>
              </a:tr>
              <a:tr h="255714">
                <a:tc>
                  <a:txBody>
                    <a:bodyPr/>
                    <a:lstStyle/>
                    <a:p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RTZ 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</a:tr>
              <a:tr h="2557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RDN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BP &amp; sign &amp; (R^S)</a:t>
                      </a:r>
                    </a:p>
                  </a:txBody>
                  <a:tcPr/>
                </a:tc>
              </a:tr>
              <a:tr h="2557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RUP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BP &amp; ~sign &amp; (R^S)</a:t>
                      </a:r>
                    </a:p>
                  </a:txBody>
                  <a:tcPr/>
                </a:tc>
              </a:tr>
              <a:tr h="2557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RMM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BP &amp; R &amp; ~Sm</a:t>
                      </a:r>
                    </a:p>
                  </a:txBody>
                  <a:tcPr/>
                </a:tc>
              </a:tr>
              <a:tr h="2557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ROD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2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160318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Divider and Square</a:t>
                      </a:r>
                      <a:r>
                        <a:rPr lang="en-US" altLang="zh-TW" baseline="0" dirty="0" smtClean="0"/>
                        <a:t> Root Unit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13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Enhancements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000" dirty="0" smtClean="0"/>
              <a:t>Reduce gate delay</a:t>
            </a:r>
          </a:p>
          <a:p>
            <a:pPr lvl="1"/>
            <a:endParaRPr lang="en-US" altLang="zh-TW" sz="1600" dirty="0" smtClean="0"/>
          </a:p>
          <a:p>
            <a:pPr lvl="1"/>
            <a:r>
              <a:rPr lang="en-US" altLang="zh-TW" sz="1600" dirty="0" smtClean="0"/>
              <a:t>1-A </a:t>
            </a:r>
            <a:r>
              <a:rPr lang="en-US" altLang="zh-TW" sz="1600" dirty="0" smtClean="0">
                <a:sym typeface="Wingdings" panose="05000000000000000000" pitchFamily="2" charset="2"/>
              </a:rPr>
              <a:t> 1 + (~A+1)  2+~A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Reduce 2-level adder</a:t>
            </a:r>
          </a:p>
          <a:p>
            <a:pPr lvl="1"/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/>
            <a:endParaRPr lang="en-US" altLang="zh-TW" sz="1600" dirty="0">
              <a:sym typeface="Wingdings" panose="05000000000000000000" pitchFamily="2" charset="2"/>
            </a:endParaRPr>
          </a:p>
          <a:p>
            <a:pPr lvl="1"/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/>
            <a:endParaRPr lang="en-US" altLang="zh-TW" sz="16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Produce </a:t>
            </a:r>
            <a:r>
              <a:rPr lang="en-US" altLang="zh-TW" sz="1600" b="1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600" dirty="0" smtClean="0">
                <a:sym typeface="Wingdings" panose="05000000000000000000" pitchFamily="2" charset="2"/>
              </a:rPr>
              <a:t> and </a:t>
            </a:r>
            <a:r>
              <a:rPr lang="en-US" altLang="zh-TW" sz="1600" b="1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600" b="1" dirty="0" smtClean="0">
                <a:sym typeface="Wingdings" panose="05000000000000000000" pitchFamily="2" charset="2"/>
              </a:rPr>
              <a:t> – 1 </a:t>
            </a:r>
            <a:r>
              <a:rPr lang="en-US" altLang="zh-TW" sz="1600" dirty="0" smtClean="0">
                <a:sym typeface="Wingdings" panose="05000000000000000000" pitchFamily="2" charset="2"/>
              </a:rPr>
              <a:t>(without bias)</a:t>
            </a:r>
          </a:p>
          <a:p>
            <a:pPr lvl="1"/>
            <a:r>
              <a:rPr lang="en-US" altLang="zh-TW" sz="16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600" dirty="0" smtClean="0">
                <a:sym typeface="Wingdings" panose="05000000000000000000" pitchFamily="2" charset="2"/>
              </a:rPr>
              <a:t> and </a:t>
            </a:r>
            <a:r>
              <a:rPr lang="en-US" altLang="zh-TW" sz="1600" dirty="0" err="1" smtClean="0">
                <a:sym typeface="Wingdings" panose="05000000000000000000" pitchFamily="2" charset="2"/>
              </a:rPr>
              <a:t>ExpB</a:t>
            </a:r>
            <a:r>
              <a:rPr lang="en-US" altLang="zh-TW" sz="1600" dirty="0" smtClean="0">
                <a:sym typeface="Wingdings" panose="05000000000000000000" pitchFamily="2" charset="2"/>
              </a:rPr>
              <a:t> have bias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DIV</a:t>
            </a:r>
          </a:p>
          <a:p>
            <a:pPr lvl="2"/>
            <a:r>
              <a:rPr lang="en-US" altLang="zh-TW" sz="1200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200" dirty="0" smtClean="0">
                <a:sym typeface="Wingdings" panose="05000000000000000000" pitchFamily="2" charset="2"/>
              </a:rPr>
              <a:t> =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ExpB</a:t>
            </a:r>
            <a:endParaRPr lang="en-US" altLang="zh-TW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sz="1200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200" dirty="0" smtClean="0">
                <a:sym typeface="Wingdings" panose="05000000000000000000" pitchFamily="2" charset="2"/>
              </a:rPr>
              <a:t> – 1 =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ExpB</a:t>
            </a:r>
            <a:r>
              <a:rPr lang="en-US" altLang="zh-TW" sz="1200" dirty="0" smtClean="0">
                <a:sym typeface="Wingdings" panose="05000000000000000000" pitchFamily="2" charset="2"/>
              </a:rPr>
              <a:t> – 1 =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+ (~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ExpB</a:t>
            </a:r>
            <a:r>
              <a:rPr lang="en-US" altLang="zh-TW" sz="1200" dirty="0" smtClean="0">
                <a:sym typeface="Wingdings" panose="05000000000000000000" pitchFamily="2" charset="2"/>
              </a:rPr>
              <a:t> + 1) – 1 = 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+ ~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ExpB</a:t>
            </a:r>
            <a:endParaRPr lang="en-US" altLang="zh-TW" sz="1200" dirty="0" smtClean="0">
              <a:sym typeface="Wingdings" panose="05000000000000000000" pitchFamily="2" charset="2"/>
            </a:endParaRPr>
          </a:p>
          <a:p>
            <a:pPr lvl="2"/>
            <a:endParaRPr lang="en-US" altLang="zh-TW" sz="12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SQRT</a:t>
            </a:r>
          </a:p>
          <a:p>
            <a:pPr lvl="2"/>
            <a:r>
              <a:rPr lang="en-US" altLang="zh-TW" sz="1200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200" dirty="0" smtClean="0">
                <a:sym typeface="Wingdings" panose="05000000000000000000" pitchFamily="2" charset="2"/>
              </a:rPr>
              <a:t> = 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Bias) &gt;&gt; 1</a:t>
            </a:r>
          </a:p>
          <a:p>
            <a:pPr lvl="2"/>
            <a:r>
              <a:rPr lang="en-US" altLang="zh-TW" sz="1200" dirty="0" err="1" smtClean="0">
                <a:sym typeface="Wingdings" panose="05000000000000000000" pitchFamily="2" charset="2"/>
              </a:rPr>
              <a:t>Exp</a:t>
            </a:r>
            <a:r>
              <a:rPr lang="en-US" altLang="zh-TW" sz="1200" dirty="0" smtClean="0">
                <a:sym typeface="Wingdings" panose="05000000000000000000" pitchFamily="2" charset="2"/>
              </a:rPr>
              <a:t> – 1 = 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Bias) &gt;&gt; 1 – 1 = 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– Bias - 2) &gt;&gt; 1 = (</a:t>
            </a:r>
            <a:r>
              <a:rPr lang="en-US" altLang="zh-TW" sz="1200" dirty="0" err="1" smtClean="0">
                <a:sym typeface="Wingdings" panose="05000000000000000000" pitchFamily="2" charset="2"/>
              </a:rPr>
              <a:t>ExpA</a:t>
            </a:r>
            <a:r>
              <a:rPr lang="en-US" altLang="zh-TW" sz="1200" dirty="0" smtClean="0">
                <a:sym typeface="Wingdings" panose="05000000000000000000" pitchFamily="2" charset="2"/>
              </a:rPr>
              <a:t> + (~Bias – 1)) &gt;&gt; 1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48" y="1990127"/>
            <a:ext cx="54292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8446"/>
            <a:ext cx="642461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2891089" y="3752895"/>
            <a:ext cx="1080120" cy="103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91089" y="3540987"/>
            <a:ext cx="2520280" cy="103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99037" y="2767948"/>
            <a:ext cx="3520443" cy="370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24229"/>
              </p:ext>
            </p:extLst>
          </p:nvPr>
        </p:nvGraphicFramePr>
        <p:xfrm>
          <a:off x="1691680" y="6035040"/>
          <a:ext cx="525658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512168"/>
                <a:gridCol w="1512168"/>
                <a:gridCol w="1512168"/>
              </a:tblGrid>
              <a:tr h="121731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HP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SP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DP</a:t>
                      </a:r>
                      <a:endParaRPr lang="zh-TW" altLang="en-US" sz="1200" dirty="0"/>
                    </a:p>
                  </a:txBody>
                  <a:tcPr/>
                </a:tc>
              </a:tr>
              <a:tr h="121731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Bias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b0_0000_0000_1111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b0_0000_0111_1111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b0_0011_1111_1111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1394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~Bias - 1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1_1111_111</a:t>
                      </a:r>
                      <a:r>
                        <a:rPr lang="en-US" altLang="zh-TW" sz="1200" dirty="0" smtClean="0"/>
                        <a:t>0_1111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1_1111</a:t>
                      </a:r>
                      <a:r>
                        <a:rPr lang="en-US" altLang="zh-TW" sz="1200" dirty="0" smtClean="0"/>
                        <a:t>_0111_1111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b</a:t>
                      </a: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1_1</a:t>
                      </a:r>
                      <a:r>
                        <a:rPr lang="en-US" altLang="zh-TW" sz="1200" dirty="0" smtClean="0"/>
                        <a:t>011_1111_1111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97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Merge IDIV and FDIV methods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9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Merge IDIV and FDIV </a:t>
            </a:r>
            <a:r>
              <a:rPr lang="en-US" altLang="zh-TW" dirty="0" smtClean="0">
                <a:sym typeface="Wingdings" panose="05000000000000000000" pitchFamily="2" charset="2"/>
              </a:rPr>
              <a:t>methods (1/)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Two methods to merge/fuse IDIV and FDIV function units.</a:t>
            </a:r>
          </a:p>
          <a:p>
            <a:pPr lvl="1"/>
            <a:r>
              <a:rPr lang="en-US" altLang="zh-TW" sz="1800" dirty="0" smtClean="0"/>
              <a:t>Merge two function units</a:t>
            </a:r>
          </a:p>
          <a:p>
            <a:pPr lvl="2"/>
            <a:r>
              <a:rPr lang="en-US" altLang="zh-TW" sz="1400" dirty="0" smtClean="0"/>
              <a:t>Reuse staging FFs and return result according to instruction type</a:t>
            </a:r>
          </a:p>
          <a:p>
            <a:pPr lvl="1"/>
            <a:r>
              <a:rPr lang="en-US" altLang="zh-TW" sz="1800" dirty="0" smtClean="0">
                <a:solidFill>
                  <a:schemeClr val="bg1">
                    <a:lumMod val="65000"/>
                  </a:schemeClr>
                </a:solidFill>
              </a:rPr>
              <a:t>Fuse two function units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Support 64-bit data in and widen related logics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Do 2’sc for input and output </a:t>
            </a:r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if </a:t>
            </a:r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negative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Reuse radix-4 SRT look-up table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Extend quotient handling logics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Add Left shifting logic to handle integer result</a:t>
            </a:r>
          </a:p>
          <a:p>
            <a:pPr lvl="2"/>
            <a:r>
              <a:rPr lang="en-US" altLang="zh-TW" sz="1400" b="1" dirty="0">
                <a:solidFill>
                  <a:srgbClr val="FF0000"/>
                </a:solidFill>
              </a:rPr>
              <a:t>Hard to implement remainder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instruction using SRT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pPr lvl="2"/>
            <a:endParaRPr lang="en-US" altLang="zh-TW" sz="1400" dirty="0" smtClean="0"/>
          </a:p>
          <a:p>
            <a:endParaRPr lang="zh-TW" altLang="en-US" sz="2000" dirty="0"/>
          </a:p>
        </p:txBody>
      </p:sp>
      <p:pic>
        <p:nvPicPr>
          <p:cNvPr id="3077" name="Picture 5" descr="C:\Users\larryzzr\Desktop\FP_Larry\FDIV\FDIV_Figs\All-Merge funcit_mer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92153"/>
            <a:ext cx="37052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arryzzr\Desktop\FP_Larry\FDIV\FDIV_Figs\All-Merge funcit-fu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492153"/>
            <a:ext cx="37052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31557" y="5719228"/>
            <a:ext cx="232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Merge 2 function units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552037" y="574250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Fuse 2 </a:t>
            </a:r>
            <a:r>
              <a:rPr lang="en-US" altLang="zh-TW" smtClean="0"/>
              <a:t>function units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2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Merge IDIV and FDIV </a:t>
            </a:r>
            <a:r>
              <a:rPr lang="en-US" altLang="zh-TW" dirty="0" smtClean="0">
                <a:sym typeface="Wingdings" panose="05000000000000000000" pitchFamily="2" charset="2"/>
              </a:rPr>
              <a:t>methods (2/)</a:t>
            </a:r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 smtClean="0"/>
              <a:t>Why hard </a:t>
            </a:r>
            <a:r>
              <a:rPr lang="en-US" altLang="zh-TW" sz="2200" dirty="0"/>
              <a:t>to implement remainder </a:t>
            </a:r>
            <a:r>
              <a:rPr lang="en-US" altLang="zh-TW" sz="2200" dirty="0" smtClean="0"/>
              <a:t>instruction</a:t>
            </a:r>
          </a:p>
          <a:p>
            <a:pPr lvl="1"/>
            <a:r>
              <a:rPr lang="en-US" altLang="zh-TW" sz="1800" dirty="0" smtClean="0"/>
              <a:t>Apply radix-4 algorithm so 2-bit partial quotient is generated in each iteration</a:t>
            </a:r>
          </a:p>
          <a:p>
            <a:pPr lvl="1"/>
            <a:endParaRPr lang="en-US" altLang="zh-TW" sz="1800" dirty="0">
              <a:solidFill>
                <a:srgbClr val="FF0000"/>
              </a:solidFill>
            </a:endParaRPr>
          </a:p>
          <a:p>
            <a:pPr lvl="1"/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endParaRPr lang="en-US" altLang="zh-TW" sz="1800" dirty="0">
              <a:solidFill>
                <a:srgbClr val="FF0000"/>
              </a:solidFill>
            </a:endParaRPr>
          </a:p>
          <a:p>
            <a:pPr lvl="1"/>
            <a:endParaRPr lang="en-US" altLang="zh-TW" sz="1800" dirty="0" smtClean="0">
              <a:solidFill>
                <a:srgbClr val="FF0000"/>
              </a:solidFill>
            </a:endParaRPr>
          </a:p>
          <a:p>
            <a:pPr lvl="1"/>
            <a:endParaRPr lang="en-US" altLang="zh-TW" sz="1800" dirty="0" smtClean="0"/>
          </a:p>
          <a:p>
            <a:pPr lvl="1"/>
            <a:r>
              <a:rPr lang="en-US" altLang="zh-TW" sz="1800" dirty="0" smtClean="0"/>
              <a:t>The extra fraction bit should recover to partial remainder</a:t>
            </a:r>
          </a:p>
          <a:p>
            <a:pPr lvl="1"/>
            <a:r>
              <a:rPr lang="en-US" altLang="zh-TW" sz="1800" dirty="0" smtClean="0"/>
              <a:t>Remainder (Integer) = Remainder (fraction) x divisor</a:t>
            </a:r>
          </a:p>
          <a:p>
            <a:pPr lvl="2"/>
            <a:r>
              <a:rPr lang="en-US" altLang="zh-TW" sz="1400" dirty="0" smtClean="0"/>
              <a:t>Method 1: 10/3 = 3.333… </a:t>
            </a:r>
            <a:r>
              <a:rPr lang="en-US" altLang="zh-TW" sz="1400" dirty="0" smtClean="0">
                <a:sym typeface="Wingdings" panose="05000000000000000000" pitchFamily="2" charset="2"/>
              </a:rPr>
              <a:t> 3 * 0.333… = 1</a:t>
            </a:r>
          </a:p>
          <a:p>
            <a:pPr lvl="2"/>
            <a:r>
              <a:rPr lang="en-US" altLang="zh-TW" sz="1400" dirty="0"/>
              <a:t>Method </a:t>
            </a:r>
            <a:r>
              <a:rPr lang="en-US" altLang="zh-TW" sz="1400" dirty="0" smtClean="0"/>
              <a:t>2: </a:t>
            </a:r>
            <a:r>
              <a:rPr lang="en-US" altLang="zh-TW" sz="1400" dirty="0"/>
              <a:t>10/3 = 3.333… </a:t>
            </a:r>
            <a:r>
              <a:rPr lang="en-US" altLang="zh-TW" sz="1400" dirty="0">
                <a:sym typeface="Wingdings" panose="05000000000000000000" pitchFamily="2" charset="2"/>
              </a:rPr>
              <a:t> </a:t>
            </a:r>
            <a:r>
              <a:rPr lang="en-US" altLang="zh-TW" sz="1400" dirty="0" smtClean="0">
                <a:sym typeface="Wingdings" panose="05000000000000000000" pitchFamily="2" charset="2"/>
              </a:rPr>
              <a:t>10 - 3 </a:t>
            </a:r>
            <a:r>
              <a:rPr lang="en-US" altLang="zh-TW" sz="1400" dirty="0">
                <a:sym typeface="Wingdings" panose="05000000000000000000" pitchFamily="2" charset="2"/>
              </a:rPr>
              <a:t>* </a:t>
            </a:r>
            <a:r>
              <a:rPr lang="en-US" altLang="zh-TW" sz="1400" dirty="0" smtClean="0">
                <a:sym typeface="Wingdings" panose="05000000000000000000" pitchFamily="2" charset="2"/>
              </a:rPr>
              <a:t>3 </a:t>
            </a:r>
            <a:r>
              <a:rPr lang="en-US" altLang="zh-TW" sz="1400" dirty="0">
                <a:sym typeface="Wingdings" panose="05000000000000000000" pitchFamily="2" charset="2"/>
              </a:rPr>
              <a:t>= 1</a:t>
            </a:r>
          </a:p>
          <a:p>
            <a:pPr lvl="2"/>
            <a:endParaRPr lang="en-US" altLang="zh-TW" sz="1400" dirty="0" smtClean="0">
              <a:sym typeface="Wingdings" panose="05000000000000000000" pitchFamily="2" charset="2"/>
            </a:endParaRPr>
          </a:p>
          <a:p>
            <a:pPr lvl="1"/>
            <a:endParaRPr lang="en-US" altLang="zh-TW" sz="1800" dirty="0" smtClean="0">
              <a:sym typeface="Wingdings" panose="05000000000000000000" pitchFamily="2" charset="2"/>
            </a:endParaRPr>
          </a:p>
          <a:p>
            <a:pPr lvl="1"/>
            <a:endParaRPr lang="zh-TW" altLang="en-US" sz="18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19278"/>
              </p:ext>
            </p:extLst>
          </p:nvPr>
        </p:nvGraphicFramePr>
        <p:xfrm>
          <a:off x="1259632" y="2381436"/>
          <a:ext cx="3456384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008112"/>
                <a:gridCol w="12961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Integer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iteration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Extra</a:t>
                      </a:r>
                      <a:r>
                        <a:rPr lang="en-US" altLang="zh-TW" sz="1200" baseline="0" dirty="0" smtClean="0"/>
                        <a:t> fraction bit</a:t>
                      </a:r>
                      <a:endParaRPr lang="zh-TW" altLang="en-US" sz="1200" dirty="0"/>
                    </a:p>
                  </a:txBody>
                  <a:tcPr/>
                </a:tc>
              </a:tr>
              <a:tr h="133216"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INT8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 bits</a:t>
                      </a:r>
                    </a:p>
                  </a:txBody>
                  <a:tcPr/>
                </a:tc>
              </a:tr>
              <a:tr h="1469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INT16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 bits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INT32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1+16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 bits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INT64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1+32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 bits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932040" y="3450441"/>
            <a:ext cx="19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 is for hidden one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2555776" y="2996952"/>
            <a:ext cx="2376264" cy="6381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6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0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list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134958"/>
              </p:ext>
            </p:extLst>
          </p:nvPr>
        </p:nvGraphicFramePr>
        <p:xfrm>
          <a:off x="4603279" y="1412776"/>
          <a:ext cx="4104456" cy="52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" name="工作表" r:id="rId4" imgW="5714932" imgH="7362900" progId="Excel.Sheet.12">
                  <p:embed/>
                </p:oleObj>
              </mc:Choice>
              <mc:Fallback>
                <p:oleObj name="工作表" r:id="rId4" imgW="5714932" imgH="736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03279" y="1412776"/>
                        <a:ext cx="4104456" cy="52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fdiv</a:t>
            </a:r>
            <a:r>
              <a:rPr lang="en-US" altLang="zh-TW" sz="2000" dirty="0" smtClean="0"/>
              <a:t> function unit encoding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16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8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Algorithm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Radix-2 have </a:t>
            </a:r>
          </a:p>
          <a:p>
            <a:pPr lvl="1"/>
            <a:r>
              <a:rPr lang="en-US" altLang="zh-TW" sz="1600" dirty="0" smtClean="0"/>
              <a:t>Restoring algorithm</a:t>
            </a:r>
          </a:p>
          <a:p>
            <a:pPr lvl="1"/>
            <a:r>
              <a:rPr lang="en-US" altLang="zh-TW" sz="1600" dirty="0" smtClean="0"/>
              <a:t>Non-restoring algorithm</a:t>
            </a:r>
          </a:p>
          <a:p>
            <a:pPr lvl="1"/>
            <a:r>
              <a:rPr lang="en-US" altLang="zh-TW" sz="1600" dirty="0" smtClean="0"/>
              <a:t>SRT algorithm (also non-restoring algorithm)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25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Algorithm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Restoring algorithm</a:t>
            </a:r>
          </a:p>
          <a:p>
            <a:pPr lvl="1"/>
            <a:r>
              <a:rPr lang="en-US" altLang="zh-TW" sz="1600" dirty="0" smtClean="0"/>
              <a:t>Quotient digit set is {0, 1}</a:t>
            </a:r>
          </a:p>
          <a:p>
            <a:endParaRPr lang="en-US" altLang="zh-TW" sz="2000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64161"/>
              </p:ext>
            </p:extLst>
          </p:nvPr>
        </p:nvGraphicFramePr>
        <p:xfrm>
          <a:off x="3923928" y="1628800"/>
          <a:ext cx="4746625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Visio" r:id="rId3" imgW="4693693" imgH="4974342" progId="Visio.Drawing.11">
                  <p:embed/>
                </p:oleObj>
              </mc:Choice>
              <mc:Fallback>
                <p:oleObj name="Visio" r:id="rId3" imgW="4693693" imgH="4974342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4746625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15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47028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Algorithm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Non-restoring algorithm</a:t>
            </a:r>
          </a:p>
          <a:p>
            <a:pPr lvl="1"/>
            <a:r>
              <a:rPr lang="en-US" altLang="zh-TW" sz="1600" dirty="0"/>
              <a:t>Quotient digit set is </a:t>
            </a:r>
            <a:r>
              <a:rPr lang="en-US" altLang="zh-TW" sz="1600" dirty="0" smtClean="0"/>
              <a:t>{-1, 0</a:t>
            </a:r>
            <a:r>
              <a:rPr lang="en-US" altLang="zh-TW" sz="1600" dirty="0"/>
              <a:t>, 1}</a:t>
            </a:r>
          </a:p>
          <a:p>
            <a:pPr lvl="1"/>
            <a:endParaRPr lang="en-US" altLang="zh-TW" sz="1600" dirty="0" smtClean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018397"/>
              </p:ext>
            </p:extLst>
          </p:nvPr>
        </p:nvGraphicFramePr>
        <p:xfrm>
          <a:off x="3923928" y="1628800"/>
          <a:ext cx="47656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Visio" r:id="rId3" imgW="5039949" imgH="5400334" progId="Visio.Drawing.11">
                  <p:embed/>
                </p:oleObj>
              </mc:Choice>
              <mc:Fallback>
                <p:oleObj name="Visio" r:id="rId3" imgW="5039949" imgH="540033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28800"/>
                        <a:ext cx="47656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15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</a:t>
            </a:r>
            <a:r>
              <a:rPr lang="en-US" altLang="zh-TW" dirty="0"/>
              <a:t>divider using </a:t>
            </a:r>
            <a:r>
              <a:rPr lang="en-US" altLang="zh-TW" dirty="0" smtClean="0"/>
              <a:t>SRT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SRT named for its creators (Sweeney, Robertson, and </a:t>
            </a:r>
            <a:r>
              <a:rPr lang="en-US" altLang="zh-TW" sz="2000" dirty="0" err="1" smtClean="0"/>
              <a:t>Tocher</a:t>
            </a:r>
            <a:r>
              <a:rPr lang="en-US" altLang="zh-TW" sz="2000" dirty="0" smtClean="0"/>
              <a:t>) and it is non-restoring algorithm</a:t>
            </a:r>
            <a:endParaRPr lang="en-US" altLang="zh-TW" sz="2000" dirty="0"/>
          </a:p>
          <a:p>
            <a:r>
              <a:rPr lang="en-US" altLang="zh-TW" sz="2000" dirty="0"/>
              <a:t>Generate </a:t>
            </a:r>
            <a:r>
              <a:rPr lang="en-US" altLang="zh-TW" sz="2000" dirty="0" smtClean="0"/>
              <a:t>1-bit </a:t>
            </a:r>
            <a:r>
              <a:rPr lang="en-US" altLang="zh-TW" sz="2000" dirty="0"/>
              <a:t>partial remainder in 1 </a:t>
            </a:r>
            <a:r>
              <a:rPr lang="en-US" altLang="zh-TW" sz="2000" dirty="0" smtClean="0"/>
              <a:t>iteration</a:t>
            </a:r>
          </a:p>
          <a:p>
            <a:endParaRPr lang="zh-TW" alt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052" y="3537365"/>
            <a:ext cx="45434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753519" y="2852936"/>
                <a:ext cx="1989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smtClean="0"/>
                  <a:t>Quotient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…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519" y="2852936"/>
                <a:ext cx="19896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761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12195" y="4513201"/>
                <a:ext cx="4632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195" y="4513201"/>
                <a:ext cx="46326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/>
          <p:cNvCxnSpPr/>
          <p:nvPr/>
        </p:nvCxnSpPr>
        <p:spPr>
          <a:xfrm>
            <a:off x="3923928" y="3222268"/>
            <a:ext cx="144016" cy="3150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252156" y="3225085"/>
            <a:ext cx="31812" cy="31509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1968747" y="4077072"/>
            <a:ext cx="1235101" cy="62079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219475" y="3933056"/>
            <a:ext cx="161132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2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Radix-2 </a:t>
            </a:r>
            <a:r>
              <a:rPr lang="en-US" altLang="zh-TW" dirty="0"/>
              <a:t>divider using </a:t>
            </a:r>
            <a:r>
              <a:rPr lang="en-US" altLang="zh-TW" dirty="0" smtClean="0"/>
              <a:t>SRT 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 smtClean="0"/>
                  <a:t>Shifted partial remainder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 is in the range [-d, d)</a:t>
                </a:r>
              </a:p>
              <a:p>
                <a:r>
                  <a:rPr lang="en-US" altLang="zh-TW" sz="2000" dirty="0" smtClean="0"/>
                  <a:t>Digit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{−1, 0, 1}</m:t>
                    </m:r>
                  </m:oMath>
                </a14:m>
                <a:endParaRPr lang="en-US" altLang="zh-TW" sz="2000" dirty="0" smtClean="0"/>
              </a:p>
              <a:p>
                <a:pPr lvl="1"/>
                <a:r>
                  <a:rPr lang="en-US" altLang="zh-TW" sz="1600" dirty="0" smtClean="0"/>
                  <a:t>-1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</a:t>
                </a:r>
                <a:r>
                  <a:rPr lang="en-US" altLang="zh-TW" sz="1600" dirty="0" smtClean="0"/>
                  <a:t>subtract -d</a:t>
                </a:r>
              </a:p>
              <a:p>
                <a:pPr lvl="1"/>
                <a:r>
                  <a:rPr lang="en-US" altLang="zh-TW" sz="1600" dirty="0" smtClean="0"/>
                  <a:t>0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subtract 0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1  subtract d</a:t>
                </a:r>
                <a:endParaRPr lang="en-US" altLang="zh-TW" sz="1600" dirty="0"/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17" y="3717031"/>
            <a:ext cx="495300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344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CSA(1</a:t>
            </a:r>
            <a:r>
              <a:rPr lang="en-US" altLang="zh-TW" dirty="0"/>
              <a:t>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𝑎𝑛𝑑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𝑠</m:t>
                    </m:r>
                  </m:oMath>
                </a14:m>
                <a:endParaRPr lang="en-US" altLang="zh-TW" sz="2000" dirty="0"/>
              </a:p>
              <a:p>
                <a:r>
                  <a:rPr lang="en-US" altLang="zh-TW" sz="2000" dirty="0" smtClean="0"/>
                  <a:t>Shifted partial remainder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 smtClean="0"/>
                  <a:t>) is in the range [-2d, 2d)</a:t>
                </a:r>
              </a:p>
              <a:p>
                <a:r>
                  <a:rPr lang="en-US" altLang="zh-TW" sz="2000" dirty="0" smtClean="0"/>
                  <a:t>Digit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{−1, 0, 1}</m:t>
                    </m:r>
                  </m:oMath>
                </a14:m>
                <a:endParaRPr lang="en-US" altLang="zh-TW" sz="2000" dirty="0" smtClean="0"/>
              </a:p>
              <a:p>
                <a:pPr lvl="1"/>
                <a:r>
                  <a:rPr lang="en-US" altLang="zh-TW" sz="1600" dirty="0" smtClean="0"/>
                  <a:t>-1 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 [-2d, -1/2)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0  [-1/2, 0)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1  [0, 2d)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721199"/>
            <a:ext cx="4498046" cy="247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414" y="3669621"/>
            <a:ext cx="3863288" cy="2522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4211960" y="4781441"/>
            <a:ext cx="720080" cy="29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8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b="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𝑢</m:t>
                    </m:r>
                    <m:r>
                      <a:rPr lang="en-US" altLang="zh-TW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…)</m:t>
                    </m:r>
                  </m:oMath>
                </a14:m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𝑢</m:t>
                    </m:r>
                    <m:r>
                      <a:rPr lang="en-US" altLang="zh-TW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…)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Add the most significant 4 bits of </a:t>
                </a:r>
                <a:r>
                  <a:rPr lang="en-US" altLang="zh-TW" sz="2000" i="1" dirty="0"/>
                  <a:t>u </a:t>
                </a:r>
                <a:r>
                  <a:rPr lang="en-US" altLang="zh-TW" sz="2000" dirty="0"/>
                  <a:t>and </a:t>
                </a:r>
                <a:r>
                  <a:rPr lang="en-US" altLang="zh-TW" sz="2000" i="1" dirty="0" smtClean="0"/>
                  <a:t>v</a:t>
                </a:r>
                <a:r>
                  <a:rPr lang="en-US" altLang="zh-TW" sz="2000" dirty="0" smtClean="0"/>
                  <a:t>, </a:t>
                </a:r>
                <a:r>
                  <a:rPr lang="en-US" altLang="zh-TW" sz="2000" i="1" dirty="0" smtClean="0"/>
                  <a:t>t </a:t>
                </a:r>
                <a:r>
                  <a:rPr lang="en-US" altLang="zh-TW" sz="2000" dirty="0" smtClean="0"/>
                  <a:t>result may have 1 bit error (</a:t>
                </a:r>
                <a:r>
                  <a:rPr lang="en-US" altLang="zh-TW" sz="2000" dirty="0"/>
                  <a:t>’b0.01 = </a:t>
                </a:r>
                <a:r>
                  <a:rPr lang="en-US" altLang="zh-TW" sz="2000" dirty="0" smtClean="0"/>
                  <a:t>0.25) because of carry from low part. The </a:t>
                </a:r>
                <a:r>
                  <a:rPr lang="en-US" altLang="zh-TW" sz="2000" dirty="0"/>
                  <a:t>threshold gap is greater than 0.25.</a:t>
                </a:r>
                <a:endParaRPr lang="zh-TW" altLang="en-US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32" y="3356992"/>
            <a:ext cx="1730052" cy="1907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499992" y="3316342"/>
            <a:ext cx="1252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XXXX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r>
              <a:rPr lang="en-US" altLang="zh-TW" dirty="0" smtClean="0"/>
              <a:t>XXXX  </a:t>
            </a:r>
            <a:r>
              <a:rPr lang="en-US" altLang="zh-TW" dirty="0" err="1" smtClean="0"/>
              <a:t>XXXX</a:t>
            </a:r>
            <a:endParaRPr lang="en-US" altLang="zh-TW" dirty="0" smtClean="0"/>
          </a:p>
          <a:p>
            <a:r>
              <a:rPr lang="en-US" altLang="zh-TW" dirty="0" smtClean="0"/>
              <a:t>       X</a:t>
            </a:r>
          </a:p>
        </p:txBody>
      </p:sp>
      <p:sp>
        <p:nvSpPr>
          <p:cNvPr id="5" name="矩形 4"/>
          <p:cNvSpPr/>
          <p:nvPr/>
        </p:nvSpPr>
        <p:spPr>
          <a:xfrm>
            <a:off x="5126125" y="3356992"/>
            <a:ext cx="165955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>
            <a:stCxn id="5" idx="2"/>
          </p:cNvCxnSpPr>
          <p:nvPr/>
        </p:nvCxnSpPr>
        <p:spPr>
          <a:xfrm flipH="1">
            <a:off x="5076056" y="3933056"/>
            <a:ext cx="133047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5106157" y="3872746"/>
            <a:ext cx="65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carry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04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Radix-2 divider using SRT &amp;</a:t>
            </a:r>
            <a:r>
              <a:rPr lang="en-US" altLang="zh-TW" dirty="0" smtClean="0"/>
              <a:t> CSA(3/)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The following Fig. is radix-2 divider </a:t>
                </a:r>
                <a:r>
                  <a:rPr lang="en-US" altLang="zh-TW" sz="2000" dirty="0" err="1" smtClean="0"/>
                  <a:t>datapath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Use sum of partial carry and sum string to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  <a:p>
                <a:endParaRPr lang="en-US" altLang="zh-TW" sz="2000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08920"/>
            <a:ext cx="3888432" cy="361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hlinkClick r:id="rId4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2" y="3276057"/>
            <a:ext cx="3424895" cy="188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29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(1/)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SRT named for its creators (Sweeney</a:t>
                </a:r>
                <a:r>
                  <a:rPr lang="en-US" altLang="zh-TW" sz="2000" dirty="0"/>
                  <a:t>, Robertson, and </a:t>
                </a:r>
                <a:r>
                  <a:rPr lang="en-US" altLang="zh-TW" sz="2000" dirty="0" err="1"/>
                  <a:t>Tocher</a:t>
                </a:r>
                <a:r>
                  <a:rPr lang="en-US" altLang="zh-TW" sz="2000" dirty="0"/>
                  <a:t>) and it is non-restoring algorithm</a:t>
                </a:r>
              </a:p>
              <a:p>
                <a:r>
                  <a:rPr lang="en-US" altLang="zh-TW" sz="2000" dirty="0" smtClean="0"/>
                  <a:t>Generate 2-bit partial remainder in </a:t>
                </a:r>
                <a:r>
                  <a:rPr lang="en-US" altLang="zh-TW" sz="2000" dirty="0"/>
                  <a:t>1 </a:t>
                </a:r>
                <a:r>
                  <a:rPr lang="en-US" altLang="zh-TW" sz="2000" dirty="0" smtClean="0"/>
                  <a:t>iteration</a:t>
                </a:r>
              </a:p>
              <a:p>
                <a:endParaRPr lang="en-US" altLang="zh-TW" sz="20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b="0" i="1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𝑑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r>
                      <a:rPr lang="en-US" altLang="zh-TW" sz="2000" i="1">
                        <a:latin typeface="Cambria Math"/>
                      </a:rPr>
                      <m:t>𝑤𝑖𝑡h</m:t>
                    </m:r>
                    <m:r>
                      <a:rPr lang="en-US" altLang="zh-TW" sz="2000" i="1"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𝑧</m:t>
                    </m:r>
                  </m:oMath>
                </a14:m>
                <a:endParaRPr lang="en-US" altLang="zh-TW" sz="2000" dirty="0" smtClean="0"/>
              </a:p>
              <a:p>
                <a:r>
                  <a:rPr lang="en-US" altLang="zh-TW" sz="2000" dirty="0"/>
                  <a:t>Shifted partial remainder (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) is in the range </a:t>
                </a:r>
                <a:r>
                  <a:rPr lang="en-US" altLang="zh-TW" sz="2000" dirty="0" smtClean="0"/>
                  <a:t>[-4d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4d</a:t>
                </a:r>
                <a:r>
                  <a:rPr lang="en-US" altLang="zh-TW" sz="2000" dirty="0"/>
                  <a:t>)</a:t>
                </a:r>
                <a:endParaRPr lang="en-US" altLang="zh-TW" sz="2000" dirty="0" smtClean="0"/>
              </a:p>
              <a:p>
                <a:r>
                  <a:rPr lang="en-US" altLang="zh-TW" sz="2000" dirty="0" smtClean="0"/>
                  <a:t>Digit </a:t>
                </a:r>
                <a:r>
                  <a:rPr lang="en-US" altLang="zh-TW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  <a:ea typeface="Cambria Math"/>
                      </a:rPr>
                      <m:t>∈{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−3,−2,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−1, 0, 1</m:t>
                    </m:r>
                    <m:r>
                      <a:rPr lang="en-US" altLang="zh-TW" sz="2000" b="0" i="1" smtClean="0">
                        <a:latin typeface="Cambria Math"/>
                        <a:ea typeface="Cambria Math"/>
                      </a:rPr>
                      <m:t>,  2, 3</m:t>
                    </m:r>
                    <m:r>
                      <a:rPr lang="en-US" altLang="zh-TW" sz="2000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2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21088"/>
            <a:ext cx="4829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8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 is shifted partial remainder and d is divisor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(3 * divisor) is complex so we want to restrict </a:t>
            </a:r>
            <a:r>
              <a:rPr lang="en-US" altLang="zh-TW" sz="2000" dirty="0"/>
              <a:t>the quotient digits to [−2, 2</a:t>
            </a:r>
            <a:r>
              <a:rPr lang="en-US" altLang="zh-TW" sz="2000" dirty="0" smtClean="0"/>
              <a:t>] from [-3, 3].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16832"/>
            <a:ext cx="4832745" cy="337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431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(3/)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Restrict the quotient digits to [−2, 2] from [-3, 3]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</a:t>
                </a:r>
                <a:r>
                  <a:rPr lang="en-US" altLang="zh-TW" sz="1600" dirty="0" err="1" smtClean="0"/>
                  <a:t>hd</a:t>
                </a:r>
                <a:r>
                  <a:rPr lang="en-US" altLang="zh-TW" sz="1600" dirty="0" smtClean="0"/>
                  <a:t>, </a:t>
                </a:r>
                <a:r>
                  <a:rPr lang="en-US" altLang="zh-TW" sz="1600" dirty="0" err="1"/>
                  <a:t>hd</a:t>
                </a:r>
                <a:r>
                  <a:rPr lang="en-US" altLang="zh-TW" sz="16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[-4hd, 4hd)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2000" dirty="0"/>
                  <a:t>We should be able to bring the worst-case values to within </a:t>
                </a:r>
                <a:r>
                  <a:rPr lang="en-US" altLang="zh-TW" sz="2000" dirty="0" smtClean="0"/>
                  <a:t>[-</a:t>
                </a:r>
                <a:r>
                  <a:rPr lang="en-US" altLang="zh-TW" sz="2000" dirty="0" err="1" smtClean="0"/>
                  <a:t>hd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err="1" smtClean="0"/>
                  <a:t>hd</a:t>
                </a:r>
                <a:r>
                  <a:rPr lang="en-US" altLang="zh-TW" sz="2000" dirty="0" smtClean="0"/>
                  <a:t>) by </a:t>
                </a:r>
                <a:r>
                  <a:rPr lang="en-US" altLang="zh-TW" sz="2000" dirty="0"/>
                  <a:t>adding </a:t>
                </a:r>
                <a:r>
                  <a:rPr lang="en-US" altLang="zh-TW" sz="2000" b="1" dirty="0"/>
                  <a:t>±2</a:t>
                </a:r>
                <a:r>
                  <a:rPr lang="en-US" altLang="zh-TW" sz="2000" b="1" i="1" dirty="0"/>
                  <a:t>d </a:t>
                </a:r>
                <a:r>
                  <a:rPr lang="en-US" altLang="zh-TW" sz="2000" dirty="0"/>
                  <a:t>to 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4</m:t>
                    </m:r>
                    <m:r>
                      <a:rPr lang="en-US" altLang="zh-TW" sz="1600" i="1">
                        <a:latin typeface="Cambria Math"/>
                      </a:rPr>
                      <m:t>h𝑑</m:t>
                    </m:r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r>
                      <a:rPr lang="en-US" altLang="zh-TW" sz="1600" i="1">
                        <a:latin typeface="Cambria Math"/>
                      </a:rPr>
                      <m:t>𝑑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h𝑑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sz="1600" i="1" dirty="0">
                        <a:latin typeface="Cambria Math"/>
                        <a:sym typeface="Wingdings" panose="05000000000000000000" pitchFamily="2" charset="2"/>
                      </a:rPr>
                      <m:t>3</m:t>
                    </m:r>
                    <m:r>
                      <a:rPr lang="en-US" altLang="zh-TW" sz="1600" i="1">
                        <a:latin typeface="Cambria Math"/>
                      </a:rPr>
                      <m:t>h𝑑</m:t>
                    </m:r>
                    <m:r>
                      <a:rPr lang="en-US" altLang="zh-TW" sz="1600" i="1">
                        <a:latin typeface="Cambria Math"/>
                      </a:rPr>
                      <m:t>≤2</m:t>
                    </m:r>
                    <m:r>
                      <a:rPr lang="en-US" altLang="zh-TW" sz="1600" i="1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h</m:t>
                    </m:r>
                    <m:r>
                      <a:rPr lang="en-US" altLang="zh-TW" sz="16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TW" sz="1600" dirty="0"/>
                  <a:t> </a:t>
                </a:r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548" y="3789040"/>
            <a:ext cx="4320480" cy="128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5549362"/>
            <a:ext cx="4342581" cy="128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4246364" y="5125062"/>
            <a:ext cx="368424" cy="320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divider using SRT (4/)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4016078" cy="4569371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quotient </a:t>
                </a:r>
                <a:r>
                  <a:rPr lang="en-US" altLang="zh-TW" sz="2000" dirty="0"/>
                  <a:t>digits to [−2</a:t>
                </a:r>
                <a:r>
                  <a:rPr lang="en-US" altLang="zh-TW" sz="2000" dirty="0" smtClean="0"/>
                  <a:t>, -1, 0, 1, </a:t>
                </a:r>
                <a:r>
                  <a:rPr lang="en-US" altLang="zh-TW" sz="2000" dirty="0"/>
                  <a:t>2] from [-3</a:t>
                </a:r>
                <a:r>
                  <a:rPr lang="en-US" altLang="zh-TW" sz="2000" dirty="0" smtClean="0"/>
                  <a:t>, -2, -1, 0, 1, 2, </a:t>
                </a:r>
                <a:r>
                  <a:rPr lang="en-US" altLang="zh-TW" sz="2000" dirty="0"/>
                  <a:t>3</a:t>
                </a:r>
                <a:r>
                  <a:rPr lang="en-US" altLang="zh-TW" sz="2000" dirty="0" smtClean="0"/>
                  <a:t>]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 is in the range </a:t>
                </a:r>
                <a:r>
                  <a:rPr lang="en-US" altLang="zh-TW" sz="2000" dirty="0" smtClean="0"/>
                  <a:t>[-d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d</a:t>
                </a:r>
                <a:r>
                  <a:rPr lang="en-US" altLang="zh-TW" sz="2000" dirty="0"/>
                  <a:t>)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4016078" cy="4569371"/>
              </a:xfrm>
              <a:blipFill rotWithShape="1">
                <a:blip r:embed="rId2"/>
                <a:stretch>
                  <a:fillRect l="-1059" t="-5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25" y="3429001"/>
            <a:ext cx="3823438" cy="26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/>
              <p:cNvSpPr txBox="1">
                <a:spLocks/>
              </p:cNvSpPr>
              <p:nvPr/>
            </p:nvSpPr>
            <p:spPr>
              <a:xfrm>
                <a:off x="4604860" y="1556792"/>
                <a:ext cx="4114800" cy="45689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sz="2000" dirty="0" smtClean="0"/>
                  <a:t>quotient digits is </a:t>
                </a:r>
                <a:r>
                  <a:rPr lang="en-US" altLang="zh-TW" sz="2000" dirty="0"/>
                  <a:t>[−2</a:t>
                </a:r>
                <a:r>
                  <a:rPr lang="en-US" altLang="zh-TW" sz="2000" dirty="0" smtClean="0"/>
                  <a:t>, -1, 0, 1, </a:t>
                </a:r>
                <a:r>
                  <a:rPr lang="en-US" altLang="zh-TW" sz="2000" dirty="0"/>
                  <a:t>2</a:t>
                </a:r>
                <a:r>
                  <a:rPr lang="en-US" altLang="zh-TW" sz="2000" dirty="0" smtClean="0"/>
                  <a:t>]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  <m:r>
                          <a:rPr lang="en-US" altLang="zh-TW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/>
                  <a:t> is in the range </a:t>
                </a:r>
                <a:r>
                  <a:rPr lang="en-US" altLang="zh-TW" sz="2000" dirty="0" smtClean="0"/>
                  <a:t>[-2/3d</a:t>
                </a:r>
                <a:r>
                  <a:rPr lang="en-US" altLang="zh-TW" sz="2000" dirty="0"/>
                  <a:t>, </a:t>
                </a:r>
                <a:r>
                  <a:rPr lang="en-US" altLang="zh-TW" sz="2000" dirty="0" smtClean="0"/>
                  <a:t>2/3d</a:t>
                </a:r>
                <a:r>
                  <a:rPr lang="en-US" altLang="zh-TW" sz="2000" dirty="0"/>
                  <a:t>)</a:t>
                </a:r>
              </a:p>
              <a:p>
                <a:endParaRPr lang="en-US" altLang="zh-TW" sz="2000" dirty="0"/>
              </a:p>
              <a:p>
                <a:endParaRPr lang="en-US" altLang="zh-TW" sz="20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8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60" y="1556792"/>
                <a:ext cx="4114800" cy="4568949"/>
              </a:xfrm>
              <a:prstGeom prst="rect">
                <a:avLst/>
              </a:prstGeom>
              <a:blipFill rotWithShape="1">
                <a:blip r:embed="rId5"/>
                <a:stretch>
                  <a:fillRect l="-1034" t="-5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442941"/>
            <a:ext cx="3775585" cy="263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45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2-stage pipeline</a:t>
            </a:r>
          </a:p>
          <a:p>
            <a:r>
              <a:rPr lang="en-US" altLang="zh-TW" sz="2400" dirty="0" smtClean="0"/>
              <a:t>Supported data types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Instruction handling</a:t>
            </a:r>
          </a:p>
          <a:p>
            <a:pPr lvl="1"/>
            <a:r>
              <a:rPr lang="en-US" altLang="zh-TW" sz="2000" dirty="0" smtClean="0"/>
              <a:t>FP DIV/SQRT </a:t>
            </a:r>
            <a:r>
              <a:rPr lang="en-US" altLang="zh-TW" sz="2000" dirty="0"/>
              <a:t>instruction using </a:t>
            </a:r>
            <a:r>
              <a:rPr lang="en-US" altLang="zh-TW" sz="2000" dirty="0" smtClean="0"/>
              <a:t>radix-4 SRT algorithm</a:t>
            </a:r>
          </a:p>
          <a:p>
            <a:pPr lvl="1"/>
            <a:r>
              <a:rPr lang="en-US" altLang="zh-TW" sz="2000" dirty="0" smtClean="0"/>
              <a:t>FP estimation instruction using look-up table</a:t>
            </a:r>
          </a:p>
          <a:p>
            <a:endParaRPr lang="en-US" altLang="zh-TW" sz="2400" dirty="0" smtClean="0"/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4190"/>
              </p:ext>
            </p:extLst>
          </p:nvPr>
        </p:nvGraphicFramePr>
        <p:xfrm>
          <a:off x="899592" y="2564904"/>
          <a:ext cx="43924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/>
              <a:t>Radix-4 </a:t>
            </a:r>
            <a:r>
              <a:rPr lang="en-US" altLang="zh-TW" sz="4000" dirty="0" smtClean="0"/>
              <a:t>SRT - Quotient Handling (1/)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Generate 2-bit partial quotient in </a:t>
                </a:r>
                <a:r>
                  <a:rPr lang="en-US" altLang="zh-TW" sz="2000" dirty="0"/>
                  <a:t>each </a:t>
                </a:r>
                <a:r>
                  <a:rPr lang="en-US" altLang="zh-TW" sz="2000" dirty="0" smtClean="0"/>
                  <a:t>iteration and the corresponding value is {-2, -1, 0, 1, 2}. The final quotient like as 1. 1 -2 1 -1 1 2</a:t>
                </a:r>
                <a:r>
                  <a:rPr lang="zh-TW" altLang="en-US" sz="2000" dirty="0" smtClean="0"/>
                  <a:t> </a:t>
                </a:r>
                <a:r>
                  <a:rPr lang="en-US" altLang="zh-TW" sz="2000" dirty="0" smtClean="0"/>
                  <a:t>(sign digit) but it can not use directly and the correct result is 1.020312 (radix-4).</a:t>
                </a:r>
              </a:p>
              <a:p>
                <a:endParaRPr lang="en-US" altLang="zh-TW" sz="2000" dirty="0" smtClean="0"/>
              </a:p>
              <a:p>
                <a:r>
                  <a:rPr lang="en-US" altLang="zh-TW" sz="2000" dirty="0" smtClean="0"/>
                  <a:t>The following will describe how to handle negative partial quotient.</a:t>
                </a:r>
              </a:p>
              <a:p>
                <a:pPr lvl="1"/>
                <a:r>
                  <a:rPr lang="en-US" altLang="zh-TW" sz="1600" dirty="0" smtClean="0"/>
                  <a:t>In each iteration, we should keep (partial quotient,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) and (partial </a:t>
                </a:r>
                <a:r>
                  <a:rPr lang="en-US" altLang="zh-TW" sz="1600" dirty="0"/>
                  <a:t>quotient </a:t>
                </a:r>
                <a:r>
                  <a:rPr lang="en-US" altLang="zh-TW" sz="1600" dirty="0" smtClean="0"/>
                  <a:t>-</a:t>
                </a:r>
                <a:r>
                  <a:rPr lang="en-US" altLang="zh-TW" sz="1600" dirty="0"/>
                  <a:t>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)</a:t>
                </a:r>
              </a:p>
              <a:p>
                <a:pPr lvl="1"/>
                <a:r>
                  <a:rPr lang="en-US" altLang="zh-TW" sz="1600" dirty="0" smtClean="0"/>
                  <a:t>The next round can select </a:t>
                </a:r>
                <a:r>
                  <a:rPr lang="en-US" altLang="zh-TW" sz="1600" dirty="0"/>
                  <a:t>(partial quotient -1</a:t>
                </a:r>
                <a:r>
                  <a:rPr lang="en-US" altLang="zh-TW" sz="1600" dirty="0" smtClean="0"/>
                  <a:t>) if the partial quotient is negative.</a:t>
                </a:r>
              </a:p>
              <a:p>
                <a:r>
                  <a:rPr lang="en-US" altLang="zh-TW" sz="2000" dirty="0" smtClean="0"/>
                  <a:t>Example:</a:t>
                </a:r>
              </a:p>
              <a:p>
                <a:pPr lvl="1"/>
                <a:endParaRPr lang="en-US" altLang="zh-TW" sz="1600" dirty="0" smtClean="0"/>
              </a:p>
              <a:p>
                <a:pPr lvl="2"/>
                <a:endParaRPr lang="en-US" altLang="zh-TW" sz="1200" dirty="0"/>
              </a:p>
              <a:p>
                <a:pPr lvl="1"/>
                <a:endParaRPr lang="en-US" altLang="zh-TW" sz="1600" dirty="0" smtClean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 r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hlinkClick r:id="rId3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05723"/>
                  </p:ext>
                </p:extLst>
              </p:nvPr>
            </p:nvGraphicFramePr>
            <p:xfrm>
              <a:off x="1187624" y="4365104"/>
              <a:ext cx="7057860" cy="189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310"/>
                    <a:gridCol w="1176310"/>
                    <a:gridCol w="1176310"/>
                    <a:gridCol w="1176310"/>
                    <a:gridCol w="1176310"/>
                    <a:gridCol w="1176310"/>
                  </a:tblGrid>
                  <a:tr h="4221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select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1.01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-2(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b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)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1.00</m:t>
                                    </m:r>
                                  </m:e>
                                  <m:sub>
                                    <m:r>
                                      <a:rPr lang="en-US" altLang="zh-TW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0.11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0(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00</m:t>
                                  </m:r>
                                </m:e>
                                <m:sub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1800" b="0" dirty="0" smtClean="0">
                              <a:sym typeface="Wingdings" panose="05000000000000000000" pitchFamily="2" charset="2"/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1.0000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zh-TW" sz="1800" b="0" i="1" dirty="0" smtClean="0">
                            <a:latin typeface="Cambria Math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0.1111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1800" b="0" i="0" smtClean="0">
                                        <a:latin typeface="Cambria Math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1(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1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TW" sz="1800" b="0" i="0" smtClean="0">
                                      <a:latin typeface="Cambria Math"/>
                                    </a:rPr>
                                    <m:t>01</m:t>
                                  </m:r>
                                </m:e>
                                <m:sub>
                                  <m:r>
                                    <a:rPr lang="en-US" altLang="zh-TW" sz="1800" b="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b="0" dirty="0" smtClean="0"/>
                            <a:t>)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TW" sz="1800" b="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800" b="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8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b="0" i="1" dirty="0" smtClean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1.0</m:t>
                                    </m:r>
                                    <m:r>
                                      <a:rPr lang="en-US" altLang="zh-TW" sz="1800" b="0" i="1" dirty="0"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010</m:t>
                                    </m:r>
                                    <m:r>
                                      <a:rPr lang="en-US" altLang="zh-TW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sym typeface="Wingdings" panose="05000000000000000000" pitchFamily="2" charset="2"/>
                                      </a:rPr>
                                      <m:t>00</m:t>
                                    </m:r>
                                  </m:e>
                                  <m:sub>
                                    <m:r>
                                      <a:rPr lang="en-US" altLang="zh-TW" sz="1800" b="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b="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05723"/>
                  </p:ext>
                </p:extLst>
              </p:nvPr>
            </p:nvGraphicFramePr>
            <p:xfrm>
              <a:off x="1187624" y="4365104"/>
              <a:ext cx="7057860" cy="189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6310"/>
                    <a:gridCol w="1176310"/>
                    <a:gridCol w="1176310"/>
                    <a:gridCol w="1176310"/>
                    <a:gridCol w="1176310"/>
                    <a:gridCol w="1176310"/>
                  </a:tblGrid>
                  <a:tr h="42216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7246" r="-500000" b="-3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7246" r="-400000" b="-3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7246" r="-300000" b="-3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b="0" dirty="0" smtClean="0"/>
                            <a:t>select</a:t>
                          </a:r>
                          <a:endParaRPr lang="zh-TW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7246" r="-100000" b="-3637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7246" b="-363768"/>
                          </a:stretch>
                        </a:blipFill>
                      </a:tcPr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110448" r="-5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110448" r="-4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110448" r="-3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518" t="-110448" r="-2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110448" r="-100000" b="-2746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110448" b="-274627"/>
                          </a:stretch>
                        </a:blipFill>
                      </a:tcPr>
                    </a:tc>
                  </a:tr>
                  <a:tr h="65773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130556" r="-5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130556" r="-4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130556" r="-3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518" t="-130556" r="-2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130556" r="-100000" b="-7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130556" b="-70370"/>
                          </a:stretch>
                        </a:blipFill>
                      </a:tcPr>
                    </a:tc>
                  </a:tr>
                  <a:tr h="40772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18" t="-371642" r="-5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518" t="-371642" r="-4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518" t="-371642" r="-3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518" t="-371642" r="-2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518" t="-371642" r="-100000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500518" t="-371642" b="-134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32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Radix-2 SQRT - Example</a:t>
            </a:r>
            <a:endParaRPr lang="zh-TW" altLang="en-US" sz="4000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715094"/>
              </p:ext>
            </p:extLst>
          </p:nvPr>
        </p:nvGraphicFramePr>
        <p:xfrm>
          <a:off x="4211960" y="1412776"/>
          <a:ext cx="476567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Visio" r:id="rId3" imgW="5039949" imgH="5400334" progId="Visio.Drawing.11">
                  <p:embed/>
                </p:oleObj>
              </mc:Choice>
              <mc:Fallback>
                <p:oleObj name="Visio" r:id="rId3" imgW="5039949" imgH="5400334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412776"/>
                        <a:ext cx="4765675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3682752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The example is non-restoring algorithm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4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  <m:r>
                          <a:rPr lang="en-US" altLang="zh-TW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400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400" i="1">
                            <a:latin typeface="Cambria Math"/>
                          </a:rPr>
                          <m:t>−</m:t>
                        </m:r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400" b="0" i="0" smtClean="0">
                        <a:latin typeface="Cambria Math"/>
                      </a:rPr>
                      <m:t>(</m:t>
                    </m:r>
                    <m:r>
                      <a:rPr lang="en-US" altLang="zh-TW" sz="1400" i="1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  <m:r>
                          <a:rPr lang="en-US" altLang="zh-TW" sz="14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1400" i="1">
                            <a:latin typeface="Cambria Math"/>
                          </a:rPr>
                          <m:t>−</m:t>
                        </m:r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</m:sup>
                    </m:sSup>
                    <m:sSub>
                      <m:sSubPr>
                        <m:ctrlPr>
                          <a:rPr lang="en-US" altLang="zh-TW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4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400" i="1">
                            <a:latin typeface="Cambria Math"/>
                          </a:rPr>
                          <m:t>−</m:t>
                        </m:r>
                        <m:r>
                          <a:rPr lang="en-US" altLang="zh-TW" sz="1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400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3682752" cy="4525963"/>
              </a:xfrm>
              <a:blipFill rotWithShape="1">
                <a:blip r:embed="rId5"/>
                <a:stretch>
                  <a:fillRect l="-1325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3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Radix-4 </a:t>
            </a:r>
            <a:r>
              <a:rPr lang="en-US" altLang="zh-TW" dirty="0" smtClean="0"/>
              <a:t>DIV and SQRT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sz="2000" dirty="0" smtClean="0"/>
                  <a:t>DIV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endParaRPr lang="en-US" altLang="zh-TW" sz="160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is in the range [-2/3d, 2/3d)</a:t>
                </a:r>
              </a:p>
              <a:p>
                <a:pPr lvl="1"/>
                <a:r>
                  <a:rPr lang="en-US" altLang="zh-TW" sz="1600" dirty="0" smtClean="0"/>
                  <a:t>Digit 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600" dirty="0" smtClean="0"/>
                  <a:t>) is [-2, -1, 0, 1, 2]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zh-TW" sz="1600" dirty="0" smtClean="0"/>
                  <a:t> is in the range [1.0, 2)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is dividend</a:t>
                </a:r>
              </a:p>
              <a:p>
                <a:pPr lvl="1"/>
                <a:r>
                  <a:rPr lang="en-US" altLang="zh-TW" sz="1600" dirty="0"/>
                  <a:t>dividend  </a:t>
                </a:r>
                <a:r>
                  <a:rPr lang="en-US" altLang="zh-TW" sz="1600" dirty="0" smtClean="0"/>
                  <a:t>is in the range [1.0, 2)</a:t>
                </a:r>
              </a:p>
              <a:p>
                <a:r>
                  <a:rPr lang="en-US" altLang="zh-TW" sz="2000" dirty="0"/>
                  <a:t>SQRT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𝑟</m:t>
                    </m:r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1600" i="1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endParaRPr lang="en-US" altLang="zh-TW" sz="16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 is in the range [-2/3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TW" sz="1600" dirty="0"/>
                  <a:t>, 2/3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𝑟</m:t>
                    </m:r>
                  </m:oMath>
                </a14:m>
                <a:r>
                  <a:rPr lang="en-US" altLang="zh-TW" sz="1600" dirty="0"/>
                  <a:t>)</a:t>
                </a:r>
                <a:r>
                  <a:rPr lang="en-US" altLang="zh-TW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altLang="zh-TW" sz="1600" dirty="0"/>
                  <a:t> [-4/3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, 4/3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1600" dirty="0"/>
                  <a:t>)</a:t>
                </a:r>
              </a:p>
              <a:p>
                <a:pPr lvl="1"/>
                <a:r>
                  <a:rPr lang="en-US" altLang="zh-TW" sz="1600" dirty="0" smtClean="0"/>
                  <a:t>Digit </a:t>
                </a:r>
                <a:r>
                  <a:rPr lang="en-US" altLang="zh-TW" sz="1600" dirty="0"/>
                  <a:t>set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−</m:t>
                        </m:r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sz="1600" dirty="0"/>
                  <a:t>) is [-2, -1, 0, 1, 2]</a:t>
                </a:r>
                <a:endParaRPr lang="en-US" altLang="zh-TW" sz="1600" strike="sngStrike" dirty="0"/>
              </a:p>
              <a:p>
                <a:pPr lvl="2"/>
                <a:r>
                  <a:rPr lang="en-US" altLang="zh-TW" sz="1200" dirty="0"/>
                  <a:t>Digit set adjustment is for reducing look-up table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altLang="zh-TW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TW" sz="1600" dirty="0"/>
                  <a:t> is in the range [</a:t>
                </a:r>
                <a:r>
                  <a:rPr lang="en-US" altLang="zh-TW" sz="1600" dirty="0" smtClean="0"/>
                  <a:t>0.5, </a:t>
                </a:r>
                <a:r>
                  <a:rPr lang="en-US" altLang="zh-TW" sz="1600" dirty="0"/>
                  <a:t>1</a:t>
                </a:r>
                <a:r>
                  <a:rPr lang="en-US" altLang="zh-TW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TW" sz="1600" dirty="0" smtClean="0"/>
                  <a:t> </a:t>
                </a:r>
                <a:r>
                  <a:rPr lang="en-US" altLang="zh-TW" sz="1600" dirty="0"/>
                  <a:t>is </a:t>
                </a:r>
                <a:r>
                  <a:rPr lang="en-US" altLang="zh-TW" sz="1600" dirty="0" smtClean="0"/>
                  <a:t>((radicand &gt;&gt; 1) – 1)</a:t>
                </a:r>
              </a:p>
              <a:p>
                <a:pPr lvl="1"/>
                <a:r>
                  <a:rPr lang="en-US" altLang="zh-TW" sz="1600" dirty="0"/>
                  <a:t>radicand </a:t>
                </a:r>
                <a:r>
                  <a:rPr lang="en-US" altLang="zh-TW" sz="1600" dirty="0" smtClean="0"/>
                  <a:t>is </a:t>
                </a:r>
                <a:r>
                  <a:rPr lang="en-US" altLang="zh-TW" sz="1600" dirty="0"/>
                  <a:t>in the range </a:t>
                </a:r>
                <a:r>
                  <a:rPr lang="en-US" altLang="zh-TW" sz="1600" dirty="0" smtClean="0"/>
                  <a:t>[0.25, 1)</a:t>
                </a:r>
                <a:endParaRPr lang="en-US" altLang="zh-TW" sz="1600" dirty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9" t="-1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58500"/>
                  </p:ext>
                </p:extLst>
              </p:nvPr>
            </p:nvGraphicFramePr>
            <p:xfrm>
              <a:off x="5724128" y="4725144"/>
              <a:ext cx="3347865" cy="1842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5955"/>
                    <a:gridCol w="1115955"/>
                    <a:gridCol w="1115955"/>
                  </a:tblGrid>
                  <a:tr h="32479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010}</m:t>
                                </m:r>
                              </m:oMath>
                            </m:oMathPara>
                          </a14:m>
                          <a:endParaRPr lang="zh-TW" altLang="en-US" sz="1100" dirty="0"/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001}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000}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111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  <a:tr h="2086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TW" sz="11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TW" sz="110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altLang="zh-TW" sz="11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𝑗</m:t>
                                    </m:r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zh-TW" sz="11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zh-TW" sz="1100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TW" sz="1100" b="0" i="1" smtClean="0">
                                    <a:latin typeface="Cambria Math"/>
                                  </a:rPr>
                                  <m:t>110</m:t>
                                </m:r>
                                <m:r>
                                  <a:rPr lang="en-US" altLang="zh-TW" sz="1100" i="1">
                                    <a:latin typeface="Cambria Math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TW" sz="1100" dirty="0">
                            <a:latin typeface="Cambria Math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158500"/>
                  </p:ext>
                </p:extLst>
              </p:nvPr>
            </p:nvGraphicFramePr>
            <p:xfrm>
              <a:off x="5724128" y="4725144"/>
              <a:ext cx="3347865" cy="18427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15955"/>
                    <a:gridCol w="1115955"/>
                    <a:gridCol w="1115955"/>
                  </a:tblGrid>
                  <a:tr h="43745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546" r="-200546" b="-3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546" r="-100546" b="-3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r="-546" b="-323611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156522" r="-546" b="-4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256522" r="-546" b="-3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3’b000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356522" r="-546" b="-2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3’b111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456522" r="-546" b="-106522"/>
                          </a:stretch>
                        </a:blipFill>
                      </a:tcPr>
                    </a:tc>
                  </a:tr>
                  <a:tr h="281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-2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100" dirty="0" smtClean="0"/>
                            <a:t>3’b110</a:t>
                          </a:r>
                          <a:endParaRPr lang="zh-TW" alt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546" t="-556522" r="-546" b="-652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19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Radix-4 SRT Look-up Table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3725"/>
            <a:ext cx="3960440" cy="528242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altLang="zh-TW" sz="1800" dirty="0" smtClean="0"/>
              <a:t>The Fig is DIV SRT look-up table. </a:t>
            </a:r>
          </a:p>
          <a:p>
            <a:r>
              <a:rPr lang="en-US" altLang="zh-TW" sz="1800" dirty="0"/>
              <a:t>Quotient of </a:t>
            </a:r>
            <a:r>
              <a:rPr lang="en-US" altLang="zh-TW" sz="1800" dirty="0" smtClean="0"/>
              <a:t>DIV </a:t>
            </a:r>
            <a:r>
              <a:rPr lang="en-US" altLang="zh-TW" sz="1800" dirty="0"/>
              <a:t>is in </a:t>
            </a:r>
            <a:r>
              <a:rPr lang="en-US" altLang="zh-TW" sz="1800" dirty="0" smtClean="0"/>
              <a:t>[1, 2)</a:t>
            </a:r>
            <a:endParaRPr lang="en-US" altLang="zh-TW" sz="1800" dirty="0"/>
          </a:p>
          <a:p>
            <a:endParaRPr lang="zh-TW" altLang="en-US" sz="2000" dirty="0"/>
          </a:p>
        </p:txBody>
      </p:sp>
      <p:sp>
        <p:nvSpPr>
          <p:cNvPr id="6" name="文字方塊 5">
            <a:hlinkClick r:id="rId2" action="ppaction://hlinksldjump"/>
          </p:cNvPr>
          <p:cNvSpPr txBox="1"/>
          <p:nvPr/>
        </p:nvSpPr>
        <p:spPr>
          <a:xfrm>
            <a:off x="8461505" y="6466815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204864"/>
            <a:ext cx="3419674" cy="463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4460252" y="1553725"/>
            <a:ext cx="3898776" cy="52824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 smtClean="0"/>
              <a:t>The Fig is SQRT </a:t>
            </a:r>
            <a:r>
              <a:rPr lang="en-US" altLang="zh-TW" sz="1800" dirty="0"/>
              <a:t>SRT look-up table. </a:t>
            </a:r>
            <a:endParaRPr lang="zh-TW" altLang="en-US" sz="1800" dirty="0"/>
          </a:p>
          <a:p>
            <a:r>
              <a:rPr lang="en-US" altLang="zh-TW" sz="1800" dirty="0"/>
              <a:t>Quotient of SQRT is in [0.5, 1</a:t>
            </a:r>
            <a:r>
              <a:rPr lang="en-US" altLang="zh-TW" sz="1800" dirty="0" smtClean="0"/>
              <a:t>)</a:t>
            </a:r>
            <a:endParaRPr lang="en-US" altLang="zh-TW" sz="18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204864"/>
            <a:ext cx="3384376" cy="458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28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How to subtract 1/adjust data for SQRT (1/)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8" y="1600200"/>
            <a:ext cx="8219257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significand do *2 if exponent is odd and the radicand is in the range [0.25, 1)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The following value is in the range [0.5, 2) and the value(din0) is 2x radicand</a:t>
            </a:r>
          </a:p>
          <a:p>
            <a:pPr lvl="1"/>
            <a:endParaRPr lang="en-US" altLang="zh-TW" sz="16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71532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09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How to subtract 1/adjust data for </a:t>
            </a:r>
            <a:r>
              <a:rPr lang="en-US" altLang="zh-TW" sz="3600" dirty="0" smtClean="0"/>
              <a:t>SQRT (2/)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8" y="1600200"/>
            <a:ext cx="8219257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For SQRT initialization, (Z-1)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Shift left and 1 </a:t>
            </a:r>
            <a:r>
              <a:rPr lang="en-US" altLang="zh-TW" sz="2000" dirty="0"/>
              <a:t>extension for </a:t>
            </a:r>
            <a:r>
              <a:rPr lang="en-US" altLang="zh-TW" sz="2000" dirty="0" smtClean="0"/>
              <a:t>SQRT instruction</a:t>
            </a:r>
          </a:p>
          <a:p>
            <a:pPr marL="742950" lvl="2" indent="-342900"/>
            <a:r>
              <a:rPr lang="en-US" altLang="zh-TW" sz="1600" dirty="0" smtClean="0"/>
              <a:t>4((</a:t>
            </a:r>
            <a:r>
              <a:rPr lang="en-US" altLang="zh-TW" sz="1600" dirty="0"/>
              <a:t>radicand &gt;&gt; 1) – 1</a:t>
            </a:r>
            <a:r>
              <a:rPr lang="en-US" altLang="zh-TW" sz="1600" dirty="0" smtClean="0"/>
              <a:t>) </a:t>
            </a:r>
            <a:r>
              <a:rPr lang="en-US" altLang="zh-TW" sz="1600" dirty="0" smtClean="0">
                <a:sym typeface="Wingdings" panose="05000000000000000000" pitchFamily="2" charset="2"/>
              </a:rPr>
              <a:t> </a:t>
            </a:r>
            <a:r>
              <a:rPr lang="en-US" altLang="zh-TW" sz="1600" dirty="0"/>
              <a:t> 2radicand - 4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88" y="2972594"/>
            <a:ext cx="65436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12637"/>
              </p:ext>
            </p:extLst>
          </p:nvPr>
        </p:nvGraphicFramePr>
        <p:xfrm>
          <a:off x="942678" y="3764682"/>
          <a:ext cx="341329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017"/>
                <a:gridCol w="1224136"/>
                <a:gridCol w="1296144"/>
              </a:tblGrid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DS_DIN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Shift left 1 bit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extension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0001.1111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0011.111</a:t>
                      </a:r>
                      <a:r>
                        <a:rPr lang="en-US" altLang="zh-TW" sz="1200" baseline="0" dirty="0" smtClean="0"/>
                        <a:t> (3.875)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11.111 (-0.125)</a:t>
                      </a:r>
                      <a:endParaRPr lang="zh-TW" altLang="en-US" sz="1200" dirty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0001.1110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0011.110 (3.75)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11.110 (-0.25)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0001.1101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0011.101 (3.625)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11.101 (-0.375)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0001.1100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0011.100 (3.5)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11.100 (-0.5)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0001.1011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0011.011 (3.375)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11.011 (-0.625)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0011.010 (3.25)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11.010 (-0.75)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0001.1001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0011.001 (3.125)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11.001 (-0.875)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0011.000</a:t>
                      </a:r>
                      <a:r>
                        <a:rPr lang="en-US" altLang="zh-TW" sz="1200" baseline="0" dirty="0" smtClean="0"/>
                        <a:t> (3)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11.000</a:t>
                      </a:r>
                      <a:r>
                        <a:rPr lang="en-US" altLang="zh-TW" sz="1200" baseline="0" dirty="0" smtClean="0"/>
                        <a:t> (-1)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89391"/>
              </p:ext>
            </p:extLst>
          </p:nvPr>
        </p:nvGraphicFramePr>
        <p:xfrm>
          <a:off x="4499991" y="3764682"/>
          <a:ext cx="341329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017"/>
                <a:gridCol w="1224136"/>
                <a:gridCol w="1296144"/>
              </a:tblGrid>
              <a:tr h="2720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DS_DIN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Shift left 1 bit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1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extension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0000.1111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0001.111</a:t>
                      </a:r>
                      <a:r>
                        <a:rPr lang="en-US" altLang="zh-TW" sz="1200" baseline="0" dirty="0" smtClean="0"/>
                        <a:t> (1.875)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01.111 (-2.125)</a:t>
                      </a:r>
                      <a:endParaRPr lang="zh-TW" altLang="en-US" sz="1200" dirty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0000.1110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0001.110 (1.75)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01.110 (-2.25)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0000.1101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0001.101 (1.625)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01.101 (-2.375)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0000.1100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0001.100 (1.5)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01.100 (-2.5)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0000.1011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0001.011 (1.375)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01.011 (-2.625)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0000.1010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0001.010 (1.25)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01.010 (-2.75)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0000.1001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0001.001 (1.125)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01.001 (-2.875)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720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0000.1000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0001.000</a:t>
                      </a:r>
                      <a:r>
                        <a:rPr lang="en-US" altLang="zh-TW" sz="1200" baseline="0" dirty="0" smtClean="0"/>
                        <a:t> (1)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altLang="zh-TW" sz="1200" dirty="0" smtClean="0"/>
                        <a:t>01.000</a:t>
                      </a:r>
                      <a:r>
                        <a:rPr lang="en-US" altLang="zh-TW" sz="1200" baseline="0" dirty="0" smtClean="0"/>
                        <a:t> (-3)</a:t>
                      </a:r>
                      <a:endParaRPr lang="zh-TW" altLang="en-US" sz="12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9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 Root selection for SQRT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8" y="1600200"/>
            <a:ext cx="8147249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Root </a:t>
            </a:r>
            <a:r>
              <a:rPr lang="en-US" altLang="zh-TW" sz="2000" dirty="0"/>
              <a:t>digit selection rule cannot be used for all iterations because root is unknown in early </a:t>
            </a:r>
            <a:r>
              <a:rPr lang="en-US" altLang="zh-TW" sz="2000" dirty="0" smtClean="0"/>
              <a:t>iterations. SQRT </a:t>
            </a:r>
            <a:r>
              <a:rPr lang="en-US" altLang="zh-TW" sz="2000" dirty="0"/>
              <a:t>instruction will use high-order root </a:t>
            </a:r>
            <a:r>
              <a:rPr lang="en-US" altLang="zh-TW" sz="2000" dirty="0">
                <a:sym typeface="Wingdings" panose="05000000000000000000" pitchFamily="2" charset="2"/>
              </a:rPr>
              <a:t>(0.1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xxx</a:t>
            </a:r>
            <a:r>
              <a:rPr lang="en-US" altLang="zh-TW" sz="2000" dirty="0">
                <a:sym typeface="Wingdings" panose="05000000000000000000" pitchFamily="2" charset="2"/>
              </a:rPr>
              <a:t>) </a:t>
            </a:r>
            <a:r>
              <a:rPr lang="en-US" altLang="zh-TW" sz="2000" dirty="0" smtClean="0"/>
              <a:t>to generate </a:t>
            </a:r>
            <a:r>
              <a:rPr lang="en-US" altLang="zh-TW" sz="2000" dirty="0"/>
              <a:t>2-bit </a:t>
            </a:r>
            <a:r>
              <a:rPr lang="en-US" altLang="zh-TW" sz="2000" dirty="0" smtClean="0"/>
              <a:t>root </a:t>
            </a:r>
            <a:r>
              <a:rPr lang="en-US" altLang="zh-TW" sz="2000" dirty="0"/>
              <a:t>in each </a:t>
            </a:r>
            <a:r>
              <a:rPr lang="en-US" altLang="zh-TW" sz="2000" dirty="0" smtClean="0"/>
              <a:t>iteration.</a:t>
            </a:r>
          </a:p>
          <a:p>
            <a:r>
              <a:rPr lang="en-US" altLang="zh-TW" sz="2000" dirty="0" smtClean="0"/>
              <a:t>To find the 1</a:t>
            </a:r>
            <a:r>
              <a:rPr lang="en-US" altLang="zh-TW" sz="2000" baseline="30000" dirty="0" smtClean="0"/>
              <a:t>st</a:t>
            </a:r>
            <a:r>
              <a:rPr lang="en-US" altLang="zh-TW" sz="2000" dirty="0" smtClean="0"/>
              <a:t> round root value and the steps like as below diagram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163933" y="2974258"/>
            <a:ext cx="8800555" cy="3843495"/>
            <a:chOff x="163933" y="2974258"/>
            <a:chExt cx="8800555" cy="3843495"/>
          </a:xfrm>
        </p:grpSpPr>
        <p:sp>
          <p:nvSpPr>
            <p:cNvPr id="4" name="矩形 3"/>
            <p:cNvSpPr/>
            <p:nvPr/>
          </p:nvSpPr>
          <p:spPr>
            <a:xfrm>
              <a:off x="2099764" y="3587229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1.0000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文字方塊 4"/>
            <p:cNvSpPr txBox="1"/>
            <p:nvPr/>
          </p:nvSpPr>
          <p:spPr>
            <a:xfrm flipH="1">
              <a:off x="5955573" y="3096554"/>
              <a:ext cx="882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(Z-1) * 4</a:t>
              </a:r>
              <a:endParaRPr lang="zh-TW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4771780" y="3594971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Lookup</a:t>
              </a:r>
              <a:r>
                <a:rPr lang="zh-TW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100" dirty="0" smtClean="0">
                  <a:solidFill>
                    <a:schemeClr val="tx1"/>
                  </a:solidFill>
                </a:rPr>
                <a:t>table</a:t>
              </a:r>
            </a:p>
          </p:txBody>
        </p:sp>
        <p:cxnSp>
          <p:nvCxnSpPr>
            <p:cNvPr id="23" name="直線單箭頭接點 22"/>
            <p:cNvCxnSpPr>
              <a:stCxn id="139" idx="3"/>
              <a:endCxn id="22" idx="1"/>
            </p:cNvCxnSpPr>
            <p:nvPr/>
          </p:nvCxnSpPr>
          <p:spPr>
            <a:xfrm flipV="1">
              <a:off x="4417016" y="3744944"/>
              <a:ext cx="354764" cy="38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5" idx="2"/>
              <a:endCxn id="22" idx="3"/>
            </p:cNvCxnSpPr>
            <p:nvPr/>
          </p:nvCxnSpPr>
          <p:spPr>
            <a:xfrm flipH="1">
              <a:off x="5564488" y="3435108"/>
              <a:ext cx="832527" cy="3098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雲朵形 25"/>
            <p:cNvSpPr/>
            <p:nvPr/>
          </p:nvSpPr>
          <p:spPr>
            <a:xfrm>
              <a:off x="4903898" y="4152711"/>
              <a:ext cx="528471" cy="2280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cxnSp>
          <p:nvCxnSpPr>
            <p:cNvPr id="28" name="直線單箭頭接點 27"/>
            <p:cNvCxnSpPr>
              <a:stCxn id="22" idx="2"/>
              <a:endCxn id="26" idx="3"/>
            </p:cNvCxnSpPr>
            <p:nvPr/>
          </p:nvCxnSpPr>
          <p:spPr>
            <a:xfrm>
              <a:off x="5168133" y="3894917"/>
              <a:ext cx="0" cy="27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4" idx="2"/>
              <a:endCxn id="26" idx="2"/>
            </p:cNvCxnSpPr>
            <p:nvPr/>
          </p:nvCxnSpPr>
          <p:spPr>
            <a:xfrm>
              <a:off x="2496117" y="3887175"/>
              <a:ext cx="2409420" cy="37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959923" y="4484180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1.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00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00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862516" y="4886662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rgbClr val="FFC000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.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11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00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842135" y="4498015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rgbClr val="FFC000"/>
                  </a:solidFill>
                </a:rPr>
                <a:t>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.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10</a:t>
              </a:r>
              <a:r>
                <a:rPr lang="en-US" altLang="zh-TW" sz="1600" dirty="0" smtClean="0">
                  <a:solidFill>
                    <a:schemeClr val="tx1"/>
                  </a:solidFill>
                </a:rPr>
                <a:t>00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 flipH="1">
              <a:off x="5168133" y="3876490"/>
              <a:ext cx="902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-2/-1/0</a:t>
              </a:r>
              <a:endParaRPr lang="zh-TW" altLang="en-US" sz="1100" dirty="0"/>
            </a:p>
          </p:txBody>
        </p:sp>
        <p:cxnSp>
          <p:nvCxnSpPr>
            <p:cNvPr id="40" name="直線單箭頭接點 39"/>
            <p:cNvCxnSpPr/>
            <p:nvPr/>
          </p:nvCxnSpPr>
          <p:spPr>
            <a:xfrm>
              <a:off x="5168133" y="3898787"/>
              <a:ext cx="0" cy="270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6005928" y="4120642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+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單箭頭接點 42"/>
            <p:cNvCxnSpPr>
              <a:stCxn id="26" idx="0"/>
              <a:endCxn id="42" idx="1"/>
            </p:cNvCxnSpPr>
            <p:nvPr/>
          </p:nvCxnSpPr>
          <p:spPr>
            <a:xfrm>
              <a:off x="5431929" y="4266744"/>
              <a:ext cx="574000" cy="3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stCxn id="5" idx="2"/>
              <a:endCxn id="42" idx="0"/>
            </p:cNvCxnSpPr>
            <p:nvPr/>
          </p:nvCxnSpPr>
          <p:spPr>
            <a:xfrm>
              <a:off x="6397014" y="3435108"/>
              <a:ext cx="5268" cy="685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>
              <a:stCxn id="4" idx="2"/>
              <a:endCxn id="32" idx="0"/>
            </p:cNvCxnSpPr>
            <p:nvPr/>
          </p:nvCxnSpPr>
          <p:spPr>
            <a:xfrm flipH="1">
              <a:off x="1356276" y="3887175"/>
              <a:ext cx="1139841" cy="597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4" idx="2"/>
              <a:endCxn id="35" idx="0"/>
            </p:cNvCxnSpPr>
            <p:nvPr/>
          </p:nvCxnSpPr>
          <p:spPr>
            <a:xfrm flipH="1">
              <a:off x="2258869" y="3887175"/>
              <a:ext cx="237248" cy="999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54"/>
            <p:cNvCxnSpPr>
              <a:stCxn id="4" idx="2"/>
              <a:endCxn id="36" idx="0"/>
            </p:cNvCxnSpPr>
            <p:nvPr/>
          </p:nvCxnSpPr>
          <p:spPr>
            <a:xfrm>
              <a:off x="2496117" y="3887175"/>
              <a:ext cx="742371" cy="6108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/>
            <p:cNvSpPr txBox="1"/>
            <p:nvPr/>
          </p:nvSpPr>
          <p:spPr>
            <a:xfrm flipH="1">
              <a:off x="3238488" y="4188398"/>
              <a:ext cx="385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-2</a:t>
              </a:r>
              <a:endParaRPr lang="zh-TW" altLang="en-US" sz="16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 flipH="1">
              <a:off x="2309040" y="4569063"/>
              <a:ext cx="385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-1</a:t>
              </a:r>
              <a:endParaRPr lang="zh-TW" altLang="en-US" sz="1600" dirty="0"/>
            </a:p>
          </p:txBody>
        </p:sp>
        <p:sp>
          <p:nvSpPr>
            <p:cNvPr id="59" name="文字方塊 58"/>
            <p:cNvSpPr txBox="1"/>
            <p:nvPr/>
          </p:nvSpPr>
          <p:spPr>
            <a:xfrm flipH="1">
              <a:off x="1457162" y="4079231"/>
              <a:ext cx="385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533293" y="6077543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0.11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10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373799" y="6077543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0.11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01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199672" y="6077543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0.11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00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860962" y="6077543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0.1</a:t>
              </a:r>
              <a:r>
                <a:rPr lang="en-US" altLang="zh-TW" sz="1600" dirty="0" smtClean="0">
                  <a:solidFill>
                    <a:srgbClr val="FFC000"/>
                  </a:solidFill>
                </a:rPr>
                <a:t>0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11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029494" y="6077543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0.1</a:t>
              </a:r>
              <a:r>
                <a:rPr lang="en-US" altLang="zh-TW" sz="1600" dirty="0" smtClean="0">
                  <a:solidFill>
                    <a:srgbClr val="FFC000"/>
                  </a:solidFill>
                </a:rPr>
                <a:t>0</a:t>
              </a:r>
              <a:r>
                <a:rPr lang="en-US" altLang="zh-TW" sz="1600" dirty="0" smtClean="0">
                  <a:solidFill>
                    <a:srgbClr val="FF0000"/>
                  </a:solidFill>
                </a:rPr>
                <a:t>10</a:t>
              </a:r>
              <a:endParaRPr lang="zh-TW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直線單箭頭接點 64"/>
            <p:cNvCxnSpPr>
              <a:stCxn id="35" idx="2"/>
              <a:endCxn id="60" idx="0"/>
            </p:cNvCxnSpPr>
            <p:nvPr/>
          </p:nvCxnSpPr>
          <p:spPr>
            <a:xfrm flipH="1">
              <a:off x="929646" y="5186608"/>
              <a:ext cx="1329223" cy="890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/>
            <p:cNvCxnSpPr>
              <a:stCxn id="35" idx="2"/>
              <a:endCxn id="61" idx="0"/>
            </p:cNvCxnSpPr>
            <p:nvPr/>
          </p:nvCxnSpPr>
          <p:spPr>
            <a:xfrm flipH="1">
              <a:off x="1770152" y="5186608"/>
              <a:ext cx="488717" cy="890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/>
            <p:cNvCxnSpPr>
              <a:stCxn id="35" idx="2"/>
              <a:endCxn id="62" idx="0"/>
            </p:cNvCxnSpPr>
            <p:nvPr/>
          </p:nvCxnSpPr>
          <p:spPr>
            <a:xfrm>
              <a:off x="2258869" y="5186608"/>
              <a:ext cx="337156" cy="890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>
              <a:stCxn id="35" idx="2"/>
              <a:endCxn id="64" idx="0"/>
            </p:cNvCxnSpPr>
            <p:nvPr/>
          </p:nvCxnSpPr>
          <p:spPr>
            <a:xfrm>
              <a:off x="2258869" y="5186608"/>
              <a:ext cx="1166978" cy="890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35" idx="2"/>
              <a:endCxn id="63" idx="0"/>
            </p:cNvCxnSpPr>
            <p:nvPr/>
          </p:nvCxnSpPr>
          <p:spPr>
            <a:xfrm>
              <a:off x="2258869" y="5186608"/>
              <a:ext cx="1998446" cy="8909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/>
            <p:cNvSpPr txBox="1"/>
            <p:nvPr/>
          </p:nvSpPr>
          <p:spPr>
            <a:xfrm flipH="1">
              <a:off x="3249021" y="5765757"/>
              <a:ext cx="385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-1</a:t>
              </a:r>
              <a:endParaRPr lang="zh-TW" altLang="en-US" sz="1600" dirty="0"/>
            </a:p>
          </p:txBody>
        </p:sp>
        <p:sp>
          <p:nvSpPr>
            <p:cNvPr id="81" name="文字方塊 80"/>
            <p:cNvSpPr txBox="1"/>
            <p:nvPr/>
          </p:nvSpPr>
          <p:spPr>
            <a:xfrm flipH="1">
              <a:off x="4064405" y="5775120"/>
              <a:ext cx="385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-2</a:t>
              </a:r>
              <a:endParaRPr lang="zh-TW" altLang="en-US" sz="16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 flipH="1">
              <a:off x="2596025" y="5770058"/>
              <a:ext cx="385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-0</a:t>
              </a:r>
              <a:endParaRPr lang="zh-TW" altLang="en-US" sz="16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 flipH="1">
              <a:off x="1832774" y="5775120"/>
              <a:ext cx="385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1</a:t>
              </a:r>
              <a:endParaRPr lang="zh-TW" altLang="en-US" sz="16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 flipH="1">
              <a:off x="1180888" y="5765757"/>
              <a:ext cx="385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2</a:t>
              </a:r>
              <a:endParaRPr lang="zh-TW" altLang="en-US" sz="1600" dirty="0"/>
            </a:p>
          </p:txBody>
        </p:sp>
        <p:cxnSp>
          <p:nvCxnSpPr>
            <p:cNvPr id="85" name="直線單箭頭接點 84"/>
            <p:cNvCxnSpPr>
              <a:endCxn id="4" idx="0"/>
            </p:cNvCxnSpPr>
            <p:nvPr/>
          </p:nvCxnSpPr>
          <p:spPr>
            <a:xfrm>
              <a:off x="2496117" y="3282987"/>
              <a:ext cx="0" cy="304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字方塊 87"/>
            <p:cNvSpPr txBox="1"/>
            <p:nvPr/>
          </p:nvSpPr>
          <p:spPr>
            <a:xfrm flipH="1">
              <a:off x="1926801" y="2974258"/>
              <a:ext cx="115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Initial value</a:t>
              </a:r>
              <a:endParaRPr lang="zh-TW" altLang="en-US" sz="1600" dirty="0"/>
            </a:p>
          </p:txBody>
        </p:sp>
        <p:sp>
          <p:nvSpPr>
            <p:cNvPr id="91" name="矩形 90"/>
            <p:cNvSpPr/>
            <p:nvPr/>
          </p:nvSpPr>
          <p:spPr>
            <a:xfrm>
              <a:off x="4766514" y="4889516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>
                  <a:solidFill>
                    <a:schemeClr val="tx1"/>
                  </a:solidFill>
                </a:rPr>
                <a:t>Lookup</a:t>
              </a:r>
              <a:r>
                <a:rPr lang="zh-TW" altLang="en-US" sz="1100" dirty="0" smtClean="0">
                  <a:solidFill>
                    <a:schemeClr val="tx1"/>
                  </a:solidFill>
                </a:rPr>
                <a:t> </a:t>
              </a:r>
              <a:r>
                <a:rPr lang="en-US" altLang="zh-TW" sz="1100" dirty="0" smtClean="0">
                  <a:solidFill>
                    <a:schemeClr val="tx1"/>
                  </a:solidFill>
                </a:rPr>
                <a:t>table</a:t>
              </a:r>
            </a:p>
          </p:txBody>
        </p:sp>
        <p:cxnSp>
          <p:nvCxnSpPr>
            <p:cNvPr id="92" name="直線單箭頭接點 91"/>
            <p:cNvCxnSpPr>
              <a:stCxn id="42" idx="2"/>
              <a:endCxn id="91" idx="3"/>
            </p:cNvCxnSpPr>
            <p:nvPr/>
          </p:nvCxnSpPr>
          <p:spPr>
            <a:xfrm flipH="1">
              <a:off x="5559221" y="4420588"/>
              <a:ext cx="843061" cy="6189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雲朵形 92"/>
            <p:cNvSpPr/>
            <p:nvPr/>
          </p:nvSpPr>
          <p:spPr>
            <a:xfrm>
              <a:off x="4898632" y="5447257"/>
              <a:ext cx="528471" cy="228064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cxnSp>
          <p:nvCxnSpPr>
            <p:cNvPr id="94" name="直線單箭頭接點 93"/>
            <p:cNvCxnSpPr>
              <a:stCxn id="91" idx="2"/>
              <a:endCxn id="93" idx="3"/>
            </p:cNvCxnSpPr>
            <p:nvPr/>
          </p:nvCxnSpPr>
          <p:spPr>
            <a:xfrm>
              <a:off x="5162868" y="5189462"/>
              <a:ext cx="0" cy="2708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/>
            <p:cNvSpPr txBox="1"/>
            <p:nvPr/>
          </p:nvSpPr>
          <p:spPr>
            <a:xfrm flipH="1">
              <a:off x="5168133" y="5209496"/>
              <a:ext cx="9024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-2/-1/0/1/2</a:t>
              </a:r>
              <a:endParaRPr lang="zh-TW" altLang="en-US" sz="1100" dirty="0"/>
            </a:p>
          </p:txBody>
        </p:sp>
        <p:cxnSp>
          <p:nvCxnSpPr>
            <p:cNvPr id="96" name="直線單箭頭接點 95"/>
            <p:cNvCxnSpPr/>
            <p:nvPr/>
          </p:nvCxnSpPr>
          <p:spPr>
            <a:xfrm>
              <a:off x="5162868" y="5193333"/>
              <a:ext cx="0" cy="270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/>
            <p:cNvSpPr/>
            <p:nvPr/>
          </p:nvSpPr>
          <p:spPr>
            <a:xfrm>
              <a:off x="6000663" y="5415187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 smtClean="0">
                  <a:solidFill>
                    <a:schemeClr val="tx1"/>
                  </a:solidFill>
                </a:rPr>
                <a:t>+</a:t>
              </a:r>
              <a:endParaRPr lang="zh-TW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線單箭頭接點 97"/>
            <p:cNvCxnSpPr>
              <a:stCxn id="93" idx="0"/>
              <a:endCxn id="97" idx="1"/>
            </p:cNvCxnSpPr>
            <p:nvPr/>
          </p:nvCxnSpPr>
          <p:spPr>
            <a:xfrm>
              <a:off x="5426663" y="5561290"/>
              <a:ext cx="574000" cy="38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stCxn id="42" idx="2"/>
              <a:endCxn id="97" idx="0"/>
            </p:cNvCxnSpPr>
            <p:nvPr/>
          </p:nvCxnSpPr>
          <p:spPr>
            <a:xfrm flipH="1">
              <a:off x="6397016" y="4420588"/>
              <a:ext cx="5266" cy="994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35" idx="3"/>
              <a:endCxn id="91" idx="1"/>
            </p:cNvCxnSpPr>
            <p:nvPr/>
          </p:nvCxnSpPr>
          <p:spPr>
            <a:xfrm>
              <a:off x="2655223" y="5036635"/>
              <a:ext cx="2111292" cy="28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>
              <a:stCxn id="97" idx="2"/>
            </p:cNvCxnSpPr>
            <p:nvPr/>
          </p:nvCxnSpPr>
          <p:spPr>
            <a:xfrm>
              <a:off x="6397016" y="5715133"/>
              <a:ext cx="8331" cy="4473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/>
            <p:cNvSpPr txBox="1"/>
            <p:nvPr/>
          </p:nvSpPr>
          <p:spPr>
            <a:xfrm flipH="1">
              <a:off x="6397015" y="4722907"/>
              <a:ext cx="1430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2</a:t>
              </a:r>
              <a:r>
                <a:rPr lang="en-US" altLang="zh-TW" sz="1100" baseline="30000" dirty="0" smtClean="0"/>
                <a:t>nd</a:t>
              </a:r>
              <a:r>
                <a:rPr lang="en-US" altLang="zh-TW" sz="1100" dirty="0" smtClean="0"/>
                <a:t> partial remainder</a:t>
              </a:r>
              <a:endParaRPr lang="zh-TW" altLang="en-US" sz="1100" dirty="0"/>
            </a:p>
          </p:txBody>
        </p:sp>
        <p:sp>
          <p:nvSpPr>
            <p:cNvPr id="133" name="文字方塊 132"/>
            <p:cNvSpPr txBox="1"/>
            <p:nvPr/>
          </p:nvSpPr>
          <p:spPr>
            <a:xfrm flipH="1">
              <a:off x="6405346" y="5913105"/>
              <a:ext cx="14302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3</a:t>
              </a:r>
              <a:r>
                <a:rPr lang="en-US" altLang="zh-TW" sz="1100" baseline="30000" dirty="0" smtClean="0"/>
                <a:t>rd</a:t>
              </a:r>
              <a:r>
                <a:rPr lang="en-US" altLang="zh-TW" sz="1100" dirty="0" smtClean="0"/>
                <a:t> partial remainder</a:t>
              </a:r>
              <a:endParaRPr lang="zh-TW" altLang="en-US" sz="1100" dirty="0"/>
            </a:p>
          </p:txBody>
        </p:sp>
        <p:sp>
          <p:nvSpPr>
            <p:cNvPr id="134" name="文字方塊 133"/>
            <p:cNvSpPr txBox="1"/>
            <p:nvPr/>
          </p:nvSpPr>
          <p:spPr>
            <a:xfrm flipH="1">
              <a:off x="7034592" y="4884702"/>
              <a:ext cx="1929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rgbClr val="FF0000"/>
                  </a:solidFill>
                </a:rPr>
                <a:t>The corresponding 1</a:t>
              </a:r>
              <a:r>
                <a:rPr lang="en-US" altLang="zh-TW" sz="800" baseline="30000" dirty="0">
                  <a:solidFill>
                    <a:srgbClr val="FF0000"/>
                  </a:solidFill>
                </a:rPr>
                <a:t>st</a:t>
              </a:r>
              <a:r>
                <a:rPr lang="en-US" altLang="zh-TW" sz="800" dirty="0">
                  <a:solidFill>
                    <a:srgbClr val="FF0000"/>
                  </a:solidFill>
                </a:rPr>
                <a:t> round root is illegal if partial remainder is unbounded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3624309" y="3598841"/>
              <a:ext cx="792707" cy="2999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100" dirty="0" smtClean="0">
                  <a:solidFill>
                    <a:srgbClr val="FF0000"/>
                  </a:solidFill>
                </a:rPr>
                <a:t>1</a:t>
              </a:r>
              <a:r>
                <a:rPr lang="en-US" altLang="zh-TW" sz="1100" baseline="30000" dirty="0" smtClean="0">
                  <a:solidFill>
                    <a:srgbClr val="FF0000"/>
                  </a:solidFill>
                </a:rPr>
                <a:t>st</a:t>
              </a:r>
              <a:r>
                <a:rPr lang="en-US" altLang="zh-TW" sz="1100" dirty="0" smtClean="0">
                  <a:solidFill>
                    <a:srgbClr val="FF0000"/>
                  </a:solidFill>
                </a:rPr>
                <a:t> round root</a:t>
              </a:r>
              <a:endParaRPr lang="zh-TW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43" name="文字方塊 142"/>
            <p:cNvSpPr txBox="1"/>
            <p:nvPr/>
          </p:nvSpPr>
          <p:spPr>
            <a:xfrm flipH="1">
              <a:off x="7112156" y="6077745"/>
              <a:ext cx="1852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0000"/>
                  </a:solidFill>
                </a:rPr>
                <a:t>The corresponding 1</a:t>
              </a:r>
              <a:r>
                <a:rPr lang="en-US" altLang="zh-TW" sz="800" baseline="30000" dirty="0" smtClean="0">
                  <a:solidFill>
                    <a:srgbClr val="FF0000"/>
                  </a:solidFill>
                </a:rPr>
                <a:t>st</a:t>
              </a:r>
              <a:r>
                <a:rPr lang="en-US" altLang="zh-TW" sz="800" dirty="0" smtClean="0">
                  <a:solidFill>
                    <a:srgbClr val="FF0000"/>
                  </a:solidFill>
                </a:rPr>
                <a:t> round root is illegal if partial remainder is unbounded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 flipH="1">
              <a:off x="3449511" y="6479199"/>
              <a:ext cx="1208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>
                  <a:solidFill>
                    <a:srgbClr val="FF0000"/>
                  </a:solidFill>
                </a:rPr>
                <a:t>The corresponding root is illegal if unbounded</a:t>
              </a:r>
              <a:endParaRPr lang="zh-TW" altLang="en-US" sz="800" dirty="0">
                <a:solidFill>
                  <a:srgbClr val="FF0000"/>
                </a:solidFill>
              </a:endParaRPr>
            </a:p>
          </p:txBody>
        </p:sp>
        <p:sp>
          <p:nvSpPr>
            <p:cNvPr id="146" name="文字方塊 145"/>
            <p:cNvSpPr txBox="1"/>
            <p:nvPr/>
          </p:nvSpPr>
          <p:spPr>
            <a:xfrm flipH="1">
              <a:off x="4163275" y="4775025"/>
              <a:ext cx="6441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 dirty="0" smtClean="0"/>
                <a:t>‘b100</a:t>
              </a:r>
              <a:endParaRPr lang="zh-TW" altLang="en-US" sz="1100" dirty="0"/>
            </a:p>
          </p:txBody>
        </p:sp>
        <p:cxnSp>
          <p:nvCxnSpPr>
            <p:cNvPr id="74" name="直線單箭頭接點 73"/>
            <p:cNvCxnSpPr>
              <a:stCxn id="35" idx="3"/>
              <a:endCxn id="93" idx="2"/>
            </p:cNvCxnSpPr>
            <p:nvPr/>
          </p:nvCxnSpPr>
          <p:spPr>
            <a:xfrm>
              <a:off x="2655223" y="5036635"/>
              <a:ext cx="2245048" cy="524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827584" y="4034204"/>
              <a:ext cx="2883285" cy="13060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 flipH="1">
              <a:off x="839723" y="4046241"/>
              <a:ext cx="964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2</a:t>
              </a:r>
              <a:r>
                <a:rPr lang="en-US" altLang="zh-TW" sz="800" baseline="30000" dirty="0" smtClean="0"/>
                <a:t>nd</a:t>
              </a:r>
              <a:r>
                <a:rPr lang="en-US" altLang="zh-TW" sz="800" dirty="0" smtClean="0"/>
                <a:t> round root</a:t>
              </a:r>
              <a:endParaRPr lang="zh-TW" altLang="en-US" sz="800" dirty="0"/>
            </a:p>
          </p:txBody>
        </p:sp>
        <p:sp>
          <p:nvSpPr>
            <p:cNvPr id="71" name="矩形 70"/>
            <p:cNvSpPr/>
            <p:nvPr/>
          </p:nvSpPr>
          <p:spPr>
            <a:xfrm>
              <a:off x="163933" y="5680003"/>
              <a:ext cx="4741604" cy="7991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 flipH="1">
              <a:off x="163933" y="5663945"/>
              <a:ext cx="964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 smtClean="0"/>
                <a:t>3</a:t>
              </a:r>
              <a:r>
                <a:rPr lang="en-US" altLang="zh-TW" sz="800" baseline="30000" dirty="0" smtClean="0"/>
                <a:t>rd</a:t>
              </a:r>
              <a:r>
                <a:rPr lang="en-US" altLang="zh-TW" sz="800" dirty="0" smtClean="0"/>
                <a:t> round root</a:t>
              </a:r>
              <a:endParaRPr lang="zh-TW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0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118" y="1412776"/>
            <a:ext cx="4585036" cy="5445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 Root selection for SQRT (2/)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069920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>
                    <a:sym typeface="Wingdings" panose="05000000000000000000" pitchFamily="2" charset="2"/>
                  </a:rPr>
                  <a:t>The Fig.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000" dirty="0" smtClean="0">
                    <a:sym typeface="Wingdings" panose="05000000000000000000" pitchFamily="2" charset="2"/>
                  </a:rPr>
                  <a:t> value according to digit set and the corresponding bounded value are (1 </a:t>
                </a:r>
                <a:r>
                  <a:rPr lang="en-US" altLang="zh-TW" sz="2000" dirty="0">
                    <a:sym typeface="Wingdings" panose="05000000000000000000" pitchFamily="2" charset="2"/>
                  </a:rPr>
                  <a:t>* 4/3) </a:t>
                </a:r>
                <a:r>
                  <a:rPr lang="en-US" altLang="zh-TW" sz="2000" dirty="0" smtClean="0">
                    <a:sym typeface="Wingdings" panose="05000000000000000000" pitchFamily="2" charset="2"/>
                  </a:rPr>
                  <a:t>, (0.75 * 4/3) and (0.5 * 4/3)</a:t>
                </a:r>
              </a:p>
              <a:p>
                <a:pPr lvl="1"/>
                <a:r>
                  <a:rPr lang="en-US" altLang="zh-TW" sz="1600" dirty="0" smtClean="0">
                    <a:sym typeface="Wingdings" panose="05000000000000000000" pitchFamily="2" charset="2"/>
                  </a:rPr>
                  <a:t>0 1.00</a:t>
                </a:r>
                <a:endParaRPr lang="en-US" altLang="zh-TW" sz="16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zh-TW" sz="1600" dirty="0" smtClean="0"/>
                  <a:t>-</a:t>
                </a:r>
                <a:r>
                  <a:rPr lang="en-US" altLang="zh-TW" sz="1600" dirty="0"/>
                  <a:t>1</a:t>
                </a:r>
                <a:r>
                  <a:rPr lang="en-US" altLang="zh-TW" sz="1600" dirty="0">
                    <a:sym typeface="Wingdings" panose="05000000000000000000" pitchFamily="2" charset="2"/>
                  </a:rPr>
                  <a:t>0.11</a:t>
                </a:r>
              </a:p>
              <a:p>
                <a:pPr lvl="1"/>
                <a:r>
                  <a:rPr lang="en-US" altLang="zh-TW" sz="1600" dirty="0">
                    <a:sym typeface="Wingdings" panose="05000000000000000000" pitchFamily="2" charset="2"/>
                  </a:rPr>
                  <a:t>-2</a:t>
                </a:r>
                <a:r>
                  <a:rPr lang="en-US" altLang="zh-TW" sz="1600" dirty="0" smtClean="0">
                    <a:sym typeface="Wingdings" panose="05000000000000000000" pitchFamily="2" charset="2"/>
                  </a:rPr>
                  <a:t>0.10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069920" cy="4525963"/>
              </a:xfrm>
              <a:blipFill rotWithShape="1">
                <a:blip r:embed="rId4"/>
                <a:stretch>
                  <a:fillRect l="-1198" t="-674" r="-14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>
            <a:stCxn id="6" idx="3"/>
          </p:cNvCxnSpPr>
          <p:nvPr/>
        </p:nvCxnSpPr>
        <p:spPr>
          <a:xfrm>
            <a:off x="3694547" y="4612486"/>
            <a:ext cx="1885565" cy="926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2411760" y="442782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 is 1.00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411760" y="4705106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 is 0.11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11760" y="5003884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 is 0.10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7" idx="3"/>
          </p:cNvCxnSpPr>
          <p:nvPr/>
        </p:nvCxnSpPr>
        <p:spPr>
          <a:xfrm>
            <a:off x="3694547" y="4889772"/>
            <a:ext cx="1868855" cy="37524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3"/>
          </p:cNvCxnSpPr>
          <p:nvPr/>
        </p:nvCxnSpPr>
        <p:spPr>
          <a:xfrm>
            <a:off x="3694547" y="5188550"/>
            <a:ext cx="1813557" cy="7607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617" y="1628799"/>
            <a:ext cx="4794383" cy="2820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 Root selection for SQRT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3892418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000" dirty="0" smtClean="0">
                <a:sym typeface="Wingdings" panose="05000000000000000000" pitchFamily="2" charset="2"/>
              </a:rPr>
              <a:t>The first round pick up the corresponding root value we can calculate the corresponding partial remainder according to input value.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Several root will produce unbounded partial remainder like as white field.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The three green color will produce </a:t>
            </a:r>
            <a:r>
              <a:rPr lang="en-US" altLang="zh-TW" sz="2000" dirty="0">
                <a:sym typeface="Wingdings" panose="05000000000000000000" pitchFamily="2" charset="2"/>
              </a:rPr>
              <a:t>3 </a:t>
            </a:r>
            <a:r>
              <a:rPr lang="en-US" altLang="zh-TW" sz="2000" dirty="0" smtClean="0">
                <a:sym typeface="Wingdings" panose="05000000000000000000" pitchFamily="2" charset="2"/>
              </a:rPr>
              <a:t>roots (</a:t>
            </a:r>
            <a:r>
              <a:rPr lang="en-US" altLang="zh-TW" sz="2000" dirty="0">
                <a:sym typeface="Wingdings" panose="05000000000000000000" pitchFamily="2" charset="2"/>
              </a:rPr>
              <a:t>1.00, 0.11 and </a:t>
            </a:r>
            <a:r>
              <a:rPr lang="en-US" altLang="zh-TW" sz="2000" dirty="0" smtClean="0">
                <a:sym typeface="Wingdings" panose="05000000000000000000" pitchFamily="2" charset="2"/>
              </a:rPr>
              <a:t>0.10) </a:t>
            </a:r>
            <a:r>
              <a:rPr lang="en-US" altLang="zh-TW" sz="2000" dirty="0">
                <a:sym typeface="Wingdings" panose="05000000000000000000" pitchFamily="2" charset="2"/>
              </a:rPr>
              <a:t>in 1</a:t>
            </a:r>
            <a:r>
              <a:rPr lang="en-US" altLang="zh-TW" sz="2000" baseline="30000" dirty="0">
                <a:sym typeface="Wingdings" panose="05000000000000000000" pitchFamily="2" charset="2"/>
              </a:rPr>
              <a:t>st</a:t>
            </a:r>
            <a:r>
              <a:rPr lang="en-US" altLang="zh-TW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iteration then the next round use it to calculate new partial remainder.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Then All values in red rectangle are 4x and then check the 2</a:t>
            </a:r>
            <a:r>
              <a:rPr lang="en-US" altLang="zh-TW" sz="20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zh-TW" sz="2000" dirty="0" smtClean="0">
                <a:sym typeface="Wingdings" panose="05000000000000000000" pitchFamily="2" charset="2"/>
              </a:rPr>
              <a:t> round will not produce unbounded value or illegal root.</a:t>
            </a:r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>
          <a:xfrm>
            <a:off x="2267744" y="3429000"/>
            <a:ext cx="3024336" cy="6120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92080" y="3789040"/>
            <a:ext cx="504056" cy="5040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stCxn id="15" idx="1"/>
          </p:cNvCxnSpPr>
          <p:nvPr/>
        </p:nvCxnSpPr>
        <p:spPr>
          <a:xfrm flipH="1" flipV="1">
            <a:off x="7812360" y="2924944"/>
            <a:ext cx="72045" cy="18951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21" idx="1"/>
          </p:cNvCxnSpPr>
          <p:nvPr/>
        </p:nvCxnSpPr>
        <p:spPr>
          <a:xfrm flipH="1" flipV="1">
            <a:off x="7361604" y="3284984"/>
            <a:ext cx="513398" cy="215878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24" idx="1"/>
          </p:cNvCxnSpPr>
          <p:nvPr/>
        </p:nvCxnSpPr>
        <p:spPr>
          <a:xfrm flipH="1" flipV="1">
            <a:off x="7361604" y="4149080"/>
            <a:ext cx="499609" cy="205687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7884405" y="4635440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 is 1.00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875002" y="5259104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 is 0.11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861213" y="6021288"/>
            <a:ext cx="128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 is 0.10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6228184" y="1628799"/>
            <a:ext cx="1944216" cy="2820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8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 Root selection for SQRT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5554961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ym typeface="Wingdings" panose="05000000000000000000" pitchFamily="2" charset="2"/>
              </a:rPr>
              <a:t>The second iteration </a:t>
            </a:r>
            <a:r>
              <a:rPr lang="en-US" altLang="zh-TW" sz="2000" dirty="0">
                <a:sym typeface="Wingdings" panose="05000000000000000000" pitchFamily="2" charset="2"/>
              </a:rPr>
              <a:t>use previous 3 </a:t>
            </a:r>
            <a:r>
              <a:rPr lang="en-US" altLang="zh-TW" sz="2000" dirty="0" smtClean="0">
                <a:sym typeface="Wingdings" panose="05000000000000000000" pitchFamily="2" charset="2"/>
              </a:rPr>
              <a:t>roots</a:t>
            </a:r>
            <a:r>
              <a:rPr lang="en-US" altLang="zh-TW" sz="2000" dirty="0">
                <a:sym typeface="Wingdings" panose="05000000000000000000" pitchFamily="2" charset="2"/>
              </a:rPr>
              <a:t> (1.00, 0.11 and 0.10</a:t>
            </a:r>
            <a:r>
              <a:rPr lang="en-US" altLang="zh-TW" sz="2000" dirty="0" smtClean="0">
                <a:sym typeface="Wingdings" panose="05000000000000000000" pitchFamily="2" charset="2"/>
              </a:rPr>
              <a:t>) to select partial root and calculate partial remainder.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Partial root selection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Partial Root 1.00 will select -2, -1, 0 partial root because partial remainders are in range [-4, -0.5].</a:t>
            </a:r>
          </a:p>
          <a:p>
            <a:pPr lvl="1"/>
            <a:r>
              <a:rPr lang="en-US" altLang="zh-TW" sz="1600" dirty="0">
                <a:sym typeface="Wingdings" panose="05000000000000000000" pitchFamily="2" charset="2"/>
              </a:rPr>
              <a:t>Partial Root </a:t>
            </a:r>
            <a:r>
              <a:rPr lang="en-US" altLang="zh-TW" sz="1600" dirty="0" smtClean="0">
                <a:sym typeface="Wingdings" panose="05000000000000000000" pitchFamily="2" charset="2"/>
              </a:rPr>
              <a:t>0.11 </a:t>
            </a:r>
            <a:r>
              <a:rPr lang="en-US" altLang="zh-TW" sz="1600" dirty="0">
                <a:sym typeface="Wingdings" panose="05000000000000000000" pitchFamily="2" charset="2"/>
              </a:rPr>
              <a:t>will select -2, -1, </a:t>
            </a:r>
            <a:r>
              <a:rPr lang="en-US" altLang="zh-TW" sz="1600" dirty="0" smtClean="0">
                <a:sym typeface="Wingdings" panose="05000000000000000000" pitchFamily="2" charset="2"/>
              </a:rPr>
              <a:t>0, 1, 2 </a:t>
            </a:r>
            <a:r>
              <a:rPr lang="en-US" altLang="zh-TW" sz="1600" dirty="0">
                <a:sym typeface="Wingdings" panose="05000000000000000000" pitchFamily="2" charset="2"/>
              </a:rPr>
              <a:t>partial </a:t>
            </a:r>
            <a:r>
              <a:rPr lang="en-US" altLang="zh-TW" sz="1600" dirty="0" smtClean="0">
                <a:sym typeface="Wingdings" panose="05000000000000000000" pitchFamily="2" charset="2"/>
              </a:rPr>
              <a:t>root</a:t>
            </a:r>
            <a:r>
              <a:rPr lang="en-US" altLang="zh-TW" sz="1600" dirty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ym typeface="Wingdings" panose="05000000000000000000" pitchFamily="2" charset="2"/>
              </a:rPr>
              <a:t>because partial remainder are in range [-3.5, 2.5].</a:t>
            </a:r>
          </a:p>
          <a:p>
            <a:pPr lvl="1"/>
            <a:r>
              <a:rPr lang="en-US" altLang="zh-TW" sz="1600" dirty="0">
                <a:sym typeface="Wingdings" panose="05000000000000000000" pitchFamily="2" charset="2"/>
              </a:rPr>
              <a:t>Partial Root </a:t>
            </a:r>
            <a:r>
              <a:rPr lang="en-US" altLang="zh-TW" sz="1600" dirty="0" smtClean="0">
                <a:sym typeface="Wingdings" panose="05000000000000000000" pitchFamily="2" charset="2"/>
              </a:rPr>
              <a:t>0.10 </a:t>
            </a:r>
            <a:r>
              <a:rPr lang="en-US" altLang="zh-TW" sz="1600" dirty="0">
                <a:sym typeface="Wingdings" panose="05000000000000000000" pitchFamily="2" charset="2"/>
              </a:rPr>
              <a:t>will select -2, -1, </a:t>
            </a:r>
            <a:r>
              <a:rPr lang="en-US" altLang="zh-TW" sz="1600" dirty="0" smtClean="0">
                <a:sym typeface="Wingdings" panose="05000000000000000000" pitchFamily="2" charset="2"/>
              </a:rPr>
              <a:t>0, 1, 2 </a:t>
            </a:r>
            <a:r>
              <a:rPr lang="en-US" altLang="zh-TW" sz="1600" dirty="0">
                <a:sym typeface="Wingdings" panose="05000000000000000000" pitchFamily="2" charset="2"/>
              </a:rPr>
              <a:t>partial </a:t>
            </a:r>
            <a:r>
              <a:rPr lang="en-US" altLang="zh-TW" sz="1600" dirty="0" smtClean="0">
                <a:sym typeface="Wingdings" panose="05000000000000000000" pitchFamily="2" charset="2"/>
              </a:rPr>
              <a:t>root because partial remainder are in [-2, 2.5]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We can find 2</a:t>
            </a:r>
            <a:r>
              <a:rPr lang="en-US" altLang="zh-TW" sz="20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zh-TW" sz="2000" dirty="0" smtClean="0">
                <a:sym typeface="Wingdings" panose="05000000000000000000" pitchFamily="2" charset="2"/>
              </a:rPr>
              <a:t> round partial root according to right Figs and calculate the 2</a:t>
            </a:r>
            <a:r>
              <a:rPr lang="en-US" altLang="zh-TW" sz="20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zh-TW" sz="2000" dirty="0" smtClean="0">
                <a:sym typeface="Wingdings" panose="05000000000000000000" pitchFamily="2" charset="2"/>
              </a:rPr>
              <a:t> round partial remainder.</a:t>
            </a:r>
          </a:p>
          <a:p>
            <a:endParaRPr lang="en-US" altLang="zh-TW" sz="2000" dirty="0" smtClean="0">
              <a:sym typeface="Wingdings" panose="05000000000000000000" pitchFamily="2" charset="2"/>
            </a:endParaRPr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" r="54267"/>
          <a:stretch/>
        </p:blipFill>
        <p:spPr bwMode="auto">
          <a:xfrm>
            <a:off x="6796429" y="4221087"/>
            <a:ext cx="2332310" cy="263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線接點 30"/>
          <p:cNvCxnSpPr/>
          <p:nvPr/>
        </p:nvCxnSpPr>
        <p:spPr>
          <a:xfrm>
            <a:off x="9108504" y="3466661"/>
            <a:ext cx="0" cy="61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129379" y="3520445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ym typeface="Wingdings" panose="05000000000000000000" pitchFamily="2" charset="2"/>
              </a:rPr>
              <a:t>Partial Root 0.10</a:t>
            </a:r>
            <a:endParaRPr lang="zh-TW" altLang="en-US" sz="1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143443" y="2713146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ym typeface="Wingdings" panose="05000000000000000000" pitchFamily="2" charset="2"/>
              </a:rPr>
              <a:t>Partial Root </a:t>
            </a:r>
            <a:r>
              <a:rPr lang="en-US" altLang="zh-TW" sz="1000" dirty="0" smtClean="0">
                <a:sym typeface="Wingdings" panose="05000000000000000000" pitchFamily="2" charset="2"/>
              </a:rPr>
              <a:t>0.11</a:t>
            </a:r>
            <a:endParaRPr lang="zh-TW" altLang="en-US" sz="1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129379" y="198884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ym typeface="Wingdings" panose="05000000000000000000" pitchFamily="2" charset="2"/>
              </a:rPr>
              <a:t>Partial Root </a:t>
            </a:r>
            <a:r>
              <a:rPr lang="en-US" altLang="zh-TW" sz="1000" dirty="0" smtClean="0">
                <a:sym typeface="Wingdings" panose="05000000000000000000" pitchFamily="2" charset="2"/>
              </a:rPr>
              <a:t>1.00</a:t>
            </a:r>
            <a:endParaRPr lang="zh-TW" altLang="en-US" sz="1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70" y="1307814"/>
            <a:ext cx="1962730" cy="284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18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Instruction latency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*DIV/SQRT instruction can not be dispatch to function unit back-to-back and the instructions </a:t>
            </a:r>
            <a:r>
              <a:rPr lang="en-US" altLang="zh-TW" sz="2000" dirty="0" smtClean="0">
                <a:solidFill>
                  <a:srgbClr val="FF0000"/>
                </a:solidFill>
              </a:rPr>
              <a:t>reduce 1 cycle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x is not supported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875310"/>
              </p:ext>
            </p:extLst>
          </p:nvPr>
        </p:nvGraphicFramePr>
        <p:xfrm>
          <a:off x="827584" y="2060848"/>
          <a:ext cx="54006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61"/>
                <a:gridCol w="812998"/>
                <a:gridCol w="842025"/>
                <a:gridCol w="696852"/>
                <a:gridCol w="871065"/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Instruction </a:t>
                      </a:r>
                      <a:endParaRPr lang="zh-TW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Latency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Scalar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Vector</a:t>
                      </a:r>
                      <a:endParaRPr lang="zh-TW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 anchor="ctr"/>
                </a:tc>
              </a:tr>
              <a:tr h="28803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DIV/SQRT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VFRECE7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VFRSQRTE7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 Root selection for SQRT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219257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ym typeface="Wingdings" panose="05000000000000000000" pitchFamily="2" charset="2"/>
              </a:rPr>
              <a:t>The right Fig. is produced according to partial root selection table and the corresponding 1</a:t>
            </a:r>
            <a:r>
              <a:rPr lang="en-US" altLang="zh-TW" sz="2000" baseline="30000" dirty="0" smtClean="0">
                <a:sym typeface="Wingdings" panose="05000000000000000000" pitchFamily="2" charset="2"/>
              </a:rPr>
              <a:t>st</a:t>
            </a:r>
            <a:r>
              <a:rPr lang="en-US" altLang="zh-TW" sz="2000" dirty="0" smtClean="0">
                <a:sym typeface="Wingdings" panose="05000000000000000000" pitchFamily="2" charset="2"/>
              </a:rPr>
              <a:t> round partial root. 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The root is in range [0.5, 1] so </a:t>
            </a:r>
            <a:r>
              <a:rPr lang="en-US" altLang="zh-TW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0.0111 and 0.0110 </a:t>
            </a:r>
            <a:r>
              <a:rPr lang="en-US" altLang="zh-TW" sz="2000" dirty="0" smtClean="0">
                <a:sym typeface="Wingdings" panose="05000000000000000000" pitchFamily="2" charset="2"/>
              </a:rPr>
              <a:t>are </a:t>
            </a:r>
            <a:r>
              <a:rPr lang="en-US" altLang="zh-TW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illegal</a:t>
            </a:r>
            <a:r>
              <a:rPr lang="en-US" altLang="zh-TW" sz="2000" dirty="0" smtClean="0">
                <a:sym typeface="Wingdings" panose="05000000000000000000" pitchFamily="2" charset="2"/>
              </a:rPr>
              <a:t>. Thus, 0.1010 and 0.1011 cannot be applied as 1</a:t>
            </a:r>
            <a:r>
              <a:rPr lang="en-US" altLang="zh-TW" sz="2000" baseline="30000" dirty="0" smtClean="0">
                <a:sym typeface="Wingdings" panose="05000000000000000000" pitchFamily="2" charset="2"/>
              </a:rPr>
              <a:t>st</a:t>
            </a:r>
            <a:r>
              <a:rPr lang="en-US" altLang="zh-TW" sz="2000" dirty="0" smtClean="0">
                <a:sym typeface="Wingdings" panose="05000000000000000000" pitchFamily="2" charset="2"/>
              </a:rPr>
              <a:t> round root.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06" y="3284984"/>
            <a:ext cx="7347545" cy="270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" name="矩形 9215"/>
          <p:cNvSpPr/>
          <p:nvPr/>
        </p:nvSpPr>
        <p:spPr>
          <a:xfrm>
            <a:off x="7236296" y="3429000"/>
            <a:ext cx="932755" cy="2558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12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dirty="0" smtClean="0"/>
              <a:t> Round Root selection for SQRT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8219257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>
                <a:sym typeface="Wingdings" panose="05000000000000000000" pitchFamily="2" charset="2"/>
              </a:rPr>
              <a:t>Check the partial remainders are bounded [-2r/3,</a:t>
            </a:r>
            <a:r>
              <a:rPr lang="en-US" altLang="zh-TW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2r/3)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According to 2</a:t>
            </a:r>
            <a:r>
              <a:rPr lang="en-US" altLang="zh-TW" sz="20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zh-TW" sz="2000" dirty="0" smtClean="0">
                <a:sym typeface="Wingdings" panose="05000000000000000000" pitchFamily="2" charset="2"/>
              </a:rPr>
              <a:t> partial remainder table, all partial remainder values are in the corresponding boundary. Thus, we can apply 0.1100 and 0.1101 as 1</a:t>
            </a:r>
            <a:r>
              <a:rPr lang="en-US" altLang="zh-TW" sz="2000" baseline="30000" dirty="0" smtClean="0">
                <a:sym typeface="Wingdings" panose="05000000000000000000" pitchFamily="2" charset="2"/>
              </a:rPr>
              <a:t>st</a:t>
            </a:r>
            <a:r>
              <a:rPr lang="en-US" altLang="zh-TW" sz="2000" dirty="0" smtClean="0">
                <a:sym typeface="Wingdings" panose="05000000000000000000" pitchFamily="2" charset="2"/>
              </a:rPr>
              <a:t> round root.</a:t>
            </a:r>
          </a:p>
          <a:p>
            <a:r>
              <a:rPr lang="en-US" altLang="zh-TW" sz="2000" dirty="0" smtClean="0">
                <a:sym typeface="Wingdings" panose="05000000000000000000" pitchFamily="2" charset="2"/>
              </a:rPr>
              <a:t>The current design apply </a:t>
            </a:r>
            <a:r>
              <a:rPr lang="en-US" altLang="zh-TW" sz="2000" dirty="0">
                <a:sym typeface="Wingdings" panose="05000000000000000000" pitchFamily="2" charset="2"/>
              </a:rPr>
              <a:t>0.1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101</a:t>
            </a:r>
            <a:r>
              <a:rPr lang="en-US" altLang="zh-TW" sz="2000" dirty="0">
                <a:sym typeface="Wingdings" panose="05000000000000000000" pitchFamily="2" charset="2"/>
              </a:rPr>
              <a:t> as 1</a:t>
            </a:r>
            <a:r>
              <a:rPr lang="en-US" altLang="zh-TW" sz="2000" baseline="30000" dirty="0">
                <a:sym typeface="Wingdings" panose="05000000000000000000" pitchFamily="2" charset="2"/>
              </a:rPr>
              <a:t>st</a:t>
            </a:r>
            <a:r>
              <a:rPr lang="en-US" altLang="zh-TW" sz="2000" dirty="0">
                <a:sym typeface="Wingdings" panose="05000000000000000000" pitchFamily="2" charset="2"/>
              </a:rPr>
              <a:t> round root.</a:t>
            </a:r>
            <a:endParaRPr lang="en-US" altLang="zh-TW" sz="2000" dirty="0" smtClean="0">
              <a:sym typeface="Wingdings" panose="05000000000000000000" pitchFamily="2" charset="2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" y="3356992"/>
            <a:ext cx="9153526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90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DIV and SQRT Look-up Table (1/)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449240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Merge 2 look-up tables to reduce area.</a:t>
            </a:r>
          </a:p>
          <a:p>
            <a:r>
              <a:rPr lang="en-US" altLang="zh-TW" sz="2000" dirty="0" smtClean="0"/>
              <a:t>The red rectangles are different with SQRT look-up table.</a:t>
            </a:r>
          </a:p>
          <a:p>
            <a:r>
              <a:rPr lang="en-US" altLang="zh-TW" sz="2000" dirty="0" smtClean="0"/>
              <a:t>The sum of high-order partial remainder </a:t>
            </a:r>
            <a:r>
              <a:rPr lang="en-US" altLang="zh-TW" sz="2000" dirty="0"/>
              <a:t>may be </a:t>
            </a:r>
            <a:r>
              <a:rPr lang="en-US" altLang="zh-TW" sz="2000" b="1" dirty="0"/>
              <a:t>actually sum </a:t>
            </a:r>
            <a:r>
              <a:rPr lang="en-US" altLang="zh-TW" sz="2000" dirty="0"/>
              <a:t>or </a:t>
            </a:r>
            <a:r>
              <a:rPr lang="en-US" altLang="zh-TW" sz="2000" b="1" dirty="0"/>
              <a:t>sum without </a:t>
            </a:r>
            <a:r>
              <a:rPr lang="en-US" altLang="zh-TW" sz="2000" b="1" dirty="0" smtClean="0"/>
              <a:t>carry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000" dirty="0" smtClean="0"/>
              <a:t>Check that red rectangles are replaceable</a:t>
            </a:r>
            <a:endParaRPr lang="en-US" altLang="zh-TW" sz="20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440" y="1700808"/>
            <a:ext cx="5230342" cy="507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716016" y="1387052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DIV Look-up table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20272" y="135478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SQRT Look-up table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44008" y="2420888"/>
            <a:ext cx="223224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83988" y="3284984"/>
            <a:ext cx="223224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22088" y="4365104"/>
            <a:ext cx="223224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672435" y="5517232"/>
            <a:ext cx="223224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53570" r="66810" b="-1095"/>
          <a:stretch/>
        </p:blipFill>
        <p:spPr bwMode="auto">
          <a:xfrm>
            <a:off x="197810" y="5216434"/>
            <a:ext cx="3491795" cy="148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橢圓 14"/>
          <p:cNvSpPr/>
          <p:nvPr/>
        </p:nvSpPr>
        <p:spPr>
          <a:xfrm>
            <a:off x="2112715" y="575922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103945" y="541485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0800000">
            <a:off x="2103946" y="5543802"/>
            <a:ext cx="72008" cy="1174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2113309" y="5479413"/>
            <a:ext cx="3527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+1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77741" y="5661248"/>
            <a:ext cx="11047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 smtClean="0"/>
              <a:t>Sum with carry=0</a:t>
            </a:r>
            <a:endParaRPr lang="zh-TW" altLang="en-US" sz="1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277741" y="5289886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dirty="0" smtClean="0"/>
              <a:t>Sum with carry=1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8236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DIV and SQRT Look-up Table (2/)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endParaRPr lang="en-US" altLang="zh-TW" sz="20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70580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65104"/>
            <a:ext cx="6178649" cy="183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字方塊 20"/>
          <p:cNvSpPr txBox="1"/>
          <p:nvPr/>
        </p:nvSpPr>
        <p:spPr>
          <a:xfrm>
            <a:off x="2411760" y="583381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074129" y="5847065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+1/+2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6696236" y="582460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橢圓 28"/>
          <p:cNvSpPr/>
          <p:nvPr/>
        </p:nvSpPr>
        <p:spPr>
          <a:xfrm>
            <a:off x="6891404" y="524812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6891404" y="544017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5364088" y="5649024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06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DIV and SQRT Look-up Table (3/)</a:t>
            </a:r>
            <a:endParaRPr lang="en-US" altLang="zh-TW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34" y="1996240"/>
            <a:ext cx="68770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86" y="4603832"/>
            <a:ext cx="6163874" cy="177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字方塊 13"/>
          <p:cNvSpPr txBox="1"/>
          <p:nvPr/>
        </p:nvSpPr>
        <p:spPr>
          <a:xfrm>
            <a:off x="2555776" y="470792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555776" y="5269850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+0/+1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555776" y="583896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7237052" y="483726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7236296" y="50412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8028384" y="50412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8045164" y="485658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0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03354"/>
            <a:ext cx="6190665" cy="178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DIV and SQRT Look-up Table (4/)</a:t>
            </a:r>
            <a:endParaRPr lang="en-US" altLang="zh-TW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483768" y="429309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483768" y="487810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+0/-1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480638" y="55531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6540192" y="566395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3419872" y="525372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8100392" y="5663958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7332141" y="566581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88" y="1919601"/>
            <a:ext cx="690562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橢圓 16"/>
          <p:cNvSpPr/>
          <p:nvPr/>
        </p:nvSpPr>
        <p:spPr>
          <a:xfrm>
            <a:off x="6540192" y="588648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8105613" y="586368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7332141" y="58569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48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Merge </a:t>
            </a:r>
            <a:r>
              <a:rPr lang="en-US" altLang="zh-TW" dirty="0" smtClean="0"/>
              <a:t>DIV and SQRT Look-up Table (5/)</a:t>
            </a:r>
            <a:endParaRPr lang="en-US" altLang="zh-TW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62607"/>
            <a:ext cx="686752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39" y="3922847"/>
            <a:ext cx="6328007" cy="191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字方塊 19"/>
          <p:cNvSpPr txBox="1"/>
          <p:nvPr/>
        </p:nvSpPr>
        <p:spPr>
          <a:xfrm>
            <a:off x="6509991" y="3922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611437" y="392284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-1/-2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837583" y="392284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-2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7927529" y="543501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5585111" y="480756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5585111" y="460988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95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Merge DIV and SQRT Look-up Table </a:t>
            </a:r>
            <a:r>
              <a:rPr lang="en-US" altLang="zh-TW" dirty="0" smtClean="0"/>
              <a:t>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199" y="1600200"/>
            <a:ext cx="4472947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Merge div &amp; 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look-up</a:t>
            </a:r>
          </a:p>
          <a:p>
            <a:pPr lvl="1"/>
            <a:r>
              <a:rPr lang="en-US" altLang="zh-TW" sz="1600" dirty="0" smtClean="0"/>
              <a:t>Merge the look-up tables (use only one table and it is original SQRT look-up table)</a:t>
            </a:r>
          </a:p>
          <a:p>
            <a:r>
              <a:rPr lang="en-US" altLang="zh-TW" sz="2000" dirty="0" smtClean="0"/>
              <a:t>VFDIV64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47" y="1700808"/>
            <a:ext cx="4191565" cy="406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591775"/>
              </p:ext>
            </p:extLst>
          </p:nvPr>
        </p:nvGraphicFramePr>
        <p:xfrm>
          <a:off x="539552" y="2852936"/>
          <a:ext cx="43924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310"/>
                <a:gridCol w="726430"/>
                <a:gridCol w="528058"/>
                <a:gridCol w="905244"/>
                <a:gridCol w="905244"/>
                <a:gridCol w="545202"/>
              </a:tblGrid>
              <a:tr h="1440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Lib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 smtClean="0"/>
                        <a:t>Feq</a:t>
                      </a:r>
                      <a:r>
                        <a:rPr lang="en-US" altLang="zh-TW" sz="1200" dirty="0" smtClean="0"/>
                        <a:t>.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FLEN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Original 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Modified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28HPC+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1.00Ghz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32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21.3kgates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21.2kgates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0.5%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28HPC+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1.25Ghz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32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22.7kgates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22.5kgates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0.9%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28HPC+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1.00Ghz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dirty="0" smtClean="0"/>
                        <a:t>64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27.5kgates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27.3kgates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0.7%</a:t>
                      </a:r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28HPC+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baseline="0" dirty="0" smtClean="0">
                          <a:sym typeface="Wingdings" panose="05000000000000000000" pitchFamily="2" charset="2"/>
                        </a:rPr>
                        <a:t>1.25Ghz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u="none" dirty="0" smtClean="0"/>
                        <a:t>64</a:t>
                      </a:r>
                      <a:endParaRPr lang="zh-TW" altLang="en-US" sz="1200" u="non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aseline="0" dirty="0" smtClean="0">
                          <a:sym typeface="Wingdings" panose="05000000000000000000" pitchFamily="2" charset="2"/>
                        </a:rPr>
                        <a:t>31.2kgates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baseline="0" dirty="0" smtClean="0">
                          <a:sym typeface="Wingdings" panose="05000000000000000000" pitchFamily="2" charset="2"/>
                        </a:rPr>
                        <a:t>30.1kgates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baseline="0" dirty="0" smtClean="0">
                          <a:sym typeface="Wingdings" panose="05000000000000000000" pitchFamily="2" charset="2"/>
                        </a:rPr>
                        <a:t>3.6%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537556" y="1404319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DIV Look-up table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437251" y="1403670"/>
            <a:ext cx="176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SQRT Look-up table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329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79865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/>
              <a:t>*If RVV = 1, </a:t>
            </a:r>
            <a:r>
              <a:rPr lang="en-US" altLang="zh-TW" dirty="0"/>
              <a:t>FLEN </a:t>
            </a:r>
            <a:r>
              <a:rPr lang="en-US" altLang="zh-TW" dirty="0" smtClean="0"/>
              <a:t>is </a:t>
            </a:r>
            <a:r>
              <a:rPr lang="en-US" altLang="zh-TW" dirty="0"/>
              <a:t>equivalent to ELEN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59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5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T:\users\klmn\larryzzr\FP_Larry\FDIV\vicuna_pipeline_stages_with_vpu_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" y="1749542"/>
            <a:ext cx="9144744" cy="434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VPU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69420" y="4797152"/>
            <a:ext cx="175490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505447" y="2276872"/>
            <a:ext cx="3290690" cy="38164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3876" y="2927122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Frontend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524328" y="485986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Function unit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9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33811</TotalTime>
  <Words>4801</Words>
  <Application>Microsoft Office PowerPoint</Application>
  <PresentationFormat>如螢幕大小 (4:3)</PresentationFormat>
  <Paragraphs>1114</Paragraphs>
  <Slides>67</Slides>
  <Notes>18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67</vt:i4>
      </vt:variant>
    </vt:vector>
  </HeadingPairs>
  <TitlesOfParts>
    <vt:vector size="70" baseType="lpstr">
      <vt:lpstr>Office 佈景主題</vt:lpstr>
      <vt:lpstr>工作表</vt:lpstr>
      <vt:lpstr>Visio</vt:lpstr>
      <vt:lpstr>FP DIV/SQRT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uArch overview</vt:lpstr>
      <vt:lpstr>VPU stage</vt:lpstr>
      <vt:lpstr>Function Unit Lane Hierarchy</vt:lpstr>
      <vt:lpstr>FDIV uArch (1/)</vt:lpstr>
      <vt:lpstr>FDIV uArch (2/)</vt:lpstr>
      <vt:lpstr>FDIV uArch (3/)</vt:lpstr>
      <vt:lpstr>FDIV uArch (4/)</vt:lpstr>
      <vt:lpstr>FDIV uArch (5/)</vt:lpstr>
      <vt:lpstr>FP Div/SQRT Instructions</vt:lpstr>
      <vt:lpstr>FP Div/SQRT Instructions datapath</vt:lpstr>
      <vt:lpstr>FP Div/SQRT Instructions (1/)</vt:lpstr>
      <vt:lpstr>FP Div/SQRT Instructions (2/)</vt:lpstr>
      <vt:lpstr>FP Estimation Instructions</vt:lpstr>
      <vt:lpstr>FP Estimation Instructions (1/)</vt:lpstr>
      <vt:lpstr>FP Estimation Instructions (2/)</vt:lpstr>
      <vt:lpstr>Round digit generation &amp; Twice Rounding Detection </vt:lpstr>
      <vt:lpstr>Round digit generation (1/)</vt:lpstr>
      <vt:lpstr>Round digit generation (2/)</vt:lpstr>
      <vt:lpstr>Underflow Flag Detection</vt:lpstr>
      <vt:lpstr>Underflow Flag Detection (1/)</vt:lpstr>
      <vt:lpstr>Underflow Flag Detection (2/)</vt:lpstr>
      <vt:lpstr>Underflow Flag Detection (3/)</vt:lpstr>
      <vt:lpstr>Enhancements</vt:lpstr>
      <vt:lpstr>Enhancements (1/)</vt:lpstr>
      <vt:lpstr>Merge IDIV and FDIV methods</vt:lpstr>
      <vt:lpstr>Merge IDIV and FDIV methods (1/)</vt:lpstr>
      <vt:lpstr>Merge IDIV and FDIV methods (2/)</vt:lpstr>
      <vt:lpstr>Instruction list</vt:lpstr>
      <vt:lpstr>Instruction list</vt:lpstr>
      <vt:lpstr>Backup</vt:lpstr>
      <vt:lpstr>Radix-2 Algorithm (1/)</vt:lpstr>
      <vt:lpstr>Radix-2 Algorithm (2/)</vt:lpstr>
      <vt:lpstr>Radix-2 Algorithm (3/)</vt:lpstr>
      <vt:lpstr>Radix-2 divider using SRT (1/)</vt:lpstr>
      <vt:lpstr>Radix-2 divider using SRT (2/)</vt:lpstr>
      <vt:lpstr>Radix-2 divider using SRT &amp; CSA(1/)</vt:lpstr>
      <vt:lpstr>Radix-2 divider using SRT &amp; CSA(2/)</vt:lpstr>
      <vt:lpstr>Radix-2 divider using SRT &amp; CSA(3/)</vt:lpstr>
      <vt:lpstr>Radix-4 divider using SRT (1/)</vt:lpstr>
      <vt:lpstr>Radix-4 divider using SRT (2/)</vt:lpstr>
      <vt:lpstr>Radix-4 divider using SRT (3/)</vt:lpstr>
      <vt:lpstr>Radix-4 divider using SRT (4/)</vt:lpstr>
      <vt:lpstr>Radix-4 SRT - Quotient Handling (1/)</vt:lpstr>
      <vt:lpstr>Radix-2 SQRT - Example</vt:lpstr>
      <vt:lpstr>Radix-4 DIV and SQRT</vt:lpstr>
      <vt:lpstr>Radix-4 SRT Look-up Table (1/)</vt:lpstr>
      <vt:lpstr>How to subtract 1/adjust data for SQRT (1/)</vt:lpstr>
      <vt:lpstr>How to subtract 1/adjust data for SQRT (2/)</vt:lpstr>
      <vt:lpstr>1st Round Root selection for SQRT (1/)</vt:lpstr>
      <vt:lpstr>1st Round Root selection for SQRT (2/)</vt:lpstr>
      <vt:lpstr>1st Round Root selection for SQRT (3/)</vt:lpstr>
      <vt:lpstr>1st Round Root selection for SQRT (4/)</vt:lpstr>
      <vt:lpstr>1st Round Root selection for SQRT (5/)</vt:lpstr>
      <vt:lpstr>1st Round Root selection for SQRT (6/)</vt:lpstr>
      <vt:lpstr>Merge DIV and SQRT Look-up Table (1/)</vt:lpstr>
      <vt:lpstr>Merge DIV and SQRT Look-up Table (2/)</vt:lpstr>
      <vt:lpstr>Merge DIV and SQRT Look-up Table (3/)</vt:lpstr>
      <vt:lpstr>Merge DIV and SQRT Look-up Table (4/)</vt:lpstr>
      <vt:lpstr>Merge DIV and SQRT Look-up Table (5/)</vt:lpstr>
      <vt:lpstr>Merge DIV and SQRT Look-up Table (6/)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1518</cp:revision>
  <dcterms:created xsi:type="dcterms:W3CDTF">2020-11-20T05:54:43Z</dcterms:created>
  <dcterms:modified xsi:type="dcterms:W3CDTF">2021-01-26T07:44:36Z</dcterms:modified>
</cp:coreProperties>
</file>