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73" r:id="rId4"/>
    <p:sldId id="275" r:id="rId5"/>
    <p:sldId id="333" r:id="rId6"/>
    <p:sldId id="334" r:id="rId7"/>
    <p:sldId id="329" r:id="rId8"/>
    <p:sldId id="331" r:id="rId9"/>
    <p:sldId id="323" r:id="rId10"/>
    <p:sldId id="324" r:id="rId11"/>
    <p:sldId id="325" r:id="rId12"/>
    <p:sldId id="342" r:id="rId13"/>
    <p:sldId id="343" r:id="rId14"/>
    <p:sldId id="337" r:id="rId15"/>
    <p:sldId id="339" r:id="rId16"/>
    <p:sldId id="338" r:id="rId17"/>
    <p:sldId id="340" r:id="rId18"/>
    <p:sldId id="341" r:id="rId19"/>
    <p:sldId id="330" r:id="rId20"/>
    <p:sldId id="318" r:id="rId21"/>
    <p:sldId id="332" r:id="rId22"/>
    <p:sldId id="320" r:id="rId23"/>
    <p:sldId id="321" r:id="rId24"/>
    <p:sldId id="322" r:id="rId25"/>
    <p:sldId id="326" r:id="rId26"/>
    <p:sldId id="344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0157" autoAdjust="0"/>
  </p:normalViewPr>
  <p:slideViewPr>
    <p:cSldViewPr>
      <p:cViewPr varScale="1">
        <p:scale>
          <a:sx n="95" d="100"/>
          <a:sy n="95" d="100"/>
        </p:scale>
        <p:origin x="-127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FP Fused-MAC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202104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LZA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Example</a:t>
            </a:r>
          </a:p>
          <a:p>
            <a:endParaRPr lang="en-US" altLang="zh-TW" sz="2000" dirty="0">
              <a:latin typeface="Cambria Math"/>
            </a:endParaRPr>
          </a:p>
          <a:p>
            <a:endParaRPr lang="en-US" altLang="zh-TW" sz="2000" b="0" dirty="0" smtClean="0">
              <a:latin typeface="Cambria Math"/>
            </a:endParaRPr>
          </a:p>
          <a:p>
            <a:endParaRPr lang="en-US" altLang="zh-TW" sz="2000" dirty="0">
              <a:latin typeface="Cambria Math"/>
            </a:endParaRPr>
          </a:p>
          <a:p>
            <a:endParaRPr lang="en-US" altLang="zh-TW" sz="2000" b="0" dirty="0" smtClean="0">
              <a:latin typeface="Cambria Math"/>
            </a:endParaRPr>
          </a:p>
          <a:p>
            <a:endParaRPr lang="en-US" altLang="zh-TW" sz="2000" dirty="0">
              <a:latin typeface="Cambria Math"/>
            </a:endParaRPr>
          </a:p>
          <a:p>
            <a:endParaRPr lang="en-US" altLang="zh-TW" sz="2000" b="0" dirty="0" smtClean="0">
              <a:latin typeface="Cambria Math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196751"/>
            <a:ext cx="5920903" cy="235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967013"/>
                  </p:ext>
                </p:extLst>
              </p:nvPr>
            </p:nvGraphicFramePr>
            <p:xfrm>
              <a:off x="2843808" y="3645024"/>
              <a:ext cx="5328592" cy="3136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4296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patterns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Leading-one</a:t>
                          </a:r>
                          <a:r>
                            <a:rPr lang="en-US" altLang="zh-TW" baseline="0" dirty="0" smtClean="0"/>
                            <a:t> position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altLang="zh-TW" b="0" i="1" smtClean="0">
                                  <a:latin typeface="Cambria Math"/>
                                </a:rPr>
                                <m:t>00</m:t>
                              </m:r>
                            </m:oMath>
                          </a14:m>
                          <a:r>
                            <a:rPr lang="en-US" altLang="zh-TW" b="0" i="0" dirty="0" smtClean="0">
                              <a:latin typeface="Cambria Math"/>
                            </a:rPr>
                            <a:t>0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b="0" i="0" smtClean="0">
                                  <a:latin typeface="Cambria Math"/>
                                </a:rPr>
                                <m:t>000</m:t>
                              </m:r>
                              <m:r>
                                <a:rPr lang="en-US" altLang="zh-TW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TW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acc>
                              <m:r>
                                <a:rPr lang="en-US" altLang="zh-TW" b="0" i="1" smtClean="0">
                                  <a:latin typeface="Cambria Math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zh-TW" dirty="0" smtClean="0"/>
                            <a:t>0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+1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altLang="zh-TW" b="0" dirty="0" smtClean="0"/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2+2+1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0" i="0" smtClean="0"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altLang="zh-TW" b="0" i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acc>
                                  <m:accPr>
                                    <m:chr m:val="̅"/>
                                    <m:ctrlP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00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+1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7967013"/>
                  </p:ext>
                </p:extLst>
              </p:nvPr>
            </p:nvGraphicFramePr>
            <p:xfrm>
              <a:off x="2843808" y="3645024"/>
              <a:ext cx="5328592" cy="31360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64296"/>
                    <a:gridCol w="2664296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patterns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Leading-one</a:t>
                          </a:r>
                          <a:r>
                            <a:rPr lang="en-US" altLang="zh-TW" baseline="0" dirty="0" smtClean="0"/>
                            <a:t> position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108197" r="-100000" b="-668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4065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120952" r="-100000" b="-28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</a:p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386667" r="-100000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3+1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+1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478689" r="-100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64122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336190" r="-100000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2+2+1</a:t>
                          </a:r>
                          <a:endParaRPr lang="zh-TW" altLang="en-US" dirty="0" smtClean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" t="-750820" r="-1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2+2+1</a:t>
                          </a:r>
                          <a:r>
                            <a:rPr lang="en-US" altLang="zh-TW" dirty="0" smtClean="0">
                              <a:solidFill>
                                <a:srgbClr val="FF0000"/>
                              </a:solidFill>
                            </a:rPr>
                            <a:t>+1</a:t>
                          </a:r>
                          <a:endParaRPr lang="zh-TW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49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LZA 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 smtClean="0"/>
                  <a:t>Generate leading-one string for positive and negative result(w) like as</a:t>
                </a:r>
                <a:endParaRPr lang="en-US" altLang="zh-TW" sz="2400" dirty="0" smtClean="0">
                  <a:latin typeface="Calibri (本文)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𝑝𝑜𝑠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 smtClean="0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TW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000" b="0" i="1" smtClean="0">
                        <a:latin typeface="Cambria Math"/>
                      </a:rPr>
                      <m:t>  </m:t>
                    </m:r>
                    <m:r>
                      <a:rPr lang="en-US" altLang="zh-TW" sz="2000" b="0" i="1" smtClean="0">
                        <a:latin typeface="Cambria Math"/>
                      </a:rPr>
                      <m:t>𝑓𝑜𝑟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𝑤</m:t>
                    </m:r>
                    <m:r>
                      <a:rPr lang="en-US" altLang="zh-TW" sz="20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TW" sz="20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𝑛𝑒𝑔</m:t>
                        </m:r>
                      </m:e>
                    </m:d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b="0" i="1" smtClean="0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𝑓𝑜𝑟</m:t>
                    </m:r>
                    <m:r>
                      <a:rPr lang="en-US" altLang="zh-TW" sz="2000" i="1">
                        <a:latin typeface="Cambria Math"/>
                      </a:rPr>
                      <m:t> </m:t>
                    </m:r>
                    <m:r>
                      <a:rPr lang="en-US" altLang="zh-TW" sz="2000" i="1">
                        <a:latin typeface="Cambria Math"/>
                      </a:rPr>
                      <m:t>𝑤</m:t>
                    </m:r>
                    <m:r>
                      <a:rPr lang="en-US" altLang="zh-TW" sz="2000" b="0" i="1" smtClean="0">
                        <a:latin typeface="Cambria Math"/>
                      </a:rPr>
                      <m:t>&lt;</m:t>
                    </m:r>
                    <m:r>
                      <a:rPr lang="en-US" altLang="zh-TW" sz="2000" i="1">
                        <a:latin typeface="Cambria Math"/>
                      </a:rPr>
                      <m:t>0</m:t>
                    </m:r>
                  </m:oMath>
                </a14:m>
                <a:endParaRPr lang="en-US" altLang="zh-TW" sz="2000" i="1" dirty="0">
                  <a:latin typeface="Cambria Math"/>
                </a:endParaRPr>
              </a:p>
              <a:p>
                <a:r>
                  <a:rPr lang="en-US" altLang="zh-TW" sz="2000" dirty="0" smtClean="0"/>
                  <a:t>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𝑝𝑜𝑠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Cambria Math"/>
                  </a:rPr>
                  <a:t> </a:t>
                </a:r>
                <a:r>
                  <a:rPr lang="en-US" altLang="zh-TW" sz="2000" dirty="0" smtClean="0">
                    <a:latin typeface="Cambria Math"/>
                  </a:rPr>
                  <a:t> </a:t>
                </a:r>
                <a:r>
                  <a:rPr lang="en-US" altLang="zh-TW" sz="20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TW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/>
                          </a:rPr>
                          <m:t>𝑛𝑒𝑔</m:t>
                        </m:r>
                      </m:e>
                    </m:d>
                  </m:oMath>
                </a14:m>
                <a:endParaRPr lang="en-US" altLang="zh-TW" sz="2000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TW" sz="1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16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TW" sz="16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1600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16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TW" sz="16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1600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600" dirty="0">
                    <a:latin typeface="Cambria Math"/>
                  </a:rPr>
                  <a:t> </a:t>
                </a:r>
                <a:r>
                  <a:rPr lang="en-US" altLang="zh-TW" sz="1600" dirty="0" smtClean="0"/>
                  <a:t>are all zero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/>
                      </a:rPr>
                      <m:t>w</m:t>
                    </m:r>
                    <m:r>
                      <a:rPr lang="en-US" altLang="zh-TW" sz="1600" i="1">
                        <a:latin typeface="Cambria Math"/>
                      </a:rPr>
                      <m:t>=</m:t>
                    </m:r>
                    <m:r>
                      <a:rPr lang="en-US" altLang="zh-TW" sz="1600" b="0" i="1" smtClean="0">
                        <a:latin typeface="Cambria Math"/>
                      </a:rPr>
                      <m:t>0</m:t>
                    </m:r>
                  </m:oMath>
                </a14:m>
                <a:endParaRPr lang="en-US" altLang="zh-TW" sz="1600" dirty="0">
                  <a:latin typeface="Cambria Math"/>
                </a:endParaRPr>
              </a:p>
              <a:p>
                <a:r>
                  <a:rPr lang="en-US" altLang="zh-TW" sz="2000" dirty="0" smtClean="0"/>
                  <a:t>The 1-bit error will be corrected in rounding stage</a:t>
                </a:r>
                <a:endParaRPr lang="en-US" altLang="zh-TW" sz="2000" dirty="0" smtClean="0">
                  <a:latin typeface="Cambria Math"/>
                </a:endParaRPr>
              </a:p>
              <a:p>
                <a:endParaRPr lang="en-US" altLang="zh-TW" sz="2000" b="0" dirty="0" smtClean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2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4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Complement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</a:t>
            </a:r>
            <a:r>
              <a:rPr lang="en-US" altLang="zh-TW" sz="2400" dirty="0"/>
              <a:t>complement indicated that </a:t>
            </a:r>
            <a:r>
              <a:rPr lang="en-US" altLang="zh-TW" sz="2400" dirty="0" smtClean="0"/>
              <a:t>(S+C) </a:t>
            </a:r>
            <a:r>
              <a:rPr lang="en-US" altLang="zh-TW" sz="2400" dirty="0"/>
              <a:t>is negative</a:t>
            </a:r>
          </a:p>
          <a:p>
            <a:pPr lvl="1"/>
            <a:r>
              <a:rPr lang="en-US" altLang="zh-TW" sz="2000" dirty="0" smtClean="0"/>
              <a:t>S+C </a:t>
            </a:r>
            <a:r>
              <a:rPr lang="en-US" altLang="zh-TW" sz="2000" dirty="0"/>
              <a:t>&lt;= -1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 </a:t>
            </a:r>
            <a:r>
              <a:rPr lang="en-US" altLang="zh-TW" sz="2000" dirty="0"/>
              <a:t>&lt;= </a:t>
            </a:r>
            <a:r>
              <a:rPr lang="en-US" altLang="zh-TW" sz="2000" dirty="0" smtClean="0"/>
              <a:t>-C </a:t>
            </a:r>
            <a:r>
              <a:rPr lang="en-US" altLang="zh-TW" sz="2000" dirty="0"/>
              <a:t>- 1 </a:t>
            </a:r>
            <a:r>
              <a:rPr lang="en-US" altLang="zh-TW" sz="2000" dirty="0">
                <a:sym typeface="Wingdings" panose="05000000000000000000" pitchFamily="2" charset="2"/>
              </a:rPr>
              <a:t>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S </a:t>
            </a:r>
            <a:r>
              <a:rPr lang="en-US" altLang="zh-TW" sz="2000" dirty="0"/>
              <a:t>&lt;= </a:t>
            </a:r>
            <a:r>
              <a:rPr lang="en-US" altLang="zh-TW" sz="2000" dirty="0" smtClean="0"/>
              <a:t>~C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r>
              <a:rPr lang="en-US" altLang="zh-TW" sz="2400" dirty="0">
                <a:sym typeface="Wingdings" panose="05000000000000000000" pitchFamily="2" charset="2"/>
              </a:rPr>
              <a:t>The complement need to qualify 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~C </a:t>
            </a:r>
            <a:r>
              <a:rPr lang="en-US" altLang="zh-TW" sz="2000" dirty="0">
                <a:sym typeface="Wingdings" panose="05000000000000000000" pitchFamily="2" charset="2"/>
              </a:rPr>
              <a:t>&gt; S (analysis shows qualify [MAC_MSB:MAC_LSB+1] is enough)</a:t>
            </a:r>
          </a:p>
          <a:p>
            <a:pPr lvl="1"/>
            <a:r>
              <a:rPr lang="en-US" altLang="zh-TW" sz="2000" strike="sngStrike" dirty="0" smtClean="0">
                <a:sym typeface="Wingdings" panose="05000000000000000000" pitchFamily="2" charset="2"/>
              </a:rPr>
              <a:t>~C </a:t>
            </a:r>
            <a:r>
              <a:rPr lang="en-US" altLang="zh-TW" sz="2000" strike="sngStrike" dirty="0">
                <a:sym typeface="Wingdings" panose="05000000000000000000" pitchFamily="2" charset="2"/>
              </a:rPr>
              <a:t>== </a:t>
            </a:r>
            <a:r>
              <a:rPr lang="en-US" altLang="zh-TW" sz="2000" strike="sngStrike" dirty="0" smtClean="0">
                <a:sym typeface="Wingdings" panose="05000000000000000000" pitchFamily="2" charset="2"/>
              </a:rPr>
              <a:t>S</a:t>
            </a:r>
            <a:endParaRPr lang="en-US" altLang="zh-TW" sz="2000" strike="sngStrike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530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Complement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If S+C is negative and the operator is eff. Sub , then do 2’s complement (-S-C)</a:t>
            </a:r>
          </a:p>
          <a:p>
            <a:pPr lvl="1"/>
            <a:r>
              <a:rPr lang="en-US" altLang="zh-TW" sz="2000" dirty="0"/>
              <a:t>–S – C = ~S </a:t>
            </a:r>
            <a:r>
              <a:rPr lang="en-US" altLang="zh-TW" sz="2000" dirty="0">
                <a:solidFill>
                  <a:srgbClr val="FF0000"/>
                </a:solidFill>
              </a:rPr>
              <a:t>+1</a:t>
            </a:r>
            <a:r>
              <a:rPr lang="en-US" altLang="zh-TW" sz="2000" dirty="0"/>
              <a:t> + ~C </a:t>
            </a:r>
            <a:r>
              <a:rPr lang="en-US" altLang="zh-TW" sz="2000" dirty="0">
                <a:solidFill>
                  <a:srgbClr val="FF0000"/>
                </a:solidFill>
              </a:rPr>
              <a:t>+1</a:t>
            </a:r>
          </a:p>
          <a:p>
            <a:r>
              <a:rPr lang="en-US" altLang="zh-TW" sz="2400" dirty="0"/>
              <a:t>One of +1 will be packed to carry word LSB and another +1 will be descripted in rounding slides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3414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For fill timing gap, dual adders are split around normalization and those partial adders can fill timing gap and improve timing. Partial adder method like as carry look-ahead adder</a:t>
                </a:r>
              </a:p>
              <a:p>
                <a:r>
                  <a:rPr lang="en-US" altLang="zh-TW" sz="2400" dirty="0"/>
                  <a:t>The partial adder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sz="2400" dirty="0"/>
                  <a:t> then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and re-generate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400" dirty="0"/>
                  <a:t> after normalization</a:t>
                </a:r>
              </a:p>
              <a:p>
                <a:pPr lvl="1"/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4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T:\users\klmn\larryzzr\FP_design_spec_Larry\FMAC\FMAC_Figs\All-Partial Adder_p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84984"/>
            <a:ext cx="1605533" cy="347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52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(2/)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Give </a:t>
                </a:r>
                <a:r>
                  <a:rPr lang="en-US" altLang="zh-TW" sz="2400" dirty="0"/>
                  <a:t>a and b string and the result is sum of a and </a:t>
                </a:r>
                <a:r>
                  <a:rPr lang="en-US" altLang="zh-TW" sz="2400" dirty="0" smtClean="0"/>
                  <a:t>b</a:t>
                </a:r>
              </a:p>
              <a:p>
                <a:pPr lvl="1"/>
                <a:r>
                  <a:rPr lang="en-US" altLang="zh-TW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TW" sz="2000" dirty="0" smtClean="0"/>
                  <a:t> is n...0 and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altLang="zh-TW" sz="2000" dirty="0" smtClean="0"/>
                  <a:t> is 0…n)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zh-TW" sz="20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  <m:r>
                          <a:rPr lang="en-US" altLang="zh-TW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/>
                          </a:rPr>
                          <m:t>𝑙</m:t>
                        </m:r>
                      </m:sub>
                    </m:sSub>
                  </m:oMath>
                </a14:m>
                <a:endParaRPr lang="en-US" altLang="zh-TW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4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  <m:sub>
                        <m:r>
                          <a:rPr lang="en-US" altLang="zh-TW" sz="2400" i="1">
                            <a:latin typeface="Cambria Math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sz="24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altLang="zh-TW" sz="2400" b="0" i="1" smtClean="0">
                        <a:latin typeface="Cambria Math"/>
                      </a:rPr>
                      <m:t>&gt;</m:t>
                    </m:r>
                    <m:r>
                      <a:rPr lang="en-US" altLang="zh-TW" sz="2400" b="0" i="1" smtClean="0">
                        <a:latin typeface="Cambria Math"/>
                      </a:rPr>
                      <m:t>𝑤𝑖𝑑𝑡h</m:t>
                    </m:r>
                    <m:r>
                      <a:rPr lang="en-US" altLang="zh-TW" sz="2400" b="0" i="1" smtClean="0">
                        <a:latin typeface="Cambria Math"/>
                      </a:rPr>
                      <m:t>(</m:t>
                    </m:r>
                    <m:r>
                      <a:rPr lang="en-US" altLang="zh-TW" sz="2400" b="0" i="1" smtClean="0">
                        <a:latin typeface="Cambria Math"/>
                      </a:rPr>
                      <m:t>𝑅𝑒𝑠𝑢𝑙𝑡</m:t>
                    </m:r>
                    <m:r>
                      <a:rPr lang="en-US" altLang="zh-TW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24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TW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sz="2000" dirty="0" smtClean="0"/>
              </a:p>
              <a:p>
                <a:pPr lvl="1"/>
                <a:endParaRPr lang="en-US" altLang="zh-TW" sz="2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/>
          <p:cNvGrpSpPr/>
          <p:nvPr/>
        </p:nvGrpSpPr>
        <p:grpSpPr>
          <a:xfrm>
            <a:off x="5004048" y="4509120"/>
            <a:ext cx="2796515" cy="1944216"/>
            <a:chOff x="4304531" y="4581128"/>
            <a:chExt cx="2796515" cy="1944216"/>
          </a:xfrm>
        </p:grpSpPr>
        <p:sp>
          <p:nvSpPr>
            <p:cNvPr id="4" name="矩形 3"/>
            <p:cNvSpPr/>
            <p:nvPr/>
          </p:nvSpPr>
          <p:spPr>
            <a:xfrm>
              <a:off x="4304531" y="5229200"/>
              <a:ext cx="1440160" cy="6480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Adder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4572000" y="4581128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>
              <a:off x="5436096" y="4581128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 flipH="1">
              <a:off x="5744691" y="5553236"/>
              <a:ext cx="6275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5868144" y="5178966"/>
                  <a:ext cx="123290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 err="1" smtClean="0"/>
                    <a:t>Cin</a:t>
                  </a:r>
                  <a:r>
                    <a:rPr lang="en-US" altLang="zh-TW" dirty="0" smtClean="0"/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TW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/>
                                </a:rPr>
                                <m:t>𝑙</m:t>
                              </m:r>
                            </m:sup>
                          </m:sSup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/>
                            </a:rPr>
                            <m:t>−1</m:t>
                          </m:r>
                        </m:sub>
                      </m:sSub>
                    </m:oMath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144" y="5178966"/>
                  <a:ext cx="1232902" cy="37427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941" t="-6557" b="-262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/>
                <p:cNvSpPr txBox="1"/>
                <p:nvPr/>
              </p:nvSpPr>
              <p:spPr>
                <a:xfrm>
                  <a:off x="4597112" y="4718029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2" name="文字方塊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7112" y="4718029"/>
                  <a:ext cx="4404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5438218" y="4720498"/>
                  <a:ext cx="429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218" y="4720498"/>
                  <a:ext cx="42992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線單箭頭接點 13"/>
            <p:cNvCxnSpPr/>
            <p:nvPr/>
          </p:nvCxnSpPr>
          <p:spPr>
            <a:xfrm>
              <a:off x="5076056" y="5877272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/>
              <p:cNvSpPr txBox="1"/>
              <p:nvPr/>
            </p:nvSpPr>
            <p:spPr>
              <a:xfrm>
                <a:off x="5775573" y="6069265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TW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73" y="6069265"/>
                <a:ext cx="45570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9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(3/)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 smtClean="0"/>
                  <a:t>Example of the anticipation of part of the prefix adder without normalization</a:t>
                </a:r>
              </a:p>
              <a:p>
                <a:pPr lvl="1"/>
                <a:r>
                  <a:rPr lang="en-US" altLang="zh-TW" sz="2000" dirty="0"/>
                  <a:t>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TW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20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TW" sz="2000" dirty="0"/>
                  <a:t> </a:t>
                </a:r>
                <a:r>
                  <a:rPr lang="en-US" altLang="zh-TW" sz="2000" dirty="0" smtClean="0"/>
                  <a:t>then produce result</a:t>
                </a:r>
                <a:endParaRPr lang="en-US" altLang="zh-TW" sz="16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T:\users\klmn\larryzzr\FP_design_spec_Larry\FMAC\FMAC_Figs\All-Partial Adder_p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987" y="2780926"/>
            <a:ext cx="6454155" cy="40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3419872" y="5528113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691433" y="5526517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71983" y="5528113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932040" y="5526516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52120" y="5528688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321499" y="5528688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096050" y="5526515"/>
            <a:ext cx="288032" cy="181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(4/)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4402833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Example of shifted the anticipation of part of the prefix adder </a:t>
                </a:r>
              </a:p>
              <a:p>
                <a:r>
                  <a:rPr lang="en-US" altLang="zh-TW" sz="2000" b="0" dirty="0" smtClean="0"/>
                  <a:t>Correct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sz="2000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TW" sz="20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TW" sz="2000" dirty="0" smtClean="0"/>
                  <a:t> bit of shifted G LSB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80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r>
                      <a:rPr lang="en-US" altLang="zh-TW" sz="1800" b="0" i="1" smtClean="0">
                        <a:latin typeface="Cambria Math"/>
                      </a:rPr>
                      <m:t>𝑠h𝑖𝑓𝑡𝑒𝑑</m:t>
                    </m:r>
                    <m:r>
                      <a:rPr lang="en-US" altLang="zh-TW" sz="1800" b="0" i="1" smtClean="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zh-TW" sz="18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8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8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80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̅"/>
                        <m:ctrlPr>
                          <a:rPr lang="en-US" altLang="zh-TW" sz="18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en-US" altLang="zh-TW" sz="1800" i="1">
                                <a:latin typeface="Cambria Math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TW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18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altLang="zh-TW" sz="1800" i="1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e>
                          <m:sub>
                            <m:r>
                              <a:rPr lang="en-US" altLang="zh-TW" sz="18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</m:acc>
                  </m:oMath>
                </a14:m>
                <a:endParaRPr lang="en-US" altLang="zh-TW" sz="1400" dirty="0" smtClean="0"/>
              </a:p>
              <a:p>
                <a:r>
                  <a:rPr lang="en-US" altLang="zh-TW" sz="2000" dirty="0" smtClean="0"/>
                  <a:t>Regenerate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altLang="zh-TW" sz="2000" i="1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endParaRPr lang="en-US" altLang="zh-TW" sz="2000" dirty="0" smtClean="0"/>
              </a:p>
              <a:p>
                <a:endParaRPr lang="en-US" altLang="zh-TW" sz="2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4402833" cy="4525963"/>
              </a:xfrm>
              <a:blipFill rotWithShape="1">
                <a:blip r:embed="rId2"/>
                <a:stretch>
                  <a:fillRect l="-1108" t="-674" r="-24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T:\users\klmn\larryzzr\FP_design_spec_Larry\FMAC\FMAC_Figs\All-Partial Adder_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16" y="2341190"/>
            <a:ext cx="4782114" cy="451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51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(5/)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000" dirty="0" smtClean="0"/>
                  <a:t>Compute Y</a:t>
                </a:r>
                <a:endParaRPr lang="en-US" altLang="zh-TW" sz="2000" dirty="0" smtClean="0">
                  <a:latin typeface="Calibri (本文)"/>
                </a:endParaRPr>
              </a:p>
              <a:p>
                <a:pPr lvl="1"/>
                <a:r>
                  <a:rPr lang="en-US" altLang="zh-TW" sz="1600" dirty="0" smtClean="0"/>
                  <a:t>Y </a:t>
                </a:r>
                <a:r>
                  <a:rPr lang="en-US" altLang="zh-TW" sz="1600" dirty="0" smtClean="0"/>
                  <a:t>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 smtClean="0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600" b="0" i="1" smtClean="0">
                                <a:latin typeface="Cambria Math"/>
                              </a:rPr>
                              <m:t>𝑙</m:t>
                            </m:r>
                          </m:sup>
                        </m:sSup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600" b="0" i="0" smtClean="0">
                        <a:latin typeface="Cambria Math"/>
                      </a:rPr>
                      <m:t>^</m:t>
                    </m:r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</m:oMath>
                </a14:m>
                <a:endParaRPr lang="en-US" altLang="zh-TW" sz="1600" dirty="0" smtClean="0"/>
              </a:p>
              <a:p>
                <a:r>
                  <a:rPr lang="en-US" altLang="zh-TW" sz="2000" dirty="0" smtClean="0"/>
                  <a:t>Compute </a:t>
                </a:r>
                <a:r>
                  <a:rPr lang="en-US" altLang="zh-TW" sz="2000" dirty="0" smtClean="0"/>
                  <a:t>Y+1</a:t>
                </a:r>
              </a:p>
              <a:p>
                <a:pPr lvl="1"/>
                <a:r>
                  <a:rPr lang="en-US" altLang="zh-TW" sz="1600" dirty="0" smtClean="0"/>
                  <a:t>If the propagation bits (start from 0 to </a:t>
                </a:r>
                <a:r>
                  <a:rPr lang="en-US" altLang="zh-TW" sz="1600" dirty="0" err="1" smtClean="0"/>
                  <a:t>i</a:t>
                </a:r>
                <a:r>
                  <a:rPr lang="en-US" altLang="zh-TW" sz="1600" dirty="0" smtClean="0"/>
                  <a:t>) of Y are 1, then </a:t>
                </a:r>
              </a:p>
              <a:p>
                <a:pPr lvl="1"/>
                <a:r>
                  <a:rPr lang="en-US" altLang="zh-TW" sz="1600" dirty="0" smtClean="0"/>
                  <a:t>Modify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TW" sz="16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TW" sz="1600" i="1">
                            <a:latin typeface="Cambria Math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altLang="zh-TW" sz="1600" dirty="0"/>
                  <a:t> LSBs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1600" dirty="0"/>
                  <a:t>to get Y + 1</a:t>
                </a:r>
              </a:p>
              <a:p>
                <a:pPr lvl="1"/>
                <a:r>
                  <a:rPr lang="en-US" altLang="zh-TW" sz="1600" dirty="0" smtClean="0"/>
                  <a:t>The modified Y+1 is </a:t>
                </a:r>
                <a14:m>
                  <m:oMath xmlns:m="http://schemas.openxmlformats.org/officeDocument/2006/math">
                    <m:r>
                      <a:rPr lang="en-US" altLang="zh-TW" sz="1600" b="0" i="0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6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1600">
                        <a:latin typeface="Cambria Math"/>
                      </a:rPr>
                      <m:t>or</m:t>
                    </m:r>
                    <m:r>
                      <a:rPr lang="en-US" altLang="zh-TW" sz="1600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US" altLang="zh-TW" sz="1600" i="1">
                            <a:latin typeface="Cambria Math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altLang="zh-TW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sz="1600" i="1">
                                <a:latin typeface="Cambria Math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sz="1600" i="1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  <m:sub>
                        <m:r>
                          <a:rPr lang="en-US" altLang="zh-TW" sz="1600" i="1">
                            <a:latin typeface="Cambria Math"/>
                          </a:rPr>
                          <m:t>𝑖</m:t>
                        </m:r>
                      </m:sub>
                      <m:sup/>
                    </m:sSubSup>
                    <m:r>
                      <a:rPr lang="en-US" altLang="zh-TW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sz="1600" dirty="0" smtClean="0"/>
              </a:p>
              <a:p>
                <a:pPr lvl="1"/>
                <a:endParaRPr lang="en-US" altLang="zh-TW" sz="2000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147249" cy="4525963"/>
              </a:xfrm>
              <a:blipFill rotWithShape="1">
                <a:blip r:embed="rId2"/>
                <a:stretch>
                  <a:fillRect l="-599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T:\users\klmn\larryzzr\FP_design_spec_Larry\FMAC\FMAC_Figs\All-Partial Adder_p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550361"/>
            <a:ext cx="372427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7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Normalization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162-bit normalization shifter can be implemented as 54-bits shift followed by a 108 bit-shifter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If </a:t>
            </a:r>
            <a:r>
              <a:rPr lang="en-US" altLang="zh-TW" sz="2400" dirty="0"/>
              <a:t>(56-d)</a:t>
            </a:r>
            <a:r>
              <a:rPr lang="en-US" altLang="zh-TW" sz="2400" dirty="0" smtClean="0"/>
              <a:t> &lt;= 2, 54MSBs are all zero and shift 54-bit</a:t>
            </a:r>
            <a:endParaRPr lang="en-US" altLang="zh-TW" sz="2400" dirty="0"/>
          </a:p>
          <a:p>
            <a:r>
              <a:rPr lang="en-US" altLang="zh-TW" sz="2400" dirty="0" smtClean="0"/>
              <a:t>If </a:t>
            </a:r>
            <a:r>
              <a:rPr lang="en-US" altLang="zh-TW" sz="2400" dirty="0"/>
              <a:t>(56-d)</a:t>
            </a:r>
            <a:r>
              <a:rPr lang="en-US" altLang="zh-TW" sz="2400" dirty="0" smtClean="0"/>
              <a:t> &gt; 2, </a:t>
            </a:r>
            <a:endParaRPr lang="zh-TW" altLang="en-US" sz="2400" dirty="0"/>
          </a:p>
        </p:txBody>
      </p:sp>
      <p:pic>
        <p:nvPicPr>
          <p:cNvPr id="5123" name="Picture 3" descr="T:\users\klmn\larryzzr\FP_design_spec_Larry\FMAC\FMAC_Figs\All-Alignment v1_p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59150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8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/>
              <a:t>uArch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overview</a:t>
            </a:r>
          </a:p>
          <a:p>
            <a:r>
              <a:rPr lang="en-US" altLang="zh-TW" sz="2400" dirty="0"/>
              <a:t>Multiplication</a:t>
            </a:r>
            <a:endParaRPr lang="en-US" altLang="zh-TW" sz="2400" dirty="0" smtClean="0"/>
          </a:p>
          <a:p>
            <a:r>
              <a:rPr lang="en-US" altLang="zh-TW" sz="2400" dirty="0" smtClean="0"/>
              <a:t>Alignment</a:t>
            </a:r>
          </a:p>
          <a:p>
            <a:r>
              <a:rPr lang="en-US" altLang="zh-TW" sz="2400" dirty="0" smtClean="0"/>
              <a:t>Partial adder</a:t>
            </a:r>
          </a:p>
          <a:p>
            <a:r>
              <a:rPr lang="en-US" altLang="zh-TW" sz="2400" dirty="0" smtClean="0"/>
              <a:t>Complement</a:t>
            </a:r>
          </a:p>
          <a:p>
            <a:r>
              <a:rPr lang="en-US" altLang="zh-TW" sz="2400" dirty="0" smtClean="0"/>
              <a:t>LZA and Normalization</a:t>
            </a:r>
          </a:p>
          <a:p>
            <a:r>
              <a:rPr lang="en-US" altLang="zh-TW" sz="2400" dirty="0" smtClean="0"/>
              <a:t>Enhancements</a:t>
            </a:r>
          </a:p>
          <a:p>
            <a:r>
              <a:rPr lang="en-US" altLang="zh-TW" sz="2400" dirty="0" smtClean="0"/>
              <a:t>Interface</a:t>
            </a:r>
            <a:endParaRPr lang="en-US" altLang="zh-TW" sz="2400" dirty="0"/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Instruction list</a:t>
            </a: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Booth algorithm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Booth algorithm deal with the signed multiplier.</a:t>
            </a:r>
          </a:p>
          <a:p>
            <a:r>
              <a:rPr lang="en-US" altLang="zh-TW" sz="2400" dirty="0" smtClean="0"/>
              <a:t>The multiplier need to add extra logic to deal with unsigned value(add extra bits to multiplicand and multiplier).</a:t>
            </a:r>
          </a:p>
          <a:p>
            <a:r>
              <a:rPr lang="en-US" altLang="zh-TW" sz="2400" dirty="0" smtClean="0"/>
              <a:t>Use radix-4 to implement the multiplier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9592" y="335699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Y[2i+1, 2i] = 00 </a:t>
            </a:r>
            <a:r>
              <a:rPr lang="en-US" altLang="zh-TW" dirty="0" smtClean="0">
                <a:sym typeface="Wingdings" panose="05000000000000000000" pitchFamily="2" charset="2"/>
              </a:rPr>
              <a:t> 0</a:t>
            </a:r>
            <a:endParaRPr lang="en-US" altLang="zh-TW" dirty="0" smtClean="0"/>
          </a:p>
          <a:p>
            <a:r>
              <a:rPr lang="en-US" altLang="zh-TW" dirty="0"/>
              <a:t>Y[2i+1, 2i] = </a:t>
            </a:r>
            <a:r>
              <a:rPr lang="en-US" altLang="zh-TW" dirty="0" smtClean="0"/>
              <a:t>01 </a:t>
            </a:r>
            <a:r>
              <a:rPr lang="en-US" altLang="zh-TW" dirty="0" smtClean="0">
                <a:sym typeface="Wingdings" panose="05000000000000000000" pitchFamily="2" charset="2"/>
              </a:rPr>
              <a:t> X</a:t>
            </a:r>
            <a:endParaRPr lang="en-US" altLang="zh-TW" dirty="0" smtClean="0"/>
          </a:p>
          <a:p>
            <a:r>
              <a:rPr lang="en-US" altLang="zh-TW" dirty="0"/>
              <a:t>Y[2i+1, 2i] = </a:t>
            </a:r>
            <a:r>
              <a:rPr lang="en-US" altLang="zh-TW" dirty="0" smtClean="0"/>
              <a:t>10 </a:t>
            </a:r>
            <a:r>
              <a:rPr lang="en-US" altLang="zh-TW" dirty="0" smtClean="0">
                <a:sym typeface="Wingdings" panose="05000000000000000000" pitchFamily="2" charset="2"/>
              </a:rPr>
              <a:t> 2X</a:t>
            </a:r>
            <a:r>
              <a:rPr lang="en-US" altLang="zh-TW" dirty="0">
                <a:sym typeface="Wingdings" panose="05000000000000000000" pitchFamily="2" charset="2"/>
              </a:rPr>
              <a:t>  4X – </a:t>
            </a:r>
            <a:r>
              <a:rPr lang="en-US" altLang="zh-TW" dirty="0" smtClean="0">
                <a:sym typeface="Wingdings" panose="05000000000000000000" pitchFamily="2" charset="2"/>
              </a:rPr>
              <a:t>2X</a:t>
            </a:r>
            <a:endParaRPr lang="en-US" altLang="zh-TW" dirty="0" smtClean="0"/>
          </a:p>
          <a:p>
            <a:r>
              <a:rPr lang="en-US" altLang="zh-TW" dirty="0"/>
              <a:t>Y[2i+1, 2i] = </a:t>
            </a:r>
            <a:r>
              <a:rPr lang="en-US" altLang="zh-TW" dirty="0" smtClean="0"/>
              <a:t>11 </a:t>
            </a:r>
            <a:r>
              <a:rPr lang="en-US" altLang="zh-TW" dirty="0" smtClean="0">
                <a:sym typeface="Wingdings" panose="05000000000000000000" pitchFamily="2" charset="2"/>
              </a:rPr>
              <a:t> 3X  4X – X</a:t>
            </a:r>
            <a:endParaRPr lang="en-US" altLang="zh-TW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13968"/>
              </p:ext>
            </p:extLst>
          </p:nvPr>
        </p:nvGraphicFramePr>
        <p:xfrm>
          <a:off x="4644008" y="3356992"/>
          <a:ext cx="30480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Y[2i+1:2i-1]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PP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00_0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00_1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01_0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01_1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10_0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10_1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11_0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-X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11_1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123728" y="3957156"/>
            <a:ext cx="144016" cy="55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203848" y="3961437"/>
            <a:ext cx="288032" cy="5519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267744" y="4557321"/>
            <a:ext cx="936104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31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4000" dirty="0" smtClean="0"/>
              <a:t>Booth algorithm (2/)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368275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List all partial product</a:t>
            </a:r>
          </a:p>
          <a:p>
            <a:r>
              <a:rPr lang="en-US" altLang="zh-TW" sz="2400" dirty="0"/>
              <a:t>the yellow background digits are sign extensions for supporting signed/unsigned multiplication</a:t>
            </a:r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grey background digits are sign </a:t>
            </a:r>
            <a:r>
              <a:rPr lang="en-US" altLang="zh-TW" sz="2400" dirty="0" smtClean="0"/>
              <a:t>extensions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6608"/>
              </p:ext>
            </p:extLst>
          </p:nvPr>
        </p:nvGraphicFramePr>
        <p:xfrm>
          <a:off x="4211960" y="1700808"/>
          <a:ext cx="5402100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" name="文件" r:id="rId3" imgW="5285401" imgH="4570875" progId="Word.Document.12">
                  <p:embed/>
                </p:oleObj>
              </mc:Choice>
              <mc:Fallback>
                <p:oleObj name="文件" r:id="rId3" imgW="5285401" imgH="4570875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700808"/>
                        <a:ext cx="5402100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41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Booth algorithm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600" dirty="0"/>
              <a:t>Partial product is sign-extended when encoded as -1X or -2X</a:t>
            </a:r>
          </a:p>
          <a:p>
            <a:r>
              <a:rPr lang="en-US" altLang="zh-TW" sz="2600" dirty="0"/>
              <a:t>To eliminate the width of CSA arrays:</a:t>
            </a:r>
          </a:p>
          <a:p>
            <a:pPr lvl="1"/>
            <a:r>
              <a:rPr lang="en-US" altLang="zh-TW" sz="2200" dirty="0"/>
              <a:t>invert the MSB of sign-extension bit of the multiplicand and rewrite the partial product into the grey background part + our new partial product: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The </a:t>
            </a:r>
            <a:r>
              <a:rPr lang="en-US" altLang="zh-TW" sz="2000" dirty="0"/>
              <a:t>carry chain will be the same. But with the greyed out constants for sign-extension, we can add them together: </a:t>
            </a:r>
            <a:endParaRPr lang="zh-TW" altLang="zh-TW" sz="2000" dirty="0"/>
          </a:p>
          <a:p>
            <a:endParaRPr lang="zh-TW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990474"/>
              </p:ext>
            </p:extLst>
          </p:nvPr>
        </p:nvGraphicFramePr>
        <p:xfrm>
          <a:off x="827584" y="3212976"/>
          <a:ext cx="52768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6" name="文件" r:id="rId3" imgW="5285401" imgH="2056894" progId="Word.Document.12">
                  <p:embed/>
                </p:oleObj>
              </mc:Choice>
              <mc:Fallback>
                <p:oleObj name="文件" r:id="rId3" imgW="5285401" imgH="2056894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12976"/>
                        <a:ext cx="527685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512185"/>
              </p:ext>
            </p:extLst>
          </p:nvPr>
        </p:nvGraphicFramePr>
        <p:xfrm>
          <a:off x="827584" y="6021288"/>
          <a:ext cx="52768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" name="文件" r:id="rId5" imgW="5285401" imgH="228544" progId="Word.Document.12">
                  <p:embed/>
                </p:oleObj>
              </mc:Choice>
              <mc:Fallback>
                <p:oleObj name="文件" r:id="rId5" imgW="5285401" imgH="228544" progId="Word.Document.1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021288"/>
                        <a:ext cx="527685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504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4:2 CSA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Propagation </a:t>
            </a:r>
            <a:r>
              <a:rPr lang="en-US" altLang="zh-TW" dirty="0"/>
              <a:t>Delay is about </a:t>
            </a:r>
            <a:r>
              <a:rPr lang="en-US" altLang="zh-TW" b="1" dirty="0"/>
              <a:t>1.5</a:t>
            </a:r>
            <a:r>
              <a:rPr lang="en-US" altLang="zh-TW" dirty="0"/>
              <a:t> times of 3:2 </a:t>
            </a:r>
            <a:r>
              <a:rPr lang="en-US" altLang="zh-TW" dirty="0" smtClean="0"/>
              <a:t>CSA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6675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661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+ B = 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Evaluation of A+B=K </a:t>
            </a:r>
            <a:r>
              <a:rPr lang="en-US" altLang="zh-TW" sz="2000" dirty="0" smtClean="0"/>
              <a:t>conditions without carry propagation</a:t>
            </a:r>
            <a:endParaRPr lang="zh-TW" altLang="en-US" sz="20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8" y="2420888"/>
            <a:ext cx="6280373" cy="314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45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Partial Adder for Y+1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C0 of Y and Y+1 are 0 and 1.</a:t>
            </a:r>
            <a:endParaRPr lang="zh-TW" altLang="en-US" sz="2000" dirty="0"/>
          </a:p>
        </p:txBody>
      </p:sp>
      <p:pic>
        <p:nvPicPr>
          <p:cNvPr id="4098" name="Picture 2" descr="C:\Users\larryzzr\Desktop\2014101822153454427606f3117_resize_6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86456"/>
            <a:ext cx="6179841" cy="355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92080" y="5246796"/>
            <a:ext cx="172819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90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33961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Normalization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</a:t>
                      </a:r>
                      <a:r>
                        <a:rPr lang="en-US" altLang="zh-TW" baseline="0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 zero anticipation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Multiplication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Apply radix-4 booth </a:t>
            </a:r>
            <a:r>
              <a:rPr lang="en-US" altLang="zh-TW" sz="2400" dirty="0"/>
              <a:t>algorithm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multiplication result (A*B</a:t>
            </a:r>
            <a:r>
              <a:rPr lang="en-US" altLang="zh-TW" sz="2400" dirty="0" smtClean="0"/>
              <a:t>) and use CSA tree to calculate partial products (PP)</a:t>
            </a:r>
          </a:p>
          <a:p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a.x</a:t>
            </a:r>
            <a:r>
              <a:rPr lang="en-US" altLang="zh-TW" sz="2400" dirty="0" smtClean="0"/>
              <a:t> * </a:t>
            </a:r>
            <a:r>
              <a:rPr lang="en-US" altLang="zh-TW" sz="2400" dirty="0" err="1" smtClean="0"/>
              <a:t>b.y</a:t>
            </a:r>
            <a:r>
              <a:rPr lang="en-US" altLang="zh-TW" sz="2400" dirty="0" smtClean="0"/>
              <a:t>) = ab + ay + </a:t>
            </a:r>
            <a:r>
              <a:rPr lang="en-US" altLang="zh-TW" sz="2400" dirty="0" err="1" smtClean="0"/>
              <a:t>bx</a:t>
            </a:r>
            <a:r>
              <a:rPr lang="en-US" altLang="zh-TW" sz="2400" dirty="0" smtClean="0"/>
              <a:t> + </a:t>
            </a:r>
            <a:r>
              <a:rPr lang="en-US" altLang="zh-TW" sz="2400" dirty="0" err="1" smtClean="0"/>
              <a:t>xy</a:t>
            </a:r>
            <a:r>
              <a:rPr lang="en-US" altLang="zh-TW" sz="2400" dirty="0" smtClean="0"/>
              <a:t> = ay + b(</a:t>
            </a:r>
            <a:r>
              <a:rPr lang="en-US" altLang="zh-TW" sz="2400" dirty="0" err="1" smtClean="0"/>
              <a:t>a.x</a:t>
            </a:r>
            <a:r>
              <a:rPr lang="en-US" altLang="zh-TW" sz="2400" dirty="0" smtClean="0"/>
              <a:t>) + </a:t>
            </a:r>
            <a:r>
              <a:rPr lang="en-US" altLang="zh-TW" sz="2400" dirty="0" err="1" smtClean="0"/>
              <a:t>xy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(27 + 1 </a:t>
            </a:r>
            <a:r>
              <a:rPr lang="en-US" altLang="zh-TW" sz="2000" dirty="0"/>
              <a:t>+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2) PPs (for DP)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 smtClean="0"/>
          </a:p>
          <a:p>
            <a:pPr lvl="1"/>
            <a:endParaRPr lang="en-US" altLang="zh-TW" sz="2000" dirty="0" smtClean="0"/>
          </a:p>
        </p:txBody>
      </p:sp>
      <p:pic>
        <p:nvPicPr>
          <p:cNvPr id="6149" name="Picture 5" descr="T:\users\klmn\larryzzr\FP_design_spec_Larry\FMAC\FMAC_Figs\All-PPs_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140968"/>
            <a:ext cx="3744416" cy="15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Multiplication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CSA tree</a:t>
            </a:r>
            <a:endParaRPr lang="en-US" altLang="zh-TW" sz="2000" dirty="0"/>
          </a:p>
          <a:p>
            <a:pPr lvl="1"/>
            <a:r>
              <a:rPr lang="en-US" altLang="zh-TW" sz="2000" dirty="0" err="1" smtClean="0"/>
              <a:t>PP_cin</a:t>
            </a:r>
            <a:r>
              <a:rPr lang="en-US" altLang="zh-TW" sz="2000" dirty="0" smtClean="0"/>
              <a:t> can be merge to another PP</a:t>
            </a:r>
          </a:p>
          <a:p>
            <a:pPr lvl="1"/>
            <a:endParaRPr lang="en-US" altLang="zh-TW" sz="2000" dirty="0" smtClean="0"/>
          </a:p>
        </p:txBody>
      </p:sp>
      <p:pic>
        <p:nvPicPr>
          <p:cNvPr id="7171" name="Picture 3" descr="T:\users\klmn\larryzzr\FP_design_spec_Larry\FMAC\FMAC_Figs\All-CSA tree v1_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20" y="2348880"/>
            <a:ext cx="5807828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9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161bits barrel right shifter to align A and </a:t>
            </a:r>
            <a:r>
              <a:rPr lang="en-US" altLang="zh-TW" sz="2000" dirty="0" err="1" smtClean="0"/>
              <a:t>BxC</a:t>
            </a:r>
            <a:r>
              <a:rPr lang="en-US" altLang="zh-TW" sz="2000" dirty="0" smtClean="0"/>
              <a:t> and the shift amount is </a:t>
            </a:r>
            <a:r>
              <a:rPr lang="en-US" altLang="zh-TW" sz="2000" b="1" dirty="0" smtClean="0"/>
              <a:t>56-d</a:t>
            </a:r>
          </a:p>
          <a:p>
            <a:pPr lvl="1"/>
            <a:r>
              <a:rPr lang="en-US" altLang="zh-TW" sz="1600" dirty="0" smtClean="0"/>
              <a:t>Alignment shift amount (ASA) </a:t>
            </a:r>
            <a:r>
              <a:rPr lang="en-US" altLang="zh-TW" sz="1600" dirty="0"/>
              <a:t>is </a:t>
            </a:r>
            <a:r>
              <a:rPr lang="en-US" altLang="zh-TW" sz="1600" dirty="0" smtClean="0"/>
              <a:t>(56 + </a:t>
            </a:r>
            <a:r>
              <a:rPr lang="en-US" altLang="zh-TW" sz="1600" dirty="0" err="1" smtClean="0"/>
              <a:t>ExpA+ExpB-ExpC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- bias</a:t>
            </a:r>
            <a:r>
              <a:rPr lang="en-US" altLang="zh-TW" sz="1600" dirty="0" smtClean="0"/>
              <a:t>)</a:t>
            </a:r>
          </a:p>
          <a:p>
            <a:pPr lvl="1"/>
            <a:r>
              <a:rPr lang="en-US" altLang="zh-TW" sz="1600" dirty="0" smtClean="0"/>
              <a:t>d is (</a:t>
            </a:r>
            <a:r>
              <a:rPr lang="en-US" altLang="zh-TW" sz="1600" dirty="0" err="1"/>
              <a:t>ExpA+ExpB-ExpC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– bias)</a:t>
            </a:r>
            <a:endParaRPr lang="en-US" altLang="zh-TW" sz="1600" dirty="0"/>
          </a:p>
          <a:p>
            <a:r>
              <a:rPr lang="en-US" altLang="zh-TW" sz="2000" dirty="0" smtClean="0"/>
              <a:t>The valid (56-d) is in range (0, 161)</a:t>
            </a:r>
          </a:p>
          <a:p>
            <a:pPr lvl="1"/>
            <a:r>
              <a:rPr lang="en-US" altLang="zh-TW" sz="1600" dirty="0" smtClean="0"/>
              <a:t>If ASA is negative, then ASA will be set to zero</a:t>
            </a:r>
          </a:p>
          <a:p>
            <a:pPr lvl="1"/>
            <a:r>
              <a:rPr lang="en-US" altLang="zh-TW" sz="1600" dirty="0"/>
              <a:t>If </a:t>
            </a:r>
            <a:r>
              <a:rPr lang="en-US" altLang="zh-TW" sz="1600" dirty="0" smtClean="0"/>
              <a:t>A*B is zero, </a:t>
            </a:r>
            <a:r>
              <a:rPr lang="en-US" altLang="zh-TW" sz="1600" dirty="0"/>
              <a:t>then ASA will be set to zero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/>
          </a:p>
          <a:p>
            <a:endParaRPr lang="en-US" altLang="zh-TW" sz="2000" dirty="0" smtClean="0"/>
          </a:p>
        </p:txBody>
      </p:sp>
      <p:pic>
        <p:nvPicPr>
          <p:cNvPr id="3074" name="Picture 2" descr="T:\users\klmn\larryzzr\FP_design_spec_Larry\FMAC\FMAC_Figs\All-Alignment v1_p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404" y="3861048"/>
            <a:ext cx="651388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8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(56-d) &lt; 56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(</a:t>
            </a:r>
            <a:r>
              <a:rPr lang="en-US" altLang="zh-TW" sz="2000" dirty="0"/>
              <a:t>56-d) </a:t>
            </a:r>
            <a:r>
              <a:rPr lang="en-US" altLang="zh-TW" sz="2000" dirty="0" smtClean="0"/>
              <a:t>&gt;= </a:t>
            </a:r>
            <a:r>
              <a:rPr lang="en-US" altLang="zh-TW" sz="2000" dirty="0"/>
              <a:t>56</a:t>
            </a:r>
          </a:p>
          <a:p>
            <a:endParaRPr lang="en-US" altLang="zh-TW" sz="2000" dirty="0" smtClean="0"/>
          </a:p>
        </p:txBody>
      </p:sp>
      <p:pic>
        <p:nvPicPr>
          <p:cNvPr id="4098" name="Picture 2" descr="T:\users\klmn\larryzzr\FP_design_spec_Larry\FMAC\FMAC_Figs\All-Alignment v1_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7" y="1916832"/>
            <a:ext cx="7136947" cy="18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:\users\klmn\larryzzr\FP_design_spec_Larry\FMAC\FMAC_Figs\All-Alignment v1_p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43" y="4221088"/>
            <a:ext cx="7378974" cy="174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93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LZA (1/)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000" dirty="0" smtClean="0"/>
                  <a:t>The following table list all bit pattern for leading-one position when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𝑤</m:t>
                    </m:r>
                    <m:r>
                      <a:rPr lang="en-US" altLang="zh-TW" sz="2000" i="1">
                        <a:latin typeface="Cambria Math"/>
                      </a:rPr>
                      <m:t>=</m:t>
                    </m:r>
                    <m:r>
                      <a:rPr lang="en-US" altLang="zh-TW" sz="2000" i="1">
                        <a:latin typeface="Cambria Math"/>
                      </a:rPr>
                      <m:t>𝑎</m:t>
                    </m:r>
                    <m:r>
                      <a:rPr lang="en-US" altLang="zh-TW" sz="2000" i="1">
                        <a:latin typeface="Cambria Math"/>
                      </a:rPr>
                      <m:t> −</m:t>
                    </m:r>
                    <m:r>
                      <a:rPr lang="en-US" altLang="zh-TW" sz="20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TW" sz="2000" i="1" dirty="0" smtClean="0">
                    <a:latin typeface="Cambria Math"/>
                  </a:rPr>
                  <a:t> </a:t>
                </a:r>
                <a:r>
                  <a:rPr lang="en-US" altLang="zh-TW" sz="2000" dirty="0" smtClean="0"/>
                  <a:t>and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/>
                      </a:rPr>
                      <m:t>𝑤</m:t>
                    </m:r>
                    <m:r>
                      <a:rPr lang="en-US" altLang="zh-TW" sz="2000" b="0" i="1" smtClean="0">
                        <a:latin typeface="Cambria Math"/>
                      </a:rPr>
                      <m:t>&gt;0</m:t>
                    </m:r>
                  </m:oMath>
                </a14:m>
                <a:endParaRPr lang="en-US" altLang="zh-TW" sz="20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5920903" cy="235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190839"/>
                  </p:ext>
                </p:extLst>
              </p:nvPr>
            </p:nvGraphicFramePr>
            <p:xfrm>
              <a:off x="1115616" y="5013176"/>
              <a:ext cx="3960440" cy="1219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054"/>
                    <a:gridCol w="978170"/>
                    <a:gridCol w="2174216"/>
                  </a:tblGrid>
                  <a:tr h="162018">
                    <a:tc>
                      <a:txBody>
                        <a:bodyPr/>
                        <a:lstStyle/>
                        <a:p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Bit pattern representation</a:t>
                          </a:r>
                          <a:endParaRPr lang="zh-TW" altLang="en-US" sz="1400" dirty="0"/>
                        </a:p>
                      </a:txBody>
                      <a:tcPr/>
                    </a:tc>
                  </a:tr>
                  <a:tr h="162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</a:tr>
                  <a:tr h="162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</a:tr>
                  <a:tr h="162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altLang="zh-TW" sz="1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1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1400" b="0" i="1" smtClean="0">
                                    <a:latin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TW" sz="1400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TW" altLang="en-US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190839"/>
                  </p:ext>
                </p:extLst>
              </p:nvPr>
            </p:nvGraphicFramePr>
            <p:xfrm>
              <a:off x="1115616" y="5013176"/>
              <a:ext cx="3960440" cy="12196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08054"/>
                    <a:gridCol w="978170"/>
                    <a:gridCol w="2174216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TW" sz="1400" dirty="0" smtClean="0"/>
                            <a:t>Bit pattern representation</a:t>
                          </a:r>
                          <a:endParaRPr lang="zh-TW" altLang="en-US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102000" r="-388722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3125" t="-102000" r="-223125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073" t="-102000" b="-20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202000" r="-388722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3125" t="-202000" r="-22312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073" t="-202000" b="-102000"/>
                          </a:stretch>
                        </a:blipFill>
                      </a:tcPr>
                    </a:tc>
                  </a:tr>
                  <a:tr h="3052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t="-302000" r="-38872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3125" t="-302000" r="-223125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82073" t="-302000" b="-2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633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29334</TotalTime>
  <Words>1408</Words>
  <Application>Microsoft Office PowerPoint</Application>
  <PresentationFormat>如螢幕大小 (4:3)</PresentationFormat>
  <Paragraphs>206</Paragraphs>
  <Slides>26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8" baseType="lpstr">
      <vt:lpstr>Office 佈景主題</vt:lpstr>
      <vt:lpstr>文件</vt:lpstr>
      <vt:lpstr>FP Fused-MAC uArch</vt:lpstr>
      <vt:lpstr>Agenda</vt:lpstr>
      <vt:lpstr>List of abbreviation (1/)</vt:lpstr>
      <vt:lpstr>List of parameter (1/)</vt:lpstr>
      <vt:lpstr>Multiplication (1/)</vt:lpstr>
      <vt:lpstr>Multiplication (2/)</vt:lpstr>
      <vt:lpstr>Alignment (1/)</vt:lpstr>
      <vt:lpstr>Alignment (2/)</vt:lpstr>
      <vt:lpstr>LZA (1/)</vt:lpstr>
      <vt:lpstr>LZA (2/)</vt:lpstr>
      <vt:lpstr>LZA (3/)</vt:lpstr>
      <vt:lpstr>Complement (1/)</vt:lpstr>
      <vt:lpstr>Complement (2/)</vt:lpstr>
      <vt:lpstr>Partial Adder (1/)</vt:lpstr>
      <vt:lpstr>Partial Adder (2/)</vt:lpstr>
      <vt:lpstr>Partial Adder (3/)</vt:lpstr>
      <vt:lpstr>Partial Adder (4/)</vt:lpstr>
      <vt:lpstr>Partial Adder (5/)</vt:lpstr>
      <vt:lpstr>Normalization (1/)</vt:lpstr>
      <vt:lpstr>Backup</vt:lpstr>
      <vt:lpstr>Booth algorithm (1/)</vt:lpstr>
      <vt:lpstr>Booth algorithm (2/)</vt:lpstr>
      <vt:lpstr>Booth algorithm (3/)</vt:lpstr>
      <vt:lpstr>4:2 CSA</vt:lpstr>
      <vt:lpstr>A + B = K</vt:lpstr>
      <vt:lpstr>Partial Adder for Y+1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889</cp:revision>
  <dcterms:created xsi:type="dcterms:W3CDTF">2020-11-20T05:54:43Z</dcterms:created>
  <dcterms:modified xsi:type="dcterms:W3CDTF">2021-03-31T13:38:37Z</dcterms:modified>
</cp:coreProperties>
</file>