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0"/>
  </p:notesMasterIdLst>
  <p:sldIdLst>
    <p:sldId id="256" r:id="rId2"/>
    <p:sldId id="259" r:id="rId3"/>
    <p:sldId id="273" r:id="rId4"/>
    <p:sldId id="275" r:id="rId5"/>
    <p:sldId id="276" r:id="rId6"/>
    <p:sldId id="321" r:id="rId7"/>
    <p:sldId id="279" r:id="rId8"/>
    <p:sldId id="283" r:id="rId9"/>
    <p:sldId id="274" r:id="rId10"/>
    <p:sldId id="277" r:id="rId11"/>
    <p:sldId id="278" r:id="rId12"/>
    <p:sldId id="390" r:id="rId13"/>
    <p:sldId id="391" r:id="rId14"/>
    <p:sldId id="396" r:id="rId15"/>
    <p:sldId id="393" r:id="rId16"/>
    <p:sldId id="371" r:id="rId17"/>
    <p:sldId id="417" r:id="rId18"/>
    <p:sldId id="288" r:id="rId19"/>
    <p:sldId id="343" r:id="rId20"/>
    <p:sldId id="261" r:id="rId21"/>
    <p:sldId id="418" r:id="rId22"/>
    <p:sldId id="262" r:id="rId23"/>
    <p:sldId id="340" r:id="rId24"/>
    <p:sldId id="419" r:id="rId25"/>
    <p:sldId id="298" r:id="rId26"/>
    <p:sldId id="341" r:id="rId27"/>
    <p:sldId id="358" r:id="rId28"/>
    <p:sldId id="362" r:id="rId29"/>
    <p:sldId id="314" r:id="rId30"/>
    <p:sldId id="389" r:id="rId31"/>
    <p:sldId id="376" r:id="rId32"/>
    <p:sldId id="378" r:id="rId33"/>
    <p:sldId id="398" r:id="rId34"/>
    <p:sldId id="383" r:id="rId35"/>
    <p:sldId id="459" r:id="rId36"/>
    <p:sldId id="377" r:id="rId37"/>
    <p:sldId id="385" r:id="rId38"/>
    <p:sldId id="447" r:id="rId39"/>
    <p:sldId id="448" r:id="rId40"/>
    <p:sldId id="449" r:id="rId41"/>
    <p:sldId id="450" r:id="rId42"/>
    <p:sldId id="325" r:id="rId43"/>
    <p:sldId id="420" r:id="rId44"/>
    <p:sldId id="337" r:id="rId45"/>
    <p:sldId id="303" r:id="rId46"/>
    <p:sldId id="304" r:id="rId47"/>
    <p:sldId id="324" r:id="rId48"/>
    <p:sldId id="320" r:id="rId49"/>
    <p:sldId id="421" r:id="rId50"/>
    <p:sldId id="423" r:id="rId51"/>
    <p:sldId id="424" r:id="rId52"/>
    <p:sldId id="422" r:id="rId53"/>
    <p:sldId id="446" r:id="rId54"/>
    <p:sldId id="445" r:id="rId55"/>
    <p:sldId id="455" r:id="rId56"/>
    <p:sldId id="345" r:id="rId57"/>
    <p:sldId id="284" r:id="rId58"/>
    <p:sldId id="290" r:id="rId59"/>
    <p:sldId id="270" r:id="rId60"/>
    <p:sldId id="287" r:id="rId61"/>
    <p:sldId id="443" r:id="rId62"/>
    <p:sldId id="399" r:id="rId63"/>
    <p:sldId id="401" r:id="rId64"/>
    <p:sldId id="400" r:id="rId65"/>
    <p:sldId id="380" r:id="rId66"/>
    <p:sldId id="381" r:id="rId67"/>
    <p:sldId id="291" r:id="rId68"/>
    <p:sldId id="382" r:id="rId69"/>
    <p:sldId id="444" r:id="rId70"/>
    <p:sldId id="323" r:id="rId71"/>
    <p:sldId id="339" r:id="rId72"/>
    <p:sldId id="335" r:id="rId73"/>
    <p:sldId id="359" r:id="rId74"/>
    <p:sldId id="344" r:id="rId75"/>
    <p:sldId id="368" r:id="rId76"/>
    <p:sldId id="411" r:id="rId77"/>
    <p:sldId id="317" r:id="rId78"/>
    <p:sldId id="373" r:id="rId79"/>
    <p:sldId id="370" r:id="rId80"/>
    <p:sldId id="454" r:id="rId81"/>
    <p:sldId id="426" r:id="rId82"/>
    <p:sldId id="451" r:id="rId83"/>
    <p:sldId id="452" r:id="rId84"/>
    <p:sldId id="453" r:id="rId85"/>
    <p:sldId id="372" r:id="rId86"/>
    <p:sldId id="425" r:id="rId87"/>
    <p:sldId id="374" r:id="rId88"/>
    <p:sldId id="406" r:id="rId89"/>
    <p:sldId id="316" r:id="rId90"/>
    <p:sldId id="346" r:id="rId91"/>
    <p:sldId id="408" r:id="rId92"/>
    <p:sldId id="440" r:id="rId93"/>
    <p:sldId id="407" r:id="rId94"/>
    <p:sldId id="409" r:id="rId95"/>
    <p:sldId id="412" r:id="rId96"/>
    <p:sldId id="441" r:id="rId97"/>
    <p:sldId id="456" r:id="rId98"/>
    <p:sldId id="457" r:id="rId9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27" autoAdjust="0"/>
    <p:restoredTop sz="78589" autoAdjust="0"/>
  </p:normalViewPr>
  <p:slideViewPr>
    <p:cSldViewPr>
      <p:cViewPr varScale="1">
        <p:scale>
          <a:sx n="98" d="100"/>
          <a:sy n="98" d="100"/>
        </p:scale>
        <p:origin x="-1230"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769857-C96B-48D4-AB5B-42D9478C00A8}" type="datetimeFigureOut">
              <a:rPr lang="zh-TW" altLang="en-US" smtClean="0"/>
              <a:t>2021/2/19</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73D4368-60BF-435C-ACE7-F9FB4CBD2AF2}" type="slidenum">
              <a:rPr lang="zh-TW" altLang="en-US" smtClean="0"/>
              <a:t>‹#›</a:t>
            </a:fld>
            <a:endParaRPr lang="zh-TW" altLang="en-US"/>
          </a:p>
        </p:txBody>
      </p:sp>
    </p:spTree>
    <p:extLst>
      <p:ext uri="{BB962C8B-B14F-4D97-AF65-F5344CB8AC3E}">
        <p14:creationId xmlns:p14="http://schemas.microsoft.com/office/powerpoint/2010/main" val="2011292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Bit</a:t>
            </a:r>
            <a:r>
              <a:rPr lang="en-US" altLang="zh-TW" baseline="0" dirty="0" smtClean="0"/>
              <a:t> width is </a:t>
            </a:r>
            <a:r>
              <a:rPr lang="en-US" altLang="zh-TW" dirty="0" smtClean="0"/>
              <a:t>(1+FLEN_MAX) - (1+FLEN_MIN)  + XLEN</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18</a:t>
            </a:fld>
            <a:endParaRPr lang="zh-TW" altLang="en-US"/>
          </a:p>
        </p:txBody>
      </p:sp>
    </p:spTree>
    <p:extLst>
      <p:ext uri="{BB962C8B-B14F-4D97-AF65-F5344CB8AC3E}">
        <p14:creationId xmlns:p14="http://schemas.microsoft.com/office/powerpoint/2010/main" val="2649072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smtClean="0"/>
              <a:t>l5_sticky = 1’b0</a:t>
            </a:r>
          </a:p>
          <a:p>
            <a:r>
              <a:rPr lang="en-US" altLang="zh-TW" sz="1200" dirty="0" smtClean="0"/>
              <a:t>l4_sticky = (f1_s_lz_num[5] == 1’b1) ? l5_sticky :|bit[15:0]</a:t>
            </a:r>
          </a:p>
          <a:p>
            <a:r>
              <a:rPr lang="en-US" altLang="zh-TW" sz="1200" dirty="0" smtClean="0"/>
              <a:t>L3_sticky = (f1_s_lz_num[5:4] == 2’b11) ? l4_sticky : </a:t>
            </a:r>
          </a:p>
          <a:p>
            <a:r>
              <a:rPr lang="en-US" altLang="zh-TW" sz="1200" dirty="0" smtClean="0"/>
              <a:t>                     l4_sticky | (| bit[27:24])</a:t>
            </a:r>
            <a:endParaRPr lang="zh-TW" altLang="en-US" sz="1200" dirty="0" smtClean="0"/>
          </a:p>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59</a:t>
            </a:fld>
            <a:endParaRPr lang="zh-TW" altLang="en-US"/>
          </a:p>
        </p:txBody>
      </p:sp>
    </p:spTree>
    <p:extLst>
      <p:ext uri="{BB962C8B-B14F-4D97-AF65-F5344CB8AC3E}">
        <p14:creationId xmlns:p14="http://schemas.microsoft.com/office/powerpoint/2010/main" val="16877632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smtClean="0"/>
              <a:t>l5_sticky = 1’b0</a:t>
            </a:r>
          </a:p>
          <a:p>
            <a:r>
              <a:rPr lang="en-US" altLang="zh-TW" sz="1200" dirty="0" smtClean="0"/>
              <a:t>l4_sticky = (f1_s_lz_num[5] == 1’b1) ? l5_sticky :|bit[15:0]</a:t>
            </a:r>
          </a:p>
          <a:p>
            <a:r>
              <a:rPr lang="en-US" altLang="zh-TW" sz="1200" dirty="0" smtClean="0"/>
              <a:t>L3_sticky = (f1_s_lz_num[5:4] == 2’b11) ? l4_sticky : </a:t>
            </a:r>
          </a:p>
          <a:p>
            <a:r>
              <a:rPr lang="en-US" altLang="zh-TW" sz="1200" dirty="0" smtClean="0"/>
              <a:t>                     l4_sticky | (| bit[27:24])</a:t>
            </a:r>
            <a:endParaRPr lang="zh-TW" altLang="en-US" sz="1200" dirty="0" smtClean="0"/>
          </a:p>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60</a:t>
            </a:fld>
            <a:endParaRPr lang="zh-TW" altLang="en-US"/>
          </a:p>
        </p:txBody>
      </p:sp>
    </p:spTree>
    <p:extLst>
      <p:ext uri="{BB962C8B-B14F-4D97-AF65-F5344CB8AC3E}">
        <p14:creationId xmlns:p14="http://schemas.microsoft.com/office/powerpoint/2010/main" val="1687763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smtClean="0"/>
              <a:t>l5_sticky = 1’b0</a:t>
            </a:r>
          </a:p>
          <a:p>
            <a:r>
              <a:rPr lang="en-US" altLang="zh-TW" sz="1200" dirty="0" smtClean="0"/>
              <a:t>l4_sticky = (f1_s_lz_num[5] == 1’b1) ? l5_sticky :|bit[15:0]</a:t>
            </a:r>
          </a:p>
          <a:p>
            <a:r>
              <a:rPr lang="en-US" altLang="zh-TW" sz="1200" dirty="0" smtClean="0"/>
              <a:t>L3_sticky = (f1_s_lz_num[5:4] == 2’b11) ? l4_sticky : </a:t>
            </a:r>
          </a:p>
          <a:p>
            <a:r>
              <a:rPr lang="en-US" altLang="zh-TW" sz="1200" dirty="0" smtClean="0"/>
              <a:t>                     l4_sticky | (| bit[27:24])</a:t>
            </a:r>
            <a:endParaRPr lang="zh-TW" altLang="en-US" sz="1200" dirty="0" smtClean="0"/>
          </a:p>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61</a:t>
            </a:fld>
            <a:endParaRPr lang="zh-TW" altLang="en-US"/>
          </a:p>
        </p:txBody>
      </p:sp>
    </p:spTree>
    <p:extLst>
      <p:ext uri="{BB962C8B-B14F-4D97-AF65-F5344CB8AC3E}">
        <p14:creationId xmlns:p14="http://schemas.microsoft.com/office/powerpoint/2010/main" val="1687763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smtClean="0"/>
              <a:t>l5_sticky = 1’b0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l4_sticky</a:t>
            </a:r>
            <a:r>
              <a:rPr lang="en-US" altLang="zh-TW" sz="1200" baseline="0" dirty="0" smtClean="0"/>
              <a:t> = </a:t>
            </a:r>
            <a:r>
              <a:rPr lang="en-US" altLang="zh-TW" sz="1200" dirty="0" smtClean="0"/>
              <a:t>LZC[4] &amp; (|bit[16:31])</a:t>
            </a: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L3_mux_sticky</a:t>
            </a:r>
            <a:r>
              <a:rPr lang="en-US" altLang="zh-TW" sz="1200" baseline="0" dirty="0" smtClean="0"/>
              <a:t> = (</a:t>
            </a:r>
            <a:r>
              <a:rPr lang="en-US" altLang="zh-TW" sz="1200" dirty="0" smtClean="0"/>
              <a:t>LZC[4:3]</a:t>
            </a:r>
            <a:r>
              <a:rPr lang="en-US" altLang="zh-TW" sz="1200" baseline="0" dirty="0" smtClean="0"/>
              <a:t> == 2’b00) ? </a:t>
            </a:r>
            <a:r>
              <a:rPr lang="en-US" altLang="zh-TW" sz="1200" dirty="0" smtClean="0"/>
              <a:t>(|bit[16:31])</a:t>
            </a:r>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62</a:t>
            </a:fld>
            <a:endParaRPr lang="zh-TW" altLang="en-US"/>
          </a:p>
        </p:txBody>
      </p:sp>
    </p:spTree>
    <p:extLst>
      <p:ext uri="{BB962C8B-B14F-4D97-AF65-F5344CB8AC3E}">
        <p14:creationId xmlns:p14="http://schemas.microsoft.com/office/powerpoint/2010/main" val="16877632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smtClean="0"/>
              <a:t>l5_sticky = 1’b0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l4_sticky</a:t>
            </a:r>
            <a:r>
              <a:rPr lang="en-US" altLang="zh-TW" sz="1200" baseline="0" dirty="0" smtClean="0"/>
              <a:t> = </a:t>
            </a:r>
            <a:r>
              <a:rPr lang="en-US" altLang="zh-TW" sz="1200" dirty="0" smtClean="0"/>
              <a:t>LZC[4] &amp; (|bit[16:31])</a:t>
            </a: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L3_mux_sticky</a:t>
            </a:r>
            <a:r>
              <a:rPr lang="en-US" altLang="zh-TW" sz="1200" baseline="0" dirty="0" smtClean="0"/>
              <a:t> = (</a:t>
            </a:r>
            <a:r>
              <a:rPr lang="en-US" altLang="zh-TW" sz="1200" dirty="0" smtClean="0"/>
              <a:t>LZC[4:3]</a:t>
            </a:r>
            <a:r>
              <a:rPr lang="en-US" altLang="zh-TW" sz="1200" baseline="0" dirty="0" smtClean="0"/>
              <a:t> == 2’b00) ? </a:t>
            </a:r>
            <a:r>
              <a:rPr lang="en-US" altLang="zh-TW" sz="1200" dirty="0" smtClean="0"/>
              <a:t>(|bit[16:31])</a:t>
            </a:r>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63</a:t>
            </a:fld>
            <a:endParaRPr lang="zh-TW" altLang="en-US"/>
          </a:p>
        </p:txBody>
      </p:sp>
    </p:spTree>
    <p:extLst>
      <p:ext uri="{BB962C8B-B14F-4D97-AF65-F5344CB8AC3E}">
        <p14:creationId xmlns:p14="http://schemas.microsoft.com/office/powerpoint/2010/main" val="16877632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smtClean="0"/>
              <a:t>l5_sticky = 1’b0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l4_sticky</a:t>
            </a:r>
            <a:r>
              <a:rPr lang="en-US" altLang="zh-TW" sz="1200" baseline="0" dirty="0" smtClean="0"/>
              <a:t> = </a:t>
            </a:r>
            <a:r>
              <a:rPr lang="en-US" altLang="zh-TW" sz="1200" dirty="0" smtClean="0"/>
              <a:t>LZC[4] &amp; (|bit[16:31])</a:t>
            </a:r>
            <a:endParaRPr lang="en-US" altLang="zh-TW"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TW"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L3_mux_sticky</a:t>
            </a:r>
            <a:r>
              <a:rPr lang="en-US" altLang="zh-TW" sz="1200" baseline="0" dirty="0" smtClean="0"/>
              <a:t> = (</a:t>
            </a:r>
            <a:r>
              <a:rPr lang="en-US" altLang="zh-TW" sz="1200" dirty="0" smtClean="0"/>
              <a:t>LZC[4:3]</a:t>
            </a:r>
            <a:r>
              <a:rPr lang="en-US" altLang="zh-TW" sz="1200" baseline="0" dirty="0" smtClean="0"/>
              <a:t> == 2’b00) ? </a:t>
            </a:r>
            <a:r>
              <a:rPr lang="en-US" altLang="zh-TW" sz="1200" dirty="0" smtClean="0"/>
              <a:t>(|bit[16:31])</a:t>
            </a:r>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64</a:t>
            </a:fld>
            <a:endParaRPr lang="zh-TW" altLang="en-US"/>
          </a:p>
        </p:txBody>
      </p:sp>
    </p:spTree>
    <p:extLst>
      <p:ext uri="{BB962C8B-B14F-4D97-AF65-F5344CB8AC3E}">
        <p14:creationId xmlns:p14="http://schemas.microsoft.com/office/powerpoint/2010/main" val="16877632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smtClean="0"/>
              <a:t>l5_sticky = 1’b0</a:t>
            </a:r>
          </a:p>
          <a:p>
            <a:r>
              <a:rPr lang="en-US" altLang="zh-TW" sz="1200" dirty="0" smtClean="0"/>
              <a:t>l4_sticky = (f1_s_lz_num[5] == 1’b1) ? l5_sticky :|bit[15:0]</a:t>
            </a:r>
          </a:p>
          <a:p>
            <a:r>
              <a:rPr lang="en-US" altLang="zh-TW" sz="1200" dirty="0" smtClean="0"/>
              <a:t>L3_sticky = (f1_s_lz_num[5:4] == 2’b11) ? l4_sticky : </a:t>
            </a:r>
          </a:p>
          <a:p>
            <a:r>
              <a:rPr lang="en-US" altLang="zh-TW" sz="1200" dirty="0" smtClean="0"/>
              <a:t>                     l4_sticky | (| bit[27:24])</a:t>
            </a:r>
            <a:endParaRPr lang="zh-TW" altLang="en-US" sz="1200" dirty="0" smtClean="0"/>
          </a:p>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65</a:t>
            </a:fld>
            <a:endParaRPr lang="zh-TW" altLang="en-US"/>
          </a:p>
        </p:txBody>
      </p:sp>
    </p:spTree>
    <p:extLst>
      <p:ext uri="{BB962C8B-B14F-4D97-AF65-F5344CB8AC3E}">
        <p14:creationId xmlns:p14="http://schemas.microsoft.com/office/powerpoint/2010/main" val="16877632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dirty="0" smtClean="0"/>
              <a:t>l5_sticky = 1’b0</a:t>
            </a:r>
          </a:p>
          <a:p>
            <a:r>
              <a:rPr lang="en-US" altLang="zh-TW" sz="1200" dirty="0" smtClean="0"/>
              <a:t>l4_sticky = (f1_s_lz_num[5] == 1’b1) ? l5_sticky :|bit[15:0]</a:t>
            </a:r>
          </a:p>
          <a:p>
            <a:r>
              <a:rPr lang="en-US" altLang="zh-TW" sz="1200" dirty="0" smtClean="0"/>
              <a:t>L3_sticky = (f1_s_lz_num[5:4] == 2’b11) ? l4_sticky : </a:t>
            </a:r>
          </a:p>
          <a:p>
            <a:r>
              <a:rPr lang="en-US" altLang="zh-TW" sz="1200" dirty="0" smtClean="0"/>
              <a:t>                     l4_sticky | (| bit[27:24])</a:t>
            </a:r>
            <a:endParaRPr lang="zh-TW" altLang="en-US" sz="1200" dirty="0" smtClean="0"/>
          </a:p>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66</a:t>
            </a:fld>
            <a:endParaRPr lang="zh-TW" altLang="en-US"/>
          </a:p>
        </p:txBody>
      </p:sp>
    </p:spTree>
    <p:extLst>
      <p:ext uri="{BB962C8B-B14F-4D97-AF65-F5344CB8AC3E}">
        <p14:creationId xmlns:p14="http://schemas.microsoft.com/office/powerpoint/2010/main" val="16877632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76</a:t>
            </a:fld>
            <a:endParaRPr lang="zh-TW" altLang="en-US"/>
          </a:p>
        </p:txBody>
      </p:sp>
    </p:spTree>
    <p:extLst>
      <p:ext uri="{BB962C8B-B14F-4D97-AF65-F5344CB8AC3E}">
        <p14:creationId xmlns:p14="http://schemas.microsoft.com/office/powerpoint/2010/main" val="27215230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92</a:t>
            </a:fld>
            <a:endParaRPr lang="zh-TW" altLang="en-US"/>
          </a:p>
        </p:txBody>
      </p:sp>
    </p:spTree>
    <p:extLst>
      <p:ext uri="{BB962C8B-B14F-4D97-AF65-F5344CB8AC3E}">
        <p14:creationId xmlns:p14="http://schemas.microsoft.com/office/powerpoint/2010/main" val="6923767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dirty="0" smtClean="0"/>
              <a:t>Bit</a:t>
            </a:r>
            <a:r>
              <a:rPr lang="en-US" altLang="zh-TW" baseline="0" dirty="0" smtClean="0"/>
              <a:t> width is </a:t>
            </a:r>
            <a:r>
              <a:rPr lang="en-US" altLang="zh-TW" dirty="0" smtClean="0"/>
              <a:t>(1+FLEN_MAX) - (1+FLEN_MIN)  + XLEN</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19</a:t>
            </a:fld>
            <a:endParaRPr lang="zh-TW" altLang="en-US"/>
          </a:p>
        </p:txBody>
      </p:sp>
    </p:spTree>
    <p:extLst>
      <p:ext uri="{BB962C8B-B14F-4D97-AF65-F5344CB8AC3E}">
        <p14:creationId xmlns:p14="http://schemas.microsoft.com/office/powerpoint/2010/main" val="2649072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23</a:t>
            </a:fld>
            <a:endParaRPr lang="zh-TW" altLang="en-US"/>
          </a:p>
        </p:txBody>
      </p:sp>
    </p:spTree>
    <p:extLst>
      <p:ext uri="{BB962C8B-B14F-4D97-AF65-F5344CB8AC3E}">
        <p14:creationId xmlns:p14="http://schemas.microsoft.com/office/powerpoint/2010/main" val="1509846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32</a:t>
            </a:fld>
            <a:endParaRPr lang="zh-TW" altLang="en-US"/>
          </a:p>
        </p:txBody>
      </p:sp>
    </p:spTree>
    <p:extLst>
      <p:ext uri="{BB962C8B-B14F-4D97-AF65-F5344CB8AC3E}">
        <p14:creationId xmlns:p14="http://schemas.microsoft.com/office/powerpoint/2010/main" val="692376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33</a:t>
            </a:fld>
            <a:endParaRPr lang="zh-TW" altLang="en-US"/>
          </a:p>
        </p:txBody>
      </p:sp>
    </p:spTree>
    <p:extLst>
      <p:ext uri="{BB962C8B-B14F-4D97-AF65-F5344CB8AC3E}">
        <p14:creationId xmlns:p14="http://schemas.microsoft.com/office/powerpoint/2010/main" val="692376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a:t>
            </a:r>
            <a:r>
              <a:rPr lang="en-US" altLang="zh-TW" baseline="0" dirty="0" smtClean="0"/>
              <a:t> is value after rounding</a:t>
            </a:r>
          </a:p>
          <a:p>
            <a:r>
              <a:rPr lang="en-US" altLang="zh-TW" baseline="0" dirty="0" smtClean="0"/>
              <a:t>R is rounding inclement</a:t>
            </a:r>
          </a:p>
          <a:p>
            <a:r>
              <a:rPr lang="en-US" altLang="zh-TW" baseline="0" dirty="0" smtClean="0"/>
              <a:t>B = A+R</a:t>
            </a:r>
          </a:p>
          <a:p>
            <a:r>
              <a:rPr lang="en-US" altLang="zh-TW" baseline="0" dirty="0" smtClean="0"/>
              <a:t>Result = B’+1</a:t>
            </a:r>
            <a:r>
              <a:rPr lang="zh-TW" altLang="en-US" baseline="0" dirty="0" smtClean="0"/>
              <a:t> </a:t>
            </a:r>
            <a:r>
              <a:rPr lang="en-US" altLang="zh-TW" baseline="0" dirty="0" smtClean="0"/>
              <a:t>= (A+R)’+1</a:t>
            </a:r>
          </a:p>
          <a:p>
            <a:pPr marL="171450" indent="-171450">
              <a:buFont typeface="Symbol"/>
              <a:buChar char="Þ"/>
            </a:pPr>
            <a:r>
              <a:rPr lang="en-US" altLang="zh-TW" baseline="0" dirty="0" smtClean="0"/>
              <a:t>R = 0, Result = A’+1</a:t>
            </a:r>
          </a:p>
          <a:p>
            <a:pPr marL="171450" indent="-171450">
              <a:buFont typeface="Symbol"/>
              <a:buChar char="Þ"/>
            </a:pPr>
            <a:r>
              <a:rPr lang="en-US" altLang="zh-TW" baseline="0" dirty="0" smtClean="0"/>
              <a:t>R = 1, Result = A’-1+1 = A’</a:t>
            </a:r>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36</a:t>
            </a:fld>
            <a:endParaRPr lang="zh-TW" altLang="en-US"/>
          </a:p>
        </p:txBody>
      </p:sp>
    </p:spTree>
    <p:extLst>
      <p:ext uri="{BB962C8B-B14F-4D97-AF65-F5344CB8AC3E}">
        <p14:creationId xmlns:p14="http://schemas.microsoft.com/office/powerpoint/2010/main" val="5028834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A</a:t>
            </a:r>
            <a:r>
              <a:rPr lang="en-US" altLang="zh-TW" baseline="0" dirty="0" smtClean="0"/>
              <a:t> is value after rounding</a:t>
            </a:r>
          </a:p>
          <a:p>
            <a:r>
              <a:rPr lang="en-US" altLang="zh-TW" baseline="0" dirty="0" smtClean="0"/>
              <a:t>R is rounding inclement</a:t>
            </a:r>
          </a:p>
          <a:p>
            <a:r>
              <a:rPr lang="en-US" altLang="zh-TW" baseline="0" dirty="0" smtClean="0"/>
              <a:t>B = A+R</a:t>
            </a:r>
          </a:p>
          <a:p>
            <a:r>
              <a:rPr lang="en-US" altLang="zh-TW" baseline="0" dirty="0" smtClean="0"/>
              <a:t>Result = B’+1</a:t>
            </a:r>
            <a:r>
              <a:rPr lang="zh-TW" altLang="en-US" baseline="0" dirty="0" smtClean="0"/>
              <a:t> </a:t>
            </a:r>
            <a:r>
              <a:rPr lang="en-US" altLang="zh-TW" baseline="0" dirty="0" smtClean="0"/>
              <a:t>= (A+R)’+1</a:t>
            </a:r>
          </a:p>
          <a:p>
            <a:pPr marL="171450" indent="-171450">
              <a:buFont typeface="Symbol"/>
              <a:buChar char="Þ"/>
            </a:pPr>
            <a:r>
              <a:rPr lang="en-US" altLang="zh-TW" baseline="0" dirty="0" smtClean="0"/>
              <a:t>R = 0, Result = A’+1</a:t>
            </a:r>
          </a:p>
          <a:p>
            <a:pPr marL="171450" indent="-171450">
              <a:buFont typeface="Symbol"/>
              <a:buChar char="Þ"/>
            </a:pPr>
            <a:r>
              <a:rPr lang="en-US" altLang="zh-TW" baseline="0" dirty="0" smtClean="0"/>
              <a:t>R = 1, Result = A’-1+1 = A’</a:t>
            </a:r>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37</a:t>
            </a:fld>
            <a:endParaRPr lang="zh-TW" altLang="en-US"/>
          </a:p>
        </p:txBody>
      </p:sp>
    </p:spTree>
    <p:extLst>
      <p:ext uri="{BB962C8B-B14F-4D97-AF65-F5344CB8AC3E}">
        <p14:creationId xmlns:p14="http://schemas.microsoft.com/office/powerpoint/2010/main" val="5028834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39</a:t>
            </a:fld>
            <a:endParaRPr lang="zh-TW" altLang="en-US"/>
          </a:p>
        </p:txBody>
      </p:sp>
    </p:spTree>
    <p:extLst>
      <p:ext uri="{BB962C8B-B14F-4D97-AF65-F5344CB8AC3E}">
        <p14:creationId xmlns:p14="http://schemas.microsoft.com/office/powerpoint/2010/main" val="6923767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73D4368-60BF-435C-ACE7-F9FB4CBD2AF2}" type="slidenum">
              <a:rPr lang="zh-TW" altLang="en-US" smtClean="0"/>
              <a:t>40</a:t>
            </a:fld>
            <a:endParaRPr lang="zh-TW" altLang="en-US"/>
          </a:p>
        </p:txBody>
      </p:sp>
    </p:spTree>
    <p:extLst>
      <p:ext uri="{BB962C8B-B14F-4D97-AF65-F5344CB8AC3E}">
        <p14:creationId xmlns:p14="http://schemas.microsoft.com/office/powerpoint/2010/main" val="692376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CC1427F1-879E-4FBD-8EF7-D9093965C548}" type="datetimeFigureOut">
              <a:rPr lang="zh-TW" altLang="en-US" smtClean="0"/>
              <a:t>2021/2/19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3338103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C1427F1-879E-4FBD-8EF7-D9093965C548}" type="datetimeFigureOut">
              <a:rPr lang="zh-TW" altLang="en-US" smtClean="0"/>
              <a:t>2021/2/19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1643124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C1427F1-879E-4FBD-8EF7-D9093965C548}" type="datetimeFigureOut">
              <a:rPr lang="zh-TW" altLang="en-US" smtClean="0"/>
              <a:t>2021/2/19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2552412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C1427F1-879E-4FBD-8EF7-D9093965C548}" type="datetimeFigureOut">
              <a:rPr lang="zh-TW" altLang="en-US" smtClean="0"/>
              <a:t>2021/2/19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944290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CC1427F1-879E-4FBD-8EF7-D9093965C548}" type="datetimeFigureOut">
              <a:rPr lang="zh-TW" altLang="en-US" smtClean="0"/>
              <a:t>2021/2/19</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3508562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CC1427F1-879E-4FBD-8EF7-D9093965C548}" type="datetimeFigureOut">
              <a:rPr lang="zh-TW" altLang="en-US" smtClean="0"/>
              <a:t>2021/2/19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2175240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CC1427F1-879E-4FBD-8EF7-D9093965C548}" type="datetimeFigureOut">
              <a:rPr lang="zh-TW" altLang="en-US" smtClean="0"/>
              <a:t>2021/2/19</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2266148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CC1427F1-879E-4FBD-8EF7-D9093965C548}" type="datetimeFigureOut">
              <a:rPr lang="zh-TW" altLang="en-US" smtClean="0"/>
              <a:t>2021/2/19</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52077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CC1427F1-879E-4FBD-8EF7-D9093965C548}" type="datetimeFigureOut">
              <a:rPr lang="zh-TW" altLang="en-US" smtClean="0"/>
              <a:t>2021/2/19</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3008961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CC1427F1-879E-4FBD-8EF7-D9093965C548}" type="datetimeFigureOut">
              <a:rPr lang="zh-TW" altLang="en-US" smtClean="0"/>
              <a:t>2021/2/19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2427630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CC1427F1-879E-4FBD-8EF7-D9093965C548}" type="datetimeFigureOut">
              <a:rPr lang="zh-TW" altLang="en-US" smtClean="0"/>
              <a:t>2021/2/19</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2099719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427F1-879E-4FBD-8EF7-D9093965C548}" type="datetimeFigureOut">
              <a:rPr lang="zh-TW" altLang="en-US" smtClean="0"/>
              <a:t>2021/2/19</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2225AB-B7F7-4A1F-8DF1-A40E15609073}" type="slidenum">
              <a:rPr lang="zh-TW" altLang="en-US" smtClean="0"/>
              <a:t>‹#›</a:t>
            </a:fld>
            <a:endParaRPr lang="zh-TW" altLang="en-US"/>
          </a:p>
        </p:txBody>
      </p:sp>
    </p:spTree>
    <p:extLst>
      <p:ext uri="{BB962C8B-B14F-4D97-AF65-F5344CB8AC3E}">
        <p14:creationId xmlns:p14="http://schemas.microsoft.com/office/powerpoint/2010/main" val="1664966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 Target="slide67.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70.xml"/><Relationship Id="rId5" Type="http://schemas.openxmlformats.org/officeDocument/2006/relationships/slide" Target="slide65.xml"/><Relationship Id="rId4" Type="http://schemas.openxmlformats.org/officeDocument/2006/relationships/slide" Target="slide58.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74.xml"/><Relationship Id="rId2" Type="http://schemas.openxmlformats.org/officeDocument/2006/relationships/slide" Target="slide7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 Target="slide7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slide" Target="slide18.xml"/><Relationship Id="rId4" Type="http://schemas.openxmlformats.org/officeDocument/2006/relationships/image" Target="../media/image21.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slide" Target="slide2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7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slide" Target="slide22.xml"/></Relationships>
</file>

<file path=ppt/slides/_rels/slide7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slide" Target="slide19.xml"/><Relationship Id="rId4" Type="http://schemas.openxmlformats.org/officeDocument/2006/relationships/slide" Target="slide26.xml"/></Relationships>
</file>

<file path=ppt/slides/_rels/slide74.xml.rels><?xml version="1.0" encoding="UTF-8" standalone="yes"?>
<Relationships xmlns="http://schemas.openxmlformats.org/package/2006/relationships"><Relationship Id="rId3" Type="http://schemas.openxmlformats.org/officeDocument/2006/relationships/slide" Target="slide22.xml"/><Relationship Id="rId2" Type="http://schemas.openxmlformats.org/officeDocument/2006/relationships/slide" Target="slide2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7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6.emf"/><Relationship Id="rId4" Type="http://schemas.openxmlformats.org/officeDocument/2006/relationships/package" Target="../embeddings/Microsoft_Excel_Worksheet1.xlsx"/></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FP MISC </a:t>
            </a:r>
            <a:r>
              <a:rPr lang="en-US" altLang="zh-TW" dirty="0" err="1" smtClean="0"/>
              <a:t>uArch</a:t>
            </a:r>
            <a:endParaRPr lang="zh-TW" altLang="en-US" dirty="0"/>
          </a:p>
        </p:txBody>
      </p:sp>
      <p:sp>
        <p:nvSpPr>
          <p:cNvPr id="3" name="副標題 2"/>
          <p:cNvSpPr>
            <a:spLocks noGrp="1"/>
          </p:cNvSpPr>
          <p:nvPr>
            <p:ph type="subTitle" idx="1"/>
          </p:nvPr>
        </p:nvSpPr>
        <p:spPr/>
        <p:txBody>
          <a:bodyPr/>
          <a:lstStyle/>
          <a:p>
            <a:pPr algn="r"/>
            <a:endParaRPr lang="zh-TW" altLang="en-US" dirty="0"/>
          </a:p>
        </p:txBody>
      </p:sp>
      <p:sp>
        <p:nvSpPr>
          <p:cNvPr id="4" name="文字方塊 3"/>
          <p:cNvSpPr txBox="1"/>
          <p:nvPr/>
        </p:nvSpPr>
        <p:spPr>
          <a:xfrm>
            <a:off x="6876256" y="5739953"/>
            <a:ext cx="886781" cy="646331"/>
          </a:xfrm>
          <a:prstGeom prst="rect">
            <a:avLst/>
          </a:prstGeom>
          <a:noFill/>
        </p:spPr>
        <p:txBody>
          <a:bodyPr wrap="none" rtlCol="0">
            <a:spAutoFit/>
          </a:bodyPr>
          <a:lstStyle/>
          <a:p>
            <a:r>
              <a:rPr lang="en-US" altLang="zh-TW" dirty="0" smtClean="0"/>
              <a:t>202012</a:t>
            </a:r>
          </a:p>
          <a:p>
            <a:r>
              <a:rPr lang="en-US" altLang="zh-TW" dirty="0" smtClean="0"/>
              <a:t>Larry</a:t>
            </a:r>
            <a:endParaRPr lang="en-US" altLang="zh-TW" dirty="0"/>
          </a:p>
        </p:txBody>
      </p:sp>
    </p:spTree>
    <p:extLst>
      <p:ext uri="{BB962C8B-B14F-4D97-AF65-F5344CB8AC3E}">
        <p14:creationId xmlns:p14="http://schemas.microsoft.com/office/powerpoint/2010/main" val="234299784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Function Unit Lane Hierarchy</a:t>
            </a:r>
            <a:endParaRPr lang="zh-TW" altLang="en-US" dirty="0"/>
          </a:p>
        </p:txBody>
      </p:sp>
      <p:sp>
        <p:nvSpPr>
          <p:cNvPr id="3" name="內容版面配置區 2"/>
          <p:cNvSpPr>
            <a:spLocks noGrp="1"/>
          </p:cNvSpPr>
          <p:nvPr>
            <p:ph idx="1"/>
          </p:nvPr>
        </p:nvSpPr>
        <p:spPr/>
        <p:txBody>
          <a:bodyPr>
            <a:normAutofit/>
          </a:bodyPr>
          <a:lstStyle/>
          <a:p>
            <a:endParaRPr lang="en-US" altLang="zh-TW" sz="2000" dirty="0" smtClean="0"/>
          </a:p>
          <a:p>
            <a:endParaRPr lang="en-US" altLang="zh-TW" sz="2000" dirty="0"/>
          </a:p>
          <a:p>
            <a:endParaRPr lang="en-US" altLang="zh-TW" sz="2000" dirty="0" smtClean="0"/>
          </a:p>
          <a:p>
            <a:endParaRPr lang="en-US" altLang="zh-TW" sz="2000" dirty="0"/>
          </a:p>
          <a:p>
            <a:endParaRPr lang="en-US" altLang="zh-TW" sz="2000" dirty="0" smtClean="0"/>
          </a:p>
          <a:p>
            <a:endParaRPr lang="en-US" altLang="zh-TW" sz="2000" dirty="0"/>
          </a:p>
          <a:p>
            <a:endParaRPr lang="en-US" altLang="zh-TW" sz="2000" dirty="0" smtClean="0"/>
          </a:p>
          <a:p>
            <a:endParaRPr lang="en-US" altLang="zh-TW" sz="2000" dirty="0"/>
          </a:p>
          <a:p>
            <a:r>
              <a:rPr lang="en-US" altLang="zh-TW" sz="2000" b="1" dirty="0" err="1" smtClean="0"/>
              <a:t>src_gen</a:t>
            </a:r>
            <a:r>
              <a:rPr lang="en-US" altLang="zh-TW" sz="2000" b="1" dirty="0" smtClean="0"/>
              <a:t> </a:t>
            </a:r>
            <a:r>
              <a:rPr lang="en-US" altLang="zh-TW" sz="2000" dirty="0" smtClean="0"/>
              <a:t>is for source data selection</a:t>
            </a:r>
          </a:p>
          <a:p>
            <a:pPr lvl="1"/>
            <a:r>
              <a:rPr lang="en-US" altLang="zh-TW" sz="1600" dirty="0" smtClean="0"/>
              <a:t>Select data for read port 0/ 1/ 2/ 3 or scalar register</a:t>
            </a:r>
          </a:p>
          <a:p>
            <a:r>
              <a:rPr lang="en-US" altLang="zh-TW" sz="2000" b="1" dirty="0" smtClean="0"/>
              <a:t>FSM</a:t>
            </a:r>
            <a:r>
              <a:rPr lang="en-US" altLang="zh-TW" sz="2000" dirty="0" smtClean="0"/>
              <a:t> is for reduction instructions to generate control signals</a:t>
            </a:r>
          </a:p>
          <a:p>
            <a:r>
              <a:rPr lang="en-US" altLang="zh-TW" sz="2000" b="1" dirty="0" err="1" smtClean="0"/>
              <a:t>Lane_carry_control</a:t>
            </a:r>
            <a:r>
              <a:rPr lang="en-US" altLang="zh-TW" sz="2000" b="1" dirty="0" smtClean="0"/>
              <a:t> </a:t>
            </a:r>
            <a:r>
              <a:rPr lang="en-US" altLang="zh-TW" sz="2000" dirty="0" smtClean="0"/>
              <a:t>handle data forwarding between each lane</a:t>
            </a:r>
            <a:endParaRPr lang="zh-TW" altLang="en-US" sz="2000" dirty="0"/>
          </a:p>
        </p:txBody>
      </p:sp>
      <p:grpSp>
        <p:nvGrpSpPr>
          <p:cNvPr id="13" name="群組 12"/>
          <p:cNvGrpSpPr/>
          <p:nvPr/>
        </p:nvGrpSpPr>
        <p:grpSpPr>
          <a:xfrm>
            <a:off x="6043333" y="3115658"/>
            <a:ext cx="3100667" cy="1721882"/>
            <a:chOff x="6043333" y="3115658"/>
            <a:chExt cx="3100667" cy="1721882"/>
          </a:xfrm>
        </p:grpSpPr>
        <p:pic>
          <p:nvPicPr>
            <p:cNvPr id="1027" name="Picture 3" descr="C:\Users\larryzzr\Desktop\FP\FMIS_Figs\vfmis_lane_v1_f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7425" y="3484990"/>
              <a:ext cx="3076575" cy="1352550"/>
            </a:xfrm>
            <a:prstGeom prst="rect">
              <a:avLst/>
            </a:prstGeom>
            <a:noFill/>
            <a:extLst>
              <a:ext uri="{909E8E84-426E-40DD-AFC4-6F175D3DCCD1}">
                <a14:hiddenFill xmlns:a14="http://schemas.microsoft.com/office/drawing/2010/main">
                  <a:solidFill>
                    <a:srgbClr val="FFFFFF"/>
                  </a:solidFill>
                </a14:hiddenFill>
              </a:ext>
            </a:extLst>
          </p:spPr>
        </p:pic>
        <p:sp>
          <p:nvSpPr>
            <p:cNvPr id="19" name="文字方塊 18"/>
            <p:cNvSpPr txBox="1"/>
            <p:nvPr/>
          </p:nvSpPr>
          <p:spPr>
            <a:xfrm>
              <a:off x="6043333" y="3115658"/>
              <a:ext cx="1005403" cy="369332"/>
            </a:xfrm>
            <a:prstGeom prst="rect">
              <a:avLst/>
            </a:prstGeom>
            <a:noFill/>
          </p:spPr>
          <p:txBody>
            <a:bodyPr wrap="none" rtlCol="0">
              <a:spAutoFit/>
            </a:bodyPr>
            <a:lstStyle/>
            <a:p>
              <a:r>
                <a:rPr lang="en-US" altLang="zh-TW" dirty="0" smtClean="0"/>
                <a:t>ELEN=32</a:t>
              </a:r>
              <a:endParaRPr lang="zh-TW" altLang="en-US" dirty="0"/>
            </a:p>
          </p:txBody>
        </p:sp>
      </p:grpSp>
      <p:grpSp>
        <p:nvGrpSpPr>
          <p:cNvPr id="14" name="群組 13"/>
          <p:cNvGrpSpPr/>
          <p:nvPr/>
        </p:nvGrpSpPr>
        <p:grpSpPr>
          <a:xfrm>
            <a:off x="6067425" y="1163052"/>
            <a:ext cx="3076575" cy="2007632"/>
            <a:chOff x="6067425" y="1163052"/>
            <a:chExt cx="3076575" cy="2007632"/>
          </a:xfrm>
        </p:grpSpPr>
        <p:pic>
          <p:nvPicPr>
            <p:cNvPr id="1026" name="Picture 2" descr="C:\Users\larryzzr\Desktop\FP\FMIS_Figs\vfmis_lane_v1_f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7425" y="1532384"/>
              <a:ext cx="3076575" cy="1638300"/>
            </a:xfrm>
            <a:prstGeom prst="rect">
              <a:avLst/>
            </a:prstGeom>
            <a:noFill/>
            <a:extLst>
              <a:ext uri="{909E8E84-426E-40DD-AFC4-6F175D3DCCD1}">
                <a14:hiddenFill xmlns:a14="http://schemas.microsoft.com/office/drawing/2010/main">
                  <a:solidFill>
                    <a:srgbClr val="FFFFFF"/>
                  </a:solidFill>
                </a14:hiddenFill>
              </a:ext>
            </a:extLst>
          </p:spPr>
        </p:pic>
        <p:sp>
          <p:nvSpPr>
            <p:cNvPr id="20" name="文字方塊 19"/>
            <p:cNvSpPr txBox="1"/>
            <p:nvPr/>
          </p:nvSpPr>
          <p:spPr>
            <a:xfrm>
              <a:off x="6067425" y="1163052"/>
              <a:ext cx="1005403" cy="369332"/>
            </a:xfrm>
            <a:prstGeom prst="rect">
              <a:avLst/>
            </a:prstGeom>
            <a:noFill/>
          </p:spPr>
          <p:txBody>
            <a:bodyPr wrap="none" rtlCol="0">
              <a:spAutoFit/>
            </a:bodyPr>
            <a:lstStyle/>
            <a:p>
              <a:r>
                <a:rPr lang="en-US" altLang="zh-TW" dirty="0" smtClean="0"/>
                <a:t>ELEN=64</a:t>
              </a:r>
              <a:endParaRPr lang="zh-TW" altLang="en-US" dirty="0"/>
            </a:p>
          </p:txBody>
        </p:sp>
      </p:grpSp>
      <p:pic>
        <p:nvPicPr>
          <p:cNvPr id="4" name="Picture 2" descr="C:\Users\larryzzr\Desktop\FP\FMIS_Figs\vfmis_lane_v1_f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845" y="1770490"/>
            <a:ext cx="4867275" cy="2390775"/>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線單箭頭接點 8"/>
          <p:cNvCxnSpPr/>
          <p:nvPr/>
        </p:nvCxnSpPr>
        <p:spPr>
          <a:xfrm flipV="1">
            <a:off x="5364088" y="2204866"/>
            <a:ext cx="679245" cy="76101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直線單箭頭接點 14"/>
          <p:cNvCxnSpPr/>
          <p:nvPr/>
        </p:nvCxnSpPr>
        <p:spPr>
          <a:xfrm>
            <a:off x="5364088" y="2976209"/>
            <a:ext cx="679245" cy="102885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125067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FMIS </a:t>
            </a:r>
            <a:r>
              <a:rPr lang="en-US" altLang="zh-TW" dirty="0" err="1" smtClean="0"/>
              <a:t>uArch</a:t>
            </a:r>
            <a:r>
              <a:rPr lang="en-US" altLang="zh-TW" dirty="0" smtClean="0"/>
              <a:t> (1/)</a:t>
            </a:r>
            <a:endParaRPr lang="zh-TW" altLang="en-US" dirty="0"/>
          </a:p>
        </p:txBody>
      </p:sp>
      <p:sp>
        <p:nvSpPr>
          <p:cNvPr id="3" name="內容版面配置區 2"/>
          <p:cNvSpPr>
            <a:spLocks noGrp="1"/>
          </p:cNvSpPr>
          <p:nvPr>
            <p:ph idx="1"/>
          </p:nvPr>
        </p:nvSpPr>
        <p:spPr/>
        <p:txBody>
          <a:bodyPr>
            <a:normAutofit/>
          </a:bodyPr>
          <a:lstStyle/>
          <a:p>
            <a:endParaRPr lang="en-US" altLang="zh-TW" sz="1600" dirty="0" smtClean="0"/>
          </a:p>
        </p:txBody>
      </p:sp>
      <p:pic>
        <p:nvPicPr>
          <p:cNvPr id="8" name="Picture 3" descr="C:\Users\larryzzr\Desktop\FP_Larry\FMIS_Figs\All-fmis 2stage pipe_v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095" y="1571421"/>
            <a:ext cx="6774122" cy="5294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18434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FMIS </a:t>
            </a:r>
            <a:r>
              <a:rPr lang="en-US" altLang="zh-TW" dirty="0" err="1" smtClean="0"/>
              <a:t>uArch</a:t>
            </a:r>
            <a:r>
              <a:rPr lang="en-US" altLang="zh-TW" dirty="0" smtClean="0"/>
              <a:t> (2/)</a:t>
            </a:r>
            <a:endParaRPr lang="zh-TW" altLang="en-US" dirty="0"/>
          </a:p>
        </p:txBody>
      </p:sp>
      <p:sp>
        <p:nvSpPr>
          <p:cNvPr id="3" name="內容版面配置區 2"/>
          <p:cNvSpPr>
            <a:spLocks noGrp="1"/>
          </p:cNvSpPr>
          <p:nvPr>
            <p:ph idx="1"/>
          </p:nvPr>
        </p:nvSpPr>
        <p:spPr/>
        <p:txBody>
          <a:bodyPr>
            <a:normAutofit/>
          </a:bodyPr>
          <a:lstStyle/>
          <a:p>
            <a:r>
              <a:rPr lang="en-US" altLang="zh-TW" sz="2000" dirty="0"/>
              <a:t>INT to FP</a:t>
            </a:r>
          </a:p>
          <a:p>
            <a:endParaRPr lang="en-US" altLang="zh-TW" sz="1600" dirty="0"/>
          </a:p>
          <a:p>
            <a:endParaRPr lang="en-US" altLang="zh-TW" sz="1600" dirty="0" smtClean="0"/>
          </a:p>
        </p:txBody>
      </p:sp>
      <p:pic>
        <p:nvPicPr>
          <p:cNvPr id="26" name="Picture 3" descr="C:\Users\larryzzr\Desktop\FP_Larry\FMIS_Figs\All-fmis 2stage pipe_v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1572" y="1573846"/>
            <a:ext cx="6752302" cy="5277661"/>
          </a:xfrm>
          <a:prstGeom prst="rect">
            <a:avLst/>
          </a:prstGeom>
          <a:noFill/>
          <a:extLst>
            <a:ext uri="{909E8E84-426E-40DD-AFC4-6F175D3DCCD1}">
              <a14:hiddenFill xmlns:a14="http://schemas.microsoft.com/office/drawing/2010/main">
                <a:solidFill>
                  <a:srgbClr val="FFFFFF"/>
                </a:solidFill>
              </a14:hiddenFill>
            </a:ext>
          </a:extLst>
        </p:spPr>
      </p:pic>
      <p:sp>
        <p:nvSpPr>
          <p:cNvPr id="6" name="向下箭號 5"/>
          <p:cNvSpPr/>
          <p:nvPr/>
        </p:nvSpPr>
        <p:spPr>
          <a:xfrm rot="16200000">
            <a:off x="6486682" y="2492896"/>
            <a:ext cx="144016" cy="57606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 name="向下箭號 6"/>
          <p:cNvSpPr/>
          <p:nvPr/>
        </p:nvSpPr>
        <p:spPr>
          <a:xfrm>
            <a:off x="6046462" y="2394083"/>
            <a:ext cx="144016" cy="314836"/>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 name="向下箭號 8"/>
          <p:cNvSpPr/>
          <p:nvPr/>
        </p:nvSpPr>
        <p:spPr>
          <a:xfrm rot="5400000">
            <a:off x="6558690" y="3090079"/>
            <a:ext cx="144016" cy="43204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向下箭號 10"/>
          <p:cNvSpPr/>
          <p:nvPr/>
        </p:nvSpPr>
        <p:spPr>
          <a:xfrm>
            <a:off x="7281034" y="4624227"/>
            <a:ext cx="144016" cy="404142"/>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向下箭號 11"/>
          <p:cNvSpPr/>
          <p:nvPr/>
        </p:nvSpPr>
        <p:spPr>
          <a:xfrm>
            <a:off x="5947979" y="3553850"/>
            <a:ext cx="144016" cy="776450"/>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向下箭號 12"/>
          <p:cNvSpPr/>
          <p:nvPr/>
        </p:nvSpPr>
        <p:spPr>
          <a:xfrm>
            <a:off x="6558690" y="4630726"/>
            <a:ext cx="144016" cy="440087"/>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向下箭號 14"/>
          <p:cNvSpPr/>
          <p:nvPr/>
        </p:nvSpPr>
        <p:spPr>
          <a:xfrm>
            <a:off x="3851920" y="4001695"/>
            <a:ext cx="144016" cy="328605"/>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向下箭號 15"/>
          <p:cNvSpPr/>
          <p:nvPr/>
        </p:nvSpPr>
        <p:spPr>
          <a:xfrm>
            <a:off x="6926158" y="5399598"/>
            <a:ext cx="144016" cy="936463"/>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向下箭號 16"/>
          <p:cNvSpPr/>
          <p:nvPr/>
        </p:nvSpPr>
        <p:spPr>
          <a:xfrm>
            <a:off x="3361862" y="4003883"/>
            <a:ext cx="144016" cy="286651"/>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向下箭號 17"/>
          <p:cNvSpPr/>
          <p:nvPr/>
        </p:nvSpPr>
        <p:spPr>
          <a:xfrm rot="5400000">
            <a:off x="5436661" y="5077589"/>
            <a:ext cx="144016" cy="798700"/>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向下箭號 18"/>
          <p:cNvSpPr/>
          <p:nvPr/>
        </p:nvSpPr>
        <p:spPr>
          <a:xfrm>
            <a:off x="3779912" y="5766790"/>
            <a:ext cx="144016" cy="222079"/>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向下箭號 19"/>
          <p:cNvSpPr/>
          <p:nvPr/>
        </p:nvSpPr>
        <p:spPr>
          <a:xfrm>
            <a:off x="3433870" y="5747767"/>
            <a:ext cx="144016" cy="24413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向下箭號 20"/>
          <p:cNvSpPr/>
          <p:nvPr/>
        </p:nvSpPr>
        <p:spPr>
          <a:xfrm rot="16200000">
            <a:off x="6926158" y="3592314"/>
            <a:ext cx="144016" cy="47038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43375558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FMIS </a:t>
            </a:r>
            <a:r>
              <a:rPr lang="en-US" altLang="zh-TW" dirty="0" err="1" smtClean="0"/>
              <a:t>uArch</a:t>
            </a:r>
            <a:r>
              <a:rPr lang="en-US" altLang="zh-TW" dirty="0" smtClean="0"/>
              <a:t> (3/)</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FP to INT</a:t>
            </a:r>
            <a:endParaRPr lang="en-US" altLang="zh-TW" sz="2000" dirty="0"/>
          </a:p>
          <a:p>
            <a:endParaRPr lang="en-US" altLang="zh-TW" sz="1600" dirty="0"/>
          </a:p>
          <a:p>
            <a:endParaRPr lang="en-US" altLang="zh-TW" sz="1600" dirty="0" smtClean="0"/>
          </a:p>
        </p:txBody>
      </p:sp>
      <p:pic>
        <p:nvPicPr>
          <p:cNvPr id="19" name="Picture 3" descr="C:\Users\larryzzr\Desktop\FP_Larry\FMIS_Figs\All-fmis 2stage pipe_v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1572" y="1573846"/>
            <a:ext cx="6752302" cy="5277661"/>
          </a:xfrm>
          <a:prstGeom prst="rect">
            <a:avLst/>
          </a:prstGeom>
          <a:noFill/>
          <a:extLst>
            <a:ext uri="{909E8E84-426E-40DD-AFC4-6F175D3DCCD1}">
              <a14:hiddenFill xmlns:a14="http://schemas.microsoft.com/office/drawing/2010/main">
                <a:solidFill>
                  <a:srgbClr val="FFFFFF"/>
                </a:solidFill>
              </a14:hiddenFill>
            </a:ext>
          </a:extLst>
        </p:spPr>
      </p:pic>
      <p:sp>
        <p:nvSpPr>
          <p:cNvPr id="37" name="向下箭號 36"/>
          <p:cNvSpPr/>
          <p:nvPr/>
        </p:nvSpPr>
        <p:spPr>
          <a:xfrm>
            <a:off x="5065013" y="1873821"/>
            <a:ext cx="144016" cy="122450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8" name="向下箭號 37"/>
          <p:cNvSpPr/>
          <p:nvPr/>
        </p:nvSpPr>
        <p:spPr>
          <a:xfrm>
            <a:off x="7236296" y="4723254"/>
            <a:ext cx="144016" cy="29889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向下箭號 38"/>
          <p:cNvSpPr/>
          <p:nvPr/>
        </p:nvSpPr>
        <p:spPr>
          <a:xfrm>
            <a:off x="6542484" y="4716454"/>
            <a:ext cx="144016" cy="305412"/>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向下箭號 39"/>
          <p:cNvSpPr/>
          <p:nvPr/>
        </p:nvSpPr>
        <p:spPr>
          <a:xfrm rot="16200000">
            <a:off x="6629200" y="3993928"/>
            <a:ext cx="144016" cy="369980"/>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向下箭號 40"/>
          <p:cNvSpPr/>
          <p:nvPr/>
        </p:nvSpPr>
        <p:spPr>
          <a:xfrm>
            <a:off x="6876256" y="5461948"/>
            <a:ext cx="144016" cy="79208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向下箭號 42"/>
          <p:cNvSpPr/>
          <p:nvPr/>
        </p:nvSpPr>
        <p:spPr>
          <a:xfrm>
            <a:off x="4552201" y="2348880"/>
            <a:ext cx="144016" cy="649485"/>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4" name="向下箭號 43"/>
          <p:cNvSpPr/>
          <p:nvPr/>
        </p:nvSpPr>
        <p:spPr>
          <a:xfrm>
            <a:off x="4589532" y="3717271"/>
            <a:ext cx="144016" cy="521962"/>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向下箭號 45"/>
          <p:cNvSpPr/>
          <p:nvPr/>
        </p:nvSpPr>
        <p:spPr>
          <a:xfrm>
            <a:off x="3165491" y="3552348"/>
            <a:ext cx="144016" cy="554561"/>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向下箭號 46"/>
          <p:cNvSpPr/>
          <p:nvPr/>
        </p:nvSpPr>
        <p:spPr>
          <a:xfrm>
            <a:off x="3779912" y="5661248"/>
            <a:ext cx="144016" cy="375499"/>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向下箭號 47"/>
          <p:cNvSpPr/>
          <p:nvPr/>
        </p:nvSpPr>
        <p:spPr>
          <a:xfrm rot="10800000">
            <a:off x="3606240" y="2492898"/>
            <a:ext cx="144016" cy="649485"/>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9" name="向下箭號 48"/>
          <p:cNvSpPr/>
          <p:nvPr/>
        </p:nvSpPr>
        <p:spPr>
          <a:xfrm>
            <a:off x="5076056" y="3640656"/>
            <a:ext cx="144016" cy="521962"/>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向下箭號 50"/>
          <p:cNvSpPr/>
          <p:nvPr/>
        </p:nvSpPr>
        <p:spPr>
          <a:xfrm rot="16200000">
            <a:off x="5310287" y="3828153"/>
            <a:ext cx="144016" cy="90315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向下箭號 51"/>
          <p:cNvSpPr/>
          <p:nvPr/>
        </p:nvSpPr>
        <p:spPr>
          <a:xfrm>
            <a:off x="4039667" y="3934625"/>
            <a:ext cx="144016" cy="172283"/>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26800285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FMIS </a:t>
            </a:r>
            <a:r>
              <a:rPr lang="en-US" altLang="zh-TW" dirty="0" err="1"/>
              <a:t>uArch</a:t>
            </a:r>
            <a:r>
              <a:rPr lang="en-US" altLang="zh-TW" dirty="0"/>
              <a:t> (4/)</a:t>
            </a:r>
            <a:endParaRPr lang="zh-TW" altLang="en-US" dirty="0"/>
          </a:p>
        </p:txBody>
      </p:sp>
      <p:sp>
        <p:nvSpPr>
          <p:cNvPr id="3" name="內容版面配置區 2"/>
          <p:cNvSpPr>
            <a:spLocks noGrp="1"/>
          </p:cNvSpPr>
          <p:nvPr>
            <p:ph idx="1"/>
          </p:nvPr>
        </p:nvSpPr>
        <p:spPr/>
        <p:txBody>
          <a:bodyPr>
            <a:normAutofit/>
          </a:bodyPr>
          <a:lstStyle/>
          <a:p>
            <a:r>
              <a:rPr lang="en-US" altLang="zh-TW" sz="2000" dirty="0">
                <a:solidFill>
                  <a:srgbClr val="FF0000"/>
                </a:solidFill>
              </a:rPr>
              <a:t>FP widening</a:t>
            </a:r>
          </a:p>
          <a:p>
            <a:r>
              <a:rPr lang="en-US" altLang="zh-TW" sz="2000" dirty="0">
                <a:solidFill>
                  <a:srgbClr val="0070C0"/>
                </a:solidFill>
              </a:rPr>
              <a:t>FP narrowing</a:t>
            </a:r>
          </a:p>
          <a:p>
            <a:r>
              <a:rPr lang="en-US" altLang="zh-TW" sz="2000" dirty="0">
                <a:solidFill>
                  <a:srgbClr val="00B050"/>
                </a:solidFill>
              </a:rPr>
              <a:t>Bfloat16 to SP</a:t>
            </a:r>
          </a:p>
          <a:p>
            <a:r>
              <a:rPr lang="en-US" altLang="zh-TW" sz="2000" dirty="0">
                <a:solidFill>
                  <a:srgbClr val="FFC000"/>
                </a:solidFill>
              </a:rPr>
              <a:t>SP to Bfloat16</a:t>
            </a:r>
          </a:p>
          <a:p>
            <a:endParaRPr lang="en-US" altLang="zh-TW" sz="1600" dirty="0"/>
          </a:p>
          <a:p>
            <a:endParaRPr lang="en-US" altLang="zh-TW" sz="1600" dirty="0" smtClean="0"/>
          </a:p>
        </p:txBody>
      </p:sp>
      <p:pic>
        <p:nvPicPr>
          <p:cNvPr id="59" name="Picture 3" descr="C:\Users\larryzzr\Desktop\FP_Larry\FMIS_Figs\All-fmis 2stage pipe_v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1572" y="1573846"/>
            <a:ext cx="6752302" cy="5277661"/>
          </a:xfrm>
          <a:prstGeom prst="rect">
            <a:avLst/>
          </a:prstGeom>
          <a:noFill/>
          <a:extLst>
            <a:ext uri="{909E8E84-426E-40DD-AFC4-6F175D3DCCD1}">
              <a14:hiddenFill xmlns:a14="http://schemas.microsoft.com/office/drawing/2010/main">
                <a:solidFill>
                  <a:srgbClr val="FFFFFF"/>
                </a:solidFill>
              </a14:hiddenFill>
            </a:ext>
          </a:extLst>
        </p:spPr>
      </p:pic>
      <p:sp>
        <p:nvSpPr>
          <p:cNvPr id="18" name="向下箭號 17"/>
          <p:cNvSpPr/>
          <p:nvPr/>
        </p:nvSpPr>
        <p:spPr>
          <a:xfrm>
            <a:off x="5859406" y="2084920"/>
            <a:ext cx="144016" cy="57606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0" name="向下箭號 19"/>
          <p:cNvSpPr/>
          <p:nvPr/>
        </p:nvSpPr>
        <p:spPr>
          <a:xfrm rot="5400000">
            <a:off x="6510281" y="3085265"/>
            <a:ext cx="144016" cy="43204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向下箭號 20"/>
          <p:cNvSpPr/>
          <p:nvPr/>
        </p:nvSpPr>
        <p:spPr>
          <a:xfrm>
            <a:off x="5937883" y="3585439"/>
            <a:ext cx="144016" cy="467213"/>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向下箭號 21"/>
          <p:cNvSpPr/>
          <p:nvPr/>
        </p:nvSpPr>
        <p:spPr>
          <a:xfrm>
            <a:off x="6637352" y="4823449"/>
            <a:ext cx="144016" cy="226329"/>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向下箭號 22"/>
          <p:cNvSpPr/>
          <p:nvPr/>
        </p:nvSpPr>
        <p:spPr>
          <a:xfrm>
            <a:off x="3857455" y="3861047"/>
            <a:ext cx="144016" cy="29920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向下箭號 23"/>
          <p:cNvSpPr/>
          <p:nvPr/>
        </p:nvSpPr>
        <p:spPr>
          <a:xfrm>
            <a:off x="6949771" y="5622930"/>
            <a:ext cx="144016" cy="778727"/>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向下箭號 24"/>
          <p:cNvSpPr/>
          <p:nvPr/>
        </p:nvSpPr>
        <p:spPr>
          <a:xfrm>
            <a:off x="3200478" y="3585439"/>
            <a:ext cx="144016" cy="55121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向下箭號 25"/>
          <p:cNvSpPr/>
          <p:nvPr/>
        </p:nvSpPr>
        <p:spPr>
          <a:xfrm>
            <a:off x="3732275" y="5742467"/>
            <a:ext cx="144016" cy="238441"/>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向下箭號 26"/>
          <p:cNvSpPr/>
          <p:nvPr/>
        </p:nvSpPr>
        <p:spPr>
          <a:xfrm>
            <a:off x="4478703" y="2225611"/>
            <a:ext cx="144016" cy="240910"/>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 name="向下箭號 27"/>
          <p:cNvSpPr/>
          <p:nvPr/>
        </p:nvSpPr>
        <p:spPr>
          <a:xfrm>
            <a:off x="5089959" y="1812575"/>
            <a:ext cx="144016" cy="1249236"/>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9" name="向下箭號 28"/>
          <p:cNvSpPr/>
          <p:nvPr/>
        </p:nvSpPr>
        <p:spPr>
          <a:xfrm rot="16200000">
            <a:off x="5675314" y="4121633"/>
            <a:ext cx="144016" cy="318077"/>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0" name="向下箭號 29"/>
          <p:cNvSpPr/>
          <p:nvPr/>
        </p:nvSpPr>
        <p:spPr>
          <a:xfrm rot="16200000">
            <a:off x="6871230" y="4074380"/>
            <a:ext cx="144016" cy="268568"/>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1" name="向下箭號 30"/>
          <p:cNvSpPr/>
          <p:nvPr/>
        </p:nvSpPr>
        <p:spPr>
          <a:xfrm>
            <a:off x="7236296" y="4788047"/>
            <a:ext cx="144016" cy="297135"/>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2" name="向下箭號 31"/>
          <p:cNvSpPr/>
          <p:nvPr/>
        </p:nvSpPr>
        <p:spPr>
          <a:xfrm>
            <a:off x="6572608" y="4823449"/>
            <a:ext cx="144016" cy="237096"/>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3" name="向下箭號 32"/>
          <p:cNvSpPr/>
          <p:nvPr/>
        </p:nvSpPr>
        <p:spPr>
          <a:xfrm>
            <a:off x="6897229" y="5622931"/>
            <a:ext cx="144016" cy="778727"/>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4" name="向下箭號 33"/>
          <p:cNvSpPr/>
          <p:nvPr/>
        </p:nvSpPr>
        <p:spPr>
          <a:xfrm rot="5400000">
            <a:off x="5359719" y="5051235"/>
            <a:ext cx="144016" cy="855358"/>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5" name="向下箭號 34"/>
          <p:cNvSpPr/>
          <p:nvPr/>
        </p:nvSpPr>
        <p:spPr>
          <a:xfrm>
            <a:off x="3466376" y="5742468"/>
            <a:ext cx="144016" cy="238440"/>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 name="向下箭號 35"/>
          <p:cNvSpPr/>
          <p:nvPr/>
        </p:nvSpPr>
        <p:spPr>
          <a:xfrm>
            <a:off x="3769971" y="5742467"/>
            <a:ext cx="144016" cy="245139"/>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2" name="向下箭號 41"/>
          <p:cNvSpPr/>
          <p:nvPr/>
        </p:nvSpPr>
        <p:spPr>
          <a:xfrm>
            <a:off x="3891323" y="3861047"/>
            <a:ext cx="144016" cy="300547"/>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5" name="向下箭號 44"/>
          <p:cNvSpPr/>
          <p:nvPr/>
        </p:nvSpPr>
        <p:spPr>
          <a:xfrm>
            <a:off x="3163122" y="3585438"/>
            <a:ext cx="144016" cy="551218"/>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0" name="向下箭號 49"/>
          <p:cNvSpPr/>
          <p:nvPr/>
        </p:nvSpPr>
        <p:spPr>
          <a:xfrm>
            <a:off x="8210244" y="3105083"/>
            <a:ext cx="134388" cy="272622"/>
          </a:xfrm>
          <a:prstGeom prst="down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3" name="向下箭號 52"/>
          <p:cNvSpPr/>
          <p:nvPr/>
        </p:nvSpPr>
        <p:spPr>
          <a:xfrm>
            <a:off x="6839749" y="5622931"/>
            <a:ext cx="129488" cy="781513"/>
          </a:xfrm>
          <a:prstGeom prst="down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5" name="向下箭號 54"/>
          <p:cNvSpPr/>
          <p:nvPr/>
        </p:nvSpPr>
        <p:spPr>
          <a:xfrm>
            <a:off x="3819529" y="5742468"/>
            <a:ext cx="133740" cy="239190"/>
          </a:xfrm>
          <a:prstGeom prst="down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6" name="向下箭號 55"/>
          <p:cNvSpPr/>
          <p:nvPr/>
        </p:nvSpPr>
        <p:spPr>
          <a:xfrm>
            <a:off x="3131099" y="3585437"/>
            <a:ext cx="144016" cy="555976"/>
          </a:xfrm>
          <a:prstGeom prst="down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7" name="向下箭號 56"/>
          <p:cNvSpPr/>
          <p:nvPr/>
        </p:nvSpPr>
        <p:spPr>
          <a:xfrm>
            <a:off x="6491075" y="4823449"/>
            <a:ext cx="129488" cy="229679"/>
          </a:xfrm>
          <a:prstGeom prst="down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8" name="向下箭號 57"/>
          <p:cNvSpPr/>
          <p:nvPr/>
        </p:nvSpPr>
        <p:spPr>
          <a:xfrm rot="16200000">
            <a:off x="4082210" y="2028388"/>
            <a:ext cx="144016" cy="330818"/>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0" name="向下箭號 59"/>
          <p:cNvSpPr/>
          <p:nvPr/>
        </p:nvSpPr>
        <p:spPr>
          <a:xfrm>
            <a:off x="4068112" y="3935039"/>
            <a:ext cx="144016" cy="206885"/>
          </a:xfrm>
          <a:prstGeom prst="down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7" name="向下箭號 36"/>
          <p:cNvSpPr/>
          <p:nvPr/>
        </p:nvSpPr>
        <p:spPr>
          <a:xfrm>
            <a:off x="4656096" y="2193797"/>
            <a:ext cx="144016" cy="253274"/>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8" name="向下箭號 37"/>
          <p:cNvSpPr/>
          <p:nvPr/>
        </p:nvSpPr>
        <p:spPr>
          <a:xfrm>
            <a:off x="5161967" y="1816754"/>
            <a:ext cx="144016" cy="1249236"/>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9" name="向下箭號 38"/>
          <p:cNvSpPr/>
          <p:nvPr/>
        </p:nvSpPr>
        <p:spPr>
          <a:xfrm>
            <a:off x="4047001" y="3937000"/>
            <a:ext cx="144016" cy="213314"/>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0" name="向下箭號 39"/>
          <p:cNvSpPr/>
          <p:nvPr/>
        </p:nvSpPr>
        <p:spPr>
          <a:xfrm>
            <a:off x="3094094" y="3580679"/>
            <a:ext cx="144016" cy="555976"/>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1" name="向下箭號 40"/>
          <p:cNvSpPr/>
          <p:nvPr/>
        </p:nvSpPr>
        <p:spPr>
          <a:xfrm>
            <a:off x="3422416" y="5746750"/>
            <a:ext cx="144016" cy="233592"/>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3" name="向下箭號 42"/>
          <p:cNvSpPr/>
          <p:nvPr/>
        </p:nvSpPr>
        <p:spPr>
          <a:xfrm>
            <a:off x="3849913" y="5742468"/>
            <a:ext cx="133740" cy="239190"/>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4" name="向下箭號 43"/>
          <p:cNvSpPr/>
          <p:nvPr/>
        </p:nvSpPr>
        <p:spPr>
          <a:xfrm rot="5400000">
            <a:off x="5359719" y="5081849"/>
            <a:ext cx="144016" cy="855358"/>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6" name="向下箭號 45"/>
          <p:cNvSpPr/>
          <p:nvPr/>
        </p:nvSpPr>
        <p:spPr>
          <a:xfrm rot="16200000">
            <a:off x="6861373" y="4099318"/>
            <a:ext cx="144016" cy="268568"/>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7" name="向下箭號 46"/>
          <p:cNvSpPr/>
          <p:nvPr/>
        </p:nvSpPr>
        <p:spPr>
          <a:xfrm rot="16200000">
            <a:off x="5675314" y="4171638"/>
            <a:ext cx="144016" cy="318077"/>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8" name="向下箭號 47"/>
          <p:cNvSpPr/>
          <p:nvPr/>
        </p:nvSpPr>
        <p:spPr>
          <a:xfrm>
            <a:off x="6461256" y="4820488"/>
            <a:ext cx="129488" cy="229679"/>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9" name="向下箭號 48"/>
          <p:cNvSpPr/>
          <p:nvPr/>
        </p:nvSpPr>
        <p:spPr>
          <a:xfrm>
            <a:off x="6803893" y="5620144"/>
            <a:ext cx="129488" cy="781513"/>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1" name="向下箭號 50"/>
          <p:cNvSpPr/>
          <p:nvPr/>
        </p:nvSpPr>
        <p:spPr>
          <a:xfrm>
            <a:off x="7205587" y="4793429"/>
            <a:ext cx="144016" cy="297135"/>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29278983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FMIS </a:t>
            </a:r>
            <a:r>
              <a:rPr lang="en-US" altLang="zh-TW" dirty="0" err="1" smtClean="0"/>
              <a:t>uArch</a:t>
            </a:r>
            <a:r>
              <a:rPr lang="en-US" altLang="zh-TW" dirty="0" smtClean="0"/>
              <a:t> (5/)</a:t>
            </a:r>
            <a:endParaRPr lang="zh-TW" altLang="en-US" dirty="0"/>
          </a:p>
        </p:txBody>
      </p:sp>
      <p:pic>
        <p:nvPicPr>
          <p:cNvPr id="15" name="Picture 3" descr="C:\Users\larryzzr\Desktop\FP_Larry\FMIS_Figs\All-fmis 2stage pipe_v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1572" y="1573846"/>
            <a:ext cx="6752302" cy="5277661"/>
          </a:xfrm>
          <a:prstGeom prst="rect">
            <a:avLst/>
          </a:prstGeom>
          <a:noFill/>
          <a:extLst>
            <a:ext uri="{909E8E84-426E-40DD-AFC4-6F175D3DCCD1}">
              <a14:hiddenFill xmlns:a14="http://schemas.microsoft.com/office/drawing/2010/main">
                <a:solidFill>
                  <a:srgbClr val="FFFFFF"/>
                </a:solidFill>
              </a14:hiddenFill>
            </a:ext>
          </a:extLst>
        </p:spPr>
      </p:pic>
      <p:sp>
        <p:nvSpPr>
          <p:cNvPr id="37" name="向下箭號 36"/>
          <p:cNvSpPr/>
          <p:nvPr/>
        </p:nvSpPr>
        <p:spPr>
          <a:xfrm>
            <a:off x="8108829" y="2852936"/>
            <a:ext cx="101548" cy="553963"/>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8" name="向下箭號 37"/>
          <p:cNvSpPr/>
          <p:nvPr/>
        </p:nvSpPr>
        <p:spPr>
          <a:xfrm>
            <a:off x="8025970" y="2614811"/>
            <a:ext cx="101679" cy="792088"/>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9" name="向下箭號 38"/>
          <p:cNvSpPr/>
          <p:nvPr/>
        </p:nvSpPr>
        <p:spPr>
          <a:xfrm>
            <a:off x="6888814" y="5517232"/>
            <a:ext cx="154676" cy="793069"/>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0" name="向下箭號 39"/>
          <p:cNvSpPr/>
          <p:nvPr/>
        </p:nvSpPr>
        <p:spPr>
          <a:xfrm>
            <a:off x="6932312" y="5517232"/>
            <a:ext cx="131739" cy="793069"/>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1" name="向下箭號 40"/>
          <p:cNvSpPr/>
          <p:nvPr/>
        </p:nvSpPr>
        <p:spPr>
          <a:xfrm rot="16200000">
            <a:off x="8753765" y="3769187"/>
            <a:ext cx="144016" cy="298633"/>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3" name="向下箭號 42"/>
          <p:cNvSpPr/>
          <p:nvPr/>
        </p:nvSpPr>
        <p:spPr>
          <a:xfrm>
            <a:off x="6561494" y="4797152"/>
            <a:ext cx="109268" cy="252519"/>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4" name="向下箭號 43"/>
          <p:cNvSpPr/>
          <p:nvPr/>
        </p:nvSpPr>
        <p:spPr>
          <a:xfrm>
            <a:off x="6604992" y="4797152"/>
            <a:ext cx="93065" cy="252519"/>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8" name="向下箭號 47"/>
          <p:cNvSpPr/>
          <p:nvPr/>
        </p:nvSpPr>
        <p:spPr>
          <a:xfrm>
            <a:off x="6084168" y="4149080"/>
            <a:ext cx="109268" cy="252519"/>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9" name="向下箭號 48"/>
          <p:cNvSpPr/>
          <p:nvPr/>
        </p:nvSpPr>
        <p:spPr>
          <a:xfrm>
            <a:off x="6127666" y="4149080"/>
            <a:ext cx="93065" cy="252519"/>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內容版面配置區 2"/>
          <p:cNvSpPr>
            <a:spLocks noGrp="1"/>
          </p:cNvSpPr>
          <p:nvPr>
            <p:ph idx="1"/>
          </p:nvPr>
        </p:nvSpPr>
        <p:spPr/>
        <p:txBody>
          <a:bodyPr>
            <a:normAutofit/>
          </a:bodyPr>
          <a:lstStyle/>
          <a:p>
            <a:r>
              <a:rPr lang="en-US" altLang="zh-TW" sz="1600" dirty="0">
                <a:solidFill>
                  <a:srgbClr val="FF0000"/>
                </a:solidFill>
              </a:rPr>
              <a:t>Comparing instructions</a:t>
            </a:r>
          </a:p>
          <a:p>
            <a:r>
              <a:rPr lang="en-US" altLang="zh-TW" sz="1600" dirty="0">
                <a:solidFill>
                  <a:schemeClr val="accent1"/>
                </a:solidFill>
              </a:rPr>
              <a:t>Others instructions</a:t>
            </a:r>
          </a:p>
          <a:p>
            <a:r>
              <a:rPr lang="en-US" altLang="zh-TW" sz="1600" dirty="0">
                <a:solidFill>
                  <a:srgbClr val="FFC000"/>
                </a:solidFill>
              </a:rPr>
              <a:t>Scalar </a:t>
            </a:r>
            <a:r>
              <a:rPr lang="en-US" altLang="zh-TW" sz="1600" dirty="0" err="1">
                <a:solidFill>
                  <a:srgbClr val="FFC000"/>
                </a:solidFill>
              </a:rPr>
              <a:t>fp</a:t>
            </a:r>
            <a:r>
              <a:rPr lang="en-US" altLang="zh-TW" sz="1600" dirty="0">
                <a:solidFill>
                  <a:srgbClr val="FFC000"/>
                </a:solidFill>
              </a:rPr>
              <a:t> result (XRF</a:t>
            </a:r>
            <a:endParaRPr lang="en-US" altLang="zh-TW" sz="1200" dirty="0" smtClean="0"/>
          </a:p>
        </p:txBody>
      </p:sp>
    </p:spTree>
    <p:extLst>
      <p:ext uri="{BB962C8B-B14F-4D97-AF65-F5344CB8AC3E}">
        <p14:creationId xmlns:p14="http://schemas.microsoft.com/office/powerpoint/2010/main" val="20740397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Conversion instructions</a:t>
            </a:r>
            <a:endParaRPr lang="zh-TW" altLang="en-US" dirty="0"/>
          </a:p>
        </p:txBody>
      </p:sp>
      <p:sp>
        <p:nvSpPr>
          <p:cNvPr id="3" name="文字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66608521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Integer to FP </a:t>
            </a:r>
            <a:r>
              <a:rPr lang="en-US" altLang="zh-TW" dirty="0" err="1"/>
              <a:t>Datapath</a:t>
            </a:r>
            <a:endParaRPr lang="zh-TW" altLang="en-US" dirty="0"/>
          </a:p>
        </p:txBody>
      </p:sp>
      <p:sp>
        <p:nvSpPr>
          <p:cNvPr id="3" name="內容版面配置區 2"/>
          <p:cNvSpPr>
            <a:spLocks noGrp="1"/>
          </p:cNvSpPr>
          <p:nvPr>
            <p:ph idx="1"/>
          </p:nvPr>
        </p:nvSpPr>
        <p:spPr/>
        <p:txBody>
          <a:bodyPr>
            <a:normAutofit/>
          </a:bodyPr>
          <a:lstStyle/>
          <a:p>
            <a:r>
              <a:rPr lang="en-US" altLang="zh-TW" sz="2000" dirty="0"/>
              <a:t>INT to FP</a:t>
            </a:r>
          </a:p>
          <a:p>
            <a:endParaRPr lang="en-US" altLang="zh-TW" sz="1600" dirty="0"/>
          </a:p>
          <a:p>
            <a:endParaRPr lang="en-US" altLang="zh-TW" sz="1600" dirty="0" smtClean="0"/>
          </a:p>
        </p:txBody>
      </p:sp>
      <p:pic>
        <p:nvPicPr>
          <p:cNvPr id="26" name="Picture 3" descr="C:\Users\larryzzr\Desktop\FP_Larry\FMIS_Figs\All-fmis 2stage pipe_v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1572" y="1573846"/>
            <a:ext cx="6752302" cy="5277661"/>
          </a:xfrm>
          <a:prstGeom prst="rect">
            <a:avLst/>
          </a:prstGeom>
          <a:noFill/>
          <a:extLst>
            <a:ext uri="{909E8E84-426E-40DD-AFC4-6F175D3DCCD1}">
              <a14:hiddenFill xmlns:a14="http://schemas.microsoft.com/office/drawing/2010/main">
                <a:solidFill>
                  <a:srgbClr val="FFFFFF"/>
                </a:solidFill>
              </a14:hiddenFill>
            </a:ext>
          </a:extLst>
        </p:spPr>
      </p:pic>
      <p:sp>
        <p:nvSpPr>
          <p:cNvPr id="6" name="向下箭號 5"/>
          <p:cNvSpPr/>
          <p:nvPr/>
        </p:nvSpPr>
        <p:spPr>
          <a:xfrm rot="16200000">
            <a:off x="6486682" y="2492896"/>
            <a:ext cx="144016" cy="57606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7" name="向下箭號 6"/>
          <p:cNvSpPr/>
          <p:nvPr/>
        </p:nvSpPr>
        <p:spPr>
          <a:xfrm>
            <a:off x="6046462" y="2394083"/>
            <a:ext cx="144016" cy="314836"/>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 name="向下箭號 8"/>
          <p:cNvSpPr/>
          <p:nvPr/>
        </p:nvSpPr>
        <p:spPr>
          <a:xfrm rot="5400000">
            <a:off x="6558690" y="3090079"/>
            <a:ext cx="144016" cy="43204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向下箭號 10"/>
          <p:cNvSpPr/>
          <p:nvPr/>
        </p:nvSpPr>
        <p:spPr>
          <a:xfrm>
            <a:off x="7281034" y="4624227"/>
            <a:ext cx="144016" cy="404142"/>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向下箭號 11"/>
          <p:cNvSpPr/>
          <p:nvPr/>
        </p:nvSpPr>
        <p:spPr>
          <a:xfrm>
            <a:off x="5947979" y="3553850"/>
            <a:ext cx="144016" cy="776450"/>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 name="向下箭號 12"/>
          <p:cNvSpPr/>
          <p:nvPr/>
        </p:nvSpPr>
        <p:spPr>
          <a:xfrm>
            <a:off x="6558690" y="4630726"/>
            <a:ext cx="144016" cy="440087"/>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向下箭號 14"/>
          <p:cNvSpPr/>
          <p:nvPr/>
        </p:nvSpPr>
        <p:spPr>
          <a:xfrm>
            <a:off x="3851920" y="4001695"/>
            <a:ext cx="144016" cy="328605"/>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向下箭號 15"/>
          <p:cNvSpPr/>
          <p:nvPr/>
        </p:nvSpPr>
        <p:spPr>
          <a:xfrm>
            <a:off x="6926158" y="5399598"/>
            <a:ext cx="144016" cy="936463"/>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向下箭號 16"/>
          <p:cNvSpPr/>
          <p:nvPr/>
        </p:nvSpPr>
        <p:spPr>
          <a:xfrm>
            <a:off x="3361862" y="4003883"/>
            <a:ext cx="144016" cy="286651"/>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向下箭號 17"/>
          <p:cNvSpPr/>
          <p:nvPr/>
        </p:nvSpPr>
        <p:spPr>
          <a:xfrm rot="5400000">
            <a:off x="5436661" y="5077589"/>
            <a:ext cx="144016" cy="798700"/>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向下箭號 18"/>
          <p:cNvSpPr/>
          <p:nvPr/>
        </p:nvSpPr>
        <p:spPr>
          <a:xfrm>
            <a:off x="3779912" y="5766790"/>
            <a:ext cx="144016" cy="222079"/>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向下箭號 19"/>
          <p:cNvSpPr/>
          <p:nvPr/>
        </p:nvSpPr>
        <p:spPr>
          <a:xfrm>
            <a:off x="3433870" y="5747767"/>
            <a:ext cx="144016" cy="24413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向下箭號 20"/>
          <p:cNvSpPr/>
          <p:nvPr/>
        </p:nvSpPr>
        <p:spPr>
          <a:xfrm rot="16200000">
            <a:off x="6926158" y="3592314"/>
            <a:ext cx="144016" cy="47038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11120691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Integer to FP (1/)</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sz="2000" dirty="0" smtClean="0"/>
              <a:t>Integer </a:t>
            </a:r>
            <a:r>
              <a:rPr lang="en-US" altLang="zh-TW" sz="2000" dirty="0"/>
              <a:t>to floating-point </a:t>
            </a:r>
            <a:r>
              <a:rPr lang="en-US" altLang="zh-TW" sz="2000" dirty="0" smtClean="0"/>
              <a:t>dataflow</a:t>
            </a:r>
            <a:endParaRPr lang="en-US" altLang="zh-TW" sz="2000" dirty="0"/>
          </a:p>
          <a:p>
            <a:pPr marL="800100" lvl="1" indent="-342900">
              <a:buFont typeface="+mj-lt"/>
              <a:buAutoNum type="arabicPeriod"/>
            </a:pPr>
            <a:r>
              <a:rPr lang="en-US" altLang="zh-TW" sz="1800" dirty="0"/>
              <a:t>Data packing</a:t>
            </a:r>
          </a:p>
          <a:p>
            <a:pPr marL="800100" lvl="1" indent="-342900">
              <a:buFont typeface="+mj-lt"/>
              <a:buAutoNum type="arabicPeriod"/>
            </a:pPr>
            <a:r>
              <a:rPr lang="en-US" altLang="zh-TW" sz="1800" dirty="0"/>
              <a:t>Do 3 things in parallel</a:t>
            </a:r>
          </a:p>
          <a:p>
            <a:pPr marL="1200150" lvl="2" indent="-342900">
              <a:buFont typeface="+mj-lt"/>
              <a:buAutoNum type="arabicPeriod"/>
            </a:pPr>
            <a:r>
              <a:rPr lang="en-US" altLang="zh-TW" sz="1400" dirty="0"/>
              <a:t>Do 2’sc for negative integer</a:t>
            </a:r>
          </a:p>
          <a:p>
            <a:pPr marL="1200150" lvl="2" indent="-342900">
              <a:buFont typeface="+mj-lt"/>
              <a:buAutoNum type="arabicPeriod"/>
            </a:pPr>
            <a:r>
              <a:rPr lang="en-US" altLang="zh-TW" sz="1400" dirty="0"/>
              <a:t>Generate LZC</a:t>
            </a:r>
          </a:p>
          <a:p>
            <a:pPr marL="1200150" lvl="2" indent="-342900">
              <a:buFont typeface="+mj-lt"/>
              <a:buAutoNum type="arabicPeriod"/>
            </a:pPr>
            <a:r>
              <a:rPr lang="en-US" altLang="zh-TW" sz="1400" dirty="0"/>
              <a:t>Find bit pattern for correction</a:t>
            </a:r>
          </a:p>
          <a:p>
            <a:pPr marL="800100" lvl="1" indent="-342900">
              <a:buFont typeface="+mj-lt"/>
              <a:buAutoNum type="arabicPeriod"/>
            </a:pPr>
            <a:r>
              <a:rPr lang="en-US" altLang="zh-TW" sz="1800" dirty="0"/>
              <a:t>Normalize data and generate sticky bit</a:t>
            </a:r>
          </a:p>
          <a:p>
            <a:pPr marL="800100" lvl="1" indent="-342900">
              <a:buFont typeface="+mj-lt"/>
              <a:buAutoNum type="arabicPeriod"/>
            </a:pPr>
            <a:r>
              <a:rPr lang="en-US" altLang="zh-TW" sz="1800" dirty="0"/>
              <a:t>Pack to significand format according destination precision</a:t>
            </a:r>
          </a:p>
          <a:p>
            <a:pPr marL="800100" lvl="1" indent="-342900">
              <a:buFont typeface="+mj-lt"/>
              <a:buAutoNum type="arabicPeriod"/>
            </a:pPr>
            <a:r>
              <a:rPr lang="en-US" altLang="zh-TW" sz="1800" dirty="0"/>
              <a:t>Do </a:t>
            </a:r>
            <a:r>
              <a:rPr lang="en-US" altLang="zh-TW" sz="1800" dirty="0" smtClean="0"/>
              <a:t>rounding</a:t>
            </a:r>
          </a:p>
          <a:p>
            <a:r>
              <a:rPr lang="en-US" altLang="zh-TW" sz="2000" dirty="0"/>
              <a:t>Enhancements</a:t>
            </a:r>
          </a:p>
          <a:p>
            <a:pPr lvl="1"/>
            <a:r>
              <a:rPr lang="en-US" altLang="zh-TW" sz="1800" dirty="0">
                <a:hlinkClick r:id="rId3" action="ppaction://hlinksldjump"/>
              </a:rPr>
              <a:t>Detect Leading zero before 2’sc</a:t>
            </a:r>
            <a:endParaRPr lang="en-US" altLang="zh-TW" sz="1800" dirty="0"/>
          </a:p>
          <a:p>
            <a:pPr lvl="1"/>
            <a:r>
              <a:rPr lang="en-US" altLang="zh-TW" sz="1800" dirty="0">
                <a:hlinkClick r:id="rId4" action="ppaction://hlinksldjump"/>
              </a:rPr>
              <a:t>Structuralized </a:t>
            </a:r>
            <a:r>
              <a:rPr lang="en-US" altLang="zh-TW" sz="1800" dirty="0" smtClean="0">
                <a:hlinkClick r:id="rId4" action="ppaction://hlinksldjump"/>
              </a:rPr>
              <a:t>OR network</a:t>
            </a:r>
            <a:endParaRPr lang="en-US" altLang="zh-TW" sz="1800" dirty="0" smtClean="0"/>
          </a:p>
          <a:p>
            <a:pPr lvl="1"/>
            <a:r>
              <a:rPr lang="en-US" altLang="zh-TW" sz="1800" dirty="0">
                <a:hlinkClick r:id="rId5" action="ppaction://hlinksldjump"/>
              </a:rPr>
              <a:t>Structuralized AND network</a:t>
            </a:r>
            <a:endParaRPr lang="en-US" altLang="zh-TW" sz="1800" dirty="0"/>
          </a:p>
          <a:p>
            <a:pPr lvl="1"/>
            <a:r>
              <a:rPr lang="en-US" altLang="zh-TW" sz="1800" dirty="0">
                <a:hlinkClick r:id="rId6" action="ppaction://hlinksldjump"/>
              </a:rPr>
              <a:t>Rearrange data alignment for </a:t>
            </a:r>
            <a:r>
              <a:rPr lang="en-US" altLang="zh-TW" sz="1800" dirty="0" smtClean="0">
                <a:hlinkClick r:id="rId6" action="ppaction://hlinksldjump"/>
              </a:rPr>
              <a:t>I2F</a:t>
            </a:r>
            <a:endParaRPr lang="en-US" altLang="zh-TW" sz="1800" dirty="0" smtClean="0"/>
          </a:p>
          <a:p>
            <a:pPr lvl="2"/>
            <a:r>
              <a:rPr lang="en-US" altLang="zh-TW" sz="1400" dirty="0"/>
              <a:t>Reduce selection multiplexers</a:t>
            </a:r>
            <a:endParaRPr lang="en-US" altLang="zh-TW" sz="1800" dirty="0"/>
          </a:p>
        </p:txBody>
      </p:sp>
    </p:spTree>
    <p:extLst>
      <p:ext uri="{BB962C8B-B14F-4D97-AF65-F5344CB8AC3E}">
        <p14:creationId xmlns:p14="http://schemas.microsoft.com/office/powerpoint/2010/main" val="45048039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Integer to FP (2/)</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Data packing</a:t>
            </a:r>
          </a:p>
          <a:p>
            <a:pPr lvl="1"/>
            <a:r>
              <a:rPr lang="en-US" altLang="zh-TW" sz="1800" dirty="0" smtClean="0"/>
              <a:t>Reduce selection mux</a:t>
            </a:r>
          </a:p>
          <a:p>
            <a:pPr lvl="1"/>
            <a:r>
              <a:rPr lang="en-US" altLang="zh-TW" sz="1800" dirty="0" smtClean="0"/>
              <a:t>Reduce shift amount computation</a:t>
            </a:r>
          </a:p>
          <a:p>
            <a:pPr lvl="2"/>
            <a:r>
              <a:rPr lang="en-US" altLang="zh-TW" sz="1400" dirty="0" smtClean="0"/>
              <a:t>52/63 – LZC </a:t>
            </a:r>
            <a:r>
              <a:rPr lang="en-US" altLang="zh-TW" sz="1400" dirty="0" smtClean="0">
                <a:sym typeface="Wingdings" panose="05000000000000000000" pitchFamily="2" charset="2"/>
              </a:rPr>
              <a:t> 63 – LZC = ~LZC &amp; mask (‘d63)</a:t>
            </a:r>
            <a:endParaRPr lang="en-US" altLang="zh-TW" sz="1400" dirty="0" smtClean="0"/>
          </a:p>
        </p:txBody>
      </p:sp>
      <p:pic>
        <p:nvPicPr>
          <p:cNvPr id="1027" name="Picture 3" descr="C:\Users\larryzzr\Desktop\FP\FMIS_Figs\All-alignment_i2f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8415" y="3068960"/>
            <a:ext cx="5229225" cy="2114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851094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Agenda</a:t>
            </a:r>
            <a:endParaRPr lang="zh-TW" altLang="en-US" dirty="0"/>
          </a:p>
        </p:txBody>
      </p:sp>
      <p:sp>
        <p:nvSpPr>
          <p:cNvPr id="3" name="內容版面配置區 2"/>
          <p:cNvSpPr>
            <a:spLocks noGrp="1"/>
          </p:cNvSpPr>
          <p:nvPr>
            <p:ph idx="1"/>
          </p:nvPr>
        </p:nvSpPr>
        <p:spPr/>
        <p:txBody>
          <a:bodyPr>
            <a:normAutofit fontScale="92500" lnSpcReduction="20000"/>
          </a:bodyPr>
          <a:lstStyle/>
          <a:p>
            <a:r>
              <a:rPr lang="en-US" altLang="zh-TW" sz="2400" dirty="0" smtClean="0"/>
              <a:t>List of abbreviation/parameter</a:t>
            </a:r>
          </a:p>
          <a:p>
            <a:r>
              <a:rPr lang="en-US" altLang="zh-TW" sz="2400" dirty="0" smtClean="0"/>
              <a:t>Overview</a:t>
            </a:r>
          </a:p>
          <a:p>
            <a:r>
              <a:rPr lang="en-US" altLang="zh-TW" sz="2400" dirty="0" smtClean="0"/>
              <a:t>Configuration</a:t>
            </a:r>
          </a:p>
          <a:p>
            <a:r>
              <a:rPr lang="en-US" altLang="zh-TW" sz="2400" dirty="0" err="1" smtClean="0"/>
              <a:t>uArch</a:t>
            </a:r>
            <a:r>
              <a:rPr lang="en-US" altLang="zh-TW" sz="2400" dirty="0" smtClean="0"/>
              <a:t> overview</a:t>
            </a:r>
          </a:p>
          <a:p>
            <a:r>
              <a:rPr lang="en-US" altLang="zh-TW" sz="2400" dirty="0" smtClean="0"/>
              <a:t>Conversion Instructions</a:t>
            </a:r>
          </a:p>
          <a:p>
            <a:r>
              <a:rPr lang="en-US" altLang="zh-TW" sz="2400" dirty="0"/>
              <a:t>Round digit/2’sc </a:t>
            </a:r>
            <a:r>
              <a:rPr lang="en-US" altLang="zh-TW" sz="2400" dirty="0" err="1"/>
              <a:t>inc</a:t>
            </a:r>
            <a:r>
              <a:rPr lang="en-US" altLang="zh-TW" sz="2400" dirty="0"/>
              <a:t> </a:t>
            </a:r>
            <a:r>
              <a:rPr lang="en-US" altLang="zh-TW" sz="2400" dirty="0" smtClean="0"/>
              <a:t>generation</a:t>
            </a:r>
          </a:p>
          <a:p>
            <a:r>
              <a:rPr lang="en-US" altLang="zh-TW" sz="2400" dirty="0"/>
              <a:t>Underflow Flag Detection</a:t>
            </a:r>
          </a:p>
          <a:p>
            <a:r>
              <a:rPr lang="en-US" altLang="zh-TW" sz="2400" dirty="0" smtClean="0"/>
              <a:t>Comparing </a:t>
            </a:r>
            <a:r>
              <a:rPr lang="en-US" altLang="zh-TW" sz="2400" dirty="0"/>
              <a:t>&amp; </a:t>
            </a:r>
            <a:r>
              <a:rPr lang="en-US" altLang="zh-TW" sz="2400" dirty="0" smtClean="0"/>
              <a:t>Others instructions</a:t>
            </a:r>
          </a:p>
          <a:p>
            <a:r>
              <a:rPr lang="en-US" altLang="zh-TW" sz="2400" dirty="0" smtClean="0"/>
              <a:t>Cross </a:t>
            </a:r>
            <a:r>
              <a:rPr lang="en-US" altLang="zh-TW" sz="2400" dirty="0"/>
              <a:t>Lane </a:t>
            </a:r>
            <a:r>
              <a:rPr lang="en-US" altLang="zh-TW" sz="2400" dirty="0" smtClean="0"/>
              <a:t>Forwarding Path</a:t>
            </a:r>
          </a:p>
          <a:p>
            <a:r>
              <a:rPr lang="en-US" altLang="zh-TW" sz="2400" dirty="0" smtClean="0"/>
              <a:t>Conversion from nibble/byte to HP/SP</a:t>
            </a:r>
          </a:p>
          <a:p>
            <a:r>
              <a:rPr lang="en-US" altLang="zh-TW" sz="2400" dirty="0" smtClean="0"/>
              <a:t>Enhancements</a:t>
            </a:r>
          </a:p>
          <a:p>
            <a:r>
              <a:rPr lang="en-US" altLang="zh-TW" sz="2400" dirty="0" smtClean="0"/>
              <a:t>Interface</a:t>
            </a:r>
            <a:endParaRPr lang="en-US" altLang="zh-TW" sz="2400" dirty="0"/>
          </a:p>
          <a:p>
            <a:r>
              <a:rPr lang="en-US" altLang="zh-TW" sz="2400" dirty="0" smtClean="0"/>
              <a:t>Instruction encoding</a:t>
            </a:r>
          </a:p>
          <a:p>
            <a:endParaRPr lang="en-US" altLang="zh-TW" sz="2400" dirty="0" smtClean="0">
              <a:sym typeface="Wingdings" panose="05000000000000000000" pitchFamily="2" charset="2"/>
            </a:endParaRPr>
          </a:p>
        </p:txBody>
      </p:sp>
    </p:spTree>
    <p:extLst>
      <p:ext uri="{BB962C8B-B14F-4D97-AF65-F5344CB8AC3E}">
        <p14:creationId xmlns:p14="http://schemas.microsoft.com/office/powerpoint/2010/main" val="413021456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Integer to FP (3/)</a:t>
            </a:r>
            <a:endParaRPr lang="zh-TW" altLang="en-US" dirty="0"/>
          </a:p>
        </p:txBody>
      </p:sp>
      <p:sp>
        <p:nvSpPr>
          <p:cNvPr id="3" name="內容版面配置區 2"/>
          <p:cNvSpPr>
            <a:spLocks noGrp="1"/>
          </p:cNvSpPr>
          <p:nvPr>
            <p:ph idx="1"/>
          </p:nvPr>
        </p:nvSpPr>
        <p:spPr/>
        <p:txBody>
          <a:bodyPr>
            <a:normAutofit/>
          </a:bodyPr>
          <a:lstStyle/>
          <a:p>
            <a:r>
              <a:rPr lang="en-US" altLang="zh-TW" sz="2400" dirty="0" smtClean="0"/>
              <a:t>Normalization</a:t>
            </a:r>
          </a:p>
          <a:p>
            <a:pPr lvl="1"/>
            <a:r>
              <a:rPr lang="en-US" altLang="zh-TW" sz="1800" dirty="0" smtClean="0"/>
              <a:t>Calculate leading zero number</a:t>
            </a:r>
          </a:p>
          <a:p>
            <a:pPr lvl="2"/>
            <a:r>
              <a:rPr lang="en-US" altLang="zh-TW" sz="1400" dirty="0" smtClean="0"/>
              <a:t>Generate string for LZC</a:t>
            </a:r>
          </a:p>
          <a:p>
            <a:pPr lvl="1"/>
            <a:r>
              <a:rPr lang="en-US" altLang="zh-TW" sz="1800" dirty="0" smtClean="0"/>
              <a:t>Exponent calculation</a:t>
            </a:r>
          </a:p>
          <a:p>
            <a:pPr lvl="2"/>
            <a:r>
              <a:rPr lang="en-US" altLang="zh-TW" sz="1500" dirty="0" smtClean="0"/>
              <a:t>Rearrange data alignment for reducing selection mux</a:t>
            </a:r>
          </a:p>
          <a:p>
            <a:pPr lvl="2"/>
            <a:r>
              <a:rPr lang="en-US" altLang="zh-TW" sz="1400" dirty="0" smtClean="0"/>
              <a:t>Result expo = (XLEN – 1) – LZC (expo hasn’t bias)</a:t>
            </a:r>
          </a:p>
          <a:p>
            <a:pPr lvl="1"/>
            <a:r>
              <a:rPr lang="en-US" altLang="zh-TW" sz="1800" dirty="0" smtClean="0"/>
              <a:t>Apply structuralized OR network to calculate LZC, sticky bit and propagation bit</a:t>
            </a:r>
          </a:p>
          <a:p>
            <a:pPr lvl="1"/>
            <a:r>
              <a:rPr lang="en-US" altLang="zh-TW" sz="1800" dirty="0" smtClean="0"/>
              <a:t>Apply barrel shift to normalize source data</a:t>
            </a:r>
          </a:p>
          <a:p>
            <a:r>
              <a:rPr lang="en-US" altLang="zh-TW" sz="2400" dirty="0" smtClean="0"/>
              <a:t>Rounding</a:t>
            </a:r>
          </a:p>
          <a:p>
            <a:pPr lvl="1"/>
            <a:r>
              <a:rPr lang="en-US" altLang="zh-TW" sz="1800" dirty="0" smtClean="0">
                <a:sym typeface="Wingdings" pitchFamily="2" charset="2"/>
              </a:rPr>
              <a:t>Generate round digit according to round mode, sticky bit and propagation bit</a:t>
            </a:r>
          </a:p>
          <a:p>
            <a:pPr lvl="1"/>
            <a:r>
              <a:rPr lang="en-US" altLang="zh-TW" sz="1800" dirty="0" smtClean="0">
                <a:sym typeface="Wingdings" pitchFamily="2" charset="2"/>
              </a:rPr>
              <a:t>Select (exponent) or (exponent+1) according to carry bit</a:t>
            </a:r>
            <a:endParaRPr lang="en-US" altLang="zh-TW" sz="1800" dirty="0">
              <a:sym typeface="Wingdings" pitchFamily="2" charset="2"/>
            </a:endParaRPr>
          </a:p>
        </p:txBody>
      </p:sp>
    </p:spTree>
    <p:extLst>
      <p:ext uri="{BB962C8B-B14F-4D97-AF65-F5344CB8AC3E}">
        <p14:creationId xmlns:p14="http://schemas.microsoft.com/office/powerpoint/2010/main" val="65055965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FP to Integer </a:t>
            </a:r>
            <a:r>
              <a:rPr lang="en-US" altLang="zh-TW" dirty="0" err="1"/>
              <a:t>Datapath</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FP to INT</a:t>
            </a:r>
            <a:endParaRPr lang="en-US" altLang="zh-TW" sz="2000" dirty="0"/>
          </a:p>
          <a:p>
            <a:endParaRPr lang="en-US" altLang="zh-TW" sz="1600" dirty="0"/>
          </a:p>
          <a:p>
            <a:endParaRPr lang="en-US" altLang="zh-TW" sz="1600" dirty="0" smtClean="0"/>
          </a:p>
        </p:txBody>
      </p:sp>
      <p:pic>
        <p:nvPicPr>
          <p:cNvPr id="19" name="Picture 3" descr="C:\Users\larryzzr\Desktop\FP_Larry\FMIS_Figs\All-fmis 2stage pipe_v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1572" y="1573846"/>
            <a:ext cx="6752302" cy="5277661"/>
          </a:xfrm>
          <a:prstGeom prst="rect">
            <a:avLst/>
          </a:prstGeom>
          <a:noFill/>
          <a:extLst>
            <a:ext uri="{909E8E84-426E-40DD-AFC4-6F175D3DCCD1}">
              <a14:hiddenFill xmlns:a14="http://schemas.microsoft.com/office/drawing/2010/main">
                <a:solidFill>
                  <a:srgbClr val="FFFFFF"/>
                </a:solidFill>
              </a14:hiddenFill>
            </a:ext>
          </a:extLst>
        </p:spPr>
      </p:pic>
      <p:sp>
        <p:nvSpPr>
          <p:cNvPr id="37" name="向下箭號 36"/>
          <p:cNvSpPr/>
          <p:nvPr/>
        </p:nvSpPr>
        <p:spPr>
          <a:xfrm>
            <a:off x="5065013" y="1873821"/>
            <a:ext cx="144016" cy="122450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8" name="向下箭號 37"/>
          <p:cNvSpPr/>
          <p:nvPr/>
        </p:nvSpPr>
        <p:spPr>
          <a:xfrm>
            <a:off x="7236296" y="4723254"/>
            <a:ext cx="144016" cy="29889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向下箭號 38"/>
          <p:cNvSpPr/>
          <p:nvPr/>
        </p:nvSpPr>
        <p:spPr>
          <a:xfrm>
            <a:off x="6542484" y="4716454"/>
            <a:ext cx="144016" cy="305412"/>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向下箭號 39"/>
          <p:cNvSpPr/>
          <p:nvPr/>
        </p:nvSpPr>
        <p:spPr>
          <a:xfrm rot="16200000">
            <a:off x="6629200" y="3993928"/>
            <a:ext cx="144016" cy="369980"/>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向下箭號 40"/>
          <p:cNvSpPr/>
          <p:nvPr/>
        </p:nvSpPr>
        <p:spPr>
          <a:xfrm>
            <a:off x="6876256" y="5461948"/>
            <a:ext cx="144016" cy="79208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向下箭號 42"/>
          <p:cNvSpPr/>
          <p:nvPr/>
        </p:nvSpPr>
        <p:spPr>
          <a:xfrm>
            <a:off x="4552201" y="2348880"/>
            <a:ext cx="144016" cy="649485"/>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4" name="向下箭號 43"/>
          <p:cNvSpPr/>
          <p:nvPr/>
        </p:nvSpPr>
        <p:spPr>
          <a:xfrm>
            <a:off x="4589532" y="3717271"/>
            <a:ext cx="144016" cy="521962"/>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6" name="向下箭號 45"/>
          <p:cNvSpPr/>
          <p:nvPr/>
        </p:nvSpPr>
        <p:spPr>
          <a:xfrm>
            <a:off x="3165491" y="3552348"/>
            <a:ext cx="144016" cy="554561"/>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7" name="向下箭號 46"/>
          <p:cNvSpPr/>
          <p:nvPr/>
        </p:nvSpPr>
        <p:spPr>
          <a:xfrm>
            <a:off x="3779912" y="5661248"/>
            <a:ext cx="144016" cy="375499"/>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8" name="向下箭號 47"/>
          <p:cNvSpPr/>
          <p:nvPr/>
        </p:nvSpPr>
        <p:spPr>
          <a:xfrm rot="10800000">
            <a:off x="3606240" y="2492898"/>
            <a:ext cx="144016" cy="649485"/>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9" name="向下箭號 48"/>
          <p:cNvSpPr/>
          <p:nvPr/>
        </p:nvSpPr>
        <p:spPr>
          <a:xfrm>
            <a:off x="5076056" y="3640656"/>
            <a:ext cx="144016" cy="521962"/>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向下箭號 50"/>
          <p:cNvSpPr/>
          <p:nvPr/>
        </p:nvSpPr>
        <p:spPr>
          <a:xfrm rot="16200000">
            <a:off x="5310287" y="3828153"/>
            <a:ext cx="144016" cy="90315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向下箭號 51"/>
          <p:cNvSpPr/>
          <p:nvPr/>
        </p:nvSpPr>
        <p:spPr>
          <a:xfrm>
            <a:off x="4039667" y="3934625"/>
            <a:ext cx="144016" cy="172283"/>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2423970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FP to integer (1/)</a:t>
            </a:r>
            <a:endParaRPr lang="zh-TW" altLang="en-US" dirty="0"/>
          </a:p>
        </p:txBody>
      </p:sp>
      <p:sp>
        <p:nvSpPr>
          <p:cNvPr id="3" name="內容版面配置區 2"/>
          <p:cNvSpPr>
            <a:spLocks noGrp="1"/>
          </p:cNvSpPr>
          <p:nvPr>
            <p:ph idx="1"/>
          </p:nvPr>
        </p:nvSpPr>
        <p:spPr>
          <a:xfrm>
            <a:off x="457200" y="1600200"/>
            <a:ext cx="8229600" cy="4925144"/>
          </a:xfrm>
        </p:spPr>
        <p:txBody>
          <a:bodyPr>
            <a:normAutofit/>
          </a:bodyPr>
          <a:lstStyle/>
          <a:p>
            <a:r>
              <a:rPr lang="en-US" altLang="zh-TW" sz="2000" dirty="0" smtClean="0"/>
              <a:t>Floating to integer dataflow</a:t>
            </a:r>
            <a:endParaRPr lang="en-US" altLang="zh-TW" sz="2000" dirty="0"/>
          </a:p>
          <a:p>
            <a:pPr marL="800100" lvl="1" indent="-342900">
              <a:buFont typeface="+mj-lt"/>
              <a:buAutoNum type="arabicPeriod"/>
            </a:pPr>
            <a:r>
              <a:rPr lang="en-US" altLang="zh-TW" sz="1800" dirty="0" smtClean="0"/>
              <a:t>Data packing</a:t>
            </a:r>
          </a:p>
          <a:p>
            <a:pPr marL="800100" lvl="1" indent="-342900">
              <a:buFont typeface="+mj-lt"/>
              <a:buAutoNum type="arabicPeriod"/>
            </a:pPr>
            <a:r>
              <a:rPr lang="en-US" altLang="zh-TW" sz="1800" dirty="0" smtClean="0"/>
              <a:t>Right shift packed data according to difference of exponent</a:t>
            </a:r>
          </a:p>
          <a:p>
            <a:pPr marL="800100" lvl="1" indent="-342900">
              <a:buFont typeface="+mj-lt"/>
              <a:buAutoNum type="arabicPeriod"/>
            </a:pPr>
            <a:r>
              <a:rPr lang="en-US" altLang="zh-TW" sz="1800" dirty="0" smtClean="0"/>
              <a:t>Generate round digit</a:t>
            </a:r>
          </a:p>
          <a:p>
            <a:pPr marL="800100" lvl="1" indent="-342900">
              <a:buFont typeface="+mj-lt"/>
              <a:buAutoNum type="arabicPeriod"/>
            </a:pPr>
            <a:r>
              <a:rPr lang="en-US" altLang="zh-TW" sz="1800" dirty="0" smtClean="0"/>
              <a:t>Do rounding  and 2’sc at the same time</a:t>
            </a:r>
          </a:p>
          <a:p>
            <a:pPr marL="400050"/>
            <a:r>
              <a:rPr lang="en-US" altLang="zh-TW" sz="2200" dirty="0" smtClean="0"/>
              <a:t>Enhancements</a:t>
            </a:r>
          </a:p>
          <a:p>
            <a:pPr marL="800100" lvl="1"/>
            <a:r>
              <a:rPr lang="en-US" altLang="zh-TW" sz="1800" dirty="0" smtClean="0">
                <a:hlinkClick r:id="rId2" action="ppaction://hlinksldjump"/>
              </a:rPr>
              <a:t>Rearrange data alignment for F2I</a:t>
            </a:r>
            <a:endParaRPr lang="en-US" altLang="zh-TW" sz="1800" dirty="0" smtClean="0"/>
          </a:p>
          <a:p>
            <a:pPr marL="800100" lvl="1"/>
            <a:r>
              <a:rPr lang="en-US" altLang="zh-TW" sz="1800" dirty="0" smtClean="0">
                <a:hlinkClick r:id="rId3" action="ppaction://hlinksldjump"/>
              </a:rPr>
              <a:t>Merge </a:t>
            </a:r>
            <a:r>
              <a:rPr lang="en-US" altLang="zh-TW" sz="1800" dirty="0">
                <a:hlinkClick r:id="rId3" action="ppaction://hlinksldjump"/>
              </a:rPr>
              <a:t>64bit and 54bit </a:t>
            </a:r>
            <a:r>
              <a:rPr lang="en-US" altLang="zh-TW" sz="1800" dirty="0" smtClean="0">
                <a:hlinkClick r:id="rId3" action="ppaction://hlinksldjump"/>
              </a:rPr>
              <a:t>adder</a:t>
            </a:r>
            <a:endParaRPr lang="en-US" altLang="zh-TW" sz="1800" dirty="0" smtClean="0"/>
          </a:p>
        </p:txBody>
      </p:sp>
    </p:spTree>
    <p:extLst>
      <p:ext uri="{BB962C8B-B14F-4D97-AF65-F5344CB8AC3E}">
        <p14:creationId xmlns:p14="http://schemas.microsoft.com/office/powerpoint/2010/main" val="149384385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FP to integer (2/)</a:t>
            </a:r>
            <a:endParaRPr lang="zh-TW" altLang="en-US" dirty="0"/>
          </a:p>
        </p:txBody>
      </p:sp>
      <p:sp>
        <p:nvSpPr>
          <p:cNvPr id="3" name="內容版面配置區 2"/>
          <p:cNvSpPr>
            <a:spLocks noGrp="1"/>
          </p:cNvSpPr>
          <p:nvPr>
            <p:ph idx="1"/>
          </p:nvPr>
        </p:nvSpPr>
        <p:spPr>
          <a:xfrm>
            <a:off x="457200" y="1600200"/>
            <a:ext cx="8229600" cy="4925144"/>
          </a:xfrm>
        </p:spPr>
        <p:txBody>
          <a:bodyPr>
            <a:normAutofit fontScale="92500" lnSpcReduction="10000"/>
          </a:bodyPr>
          <a:lstStyle/>
          <a:p>
            <a:r>
              <a:rPr lang="en-US" altLang="zh-TW" sz="2000" dirty="0" smtClean="0"/>
              <a:t>Unpack and align data</a:t>
            </a:r>
          </a:p>
          <a:p>
            <a:pPr lvl="1"/>
            <a:r>
              <a:rPr lang="en-US" altLang="zh-TW" sz="1800" dirty="0" smtClean="0"/>
              <a:t>Align all precision source value at (XLEN - 1) bit like as following fig</a:t>
            </a:r>
            <a:endParaRPr lang="en-US" altLang="zh-TW" sz="1000" dirty="0" smtClean="0"/>
          </a:p>
          <a:p>
            <a:endParaRPr lang="en-US" altLang="zh-TW" sz="2000" dirty="0" smtClean="0"/>
          </a:p>
          <a:p>
            <a:endParaRPr lang="en-US" altLang="zh-TW" sz="2000" dirty="0" smtClean="0"/>
          </a:p>
          <a:p>
            <a:endParaRPr lang="en-US" altLang="zh-TW" sz="2000" dirty="0" smtClean="0"/>
          </a:p>
          <a:p>
            <a:r>
              <a:rPr lang="en-US" altLang="zh-TW" sz="2000" dirty="0" smtClean="0"/>
              <a:t>Shift </a:t>
            </a:r>
            <a:r>
              <a:rPr lang="en-US" altLang="zh-TW" sz="2000" dirty="0"/>
              <a:t>amount (exponent hasn’t bias</a:t>
            </a:r>
            <a:r>
              <a:rPr lang="en-US" altLang="zh-TW" sz="2000" dirty="0" smtClean="0"/>
              <a:t>)</a:t>
            </a:r>
            <a:endParaRPr lang="en-US" altLang="zh-TW" sz="1600" dirty="0" smtClean="0"/>
          </a:p>
          <a:p>
            <a:pPr lvl="1"/>
            <a:r>
              <a:rPr lang="en-US" altLang="zh-TW" sz="1800" dirty="0" smtClean="0"/>
              <a:t>ABS should support 65 </a:t>
            </a:r>
            <a:r>
              <a:rPr lang="en-US" altLang="zh-TW" sz="1800" dirty="0"/>
              <a:t>shift amount </a:t>
            </a:r>
            <a:r>
              <a:rPr lang="en-US" altLang="zh-TW" sz="1800" dirty="0" smtClean="0"/>
              <a:t>value when XLEN is 64</a:t>
            </a:r>
          </a:p>
          <a:p>
            <a:pPr lvl="2"/>
            <a:r>
              <a:rPr lang="en-US" altLang="zh-TW" sz="1600" dirty="0" err="1" smtClean="0"/>
              <a:t>ABS_amount</a:t>
            </a:r>
            <a:r>
              <a:rPr lang="en-US" altLang="zh-TW" sz="1600" dirty="0" smtClean="0"/>
              <a:t> == 64</a:t>
            </a:r>
            <a:endParaRPr lang="en-US" altLang="zh-TW" sz="1600" dirty="0" smtClean="0">
              <a:sym typeface="Wingdings" panose="05000000000000000000" pitchFamily="2" charset="2"/>
            </a:endParaRPr>
          </a:p>
          <a:p>
            <a:pPr lvl="3"/>
            <a:r>
              <a:rPr lang="en-US" altLang="zh-TW" sz="1200" dirty="0">
                <a:sym typeface="Wingdings" panose="05000000000000000000" pitchFamily="2" charset="2"/>
              </a:rPr>
              <a:t>aligned </a:t>
            </a:r>
            <a:r>
              <a:rPr lang="en-US" altLang="zh-TW" sz="1200" dirty="0" smtClean="0">
                <a:sym typeface="Wingdings" panose="05000000000000000000" pitchFamily="2" charset="2"/>
              </a:rPr>
              <a:t>data LSB is </a:t>
            </a:r>
            <a:r>
              <a:rPr lang="en-US" altLang="zh-TW" sz="1200" dirty="0">
                <a:sym typeface="Wingdings" panose="05000000000000000000" pitchFamily="2" charset="2"/>
              </a:rPr>
              <a:t>hidden one</a:t>
            </a:r>
          </a:p>
          <a:p>
            <a:pPr lvl="3"/>
            <a:r>
              <a:rPr lang="en-US" altLang="zh-TW" sz="1200" dirty="0" smtClean="0">
                <a:sym typeface="Wingdings" panose="05000000000000000000" pitchFamily="2" charset="2"/>
              </a:rPr>
              <a:t>Sticky is (</a:t>
            </a:r>
            <a:r>
              <a:rPr lang="en-US" altLang="zh-TW" sz="1200" dirty="0" smtClean="0"/>
              <a:t>|</a:t>
            </a:r>
            <a:r>
              <a:rPr lang="en-US" altLang="zh-TW" sz="1200" dirty="0" err="1" smtClean="0"/>
              <a:t>abs_in</a:t>
            </a:r>
            <a:r>
              <a:rPr lang="en-US" altLang="zh-TW" sz="1200" dirty="0" smtClean="0"/>
              <a:t>[62:11]) / </a:t>
            </a:r>
            <a:r>
              <a:rPr lang="en-US" altLang="zh-TW" sz="1200" dirty="0">
                <a:sym typeface="Wingdings" panose="05000000000000000000" pitchFamily="2" charset="2"/>
              </a:rPr>
              <a:t>(</a:t>
            </a:r>
            <a:r>
              <a:rPr lang="en-US" altLang="zh-TW" sz="1200" dirty="0"/>
              <a:t>|</a:t>
            </a:r>
            <a:r>
              <a:rPr lang="en-US" altLang="zh-TW" sz="1200" dirty="0" err="1" smtClean="0"/>
              <a:t>abs_in</a:t>
            </a:r>
            <a:r>
              <a:rPr lang="en-US" altLang="zh-TW" sz="1200" dirty="0" smtClean="0"/>
              <a:t>[62:0])</a:t>
            </a:r>
            <a:endParaRPr lang="en-US" altLang="zh-TW" sz="1200" dirty="0" smtClean="0">
              <a:sym typeface="Wingdings" panose="05000000000000000000" pitchFamily="2" charset="2"/>
            </a:endParaRPr>
          </a:p>
          <a:p>
            <a:pPr lvl="2"/>
            <a:r>
              <a:rPr lang="en-US" altLang="zh-TW" sz="1600" dirty="0" err="1" smtClean="0"/>
              <a:t>ABS_amount</a:t>
            </a:r>
            <a:r>
              <a:rPr lang="en-US" altLang="zh-TW" sz="1600" dirty="0" smtClean="0"/>
              <a:t> &gt;= 65</a:t>
            </a:r>
            <a:endParaRPr lang="en-US" altLang="zh-TW" sz="1600" dirty="0" smtClean="0">
              <a:sym typeface="Wingdings" panose="05000000000000000000" pitchFamily="2" charset="2"/>
            </a:endParaRPr>
          </a:p>
          <a:p>
            <a:pPr lvl="3"/>
            <a:r>
              <a:rPr lang="en-US" altLang="zh-TW" sz="1200" dirty="0" smtClean="0">
                <a:sym typeface="Wingdings" panose="05000000000000000000" pitchFamily="2" charset="2"/>
              </a:rPr>
              <a:t>aligned data LSB is zero</a:t>
            </a:r>
          </a:p>
          <a:p>
            <a:pPr lvl="3"/>
            <a:r>
              <a:rPr lang="en-US" altLang="zh-TW" sz="1200" dirty="0" smtClean="0"/>
              <a:t>Sticky is set</a:t>
            </a:r>
          </a:p>
          <a:p>
            <a:pPr lvl="2"/>
            <a:r>
              <a:rPr lang="en-US" altLang="zh-TW" sz="1600" dirty="0" smtClean="0"/>
              <a:t>Shift all significand to sticky field </a:t>
            </a:r>
          </a:p>
          <a:p>
            <a:pPr lvl="1"/>
            <a:r>
              <a:rPr lang="en-US" altLang="zh-TW" sz="1800" dirty="0" smtClean="0"/>
              <a:t>Apply 64-bit adder to handle (exponent &lt; 64) </a:t>
            </a:r>
          </a:p>
          <a:p>
            <a:pPr lvl="2"/>
            <a:r>
              <a:rPr lang="en-US" altLang="zh-TW" sz="1600" dirty="0" smtClean="0"/>
              <a:t>Shift </a:t>
            </a:r>
            <a:r>
              <a:rPr lang="en-US" altLang="zh-TW" sz="1600" dirty="0"/>
              <a:t>amount: (XLEN – 1) – exponent </a:t>
            </a:r>
            <a:r>
              <a:rPr lang="en-US" altLang="zh-TW" sz="1600" dirty="0" smtClean="0"/>
              <a:t>(exponent hasn’t bias)</a:t>
            </a:r>
          </a:p>
          <a:p>
            <a:pPr lvl="3"/>
            <a:r>
              <a:rPr lang="en-US" altLang="zh-TW" sz="1200" dirty="0" smtClean="0"/>
              <a:t>XLEN=64 </a:t>
            </a:r>
            <a:r>
              <a:rPr lang="en-US" altLang="zh-TW" sz="1200" dirty="0" smtClean="0">
                <a:sym typeface="Wingdings" panose="05000000000000000000" pitchFamily="2" charset="2"/>
              </a:rPr>
              <a:t> </a:t>
            </a:r>
            <a:r>
              <a:rPr lang="en-US" altLang="zh-TW" sz="1200" dirty="0" smtClean="0"/>
              <a:t>63–exponent </a:t>
            </a:r>
            <a:r>
              <a:rPr lang="en-US" altLang="zh-TW" sz="1200" dirty="0" smtClean="0">
                <a:sym typeface="Wingdings" panose="05000000000000000000" pitchFamily="2" charset="2"/>
              </a:rPr>
              <a:t> ~</a:t>
            </a:r>
            <a:r>
              <a:rPr lang="en-US" altLang="zh-TW" sz="1200" dirty="0" smtClean="0"/>
              <a:t>exponent &amp; ‘d63</a:t>
            </a:r>
          </a:p>
          <a:p>
            <a:pPr lvl="3"/>
            <a:r>
              <a:rPr lang="en-US" altLang="zh-TW" sz="1200" dirty="0" smtClean="0"/>
              <a:t>XLEN=32 </a:t>
            </a:r>
            <a:r>
              <a:rPr lang="en-US" altLang="zh-TW" sz="1200" dirty="0">
                <a:sym typeface="Wingdings" panose="05000000000000000000" pitchFamily="2" charset="2"/>
              </a:rPr>
              <a:t> </a:t>
            </a:r>
            <a:r>
              <a:rPr lang="en-US" altLang="zh-TW" sz="1200" dirty="0" smtClean="0">
                <a:sym typeface="Wingdings" panose="05000000000000000000" pitchFamily="2" charset="2"/>
              </a:rPr>
              <a:t>31</a:t>
            </a:r>
            <a:r>
              <a:rPr lang="en-US" altLang="zh-TW" sz="1200" dirty="0" smtClean="0"/>
              <a:t>–exponent </a:t>
            </a:r>
            <a:r>
              <a:rPr lang="en-US" altLang="zh-TW" sz="1200" dirty="0">
                <a:sym typeface="Wingdings" panose="05000000000000000000" pitchFamily="2" charset="2"/>
              </a:rPr>
              <a:t> ~</a:t>
            </a:r>
            <a:r>
              <a:rPr lang="en-US" altLang="zh-TW" sz="1200" dirty="0"/>
              <a:t>exponent &amp; ‘</a:t>
            </a:r>
            <a:r>
              <a:rPr lang="en-US" altLang="zh-TW" sz="1200" dirty="0" smtClean="0"/>
              <a:t>d31</a:t>
            </a:r>
            <a:endParaRPr lang="en-US" altLang="zh-TW" sz="1200" dirty="0"/>
          </a:p>
          <a:p>
            <a:r>
              <a:rPr lang="en-US" altLang="zh-TW" sz="2000" dirty="0" smtClean="0"/>
              <a:t>Round </a:t>
            </a:r>
            <a:r>
              <a:rPr lang="en-US" altLang="zh-TW" sz="2000" dirty="0"/>
              <a:t>digit/2’sc </a:t>
            </a:r>
            <a:r>
              <a:rPr lang="en-US" altLang="zh-TW" sz="2000" dirty="0" err="1"/>
              <a:t>inc</a:t>
            </a:r>
            <a:r>
              <a:rPr lang="en-US" altLang="zh-TW" sz="2000" dirty="0"/>
              <a:t> </a:t>
            </a:r>
            <a:r>
              <a:rPr lang="en-US" altLang="zh-TW" sz="2000" dirty="0" smtClean="0"/>
              <a:t>generation merge </a:t>
            </a:r>
            <a:r>
              <a:rPr lang="en-US" altLang="zh-TW" sz="2000" dirty="0"/>
              <a:t>rounding and 2’sc </a:t>
            </a:r>
            <a:r>
              <a:rPr lang="en-US" altLang="zh-TW" sz="2000" dirty="0" smtClean="0"/>
              <a:t>steps</a:t>
            </a:r>
          </a:p>
          <a:p>
            <a:endParaRPr lang="en-US" altLang="zh-TW" sz="2000" dirty="0"/>
          </a:p>
          <a:p>
            <a:pPr lvl="1"/>
            <a:endParaRPr lang="en-US" altLang="zh-TW" sz="1600" dirty="0" smtClean="0"/>
          </a:p>
        </p:txBody>
      </p:sp>
      <p:pic>
        <p:nvPicPr>
          <p:cNvPr id="3074" name="Picture 2" descr="C:\Users\larryzzr\Desktop\FP\FMIS_Figs\All-alignment_f2i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2348880"/>
            <a:ext cx="3457972" cy="871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12515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FP to FP </a:t>
            </a:r>
            <a:r>
              <a:rPr lang="en-US" altLang="zh-TW" dirty="0" err="1"/>
              <a:t>Datapath</a:t>
            </a:r>
            <a:endParaRPr lang="zh-TW" altLang="en-US" dirty="0"/>
          </a:p>
        </p:txBody>
      </p:sp>
      <p:sp>
        <p:nvSpPr>
          <p:cNvPr id="3" name="內容版面配置區 2"/>
          <p:cNvSpPr>
            <a:spLocks noGrp="1"/>
          </p:cNvSpPr>
          <p:nvPr>
            <p:ph idx="1"/>
          </p:nvPr>
        </p:nvSpPr>
        <p:spPr/>
        <p:txBody>
          <a:bodyPr>
            <a:normAutofit/>
          </a:bodyPr>
          <a:lstStyle/>
          <a:p>
            <a:r>
              <a:rPr lang="en-US" altLang="zh-TW" sz="2000" dirty="0">
                <a:solidFill>
                  <a:srgbClr val="FF0000"/>
                </a:solidFill>
              </a:rPr>
              <a:t>FP widening</a:t>
            </a:r>
          </a:p>
          <a:p>
            <a:r>
              <a:rPr lang="en-US" altLang="zh-TW" sz="2000" dirty="0">
                <a:solidFill>
                  <a:srgbClr val="0070C0"/>
                </a:solidFill>
              </a:rPr>
              <a:t>FP narrowing</a:t>
            </a:r>
          </a:p>
          <a:p>
            <a:r>
              <a:rPr lang="en-US" altLang="zh-TW" sz="2000" dirty="0">
                <a:solidFill>
                  <a:srgbClr val="00B050"/>
                </a:solidFill>
              </a:rPr>
              <a:t>Bfloat16 to SP</a:t>
            </a:r>
          </a:p>
          <a:p>
            <a:r>
              <a:rPr lang="en-US" altLang="zh-TW" sz="2000" dirty="0">
                <a:solidFill>
                  <a:srgbClr val="FFC000"/>
                </a:solidFill>
              </a:rPr>
              <a:t>SP to Bfloat16</a:t>
            </a:r>
          </a:p>
          <a:p>
            <a:endParaRPr lang="en-US" altLang="zh-TW" sz="1600" dirty="0"/>
          </a:p>
          <a:p>
            <a:endParaRPr lang="en-US" altLang="zh-TW" sz="1600" dirty="0" smtClean="0"/>
          </a:p>
        </p:txBody>
      </p:sp>
      <p:pic>
        <p:nvPicPr>
          <p:cNvPr id="59" name="Picture 3" descr="C:\Users\larryzzr\Desktop\FP_Larry\FMIS_Figs\All-fmis 2stage pipe_v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1572" y="1573846"/>
            <a:ext cx="6752302" cy="5277661"/>
          </a:xfrm>
          <a:prstGeom prst="rect">
            <a:avLst/>
          </a:prstGeom>
          <a:noFill/>
          <a:extLst>
            <a:ext uri="{909E8E84-426E-40DD-AFC4-6F175D3DCCD1}">
              <a14:hiddenFill xmlns:a14="http://schemas.microsoft.com/office/drawing/2010/main">
                <a:solidFill>
                  <a:srgbClr val="FFFFFF"/>
                </a:solidFill>
              </a14:hiddenFill>
            </a:ext>
          </a:extLst>
        </p:spPr>
      </p:pic>
      <p:sp>
        <p:nvSpPr>
          <p:cNvPr id="18" name="向下箭號 17"/>
          <p:cNvSpPr/>
          <p:nvPr/>
        </p:nvSpPr>
        <p:spPr>
          <a:xfrm>
            <a:off x="5859406" y="2084920"/>
            <a:ext cx="144016" cy="57606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0" name="向下箭號 19"/>
          <p:cNvSpPr/>
          <p:nvPr/>
        </p:nvSpPr>
        <p:spPr>
          <a:xfrm rot="5400000">
            <a:off x="6510281" y="3085265"/>
            <a:ext cx="144016" cy="43204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向下箭號 20"/>
          <p:cNvSpPr/>
          <p:nvPr/>
        </p:nvSpPr>
        <p:spPr>
          <a:xfrm>
            <a:off x="5937883" y="3585439"/>
            <a:ext cx="144016" cy="467213"/>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向下箭號 21"/>
          <p:cNvSpPr/>
          <p:nvPr/>
        </p:nvSpPr>
        <p:spPr>
          <a:xfrm>
            <a:off x="6637352" y="4823449"/>
            <a:ext cx="144016" cy="226329"/>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向下箭號 22"/>
          <p:cNvSpPr/>
          <p:nvPr/>
        </p:nvSpPr>
        <p:spPr>
          <a:xfrm>
            <a:off x="3857455" y="3861047"/>
            <a:ext cx="144016" cy="299204"/>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4" name="向下箭號 23"/>
          <p:cNvSpPr/>
          <p:nvPr/>
        </p:nvSpPr>
        <p:spPr>
          <a:xfrm>
            <a:off x="6949771" y="5622930"/>
            <a:ext cx="144016" cy="778727"/>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向下箭號 24"/>
          <p:cNvSpPr/>
          <p:nvPr/>
        </p:nvSpPr>
        <p:spPr>
          <a:xfrm>
            <a:off x="3200478" y="3585439"/>
            <a:ext cx="144016" cy="551218"/>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6" name="向下箭號 25"/>
          <p:cNvSpPr/>
          <p:nvPr/>
        </p:nvSpPr>
        <p:spPr>
          <a:xfrm>
            <a:off x="3732275" y="5742467"/>
            <a:ext cx="144016" cy="238441"/>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7" name="向下箭號 26"/>
          <p:cNvSpPr/>
          <p:nvPr/>
        </p:nvSpPr>
        <p:spPr>
          <a:xfrm>
            <a:off x="4478703" y="2225611"/>
            <a:ext cx="144016" cy="240910"/>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8" name="向下箭號 27"/>
          <p:cNvSpPr/>
          <p:nvPr/>
        </p:nvSpPr>
        <p:spPr>
          <a:xfrm>
            <a:off x="5089959" y="1812575"/>
            <a:ext cx="144016" cy="1249236"/>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9" name="向下箭號 28"/>
          <p:cNvSpPr/>
          <p:nvPr/>
        </p:nvSpPr>
        <p:spPr>
          <a:xfrm rot="16200000">
            <a:off x="5675314" y="4121633"/>
            <a:ext cx="144016" cy="318077"/>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0" name="向下箭號 29"/>
          <p:cNvSpPr/>
          <p:nvPr/>
        </p:nvSpPr>
        <p:spPr>
          <a:xfrm rot="16200000">
            <a:off x="6871230" y="4074380"/>
            <a:ext cx="144016" cy="268568"/>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1" name="向下箭號 30"/>
          <p:cNvSpPr/>
          <p:nvPr/>
        </p:nvSpPr>
        <p:spPr>
          <a:xfrm>
            <a:off x="7236296" y="4788047"/>
            <a:ext cx="144016" cy="297135"/>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2" name="向下箭號 31"/>
          <p:cNvSpPr/>
          <p:nvPr/>
        </p:nvSpPr>
        <p:spPr>
          <a:xfrm>
            <a:off x="6572608" y="4823449"/>
            <a:ext cx="144016" cy="237096"/>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3" name="向下箭號 32"/>
          <p:cNvSpPr/>
          <p:nvPr/>
        </p:nvSpPr>
        <p:spPr>
          <a:xfrm>
            <a:off x="6897229" y="5622931"/>
            <a:ext cx="144016" cy="778727"/>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4" name="向下箭號 33"/>
          <p:cNvSpPr/>
          <p:nvPr/>
        </p:nvSpPr>
        <p:spPr>
          <a:xfrm rot="5400000">
            <a:off x="5359719" y="5051235"/>
            <a:ext cx="144016" cy="855358"/>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5" name="向下箭號 34"/>
          <p:cNvSpPr/>
          <p:nvPr/>
        </p:nvSpPr>
        <p:spPr>
          <a:xfrm>
            <a:off x="3466376" y="5742468"/>
            <a:ext cx="144016" cy="238440"/>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6" name="向下箭號 35"/>
          <p:cNvSpPr/>
          <p:nvPr/>
        </p:nvSpPr>
        <p:spPr>
          <a:xfrm>
            <a:off x="3769971" y="5742467"/>
            <a:ext cx="144016" cy="245139"/>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2" name="向下箭號 41"/>
          <p:cNvSpPr/>
          <p:nvPr/>
        </p:nvSpPr>
        <p:spPr>
          <a:xfrm>
            <a:off x="3891323" y="3861047"/>
            <a:ext cx="144016" cy="300547"/>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5" name="向下箭號 44"/>
          <p:cNvSpPr/>
          <p:nvPr/>
        </p:nvSpPr>
        <p:spPr>
          <a:xfrm>
            <a:off x="3163122" y="3585438"/>
            <a:ext cx="144016" cy="551218"/>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0" name="向下箭號 49"/>
          <p:cNvSpPr/>
          <p:nvPr/>
        </p:nvSpPr>
        <p:spPr>
          <a:xfrm>
            <a:off x="8210244" y="3105083"/>
            <a:ext cx="134388" cy="272622"/>
          </a:xfrm>
          <a:prstGeom prst="down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3" name="向下箭號 52"/>
          <p:cNvSpPr/>
          <p:nvPr/>
        </p:nvSpPr>
        <p:spPr>
          <a:xfrm>
            <a:off x="6839749" y="5622931"/>
            <a:ext cx="129488" cy="781513"/>
          </a:xfrm>
          <a:prstGeom prst="down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5" name="向下箭號 54"/>
          <p:cNvSpPr/>
          <p:nvPr/>
        </p:nvSpPr>
        <p:spPr>
          <a:xfrm>
            <a:off x="3819529" y="5742468"/>
            <a:ext cx="133740" cy="239190"/>
          </a:xfrm>
          <a:prstGeom prst="down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6" name="向下箭號 55"/>
          <p:cNvSpPr/>
          <p:nvPr/>
        </p:nvSpPr>
        <p:spPr>
          <a:xfrm>
            <a:off x="3131099" y="3585437"/>
            <a:ext cx="144016" cy="555976"/>
          </a:xfrm>
          <a:prstGeom prst="down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7" name="向下箭號 56"/>
          <p:cNvSpPr/>
          <p:nvPr/>
        </p:nvSpPr>
        <p:spPr>
          <a:xfrm>
            <a:off x="6491075" y="4823449"/>
            <a:ext cx="129488" cy="229679"/>
          </a:xfrm>
          <a:prstGeom prst="down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8" name="向下箭號 57"/>
          <p:cNvSpPr/>
          <p:nvPr/>
        </p:nvSpPr>
        <p:spPr>
          <a:xfrm rot="16200000">
            <a:off x="4082210" y="2028388"/>
            <a:ext cx="144016" cy="330818"/>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0" name="向下箭號 59"/>
          <p:cNvSpPr/>
          <p:nvPr/>
        </p:nvSpPr>
        <p:spPr>
          <a:xfrm>
            <a:off x="4068112" y="3935039"/>
            <a:ext cx="144016" cy="206885"/>
          </a:xfrm>
          <a:prstGeom prst="down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7" name="向下箭號 36"/>
          <p:cNvSpPr/>
          <p:nvPr/>
        </p:nvSpPr>
        <p:spPr>
          <a:xfrm>
            <a:off x="4656096" y="2193797"/>
            <a:ext cx="144016" cy="253274"/>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8" name="向下箭號 37"/>
          <p:cNvSpPr/>
          <p:nvPr/>
        </p:nvSpPr>
        <p:spPr>
          <a:xfrm>
            <a:off x="5161967" y="1816754"/>
            <a:ext cx="144016" cy="1249236"/>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9" name="向下箭號 38"/>
          <p:cNvSpPr/>
          <p:nvPr/>
        </p:nvSpPr>
        <p:spPr>
          <a:xfrm>
            <a:off x="4047001" y="3937000"/>
            <a:ext cx="144016" cy="213314"/>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0" name="向下箭號 39"/>
          <p:cNvSpPr/>
          <p:nvPr/>
        </p:nvSpPr>
        <p:spPr>
          <a:xfrm>
            <a:off x="3094094" y="3580679"/>
            <a:ext cx="144016" cy="555976"/>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1" name="向下箭號 40"/>
          <p:cNvSpPr/>
          <p:nvPr/>
        </p:nvSpPr>
        <p:spPr>
          <a:xfrm>
            <a:off x="3422416" y="5746750"/>
            <a:ext cx="144016" cy="233592"/>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3" name="向下箭號 42"/>
          <p:cNvSpPr/>
          <p:nvPr/>
        </p:nvSpPr>
        <p:spPr>
          <a:xfrm>
            <a:off x="3849913" y="5742468"/>
            <a:ext cx="133740" cy="239190"/>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4" name="向下箭號 43"/>
          <p:cNvSpPr/>
          <p:nvPr/>
        </p:nvSpPr>
        <p:spPr>
          <a:xfrm rot="5400000">
            <a:off x="5359719" y="5081849"/>
            <a:ext cx="144016" cy="855358"/>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6" name="向下箭號 45"/>
          <p:cNvSpPr/>
          <p:nvPr/>
        </p:nvSpPr>
        <p:spPr>
          <a:xfrm rot="16200000">
            <a:off x="6861373" y="4099318"/>
            <a:ext cx="144016" cy="268568"/>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7" name="向下箭號 46"/>
          <p:cNvSpPr/>
          <p:nvPr/>
        </p:nvSpPr>
        <p:spPr>
          <a:xfrm rot="16200000">
            <a:off x="5675314" y="4171638"/>
            <a:ext cx="144016" cy="318077"/>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8" name="向下箭號 47"/>
          <p:cNvSpPr/>
          <p:nvPr/>
        </p:nvSpPr>
        <p:spPr>
          <a:xfrm>
            <a:off x="6461256" y="4820488"/>
            <a:ext cx="129488" cy="229679"/>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9" name="向下箭號 48"/>
          <p:cNvSpPr/>
          <p:nvPr/>
        </p:nvSpPr>
        <p:spPr>
          <a:xfrm>
            <a:off x="6803893" y="5620144"/>
            <a:ext cx="129488" cy="781513"/>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1" name="向下箭號 50"/>
          <p:cNvSpPr/>
          <p:nvPr/>
        </p:nvSpPr>
        <p:spPr>
          <a:xfrm>
            <a:off x="7205587" y="4793429"/>
            <a:ext cx="144016" cy="297135"/>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Tree>
    <p:extLst>
      <p:ext uri="{BB962C8B-B14F-4D97-AF65-F5344CB8AC3E}">
        <p14:creationId xmlns:p14="http://schemas.microsoft.com/office/powerpoint/2010/main" val="70738341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FP to </a:t>
            </a:r>
            <a:r>
              <a:rPr lang="en-US" altLang="zh-TW" dirty="0"/>
              <a:t>FP </a:t>
            </a:r>
            <a:r>
              <a:rPr lang="en-US" altLang="zh-TW" dirty="0" smtClean="0"/>
              <a:t>– Widening FP (1/)</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Widening instruction dataflow</a:t>
            </a:r>
          </a:p>
          <a:p>
            <a:pPr lvl="1"/>
            <a:r>
              <a:rPr lang="en-US" altLang="zh-TW" sz="1800" dirty="0" smtClean="0"/>
              <a:t>Calculate LZC for subnormal value and do normalization</a:t>
            </a:r>
          </a:p>
          <a:p>
            <a:pPr lvl="1"/>
            <a:r>
              <a:rPr lang="en-US" altLang="zh-TW" sz="1800" dirty="0" smtClean="0"/>
              <a:t>No </a:t>
            </a:r>
            <a:r>
              <a:rPr lang="en-US" altLang="zh-TW" sz="1800" dirty="0"/>
              <a:t>Rounding is </a:t>
            </a:r>
            <a:r>
              <a:rPr lang="en-US" altLang="zh-TW" sz="1800" dirty="0" smtClean="0"/>
              <a:t>needed</a:t>
            </a:r>
          </a:p>
          <a:p>
            <a:pPr lvl="1"/>
            <a:r>
              <a:rPr lang="en-US" altLang="zh-TW" sz="1800" dirty="0" smtClean="0"/>
              <a:t>No subnormal result</a:t>
            </a:r>
          </a:p>
          <a:p>
            <a:r>
              <a:rPr lang="en-US" altLang="zh-TW" sz="2000" dirty="0"/>
              <a:t>Data packing</a:t>
            </a:r>
          </a:p>
          <a:p>
            <a:pPr lvl="1"/>
            <a:r>
              <a:rPr lang="en-US" altLang="zh-TW" sz="1600" dirty="0"/>
              <a:t>Align hidden one and calculate LZC</a:t>
            </a:r>
          </a:p>
          <a:p>
            <a:pPr lvl="2"/>
            <a:r>
              <a:rPr lang="en-US" altLang="zh-TW" sz="1200" dirty="0" smtClean="0"/>
              <a:t>Subnormal input will be shifted to normal </a:t>
            </a:r>
            <a:r>
              <a:rPr lang="en-US" altLang="zh-TW" sz="1200" dirty="0" err="1" smtClean="0"/>
              <a:t>fp</a:t>
            </a:r>
            <a:r>
              <a:rPr lang="en-US" altLang="zh-TW" sz="1200" dirty="0" smtClean="0"/>
              <a:t> format</a:t>
            </a:r>
            <a:endParaRPr lang="en-US" altLang="zh-TW" sz="1200" dirty="0"/>
          </a:p>
          <a:p>
            <a:pPr lvl="1"/>
            <a:endParaRPr lang="en-US" altLang="zh-TW" sz="1600" dirty="0"/>
          </a:p>
          <a:p>
            <a:pPr lvl="1"/>
            <a:endParaRPr lang="en-US" altLang="zh-TW" sz="1600" dirty="0" smtClean="0"/>
          </a:p>
          <a:p>
            <a:pPr lvl="1"/>
            <a:r>
              <a:rPr lang="en-US" altLang="zh-TW" sz="1600" dirty="0" smtClean="0"/>
              <a:t>Packing </a:t>
            </a:r>
            <a:r>
              <a:rPr lang="en-US" altLang="zh-TW" sz="1600" dirty="0"/>
              <a:t>data according to destination precision</a:t>
            </a:r>
          </a:p>
          <a:p>
            <a:endParaRPr lang="zh-TW" altLang="en-US" sz="2200" dirty="0"/>
          </a:p>
        </p:txBody>
      </p:sp>
      <p:pic>
        <p:nvPicPr>
          <p:cNvPr id="8" name="Picture 2" descr="C:\Users\larryzzr\Desktop\FP\FMIS_Figs\fmis_fig_f4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428" y="3933056"/>
            <a:ext cx="1924050" cy="39052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descr="C:\Users\larryzzr\Desktop\FP\FMIS_Figs\fmis_fig_f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428" y="4725144"/>
            <a:ext cx="2847975" cy="1924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99785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FP to FP – Narrowing FP (2/)</a:t>
            </a:r>
            <a:endParaRPr lang="zh-TW" altLang="en-US" dirty="0"/>
          </a:p>
        </p:txBody>
      </p:sp>
      <p:sp>
        <p:nvSpPr>
          <p:cNvPr id="3" name="內容版面配置區 2"/>
          <p:cNvSpPr>
            <a:spLocks noGrp="1"/>
          </p:cNvSpPr>
          <p:nvPr>
            <p:ph idx="1"/>
          </p:nvPr>
        </p:nvSpPr>
        <p:spPr/>
        <p:txBody>
          <a:bodyPr>
            <a:normAutofit/>
          </a:bodyPr>
          <a:lstStyle/>
          <a:p>
            <a:r>
              <a:rPr lang="en-US" altLang="zh-TW" sz="2200" dirty="0" smtClean="0"/>
              <a:t>Narrowing instruction dataflow</a:t>
            </a:r>
          </a:p>
          <a:p>
            <a:pPr lvl="1"/>
            <a:r>
              <a:rPr lang="en-US" altLang="zh-TW" sz="1800" dirty="0" smtClean="0"/>
              <a:t>Calculate subnormal result flag</a:t>
            </a:r>
          </a:p>
          <a:p>
            <a:pPr lvl="1"/>
            <a:r>
              <a:rPr lang="en-US" altLang="zh-TW" sz="1800" dirty="0" smtClean="0"/>
              <a:t>Use subnormal result flag to select shift amount (shift to normal/subnormal)</a:t>
            </a:r>
          </a:p>
          <a:p>
            <a:pPr lvl="1"/>
            <a:r>
              <a:rPr lang="en-US" altLang="zh-TW" sz="1800" dirty="0" smtClean="0"/>
              <a:t>Calculate exponent without bias</a:t>
            </a:r>
          </a:p>
          <a:p>
            <a:pPr lvl="1"/>
            <a:r>
              <a:rPr lang="en-US" altLang="zh-TW" sz="1800" dirty="0" smtClean="0"/>
              <a:t>Generate shifted value and round digit</a:t>
            </a:r>
          </a:p>
          <a:p>
            <a:pPr lvl="1"/>
            <a:r>
              <a:rPr lang="en-US" altLang="zh-TW" sz="1800" dirty="0" smtClean="0"/>
              <a:t>Do rounding</a:t>
            </a:r>
          </a:p>
          <a:p>
            <a:r>
              <a:rPr lang="en-US" altLang="zh-TW" sz="2400" dirty="0" smtClean="0"/>
              <a:t>Enhancement</a:t>
            </a:r>
          </a:p>
          <a:p>
            <a:pPr lvl="1"/>
            <a:r>
              <a:rPr lang="en-US" altLang="zh-TW" sz="2000" dirty="0" smtClean="0">
                <a:hlinkClick r:id="rId2" action="ppaction://hlinksldjump"/>
              </a:rPr>
              <a:t>Rearrangement data alignment for narrowing FP</a:t>
            </a:r>
            <a:endParaRPr lang="en-US" altLang="zh-TW" sz="2000" dirty="0" smtClean="0"/>
          </a:p>
          <a:p>
            <a:pPr lvl="2"/>
            <a:r>
              <a:rPr lang="en-US" altLang="zh-TW" sz="1600" dirty="0" smtClean="0"/>
              <a:t>Because 64-bit and 54-bit adders are merged.</a:t>
            </a:r>
          </a:p>
        </p:txBody>
      </p:sp>
    </p:spTree>
    <p:extLst>
      <p:ext uri="{BB962C8B-B14F-4D97-AF65-F5344CB8AC3E}">
        <p14:creationId xmlns:p14="http://schemas.microsoft.com/office/powerpoint/2010/main" val="198426102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FP to FP – Narrowing FP (3/)</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Calculate subnormal result flag</a:t>
            </a:r>
            <a:endParaRPr lang="en-US" altLang="zh-TW" sz="2100" dirty="0" smtClean="0"/>
          </a:p>
          <a:p>
            <a:pPr lvl="1"/>
            <a:r>
              <a:rPr lang="en-US" altLang="zh-TW" sz="1800" dirty="0" smtClean="0"/>
              <a:t>Use exponent to detect that result may be subnormal value (exponent has bias)</a:t>
            </a:r>
          </a:p>
          <a:p>
            <a:pPr lvl="2"/>
            <a:r>
              <a:rPr lang="en-US" altLang="zh-TW" sz="1400" dirty="0" smtClean="0"/>
              <a:t>DP to SP subnormal (exponent - 1023 &lt;= -127, exponent &lt; 897)</a:t>
            </a:r>
          </a:p>
          <a:p>
            <a:pPr lvl="2"/>
            <a:r>
              <a:rPr lang="en-US" altLang="zh-TW" sz="1400" dirty="0" smtClean="0"/>
              <a:t>DP to HP subnormal (exponent - 1023 &lt;= -15, exponent &lt; 1009)</a:t>
            </a:r>
          </a:p>
          <a:p>
            <a:pPr lvl="2"/>
            <a:r>
              <a:rPr lang="en-US" altLang="zh-TW" sz="1400" dirty="0" smtClean="0"/>
              <a:t>SP to HP subnormal (exponent - 127  &lt;= -15, exponent &lt; 113)</a:t>
            </a:r>
          </a:p>
        </p:txBody>
      </p:sp>
    </p:spTree>
    <p:extLst>
      <p:ext uri="{BB962C8B-B14F-4D97-AF65-F5344CB8AC3E}">
        <p14:creationId xmlns:p14="http://schemas.microsoft.com/office/powerpoint/2010/main" val="657024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FP to FP – Narrowing FP (4/)</a:t>
            </a:r>
            <a:endParaRPr lang="zh-TW" altLang="en-US" dirty="0"/>
          </a:p>
        </p:txBody>
      </p:sp>
      <p:sp>
        <p:nvSpPr>
          <p:cNvPr id="3" name="內容版面配置區 2"/>
          <p:cNvSpPr>
            <a:spLocks noGrp="1"/>
          </p:cNvSpPr>
          <p:nvPr>
            <p:ph idx="1"/>
          </p:nvPr>
        </p:nvSpPr>
        <p:spPr/>
        <p:txBody>
          <a:bodyPr>
            <a:normAutofit/>
          </a:bodyPr>
          <a:lstStyle/>
          <a:p>
            <a:endParaRPr lang="en-US" altLang="zh-TW" sz="2000" dirty="0" smtClean="0"/>
          </a:p>
          <a:p>
            <a:endParaRPr lang="en-US" altLang="zh-TW" sz="2000" dirty="0"/>
          </a:p>
          <a:p>
            <a:endParaRPr lang="en-US" altLang="zh-TW" sz="2000" dirty="0" smtClean="0"/>
          </a:p>
          <a:p>
            <a:endParaRPr lang="en-US" altLang="zh-TW" sz="2000" dirty="0" smtClean="0"/>
          </a:p>
          <a:p>
            <a:r>
              <a:rPr lang="en-US" altLang="zh-TW" sz="2000" dirty="0" smtClean="0"/>
              <a:t>Shift amount</a:t>
            </a:r>
          </a:p>
          <a:p>
            <a:pPr lvl="1"/>
            <a:r>
              <a:rPr lang="en-US" altLang="zh-TW" sz="1800" dirty="0" smtClean="0"/>
              <a:t>If normal result, ABS shift input </a:t>
            </a:r>
            <a:r>
              <a:rPr lang="en-US" altLang="zh-TW" sz="1800" dirty="0"/>
              <a:t>value to </a:t>
            </a:r>
            <a:r>
              <a:rPr lang="en-US" altLang="zh-TW" sz="1800" dirty="0" smtClean="0"/>
              <a:t>normal format</a:t>
            </a:r>
          </a:p>
          <a:p>
            <a:pPr lvl="2"/>
            <a:r>
              <a:rPr lang="en-US" altLang="zh-TW" sz="1400" dirty="0" smtClean="0"/>
              <a:t>DP to SP: 40</a:t>
            </a:r>
          </a:p>
          <a:p>
            <a:pPr lvl="2"/>
            <a:r>
              <a:rPr lang="en-US" altLang="zh-TW" sz="1400" dirty="0" smtClean="0"/>
              <a:t>DP to HP: 53</a:t>
            </a:r>
          </a:p>
          <a:p>
            <a:pPr lvl="2"/>
            <a:r>
              <a:rPr lang="en-US" altLang="zh-TW" sz="1400" dirty="0" smtClean="0"/>
              <a:t>SP to HP: 53</a:t>
            </a:r>
          </a:p>
          <a:p>
            <a:pPr lvl="2"/>
            <a:r>
              <a:rPr lang="en-US" altLang="zh-TW" sz="1400" dirty="0" smtClean="0"/>
              <a:t>SP to Bfloat16: 56</a:t>
            </a:r>
          </a:p>
          <a:p>
            <a:pPr lvl="1"/>
            <a:r>
              <a:rPr lang="en-US" altLang="zh-TW" sz="1800" dirty="0" smtClean="0"/>
              <a:t>If subnormal result, ABS shift input value to subnormal format</a:t>
            </a:r>
          </a:p>
          <a:p>
            <a:pPr lvl="2"/>
            <a:r>
              <a:rPr lang="en-US" altLang="zh-TW" sz="1400" dirty="0" smtClean="0"/>
              <a:t>DP to SP: – (exponent – 1023) – 127 + 40 + 1 =  ~exponent + 1 + 937 = ~exponent + 938</a:t>
            </a:r>
          </a:p>
          <a:p>
            <a:pPr lvl="2"/>
            <a:r>
              <a:rPr lang="en-US" altLang="zh-TW" sz="1400" dirty="0"/>
              <a:t>DP to </a:t>
            </a:r>
            <a:r>
              <a:rPr lang="en-US" altLang="zh-TW" sz="1400" dirty="0" smtClean="0"/>
              <a:t>HP: </a:t>
            </a:r>
            <a:r>
              <a:rPr lang="en-US" altLang="zh-TW" sz="1400" dirty="0"/>
              <a:t>– </a:t>
            </a:r>
            <a:r>
              <a:rPr lang="en-US" altLang="zh-TW" sz="1400" dirty="0" smtClean="0"/>
              <a:t>(exponent – 1023) </a:t>
            </a:r>
            <a:r>
              <a:rPr lang="en-US" altLang="zh-TW" sz="1400" dirty="0"/>
              <a:t>– </a:t>
            </a:r>
            <a:r>
              <a:rPr lang="en-US" altLang="zh-TW" sz="1400" dirty="0" smtClean="0"/>
              <a:t>15 </a:t>
            </a:r>
            <a:r>
              <a:rPr lang="en-US" altLang="zh-TW" sz="1400" dirty="0"/>
              <a:t>+ </a:t>
            </a:r>
            <a:r>
              <a:rPr lang="en-US" altLang="zh-TW" sz="1400" dirty="0" smtClean="0"/>
              <a:t>53 </a:t>
            </a:r>
            <a:r>
              <a:rPr lang="en-US" altLang="zh-TW" sz="1400" dirty="0"/>
              <a:t>+ 1 =  ~exponent + 1 </a:t>
            </a:r>
            <a:r>
              <a:rPr lang="en-US" altLang="zh-TW" sz="1400" dirty="0" smtClean="0"/>
              <a:t>+ 1062 </a:t>
            </a:r>
            <a:r>
              <a:rPr lang="en-US" altLang="zh-TW" sz="1400" dirty="0"/>
              <a:t>= ~exponent </a:t>
            </a:r>
            <a:r>
              <a:rPr lang="en-US" altLang="zh-TW" sz="1400" dirty="0" smtClean="0"/>
              <a:t>+ 1062</a:t>
            </a:r>
          </a:p>
          <a:p>
            <a:pPr lvl="2"/>
            <a:r>
              <a:rPr lang="en-US" altLang="zh-TW" sz="1400" dirty="0" smtClean="0"/>
              <a:t>SP </a:t>
            </a:r>
            <a:r>
              <a:rPr lang="en-US" altLang="zh-TW" sz="1400" dirty="0"/>
              <a:t>to HP: – </a:t>
            </a:r>
            <a:r>
              <a:rPr lang="en-US" altLang="zh-TW" sz="1400" dirty="0" smtClean="0"/>
              <a:t>(exponent – 127) – </a:t>
            </a:r>
            <a:r>
              <a:rPr lang="en-US" altLang="zh-TW" sz="1400" dirty="0"/>
              <a:t>15 + 53 + 1 =  ~exponent + 1 + </a:t>
            </a:r>
            <a:r>
              <a:rPr lang="en-US" altLang="zh-TW" sz="1400" dirty="0" smtClean="0"/>
              <a:t>166 </a:t>
            </a:r>
            <a:r>
              <a:rPr lang="en-US" altLang="zh-TW" sz="1400" dirty="0"/>
              <a:t>= ~exponent + </a:t>
            </a:r>
            <a:r>
              <a:rPr lang="en-US" altLang="zh-TW" sz="1400" dirty="0" smtClean="0"/>
              <a:t>167</a:t>
            </a:r>
          </a:p>
          <a:p>
            <a:pPr lvl="2"/>
            <a:endParaRPr lang="en-US" altLang="zh-TW" sz="1400" dirty="0"/>
          </a:p>
        </p:txBody>
      </p:sp>
      <p:pic>
        <p:nvPicPr>
          <p:cNvPr id="19458" name="Picture 2" descr="C:\Users\larryzzr\Desktop\FP\FMIS_Figs\All-alignment_narrowing_fp_f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412776"/>
            <a:ext cx="4972050" cy="1619250"/>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p:cNvSpPr txBox="1"/>
          <p:nvPr/>
        </p:nvSpPr>
        <p:spPr>
          <a:xfrm>
            <a:off x="7408482" y="5877272"/>
            <a:ext cx="1683281" cy="338554"/>
          </a:xfrm>
          <a:prstGeom prst="rect">
            <a:avLst/>
          </a:prstGeom>
          <a:noFill/>
        </p:spPr>
        <p:txBody>
          <a:bodyPr wrap="none" rtlCol="0">
            <a:spAutoFit/>
          </a:bodyPr>
          <a:lstStyle/>
          <a:p>
            <a:r>
              <a:rPr lang="en-US" altLang="zh-TW" sz="1600" dirty="0"/>
              <a:t>exponent </a:t>
            </a:r>
            <a:r>
              <a:rPr lang="en-US" altLang="zh-TW" sz="1600" dirty="0" smtClean="0"/>
              <a:t>has </a:t>
            </a:r>
            <a:r>
              <a:rPr lang="en-US" altLang="zh-TW" sz="1600" dirty="0"/>
              <a:t>bias</a:t>
            </a:r>
            <a:endParaRPr lang="zh-TW" altLang="en-US" sz="1600" dirty="0"/>
          </a:p>
        </p:txBody>
      </p:sp>
    </p:spTree>
    <p:extLst>
      <p:ext uri="{BB962C8B-B14F-4D97-AF65-F5344CB8AC3E}">
        <p14:creationId xmlns:p14="http://schemas.microsoft.com/office/powerpoint/2010/main" val="314186942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Round digit/2’sc </a:t>
            </a:r>
            <a:r>
              <a:rPr lang="en-US" altLang="zh-TW" dirty="0" err="1"/>
              <a:t>inc</a:t>
            </a:r>
            <a:r>
              <a:rPr lang="en-US" altLang="zh-TW" dirty="0"/>
              <a:t> generation</a:t>
            </a:r>
            <a:endParaRPr lang="zh-TW" altLang="en-US" dirty="0"/>
          </a:p>
        </p:txBody>
      </p:sp>
      <p:sp>
        <p:nvSpPr>
          <p:cNvPr id="3" name="文字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109593863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List of </a:t>
            </a:r>
            <a:r>
              <a:rPr lang="en-US" altLang="zh-TW" dirty="0" smtClean="0"/>
              <a:t>abbreviation (1/)</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596210938"/>
              </p:ext>
            </p:extLst>
          </p:nvPr>
        </p:nvGraphicFramePr>
        <p:xfrm>
          <a:off x="457200" y="1600200"/>
          <a:ext cx="8229600" cy="2595880"/>
        </p:xfrm>
        <a:graphic>
          <a:graphicData uri="http://schemas.openxmlformats.org/drawingml/2006/table">
            <a:tbl>
              <a:tblPr firstRow="1" bandRow="1">
                <a:tableStyleId>{5C22544A-7EE6-4342-B048-85BDC9FD1C3A}</a:tableStyleId>
              </a:tblPr>
              <a:tblGrid>
                <a:gridCol w="2602632"/>
                <a:gridCol w="5626968"/>
              </a:tblGrid>
              <a:tr h="370840">
                <a:tc>
                  <a:txBody>
                    <a:bodyPr/>
                    <a:lstStyle/>
                    <a:p>
                      <a:r>
                        <a:rPr lang="en-US" altLang="zh-TW" dirty="0" smtClean="0"/>
                        <a:t>Abbreviation</a:t>
                      </a:r>
                      <a:endParaRPr lang="zh-TW" altLang="en-US" dirty="0"/>
                    </a:p>
                  </a:txBody>
                  <a:tcPr/>
                </a:tc>
                <a:tc>
                  <a:txBody>
                    <a:bodyPr/>
                    <a:lstStyle/>
                    <a:p>
                      <a:r>
                        <a:rPr lang="en-US" altLang="zh-TW" dirty="0" smtClean="0"/>
                        <a:t>Definition</a:t>
                      </a:r>
                      <a:endParaRPr lang="zh-TW" altLang="en-US" dirty="0"/>
                    </a:p>
                  </a:txBody>
                  <a:tcPr/>
                </a:tc>
              </a:tr>
              <a:tr h="370840">
                <a:tc>
                  <a:txBody>
                    <a:bodyPr/>
                    <a:lstStyle/>
                    <a:p>
                      <a:r>
                        <a:rPr lang="en-US" altLang="zh-TW" dirty="0" smtClean="0"/>
                        <a:t>F2I/F2F/I2F</a:t>
                      </a:r>
                      <a:endParaRPr lang="zh-TW" altLang="en-US" dirty="0"/>
                    </a:p>
                  </a:txBody>
                  <a:tcPr/>
                </a:tc>
                <a:tc>
                  <a:txBody>
                    <a:bodyPr/>
                    <a:lstStyle/>
                    <a:p>
                      <a:r>
                        <a:rPr lang="en-US" altLang="zh-TW" dirty="0" smtClean="0"/>
                        <a:t>F:</a:t>
                      </a:r>
                      <a:r>
                        <a:rPr lang="en-US" altLang="zh-TW" baseline="0" dirty="0" smtClean="0"/>
                        <a:t> </a:t>
                      </a:r>
                      <a:r>
                        <a:rPr lang="en-US" altLang="zh-TW" dirty="0" smtClean="0"/>
                        <a:t>Floating-point,</a:t>
                      </a:r>
                      <a:r>
                        <a:rPr lang="en-US" altLang="zh-TW" baseline="0" dirty="0" smtClean="0"/>
                        <a:t> I: integer</a:t>
                      </a:r>
                      <a:endParaRPr lang="zh-TW" altLang="en-US" dirty="0"/>
                    </a:p>
                  </a:txBody>
                  <a:tcPr/>
                </a:tc>
              </a:tr>
              <a:tr h="370840">
                <a:tc>
                  <a:txBody>
                    <a:bodyPr/>
                    <a:lstStyle/>
                    <a:p>
                      <a:r>
                        <a:rPr lang="en-US" altLang="zh-TW" dirty="0" smtClean="0"/>
                        <a:t>ABS</a:t>
                      </a:r>
                      <a:endParaRPr lang="zh-TW" altLang="en-US" dirty="0"/>
                    </a:p>
                  </a:txBody>
                  <a:tcPr/>
                </a:tc>
                <a:tc>
                  <a:txBody>
                    <a:bodyPr/>
                    <a:lstStyle/>
                    <a:p>
                      <a:r>
                        <a:rPr lang="en-US" altLang="zh-TW" dirty="0" smtClean="0"/>
                        <a:t>Alignment</a:t>
                      </a:r>
                      <a:r>
                        <a:rPr lang="en-US" altLang="zh-TW" baseline="0" dirty="0" smtClean="0"/>
                        <a:t> barrel shift</a:t>
                      </a:r>
                      <a:endParaRPr lang="zh-TW" altLang="en-US" dirty="0"/>
                    </a:p>
                  </a:txBody>
                  <a:tcPr/>
                </a:tc>
              </a:tr>
              <a:tr h="370840">
                <a:tc>
                  <a:txBody>
                    <a:bodyPr/>
                    <a:lstStyle/>
                    <a:p>
                      <a:r>
                        <a:rPr lang="en-US" altLang="zh-TW" dirty="0" smtClean="0"/>
                        <a:t>NBS</a:t>
                      </a:r>
                      <a:endParaRPr lang="zh-TW" altLang="en-US" dirty="0"/>
                    </a:p>
                  </a:txBody>
                  <a:tcPr/>
                </a:tc>
                <a:tc>
                  <a:txBody>
                    <a:bodyPr/>
                    <a:lstStyle/>
                    <a:p>
                      <a:r>
                        <a:rPr lang="en-US" altLang="zh-TW" dirty="0" smtClean="0"/>
                        <a:t>Normalization</a:t>
                      </a:r>
                      <a:r>
                        <a:rPr lang="en-US" altLang="zh-TW" baseline="0" dirty="0" smtClean="0"/>
                        <a:t> barrel shift</a:t>
                      </a:r>
                      <a:endParaRPr lang="zh-TW" altLang="en-US" dirty="0"/>
                    </a:p>
                  </a:txBody>
                  <a:tcPr/>
                </a:tc>
              </a:tr>
              <a:tr h="370840">
                <a:tc>
                  <a:txBody>
                    <a:bodyPr/>
                    <a:lstStyle/>
                    <a:p>
                      <a:r>
                        <a:rPr lang="en-US" altLang="zh-TW" dirty="0" smtClean="0"/>
                        <a:t>2’s</a:t>
                      </a:r>
                      <a:r>
                        <a:rPr lang="en-US" altLang="zh-TW" baseline="0" dirty="0" smtClean="0"/>
                        <a:t>c</a:t>
                      </a:r>
                      <a:endParaRPr lang="zh-TW" altLang="en-US" dirty="0"/>
                    </a:p>
                  </a:txBody>
                  <a:tcPr/>
                </a:tc>
                <a:tc>
                  <a:txBody>
                    <a:bodyPr/>
                    <a:lstStyle/>
                    <a:p>
                      <a:r>
                        <a:rPr lang="en-US" altLang="zh-TW" dirty="0" smtClean="0"/>
                        <a:t>2’s complement</a:t>
                      </a:r>
                      <a:endParaRPr lang="zh-TW" altLang="en-US" dirty="0"/>
                    </a:p>
                  </a:txBody>
                  <a:tcPr/>
                </a:tc>
              </a:tr>
              <a:tr h="370840">
                <a:tc>
                  <a:txBody>
                    <a:bodyPr/>
                    <a:lstStyle/>
                    <a:p>
                      <a:r>
                        <a:rPr lang="en-US" altLang="zh-TW" dirty="0" smtClean="0"/>
                        <a:t>LZD</a:t>
                      </a:r>
                      <a:endParaRPr lang="zh-TW" altLang="en-US" dirty="0"/>
                    </a:p>
                  </a:txBody>
                  <a:tcPr/>
                </a:tc>
                <a:tc>
                  <a:txBody>
                    <a:bodyPr/>
                    <a:lstStyle/>
                    <a:p>
                      <a:r>
                        <a:rPr lang="en-US" altLang="zh-TW" dirty="0" smtClean="0"/>
                        <a:t>Leading</a:t>
                      </a:r>
                      <a:r>
                        <a:rPr lang="en-US" altLang="zh-TW" baseline="0" dirty="0" smtClean="0"/>
                        <a:t> zero detection</a:t>
                      </a:r>
                      <a:endParaRPr lang="zh-TW" altLang="en-US" dirty="0"/>
                    </a:p>
                  </a:txBody>
                  <a:tcPr/>
                </a:tc>
              </a:tr>
              <a:tr h="370840">
                <a:tc>
                  <a:txBody>
                    <a:bodyPr/>
                    <a:lstStyle/>
                    <a:p>
                      <a:r>
                        <a:rPr lang="en-US" altLang="zh-TW" dirty="0" smtClean="0"/>
                        <a:t>LZC</a:t>
                      </a:r>
                      <a:endParaRPr lang="zh-TW" altLang="en-US" dirty="0"/>
                    </a:p>
                  </a:txBody>
                  <a:tcPr/>
                </a:tc>
                <a:tc>
                  <a:txBody>
                    <a:bodyPr/>
                    <a:lstStyle/>
                    <a:p>
                      <a:r>
                        <a:rPr lang="en-US" altLang="zh-TW" dirty="0" smtClean="0"/>
                        <a:t>Leading</a:t>
                      </a:r>
                      <a:r>
                        <a:rPr lang="en-US" altLang="zh-TW" baseline="0" dirty="0" smtClean="0"/>
                        <a:t> zero count</a:t>
                      </a:r>
                      <a:endParaRPr lang="zh-TW" altLang="en-US" dirty="0"/>
                    </a:p>
                  </a:txBody>
                  <a:tcPr/>
                </a:tc>
              </a:tr>
            </a:tbl>
          </a:graphicData>
        </a:graphic>
      </p:graphicFrame>
    </p:spTree>
    <p:extLst>
      <p:ext uri="{BB962C8B-B14F-4D97-AF65-F5344CB8AC3E}">
        <p14:creationId xmlns:p14="http://schemas.microsoft.com/office/powerpoint/2010/main" val="419352793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descr="C:\Users\larryzzr\Desktop\FP_Larry\FMIS_Figs\All-fmis 2stage pipe_v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1095" y="1571421"/>
            <a:ext cx="6774122" cy="5294716"/>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normAutofit/>
          </a:bodyPr>
          <a:lstStyle/>
          <a:p>
            <a:r>
              <a:rPr lang="en-US" altLang="zh-TW" dirty="0"/>
              <a:t>Round digit/2’sc </a:t>
            </a:r>
            <a:r>
              <a:rPr lang="en-US" altLang="zh-TW" dirty="0" err="1"/>
              <a:t>inc</a:t>
            </a:r>
            <a:r>
              <a:rPr lang="en-US" altLang="zh-TW" dirty="0"/>
              <a:t> generation (1/)</a:t>
            </a:r>
            <a:endParaRPr lang="zh-TW" altLang="en-US" dirty="0"/>
          </a:p>
        </p:txBody>
      </p:sp>
      <p:sp>
        <p:nvSpPr>
          <p:cNvPr id="3" name="內容版面配置區 2"/>
          <p:cNvSpPr>
            <a:spLocks noGrp="1"/>
          </p:cNvSpPr>
          <p:nvPr>
            <p:ph idx="1"/>
          </p:nvPr>
        </p:nvSpPr>
        <p:spPr/>
        <p:txBody>
          <a:bodyPr>
            <a:normAutofit/>
          </a:bodyPr>
          <a:lstStyle/>
          <a:p>
            <a:endParaRPr lang="en-US" altLang="zh-TW" sz="1600" dirty="0" smtClean="0"/>
          </a:p>
        </p:txBody>
      </p:sp>
      <p:sp>
        <p:nvSpPr>
          <p:cNvPr id="5" name="矩形 4"/>
          <p:cNvSpPr/>
          <p:nvPr/>
        </p:nvSpPr>
        <p:spPr>
          <a:xfrm>
            <a:off x="5652120" y="4224100"/>
            <a:ext cx="720080" cy="2850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57761377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Round digit/2’sc </a:t>
            </a:r>
            <a:r>
              <a:rPr lang="en-US" altLang="zh-TW" dirty="0" err="1"/>
              <a:t>inc</a:t>
            </a:r>
            <a:r>
              <a:rPr lang="en-US" altLang="zh-TW" dirty="0"/>
              <a:t> </a:t>
            </a:r>
            <a:r>
              <a:rPr lang="en-US" altLang="zh-TW" dirty="0" smtClean="0"/>
              <a:t>generation (2/)</a:t>
            </a:r>
            <a:endParaRPr lang="zh-TW" altLang="en-US" dirty="0"/>
          </a:p>
        </p:txBody>
      </p:sp>
      <p:sp>
        <p:nvSpPr>
          <p:cNvPr id="3" name="內容版面配置區 2"/>
          <p:cNvSpPr>
            <a:spLocks noGrp="1"/>
          </p:cNvSpPr>
          <p:nvPr>
            <p:ph idx="1"/>
          </p:nvPr>
        </p:nvSpPr>
        <p:spPr/>
        <p:txBody>
          <a:bodyPr/>
          <a:lstStyle/>
          <a:p>
            <a:r>
              <a:rPr lang="en-US" altLang="zh-TW" sz="2000" dirty="0" smtClean="0"/>
              <a:t>Merge the following steps to reduce dummy adder</a:t>
            </a:r>
          </a:p>
          <a:p>
            <a:pPr lvl="1"/>
            <a:r>
              <a:rPr lang="en-US" altLang="zh-TW" sz="1600" dirty="0" smtClean="0"/>
              <a:t>increment 1 of 2’sc</a:t>
            </a:r>
          </a:p>
          <a:p>
            <a:pPr lvl="1"/>
            <a:r>
              <a:rPr lang="en-US" altLang="zh-TW" sz="1600" dirty="0" smtClean="0"/>
              <a:t>rounding</a:t>
            </a:r>
          </a:p>
          <a:p>
            <a:r>
              <a:rPr lang="en-US" altLang="zh-TW" sz="2000" dirty="0" smtClean="0"/>
              <a:t>The round digit support the following features</a:t>
            </a:r>
          </a:p>
          <a:p>
            <a:pPr marL="800100" lvl="1" indent="-342900">
              <a:buFont typeface="+mj-lt"/>
              <a:buAutoNum type="arabicPeriod"/>
            </a:pPr>
            <a:r>
              <a:rPr lang="en-US" altLang="zh-TW" sz="1600" dirty="0" smtClean="0"/>
              <a:t>Rounding</a:t>
            </a:r>
          </a:p>
          <a:p>
            <a:pPr lvl="2"/>
            <a:r>
              <a:rPr lang="en-US" altLang="zh-TW" sz="1200" dirty="0" smtClean="0"/>
              <a:t>Positive integer to floating-point</a:t>
            </a:r>
          </a:p>
          <a:p>
            <a:pPr lvl="2"/>
            <a:r>
              <a:rPr lang="en-US" altLang="zh-TW" sz="1200" dirty="0" smtClean="0"/>
              <a:t>Floating-point to floating-point</a:t>
            </a:r>
          </a:p>
          <a:p>
            <a:pPr marL="800100" lvl="1" indent="-342900">
              <a:buFont typeface="+mj-lt"/>
              <a:buAutoNum type="arabicPeriod"/>
            </a:pPr>
            <a:r>
              <a:rPr lang="en-US" altLang="zh-TW" sz="1600" dirty="0" smtClean="0"/>
              <a:t>Increment 1 then rounding</a:t>
            </a:r>
          </a:p>
          <a:p>
            <a:pPr lvl="2"/>
            <a:r>
              <a:rPr lang="en-US" altLang="zh-TW" sz="1200" dirty="0" smtClean="0"/>
              <a:t>Negative integer to floating-point</a:t>
            </a:r>
          </a:p>
          <a:p>
            <a:pPr marL="800100" lvl="1" indent="-342900">
              <a:buFont typeface="+mj-lt"/>
              <a:buAutoNum type="arabicPeriod"/>
            </a:pPr>
            <a:r>
              <a:rPr lang="en-US" altLang="zh-TW" sz="1600" dirty="0" smtClean="0"/>
              <a:t>Rounding then increment 1</a:t>
            </a:r>
          </a:p>
          <a:p>
            <a:pPr lvl="2"/>
            <a:r>
              <a:rPr lang="en-US" altLang="zh-TW" sz="1200" dirty="0" smtClean="0"/>
              <a:t>Floating-point to negative integer</a:t>
            </a:r>
          </a:p>
        </p:txBody>
      </p:sp>
    </p:spTree>
    <p:extLst>
      <p:ext uri="{BB962C8B-B14F-4D97-AF65-F5344CB8AC3E}">
        <p14:creationId xmlns:p14="http://schemas.microsoft.com/office/powerpoint/2010/main" val="19154564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Round digit/2’sc </a:t>
            </a:r>
            <a:r>
              <a:rPr lang="en-US" altLang="zh-TW" dirty="0" err="1"/>
              <a:t>inc</a:t>
            </a:r>
            <a:r>
              <a:rPr lang="en-US" altLang="zh-TW" dirty="0"/>
              <a:t> </a:t>
            </a:r>
            <a:r>
              <a:rPr lang="en-US" altLang="zh-TW" dirty="0" smtClean="0"/>
              <a:t>generation (3/)</a:t>
            </a:r>
            <a:endParaRPr lang="zh-TW" altLang="en-US" dirty="0"/>
          </a:p>
        </p:txBody>
      </p:sp>
      <p:sp>
        <p:nvSpPr>
          <p:cNvPr id="3" name="內容版面配置區 2"/>
          <p:cNvSpPr>
            <a:spLocks noGrp="1"/>
          </p:cNvSpPr>
          <p:nvPr>
            <p:ph idx="1"/>
          </p:nvPr>
        </p:nvSpPr>
        <p:spPr/>
        <p:txBody>
          <a:bodyPr/>
          <a:lstStyle/>
          <a:p>
            <a:r>
              <a:rPr lang="en-US" altLang="zh-TW" sz="2000" dirty="0" smtClean="0"/>
              <a:t>Rounding increment under different rounding mode</a:t>
            </a:r>
          </a:p>
          <a:p>
            <a:endParaRPr lang="en-US" altLang="zh-TW" sz="2000" dirty="0" smtClean="0"/>
          </a:p>
          <a:p>
            <a:endParaRPr lang="en-US" altLang="zh-TW" sz="1600" dirty="0" smtClean="0"/>
          </a:p>
        </p:txBody>
      </p:sp>
      <p:graphicFrame>
        <p:nvGraphicFramePr>
          <p:cNvPr id="5" name="表格 4"/>
          <p:cNvGraphicFramePr>
            <a:graphicFrameLocks noGrp="1"/>
          </p:cNvGraphicFramePr>
          <p:nvPr>
            <p:extLst>
              <p:ext uri="{D42A27DB-BD31-4B8C-83A1-F6EECF244321}">
                <p14:modId xmlns:p14="http://schemas.microsoft.com/office/powerpoint/2010/main" val="2315760047"/>
              </p:ext>
            </p:extLst>
          </p:nvPr>
        </p:nvGraphicFramePr>
        <p:xfrm>
          <a:off x="2051720" y="1988840"/>
          <a:ext cx="4680523" cy="4797145"/>
        </p:xfrm>
        <a:graphic>
          <a:graphicData uri="http://schemas.openxmlformats.org/drawingml/2006/table">
            <a:tbl>
              <a:tblPr firstRow="1" bandRow="1">
                <a:tableStyleId>{5C22544A-7EE6-4342-B048-85BDC9FD1C3A}</a:tableStyleId>
              </a:tblPr>
              <a:tblGrid>
                <a:gridCol w="497649"/>
                <a:gridCol w="242646"/>
                <a:gridCol w="236414"/>
                <a:gridCol w="236414"/>
                <a:gridCol w="236414"/>
                <a:gridCol w="472827"/>
                <a:gridCol w="551632"/>
                <a:gridCol w="551632"/>
                <a:gridCol w="472827"/>
                <a:gridCol w="630436"/>
                <a:gridCol w="551632"/>
              </a:tblGrid>
              <a:tr h="282185">
                <a:tc>
                  <a:txBody>
                    <a:bodyPr/>
                    <a:lstStyle/>
                    <a:p>
                      <a:pPr algn="ctr"/>
                      <a:r>
                        <a:rPr lang="en-US" altLang="zh-TW" sz="1200" dirty="0" smtClean="0"/>
                        <a:t>Sign</a:t>
                      </a:r>
                      <a:endParaRPr lang="zh-TW" altLang="en-US" sz="1200" dirty="0"/>
                    </a:p>
                  </a:txBody>
                  <a:tcPr/>
                </a:tc>
                <a:tc>
                  <a:txBody>
                    <a:bodyPr/>
                    <a:lstStyle/>
                    <a:p>
                      <a:pPr algn="ctr"/>
                      <a:r>
                        <a:rPr lang="en-US" altLang="zh-TW" sz="1200" dirty="0" smtClean="0"/>
                        <a:t>L</a:t>
                      </a:r>
                      <a:endParaRPr lang="zh-TW" altLang="en-US" sz="1200" dirty="0"/>
                    </a:p>
                  </a:txBody>
                  <a:tcPr/>
                </a:tc>
                <a:tc>
                  <a:txBody>
                    <a:bodyPr/>
                    <a:lstStyle/>
                    <a:p>
                      <a:pPr algn="ctr"/>
                      <a:r>
                        <a:rPr lang="en-US" altLang="zh-TW" sz="1200" dirty="0" smtClean="0"/>
                        <a:t>R</a:t>
                      </a:r>
                      <a:endParaRPr lang="zh-TW" altLang="en-US" sz="1200" dirty="0"/>
                    </a:p>
                  </a:txBody>
                  <a:tcPr/>
                </a:tc>
                <a:tc>
                  <a:txBody>
                    <a:bodyPr/>
                    <a:lstStyle/>
                    <a:p>
                      <a:pPr algn="ctr"/>
                      <a:r>
                        <a:rPr lang="en-US" altLang="zh-TW" sz="1200" dirty="0" smtClean="0"/>
                        <a:t>S</a:t>
                      </a:r>
                      <a:endParaRPr lang="zh-TW" altLang="en-US" sz="1200" dirty="0"/>
                    </a:p>
                  </a:txBody>
                  <a:tcPr/>
                </a:tc>
                <a:tc>
                  <a:txBody>
                    <a:bodyPr/>
                    <a:lstStyle/>
                    <a:p>
                      <a:pPr algn="ctr"/>
                      <a:endParaRPr lang="zh-TW" altLang="en-US" sz="1200" dirty="0"/>
                    </a:p>
                  </a:txBody>
                  <a:tcPr/>
                </a:tc>
                <a:tc>
                  <a:txBody>
                    <a:bodyPr/>
                    <a:lstStyle/>
                    <a:p>
                      <a:pPr algn="ctr"/>
                      <a:r>
                        <a:rPr lang="en-US" altLang="zh-TW" sz="1200" dirty="0" smtClean="0"/>
                        <a:t>RNE</a:t>
                      </a:r>
                      <a:endParaRPr lang="zh-TW" altLang="en-US" sz="1200" dirty="0"/>
                    </a:p>
                  </a:txBody>
                  <a:tcPr/>
                </a:tc>
                <a:tc>
                  <a:txBody>
                    <a:bodyPr/>
                    <a:lstStyle/>
                    <a:p>
                      <a:pPr algn="ctr"/>
                      <a:r>
                        <a:rPr lang="en-US" altLang="zh-TW" sz="1200" dirty="0" smtClean="0"/>
                        <a:t>RTZ</a:t>
                      </a:r>
                      <a:endParaRPr lang="zh-TW"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RDN</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RUP</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RMM</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ROD</a:t>
                      </a:r>
                      <a:endParaRPr lang="zh-TW" altLang="en-US" sz="1200" dirty="0" smtClean="0"/>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rgbClr val="FF0000"/>
                          </a:solidFill>
                        </a:rPr>
                        <a:t>+1</a:t>
                      </a: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endParaRPr lang="zh-TW" altLang="en-US" sz="12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algn="ctr"/>
                      <a:r>
                        <a:rPr lang="en-US" altLang="zh-TW" sz="1200" dirty="0" smtClean="0">
                          <a:solidFill>
                            <a:srgbClr val="FF0000"/>
                          </a:solidFill>
                        </a:rPr>
                        <a:t>+1</a:t>
                      </a:r>
                    </a:p>
                  </a:txBody>
                  <a:tcPr/>
                </a:tc>
                <a:tc>
                  <a:txBody>
                    <a:bodyPr/>
                    <a:lstStyle/>
                    <a:p>
                      <a:pPr algn="ctr"/>
                      <a:r>
                        <a:rPr lang="en-US" altLang="zh-TW" sz="1200" dirty="0" smtClean="0">
                          <a:solidFill>
                            <a:srgbClr val="FF0000"/>
                          </a:solidFill>
                        </a:rPr>
                        <a:t>+1</a:t>
                      </a: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endParaRPr lang="zh-TW" altLang="en-US" sz="1200" dirty="0">
                        <a:solidFill>
                          <a:schemeClr val="tx1"/>
                        </a:solidFill>
                      </a:endParaRP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endParaRPr lang="zh-TW" altLang="en-US" sz="12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algn="ctr"/>
                      <a:r>
                        <a:rPr lang="en-US" altLang="zh-TW" sz="1200" dirty="0" smtClean="0">
                          <a:solidFill>
                            <a:srgbClr val="FF0000"/>
                          </a:solidFill>
                        </a:rPr>
                        <a:t>+1</a:t>
                      </a:r>
                    </a:p>
                  </a:txBody>
                  <a:tcPr/>
                </a:tc>
                <a:tc>
                  <a:txBody>
                    <a:bodyPr/>
                    <a:lstStyle/>
                    <a:p>
                      <a:pPr algn="ctr"/>
                      <a:r>
                        <a:rPr lang="en-US" altLang="zh-TW" sz="1200" dirty="0" smtClean="0">
                          <a:solidFill>
                            <a:schemeClr val="tx1"/>
                          </a:solidFill>
                        </a:rPr>
                        <a:t>+0</a:t>
                      </a: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algn="ct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rgbClr val="FF0000"/>
                          </a:solidFill>
                        </a:rPr>
                        <a:t>+1</a:t>
                      </a: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endParaRPr lang="zh-TW" altLang="en-US"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endParaRPr lang="zh-TW" altLang="en-US" sz="1200" dirty="0" smtClean="0">
                        <a:solidFill>
                          <a:srgbClr val="FF0000"/>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algn="ctr"/>
                      <a:r>
                        <a:rPr lang="en-US" altLang="zh-TW" sz="1200" dirty="0" smtClean="0">
                          <a:solidFill>
                            <a:srgbClr val="FF0000"/>
                          </a:solidFill>
                        </a:rPr>
                        <a:t>+1</a:t>
                      </a:r>
                    </a:p>
                  </a:txBody>
                  <a:tcPr/>
                </a:tc>
                <a:tc>
                  <a:txBody>
                    <a:bodyPr/>
                    <a:lstStyle/>
                    <a:p>
                      <a:pPr algn="ctr"/>
                      <a:r>
                        <a:rPr lang="en-US" altLang="zh-TW" sz="1200" dirty="0" smtClean="0">
                          <a:solidFill>
                            <a:srgbClr val="FF0000"/>
                          </a:solidFill>
                        </a:rPr>
                        <a:t>+1</a:t>
                      </a: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endParaRPr lang="zh-TW" altLang="en-US" sz="1200" dirty="0" smtClean="0">
                        <a:solidFill>
                          <a:srgbClr val="FF0000"/>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algn="ctr"/>
                      <a:r>
                        <a:rPr lang="en-US" altLang="zh-TW" sz="1200" dirty="0" smtClean="0">
                          <a:solidFill>
                            <a:srgbClr val="FF0000"/>
                          </a:solidFill>
                        </a:rPr>
                        <a:t>+1</a:t>
                      </a:r>
                    </a:p>
                  </a:txBody>
                  <a:tcPr/>
                </a:tc>
                <a:tc>
                  <a:txBody>
                    <a:bodyPr/>
                    <a:lstStyle/>
                    <a:p>
                      <a:pPr algn="ctr"/>
                      <a:r>
                        <a:rPr lang="en-US" altLang="zh-TW" sz="1200" dirty="0" smtClean="0">
                          <a:solidFill>
                            <a:schemeClr val="tx1"/>
                          </a:solidFill>
                        </a:rPr>
                        <a:t>+0</a:t>
                      </a:r>
                    </a:p>
                  </a:txBody>
                  <a:tcPr/>
                </a:tc>
              </a:tr>
              <a:tr h="28218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r>
            </a:tbl>
          </a:graphicData>
        </a:graphic>
      </p:graphicFrame>
    </p:spTree>
    <p:extLst>
      <p:ext uri="{BB962C8B-B14F-4D97-AF65-F5344CB8AC3E}">
        <p14:creationId xmlns:p14="http://schemas.microsoft.com/office/powerpoint/2010/main" val="164055328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Round digit/2’sc </a:t>
            </a:r>
            <a:r>
              <a:rPr lang="en-US" altLang="zh-TW" dirty="0" err="1"/>
              <a:t>inc</a:t>
            </a:r>
            <a:r>
              <a:rPr lang="en-US" altLang="zh-TW" dirty="0"/>
              <a:t> </a:t>
            </a:r>
            <a:r>
              <a:rPr lang="en-US" altLang="zh-TW" dirty="0" smtClean="0"/>
              <a:t>generation (4/)</a:t>
            </a:r>
            <a:endParaRPr lang="zh-TW" altLang="en-US" dirty="0"/>
          </a:p>
        </p:txBody>
      </p:sp>
      <p:sp>
        <p:nvSpPr>
          <p:cNvPr id="3" name="內容版面配置區 2"/>
          <p:cNvSpPr>
            <a:spLocks noGrp="1"/>
          </p:cNvSpPr>
          <p:nvPr>
            <p:ph idx="1"/>
          </p:nvPr>
        </p:nvSpPr>
        <p:spPr/>
        <p:txBody>
          <a:bodyPr/>
          <a:lstStyle/>
          <a:p>
            <a:r>
              <a:rPr lang="en-US" altLang="zh-TW" sz="2000" dirty="0" smtClean="0"/>
              <a:t>1. Do rounding only</a:t>
            </a:r>
          </a:p>
          <a:p>
            <a:pPr lvl="1"/>
            <a:r>
              <a:rPr lang="en-US" altLang="zh-TW" sz="1600" dirty="0" smtClean="0"/>
              <a:t>A + increment (1 bit) (A has not round bit)</a:t>
            </a:r>
          </a:p>
          <a:p>
            <a:r>
              <a:rPr lang="en-US" altLang="zh-TW" sz="2000" dirty="0" smtClean="0"/>
              <a:t>Abbreviation</a:t>
            </a:r>
          </a:p>
          <a:p>
            <a:pPr lvl="1"/>
            <a:r>
              <a:rPr lang="en-US" altLang="zh-TW" sz="1600" dirty="0" smtClean="0"/>
              <a:t>L is LSB/ R is round bit / S is sticky bit / Tie is (R &amp; ~S)</a:t>
            </a:r>
          </a:p>
        </p:txBody>
      </p:sp>
      <p:graphicFrame>
        <p:nvGraphicFramePr>
          <p:cNvPr id="6" name="表格 5"/>
          <p:cNvGraphicFramePr>
            <a:graphicFrameLocks noGrp="1"/>
          </p:cNvGraphicFramePr>
          <p:nvPr>
            <p:extLst>
              <p:ext uri="{D42A27DB-BD31-4B8C-83A1-F6EECF244321}">
                <p14:modId xmlns:p14="http://schemas.microsoft.com/office/powerpoint/2010/main" val="1281785792"/>
              </p:ext>
            </p:extLst>
          </p:nvPr>
        </p:nvGraphicFramePr>
        <p:xfrm>
          <a:off x="467544" y="3140968"/>
          <a:ext cx="8352928" cy="3109639"/>
        </p:xfrm>
        <a:graphic>
          <a:graphicData uri="http://schemas.openxmlformats.org/drawingml/2006/table">
            <a:tbl>
              <a:tblPr firstRow="1" bandRow="1">
                <a:tableStyleId>{5C22544A-7EE6-4342-B048-85BDC9FD1C3A}</a:tableStyleId>
              </a:tblPr>
              <a:tblGrid>
                <a:gridCol w="4866489"/>
                <a:gridCol w="3486439"/>
              </a:tblGrid>
              <a:tr h="365878">
                <a:tc>
                  <a:txBody>
                    <a:bodyPr/>
                    <a:lstStyle/>
                    <a:p>
                      <a:r>
                        <a:rPr lang="en-US" altLang="zh-TW" sz="1800" dirty="0" smtClean="0"/>
                        <a:t>Rounding</a:t>
                      </a:r>
                      <a:r>
                        <a:rPr lang="en-US" altLang="zh-TW" sz="1800" baseline="0" dirty="0" smtClean="0"/>
                        <a:t> mode</a:t>
                      </a:r>
                      <a:endParaRPr lang="zh-TW" altLang="en-US" sz="1800" dirty="0"/>
                    </a:p>
                  </a:txBody>
                  <a:tcPr/>
                </a:tc>
                <a:tc>
                  <a:txBody>
                    <a:bodyPr/>
                    <a:lstStyle/>
                    <a:p>
                      <a:r>
                        <a:rPr lang="en-US" altLang="zh-TW" sz="1800" dirty="0" smtClean="0"/>
                        <a:t>Rounding</a:t>
                      </a:r>
                      <a:r>
                        <a:rPr lang="en-US" altLang="zh-TW" sz="1800" baseline="0" dirty="0" smtClean="0"/>
                        <a:t> </a:t>
                      </a:r>
                      <a:r>
                        <a:rPr lang="en-US" altLang="zh-TW" sz="1800" baseline="0" dirty="0" err="1" smtClean="0"/>
                        <a:t>inc</a:t>
                      </a:r>
                      <a:endParaRPr lang="zh-TW" altLang="en-US" sz="1800" dirty="0"/>
                    </a:p>
                  </a:txBody>
                  <a:tcPr/>
                </a:tc>
              </a:tr>
              <a:tr h="640287">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RNE (</a:t>
                      </a:r>
                      <a:r>
                        <a:rPr lang="en-US" altLang="zh-TW" sz="1800" dirty="0" smtClean="0">
                          <a:solidFill>
                            <a:srgbClr val="FF0000"/>
                          </a:solidFill>
                        </a:rPr>
                        <a:t>R</a:t>
                      </a:r>
                      <a:r>
                        <a:rPr lang="en-US" altLang="zh-TW" sz="1800" dirty="0" smtClean="0"/>
                        <a:t>ound to </a:t>
                      </a:r>
                      <a:r>
                        <a:rPr lang="en-US" altLang="zh-TW" sz="1800" dirty="0" smtClean="0">
                          <a:solidFill>
                            <a:srgbClr val="FF0000"/>
                          </a:solidFill>
                        </a:rPr>
                        <a:t>N</a:t>
                      </a:r>
                      <a:r>
                        <a:rPr lang="en-US" altLang="zh-TW" sz="1800" dirty="0" smtClean="0"/>
                        <a:t>earest, ties to </a:t>
                      </a:r>
                      <a:r>
                        <a:rPr lang="en-US" altLang="zh-TW" sz="1800" dirty="0" smtClean="0">
                          <a:solidFill>
                            <a:srgbClr val="FF0000"/>
                          </a:solidFill>
                        </a:rPr>
                        <a:t>E</a:t>
                      </a:r>
                      <a:r>
                        <a:rPr lang="en-US" altLang="zh-TW" sz="1800" dirty="0" smtClean="0"/>
                        <a:t>ven)</a:t>
                      </a:r>
                    </a:p>
                  </a:txBody>
                  <a:tcPr/>
                </a:tc>
                <a:tc>
                  <a:txBody>
                    <a:bodyPr/>
                    <a:lstStyle/>
                    <a:p>
                      <a:r>
                        <a:rPr lang="en-US" altLang="zh-TW" sz="1800" dirty="0" smtClean="0"/>
                        <a:t>1. R then clear</a:t>
                      </a:r>
                      <a:r>
                        <a:rPr lang="en-US" altLang="zh-TW" sz="1800" baseline="0" dirty="0" smtClean="0"/>
                        <a:t> sum LSB if tie/ </a:t>
                      </a:r>
                      <a:endParaRPr lang="en-US" altLang="zh-TW" sz="1800" dirty="0" smtClean="0"/>
                    </a:p>
                    <a:p>
                      <a:r>
                        <a:rPr lang="en-US" altLang="zh-TW" sz="1800" dirty="0" smtClean="0">
                          <a:solidFill>
                            <a:srgbClr val="FF0000"/>
                          </a:solidFill>
                        </a:rPr>
                        <a:t>2. R &amp; (L | S)</a:t>
                      </a:r>
                    </a:p>
                  </a:txBody>
                  <a:tcPr/>
                </a:tc>
              </a:tr>
              <a:tr h="36587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RTZ (</a:t>
                      </a:r>
                      <a:r>
                        <a:rPr lang="en-US" altLang="zh-TW" sz="1800" dirty="0" smtClean="0">
                          <a:solidFill>
                            <a:srgbClr val="FF0000"/>
                          </a:solidFill>
                        </a:rPr>
                        <a:t>R</a:t>
                      </a:r>
                      <a:r>
                        <a:rPr lang="en-US" altLang="zh-TW" sz="1800" dirty="0" smtClean="0"/>
                        <a:t>ound </a:t>
                      </a:r>
                      <a:r>
                        <a:rPr lang="en-US" altLang="zh-TW" sz="1800" dirty="0" smtClean="0">
                          <a:solidFill>
                            <a:srgbClr val="FF0000"/>
                          </a:solidFill>
                        </a:rPr>
                        <a:t>T</a:t>
                      </a:r>
                      <a:r>
                        <a:rPr lang="en-US" altLang="zh-TW" sz="1800" dirty="0" smtClean="0"/>
                        <a:t>owards </a:t>
                      </a:r>
                      <a:r>
                        <a:rPr lang="en-US" altLang="zh-TW" sz="1800" dirty="0" smtClean="0">
                          <a:solidFill>
                            <a:srgbClr val="FF0000"/>
                          </a:solidFill>
                        </a:rPr>
                        <a:t>Z</a:t>
                      </a:r>
                      <a:r>
                        <a:rPr lang="en-US" altLang="zh-TW" sz="1800" dirty="0" smtClean="0"/>
                        <a:t>ero)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0</a:t>
                      </a:r>
                      <a:endParaRPr lang="zh-TW" altLang="en-US" sz="1800" dirty="0" smtClean="0"/>
                    </a:p>
                  </a:txBody>
                  <a:tcPr/>
                </a:tc>
              </a:tr>
              <a:tr h="36587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RDN (</a:t>
                      </a:r>
                      <a:r>
                        <a:rPr lang="en-US" altLang="zh-TW" sz="1800" dirty="0" smtClean="0">
                          <a:solidFill>
                            <a:srgbClr val="FF0000"/>
                          </a:solidFill>
                        </a:rPr>
                        <a:t>R</a:t>
                      </a:r>
                      <a:r>
                        <a:rPr lang="en-US" altLang="zh-TW" sz="1800" dirty="0" smtClean="0"/>
                        <a:t>ound </a:t>
                      </a:r>
                      <a:r>
                        <a:rPr lang="en-US" altLang="zh-TW" sz="1800" dirty="0" err="1" smtClean="0">
                          <a:solidFill>
                            <a:srgbClr val="FF0000"/>
                          </a:solidFill>
                        </a:rPr>
                        <a:t>D</a:t>
                      </a:r>
                      <a:r>
                        <a:rPr lang="en-US" altLang="zh-TW" sz="1800" dirty="0" err="1" smtClean="0"/>
                        <a:t>ow</a:t>
                      </a:r>
                      <a:r>
                        <a:rPr lang="en-US" altLang="zh-TW" sz="1800" dirty="0" err="1" smtClean="0">
                          <a:solidFill>
                            <a:srgbClr val="FF0000"/>
                          </a:solidFill>
                        </a:rPr>
                        <a:t>N</a:t>
                      </a:r>
                      <a:r>
                        <a:rPr lang="en-US" altLang="zh-TW" sz="1800" dirty="0" smtClean="0"/>
                        <a:t>)</a:t>
                      </a:r>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sign &amp; (R | S)</a:t>
                      </a:r>
                    </a:p>
                  </a:txBody>
                  <a:tcPr/>
                </a:tc>
              </a:tr>
              <a:tr h="365878">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RUP (</a:t>
                      </a:r>
                      <a:r>
                        <a:rPr lang="en-US" altLang="zh-TW" sz="1800" dirty="0" smtClean="0">
                          <a:solidFill>
                            <a:srgbClr val="FF0000"/>
                          </a:solidFill>
                        </a:rPr>
                        <a:t>R</a:t>
                      </a:r>
                      <a:r>
                        <a:rPr lang="en-US" altLang="zh-TW" sz="1800" dirty="0" smtClean="0"/>
                        <a:t>ound </a:t>
                      </a:r>
                      <a:r>
                        <a:rPr lang="en-US" altLang="zh-TW" sz="1800" dirty="0" smtClean="0">
                          <a:solidFill>
                            <a:srgbClr val="FF0000"/>
                          </a:solidFill>
                        </a:rPr>
                        <a:t>UP</a:t>
                      </a:r>
                      <a:r>
                        <a:rPr lang="en-US" altLang="zh-TW" sz="1800" dirty="0" smtClean="0"/>
                        <a:t>)</a:t>
                      </a:r>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~sign &amp; (R | S)</a:t>
                      </a:r>
                    </a:p>
                  </a:txBody>
                  <a:tcPr/>
                </a:tc>
              </a:tr>
              <a:tr h="272465">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RMM (</a:t>
                      </a:r>
                      <a:r>
                        <a:rPr lang="en-US" altLang="zh-TW" sz="1800" dirty="0" smtClean="0">
                          <a:solidFill>
                            <a:srgbClr val="FF0000"/>
                          </a:solidFill>
                        </a:rPr>
                        <a:t>R</a:t>
                      </a:r>
                      <a:r>
                        <a:rPr lang="en-US" altLang="zh-TW" sz="1800" dirty="0" smtClean="0"/>
                        <a:t>ound to nearest, ties to </a:t>
                      </a:r>
                      <a:r>
                        <a:rPr lang="en-US" altLang="zh-TW" sz="1800" dirty="0" smtClean="0">
                          <a:solidFill>
                            <a:srgbClr val="FF0000"/>
                          </a:solidFill>
                        </a:rPr>
                        <a:t>M</a:t>
                      </a:r>
                      <a:r>
                        <a:rPr lang="en-US" altLang="zh-TW" sz="1800" dirty="0" smtClean="0"/>
                        <a:t>ax </a:t>
                      </a:r>
                      <a:r>
                        <a:rPr lang="en-US" altLang="zh-TW" sz="1800" dirty="0" smtClean="0">
                          <a:solidFill>
                            <a:srgbClr val="FF0000"/>
                          </a:solidFill>
                        </a:rPr>
                        <a:t>M</a:t>
                      </a:r>
                      <a:r>
                        <a:rPr lang="en-US" altLang="zh-TW" sz="1800" dirty="0" smtClean="0"/>
                        <a:t>agnitude)</a:t>
                      </a:r>
                    </a:p>
                  </a:txBody>
                  <a:tcPr/>
                </a:tc>
                <a:tc>
                  <a:txBody>
                    <a:bodyPr/>
                    <a:lstStyle/>
                    <a:p>
                      <a:r>
                        <a:rPr lang="en-US" altLang="zh-TW" sz="1800" dirty="0" smtClean="0"/>
                        <a:t>R</a:t>
                      </a:r>
                      <a:endParaRPr lang="zh-TW" altLang="en-US" sz="1800" dirty="0"/>
                    </a:p>
                  </a:txBody>
                  <a:tcPr/>
                </a:tc>
              </a:tr>
              <a:tr h="122729">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t>ROD (</a:t>
                      </a:r>
                      <a:r>
                        <a:rPr lang="en-US" altLang="zh-TW" sz="1800" dirty="0" smtClean="0">
                          <a:solidFill>
                            <a:srgbClr val="FF0000"/>
                          </a:solidFill>
                        </a:rPr>
                        <a:t>R</a:t>
                      </a:r>
                      <a:r>
                        <a:rPr lang="en-US" altLang="zh-TW" sz="1800" dirty="0" smtClean="0"/>
                        <a:t>ound towards </a:t>
                      </a:r>
                      <a:r>
                        <a:rPr lang="en-US" altLang="zh-TW" sz="1800" dirty="0" err="1" smtClean="0">
                          <a:solidFill>
                            <a:srgbClr val="FF0000"/>
                          </a:solidFill>
                        </a:rPr>
                        <a:t>OD</a:t>
                      </a:r>
                      <a:r>
                        <a:rPr lang="en-US" altLang="zh-TW" sz="1800" dirty="0" err="1" smtClean="0"/>
                        <a:t>d</a:t>
                      </a:r>
                      <a:r>
                        <a:rPr lang="en-US" altLang="zh-TW" sz="1800" dirty="0" smtClean="0"/>
                        <a:t>)</a:t>
                      </a:r>
                    </a:p>
                  </a:txBody>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TW" sz="1800" baseline="0" dirty="0" smtClean="0"/>
                        <a:t>1. Set LSB</a:t>
                      </a:r>
                      <a:endParaRPr lang="en-US" altLang="zh-TW" sz="180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altLang="zh-TW" sz="1800" dirty="0" smtClean="0">
                          <a:solidFill>
                            <a:srgbClr val="FF0000"/>
                          </a:solidFill>
                        </a:rPr>
                        <a:t>2. ~L</a:t>
                      </a:r>
                      <a:endParaRPr lang="en-US" altLang="zh-TW" sz="1800" baseline="0" dirty="0" smtClean="0">
                        <a:solidFill>
                          <a:srgbClr val="FF0000"/>
                        </a:solidFill>
                      </a:endParaRPr>
                    </a:p>
                  </a:txBody>
                  <a:tcPr/>
                </a:tc>
              </a:tr>
            </a:tbl>
          </a:graphicData>
        </a:graphic>
      </p:graphicFrame>
    </p:spTree>
    <p:extLst>
      <p:ext uri="{BB962C8B-B14F-4D97-AF65-F5344CB8AC3E}">
        <p14:creationId xmlns:p14="http://schemas.microsoft.com/office/powerpoint/2010/main" val="415122461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Round digit/2’sc </a:t>
            </a:r>
            <a:r>
              <a:rPr lang="en-US" altLang="zh-TW" dirty="0" err="1"/>
              <a:t>inc</a:t>
            </a:r>
            <a:r>
              <a:rPr lang="en-US" altLang="zh-TW" dirty="0"/>
              <a:t> </a:t>
            </a:r>
            <a:r>
              <a:rPr lang="en-US" altLang="zh-TW" dirty="0" smtClean="0"/>
              <a:t>generation (5/)</a:t>
            </a:r>
            <a:endParaRPr lang="zh-TW" altLang="en-US" dirty="0"/>
          </a:p>
        </p:txBody>
      </p:sp>
      <p:sp>
        <p:nvSpPr>
          <p:cNvPr id="3" name="內容版面配置區 2"/>
          <p:cNvSpPr>
            <a:spLocks noGrp="1"/>
          </p:cNvSpPr>
          <p:nvPr>
            <p:ph idx="1"/>
          </p:nvPr>
        </p:nvSpPr>
        <p:spPr>
          <a:xfrm>
            <a:off x="457200" y="1600199"/>
            <a:ext cx="8229600" cy="5045507"/>
          </a:xfrm>
        </p:spPr>
        <p:txBody>
          <a:bodyPr>
            <a:normAutofit/>
          </a:bodyPr>
          <a:lstStyle/>
          <a:p>
            <a:r>
              <a:rPr lang="en-US" altLang="zh-TW" sz="2000" dirty="0" smtClean="0"/>
              <a:t>2. Increment </a:t>
            </a:r>
            <a:r>
              <a:rPr lang="en-US" altLang="zh-TW" sz="2000" dirty="0"/>
              <a:t>1 then rounding</a:t>
            </a:r>
          </a:p>
          <a:p>
            <a:r>
              <a:rPr lang="en-US" altLang="zh-TW" sz="2000" dirty="0"/>
              <a:t>Abbreviation</a:t>
            </a:r>
            <a:endParaRPr lang="en-US" altLang="zh-TW" sz="1600" dirty="0"/>
          </a:p>
          <a:p>
            <a:pPr lvl="1"/>
            <a:r>
              <a:rPr lang="en-US" altLang="zh-TW" sz="1800" dirty="0"/>
              <a:t>L is </a:t>
            </a:r>
            <a:r>
              <a:rPr lang="en-US" altLang="zh-TW" sz="1800" dirty="0" smtClean="0"/>
              <a:t>LSB</a:t>
            </a:r>
          </a:p>
          <a:p>
            <a:pPr lvl="1"/>
            <a:r>
              <a:rPr lang="en-US" altLang="zh-TW" sz="1800" dirty="0" smtClean="0"/>
              <a:t>R </a:t>
            </a:r>
            <a:r>
              <a:rPr lang="en-US" altLang="zh-TW" sz="1800" dirty="0"/>
              <a:t>is round </a:t>
            </a:r>
            <a:r>
              <a:rPr lang="en-US" altLang="zh-TW" sz="1800" dirty="0" smtClean="0"/>
              <a:t>bit</a:t>
            </a:r>
          </a:p>
          <a:p>
            <a:pPr lvl="1"/>
            <a:r>
              <a:rPr lang="en-US" altLang="zh-TW" sz="1800" dirty="0" smtClean="0"/>
              <a:t>S </a:t>
            </a:r>
            <a:r>
              <a:rPr lang="en-US" altLang="zh-TW" sz="1800" dirty="0"/>
              <a:t>is sticky </a:t>
            </a:r>
            <a:r>
              <a:rPr lang="en-US" altLang="zh-TW" sz="1800" dirty="0" smtClean="0"/>
              <a:t>bit</a:t>
            </a:r>
          </a:p>
          <a:p>
            <a:pPr lvl="1"/>
            <a:r>
              <a:rPr lang="en-US" altLang="zh-TW" sz="1800" dirty="0" smtClean="0"/>
              <a:t>P </a:t>
            </a:r>
            <a:r>
              <a:rPr lang="en-US" altLang="zh-TW" sz="1800" dirty="0"/>
              <a:t>is propagation </a:t>
            </a:r>
            <a:r>
              <a:rPr lang="en-US" altLang="zh-TW" sz="1800" dirty="0" smtClean="0"/>
              <a:t>bit</a:t>
            </a:r>
          </a:p>
          <a:p>
            <a:pPr lvl="1"/>
            <a:r>
              <a:rPr lang="en-US" altLang="zh-TW" sz="1800" dirty="0" smtClean="0"/>
              <a:t>L</a:t>
            </a:r>
            <a:r>
              <a:rPr lang="en-US" altLang="zh-TW" sz="1800" dirty="0"/>
              <a:t>, R, S is from 1’sc </a:t>
            </a:r>
            <a:r>
              <a:rPr lang="en-US" altLang="zh-TW" sz="1800" dirty="0" smtClean="0"/>
              <a:t>source value</a:t>
            </a:r>
          </a:p>
          <a:p>
            <a:r>
              <a:rPr lang="en-US" altLang="zh-TW" sz="2200" dirty="0" smtClean="0"/>
              <a:t>Propagation bit</a:t>
            </a:r>
          </a:p>
          <a:p>
            <a:pPr lvl="1"/>
            <a:r>
              <a:rPr lang="en-US" altLang="zh-TW" sz="1800" dirty="0" smtClean="0"/>
              <a:t>P is 1 if sticky field are all-one</a:t>
            </a:r>
          </a:p>
          <a:p>
            <a:pPr lvl="1"/>
            <a:r>
              <a:rPr lang="en-US" altLang="zh-TW" sz="1800" dirty="0" smtClean="0"/>
              <a:t>P is 1 if the source LSB is moved to sticky MSB or higher.</a:t>
            </a:r>
          </a:p>
          <a:p>
            <a:pPr lvl="1"/>
            <a:endParaRPr lang="en-US" altLang="zh-TW" sz="1800" dirty="0"/>
          </a:p>
          <a:p>
            <a:pPr lvl="1"/>
            <a:endParaRPr lang="en-US" altLang="zh-TW" sz="1800" dirty="0"/>
          </a:p>
        </p:txBody>
      </p:sp>
      <p:sp>
        <p:nvSpPr>
          <p:cNvPr id="4" name="文字方塊 3"/>
          <p:cNvSpPr txBox="1"/>
          <p:nvPr/>
        </p:nvSpPr>
        <p:spPr>
          <a:xfrm>
            <a:off x="7706875" y="6287531"/>
            <a:ext cx="1437125" cy="338554"/>
          </a:xfrm>
          <a:prstGeom prst="rect">
            <a:avLst/>
          </a:prstGeom>
          <a:noFill/>
        </p:spPr>
        <p:txBody>
          <a:bodyPr wrap="none" rtlCol="0">
            <a:spAutoFit/>
          </a:bodyPr>
          <a:lstStyle/>
          <a:p>
            <a:r>
              <a:rPr lang="en-US" altLang="zh-TW" sz="1600" dirty="0" smtClean="0"/>
              <a:t>* Unreachable </a:t>
            </a:r>
            <a:endParaRPr lang="zh-TW" altLang="en-US" sz="1600" dirty="0"/>
          </a:p>
        </p:txBody>
      </p:sp>
    </p:spTree>
    <p:extLst>
      <p:ext uri="{BB962C8B-B14F-4D97-AF65-F5344CB8AC3E}">
        <p14:creationId xmlns:p14="http://schemas.microsoft.com/office/powerpoint/2010/main" val="172837776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Round digit/2’sc </a:t>
            </a:r>
            <a:r>
              <a:rPr lang="en-US" altLang="zh-TW" dirty="0" err="1"/>
              <a:t>inc</a:t>
            </a:r>
            <a:r>
              <a:rPr lang="en-US" altLang="zh-TW" dirty="0"/>
              <a:t> </a:t>
            </a:r>
            <a:r>
              <a:rPr lang="en-US" altLang="zh-TW" dirty="0" smtClean="0"/>
              <a:t>generation </a:t>
            </a:r>
            <a:r>
              <a:rPr lang="en-US" altLang="zh-TW" dirty="0" smtClean="0"/>
              <a:t>(5/)</a:t>
            </a:r>
            <a:endParaRPr lang="zh-TW" altLang="en-US" dirty="0"/>
          </a:p>
        </p:txBody>
      </p:sp>
      <p:sp>
        <p:nvSpPr>
          <p:cNvPr id="3" name="內容版面配置區 2"/>
          <p:cNvSpPr>
            <a:spLocks noGrp="1"/>
          </p:cNvSpPr>
          <p:nvPr>
            <p:ph idx="1"/>
          </p:nvPr>
        </p:nvSpPr>
        <p:spPr>
          <a:xfrm>
            <a:off x="457200" y="1600199"/>
            <a:ext cx="8229600" cy="5045507"/>
          </a:xfrm>
        </p:spPr>
        <p:txBody>
          <a:bodyPr>
            <a:normAutofit fontScale="92500" lnSpcReduction="10000"/>
          </a:bodyPr>
          <a:lstStyle/>
          <a:p>
            <a:r>
              <a:rPr lang="en-US" altLang="zh-TW" sz="2000" dirty="0" smtClean="0"/>
              <a:t>2. Increment </a:t>
            </a:r>
            <a:r>
              <a:rPr lang="en-US" altLang="zh-TW" sz="2000" dirty="0"/>
              <a:t>1 then rounding</a:t>
            </a:r>
          </a:p>
          <a:p>
            <a:r>
              <a:rPr lang="en-US" altLang="zh-TW" sz="2000" dirty="0"/>
              <a:t>Abbreviation</a:t>
            </a:r>
            <a:endParaRPr lang="en-US" altLang="zh-TW" sz="1600" dirty="0"/>
          </a:p>
          <a:p>
            <a:pPr lvl="1"/>
            <a:r>
              <a:rPr lang="en-US" altLang="zh-TW" sz="1800" dirty="0"/>
              <a:t>L is </a:t>
            </a:r>
            <a:r>
              <a:rPr lang="en-US" altLang="zh-TW" sz="1800" dirty="0" smtClean="0"/>
              <a:t>LSB</a:t>
            </a:r>
          </a:p>
          <a:p>
            <a:pPr lvl="1"/>
            <a:r>
              <a:rPr lang="en-US" altLang="zh-TW" sz="1800" dirty="0" smtClean="0"/>
              <a:t>R </a:t>
            </a:r>
            <a:r>
              <a:rPr lang="en-US" altLang="zh-TW" sz="1800" dirty="0"/>
              <a:t>is round </a:t>
            </a:r>
            <a:r>
              <a:rPr lang="en-US" altLang="zh-TW" sz="1800" dirty="0" smtClean="0"/>
              <a:t>bit</a:t>
            </a:r>
          </a:p>
          <a:p>
            <a:pPr lvl="1"/>
            <a:r>
              <a:rPr lang="en-US" altLang="zh-TW" sz="1800" dirty="0" smtClean="0"/>
              <a:t>S </a:t>
            </a:r>
            <a:r>
              <a:rPr lang="en-US" altLang="zh-TW" sz="1800" dirty="0"/>
              <a:t>is sticky </a:t>
            </a:r>
            <a:r>
              <a:rPr lang="en-US" altLang="zh-TW" sz="1800" dirty="0" smtClean="0"/>
              <a:t>bit</a:t>
            </a:r>
          </a:p>
          <a:p>
            <a:pPr lvl="2"/>
            <a:r>
              <a:rPr lang="en-US" altLang="zh-TW" sz="1400" dirty="0" smtClean="0"/>
              <a:t>Do </a:t>
            </a:r>
            <a:r>
              <a:rPr lang="en-US" altLang="zh-TW" sz="1400" dirty="0"/>
              <a:t>OR operand with </a:t>
            </a:r>
            <a:r>
              <a:rPr lang="en-US" altLang="zh-TW" sz="1400" dirty="0" smtClean="0"/>
              <a:t>sticky field</a:t>
            </a:r>
          </a:p>
          <a:p>
            <a:pPr lvl="1"/>
            <a:r>
              <a:rPr lang="en-US" altLang="zh-TW" sz="1800" dirty="0" smtClean="0"/>
              <a:t>P </a:t>
            </a:r>
            <a:r>
              <a:rPr lang="en-US" altLang="zh-TW" sz="1800" dirty="0"/>
              <a:t>is propagation </a:t>
            </a:r>
            <a:r>
              <a:rPr lang="en-US" altLang="zh-TW" sz="1800" dirty="0" smtClean="0"/>
              <a:t>bit</a:t>
            </a:r>
          </a:p>
          <a:p>
            <a:pPr lvl="2"/>
            <a:r>
              <a:rPr lang="en-US" altLang="zh-TW" sz="1400" dirty="0"/>
              <a:t>Do AND operand with </a:t>
            </a:r>
            <a:r>
              <a:rPr lang="en-US" altLang="zh-TW" sz="1400" dirty="0" smtClean="0"/>
              <a:t>sticky field</a:t>
            </a:r>
          </a:p>
          <a:p>
            <a:pPr lvl="2"/>
            <a:r>
              <a:rPr lang="en-US" altLang="zh-TW" sz="1400" dirty="0" smtClean="0"/>
              <a:t>(without MSB)</a:t>
            </a:r>
          </a:p>
          <a:p>
            <a:pPr lvl="1"/>
            <a:r>
              <a:rPr lang="en-US" altLang="zh-TW" sz="1800" dirty="0" smtClean="0"/>
              <a:t>L</a:t>
            </a:r>
            <a:r>
              <a:rPr lang="en-US" altLang="zh-TW" sz="1800" dirty="0"/>
              <a:t>, R, S is from 1’sc source value</a:t>
            </a:r>
          </a:p>
          <a:p>
            <a:r>
              <a:rPr lang="en-US" altLang="zh-TW" sz="2000" dirty="0" smtClean="0"/>
              <a:t>Summary</a:t>
            </a:r>
            <a:endParaRPr lang="en-US" altLang="zh-TW" sz="2000" dirty="0"/>
          </a:p>
          <a:p>
            <a:pPr lvl="1"/>
            <a:r>
              <a:rPr lang="en-US" altLang="zh-TW" sz="1800" dirty="0"/>
              <a:t>Round digit is 64’b1 or 64’b2</a:t>
            </a:r>
          </a:p>
          <a:p>
            <a:pPr lvl="2"/>
            <a:r>
              <a:rPr lang="en-US" altLang="zh-TW" sz="1400" dirty="0"/>
              <a:t>+1: Do 2’sc </a:t>
            </a:r>
            <a:r>
              <a:rPr lang="en-US" altLang="zh-TW" sz="1400" dirty="0" err="1"/>
              <a:t>inc</a:t>
            </a:r>
            <a:r>
              <a:rPr lang="en-US" altLang="zh-TW" sz="1400" dirty="0"/>
              <a:t> or rounding</a:t>
            </a:r>
          </a:p>
          <a:p>
            <a:pPr lvl="2"/>
            <a:r>
              <a:rPr lang="en-US" altLang="zh-TW" sz="1400" dirty="0"/>
              <a:t>+2: Do 2’sc </a:t>
            </a:r>
            <a:r>
              <a:rPr lang="en-US" altLang="zh-TW" sz="1400" dirty="0" err="1"/>
              <a:t>inc</a:t>
            </a:r>
            <a:r>
              <a:rPr lang="en-US" altLang="zh-TW" sz="1400" dirty="0"/>
              <a:t> and rounding</a:t>
            </a:r>
          </a:p>
          <a:p>
            <a:r>
              <a:rPr lang="en-US" altLang="zh-TW" sz="2000" dirty="0" smtClean="0"/>
              <a:t>Correction logic</a:t>
            </a:r>
          </a:p>
          <a:p>
            <a:pPr lvl="1"/>
            <a:r>
              <a:rPr lang="en-US" altLang="zh-TW" sz="1800" dirty="0" err="1"/>
              <a:t>Correction_S</a:t>
            </a:r>
            <a:r>
              <a:rPr lang="en-US" altLang="zh-TW" sz="1800" dirty="0"/>
              <a:t> = S&amp;~P</a:t>
            </a:r>
          </a:p>
          <a:p>
            <a:pPr lvl="1"/>
            <a:r>
              <a:rPr lang="en-US" altLang="zh-TW" sz="1800" dirty="0" smtClean="0"/>
              <a:t>{</a:t>
            </a:r>
            <a:r>
              <a:rPr lang="en-US" altLang="zh-TW" sz="1800" dirty="0" err="1"/>
              <a:t>Correction_L</a:t>
            </a:r>
            <a:r>
              <a:rPr lang="en-US" altLang="zh-TW" sz="1800" dirty="0"/>
              <a:t> </a:t>
            </a:r>
            <a:r>
              <a:rPr lang="en-US" altLang="zh-TW" sz="1800" dirty="0" smtClean="0"/>
              <a:t>, </a:t>
            </a:r>
            <a:r>
              <a:rPr lang="en-US" altLang="zh-TW" sz="1800" dirty="0" err="1" smtClean="0"/>
              <a:t>Correction_R</a:t>
            </a:r>
            <a:r>
              <a:rPr lang="en-US" altLang="zh-TW" sz="1800" dirty="0" smtClean="0"/>
              <a:t>}</a:t>
            </a:r>
          </a:p>
          <a:p>
            <a:pPr lvl="2"/>
            <a:r>
              <a:rPr lang="en-US" altLang="zh-TW" sz="1400" dirty="0" smtClean="0"/>
              <a:t>{L,R} + S&amp;P</a:t>
            </a:r>
          </a:p>
        </p:txBody>
      </p:sp>
      <p:graphicFrame>
        <p:nvGraphicFramePr>
          <p:cNvPr id="6" name="表格 5"/>
          <p:cNvGraphicFramePr>
            <a:graphicFrameLocks noGrp="1"/>
          </p:cNvGraphicFramePr>
          <p:nvPr>
            <p:extLst>
              <p:ext uri="{D42A27DB-BD31-4B8C-83A1-F6EECF244321}">
                <p14:modId xmlns:p14="http://schemas.microsoft.com/office/powerpoint/2010/main" val="3612632894"/>
              </p:ext>
            </p:extLst>
          </p:nvPr>
        </p:nvGraphicFramePr>
        <p:xfrm>
          <a:off x="4247456" y="1340768"/>
          <a:ext cx="4896544" cy="4404360"/>
        </p:xfrm>
        <a:graphic>
          <a:graphicData uri="http://schemas.openxmlformats.org/drawingml/2006/table">
            <a:tbl>
              <a:tblPr firstRow="1" bandRow="1">
                <a:tableStyleId>{5C22544A-7EE6-4342-B048-85BDC9FD1C3A}</a:tableStyleId>
              </a:tblPr>
              <a:tblGrid>
                <a:gridCol w="216024"/>
                <a:gridCol w="216024"/>
                <a:gridCol w="208280"/>
                <a:gridCol w="216024"/>
                <a:gridCol w="223768"/>
                <a:gridCol w="720080"/>
                <a:gridCol w="720080"/>
                <a:gridCol w="720080"/>
                <a:gridCol w="648072"/>
                <a:gridCol w="1008112"/>
              </a:tblGrid>
              <a:tr h="194845">
                <a:tc>
                  <a:txBody>
                    <a:bodyPr/>
                    <a:lstStyle/>
                    <a:p>
                      <a:pPr algn="ctr"/>
                      <a:r>
                        <a:rPr lang="en-US" altLang="zh-TW" sz="1100" dirty="0" smtClean="0"/>
                        <a:t>L</a:t>
                      </a:r>
                      <a:endParaRPr lang="zh-TW" altLang="en-US" sz="1100" dirty="0"/>
                    </a:p>
                  </a:txBody>
                  <a:tcPr/>
                </a:tc>
                <a:tc>
                  <a:txBody>
                    <a:bodyPr/>
                    <a:lstStyle/>
                    <a:p>
                      <a:pPr algn="ctr"/>
                      <a:r>
                        <a:rPr lang="en-US" altLang="zh-TW" sz="1100" dirty="0" smtClean="0"/>
                        <a:t>R</a:t>
                      </a:r>
                      <a:endParaRPr lang="zh-TW" altLang="en-US" sz="1100" dirty="0"/>
                    </a:p>
                  </a:txBody>
                  <a:tcPr/>
                </a:tc>
                <a:tc>
                  <a:txBody>
                    <a:bodyPr/>
                    <a:lstStyle/>
                    <a:p>
                      <a:pPr algn="ctr"/>
                      <a:r>
                        <a:rPr lang="en-US" altLang="zh-TW" sz="1100" dirty="0" smtClean="0"/>
                        <a:t>S</a:t>
                      </a:r>
                      <a:endParaRPr lang="zh-TW" altLang="en-US" sz="1100" dirty="0"/>
                    </a:p>
                  </a:txBody>
                  <a:tcPr/>
                </a:tc>
                <a:tc>
                  <a:txBody>
                    <a:bodyPr/>
                    <a:lstStyle/>
                    <a:p>
                      <a:pPr algn="ctr"/>
                      <a:r>
                        <a:rPr lang="en-US" altLang="zh-TW" sz="1100" dirty="0" smtClean="0"/>
                        <a:t>P</a:t>
                      </a:r>
                      <a:endParaRPr lang="zh-TW" altLang="en-US" sz="1100" dirty="0"/>
                    </a:p>
                  </a:txBody>
                  <a:tcPr/>
                </a:tc>
                <a:tc>
                  <a:txBody>
                    <a:bodyPr/>
                    <a:lstStyle/>
                    <a:p>
                      <a:pPr algn="ctr"/>
                      <a:endParaRPr lang="zh-TW" altLang="en-US" sz="1100" dirty="0"/>
                    </a:p>
                  </a:txBody>
                  <a:tcPr/>
                </a:tc>
                <a:tc>
                  <a:txBody>
                    <a:bodyPr/>
                    <a:lstStyle/>
                    <a:p>
                      <a:pPr algn="ctr"/>
                      <a:r>
                        <a:rPr lang="en-US" altLang="zh-TW" sz="1100" dirty="0" smtClean="0"/>
                        <a:t>Correct L</a:t>
                      </a:r>
                      <a:endParaRPr lang="zh-TW" altLang="en-US" sz="1100" dirty="0"/>
                    </a:p>
                  </a:txBody>
                  <a:tcPr/>
                </a:tc>
                <a:tc>
                  <a:txBody>
                    <a:bodyPr/>
                    <a:lstStyle/>
                    <a:p>
                      <a:pPr algn="ctr"/>
                      <a:r>
                        <a:rPr lang="en-US" altLang="zh-TW" sz="1100" dirty="0" smtClean="0"/>
                        <a:t>Correct R</a:t>
                      </a:r>
                      <a:endParaRPr lang="zh-TW" altLang="en-US" sz="11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Correct S</a:t>
                      </a:r>
                      <a:endParaRPr lang="zh-TW" altLang="en-US" sz="11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2’sc </a:t>
                      </a:r>
                      <a:r>
                        <a:rPr lang="en-US" altLang="zh-TW" sz="1100" dirty="0" err="1" smtClean="0"/>
                        <a:t>inc</a:t>
                      </a:r>
                      <a:endParaRPr lang="zh-TW" altLang="en-US" sz="11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Rounding </a:t>
                      </a:r>
                      <a:r>
                        <a:rPr lang="en-US" altLang="zh-TW" sz="1100" dirty="0" err="1" smtClean="0"/>
                        <a:t>inc</a:t>
                      </a:r>
                      <a:endParaRPr lang="zh-TW" altLang="en-US" sz="1100" dirty="0" smtClean="0"/>
                    </a:p>
                  </a:txBody>
                  <a:tcPr/>
                </a:tc>
              </a:tr>
              <a:tr h="19484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0</a:t>
                      </a:r>
                    </a:p>
                  </a:txBody>
                  <a:tcPr/>
                </a:tc>
                <a:tc>
                  <a:txBody>
                    <a:bodyPr/>
                    <a:lstStyle/>
                    <a:p>
                      <a:pPr algn="ctr"/>
                      <a:r>
                        <a:rPr lang="en-US" altLang="zh-TW" sz="1100" dirty="0" smtClean="0"/>
                        <a:t>0</a:t>
                      </a:r>
                    </a:p>
                  </a:txBody>
                  <a:tcPr/>
                </a:tc>
                <a:tc>
                  <a:txBody>
                    <a:bodyPr/>
                    <a:lstStyle/>
                    <a:p>
                      <a:pPr algn="ctr"/>
                      <a:r>
                        <a:rPr lang="en-US" altLang="zh-TW" sz="1100" dirty="0" smtClean="0"/>
                        <a:t>0</a:t>
                      </a:r>
                    </a:p>
                  </a:txBody>
                  <a:tcPr/>
                </a:tc>
                <a:tc>
                  <a:txBody>
                    <a:bodyPr/>
                    <a:lstStyle/>
                    <a:p>
                      <a:pPr algn="ctr"/>
                      <a:endParaRPr lang="en-US" altLang="zh-TW" sz="1100" dirty="0" smtClean="0"/>
                    </a:p>
                  </a:txBody>
                  <a:tcPr/>
                </a:tc>
                <a:tc>
                  <a:txBody>
                    <a:bodyPr/>
                    <a:lstStyle/>
                    <a:p>
                      <a:pPr algn="ctr"/>
                      <a:r>
                        <a:rPr lang="en-US" altLang="zh-TW" sz="1100" dirty="0" smtClean="0"/>
                        <a:t>0</a:t>
                      </a:r>
                    </a:p>
                  </a:txBody>
                  <a:tcPr/>
                </a:tc>
                <a:tc>
                  <a:txBody>
                    <a:bodyPr/>
                    <a:lstStyle/>
                    <a:p>
                      <a:pPr algn="ctr"/>
                      <a:r>
                        <a:rPr lang="en-US" altLang="zh-TW" sz="1100" dirty="0" smtClean="0"/>
                        <a:t>0</a:t>
                      </a:r>
                    </a:p>
                  </a:txBody>
                  <a:tcPr/>
                </a:tc>
                <a:tc>
                  <a:txBody>
                    <a:bodyPr/>
                    <a:lstStyle/>
                    <a:p>
                      <a:pPr algn="ctr"/>
                      <a:r>
                        <a:rPr lang="en-US" altLang="zh-TW" sz="1100" dirty="0" smtClean="0"/>
                        <a:t>0</a:t>
                      </a:r>
                    </a:p>
                  </a:txBody>
                  <a:tcPr/>
                </a:tc>
                <a:tc>
                  <a:txBody>
                    <a:bodyPr/>
                    <a:lstStyle/>
                    <a:p>
                      <a:pPr algn="ctr"/>
                      <a:r>
                        <a:rPr lang="en-US" altLang="zh-TW" sz="1100" dirty="0" smtClean="0"/>
                        <a:t>+0</a:t>
                      </a:r>
                    </a:p>
                  </a:txBody>
                  <a:tcPr/>
                </a:tc>
                <a:tc>
                  <a:txBody>
                    <a:bodyPr/>
                    <a:lstStyle/>
                    <a:p>
                      <a:pPr algn="ctr"/>
                      <a:r>
                        <a:rPr lang="en-US" altLang="zh-TW" sz="1100" dirty="0" smtClean="0"/>
                        <a:t>+0/+1</a:t>
                      </a:r>
                    </a:p>
                  </a:txBody>
                  <a:tcPr/>
                </a:tc>
              </a:tr>
              <a:tr h="19484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rgbClr val="FF0000"/>
                          </a:solidFill>
                        </a:rPr>
                        <a:t>0</a:t>
                      </a:r>
                      <a:endParaRPr lang="zh-TW" altLang="en-US" sz="11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rgbClr val="FF0000"/>
                          </a:solidFill>
                        </a:rPr>
                        <a:t>1</a:t>
                      </a:r>
                      <a:endParaRPr lang="zh-TW" altLang="en-US" sz="11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1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a:t>
                      </a:r>
                      <a:endParaRPr lang="zh-TW" altLang="en-US" sz="11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a:t>
                      </a:r>
                      <a:endParaRPr lang="zh-TW" altLang="en-US" sz="11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a:t>
                      </a:r>
                      <a:endParaRPr lang="zh-TW" altLang="en-US" sz="11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a:t>
                      </a:r>
                      <a:endParaRPr lang="zh-TW" altLang="en-US" sz="11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a:t>
                      </a:r>
                    </a:p>
                  </a:txBody>
                  <a:tcPr/>
                </a:tc>
              </a:tr>
              <a:tr h="230872">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100" dirty="0" smtClean="0"/>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+0</a:t>
                      </a:r>
                    </a:p>
                  </a:txBody>
                  <a:tcPr/>
                </a:tc>
                <a:tc>
                  <a:txBody>
                    <a:bodyPr/>
                    <a:lstStyle/>
                    <a:p>
                      <a:pPr algn="ctr"/>
                      <a:r>
                        <a:rPr lang="en-US" altLang="zh-TW" sz="1100" dirty="0" smtClean="0"/>
                        <a:t>+0/+1</a:t>
                      </a:r>
                    </a:p>
                  </a:txBody>
                  <a:tcPr/>
                </a:tc>
              </a:tr>
              <a:tr h="19484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100" dirty="0" smtClean="0"/>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rgbClr val="FF0000"/>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rgbClr val="FF0000"/>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+0/+1</a:t>
                      </a:r>
                    </a:p>
                  </a:txBody>
                  <a:tcPr/>
                </a:tc>
              </a:tr>
              <a:tr h="19484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1</a:t>
                      </a:r>
                    </a:p>
                  </a:txBody>
                  <a:tcPr/>
                </a:tc>
                <a:tc>
                  <a:txBody>
                    <a:bodyPr/>
                    <a:lstStyle/>
                    <a:p>
                      <a:pPr algn="ctr"/>
                      <a:r>
                        <a:rPr lang="en-US" altLang="zh-TW" sz="1100" dirty="0" smtClean="0"/>
                        <a:t>0</a:t>
                      </a:r>
                      <a:endParaRPr lang="zh-TW" altLang="en-US" sz="1100" dirty="0"/>
                    </a:p>
                  </a:txBody>
                  <a:tcPr/>
                </a:tc>
                <a:tc>
                  <a:txBody>
                    <a:bodyPr/>
                    <a:lstStyle/>
                    <a:p>
                      <a:pPr algn="ctr"/>
                      <a:r>
                        <a:rPr lang="en-US" altLang="zh-TW" sz="1100" dirty="0" smtClean="0"/>
                        <a:t>0</a:t>
                      </a:r>
                      <a:endParaRPr lang="zh-TW" altLang="en-US" sz="1100" dirty="0"/>
                    </a:p>
                  </a:txBody>
                  <a:tcPr/>
                </a:tc>
                <a:tc>
                  <a:txBody>
                    <a:bodyPr/>
                    <a:lstStyle/>
                    <a:p>
                      <a:pPr algn="ctr"/>
                      <a:endParaRPr lang="zh-TW" altLang="en-US" sz="1100" dirty="0"/>
                    </a:p>
                  </a:txBody>
                  <a:tcPr/>
                </a:tc>
                <a:tc>
                  <a:txBody>
                    <a:bodyPr/>
                    <a:lstStyle/>
                    <a:p>
                      <a:pPr algn="ctr"/>
                      <a:r>
                        <a:rPr lang="en-US" altLang="zh-TW" sz="1100" dirty="0" smtClean="0"/>
                        <a:t>1</a:t>
                      </a:r>
                      <a:endParaRPr lang="zh-TW" altLang="en-US" sz="1100" dirty="0"/>
                    </a:p>
                  </a:txBody>
                  <a:tcPr/>
                </a:tc>
                <a:tc>
                  <a:txBody>
                    <a:bodyPr/>
                    <a:lstStyle/>
                    <a:p>
                      <a:pPr algn="ctr"/>
                      <a:r>
                        <a:rPr lang="en-US" altLang="zh-TW" sz="1100" dirty="0" smtClean="0"/>
                        <a:t>1</a:t>
                      </a:r>
                      <a:endParaRPr lang="zh-TW" altLang="en-US" sz="1100" dirty="0"/>
                    </a:p>
                  </a:txBody>
                  <a:tcPr/>
                </a:tc>
                <a:tc>
                  <a:txBody>
                    <a:bodyPr/>
                    <a:lstStyle/>
                    <a:p>
                      <a:pPr algn="ctr"/>
                      <a:r>
                        <a:rPr lang="en-US" altLang="zh-TW" sz="1100" dirty="0" smtClean="0"/>
                        <a:t>0</a:t>
                      </a:r>
                      <a:endParaRPr lang="zh-TW" altLang="en-US" sz="1100" dirty="0"/>
                    </a:p>
                  </a:txBody>
                  <a:tcPr/>
                </a:tc>
                <a:tc>
                  <a:txBody>
                    <a:bodyPr/>
                    <a:lstStyle/>
                    <a:p>
                      <a:pPr algn="ctr"/>
                      <a:r>
                        <a:rPr lang="en-US" altLang="zh-TW" sz="1100" dirty="0" smtClean="0">
                          <a:solidFill>
                            <a:schemeClr val="tx1"/>
                          </a:solidFill>
                        </a:rPr>
                        <a:t>+0</a:t>
                      </a:r>
                      <a:endParaRPr lang="zh-TW" altLang="en-US" sz="1100" dirty="0">
                        <a:solidFill>
                          <a:schemeClr val="tx1"/>
                        </a:solidFill>
                      </a:endParaRPr>
                    </a:p>
                  </a:txBody>
                  <a:tcPr/>
                </a:tc>
                <a:tc>
                  <a:txBody>
                    <a:bodyPr/>
                    <a:lstStyle/>
                    <a:p>
                      <a:pPr algn="ctr"/>
                      <a:r>
                        <a:rPr lang="en-US" altLang="zh-TW" sz="1100" dirty="0" smtClean="0"/>
                        <a:t>+0/+1</a:t>
                      </a:r>
                    </a:p>
                  </a:txBody>
                  <a:tcPr/>
                </a:tc>
              </a:tr>
              <a:tr h="19484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rgbClr val="FF0000"/>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rgbClr val="FF0000"/>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1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a:t>
                      </a:r>
                      <a:endParaRPr lang="zh-TW" altLang="en-US" sz="11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a:t>
                      </a:r>
                      <a:endParaRPr lang="zh-TW" altLang="en-US" sz="11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a:t>
                      </a:r>
                      <a:endParaRPr lang="zh-TW" altLang="en-US" sz="11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a:t>
                      </a:r>
                      <a:endParaRPr lang="zh-TW" altLang="en-US" sz="11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a:t>
                      </a:r>
                    </a:p>
                  </a:txBody>
                  <a:tcPr/>
                </a:tc>
              </a:tr>
              <a:tr h="19484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100" dirty="0" smtClean="0"/>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+0</a:t>
                      </a:r>
                    </a:p>
                  </a:txBody>
                  <a:tcPr/>
                </a:tc>
                <a:tc>
                  <a:txBody>
                    <a:bodyPr/>
                    <a:lstStyle/>
                    <a:p>
                      <a:pPr algn="ctr"/>
                      <a:r>
                        <a:rPr lang="en-US" altLang="zh-TW" sz="1100" dirty="0" smtClean="0"/>
                        <a:t>+0/+1</a:t>
                      </a:r>
                    </a:p>
                  </a:txBody>
                  <a:tcPr/>
                </a:tc>
              </a:tr>
              <a:tr h="0">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100" dirty="0" smtClean="0"/>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rgbClr val="FF0000"/>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rgbClr val="FF0000"/>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rgbClr val="FF0000"/>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+0/+1</a:t>
                      </a:r>
                    </a:p>
                  </a:txBody>
                  <a:tcPr/>
                </a:tc>
              </a:tr>
              <a:tr h="19484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0</a:t>
                      </a:r>
                    </a:p>
                  </a:txBody>
                  <a:tcPr/>
                </a:tc>
                <a:tc>
                  <a:txBody>
                    <a:bodyPr/>
                    <a:lstStyle/>
                    <a:p>
                      <a:pPr algn="ctr"/>
                      <a:r>
                        <a:rPr lang="en-US" altLang="zh-TW" sz="1100" dirty="0" smtClean="0"/>
                        <a:t>0</a:t>
                      </a:r>
                    </a:p>
                  </a:txBody>
                  <a:tcPr/>
                </a:tc>
                <a:tc>
                  <a:txBody>
                    <a:bodyPr/>
                    <a:lstStyle/>
                    <a:p>
                      <a:pPr algn="ctr"/>
                      <a:r>
                        <a:rPr lang="en-US" altLang="zh-TW" sz="1100" dirty="0" smtClean="0"/>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100" dirty="0" smtClean="0"/>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+0</a:t>
                      </a:r>
                    </a:p>
                  </a:txBody>
                  <a:tcPr/>
                </a:tc>
                <a:tc>
                  <a:txBody>
                    <a:bodyPr/>
                    <a:lstStyle/>
                    <a:p>
                      <a:pPr algn="ctr"/>
                      <a:r>
                        <a:rPr lang="en-US" altLang="zh-TW" sz="1100" dirty="0" smtClean="0"/>
                        <a:t>+0/+1</a:t>
                      </a:r>
                    </a:p>
                  </a:txBody>
                  <a:tcPr/>
                </a:tc>
              </a:tr>
              <a:tr h="19484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rgbClr val="FF0000"/>
                          </a:solidFill>
                        </a:rPr>
                        <a:t>0</a:t>
                      </a:r>
                      <a:endParaRPr lang="zh-TW" altLang="en-US" sz="11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rgbClr val="FF0000"/>
                          </a:solidFill>
                        </a:rPr>
                        <a:t>1</a:t>
                      </a:r>
                      <a:endParaRPr lang="zh-TW" altLang="en-US" sz="1100" dirty="0" smtClean="0">
                        <a:solidFill>
                          <a:srgbClr val="FF0000"/>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1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a:t>
                      </a:r>
                      <a:endParaRPr lang="zh-TW" altLang="en-US" sz="11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a:t>
                      </a:r>
                      <a:endParaRPr lang="zh-TW" altLang="en-US" sz="11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a:t>
                      </a:r>
                      <a:endParaRPr lang="zh-TW" altLang="en-US" sz="11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a:t>
                      </a:r>
                      <a:endParaRPr lang="zh-TW" altLang="en-US" sz="11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a:t>
                      </a:r>
                    </a:p>
                  </a:txBody>
                  <a:tcPr/>
                </a:tc>
              </a:tr>
              <a:tr h="19484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100" dirty="0" smtClean="0"/>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+0</a:t>
                      </a:r>
                    </a:p>
                  </a:txBody>
                  <a:tcPr/>
                </a:tc>
                <a:tc>
                  <a:txBody>
                    <a:bodyPr/>
                    <a:lstStyle/>
                    <a:p>
                      <a:pPr algn="ctr"/>
                      <a:r>
                        <a:rPr lang="en-US" altLang="zh-TW" sz="1100" dirty="0" smtClean="0"/>
                        <a:t>+0/+1</a:t>
                      </a:r>
                    </a:p>
                  </a:txBody>
                  <a:tcPr/>
                </a:tc>
              </a:tr>
              <a:tr h="19484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100" dirty="0" smtClean="0"/>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rgbClr val="FF0000"/>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rgbClr val="FF0000"/>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+0/+1</a:t>
                      </a:r>
                    </a:p>
                  </a:txBody>
                  <a:tcPr/>
                </a:tc>
              </a:tr>
              <a:tr h="19484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1</a:t>
                      </a:r>
                    </a:p>
                  </a:txBody>
                  <a:tcPr/>
                </a:tc>
                <a:tc>
                  <a:txBody>
                    <a:bodyPr/>
                    <a:lstStyle/>
                    <a:p>
                      <a:pPr algn="ctr"/>
                      <a:r>
                        <a:rPr lang="en-US" altLang="zh-TW" sz="1100" dirty="0" smtClean="0"/>
                        <a:t>0</a:t>
                      </a:r>
                      <a:endParaRPr lang="zh-TW" altLang="en-US" sz="1100" dirty="0"/>
                    </a:p>
                  </a:txBody>
                  <a:tcPr/>
                </a:tc>
                <a:tc>
                  <a:txBody>
                    <a:bodyPr/>
                    <a:lstStyle/>
                    <a:p>
                      <a:pPr algn="ctr"/>
                      <a:r>
                        <a:rPr lang="en-US" altLang="zh-TW" sz="1100" dirty="0" smtClean="0"/>
                        <a:t>0</a:t>
                      </a:r>
                      <a:endParaRPr lang="zh-TW" altLang="en-US" sz="1100" dirty="0"/>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100" dirty="0" smtClean="0"/>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+0</a:t>
                      </a:r>
                    </a:p>
                  </a:txBody>
                  <a:tcPr/>
                </a:tc>
                <a:tc>
                  <a:txBody>
                    <a:bodyPr/>
                    <a:lstStyle/>
                    <a:p>
                      <a:pPr algn="ctr"/>
                      <a:r>
                        <a:rPr lang="en-US" altLang="zh-TW" sz="1100" dirty="0" smtClean="0"/>
                        <a:t>+0/+1</a:t>
                      </a:r>
                    </a:p>
                  </a:txBody>
                  <a:tcPr/>
                </a:tc>
              </a:tr>
              <a:tr h="19484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rgbClr val="FF0000"/>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rgbClr val="FF0000"/>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1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a:t>
                      </a:r>
                      <a:endParaRPr lang="zh-TW" altLang="en-US" sz="11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a:t>
                      </a:r>
                      <a:endParaRPr lang="zh-TW" altLang="en-US" sz="11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a:t>
                      </a:r>
                      <a:endParaRPr lang="zh-TW" altLang="en-US" sz="11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a:t>
                      </a:r>
                      <a:endParaRPr lang="zh-TW" altLang="en-US" sz="11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a:t>
                      </a:r>
                    </a:p>
                  </a:txBody>
                  <a:tcPr/>
                </a:tc>
              </a:tr>
              <a:tr h="19484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100" dirty="0" smtClean="0"/>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chemeClr val="tx1"/>
                          </a:solidFill>
                        </a:rPr>
                        <a:t>+0</a:t>
                      </a:r>
                    </a:p>
                  </a:txBody>
                  <a:tcPr/>
                </a:tc>
                <a:tc>
                  <a:txBody>
                    <a:bodyPr/>
                    <a:lstStyle/>
                    <a:p>
                      <a:pPr algn="ctr"/>
                      <a:r>
                        <a:rPr lang="en-US" altLang="zh-TW" sz="1100" dirty="0" smtClean="0"/>
                        <a:t>+0/+1</a:t>
                      </a:r>
                    </a:p>
                  </a:txBody>
                  <a:tcPr/>
                </a:tc>
              </a:tr>
              <a:tr h="194845">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100" dirty="0" smtClean="0"/>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rgbClr val="FF0000"/>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rgbClr val="FF0000"/>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rgbClr val="FF0000"/>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solidFill>
                            <a:srgbClr val="FF0000"/>
                          </a:solidFill>
                        </a:rPr>
                        <a:t>+1</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100" dirty="0" smtClean="0"/>
                        <a:t>+0/+1</a:t>
                      </a:r>
                    </a:p>
                  </a:txBody>
                  <a:tcPr/>
                </a:tc>
              </a:tr>
            </a:tbl>
          </a:graphicData>
        </a:graphic>
      </p:graphicFrame>
      <p:sp>
        <p:nvSpPr>
          <p:cNvPr id="4" name="文字方塊 3"/>
          <p:cNvSpPr txBox="1"/>
          <p:nvPr/>
        </p:nvSpPr>
        <p:spPr>
          <a:xfrm>
            <a:off x="7706875" y="6287531"/>
            <a:ext cx="1437125" cy="338554"/>
          </a:xfrm>
          <a:prstGeom prst="rect">
            <a:avLst/>
          </a:prstGeom>
          <a:noFill/>
        </p:spPr>
        <p:txBody>
          <a:bodyPr wrap="none" rtlCol="0">
            <a:spAutoFit/>
          </a:bodyPr>
          <a:lstStyle/>
          <a:p>
            <a:r>
              <a:rPr lang="en-US" altLang="zh-TW" sz="1600" dirty="0" smtClean="0"/>
              <a:t>* Unreachable </a:t>
            </a:r>
            <a:endParaRPr lang="zh-TW" altLang="en-US" sz="1600" dirty="0"/>
          </a:p>
        </p:txBody>
      </p:sp>
    </p:spTree>
    <p:extLst>
      <p:ext uri="{BB962C8B-B14F-4D97-AF65-F5344CB8AC3E}">
        <p14:creationId xmlns:p14="http://schemas.microsoft.com/office/powerpoint/2010/main" val="92986736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Round digit/2’sc </a:t>
            </a:r>
            <a:r>
              <a:rPr lang="en-US" altLang="zh-TW" dirty="0" err="1"/>
              <a:t>inc</a:t>
            </a:r>
            <a:r>
              <a:rPr lang="en-US" altLang="zh-TW" dirty="0"/>
              <a:t> </a:t>
            </a:r>
            <a:r>
              <a:rPr lang="en-US" altLang="zh-TW" dirty="0" smtClean="0"/>
              <a:t>generation </a:t>
            </a:r>
            <a:r>
              <a:rPr lang="en-US" altLang="zh-TW" dirty="0" smtClean="0"/>
              <a:t>(6/)</a:t>
            </a:r>
            <a:endParaRPr lang="zh-TW" altLang="en-US" dirty="0"/>
          </a:p>
        </p:txBody>
      </p:sp>
      <p:sp>
        <p:nvSpPr>
          <p:cNvPr id="3" name="內容版面配置區 2"/>
          <p:cNvSpPr>
            <a:spLocks noGrp="1"/>
          </p:cNvSpPr>
          <p:nvPr>
            <p:ph idx="1"/>
          </p:nvPr>
        </p:nvSpPr>
        <p:spPr>
          <a:xfrm>
            <a:off x="457200" y="1600200"/>
            <a:ext cx="8229600" cy="4925144"/>
          </a:xfrm>
        </p:spPr>
        <p:txBody>
          <a:bodyPr>
            <a:normAutofit fontScale="92500" lnSpcReduction="10000"/>
          </a:bodyPr>
          <a:lstStyle/>
          <a:p>
            <a:r>
              <a:rPr lang="en-US" altLang="zh-TW" sz="2200" dirty="0" smtClean="0"/>
              <a:t>3.Rounding then increment </a:t>
            </a:r>
            <a:r>
              <a:rPr lang="en-US" altLang="zh-TW" sz="2200" dirty="0"/>
              <a:t>1</a:t>
            </a:r>
          </a:p>
          <a:p>
            <a:r>
              <a:rPr lang="en-US" altLang="zh-TW" sz="2200" dirty="0" smtClean="0"/>
              <a:t>Proof</a:t>
            </a:r>
          </a:p>
          <a:p>
            <a:pPr lvl="1"/>
            <a:r>
              <a:rPr lang="en-US" altLang="zh-TW" sz="1900" dirty="0" smtClean="0"/>
              <a:t>B = A + </a:t>
            </a:r>
            <a:r>
              <a:rPr lang="en-US" altLang="zh-TW" sz="1900" dirty="0"/>
              <a:t>r </a:t>
            </a:r>
            <a:r>
              <a:rPr lang="en-US" altLang="zh-TW" sz="1900" dirty="0" smtClean="0"/>
              <a:t>(A is before rounding, B </a:t>
            </a:r>
            <a:r>
              <a:rPr lang="en-US" altLang="zh-TW" sz="1900" dirty="0"/>
              <a:t>is </a:t>
            </a:r>
            <a:r>
              <a:rPr lang="en-US" altLang="zh-TW" sz="1900" dirty="0" smtClean="0"/>
              <a:t>after rounding)</a:t>
            </a:r>
          </a:p>
          <a:p>
            <a:pPr lvl="1"/>
            <a:r>
              <a:rPr lang="en-US" altLang="zh-TW" sz="1900" dirty="0" smtClean="0"/>
              <a:t>~A </a:t>
            </a:r>
            <a:r>
              <a:rPr lang="en-US" altLang="zh-TW" sz="1900" dirty="0"/>
              <a:t>+ </a:t>
            </a:r>
            <a:r>
              <a:rPr lang="en-US" altLang="zh-TW" sz="1900" dirty="0" err="1"/>
              <a:t>inc</a:t>
            </a:r>
            <a:r>
              <a:rPr lang="en-US" altLang="zh-TW" sz="1900" dirty="0"/>
              <a:t> </a:t>
            </a:r>
            <a:r>
              <a:rPr lang="en-US" altLang="zh-TW" sz="1900" dirty="0" smtClean="0"/>
              <a:t> = ~B + 1 = ~(A + r) + 1</a:t>
            </a:r>
          </a:p>
          <a:p>
            <a:pPr lvl="1"/>
            <a:r>
              <a:rPr lang="en-US" altLang="zh-TW" sz="1900" dirty="0" smtClean="0"/>
              <a:t>R = 0 </a:t>
            </a:r>
            <a:r>
              <a:rPr lang="en-US" altLang="zh-TW" sz="1900" dirty="0" smtClean="0">
                <a:sym typeface="Wingdings" panose="05000000000000000000" pitchFamily="2" charset="2"/>
              </a:rPr>
              <a:t> </a:t>
            </a:r>
            <a:r>
              <a:rPr lang="en-US" altLang="zh-TW" sz="1900" dirty="0"/>
              <a:t>~A + </a:t>
            </a:r>
            <a:r>
              <a:rPr lang="en-US" altLang="zh-TW" sz="1900" dirty="0" err="1"/>
              <a:t>inc</a:t>
            </a:r>
            <a:r>
              <a:rPr lang="en-US" altLang="zh-TW" sz="1900" dirty="0"/>
              <a:t> </a:t>
            </a:r>
            <a:r>
              <a:rPr lang="en-US" altLang="zh-TW" sz="1900" dirty="0" smtClean="0"/>
              <a:t> = ~(</a:t>
            </a:r>
            <a:r>
              <a:rPr lang="en-US" altLang="zh-TW" sz="1900" dirty="0"/>
              <a:t>A + </a:t>
            </a:r>
            <a:r>
              <a:rPr lang="en-US" altLang="zh-TW" sz="1900" dirty="0" smtClean="0"/>
              <a:t>0) </a:t>
            </a:r>
            <a:r>
              <a:rPr lang="en-US" altLang="zh-TW" sz="1900" dirty="0"/>
              <a:t>+ </a:t>
            </a:r>
            <a:r>
              <a:rPr lang="en-US" altLang="zh-TW" sz="1900" dirty="0" smtClean="0"/>
              <a:t>1 </a:t>
            </a:r>
            <a:r>
              <a:rPr lang="en-US" altLang="zh-TW" sz="1900" dirty="0" smtClean="0">
                <a:sym typeface="Wingdings" panose="05000000000000000000" pitchFamily="2" charset="2"/>
              </a:rPr>
              <a:t> </a:t>
            </a:r>
            <a:r>
              <a:rPr lang="en-US" altLang="zh-TW" sz="1900" dirty="0" err="1" smtClean="0">
                <a:sym typeface="Wingdings" panose="05000000000000000000" pitchFamily="2" charset="2"/>
              </a:rPr>
              <a:t>inc</a:t>
            </a:r>
            <a:r>
              <a:rPr lang="en-US" altLang="zh-TW" sz="1900" dirty="0" smtClean="0">
                <a:sym typeface="Wingdings" panose="05000000000000000000" pitchFamily="2" charset="2"/>
              </a:rPr>
              <a:t> = 1</a:t>
            </a:r>
            <a:endParaRPr lang="en-US" altLang="zh-TW" sz="1900" dirty="0"/>
          </a:p>
          <a:p>
            <a:pPr lvl="1"/>
            <a:r>
              <a:rPr lang="en-US" altLang="zh-TW" sz="1900" dirty="0" smtClean="0"/>
              <a:t>R = 1 </a:t>
            </a:r>
            <a:r>
              <a:rPr lang="en-US" altLang="zh-TW" sz="1900" dirty="0" smtClean="0">
                <a:sym typeface="Wingdings" panose="05000000000000000000" pitchFamily="2" charset="2"/>
              </a:rPr>
              <a:t> </a:t>
            </a:r>
            <a:r>
              <a:rPr lang="en-US" altLang="zh-TW" sz="1900" dirty="0"/>
              <a:t>~A + </a:t>
            </a:r>
            <a:r>
              <a:rPr lang="en-US" altLang="zh-TW" sz="1900" dirty="0" err="1"/>
              <a:t>inc</a:t>
            </a:r>
            <a:r>
              <a:rPr lang="en-US" altLang="zh-TW" sz="1900" dirty="0"/>
              <a:t> </a:t>
            </a:r>
            <a:r>
              <a:rPr lang="en-US" altLang="zh-TW" sz="1900" dirty="0" smtClean="0"/>
              <a:t> = </a:t>
            </a:r>
            <a:r>
              <a:rPr lang="en-US" altLang="zh-TW" sz="1900" dirty="0" smtClean="0">
                <a:sym typeface="Wingdings" panose="05000000000000000000" pitchFamily="2" charset="2"/>
              </a:rPr>
              <a:t>~(A + 1) + 1 = ~A – 1 + 1  </a:t>
            </a:r>
            <a:r>
              <a:rPr lang="en-US" altLang="zh-TW" sz="1900" dirty="0" err="1" smtClean="0">
                <a:sym typeface="Wingdings" panose="05000000000000000000" pitchFamily="2" charset="2"/>
              </a:rPr>
              <a:t>inc</a:t>
            </a:r>
            <a:r>
              <a:rPr lang="en-US" altLang="zh-TW" sz="1900" dirty="0" smtClean="0">
                <a:sym typeface="Wingdings" panose="05000000000000000000" pitchFamily="2" charset="2"/>
              </a:rPr>
              <a:t> = 0</a:t>
            </a:r>
          </a:p>
          <a:p>
            <a:pPr lvl="2"/>
            <a:r>
              <a:rPr lang="en-US" altLang="zh-TW" sz="1700" dirty="0" smtClean="0">
                <a:sym typeface="Wingdings" panose="05000000000000000000" pitchFamily="2" charset="2"/>
              </a:rPr>
              <a:t>-1  A = 8’b11111111 </a:t>
            </a:r>
          </a:p>
          <a:p>
            <a:pPr lvl="3"/>
            <a:r>
              <a:rPr lang="en-US" altLang="zh-TW" sz="1500" dirty="0" smtClean="0">
                <a:sym typeface="Wingdings" panose="05000000000000000000" pitchFamily="2" charset="2"/>
              </a:rPr>
              <a:t>~ (A + 1) = 8’b11111111 </a:t>
            </a:r>
          </a:p>
          <a:p>
            <a:pPr lvl="3"/>
            <a:r>
              <a:rPr lang="en-US" altLang="zh-TW" sz="1500" dirty="0" smtClean="0">
                <a:sym typeface="Wingdings" panose="05000000000000000000" pitchFamily="2" charset="2"/>
              </a:rPr>
              <a:t>~A = 8’b00000000, ~A – 1 = </a:t>
            </a:r>
            <a:r>
              <a:rPr lang="en-US" altLang="zh-TW" sz="1500" dirty="0">
                <a:sym typeface="Wingdings" panose="05000000000000000000" pitchFamily="2" charset="2"/>
              </a:rPr>
              <a:t>8’b11111111</a:t>
            </a:r>
            <a:endParaRPr lang="en-US" altLang="zh-TW" sz="1500" dirty="0" smtClean="0">
              <a:sym typeface="Wingdings" panose="05000000000000000000" pitchFamily="2" charset="2"/>
            </a:endParaRPr>
          </a:p>
          <a:p>
            <a:pPr lvl="2"/>
            <a:r>
              <a:rPr lang="en-US" altLang="zh-TW" sz="1700" dirty="0" smtClean="0">
                <a:sym typeface="Wingdings" panose="05000000000000000000" pitchFamily="2" charset="2"/>
              </a:rPr>
              <a:t>-128  </a:t>
            </a:r>
            <a:r>
              <a:rPr lang="en-US" altLang="zh-TW" sz="1700" dirty="0">
                <a:sym typeface="Wingdings" panose="05000000000000000000" pitchFamily="2" charset="2"/>
              </a:rPr>
              <a:t>A = </a:t>
            </a:r>
            <a:r>
              <a:rPr lang="en-US" altLang="zh-TW" sz="1700" dirty="0" smtClean="0">
                <a:sym typeface="Wingdings" panose="05000000000000000000" pitchFamily="2" charset="2"/>
              </a:rPr>
              <a:t>8’b10000000</a:t>
            </a:r>
          </a:p>
          <a:p>
            <a:pPr lvl="3"/>
            <a:r>
              <a:rPr lang="en-US" altLang="zh-TW" sz="1500" dirty="0">
                <a:sym typeface="Wingdings" panose="05000000000000000000" pitchFamily="2" charset="2"/>
              </a:rPr>
              <a:t>~ (A + 1) = </a:t>
            </a:r>
            <a:r>
              <a:rPr lang="en-US" altLang="zh-TW" sz="1500" dirty="0" smtClean="0">
                <a:sym typeface="Wingdings" panose="05000000000000000000" pitchFamily="2" charset="2"/>
              </a:rPr>
              <a:t>8’b01111110</a:t>
            </a:r>
          </a:p>
          <a:p>
            <a:pPr lvl="3"/>
            <a:r>
              <a:rPr lang="en-US" altLang="zh-TW" sz="1500" dirty="0" smtClean="0">
                <a:sym typeface="Wingdings" panose="05000000000000000000" pitchFamily="2" charset="2"/>
              </a:rPr>
              <a:t>~A = 8’b01111111, ~A – 1 = 8’b01111110</a:t>
            </a:r>
            <a:endParaRPr lang="en-US" altLang="zh-TW" sz="1500" dirty="0">
              <a:sym typeface="Wingdings" panose="05000000000000000000" pitchFamily="2" charset="2"/>
            </a:endParaRPr>
          </a:p>
          <a:p>
            <a:r>
              <a:rPr lang="en-US" altLang="zh-TW" sz="2200" dirty="0" smtClean="0">
                <a:sym typeface="Wingdings" panose="05000000000000000000" pitchFamily="2" charset="2"/>
              </a:rPr>
              <a:t>Summary</a:t>
            </a:r>
          </a:p>
          <a:p>
            <a:pPr lvl="1"/>
            <a:r>
              <a:rPr lang="en-US" altLang="zh-TW" sz="1900" dirty="0" err="1" smtClean="0">
                <a:sym typeface="Wingdings" panose="05000000000000000000" pitchFamily="2" charset="2"/>
              </a:rPr>
              <a:t>inc</a:t>
            </a:r>
            <a:r>
              <a:rPr lang="en-US" altLang="zh-TW" sz="1900" dirty="0" smtClean="0">
                <a:sym typeface="Wingdings" panose="05000000000000000000" pitchFamily="2" charset="2"/>
              </a:rPr>
              <a:t> is 0 if rounding increment is 1</a:t>
            </a:r>
          </a:p>
          <a:p>
            <a:pPr lvl="1"/>
            <a:r>
              <a:rPr lang="en-US" altLang="zh-TW" sz="1900" dirty="0" err="1">
                <a:sym typeface="Wingdings" panose="05000000000000000000" pitchFamily="2" charset="2"/>
              </a:rPr>
              <a:t>inc</a:t>
            </a:r>
            <a:r>
              <a:rPr lang="en-US" altLang="zh-TW" sz="1900" dirty="0">
                <a:sym typeface="Wingdings" panose="05000000000000000000" pitchFamily="2" charset="2"/>
              </a:rPr>
              <a:t> is </a:t>
            </a:r>
            <a:r>
              <a:rPr lang="en-US" altLang="zh-TW" sz="1900" dirty="0" smtClean="0">
                <a:sym typeface="Wingdings" panose="05000000000000000000" pitchFamily="2" charset="2"/>
              </a:rPr>
              <a:t>1 </a:t>
            </a:r>
            <a:r>
              <a:rPr lang="en-US" altLang="zh-TW" sz="1900" dirty="0">
                <a:sym typeface="Wingdings" panose="05000000000000000000" pitchFamily="2" charset="2"/>
              </a:rPr>
              <a:t>if rounding increment is </a:t>
            </a:r>
            <a:r>
              <a:rPr lang="en-US" altLang="zh-TW" sz="1900" dirty="0" smtClean="0">
                <a:sym typeface="Wingdings" panose="05000000000000000000" pitchFamily="2" charset="2"/>
              </a:rPr>
              <a:t>0</a:t>
            </a:r>
          </a:p>
          <a:p>
            <a:r>
              <a:rPr lang="en-US" altLang="zh-TW" sz="2200" dirty="0" smtClean="0">
                <a:sym typeface="Wingdings" panose="05000000000000000000" pitchFamily="2" charset="2"/>
              </a:rPr>
              <a:t>Correction logic</a:t>
            </a:r>
            <a:endParaRPr lang="en-US" altLang="zh-TW" sz="2200" dirty="0"/>
          </a:p>
          <a:p>
            <a:pPr lvl="1"/>
            <a:r>
              <a:rPr lang="en-US" altLang="zh-TW" sz="1600" dirty="0" err="1" smtClean="0">
                <a:latin typeface="+mj-lt"/>
              </a:rPr>
              <a:t>neg_int_result</a:t>
            </a:r>
            <a:r>
              <a:rPr lang="en-US" altLang="zh-TW" sz="1600" dirty="0" smtClean="0">
                <a:latin typeface="+mj-lt"/>
              </a:rPr>
              <a:t> ^ rounding </a:t>
            </a:r>
            <a:r>
              <a:rPr lang="en-US" altLang="zh-TW" sz="1600" dirty="0" err="1" smtClean="0">
                <a:latin typeface="+mj-lt"/>
              </a:rPr>
              <a:t>inc</a:t>
            </a:r>
            <a:endParaRPr lang="en-US" altLang="zh-TW" sz="1600" dirty="0" smtClean="0">
              <a:latin typeface="+mj-lt"/>
            </a:endParaRPr>
          </a:p>
        </p:txBody>
      </p:sp>
    </p:spTree>
    <p:extLst>
      <p:ext uri="{BB962C8B-B14F-4D97-AF65-F5344CB8AC3E}">
        <p14:creationId xmlns:p14="http://schemas.microsoft.com/office/powerpoint/2010/main" val="36225360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Round digit/2’sc </a:t>
            </a:r>
            <a:r>
              <a:rPr lang="en-US" altLang="zh-TW" dirty="0" err="1"/>
              <a:t>inc</a:t>
            </a:r>
            <a:r>
              <a:rPr lang="en-US" altLang="zh-TW" dirty="0"/>
              <a:t> </a:t>
            </a:r>
            <a:r>
              <a:rPr lang="en-US" altLang="zh-TW" dirty="0" smtClean="0"/>
              <a:t>generation </a:t>
            </a:r>
            <a:r>
              <a:rPr lang="en-US" altLang="zh-TW" dirty="0" smtClean="0"/>
              <a:t>(7/)</a:t>
            </a:r>
            <a:endParaRPr lang="zh-TW" altLang="en-US" dirty="0"/>
          </a:p>
        </p:txBody>
      </p:sp>
      <p:sp>
        <p:nvSpPr>
          <p:cNvPr id="3" name="內容版面配置區 2"/>
          <p:cNvSpPr>
            <a:spLocks noGrp="1"/>
          </p:cNvSpPr>
          <p:nvPr>
            <p:ph idx="1"/>
          </p:nvPr>
        </p:nvSpPr>
        <p:spPr>
          <a:xfrm>
            <a:off x="457200" y="1600200"/>
            <a:ext cx="8229600" cy="4925144"/>
          </a:xfrm>
        </p:spPr>
        <p:txBody>
          <a:bodyPr>
            <a:normAutofit/>
          </a:bodyPr>
          <a:lstStyle/>
          <a:p>
            <a:r>
              <a:rPr lang="en-US" altLang="zh-TW" sz="2000" dirty="0"/>
              <a:t>Abbreviation</a:t>
            </a:r>
          </a:p>
          <a:p>
            <a:pPr lvl="1"/>
            <a:r>
              <a:rPr lang="en-US" altLang="zh-TW" sz="1600" dirty="0" err="1" smtClean="0">
                <a:latin typeface="+mj-lt"/>
              </a:rPr>
              <a:t>r_inc</a:t>
            </a:r>
            <a:r>
              <a:rPr lang="en-US" altLang="zh-TW" sz="1600" dirty="0" smtClean="0">
                <a:latin typeface="+mj-lt"/>
              </a:rPr>
              <a:t> is </a:t>
            </a:r>
            <a:r>
              <a:rPr lang="en-US" altLang="zh-TW" sz="1600" dirty="0">
                <a:latin typeface="+mj-lt"/>
              </a:rPr>
              <a:t>r</a:t>
            </a:r>
            <a:r>
              <a:rPr lang="en-US" altLang="zh-TW" sz="1600" dirty="0" smtClean="0">
                <a:latin typeface="+mj-lt"/>
              </a:rPr>
              <a:t>ounding increment</a:t>
            </a:r>
          </a:p>
          <a:p>
            <a:pPr lvl="1"/>
            <a:r>
              <a:rPr lang="en-US" altLang="zh-TW" sz="1600" dirty="0" err="1" smtClean="0">
                <a:latin typeface="+mj-lt"/>
              </a:rPr>
              <a:t>c_inc</a:t>
            </a:r>
            <a:r>
              <a:rPr lang="en-US" altLang="zh-TW" sz="1600" dirty="0" smtClean="0">
                <a:latin typeface="+mj-lt"/>
              </a:rPr>
              <a:t> is 2’sc increment</a:t>
            </a:r>
          </a:p>
          <a:p>
            <a:pPr lvl="1"/>
            <a:r>
              <a:rPr lang="en-US" altLang="zh-TW" sz="1600" dirty="0" err="1" smtClean="0"/>
              <a:t>neg_int_src</a:t>
            </a:r>
            <a:r>
              <a:rPr lang="en-US" altLang="zh-TW" sz="1600" dirty="0" smtClean="0"/>
              <a:t> </a:t>
            </a:r>
            <a:r>
              <a:rPr lang="en-US" altLang="zh-TW" sz="1600" dirty="0"/>
              <a:t>is negative integer </a:t>
            </a:r>
            <a:r>
              <a:rPr lang="en-US" altLang="zh-TW" sz="1600" dirty="0" smtClean="0"/>
              <a:t>source</a:t>
            </a:r>
            <a:endParaRPr lang="en-US" altLang="zh-TW" sz="1600" dirty="0" smtClean="0">
              <a:latin typeface="+mj-lt"/>
            </a:endParaRPr>
          </a:p>
          <a:p>
            <a:pPr lvl="1"/>
            <a:r>
              <a:rPr lang="en-US" altLang="zh-TW" sz="1600" dirty="0" err="1" smtClean="0">
                <a:latin typeface="+mj-lt"/>
              </a:rPr>
              <a:t>neg_int_res</a:t>
            </a:r>
            <a:r>
              <a:rPr lang="en-US" altLang="zh-TW" sz="1600" dirty="0" smtClean="0">
                <a:latin typeface="+mj-lt"/>
              </a:rPr>
              <a:t> is negative integer result</a:t>
            </a:r>
          </a:p>
          <a:p>
            <a:r>
              <a:rPr lang="en-US" altLang="zh-TW" sz="2000" dirty="0" smtClean="0">
                <a:latin typeface="+mj-lt"/>
              </a:rPr>
              <a:t>Round digit</a:t>
            </a:r>
          </a:p>
          <a:p>
            <a:pPr lvl="1"/>
            <a:r>
              <a:rPr lang="en-US" altLang="zh-TW" sz="1600" dirty="0" smtClean="0"/>
              <a:t>Round digit[1] is </a:t>
            </a:r>
            <a:r>
              <a:rPr lang="en-US" altLang="zh-TW" sz="1600" dirty="0" err="1" smtClean="0"/>
              <a:t>neg_int_src</a:t>
            </a:r>
            <a:r>
              <a:rPr lang="en-US" altLang="zh-TW" sz="1600" dirty="0" smtClean="0"/>
              <a:t> &amp; </a:t>
            </a:r>
            <a:r>
              <a:rPr lang="en-US" altLang="zh-TW" sz="1600" dirty="0" err="1" smtClean="0"/>
              <a:t>c_inc</a:t>
            </a:r>
            <a:r>
              <a:rPr lang="en-US" altLang="zh-TW" sz="1600" dirty="0" smtClean="0"/>
              <a:t> </a:t>
            </a:r>
          </a:p>
          <a:p>
            <a:pPr lvl="1"/>
            <a:r>
              <a:rPr lang="en-US" altLang="zh-TW" sz="1600" dirty="0" smtClean="0"/>
              <a:t>Round digit[0] </a:t>
            </a:r>
            <a:r>
              <a:rPr lang="en-US" altLang="zh-TW" sz="1600" dirty="0"/>
              <a:t>is </a:t>
            </a:r>
            <a:r>
              <a:rPr lang="en-US" altLang="zh-TW" sz="1600" dirty="0" err="1"/>
              <a:t>neg_int_res</a:t>
            </a:r>
            <a:r>
              <a:rPr lang="en-US" altLang="zh-TW" sz="1600" dirty="0"/>
              <a:t> ^ </a:t>
            </a:r>
            <a:r>
              <a:rPr lang="en-US" altLang="zh-TW" sz="1600" dirty="0" err="1"/>
              <a:t>r_inc</a:t>
            </a:r>
            <a:r>
              <a:rPr lang="en-US" altLang="zh-TW" sz="1600" dirty="0"/>
              <a:t> </a:t>
            </a:r>
            <a:endParaRPr lang="en-US" altLang="zh-TW" sz="1600" dirty="0" smtClean="0"/>
          </a:p>
          <a:p>
            <a:pPr lvl="1"/>
            <a:r>
              <a:rPr lang="en-US" altLang="zh-TW" sz="1600" dirty="0" smtClean="0">
                <a:latin typeface="+mj-lt"/>
              </a:rPr>
              <a:t>Then the sum of </a:t>
            </a:r>
            <a:r>
              <a:rPr lang="en-US" altLang="zh-TW" sz="1600" dirty="0" err="1" smtClean="0"/>
              <a:t>Round_digit</a:t>
            </a:r>
            <a:r>
              <a:rPr lang="en-US" altLang="zh-TW" sz="1600" dirty="0" smtClean="0"/>
              <a:t>[1], </a:t>
            </a:r>
            <a:r>
              <a:rPr lang="en-US" altLang="zh-TW" sz="1600" dirty="0"/>
              <a:t>Round </a:t>
            </a:r>
            <a:r>
              <a:rPr lang="en-US" altLang="zh-TW" sz="1600" dirty="0" smtClean="0"/>
              <a:t>digit[0] and shifted data is the result</a:t>
            </a:r>
            <a:endParaRPr lang="en-US" altLang="zh-TW" sz="1600" dirty="0"/>
          </a:p>
          <a:p>
            <a:pPr lvl="1"/>
            <a:endParaRPr lang="en-US" altLang="zh-TW" sz="1600" dirty="0"/>
          </a:p>
          <a:p>
            <a:pPr lvl="1"/>
            <a:endParaRPr lang="en-US" altLang="zh-TW" sz="1600" dirty="0" smtClean="0">
              <a:latin typeface="+mj-lt"/>
            </a:endParaRPr>
          </a:p>
        </p:txBody>
      </p:sp>
    </p:spTree>
    <p:extLst>
      <p:ext uri="{BB962C8B-B14F-4D97-AF65-F5344CB8AC3E}">
        <p14:creationId xmlns:p14="http://schemas.microsoft.com/office/powerpoint/2010/main" val="277802631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Underflow </a:t>
            </a:r>
            <a:r>
              <a:rPr lang="en-US" altLang="zh-TW" dirty="0"/>
              <a:t>Flag Detection</a:t>
            </a:r>
          </a:p>
        </p:txBody>
      </p:sp>
      <p:sp>
        <p:nvSpPr>
          <p:cNvPr id="3" name="文字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415888838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3200" dirty="0" smtClean="0"/>
              <a:t>Underflow </a:t>
            </a:r>
            <a:r>
              <a:rPr lang="en-US" altLang="zh-TW" sz="3200" dirty="0"/>
              <a:t>Flag Detection </a:t>
            </a:r>
            <a:r>
              <a:rPr lang="en-US" altLang="zh-TW" sz="3200" dirty="0" smtClean="0"/>
              <a:t>– Special Case (1/)</a:t>
            </a:r>
            <a:endParaRPr lang="zh-TW" altLang="en-US" sz="3200" dirty="0"/>
          </a:p>
        </p:txBody>
      </p:sp>
      <p:sp>
        <p:nvSpPr>
          <p:cNvPr id="3" name="內容版面配置區 2"/>
          <p:cNvSpPr>
            <a:spLocks noGrp="1"/>
          </p:cNvSpPr>
          <p:nvPr>
            <p:ph idx="1"/>
          </p:nvPr>
        </p:nvSpPr>
        <p:spPr/>
        <p:txBody>
          <a:bodyPr>
            <a:normAutofit/>
          </a:bodyPr>
          <a:lstStyle/>
          <a:p>
            <a:r>
              <a:rPr lang="en-US" altLang="zh-TW" sz="2000" dirty="0" smtClean="0"/>
              <a:t>Tininess </a:t>
            </a:r>
            <a:r>
              <a:rPr lang="en-US" altLang="zh-TW" sz="2000" dirty="0"/>
              <a:t>is detected </a:t>
            </a:r>
            <a:r>
              <a:rPr lang="en-US" altLang="zh-TW" sz="2000" b="1" dirty="0"/>
              <a:t>after </a:t>
            </a:r>
            <a:r>
              <a:rPr lang="en-US" altLang="zh-TW" sz="2000" b="1" dirty="0" smtClean="0"/>
              <a:t>rounding</a:t>
            </a:r>
            <a:r>
              <a:rPr lang="en-US" altLang="zh-TW" sz="2000" dirty="0" smtClean="0"/>
              <a:t>.</a:t>
            </a:r>
          </a:p>
          <a:p>
            <a:r>
              <a:rPr lang="en-US" altLang="zh-TW" sz="2000" dirty="0" smtClean="0"/>
              <a:t>The </a:t>
            </a:r>
            <a:r>
              <a:rPr lang="en-US" altLang="zh-TW" sz="2000" dirty="0"/>
              <a:t>exponent range </a:t>
            </a:r>
            <a:r>
              <a:rPr lang="en-US" altLang="zh-TW" sz="2000" dirty="0" smtClean="0"/>
              <a:t>are unbounded and the significand is not bounded to the corresponding format and keep normal format.</a:t>
            </a:r>
            <a:endParaRPr lang="en-US" altLang="zh-TW" sz="2000" dirty="0"/>
          </a:p>
          <a:p>
            <a:endParaRPr lang="en-US" altLang="zh-TW" sz="2000" dirty="0"/>
          </a:p>
          <a:p>
            <a:endParaRPr lang="en-US" altLang="zh-TW" sz="2000" dirty="0" smtClean="0"/>
          </a:p>
          <a:p>
            <a:endParaRPr lang="en-US" altLang="zh-TW" sz="2000" dirty="0" smtClean="0"/>
          </a:p>
          <a:p>
            <a:r>
              <a:rPr lang="en-US" altLang="zh-TW" sz="2000" dirty="0" smtClean="0"/>
              <a:t>The above unbounded value is in subnormal </a:t>
            </a:r>
            <a:r>
              <a:rPr lang="en-US" altLang="zh-TW" sz="2000" dirty="0"/>
              <a:t>range </a:t>
            </a:r>
            <a:r>
              <a:rPr lang="en-US" altLang="zh-TW" sz="2000" dirty="0" smtClean="0"/>
              <a:t> when exponent is unbounded. The bounded value will round to min normal value and it is not in subnormal range and underflow flag is not asserted because of rounding to min normal value. Thus, this special case should be detected.</a:t>
            </a:r>
            <a:endParaRPr lang="en-US" altLang="zh-TW" sz="2000" dirty="0"/>
          </a:p>
        </p:txBody>
      </p:sp>
      <p:graphicFrame>
        <p:nvGraphicFramePr>
          <p:cNvPr id="4" name="表格 3"/>
          <p:cNvGraphicFramePr>
            <a:graphicFrameLocks noGrp="1"/>
          </p:cNvGraphicFramePr>
          <p:nvPr>
            <p:extLst>
              <p:ext uri="{D42A27DB-BD31-4B8C-83A1-F6EECF244321}">
                <p14:modId xmlns:p14="http://schemas.microsoft.com/office/powerpoint/2010/main" val="3673182098"/>
              </p:ext>
            </p:extLst>
          </p:nvPr>
        </p:nvGraphicFramePr>
        <p:xfrm>
          <a:off x="899592" y="2708920"/>
          <a:ext cx="5616624" cy="914400"/>
        </p:xfrm>
        <a:graphic>
          <a:graphicData uri="http://schemas.openxmlformats.org/drawingml/2006/table">
            <a:tbl>
              <a:tblPr firstRow="1" bandRow="1">
                <a:tableStyleId>{5C22544A-7EE6-4342-B048-85BDC9FD1C3A}</a:tableStyleId>
              </a:tblPr>
              <a:tblGrid>
                <a:gridCol w="1857673"/>
                <a:gridCol w="1886743"/>
                <a:gridCol w="1872208"/>
              </a:tblGrid>
              <a:tr h="291924">
                <a:tc>
                  <a:txBody>
                    <a:bodyPr/>
                    <a:lstStyle/>
                    <a:p>
                      <a:endParaRPr lang="zh-TW" altLang="en-US" sz="1400" dirty="0"/>
                    </a:p>
                  </a:txBody>
                  <a:tcPr/>
                </a:tc>
                <a:tc>
                  <a:txBody>
                    <a:bodyPr/>
                    <a:lstStyle/>
                    <a:p>
                      <a:r>
                        <a:rPr lang="en-US" altLang="zh-TW" sz="1400" dirty="0" smtClean="0"/>
                        <a:t>Significand (HP)</a:t>
                      </a:r>
                      <a:endParaRPr lang="zh-TW" altLang="en-US" sz="1400" dirty="0"/>
                    </a:p>
                  </a:txBody>
                  <a:tcPr/>
                </a:tc>
                <a:tc>
                  <a:txBody>
                    <a:bodyPr/>
                    <a:lstStyle/>
                    <a:p>
                      <a:r>
                        <a:rPr lang="en-US" altLang="zh-TW" sz="1400" dirty="0" smtClean="0"/>
                        <a:t>Exponent</a:t>
                      </a:r>
                      <a:endParaRPr lang="zh-TW" altLang="en-US" sz="1400" dirty="0"/>
                    </a:p>
                  </a:txBody>
                  <a:tcPr/>
                </a:tc>
              </a:tr>
              <a:tr h="127248">
                <a:tc>
                  <a:txBody>
                    <a:bodyPr/>
                    <a:lstStyle/>
                    <a:p>
                      <a:r>
                        <a:rPr lang="en-US" altLang="zh-TW" sz="1400" dirty="0" smtClean="0"/>
                        <a:t>Unbounded</a:t>
                      </a:r>
                      <a:endParaRPr lang="zh-TW" altLang="en-US" sz="1400" dirty="0"/>
                    </a:p>
                  </a:txBody>
                  <a:tcPr/>
                </a:tc>
                <a:tc>
                  <a:txBody>
                    <a:bodyPr/>
                    <a:lstStyle/>
                    <a:p>
                      <a:r>
                        <a:rPr lang="en-US" altLang="zh-TW" sz="1400" dirty="0" smtClean="0"/>
                        <a:t>01.1111_1111_11</a:t>
                      </a:r>
                      <a:r>
                        <a:rPr lang="en-US" altLang="zh-TW" sz="1400" dirty="0" smtClean="0">
                          <a:solidFill>
                            <a:srgbClr val="FF0000"/>
                          </a:solidFill>
                        </a:rPr>
                        <a:t>xxx</a:t>
                      </a:r>
                      <a:endParaRPr lang="zh-TW" altLang="en-US" sz="1400" dirty="0">
                        <a:solidFill>
                          <a:srgbClr val="FF0000"/>
                        </a:solidFill>
                      </a:endParaRPr>
                    </a:p>
                  </a:txBody>
                  <a:tcPr/>
                </a:tc>
                <a:tc>
                  <a:txBody>
                    <a:bodyPr/>
                    <a:lstStyle/>
                    <a:p>
                      <a:r>
                        <a:rPr lang="en-US" altLang="zh-TW" sz="1400" dirty="0" smtClean="0"/>
                        <a:t>-15</a:t>
                      </a:r>
                      <a:endParaRPr lang="zh-TW" altLang="en-US" sz="1400" dirty="0"/>
                    </a:p>
                  </a:txBody>
                  <a:tcPr/>
                </a:tc>
              </a:tr>
              <a:tr h="291924">
                <a:tc>
                  <a:txBody>
                    <a:bodyPr/>
                    <a:lstStyle/>
                    <a:p>
                      <a:r>
                        <a:rPr lang="en-US" altLang="zh-TW" sz="1400" dirty="0" smtClean="0"/>
                        <a:t>bounded</a:t>
                      </a:r>
                      <a:endParaRPr lang="zh-TW" altLang="en-US" sz="1400" dirty="0"/>
                    </a:p>
                  </a:txBody>
                  <a:tcPr/>
                </a:tc>
                <a:tc>
                  <a:txBody>
                    <a:bodyPr/>
                    <a:lstStyle/>
                    <a:p>
                      <a:r>
                        <a:rPr lang="en-US" altLang="zh-TW" sz="1400" dirty="0" smtClean="0"/>
                        <a:t>00.1111_1111_11</a:t>
                      </a:r>
                      <a:r>
                        <a:rPr lang="en-US" altLang="zh-TW" sz="1400" dirty="0" smtClean="0">
                          <a:solidFill>
                            <a:srgbClr val="FF0000"/>
                          </a:solidFill>
                        </a:rPr>
                        <a:t>1xx</a:t>
                      </a:r>
                      <a:endParaRPr lang="zh-TW" altLang="en-US" sz="1400" dirty="0">
                        <a:solidFill>
                          <a:srgbClr val="FF0000"/>
                        </a:solidFill>
                      </a:endParaRPr>
                    </a:p>
                  </a:txBody>
                  <a:tcPr/>
                </a:tc>
                <a:tc>
                  <a:txBody>
                    <a:bodyPr/>
                    <a:lstStyle/>
                    <a:p>
                      <a:r>
                        <a:rPr lang="en-US" altLang="zh-TW" sz="1400" dirty="0" smtClean="0"/>
                        <a:t>-14</a:t>
                      </a:r>
                    </a:p>
                  </a:txBody>
                  <a:tcPr/>
                </a:tc>
              </a:tr>
            </a:tbl>
          </a:graphicData>
        </a:graphic>
      </p:graphicFrame>
    </p:spTree>
    <p:extLst>
      <p:ext uri="{BB962C8B-B14F-4D97-AF65-F5344CB8AC3E}">
        <p14:creationId xmlns:p14="http://schemas.microsoft.com/office/powerpoint/2010/main" val="66167001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List of </a:t>
            </a:r>
            <a:r>
              <a:rPr lang="en-US" altLang="zh-TW" dirty="0" smtClean="0"/>
              <a:t>parameter (1/)</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815329202"/>
              </p:ext>
            </p:extLst>
          </p:nvPr>
        </p:nvGraphicFramePr>
        <p:xfrm>
          <a:off x="457200" y="1600200"/>
          <a:ext cx="8229600" cy="2392680"/>
        </p:xfrm>
        <a:graphic>
          <a:graphicData uri="http://schemas.openxmlformats.org/drawingml/2006/table">
            <a:tbl>
              <a:tblPr firstRow="1" bandRow="1">
                <a:tableStyleId>{5C22544A-7EE6-4342-B048-85BDC9FD1C3A}</a:tableStyleId>
              </a:tblPr>
              <a:tblGrid>
                <a:gridCol w="2602632"/>
                <a:gridCol w="5626968"/>
              </a:tblGrid>
              <a:tr h="370840">
                <a:tc>
                  <a:txBody>
                    <a:bodyPr/>
                    <a:lstStyle/>
                    <a:p>
                      <a:r>
                        <a:rPr lang="en-US" altLang="zh-TW" dirty="0" smtClean="0"/>
                        <a:t>Abbreviation</a:t>
                      </a:r>
                      <a:endParaRPr lang="zh-TW" altLang="en-US" dirty="0"/>
                    </a:p>
                  </a:txBody>
                  <a:tcPr/>
                </a:tc>
                <a:tc>
                  <a:txBody>
                    <a:bodyPr/>
                    <a:lstStyle/>
                    <a:p>
                      <a:r>
                        <a:rPr lang="en-US" altLang="zh-TW" dirty="0" smtClean="0"/>
                        <a:t>Definition</a:t>
                      </a:r>
                      <a:endParaRPr lang="zh-TW" altLang="en-US" dirty="0"/>
                    </a:p>
                  </a:txBody>
                  <a:tcPr/>
                </a:tc>
              </a:tr>
              <a:tr h="370840">
                <a:tc>
                  <a:txBody>
                    <a:bodyPr/>
                    <a:lstStyle/>
                    <a:p>
                      <a:r>
                        <a:rPr lang="en-US" altLang="zh-TW" dirty="0" smtClean="0"/>
                        <a:t>XLEN</a:t>
                      </a:r>
                      <a:endParaRPr lang="zh-TW" altLang="en-US" dirty="0"/>
                    </a:p>
                  </a:txBody>
                  <a:tcPr/>
                </a:tc>
                <a:tc>
                  <a:txBody>
                    <a:bodyPr/>
                    <a:lstStyle/>
                    <a:p>
                      <a:r>
                        <a:rPr lang="en-US" altLang="zh-TW" sz="1800" u="none" strike="noStrike" kern="1200" baseline="0" dirty="0" smtClean="0"/>
                        <a:t>The current width of an x register in bits </a:t>
                      </a:r>
                    </a:p>
                    <a:p>
                      <a:r>
                        <a:rPr lang="en-US" altLang="zh-TW" sz="1800" u="none" strike="noStrike" kern="1200" baseline="0" dirty="0" smtClean="0"/>
                        <a:t>(32 for RV32 or 64 for RV64)</a:t>
                      </a:r>
                      <a:endParaRPr lang="zh-TW" altLang="en-US" dirty="0" smtClean="0"/>
                    </a:p>
                  </a:txBody>
                  <a:tcPr/>
                </a:tc>
              </a:tr>
              <a:tr h="370840">
                <a:tc>
                  <a:txBody>
                    <a:bodyPr/>
                    <a:lstStyle/>
                    <a:p>
                      <a:r>
                        <a:rPr lang="en-US" altLang="zh-TW" dirty="0" smtClean="0"/>
                        <a:t>FLEN</a:t>
                      </a:r>
                      <a:endParaRPr lang="zh-TW" altLang="en-US" dirty="0"/>
                    </a:p>
                  </a:txBody>
                  <a:tcPr/>
                </a:tc>
                <a:tc>
                  <a:txBody>
                    <a:bodyPr/>
                    <a:lstStyle/>
                    <a:p>
                      <a:r>
                        <a:rPr lang="en-US" altLang="zh-TW" dirty="0" smtClean="0"/>
                        <a:t>The current</a:t>
                      </a:r>
                      <a:r>
                        <a:rPr lang="en-US" altLang="zh-TW" baseline="0" dirty="0" smtClean="0"/>
                        <a:t> width of a f register in bits</a:t>
                      </a:r>
                    </a:p>
                    <a:p>
                      <a:r>
                        <a:rPr lang="en-US" altLang="zh-TW" baseline="0" dirty="0" smtClean="0"/>
                        <a:t>(32 for SP, 64 for DP)</a:t>
                      </a:r>
                      <a:endParaRPr lang="zh-TW" altLang="en-US" dirty="0" smtClean="0"/>
                    </a:p>
                  </a:txBody>
                  <a:tcPr/>
                </a:tc>
              </a:tr>
              <a:tr h="370840">
                <a:tc>
                  <a:txBody>
                    <a:bodyPr/>
                    <a:lstStyle/>
                    <a:p>
                      <a:r>
                        <a:rPr lang="en-US" altLang="zh-TW" dirty="0" smtClean="0"/>
                        <a:t>VLEN</a:t>
                      </a:r>
                      <a:endParaRPr lang="zh-TW" altLang="en-US" dirty="0"/>
                    </a:p>
                  </a:txBody>
                  <a:tcPr/>
                </a:tc>
                <a:tc>
                  <a:txBody>
                    <a:bodyPr/>
                    <a:lstStyle/>
                    <a:p>
                      <a:r>
                        <a:rPr lang="en-US" altLang="zh-TW" smtClean="0"/>
                        <a:t>Vector length</a:t>
                      </a:r>
                      <a:endParaRPr lang="zh-TW" altLang="en-US" dirty="0" smtClean="0"/>
                    </a:p>
                  </a:txBody>
                  <a:tcPr/>
                </a:tc>
              </a:tr>
              <a:tr h="370840">
                <a:tc>
                  <a:txBody>
                    <a:bodyPr/>
                    <a:lstStyle/>
                    <a:p>
                      <a:r>
                        <a:rPr lang="en-US" altLang="zh-TW" dirty="0" smtClean="0"/>
                        <a:t>ELEN</a:t>
                      </a:r>
                      <a:endParaRPr lang="zh-TW" altLang="en-US" dirty="0"/>
                    </a:p>
                  </a:txBody>
                  <a:tcPr/>
                </a:tc>
                <a:tc>
                  <a:txBody>
                    <a:bodyPr/>
                    <a:lstStyle/>
                    <a:p>
                      <a:r>
                        <a:rPr lang="en-US" altLang="zh-TW" dirty="0" smtClean="0"/>
                        <a:t>Element</a:t>
                      </a:r>
                      <a:r>
                        <a:rPr lang="en-US" altLang="zh-TW" baseline="0" dirty="0" smtClean="0"/>
                        <a:t> width</a:t>
                      </a:r>
                      <a:endParaRPr lang="zh-TW" altLang="en-US" dirty="0" smtClean="0"/>
                    </a:p>
                  </a:txBody>
                  <a:tcPr/>
                </a:tc>
              </a:tr>
            </a:tbl>
          </a:graphicData>
        </a:graphic>
      </p:graphicFrame>
    </p:spTree>
    <p:extLst>
      <p:ext uri="{BB962C8B-B14F-4D97-AF65-F5344CB8AC3E}">
        <p14:creationId xmlns:p14="http://schemas.microsoft.com/office/powerpoint/2010/main" val="266599515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3200" dirty="0"/>
              <a:t>Underflow Flag Detection – Special Case </a:t>
            </a:r>
            <a:r>
              <a:rPr lang="en-US" altLang="zh-TW" sz="3200" dirty="0" smtClean="0"/>
              <a:t>(2/)</a:t>
            </a:r>
            <a:endParaRPr lang="zh-TW" altLang="en-US" sz="3200" dirty="0"/>
          </a:p>
        </p:txBody>
      </p:sp>
      <p:sp>
        <p:nvSpPr>
          <p:cNvPr id="3" name="內容版面配置區 2"/>
          <p:cNvSpPr>
            <a:spLocks noGrp="1"/>
          </p:cNvSpPr>
          <p:nvPr>
            <p:ph idx="1"/>
          </p:nvPr>
        </p:nvSpPr>
        <p:spPr/>
        <p:txBody>
          <a:bodyPr>
            <a:normAutofit/>
          </a:bodyPr>
          <a:lstStyle/>
          <a:p>
            <a:r>
              <a:rPr lang="en-US" altLang="zh-TW" sz="2000" dirty="0" smtClean="0"/>
              <a:t>The Fig. show result format, L, R, S, Sm and St field.</a:t>
            </a:r>
          </a:p>
          <a:p>
            <a:endParaRPr lang="en-US" altLang="zh-TW" sz="2000" dirty="0" smtClean="0"/>
          </a:p>
          <a:p>
            <a:endParaRPr lang="en-US" altLang="zh-TW" sz="2000" dirty="0"/>
          </a:p>
          <a:p>
            <a:endParaRPr lang="en-US" altLang="zh-TW" sz="2000" dirty="0" smtClean="0"/>
          </a:p>
          <a:p>
            <a:endParaRPr lang="en-US" altLang="zh-TW" sz="2000" dirty="0"/>
          </a:p>
          <a:p>
            <a:endParaRPr lang="en-US" altLang="zh-TW" sz="2000" dirty="0" smtClean="0"/>
          </a:p>
          <a:p>
            <a:endParaRPr lang="en-US" altLang="zh-TW" sz="2000" dirty="0" smtClean="0"/>
          </a:p>
          <a:p>
            <a:r>
              <a:rPr lang="en-US" altLang="zh-TW" sz="2000" dirty="0" smtClean="0"/>
              <a:t>The bit pattern is </a:t>
            </a:r>
            <a:r>
              <a:rPr lang="en-US" altLang="zh-TW" sz="2000" dirty="0" smtClean="0">
                <a:solidFill>
                  <a:srgbClr val="FF0000"/>
                </a:solidFill>
              </a:rPr>
              <a:t>all-one mantissa</a:t>
            </a:r>
            <a:r>
              <a:rPr lang="en-US" altLang="zh-TW" sz="2000" dirty="0" smtClean="0"/>
              <a:t> and the next slide show underflow special case detection.</a:t>
            </a:r>
            <a:endParaRPr lang="en-US" altLang="zh-TW" sz="2000" dirty="0"/>
          </a:p>
        </p:txBody>
      </p:sp>
      <p:pic>
        <p:nvPicPr>
          <p:cNvPr id="8194" name="Picture 2" descr="T:\users\klmn\larryzzr\FP_Larry\FDIV\FDIV_Figs\All-MISC-P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988840"/>
            <a:ext cx="4788297" cy="192285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表格 4"/>
          <p:cNvGraphicFramePr>
            <a:graphicFrameLocks noGrp="1"/>
          </p:cNvGraphicFramePr>
          <p:nvPr>
            <p:extLst>
              <p:ext uri="{D42A27DB-BD31-4B8C-83A1-F6EECF244321}">
                <p14:modId xmlns:p14="http://schemas.microsoft.com/office/powerpoint/2010/main" val="763331033"/>
              </p:ext>
            </p:extLst>
          </p:nvPr>
        </p:nvGraphicFramePr>
        <p:xfrm>
          <a:off x="5364088" y="4581128"/>
          <a:ext cx="2592288" cy="2133600"/>
        </p:xfrm>
        <a:graphic>
          <a:graphicData uri="http://schemas.openxmlformats.org/drawingml/2006/table">
            <a:tbl>
              <a:tblPr firstRow="1" bandRow="1">
                <a:tableStyleId>{5C22544A-7EE6-4342-B048-85BDC9FD1C3A}</a:tableStyleId>
              </a:tblPr>
              <a:tblGrid>
                <a:gridCol w="648072"/>
                <a:gridCol w="1944216"/>
              </a:tblGrid>
              <a:tr h="181297">
                <a:tc>
                  <a:txBody>
                    <a:bodyPr/>
                    <a:lstStyle/>
                    <a:p>
                      <a:r>
                        <a:rPr lang="en-US" altLang="zh-TW" sz="1400" dirty="0" smtClean="0"/>
                        <a:t>RM</a:t>
                      </a:r>
                      <a:endParaRPr lang="zh-TW" altLang="en-US" sz="1400" dirty="0"/>
                    </a:p>
                  </a:txBody>
                  <a:tcPr/>
                </a:tc>
                <a:tc>
                  <a:txBody>
                    <a:bodyPr/>
                    <a:lstStyle/>
                    <a:p>
                      <a:r>
                        <a:rPr lang="en-US" altLang="zh-TW" sz="1400" dirty="0" smtClean="0"/>
                        <a:t>Underflow special case</a:t>
                      </a:r>
                      <a:endParaRPr lang="zh-TW" altLang="en-US" sz="1400" dirty="0"/>
                    </a:p>
                  </a:txBody>
                  <a:tcPr/>
                </a:tc>
              </a:tr>
              <a:tr h="0">
                <a:tc>
                  <a:txBody>
                    <a:bodyPr/>
                    <a:lstStyle/>
                    <a:p>
                      <a:r>
                        <a:rPr lang="en-US" altLang="zh-TW" sz="1400" dirty="0" smtClean="0"/>
                        <a:t>RNE</a:t>
                      </a:r>
                      <a:endParaRPr lang="zh-TW" altLang="en-US" sz="1400" dirty="0"/>
                    </a:p>
                  </a:txBody>
                  <a:tcPr/>
                </a:tc>
                <a:tc>
                  <a:txBody>
                    <a:bodyPr/>
                    <a:lstStyle/>
                    <a:p>
                      <a:r>
                        <a:rPr lang="en-US" altLang="zh-TW" sz="1400" dirty="0" smtClean="0">
                          <a:sym typeface="Wingdings" panose="05000000000000000000" pitchFamily="2" charset="2"/>
                        </a:rPr>
                        <a:t>BP &amp; R &amp; ~Sm</a:t>
                      </a:r>
                      <a:endParaRPr lang="zh-TW" altLang="en-US" sz="1400" dirty="0"/>
                    </a:p>
                  </a:txBody>
                  <a:tcPr/>
                </a:tc>
              </a:tr>
              <a:tr h="243144">
                <a:tc>
                  <a:txBody>
                    <a:bodyPr/>
                    <a:lstStyle/>
                    <a:p>
                      <a:r>
                        <a:rPr lang="en-US" altLang="zh-TW" sz="1400" dirty="0" smtClean="0">
                          <a:sym typeface="Wingdings" panose="05000000000000000000" pitchFamily="2" charset="2"/>
                        </a:rPr>
                        <a:t>RTZ </a:t>
                      </a:r>
                      <a:endParaRPr lang="zh-TW" altLang="en-US" sz="1400" dirty="0"/>
                    </a:p>
                  </a:txBody>
                  <a:tcPr/>
                </a:tc>
                <a:tc>
                  <a:txBody>
                    <a:bodyPr/>
                    <a:lstStyle/>
                    <a:p>
                      <a:r>
                        <a:rPr lang="en-US" altLang="zh-TW" sz="1400" dirty="0" smtClean="0"/>
                        <a:t>0</a:t>
                      </a:r>
                      <a:endParaRPr lang="zh-TW" altLang="en-US" sz="1400" dirty="0"/>
                    </a:p>
                  </a:txBody>
                  <a:tcPr/>
                </a:tc>
              </a:tr>
              <a:tr h="243144">
                <a:tc>
                  <a:txBody>
                    <a:bodyPr/>
                    <a:lstStyle/>
                    <a:p>
                      <a:r>
                        <a:rPr lang="en-US" altLang="zh-TW" sz="1400" dirty="0" smtClean="0"/>
                        <a:t>RDN</a:t>
                      </a:r>
                      <a:endParaRPr lang="zh-TW" altLang="en-US" sz="14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sym typeface="Wingdings" panose="05000000000000000000" pitchFamily="2" charset="2"/>
                        </a:rPr>
                        <a:t>BP &amp; sign &amp; (R^S)</a:t>
                      </a:r>
                    </a:p>
                  </a:txBody>
                  <a:tcPr/>
                </a:tc>
              </a:tr>
              <a:tr h="243144">
                <a:tc>
                  <a:txBody>
                    <a:bodyPr/>
                    <a:lstStyle/>
                    <a:p>
                      <a:r>
                        <a:rPr lang="en-US" altLang="zh-TW" sz="1400" dirty="0" smtClean="0"/>
                        <a:t>RUP</a:t>
                      </a:r>
                      <a:endParaRPr lang="zh-TW" altLang="en-US" sz="14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sym typeface="Wingdings" panose="05000000000000000000" pitchFamily="2" charset="2"/>
                        </a:rPr>
                        <a:t>BP &amp; ~sign &amp; (R^S)</a:t>
                      </a:r>
                    </a:p>
                  </a:txBody>
                  <a:tcPr/>
                </a:tc>
              </a:tr>
              <a:tr h="243144">
                <a:tc>
                  <a:txBody>
                    <a:bodyPr/>
                    <a:lstStyle/>
                    <a:p>
                      <a:r>
                        <a:rPr lang="en-US" altLang="zh-TW" sz="1400" dirty="0" smtClean="0"/>
                        <a:t>RMM</a:t>
                      </a:r>
                      <a:endParaRPr lang="zh-TW" altLang="en-US" sz="14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sym typeface="Wingdings" panose="05000000000000000000" pitchFamily="2" charset="2"/>
                        </a:rPr>
                        <a:t>BP &amp; R &amp; ~Sm</a:t>
                      </a:r>
                    </a:p>
                  </a:txBody>
                  <a:tcPr/>
                </a:tc>
              </a:tr>
              <a:tr h="243144">
                <a:tc>
                  <a:txBody>
                    <a:bodyPr/>
                    <a:lstStyle/>
                    <a:p>
                      <a:r>
                        <a:rPr lang="en-US" altLang="zh-TW" sz="1400" dirty="0" smtClean="0"/>
                        <a:t>ROD</a:t>
                      </a:r>
                      <a:endParaRPr lang="zh-TW" altLang="en-US" sz="1400" dirty="0"/>
                    </a:p>
                  </a:txBody>
                  <a:tcPr/>
                </a:tc>
                <a:tc>
                  <a:txBody>
                    <a:bodyPr/>
                    <a:lstStyle/>
                    <a:p>
                      <a:r>
                        <a:rPr lang="en-US" altLang="zh-TW" sz="1400" dirty="0" smtClean="0"/>
                        <a:t>0</a:t>
                      </a:r>
                      <a:endParaRPr lang="zh-TW" altLang="en-US" sz="1400" dirty="0"/>
                    </a:p>
                  </a:txBody>
                  <a:tcPr/>
                </a:tc>
              </a:tr>
            </a:tbl>
          </a:graphicData>
        </a:graphic>
      </p:graphicFrame>
    </p:spTree>
    <p:extLst>
      <p:ext uri="{BB962C8B-B14F-4D97-AF65-F5344CB8AC3E}">
        <p14:creationId xmlns:p14="http://schemas.microsoft.com/office/powerpoint/2010/main" val="251350651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3200" dirty="0"/>
              <a:t>Underflow Flag Detection – </a:t>
            </a:r>
            <a:r>
              <a:rPr lang="en-US" altLang="zh-TW" sz="3200" dirty="0" smtClean="0"/>
              <a:t>Normal </a:t>
            </a:r>
            <a:r>
              <a:rPr lang="en-US" altLang="zh-TW" sz="3200" dirty="0"/>
              <a:t>Case (4/)</a:t>
            </a:r>
            <a:endParaRPr lang="zh-TW" altLang="en-US" sz="3200" dirty="0"/>
          </a:p>
        </p:txBody>
      </p:sp>
      <p:sp>
        <p:nvSpPr>
          <p:cNvPr id="3" name="內容版面配置區 2"/>
          <p:cNvSpPr>
            <a:spLocks noGrp="1"/>
          </p:cNvSpPr>
          <p:nvPr>
            <p:ph idx="1"/>
          </p:nvPr>
        </p:nvSpPr>
        <p:spPr/>
        <p:txBody>
          <a:bodyPr>
            <a:normAutofit/>
          </a:bodyPr>
          <a:lstStyle/>
          <a:p>
            <a:r>
              <a:rPr lang="en-US" altLang="zh-TW" sz="2000" dirty="0" smtClean="0"/>
              <a:t>The underflow just qualify </a:t>
            </a:r>
            <a:r>
              <a:rPr lang="en-US" altLang="zh-TW" sz="2000" b="1" dirty="0" smtClean="0"/>
              <a:t>bit pattern, rounding carry </a:t>
            </a:r>
            <a:r>
              <a:rPr lang="en-US" altLang="zh-TW" sz="2000" dirty="0" smtClean="0"/>
              <a:t>(round digit) and other signals.</a:t>
            </a:r>
          </a:p>
          <a:p>
            <a:r>
              <a:rPr lang="en-US" altLang="zh-TW" sz="2000" dirty="0" smtClean="0"/>
              <a:t>The bit pattern is the same with the special case</a:t>
            </a:r>
            <a:endParaRPr lang="zh-TW" altLang="en-US" sz="2000" dirty="0"/>
          </a:p>
        </p:txBody>
      </p:sp>
    </p:spTree>
    <p:extLst>
      <p:ext uri="{BB962C8B-B14F-4D97-AF65-F5344CB8AC3E}">
        <p14:creationId xmlns:p14="http://schemas.microsoft.com/office/powerpoint/2010/main" val="24465059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comparing &amp; others instructions</a:t>
            </a:r>
            <a:endParaRPr lang="zh-TW" altLang="en-US" dirty="0"/>
          </a:p>
        </p:txBody>
      </p:sp>
      <p:sp>
        <p:nvSpPr>
          <p:cNvPr id="3" name="文字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413750366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t>Comparing &amp; Others Instructions </a:t>
            </a:r>
            <a:r>
              <a:rPr lang="en-US" altLang="zh-TW" sz="3600" dirty="0" err="1"/>
              <a:t>Datapath</a:t>
            </a:r>
            <a:endParaRPr lang="zh-TW" altLang="en-US" sz="3600" dirty="0"/>
          </a:p>
        </p:txBody>
      </p:sp>
      <p:pic>
        <p:nvPicPr>
          <p:cNvPr id="15" name="Picture 3" descr="C:\Users\larryzzr\Desktop\FP_Larry\FMIS_Figs\All-fmis 2stage pipe_v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1572" y="1573846"/>
            <a:ext cx="6752302" cy="5277661"/>
          </a:xfrm>
          <a:prstGeom prst="rect">
            <a:avLst/>
          </a:prstGeom>
          <a:noFill/>
          <a:extLst>
            <a:ext uri="{909E8E84-426E-40DD-AFC4-6F175D3DCCD1}">
              <a14:hiddenFill xmlns:a14="http://schemas.microsoft.com/office/drawing/2010/main">
                <a:solidFill>
                  <a:srgbClr val="FFFFFF"/>
                </a:solidFill>
              </a14:hiddenFill>
            </a:ext>
          </a:extLst>
        </p:spPr>
      </p:pic>
      <p:sp>
        <p:nvSpPr>
          <p:cNvPr id="37" name="向下箭號 36"/>
          <p:cNvSpPr/>
          <p:nvPr/>
        </p:nvSpPr>
        <p:spPr>
          <a:xfrm>
            <a:off x="8108829" y="2852936"/>
            <a:ext cx="101548" cy="553963"/>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8" name="向下箭號 37"/>
          <p:cNvSpPr/>
          <p:nvPr/>
        </p:nvSpPr>
        <p:spPr>
          <a:xfrm>
            <a:off x="8025970" y="2614811"/>
            <a:ext cx="101679" cy="792088"/>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9" name="向下箭號 38"/>
          <p:cNvSpPr/>
          <p:nvPr/>
        </p:nvSpPr>
        <p:spPr>
          <a:xfrm>
            <a:off x="6888814" y="5517232"/>
            <a:ext cx="154676" cy="793069"/>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0" name="向下箭號 39"/>
          <p:cNvSpPr/>
          <p:nvPr/>
        </p:nvSpPr>
        <p:spPr>
          <a:xfrm>
            <a:off x="6932312" y="5517232"/>
            <a:ext cx="131739" cy="793069"/>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1" name="向下箭號 40"/>
          <p:cNvSpPr/>
          <p:nvPr/>
        </p:nvSpPr>
        <p:spPr>
          <a:xfrm rot="16200000">
            <a:off x="8753765" y="3769187"/>
            <a:ext cx="144016" cy="298633"/>
          </a:xfrm>
          <a:prstGeom prst="downArrow">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3" name="向下箭號 42"/>
          <p:cNvSpPr/>
          <p:nvPr/>
        </p:nvSpPr>
        <p:spPr>
          <a:xfrm>
            <a:off x="6561494" y="4797152"/>
            <a:ext cx="109268" cy="252519"/>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4" name="向下箭號 43"/>
          <p:cNvSpPr/>
          <p:nvPr/>
        </p:nvSpPr>
        <p:spPr>
          <a:xfrm>
            <a:off x="6604992" y="4797152"/>
            <a:ext cx="93065" cy="252519"/>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8" name="向下箭號 47"/>
          <p:cNvSpPr/>
          <p:nvPr/>
        </p:nvSpPr>
        <p:spPr>
          <a:xfrm>
            <a:off x="6084168" y="4149080"/>
            <a:ext cx="109268" cy="252519"/>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9" name="向下箭號 48"/>
          <p:cNvSpPr/>
          <p:nvPr/>
        </p:nvSpPr>
        <p:spPr>
          <a:xfrm>
            <a:off x="6127666" y="4149080"/>
            <a:ext cx="93065" cy="252519"/>
          </a:xfrm>
          <a:prstGeom prst="downArrow">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內容版面配置區 2"/>
          <p:cNvSpPr>
            <a:spLocks noGrp="1"/>
          </p:cNvSpPr>
          <p:nvPr>
            <p:ph idx="1"/>
          </p:nvPr>
        </p:nvSpPr>
        <p:spPr/>
        <p:txBody>
          <a:bodyPr>
            <a:normAutofit/>
          </a:bodyPr>
          <a:lstStyle/>
          <a:p>
            <a:r>
              <a:rPr lang="en-US" altLang="zh-TW" sz="1600" dirty="0">
                <a:solidFill>
                  <a:srgbClr val="FF0000"/>
                </a:solidFill>
              </a:rPr>
              <a:t>Comparing instructions</a:t>
            </a:r>
          </a:p>
          <a:p>
            <a:r>
              <a:rPr lang="en-US" altLang="zh-TW" sz="1600" dirty="0">
                <a:solidFill>
                  <a:schemeClr val="accent1"/>
                </a:solidFill>
              </a:rPr>
              <a:t>Others instructions</a:t>
            </a:r>
          </a:p>
          <a:p>
            <a:r>
              <a:rPr lang="en-US" altLang="zh-TW" sz="1600" dirty="0">
                <a:solidFill>
                  <a:srgbClr val="FFC000"/>
                </a:solidFill>
              </a:rPr>
              <a:t>Scalar </a:t>
            </a:r>
            <a:r>
              <a:rPr lang="en-US" altLang="zh-TW" sz="1600" dirty="0" err="1">
                <a:solidFill>
                  <a:srgbClr val="FFC000"/>
                </a:solidFill>
              </a:rPr>
              <a:t>fp</a:t>
            </a:r>
            <a:r>
              <a:rPr lang="en-US" altLang="zh-TW" sz="1600" dirty="0">
                <a:solidFill>
                  <a:srgbClr val="FFC000"/>
                </a:solidFill>
              </a:rPr>
              <a:t> result (XRF</a:t>
            </a:r>
            <a:endParaRPr lang="en-US" altLang="zh-TW" sz="1200" dirty="0" smtClean="0"/>
          </a:p>
        </p:txBody>
      </p:sp>
    </p:spTree>
    <p:extLst>
      <p:ext uri="{BB962C8B-B14F-4D97-AF65-F5344CB8AC3E}">
        <p14:creationId xmlns:p14="http://schemas.microsoft.com/office/powerpoint/2010/main" val="146504848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Comparing </a:t>
            </a:r>
            <a:r>
              <a:rPr lang="en-US" altLang="zh-TW" dirty="0"/>
              <a:t>&amp; </a:t>
            </a:r>
            <a:r>
              <a:rPr lang="en-US" altLang="zh-TW" dirty="0" smtClean="0"/>
              <a:t>Others Instructions</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Comparing &amp; others instruction block diagram detail</a:t>
            </a:r>
          </a:p>
          <a:p>
            <a:endParaRPr lang="en-US" altLang="zh-TW" sz="2000" dirty="0"/>
          </a:p>
          <a:p>
            <a:endParaRPr lang="en-US" altLang="zh-TW" sz="2000" dirty="0" smtClean="0"/>
          </a:p>
          <a:p>
            <a:endParaRPr lang="en-US" altLang="zh-TW" sz="2000" dirty="0"/>
          </a:p>
          <a:p>
            <a:endParaRPr lang="en-US" altLang="zh-TW" sz="2000" dirty="0" smtClean="0"/>
          </a:p>
          <a:p>
            <a:endParaRPr lang="en-US" altLang="zh-TW" sz="2000" dirty="0"/>
          </a:p>
          <a:p>
            <a:endParaRPr lang="en-US" altLang="zh-TW" sz="2000" dirty="0" smtClean="0"/>
          </a:p>
          <a:p>
            <a:endParaRPr lang="en-US" altLang="zh-TW" sz="2000" dirty="0"/>
          </a:p>
          <a:p>
            <a:endParaRPr lang="en-US" altLang="zh-TW" sz="2000" dirty="0" smtClean="0"/>
          </a:p>
          <a:p>
            <a:r>
              <a:rPr lang="en-US" altLang="zh-TW" sz="2000" dirty="0" smtClean="0"/>
              <a:t>bf2s: bfloat16 to single</a:t>
            </a:r>
            <a:endParaRPr lang="en-US" altLang="zh-TW" sz="2000" dirty="0"/>
          </a:p>
          <a:p>
            <a:endParaRPr lang="en-US" altLang="zh-TW" sz="2000" dirty="0" smtClean="0"/>
          </a:p>
          <a:p>
            <a:endParaRPr lang="en-US" altLang="zh-TW" sz="2000" dirty="0"/>
          </a:p>
          <a:p>
            <a:endParaRPr lang="en-US" altLang="zh-TW" sz="2000" dirty="0" smtClean="0"/>
          </a:p>
          <a:p>
            <a:endParaRPr lang="en-US" altLang="zh-TW" sz="2000" dirty="0"/>
          </a:p>
          <a:p>
            <a:endParaRPr lang="en-US" altLang="zh-TW" sz="2000" dirty="0" smtClean="0"/>
          </a:p>
          <a:p>
            <a:endParaRPr lang="en-US" altLang="zh-TW" sz="2000" dirty="0" smtClean="0"/>
          </a:p>
        </p:txBody>
      </p:sp>
      <p:pic>
        <p:nvPicPr>
          <p:cNvPr id="3076" name="Picture 4" descr="C:\Users\larryzzr\Desktop\FP\FMIS_Figs\others_f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132856"/>
            <a:ext cx="4848225" cy="268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765826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Comparing Instructions</a:t>
            </a:r>
            <a:endParaRPr lang="zh-TW" altLang="en-US" dirty="0"/>
          </a:p>
        </p:txBody>
      </p:sp>
      <p:sp>
        <p:nvSpPr>
          <p:cNvPr id="3" name="內容版面配置區 2"/>
          <p:cNvSpPr>
            <a:spLocks noGrp="1"/>
          </p:cNvSpPr>
          <p:nvPr>
            <p:ph idx="1"/>
          </p:nvPr>
        </p:nvSpPr>
        <p:spPr/>
        <p:txBody>
          <a:bodyPr>
            <a:normAutofit/>
          </a:bodyPr>
          <a:lstStyle/>
          <a:p>
            <a:r>
              <a:rPr lang="en-US" altLang="zh-TW" sz="2400" dirty="0" smtClean="0"/>
              <a:t>Comparing instructions</a:t>
            </a:r>
          </a:p>
          <a:p>
            <a:pPr lvl="1"/>
            <a:r>
              <a:rPr lang="en-US" altLang="zh-TW" sz="2000" dirty="0" smtClean="0"/>
              <a:t>Scalar: return 0/1</a:t>
            </a:r>
          </a:p>
          <a:p>
            <a:pPr lvl="1"/>
            <a:r>
              <a:rPr lang="en-US" altLang="zh-TW" sz="2000" dirty="0" smtClean="0"/>
              <a:t>Vector: Write the comparison result to a mask register</a:t>
            </a:r>
          </a:p>
          <a:p>
            <a:r>
              <a:rPr lang="en-US" altLang="zh-TW" sz="2400" dirty="0"/>
              <a:t>Min/Max instructions</a:t>
            </a:r>
            <a:endParaRPr lang="en-US" altLang="zh-TW" dirty="0"/>
          </a:p>
          <a:p>
            <a:pPr lvl="1"/>
            <a:r>
              <a:rPr lang="en-US" altLang="zh-TW" sz="2000" dirty="0"/>
              <a:t>The </a:t>
            </a:r>
            <a:r>
              <a:rPr lang="en-US" altLang="zh-TW" sz="2000" dirty="0" err="1"/>
              <a:t>rm</a:t>
            </a:r>
            <a:r>
              <a:rPr lang="en-US" altLang="zh-TW" sz="2000" dirty="0"/>
              <a:t> field indicates MIN/MAX</a:t>
            </a:r>
          </a:p>
          <a:p>
            <a:pPr lvl="1"/>
            <a:r>
              <a:rPr lang="en-US" altLang="zh-TW" sz="2000" dirty="0"/>
              <a:t>FMIN: W</a:t>
            </a:r>
            <a:r>
              <a:rPr lang="en-US" altLang="zh-TW" sz="1800" dirty="0"/>
              <a:t>rite the smaller of rs1 and rs2 to </a:t>
            </a:r>
            <a:r>
              <a:rPr lang="en-US" altLang="zh-TW" sz="1800" dirty="0" err="1"/>
              <a:t>rd</a:t>
            </a:r>
            <a:endParaRPr lang="en-US" altLang="zh-TW" sz="1800" dirty="0"/>
          </a:p>
          <a:p>
            <a:pPr lvl="1"/>
            <a:r>
              <a:rPr lang="en-US" altLang="zh-TW" sz="2000" dirty="0"/>
              <a:t>FMAX: </a:t>
            </a:r>
            <a:r>
              <a:rPr lang="en-US" altLang="zh-TW" sz="1800" dirty="0"/>
              <a:t>Write the larger of rs2 and rs2 to </a:t>
            </a:r>
            <a:r>
              <a:rPr lang="en-US" altLang="zh-TW" sz="1800" dirty="0" err="1"/>
              <a:t>rd</a:t>
            </a:r>
            <a:endParaRPr lang="en-US" altLang="zh-TW" sz="1800" dirty="0"/>
          </a:p>
          <a:p>
            <a:pPr lvl="1"/>
            <a:r>
              <a:rPr lang="en-US" altLang="zh-TW" sz="2000" dirty="0"/>
              <a:t>The value −0.0 is considered to be </a:t>
            </a:r>
            <a:r>
              <a:rPr lang="en-US" altLang="zh-TW" sz="2000" b="1" dirty="0"/>
              <a:t>less</a:t>
            </a:r>
            <a:r>
              <a:rPr lang="en-US" altLang="zh-TW" sz="2000" dirty="0"/>
              <a:t> than the value +0.0.</a:t>
            </a:r>
          </a:p>
          <a:p>
            <a:pPr lvl="1"/>
            <a:r>
              <a:rPr lang="en-US" altLang="zh-TW" sz="2000" dirty="0"/>
              <a:t>Both inputs are </a:t>
            </a:r>
            <a:r>
              <a:rPr lang="en-US" altLang="zh-TW" sz="2000" dirty="0" err="1"/>
              <a:t>NaNs</a:t>
            </a:r>
            <a:r>
              <a:rPr lang="en-US" altLang="zh-TW" sz="2000" dirty="0"/>
              <a:t>, the result is the canonical </a:t>
            </a:r>
            <a:r>
              <a:rPr lang="en-US" altLang="zh-TW" sz="2000" dirty="0" err="1"/>
              <a:t>NaN</a:t>
            </a:r>
            <a:r>
              <a:rPr lang="en-US" altLang="zh-TW" sz="2000" dirty="0"/>
              <a:t>.</a:t>
            </a:r>
          </a:p>
          <a:p>
            <a:pPr lvl="1"/>
            <a:r>
              <a:rPr lang="en-US" altLang="zh-TW" sz="2000" dirty="0"/>
              <a:t>Only one operand is a </a:t>
            </a:r>
            <a:r>
              <a:rPr lang="en-US" altLang="zh-TW" sz="2000" dirty="0" err="1"/>
              <a:t>NaN</a:t>
            </a:r>
            <a:r>
              <a:rPr lang="en-US" altLang="zh-TW" sz="2000" dirty="0"/>
              <a:t>, the result is the non-</a:t>
            </a:r>
            <a:r>
              <a:rPr lang="en-US" altLang="zh-TW" sz="2000" dirty="0" err="1"/>
              <a:t>NaN</a:t>
            </a:r>
            <a:r>
              <a:rPr lang="en-US" altLang="zh-TW" sz="2000" dirty="0"/>
              <a:t> operand.</a:t>
            </a:r>
          </a:p>
          <a:p>
            <a:pPr lvl="1"/>
            <a:r>
              <a:rPr lang="en-US" altLang="zh-TW" sz="2000" dirty="0"/>
              <a:t>Signaling </a:t>
            </a:r>
            <a:r>
              <a:rPr lang="en-US" altLang="zh-TW" sz="2000" dirty="0" err="1"/>
              <a:t>NaN</a:t>
            </a:r>
            <a:r>
              <a:rPr lang="en-US" altLang="zh-TW" sz="2000" dirty="0"/>
              <a:t> inputs raise the </a:t>
            </a:r>
            <a:r>
              <a:rPr lang="en-US" altLang="zh-TW" sz="2000" b="1" dirty="0"/>
              <a:t>invalid operation </a:t>
            </a:r>
            <a:r>
              <a:rPr lang="en-US" altLang="zh-TW" sz="2000" dirty="0"/>
              <a:t>exception, even when the result is not </a:t>
            </a:r>
            <a:r>
              <a:rPr lang="en-US" altLang="zh-TW" sz="2000" dirty="0" err="1"/>
              <a:t>NaN</a:t>
            </a:r>
            <a:r>
              <a:rPr lang="en-US" altLang="zh-TW" sz="2000" dirty="0"/>
              <a:t>.</a:t>
            </a:r>
            <a:endParaRPr lang="zh-TW" altLang="en-US" sz="2000" dirty="0"/>
          </a:p>
          <a:p>
            <a:endParaRPr lang="en-US" altLang="zh-TW" sz="2400" dirty="0" smtClean="0"/>
          </a:p>
        </p:txBody>
      </p:sp>
    </p:spTree>
    <p:extLst>
      <p:ext uri="{BB962C8B-B14F-4D97-AF65-F5344CB8AC3E}">
        <p14:creationId xmlns:p14="http://schemas.microsoft.com/office/powerpoint/2010/main" val="414427997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Others Instructions</a:t>
            </a:r>
            <a:endParaRPr lang="zh-TW" altLang="en-US" dirty="0"/>
          </a:p>
        </p:txBody>
      </p:sp>
      <p:sp>
        <p:nvSpPr>
          <p:cNvPr id="3" name="內容版面配置區 2"/>
          <p:cNvSpPr>
            <a:spLocks noGrp="1"/>
          </p:cNvSpPr>
          <p:nvPr>
            <p:ph idx="1"/>
          </p:nvPr>
        </p:nvSpPr>
        <p:spPr>
          <a:xfrm>
            <a:off x="457200" y="1600200"/>
            <a:ext cx="5050904" cy="4525963"/>
          </a:xfrm>
        </p:spPr>
        <p:txBody>
          <a:bodyPr>
            <a:normAutofit lnSpcReduction="10000"/>
          </a:bodyPr>
          <a:lstStyle/>
          <a:p>
            <a:r>
              <a:rPr lang="en-US" altLang="zh-TW" sz="2400" dirty="0"/>
              <a:t>Sign-injection instructions</a:t>
            </a:r>
          </a:p>
          <a:p>
            <a:pPr lvl="1"/>
            <a:r>
              <a:rPr lang="en-US" altLang="zh-TW" sz="2000" dirty="0"/>
              <a:t>The result takes all bits except the sign bit form the vector vs2 operands.</a:t>
            </a:r>
          </a:p>
          <a:p>
            <a:pPr lvl="1"/>
            <a:r>
              <a:rPr lang="en-US" altLang="zh-TW" sz="2000" dirty="0"/>
              <a:t>The </a:t>
            </a:r>
            <a:r>
              <a:rPr lang="en-US" altLang="zh-TW" sz="2000" dirty="0" err="1"/>
              <a:t>rm</a:t>
            </a:r>
            <a:r>
              <a:rPr lang="en-US" altLang="zh-TW" sz="2000" dirty="0"/>
              <a:t> (rounding mode) field indicates J[N]/JX</a:t>
            </a:r>
          </a:p>
          <a:p>
            <a:endParaRPr lang="en-US" altLang="zh-TW" sz="2400" dirty="0" smtClean="0"/>
          </a:p>
          <a:p>
            <a:r>
              <a:rPr lang="en-US" altLang="zh-TW" sz="2400" dirty="0" smtClean="0"/>
              <a:t>Classify instructions</a:t>
            </a:r>
            <a:endParaRPr lang="en-US" altLang="zh-TW" dirty="0" smtClean="0"/>
          </a:p>
          <a:p>
            <a:pPr lvl="1"/>
            <a:r>
              <a:rPr lang="en-US" altLang="zh-TW" sz="2000" dirty="0"/>
              <a:t>The 10-bit mask produced by this instruction is placed in the LSB of the result elements.</a:t>
            </a:r>
          </a:p>
          <a:p>
            <a:pPr lvl="1"/>
            <a:r>
              <a:rPr lang="en-US" altLang="zh-TW" sz="2000" dirty="0"/>
              <a:t>This instruction is only defined for SEW=16b above, so the result will always fit in the destination elements.</a:t>
            </a:r>
          </a:p>
          <a:p>
            <a:pPr lvl="1"/>
            <a:endParaRPr lang="en-US" altLang="zh-TW" sz="2000" dirty="0" smtClean="0"/>
          </a:p>
        </p:txBody>
      </p:sp>
      <p:graphicFrame>
        <p:nvGraphicFramePr>
          <p:cNvPr id="4" name="表格 3"/>
          <p:cNvGraphicFramePr>
            <a:graphicFrameLocks noGrp="1"/>
          </p:cNvGraphicFramePr>
          <p:nvPr>
            <p:extLst>
              <p:ext uri="{D42A27DB-BD31-4B8C-83A1-F6EECF244321}">
                <p14:modId xmlns:p14="http://schemas.microsoft.com/office/powerpoint/2010/main" val="1170866873"/>
              </p:ext>
            </p:extLst>
          </p:nvPr>
        </p:nvGraphicFramePr>
        <p:xfrm>
          <a:off x="5508104" y="3717032"/>
          <a:ext cx="3456384" cy="3017520"/>
        </p:xfrm>
        <a:graphic>
          <a:graphicData uri="http://schemas.openxmlformats.org/drawingml/2006/table">
            <a:tbl>
              <a:tblPr firstRow="1" bandRow="1">
                <a:tableStyleId>{5C22544A-7EE6-4342-B048-85BDC9FD1C3A}</a:tableStyleId>
              </a:tblPr>
              <a:tblGrid>
                <a:gridCol w="1304296"/>
                <a:gridCol w="2152088"/>
              </a:tblGrid>
              <a:tr h="274320">
                <a:tc>
                  <a:txBody>
                    <a:bodyPr/>
                    <a:lstStyle/>
                    <a:p>
                      <a:pPr algn="ctr"/>
                      <a:r>
                        <a:rPr lang="en-US" altLang="zh-TW" sz="1200" dirty="0" smtClean="0"/>
                        <a:t>Rd bit</a:t>
                      </a:r>
                      <a:endParaRPr lang="zh-TW" altLang="en-US" sz="1200" dirty="0"/>
                    </a:p>
                  </a:txBody>
                  <a:tcPr/>
                </a:tc>
                <a:tc>
                  <a:txBody>
                    <a:bodyPr/>
                    <a:lstStyle/>
                    <a:p>
                      <a:r>
                        <a:rPr lang="en-US" altLang="zh-TW" sz="1200" dirty="0" smtClean="0"/>
                        <a:t>Meaning</a:t>
                      </a:r>
                      <a:endParaRPr lang="zh-TW" altLang="en-US" sz="1200" dirty="0"/>
                    </a:p>
                  </a:txBody>
                  <a:tcPr/>
                </a:tc>
              </a:tr>
              <a:tr h="239916">
                <a:tc>
                  <a:txBody>
                    <a:bodyPr/>
                    <a:lstStyle/>
                    <a:p>
                      <a:pPr algn="ctr"/>
                      <a:r>
                        <a:rPr lang="en-US" altLang="zh-TW" sz="1200" dirty="0" smtClean="0"/>
                        <a:t>0</a:t>
                      </a:r>
                      <a:endParaRPr lang="zh-TW"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rs1 is -</a:t>
                      </a:r>
                      <a:r>
                        <a:rPr lang="en-US" altLang="zh-TW" sz="1200" dirty="0" err="1" smtClean="0"/>
                        <a:t>inf</a:t>
                      </a:r>
                      <a:endParaRPr lang="zh-TW" altLang="en-US" sz="1200" dirty="0" smtClean="0"/>
                    </a:p>
                  </a:txBody>
                  <a:tcPr/>
                </a:tc>
              </a:tr>
              <a:tr h="239916">
                <a:tc>
                  <a:txBody>
                    <a:bodyPr/>
                    <a:lstStyle/>
                    <a:p>
                      <a:pPr algn="ctr"/>
                      <a:r>
                        <a:rPr lang="en-US" altLang="zh-TW" sz="1200" dirty="0" smtClean="0"/>
                        <a:t>1</a:t>
                      </a:r>
                      <a:endParaRPr lang="zh-TW"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rs1 is a -normal number</a:t>
                      </a:r>
                    </a:p>
                  </a:txBody>
                  <a:tcPr/>
                </a:tc>
              </a:tr>
              <a:tr h="239916">
                <a:tc>
                  <a:txBody>
                    <a:bodyPr/>
                    <a:lstStyle/>
                    <a:p>
                      <a:pPr algn="ctr"/>
                      <a:r>
                        <a:rPr lang="en-US" altLang="zh-TW" sz="1200" dirty="0" smtClean="0"/>
                        <a:t>2</a:t>
                      </a:r>
                      <a:endParaRPr lang="zh-TW"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rs1 is a -subnormal</a:t>
                      </a:r>
                      <a:r>
                        <a:rPr lang="en-US" altLang="zh-TW" sz="1200" baseline="0" dirty="0" smtClean="0"/>
                        <a:t> number</a:t>
                      </a:r>
                      <a:endParaRPr lang="zh-TW" altLang="en-US" sz="1200" dirty="0" smtClean="0"/>
                    </a:p>
                  </a:txBody>
                  <a:tcPr/>
                </a:tc>
              </a:tr>
              <a:tr h="239916">
                <a:tc>
                  <a:txBody>
                    <a:bodyPr/>
                    <a:lstStyle/>
                    <a:p>
                      <a:pPr algn="ctr"/>
                      <a:r>
                        <a:rPr lang="en-US" altLang="zh-TW" sz="1200" dirty="0" smtClean="0"/>
                        <a:t>3</a:t>
                      </a:r>
                      <a:endParaRPr lang="zh-TW" altLang="en-US" sz="1200" dirty="0"/>
                    </a:p>
                  </a:txBody>
                  <a:tcPr/>
                </a:tc>
                <a:tc>
                  <a:txBody>
                    <a:bodyPr/>
                    <a:lstStyle/>
                    <a:p>
                      <a:r>
                        <a:rPr lang="en-US" altLang="zh-TW" sz="1200" dirty="0" smtClean="0"/>
                        <a:t>rs1 is -0</a:t>
                      </a:r>
                      <a:endParaRPr lang="zh-TW" altLang="en-US" sz="1200" dirty="0"/>
                    </a:p>
                  </a:txBody>
                  <a:tcPr/>
                </a:tc>
              </a:tr>
              <a:tr h="239916">
                <a:tc>
                  <a:txBody>
                    <a:bodyPr/>
                    <a:lstStyle/>
                    <a:p>
                      <a:pPr algn="ctr"/>
                      <a:r>
                        <a:rPr lang="en-US" altLang="zh-TW" sz="1200" dirty="0" smtClean="0"/>
                        <a:t>4</a:t>
                      </a:r>
                      <a:endParaRPr lang="zh-TW"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rs1 is +0</a:t>
                      </a:r>
                      <a:endParaRPr lang="zh-TW" altLang="en-US" sz="1200" dirty="0" smtClean="0"/>
                    </a:p>
                  </a:txBody>
                  <a:tcPr/>
                </a:tc>
              </a:tr>
              <a:tr h="239916">
                <a:tc>
                  <a:txBody>
                    <a:bodyPr/>
                    <a:lstStyle/>
                    <a:p>
                      <a:pPr algn="ctr"/>
                      <a:r>
                        <a:rPr lang="en-US" altLang="zh-TW" sz="1200" dirty="0" smtClean="0"/>
                        <a:t>5</a:t>
                      </a:r>
                      <a:endParaRPr lang="zh-TW"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rs1 is a +subnormal number</a:t>
                      </a:r>
                      <a:endParaRPr lang="zh-TW" altLang="en-US" sz="1200" dirty="0" smtClean="0"/>
                    </a:p>
                  </a:txBody>
                  <a:tcPr/>
                </a:tc>
              </a:tr>
              <a:tr h="239916">
                <a:tc>
                  <a:txBody>
                    <a:bodyPr/>
                    <a:lstStyle/>
                    <a:p>
                      <a:pPr algn="ctr"/>
                      <a:r>
                        <a:rPr lang="en-US" altLang="zh-TW" sz="1200" dirty="0" smtClean="0"/>
                        <a:t>6</a:t>
                      </a:r>
                      <a:endParaRPr lang="zh-TW" altLang="en-US" sz="1200" dirty="0"/>
                    </a:p>
                  </a:txBody>
                  <a:tcPr/>
                </a:tc>
                <a:tc>
                  <a:txBody>
                    <a:bodyPr/>
                    <a:lstStyle/>
                    <a:p>
                      <a:r>
                        <a:rPr lang="en-US" altLang="zh-TW" sz="1200" dirty="0" smtClean="0"/>
                        <a:t>rs1 is a +normal number</a:t>
                      </a:r>
                      <a:endParaRPr lang="zh-TW" altLang="en-US" sz="1200" dirty="0"/>
                    </a:p>
                  </a:txBody>
                  <a:tcPr/>
                </a:tc>
              </a:tr>
              <a:tr h="239916">
                <a:tc>
                  <a:txBody>
                    <a:bodyPr/>
                    <a:lstStyle/>
                    <a:p>
                      <a:pPr algn="ctr"/>
                      <a:r>
                        <a:rPr lang="en-US" altLang="zh-TW" sz="1200" dirty="0" smtClean="0"/>
                        <a:t>7</a:t>
                      </a:r>
                      <a:endParaRPr lang="zh-TW" altLang="en-US" sz="1200" dirty="0"/>
                    </a:p>
                  </a:txBody>
                  <a:tcPr/>
                </a:tc>
                <a:tc>
                  <a:txBody>
                    <a:bodyPr/>
                    <a:lstStyle/>
                    <a:p>
                      <a:r>
                        <a:rPr lang="en-US" altLang="zh-TW" sz="1200" dirty="0" smtClean="0"/>
                        <a:t>rs</a:t>
                      </a:r>
                      <a:r>
                        <a:rPr lang="en-US" altLang="zh-TW" sz="1200" baseline="0" dirty="0" smtClean="0"/>
                        <a:t>1 is +</a:t>
                      </a:r>
                      <a:r>
                        <a:rPr lang="en-US" altLang="zh-TW" sz="1200" baseline="0" dirty="0" err="1" smtClean="0"/>
                        <a:t>inf</a:t>
                      </a:r>
                      <a:endParaRPr lang="zh-TW" altLang="en-US" sz="1200" dirty="0"/>
                    </a:p>
                  </a:txBody>
                  <a:tcPr/>
                </a:tc>
              </a:tr>
              <a:tr h="239916">
                <a:tc>
                  <a:txBody>
                    <a:bodyPr/>
                    <a:lstStyle/>
                    <a:p>
                      <a:pPr algn="ctr"/>
                      <a:r>
                        <a:rPr lang="en-US" altLang="zh-TW" sz="1200" dirty="0" smtClean="0"/>
                        <a:t>8</a:t>
                      </a:r>
                      <a:endParaRPr lang="zh-TW"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rs1 is a signaling</a:t>
                      </a:r>
                      <a:r>
                        <a:rPr lang="en-US" altLang="zh-TW" sz="1200" baseline="0" dirty="0" smtClean="0"/>
                        <a:t> </a:t>
                      </a:r>
                      <a:r>
                        <a:rPr lang="en-US" altLang="zh-TW" sz="1200" baseline="0" dirty="0" err="1" smtClean="0"/>
                        <a:t>NaN</a:t>
                      </a:r>
                      <a:endParaRPr lang="zh-TW" altLang="en-US" sz="1200" dirty="0" smtClean="0"/>
                    </a:p>
                  </a:txBody>
                  <a:tcPr/>
                </a:tc>
              </a:tr>
              <a:tr h="239916">
                <a:tc>
                  <a:txBody>
                    <a:bodyPr/>
                    <a:lstStyle/>
                    <a:p>
                      <a:pPr algn="ctr"/>
                      <a:r>
                        <a:rPr lang="en-US" altLang="zh-TW" sz="1200" dirty="0" smtClean="0"/>
                        <a:t>9</a:t>
                      </a:r>
                      <a:endParaRPr lang="zh-TW" altLang="en-US" sz="1200" dirty="0"/>
                    </a:p>
                  </a:txBody>
                  <a:tcPr/>
                </a:tc>
                <a:tc>
                  <a:txBody>
                    <a:bodyPr/>
                    <a:lstStyle/>
                    <a:p>
                      <a:r>
                        <a:rPr lang="en-US" altLang="zh-TW" sz="1200" dirty="0" smtClean="0"/>
                        <a:t>rs1 is a quiet</a:t>
                      </a:r>
                      <a:r>
                        <a:rPr lang="en-US" altLang="zh-TW" sz="1200" baseline="0" dirty="0" smtClean="0"/>
                        <a:t> </a:t>
                      </a:r>
                      <a:r>
                        <a:rPr lang="en-US" altLang="zh-TW" sz="1200" baseline="0" dirty="0" err="1" smtClean="0"/>
                        <a:t>NaN</a:t>
                      </a:r>
                      <a:endParaRPr lang="zh-TW" altLang="en-US" sz="1200" dirty="0"/>
                    </a:p>
                  </a:txBody>
                  <a:tcPr/>
                </a:tc>
              </a:tr>
            </a:tbl>
          </a:graphicData>
        </a:graphic>
      </p:graphicFrame>
    </p:spTree>
    <p:extLst>
      <p:ext uri="{BB962C8B-B14F-4D97-AF65-F5344CB8AC3E}">
        <p14:creationId xmlns:p14="http://schemas.microsoft.com/office/powerpoint/2010/main" val="223529761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Cross Lane </a:t>
            </a:r>
            <a:r>
              <a:rPr lang="en-US" altLang="zh-TW" dirty="0" err="1" smtClean="0"/>
              <a:t>datapath</a:t>
            </a:r>
            <a:endParaRPr lang="zh-TW" altLang="en-US" dirty="0"/>
          </a:p>
        </p:txBody>
      </p:sp>
      <p:sp>
        <p:nvSpPr>
          <p:cNvPr id="3" name="文字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9885131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smtClean="0"/>
              <a:t>Narrowing &amp; Mask Instruction </a:t>
            </a:r>
            <a:r>
              <a:rPr lang="en-US" altLang="zh-TW" sz="3600" dirty="0" err="1" smtClean="0"/>
              <a:t>Datapath</a:t>
            </a:r>
            <a:endParaRPr lang="zh-TW" altLang="en-US" sz="3600" dirty="0"/>
          </a:p>
        </p:txBody>
      </p:sp>
      <p:sp>
        <p:nvSpPr>
          <p:cNvPr id="3" name="內容版面配置區 2"/>
          <p:cNvSpPr>
            <a:spLocks noGrp="1"/>
          </p:cNvSpPr>
          <p:nvPr>
            <p:ph idx="1"/>
          </p:nvPr>
        </p:nvSpPr>
        <p:spPr/>
        <p:txBody>
          <a:bodyPr>
            <a:normAutofit/>
          </a:bodyPr>
          <a:lstStyle/>
          <a:p>
            <a:r>
              <a:rPr lang="en-US" altLang="zh-TW" sz="2400" dirty="0" smtClean="0"/>
              <a:t>Narrowing and mask </a:t>
            </a:r>
            <a:r>
              <a:rPr lang="en-US" altLang="zh-TW" sz="2400" dirty="0"/>
              <a:t>instruction </a:t>
            </a:r>
            <a:r>
              <a:rPr lang="en-US" altLang="zh-TW" sz="2400" dirty="0" smtClean="0"/>
              <a:t>format is special and </a:t>
            </a:r>
            <a:r>
              <a:rPr lang="en-US" altLang="zh-TW" sz="2400" dirty="0"/>
              <a:t>those instruction result </a:t>
            </a:r>
            <a:r>
              <a:rPr lang="en-US" altLang="zh-TW" sz="2400" dirty="0" smtClean="0"/>
              <a:t>will go through to lower lane. (e.g. Lane 1</a:t>
            </a:r>
            <a:r>
              <a:rPr lang="en-US" altLang="zh-TW" sz="2400" dirty="0" smtClean="0">
                <a:sym typeface="Wingdings" panose="05000000000000000000" pitchFamily="2" charset="2"/>
              </a:rPr>
              <a:t> Lane 0</a:t>
            </a:r>
            <a:r>
              <a:rPr lang="en-US" altLang="zh-TW" sz="2400" dirty="0" smtClean="0"/>
              <a:t>)</a:t>
            </a:r>
            <a:endParaRPr lang="en-US" altLang="zh-TW" sz="2400" dirty="0"/>
          </a:p>
          <a:p>
            <a:r>
              <a:rPr lang="en-US" altLang="zh-TW" sz="2400" dirty="0" smtClean="0"/>
              <a:t>The following instruction need to shift to narrowing format</a:t>
            </a:r>
          </a:p>
          <a:p>
            <a:pPr marL="914400" lvl="1" indent="-457200">
              <a:buFont typeface="+mj-lt"/>
              <a:buAutoNum type="arabicPeriod"/>
            </a:pPr>
            <a:r>
              <a:rPr lang="en-US" altLang="zh-TW" sz="2000" dirty="0" smtClean="0"/>
              <a:t>Lane produce result and pack result</a:t>
            </a:r>
          </a:p>
          <a:p>
            <a:pPr marL="914400" lvl="1" indent="-457200">
              <a:buFont typeface="+mj-lt"/>
              <a:buAutoNum type="arabicPeriod"/>
            </a:pPr>
            <a:r>
              <a:rPr lang="en-US" altLang="zh-TW" sz="2000" dirty="0" err="1" smtClean="0"/>
              <a:t>Lane_Carry_control</a:t>
            </a:r>
            <a:r>
              <a:rPr lang="en-US" altLang="zh-TW" sz="2000" dirty="0" smtClean="0"/>
              <a:t> pack result and duplicated</a:t>
            </a:r>
          </a:p>
          <a:p>
            <a:pPr lvl="1"/>
            <a:endParaRPr lang="zh-TW" altLang="en-US" sz="2000" dirty="0"/>
          </a:p>
        </p:txBody>
      </p:sp>
      <p:pic>
        <p:nvPicPr>
          <p:cNvPr id="3074" name="Picture 2" descr="C:\Users\larryzzr\Desktop\FP_Larry\FMIS_Figs\narrowing_data_packing_f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4005064"/>
            <a:ext cx="4368924" cy="27378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910106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t>Reduction </a:t>
            </a:r>
            <a:r>
              <a:rPr lang="en-US" altLang="zh-TW" sz="3600" dirty="0" smtClean="0"/>
              <a:t>Instructions (1/)</a:t>
            </a:r>
            <a:endParaRPr lang="zh-TW" altLang="en-US" sz="3600" dirty="0"/>
          </a:p>
        </p:txBody>
      </p:sp>
      <p:sp>
        <p:nvSpPr>
          <p:cNvPr id="3" name="內容版面配置區 2"/>
          <p:cNvSpPr>
            <a:spLocks noGrp="1"/>
          </p:cNvSpPr>
          <p:nvPr>
            <p:ph idx="1"/>
          </p:nvPr>
        </p:nvSpPr>
        <p:spPr/>
        <p:txBody>
          <a:bodyPr>
            <a:normAutofit/>
          </a:bodyPr>
          <a:lstStyle/>
          <a:p>
            <a:r>
              <a:rPr lang="en-US" altLang="zh-TW" sz="2000" dirty="0" smtClean="0"/>
              <a:t>Reduction instruction data flow</a:t>
            </a:r>
          </a:p>
          <a:p>
            <a:pPr lvl="1"/>
            <a:r>
              <a:rPr lang="en-US" altLang="zh-TW" sz="1600" dirty="0" smtClean="0"/>
              <a:t>Do the </a:t>
            </a:r>
            <a:r>
              <a:rPr lang="en-US" altLang="zh-TW" sz="1600" dirty="0"/>
              <a:t>corresponding operator </a:t>
            </a:r>
            <a:r>
              <a:rPr lang="en-US" altLang="zh-TW" sz="1600" dirty="0" smtClean="0"/>
              <a:t>to deal with each vector element</a:t>
            </a:r>
          </a:p>
          <a:p>
            <a:pPr lvl="1"/>
            <a:r>
              <a:rPr lang="en-US" altLang="zh-TW" sz="1600" dirty="0" smtClean="0"/>
              <a:t>Merge elements in lane first</a:t>
            </a:r>
            <a:r>
              <a:rPr lang="zh-TW" altLang="en-US" sz="1600" dirty="0"/>
              <a:t> </a:t>
            </a:r>
            <a:r>
              <a:rPr lang="en-US" altLang="zh-TW" sz="1600" dirty="0" smtClean="0"/>
              <a:t>then merge remain results</a:t>
            </a:r>
          </a:p>
        </p:txBody>
      </p:sp>
      <p:sp>
        <p:nvSpPr>
          <p:cNvPr id="10" name="矩形 9"/>
          <p:cNvSpPr/>
          <p:nvPr/>
        </p:nvSpPr>
        <p:spPr>
          <a:xfrm>
            <a:off x="2555776" y="3429000"/>
            <a:ext cx="864096"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Lane0</a:t>
            </a:r>
            <a:endParaRPr lang="zh-TW" altLang="en-US" dirty="0">
              <a:solidFill>
                <a:schemeClr val="tx1"/>
              </a:solidFill>
            </a:endParaRPr>
          </a:p>
        </p:txBody>
      </p:sp>
      <p:cxnSp>
        <p:nvCxnSpPr>
          <p:cNvPr id="13" name="直線單箭頭接點 12"/>
          <p:cNvCxnSpPr/>
          <p:nvPr/>
        </p:nvCxnSpPr>
        <p:spPr>
          <a:xfrm flipV="1">
            <a:off x="3347864" y="3915896"/>
            <a:ext cx="0" cy="625594"/>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2555776" y="4237092"/>
            <a:ext cx="864096"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Lane1</a:t>
            </a:r>
            <a:endParaRPr lang="zh-TW" altLang="en-US" dirty="0">
              <a:solidFill>
                <a:schemeClr val="tx1"/>
              </a:solidFill>
            </a:endParaRPr>
          </a:p>
        </p:txBody>
      </p:sp>
      <p:sp>
        <p:nvSpPr>
          <p:cNvPr id="16" name="矩形 15"/>
          <p:cNvSpPr/>
          <p:nvPr/>
        </p:nvSpPr>
        <p:spPr>
          <a:xfrm>
            <a:off x="1475656" y="3429000"/>
            <a:ext cx="864096"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Lane2</a:t>
            </a:r>
            <a:endParaRPr lang="zh-TW" altLang="en-US" dirty="0">
              <a:solidFill>
                <a:schemeClr val="tx1"/>
              </a:solidFill>
            </a:endParaRPr>
          </a:p>
        </p:txBody>
      </p:sp>
      <p:sp>
        <p:nvSpPr>
          <p:cNvPr id="17" name="矩形 16"/>
          <p:cNvSpPr/>
          <p:nvPr/>
        </p:nvSpPr>
        <p:spPr>
          <a:xfrm>
            <a:off x="1475656" y="4237092"/>
            <a:ext cx="864096"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solidFill>
              </a:rPr>
              <a:t>Lane3</a:t>
            </a:r>
            <a:endParaRPr lang="zh-TW" altLang="en-US" dirty="0">
              <a:solidFill>
                <a:schemeClr val="tx1"/>
              </a:solidFill>
            </a:endParaRPr>
          </a:p>
        </p:txBody>
      </p:sp>
      <p:cxnSp>
        <p:nvCxnSpPr>
          <p:cNvPr id="18" name="直線單箭頭接點 17"/>
          <p:cNvCxnSpPr/>
          <p:nvPr/>
        </p:nvCxnSpPr>
        <p:spPr>
          <a:xfrm flipV="1">
            <a:off x="2267744" y="3915896"/>
            <a:ext cx="0" cy="625594"/>
          </a:xfrm>
          <a:prstGeom prst="straightConnector1">
            <a:avLst/>
          </a:prstGeom>
          <a:ln w="19050">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a:off x="2267744" y="3645024"/>
            <a:ext cx="56768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文字方塊 19"/>
          <p:cNvSpPr txBox="1"/>
          <p:nvPr/>
        </p:nvSpPr>
        <p:spPr>
          <a:xfrm>
            <a:off x="1971457" y="3064480"/>
            <a:ext cx="1221681" cy="369332"/>
          </a:xfrm>
          <a:prstGeom prst="rect">
            <a:avLst/>
          </a:prstGeom>
          <a:noFill/>
        </p:spPr>
        <p:txBody>
          <a:bodyPr wrap="none" rtlCol="0">
            <a:spAutoFit/>
          </a:bodyPr>
          <a:lstStyle/>
          <a:p>
            <a:r>
              <a:rPr lang="en-US" altLang="zh-TW" dirty="0" smtClean="0">
                <a:solidFill>
                  <a:srgbClr val="FF0000"/>
                </a:solidFill>
              </a:rPr>
              <a:t>LANE 2TO1</a:t>
            </a:r>
            <a:endParaRPr lang="zh-TW" altLang="en-US" dirty="0">
              <a:solidFill>
                <a:srgbClr val="FF0000"/>
              </a:solidFill>
            </a:endParaRPr>
          </a:p>
        </p:txBody>
      </p:sp>
      <p:sp>
        <p:nvSpPr>
          <p:cNvPr id="22" name="文字方塊 21"/>
          <p:cNvSpPr txBox="1"/>
          <p:nvPr/>
        </p:nvSpPr>
        <p:spPr>
          <a:xfrm>
            <a:off x="3419872" y="4034214"/>
            <a:ext cx="1221681" cy="369332"/>
          </a:xfrm>
          <a:prstGeom prst="rect">
            <a:avLst/>
          </a:prstGeom>
          <a:noFill/>
          <a:ln>
            <a:noFill/>
          </a:ln>
        </p:spPr>
        <p:txBody>
          <a:bodyPr wrap="none" rtlCol="0">
            <a:spAutoFit/>
          </a:bodyPr>
          <a:lstStyle/>
          <a:p>
            <a:r>
              <a:rPr lang="en-US" altLang="zh-TW" dirty="0" smtClean="0">
                <a:solidFill>
                  <a:srgbClr val="FFC000"/>
                </a:solidFill>
              </a:rPr>
              <a:t>LANE 4TO2</a:t>
            </a:r>
            <a:endParaRPr lang="zh-TW" altLang="en-US" dirty="0">
              <a:solidFill>
                <a:srgbClr val="FFC000"/>
              </a:solidFill>
            </a:endParaRPr>
          </a:p>
        </p:txBody>
      </p:sp>
    </p:spTree>
    <p:extLst>
      <p:ext uri="{BB962C8B-B14F-4D97-AF65-F5344CB8AC3E}">
        <p14:creationId xmlns:p14="http://schemas.microsoft.com/office/powerpoint/2010/main" val="238741749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Overview (1/)</a:t>
            </a:r>
            <a:endParaRPr lang="zh-TW" altLang="en-US" dirty="0"/>
          </a:p>
        </p:txBody>
      </p:sp>
      <p:sp>
        <p:nvSpPr>
          <p:cNvPr id="3" name="內容版面配置區 2"/>
          <p:cNvSpPr>
            <a:spLocks noGrp="1"/>
          </p:cNvSpPr>
          <p:nvPr>
            <p:ph idx="1"/>
          </p:nvPr>
        </p:nvSpPr>
        <p:spPr/>
        <p:txBody>
          <a:bodyPr>
            <a:normAutofit/>
          </a:bodyPr>
          <a:lstStyle/>
          <a:p>
            <a:r>
              <a:rPr lang="en-US" altLang="zh-TW" sz="2400" dirty="0" smtClean="0"/>
              <a:t>2-stage pipeline</a:t>
            </a:r>
          </a:p>
          <a:p>
            <a:r>
              <a:rPr lang="en-US" altLang="zh-TW" sz="2400" dirty="0" smtClean="0"/>
              <a:t>Supported data types</a:t>
            </a:r>
          </a:p>
          <a:p>
            <a:pPr lvl="1"/>
            <a:r>
              <a:rPr lang="en-US" altLang="zh-TW" sz="2000" dirty="0" smtClean="0"/>
              <a:t>BFloat16/HP/SP/DP</a:t>
            </a:r>
          </a:p>
          <a:p>
            <a:pPr lvl="1"/>
            <a:r>
              <a:rPr lang="en-US" altLang="zh-TW" sz="2000" dirty="0" smtClean="0"/>
              <a:t>Int8/Int16/Int32/Int64</a:t>
            </a:r>
          </a:p>
          <a:p>
            <a:endParaRPr lang="en-US" altLang="zh-TW" sz="2400" dirty="0" smtClean="0"/>
          </a:p>
          <a:p>
            <a:r>
              <a:rPr lang="en-US" altLang="zh-TW" sz="2400" dirty="0" smtClean="0"/>
              <a:t>The followings are supported instructions and the corresponding latency</a:t>
            </a:r>
          </a:p>
          <a:p>
            <a:pPr lvl="1"/>
            <a:r>
              <a:rPr lang="en-US" altLang="zh-TW" sz="2000" dirty="0" smtClean="0"/>
              <a:t>Conversion (I2F, F2F, F2I)</a:t>
            </a:r>
            <a:endParaRPr lang="en-US" altLang="zh-TW" sz="2000" dirty="0"/>
          </a:p>
          <a:p>
            <a:pPr lvl="1"/>
            <a:r>
              <a:rPr lang="en-US" altLang="zh-TW" sz="2000" dirty="0" smtClean="0">
                <a:sym typeface="Wingdings" panose="05000000000000000000" pitchFamily="2" charset="2"/>
              </a:rPr>
              <a:t>Comparing/min/max</a:t>
            </a:r>
            <a:endParaRPr lang="en-US" altLang="zh-TW" sz="2000" dirty="0">
              <a:sym typeface="Wingdings" panose="05000000000000000000" pitchFamily="2" charset="2"/>
            </a:endParaRPr>
          </a:p>
          <a:p>
            <a:pPr lvl="1"/>
            <a:r>
              <a:rPr lang="en-US" altLang="zh-TW" sz="2000" dirty="0" smtClean="0">
                <a:sym typeface="Wingdings" panose="05000000000000000000" pitchFamily="2" charset="2"/>
              </a:rPr>
              <a:t>Sign injection/classify/move</a:t>
            </a:r>
          </a:p>
          <a:p>
            <a:pPr lvl="1"/>
            <a:endParaRPr lang="zh-TW" altLang="en-US" sz="2000" dirty="0"/>
          </a:p>
        </p:txBody>
      </p:sp>
      <p:graphicFrame>
        <p:nvGraphicFramePr>
          <p:cNvPr id="4" name="表格 3"/>
          <p:cNvGraphicFramePr>
            <a:graphicFrameLocks noGrp="1"/>
          </p:cNvGraphicFramePr>
          <p:nvPr>
            <p:extLst>
              <p:ext uri="{D42A27DB-BD31-4B8C-83A1-F6EECF244321}">
                <p14:modId xmlns:p14="http://schemas.microsoft.com/office/powerpoint/2010/main" val="4288561714"/>
              </p:ext>
            </p:extLst>
          </p:nvPr>
        </p:nvGraphicFramePr>
        <p:xfrm>
          <a:off x="4499992" y="2132856"/>
          <a:ext cx="4392488" cy="1524000"/>
        </p:xfrm>
        <a:graphic>
          <a:graphicData uri="http://schemas.openxmlformats.org/drawingml/2006/table">
            <a:tbl>
              <a:tblPr firstRow="1" bandRow="1">
                <a:tableStyleId>{5C22544A-7EE6-4342-B048-85BDC9FD1C3A}</a:tableStyleId>
              </a:tblPr>
              <a:tblGrid>
                <a:gridCol w="878499"/>
                <a:gridCol w="878495"/>
                <a:gridCol w="878498"/>
                <a:gridCol w="878498"/>
                <a:gridCol w="878498"/>
              </a:tblGrid>
              <a:tr h="261595">
                <a:tc>
                  <a:txBody>
                    <a:bodyPr/>
                    <a:lstStyle/>
                    <a:p>
                      <a:r>
                        <a:rPr lang="en-US" altLang="zh-TW" sz="1400" dirty="0" smtClean="0"/>
                        <a:t>Precision</a:t>
                      </a:r>
                      <a:endParaRPr lang="zh-TW" altLang="en-US" sz="1400" dirty="0"/>
                    </a:p>
                  </a:txBody>
                  <a:tcPr/>
                </a:tc>
                <a:tc>
                  <a:txBody>
                    <a:bodyPr/>
                    <a:lstStyle/>
                    <a:p>
                      <a:r>
                        <a:rPr lang="en-US" altLang="zh-TW" sz="1400" dirty="0" smtClean="0"/>
                        <a:t>Width</a:t>
                      </a:r>
                      <a:endParaRPr lang="zh-TW" altLang="en-US" sz="1400" dirty="0"/>
                    </a:p>
                  </a:txBody>
                  <a:tcPr/>
                </a:tc>
                <a:tc>
                  <a:txBody>
                    <a:bodyPr/>
                    <a:lstStyle/>
                    <a:p>
                      <a:r>
                        <a:rPr lang="en-US" altLang="zh-TW" sz="1400" dirty="0" smtClean="0"/>
                        <a:t>Sign</a:t>
                      </a:r>
                      <a:endParaRPr lang="zh-TW" altLang="en-US" sz="1400" dirty="0"/>
                    </a:p>
                  </a:txBody>
                  <a:tcPr/>
                </a:tc>
                <a:tc>
                  <a:txBody>
                    <a:bodyPr/>
                    <a:lstStyle/>
                    <a:p>
                      <a:r>
                        <a:rPr lang="en-US" altLang="zh-TW" sz="1400" dirty="0" smtClean="0"/>
                        <a:t>Expo</a:t>
                      </a:r>
                      <a:endParaRPr lang="zh-TW" altLang="en-US" sz="1400" dirty="0"/>
                    </a:p>
                  </a:txBody>
                  <a:tcPr/>
                </a:tc>
                <a:tc>
                  <a:txBody>
                    <a:bodyPr/>
                    <a:lstStyle/>
                    <a:p>
                      <a:r>
                        <a:rPr lang="en-US" altLang="zh-TW" sz="1400" dirty="0" err="1" smtClean="0"/>
                        <a:t>Mant</a:t>
                      </a:r>
                      <a:endParaRPr lang="zh-TW" altLang="en-US" sz="1400" dirty="0"/>
                    </a:p>
                  </a:txBody>
                  <a:tcPr/>
                </a:tc>
              </a:tr>
              <a:tr h="261595">
                <a:tc>
                  <a:txBody>
                    <a:bodyPr/>
                    <a:lstStyle/>
                    <a:p>
                      <a:r>
                        <a:rPr lang="en-US" altLang="zh-TW" sz="1400" dirty="0" smtClean="0"/>
                        <a:t>HP</a:t>
                      </a:r>
                      <a:endParaRPr lang="zh-TW" altLang="en-US" sz="1400" dirty="0"/>
                    </a:p>
                  </a:txBody>
                  <a:tcPr/>
                </a:tc>
                <a:tc>
                  <a:txBody>
                    <a:bodyPr/>
                    <a:lstStyle/>
                    <a:p>
                      <a:r>
                        <a:rPr lang="en-US" altLang="zh-TW" sz="1400" dirty="0" smtClean="0"/>
                        <a:t>16</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5</a:t>
                      </a:r>
                      <a:endParaRPr lang="zh-TW" altLang="en-US" sz="1400" dirty="0"/>
                    </a:p>
                  </a:txBody>
                  <a:tcPr/>
                </a:tc>
                <a:tc>
                  <a:txBody>
                    <a:bodyPr/>
                    <a:lstStyle/>
                    <a:p>
                      <a:r>
                        <a:rPr lang="en-US" altLang="zh-TW" sz="1400" dirty="0" smtClean="0"/>
                        <a:t>10</a:t>
                      </a:r>
                      <a:endParaRPr lang="zh-TW" altLang="en-US" sz="1400" dirty="0"/>
                    </a:p>
                  </a:txBody>
                  <a:tcPr/>
                </a:tc>
              </a:tr>
              <a:tr h="261595">
                <a:tc>
                  <a:txBody>
                    <a:bodyPr/>
                    <a:lstStyle/>
                    <a:p>
                      <a:r>
                        <a:rPr lang="en-US" altLang="zh-TW" sz="1400" dirty="0" smtClean="0"/>
                        <a:t>Bfloat16</a:t>
                      </a:r>
                      <a:endParaRPr lang="zh-TW" altLang="en-US" sz="1400" dirty="0"/>
                    </a:p>
                  </a:txBody>
                  <a:tcPr/>
                </a:tc>
                <a:tc>
                  <a:txBody>
                    <a:bodyPr/>
                    <a:lstStyle/>
                    <a:p>
                      <a:r>
                        <a:rPr lang="en-US" altLang="zh-TW" sz="1400" dirty="0" smtClean="0"/>
                        <a:t>16</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8</a:t>
                      </a:r>
                      <a:endParaRPr lang="zh-TW" altLang="en-US" sz="1400" dirty="0"/>
                    </a:p>
                  </a:txBody>
                  <a:tcPr/>
                </a:tc>
                <a:tc>
                  <a:txBody>
                    <a:bodyPr/>
                    <a:lstStyle/>
                    <a:p>
                      <a:r>
                        <a:rPr lang="en-US" altLang="zh-TW" sz="1400" dirty="0" smtClean="0"/>
                        <a:t>7</a:t>
                      </a:r>
                      <a:endParaRPr lang="zh-TW" altLang="en-US" sz="1400" dirty="0"/>
                    </a:p>
                  </a:txBody>
                  <a:tcPr/>
                </a:tc>
              </a:tr>
              <a:tr h="261595">
                <a:tc>
                  <a:txBody>
                    <a:bodyPr/>
                    <a:lstStyle/>
                    <a:p>
                      <a:r>
                        <a:rPr lang="en-US" altLang="zh-TW" sz="1400" dirty="0" smtClean="0"/>
                        <a:t>SP</a:t>
                      </a:r>
                      <a:endParaRPr lang="zh-TW" altLang="en-US" sz="1400" dirty="0"/>
                    </a:p>
                  </a:txBody>
                  <a:tcPr/>
                </a:tc>
                <a:tc>
                  <a:txBody>
                    <a:bodyPr/>
                    <a:lstStyle/>
                    <a:p>
                      <a:r>
                        <a:rPr lang="en-US" altLang="zh-TW" sz="1400" dirty="0" smtClean="0"/>
                        <a:t>32</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8</a:t>
                      </a:r>
                      <a:endParaRPr lang="zh-TW" altLang="en-US" sz="1400" dirty="0"/>
                    </a:p>
                  </a:txBody>
                  <a:tcPr/>
                </a:tc>
                <a:tc>
                  <a:txBody>
                    <a:bodyPr/>
                    <a:lstStyle/>
                    <a:p>
                      <a:r>
                        <a:rPr lang="en-US" altLang="zh-TW" sz="1400" dirty="0" smtClean="0"/>
                        <a:t>23</a:t>
                      </a:r>
                      <a:endParaRPr lang="zh-TW" altLang="en-US" sz="1400" dirty="0"/>
                    </a:p>
                  </a:txBody>
                  <a:tcPr/>
                </a:tc>
              </a:tr>
              <a:tr h="261595">
                <a:tc>
                  <a:txBody>
                    <a:bodyPr/>
                    <a:lstStyle/>
                    <a:p>
                      <a:r>
                        <a:rPr lang="en-US" altLang="zh-TW" sz="1400" dirty="0" smtClean="0"/>
                        <a:t>DP</a:t>
                      </a:r>
                      <a:endParaRPr lang="zh-TW" altLang="en-US" sz="1400" dirty="0"/>
                    </a:p>
                  </a:txBody>
                  <a:tcPr/>
                </a:tc>
                <a:tc>
                  <a:txBody>
                    <a:bodyPr/>
                    <a:lstStyle/>
                    <a:p>
                      <a:r>
                        <a:rPr lang="en-US" altLang="zh-TW" sz="1400" dirty="0" smtClean="0"/>
                        <a:t>64</a:t>
                      </a:r>
                      <a:endParaRPr lang="zh-TW" altLang="en-US" sz="1400" dirty="0"/>
                    </a:p>
                  </a:txBody>
                  <a:tcPr/>
                </a:tc>
                <a:tc>
                  <a:txBody>
                    <a:bodyPr/>
                    <a:lstStyle/>
                    <a:p>
                      <a:r>
                        <a:rPr lang="en-US" altLang="zh-TW" sz="1400" dirty="0" smtClean="0"/>
                        <a:t>1</a:t>
                      </a:r>
                      <a:endParaRPr lang="zh-TW" altLang="en-US" sz="1400" dirty="0"/>
                    </a:p>
                  </a:txBody>
                  <a:tcPr/>
                </a:tc>
                <a:tc>
                  <a:txBody>
                    <a:bodyPr/>
                    <a:lstStyle/>
                    <a:p>
                      <a:r>
                        <a:rPr lang="en-US" altLang="zh-TW" sz="1400" dirty="0" smtClean="0"/>
                        <a:t>11</a:t>
                      </a:r>
                      <a:endParaRPr lang="zh-TW" altLang="en-US" sz="1400" dirty="0"/>
                    </a:p>
                  </a:txBody>
                  <a:tcPr/>
                </a:tc>
                <a:tc>
                  <a:txBody>
                    <a:bodyPr/>
                    <a:lstStyle/>
                    <a:p>
                      <a:r>
                        <a:rPr lang="en-US" altLang="zh-TW" sz="1400" dirty="0" smtClean="0"/>
                        <a:t>52</a:t>
                      </a:r>
                      <a:endParaRPr lang="zh-TW" altLang="en-US" sz="1400" dirty="0"/>
                    </a:p>
                  </a:txBody>
                  <a:tcPr/>
                </a:tc>
              </a:tr>
            </a:tbl>
          </a:graphicData>
        </a:graphic>
      </p:graphicFrame>
    </p:spTree>
    <p:extLst>
      <p:ext uri="{BB962C8B-B14F-4D97-AF65-F5344CB8AC3E}">
        <p14:creationId xmlns:p14="http://schemas.microsoft.com/office/powerpoint/2010/main" val="211762119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8794" y="277230"/>
            <a:ext cx="8229600" cy="1143000"/>
          </a:xfrm>
        </p:spPr>
        <p:txBody>
          <a:bodyPr>
            <a:normAutofit fontScale="90000"/>
          </a:bodyPr>
          <a:lstStyle/>
          <a:p>
            <a:r>
              <a:rPr lang="en-US" altLang="zh-TW" dirty="0"/>
              <a:t>Reduction Instructions </a:t>
            </a:r>
            <a:r>
              <a:rPr lang="en-US" altLang="zh-TW" dirty="0" smtClean="0"/>
              <a:t>(2/)</a:t>
            </a:r>
            <a:r>
              <a:rPr lang="en-US" altLang="zh-TW" dirty="0"/>
              <a:t/>
            </a:r>
            <a:br>
              <a:rPr lang="en-US" altLang="zh-TW" dirty="0"/>
            </a:br>
            <a:endParaRPr lang="zh-TW" altLang="en-US" dirty="0"/>
          </a:p>
        </p:txBody>
      </p:sp>
      <p:sp>
        <p:nvSpPr>
          <p:cNvPr id="4" name="圓角矩形 3"/>
          <p:cNvSpPr/>
          <p:nvPr/>
        </p:nvSpPr>
        <p:spPr>
          <a:xfrm>
            <a:off x="1257722" y="2352483"/>
            <a:ext cx="1260140"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400" dirty="0" smtClean="0"/>
              <a:t>Lane0 -64-bit</a:t>
            </a:r>
            <a:endParaRPr lang="zh-TW" altLang="en-US" sz="1400" dirty="0"/>
          </a:p>
        </p:txBody>
      </p:sp>
      <p:sp>
        <p:nvSpPr>
          <p:cNvPr id="5" name="圓角矩形 4"/>
          <p:cNvSpPr/>
          <p:nvPr/>
        </p:nvSpPr>
        <p:spPr>
          <a:xfrm>
            <a:off x="1257722" y="2928547"/>
            <a:ext cx="1260140"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dirty="0" smtClean="0"/>
              <a:t>lane1</a:t>
            </a:r>
            <a:endParaRPr lang="zh-TW" altLang="en-US" dirty="0"/>
          </a:p>
        </p:txBody>
      </p:sp>
      <p:sp>
        <p:nvSpPr>
          <p:cNvPr id="6" name="圓角矩形 5"/>
          <p:cNvSpPr/>
          <p:nvPr/>
        </p:nvSpPr>
        <p:spPr>
          <a:xfrm>
            <a:off x="1257722" y="3504611"/>
            <a:ext cx="1260140"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dirty="0" smtClean="0"/>
              <a:t>lane2</a:t>
            </a:r>
            <a:endParaRPr lang="zh-TW" altLang="en-US" dirty="0"/>
          </a:p>
        </p:txBody>
      </p:sp>
      <p:sp>
        <p:nvSpPr>
          <p:cNvPr id="7" name="圓角矩形 6"/>
          <p:cNvSpPr/>
          <p:nvPr/>
        </p:nvSpPr>
        <p:spPr>
          <a:xfrm>
            <a:off x="1257722" y="4080675"/>
            <a:ext cx="1260140"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dirty="0" smtClean="0"/>
              <a:t>lane3</a:t>
            </a:r>
            <a:endParaRPr lang="zh-TW" altLang="en-US" dirty="0"/>
          </a:p>
        </p:txBody>
      </p:sp>
      <p:sp>
        <p:nvSpPr>
          <p:cNvPr id="8" name="圓角矩形 7"/>
          <p:cNvSpPr/>
          <p:nvPr/>
        </p:nvSpPr>
        <p:spPr>
          <a:xfrm>
            <a:off x="1257722" y="4656739"/>
            <a:ext cx="1260140"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dirty="0" smtClean="0"/>
              <a:t>lane4</a:t>
            </a:r>
            <a:endParaRPr lang="zh-TW" altLang="en-US" dirty="0"/>
          </a:p>
        </p:txBody>
      </p:sp>
      <p:sp>
        <p:nvSpPr>
          <p:cNvPr id="9" name="圓角矩形 8"/>
          <p:cNvSpPr/>
          <p:nvPr/>
        </p:nvSpPr>
        <p:spPr>
          <a:xfrm>
            <a:off x="1257722" y="5232803"/>
            <a:ext cx="1260140"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dirty="0" smtClean="0"/>
              <a:t>lane5</a:t>
            </a:r>
            <a:endParaRPr lang="zh-TW" altLang="en-US" dirty="0"/>
          </a:p>
        </p:txBody>
      </p:sp>
      <p:sp>
        <p:nvSpPr>
          <p:cNvPr id="10" name="圓角矩形 9"/>
          <p:cNvSpPr/>
          <p:nvPr/>
        </p:nvSpPr>
        <p:spPr>
          <a:xfrm>
            <a:off x="1257722" y="5808867"/>
            <a:ext cx="1260140"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dirty="0" smtClean="0"/>
              <a:t>lane6</a:t>
            </a:r>
            <a:endParaRPr lang="zh-TW" altLang="en-US" dirty="0"/>
          </a:p>
        </p:txBody>
      </p:sp>
      <p:sp>
        <p:nvSpPr>
          <p:cNvPr id="11" name="圓角矩形 10"/>
          <p:cNvSpPr/>
          <p:nvPr/>
        </p:nvSpPr>
        <p:spPr>
          <a:xfrm>
            <a:off x="1257722" y="6384931"/>
            <a:ext cx="1260140"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dirty="0" smtClean="0"/>
              <a:t>lane7</a:t>
            </a:r>
          </a:p>
        </p:txBody>
      </p:sp>
      <p:cxnSp>
        <p:nvCxnSpPr>
          <p:cNvPr id="13" name="直線接點 12"/>
          <p:cNvCxnSpPr/>
          <p:nvPr/>
        </p:nvCxnSpPr>
        <p:spPr>
          <a:xfrm>
            <a:off x="1183804" y="2316479"/>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967780" y="2388487"/>
            <a:ext cx="21602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7" name="直線單箭頭接點 16"/>
          <p:cNvCxnSpPr/>
          <p:nvPr/>
        </p:nvCxnSpPr>
        <p:spPr>
          <a:xfrm>
            <a:off x="823764" y="2454799"/>
            <a:ext cx="360040"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895772" y="2532503"/>
            <a:ext cx="288032"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9" name="直線單箭頭接點 18"/>
          <p:cNvCxnSpPr/>
          <p:nvPr/>
        </p:nvCxnSpPr>
        <p:spPr>
          <a:xfrm>
            <a:off x="967780" y="2604511"/>
            <a:ext cx="21602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23" name="直線接點 22"/>
          <p:cNvCxnSpPr/>
          <p:nvPr/>
        </p:nvCxnSpPr>
        <p:spPr>
          <a:xfrm>
            <a:off x="2528878" y="3072563"/>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a:off x="978796" y="2832767"/>
            <a:ext cx="17281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線接點 25"/>
          <p:cNvCxnSpPr/>
          <p:nvPr/>
        </p:nvCxnSpPr>
        <p:spPr>
          <a:xfrm>
            <a:off x="895772" y="3408831"/>
            <a:ext cx="18112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a:xfrm>
            <a:off x="978796" y="3984895"/>
            <a:ext cx="17281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線接點 27"/>
          <p:cNvCxnSpPr/>
          <p:nvPr/>
        </p:nvCxnSpPr>
        <p:spPr>
          <a:xfrm>
            <a:off x="823764" y="4560959"/>
            <a:ext cx="18832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a:xfrm>
            <a:off x="978796" y="5137023"/>
            <a:ext cx="17281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線接點 29"/>
          <p:cNvCxnSpPr/>
          <p:nvPr/>
        </p:nvCxnSpPr>
        <p:spPr>
          <a:xfrm>
            <a:off x="895772" y="5713087"/>
            <a:ext cx="18112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接點 30"/>
          <p:cNvCxnSpPr/>
          <p:nvPr/>
        </p:nvCxnSpPr>
        <p:spPr>
          <a:xfrm>
            <a:off x="978796" y="6289151"/>
            <a:ext cx="17281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線接點 31"/>
          <p:cNvCxnSpPr/>
          <p:nvPr/>
        </p:nvCxnSpPr>
        <p:spPr>
          <a:xfrm>
            <a:off x="2528878" y="3648627"/>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a:off x="2528878" y="4224691"/>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a:off x="2528878" y="4797471"/>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接點 34"/>
          <p:cNvCxnSpPr/>
          <p:nvPr/>
        </p:nvCxnSpPr>
        <p:spPr>
          <a:xfrm>
            <a:off x="2528878" y="5376819"/>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線接點 35"/>
          <p:cNvCxnSpPr/>
          <p:nvPr/>
        </p:nvCxnSpPr>
        <p:spPr>
          <a:xfrm>
            <a:off x="2528878" y="5973967"/>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接點 36"/>
          <p:cNvCxnSpPr/>
          <p:nvPr/>
        </p:nvCxnSpPr>
        <p:spPr>
          <a:xfrm>
            <a:off x="2528878" y="6528947"/>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接點 40"/>
          <p:cNvCxnSpPr/>
          <p:nvPr/>
        </p:nvCxnSpPr>
        <p:spPr>
          <a:xfrm>
            <a:off x="2683046" y="2832767"/>
            <a:ext cx="0" cy="239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接點 41"/>
          <p:cNvCxnSpPr/>
          <p:nvPr/>
        </p:nvCxnSpPr>
        <p:spPr>
          <a:xfrm>
            <a:off x="2683046" y="3408831"/>
            <a:ext cx="0" cy="239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接點 42"/>
          <p:cNvCxnSpPr/>
          <p:nvPr/>
        </p:nvCxnSpPr>
        <p:spPr>
          <a:xfrm>
            <a:off x="2683046" y="3993051"/>
            <a:ext cx="0" cy="239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線接點 43"/>
          <p:cNvCxnSpPr/>
          <p:nvPr/>
        </p:nvCxnSpPr>
        <p:spPr>
          <a:xfrm>
            <a:off x="2683046" y="4557675"/>
            <a:ext cx="0" cy="239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線接點 44"/>
          <p:cNvCxnSpPr/>
          <p:nvPr/>
        </p:nvCxnSpPr>
        <p:spPr>
          <a:xfrm>
            <a:off x="2683046" y="5141879"/>
            <a:ext cx="0" cy="239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接點 45"/>
          <p:cNvCxnSpPr/>
          <p:nvPr/>
        </p:nvCxnSpPr>
        <p:spPr>
          <a:xfrm>
            <a:off x="2683046" y="5716931"/>
            <a:ext cx="0" cy="2570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線接點 46"/>
          <p:cNvCxnSpPr/>
          <p:nvPr/>
        </p:nvCxnSpPr>
        <p:spPr>
          <a:xfrm>
            <a:off x="2683046" y="6289151"/>
            <a:ext cx="0" cy="2397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接點 48"/>
          <p:cNvCxnSpPr/>
          <p:nvPr/>
        </p:nvCxnSpPr>
        <p:spPr>
          <a:xfrm>
            <a:off x="967780" y="2604511"/>
            <a:ext cx="0" cy="228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線接點 49"/>
          <p:cNvCxnSpPr/>
          <p:nvPr/>
        </p:nvCxnSpPr>
        <p:spPr>
          <a:xfrm>
            <a:off x="986200" y="3722251"/>
            <a:ext cx="228" cy="262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接點 50"/>
          <p:cNvCxnSpPr/>
          <p:nvPr/>
        </p:nvCxnSpPr>
        <p:spPr>
          <a:xfrm>
            <a:off x="895772" y="2532503"/>
            <a:ext cx="0" cy="876328"/>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線接點 57"/>
          <p:cNvCxnSpPr/>
          <p:nvPr/>
        </p:nvCxnSpPr>
        <p:spPr>
          <a:xfrm>
            <a:off x="1183804" y="2970667"/>
            <a:ext cx="0" cy="269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線單箭頭接點 59"/>
          <p:cNvCxnSpPr/>
          <p:nvPr/>
        </p:nvCxnSpPr>
        <p:spPr>
          <a:xfrm>
            <a:off x="978796" y="3033943"/>
            <a:ext cx="21602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61" name="直線單箭頭接點 60"/>
          <p:cNvCxnSpPr/>
          <p:nvPr/>
        </p:nvCxnSpPr>
        <p:spPr>
          <a:xfrm>
            <a:off x="978796" y="3170359"/>
            <a:ext cx="216024" cy="0"/>
          </a:xfrm>
          <a:prstGeom prst="straightConnector1">
            <a:avLst/>
          </a:prstGeom>
          <a:ln>
            <a:solidFill>
              <a:schemeClr val="accent2"/>
            </a:solidFill>
            <a:tailEnd type="arrow" w="sm" len="sm"/>
          </a:ln>
        </p:spPr>
        <p:style>
          <a:lnRef idx="1">
            <a:schemeClr val="accent1"/>
          </a:lnRef>
          <a:fillRef idx="0">
            <a:schemeClr val="accent1"/>
          </a:fillRef>
          <a:effectRef idx="0">
            <a:schemeClr val="accent1"/>
          </a:effectRef>
          <a:fontRef idx="minor">
            <a:schemeClr val="tx1"/>
          </a:fontRef>
        </p:style>
      </p:cxnSp>
      <p:cxnSp>
        <p:nvCxnSpPr>
          <p:cNvPr id="64" name="直線接點 63"/>
          <p:cNvCxnSpPr/>
          <p:nvPr/>
        </p:nvCxnSpPr>
        <p:spPr>
          <a:xfrm>
            <a:off x="986428" y="3170359"/>
            <a:ext cx="0" cy="2384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直線接點 65"/>
          <p:cNvCxnSpPr/>
          <p:nvPr/>
        </p:nvCxnSpPr>
        <p:spPr>
          <a:xfrm>
            <a:off x="1194820" y="3522559"/>
            <a:ext cx="0" cy="269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線單箭頭接點 66"/>
          <p:cNvCxnSpPr/>
          <p:nvPr/>
        </p:nvCxnSpPr>
        <p:spPr>
          <a:xfrm>
            <a:off x="989812" y="3585835"/>
            <a:ext cx="21602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68" name="直線單箭頭接點 67"/>
          <p:cNvCxnSpPr/>
          <p:nvPr/>
        </p:nvCxnSpPr>
        <p:spPr>
          <a:xfrm>
            <a:off x="989812" y="3722251"/>
            <a:ext cx="21602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70" name="直線接點 69"/>
          <p:cNvCxnSpPr/>
          <p:nvPr/>
        </p:nvCxnSpPr>
        <p:spPr>
          <a:xfrm>
            <a:off x="1183804" y="4106779"/>
            <a:ext cx="0" cy="269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線單箭頭接點 70"/>
          <p:cNvCxnSpPr/>
          <p:nvPr/>
        </p:nvCxnSpPr>
        <p:spPr>
          <a:xfrm>
            <a:off x="978796" y="4170055"/>
            <a:ext cx="21602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72" name="直線單箭頭接點 71"/>
          <p:cNvCxnSpPr/>
          <p:nvPr/>
        </p:nvCxnSpPr>
        <p:spPr>
          <a:xfrm>
            <a:off x="978796" y="4306471"/>
            <a:ext cx="216024" cy="0"/>
          </a:xfrm>
          <a:prstGeom prst="straightConnector1">
            <a:avLst/>
          </a:prstGeom>
          <a:ln>
            <a:solidFill>
              <a:schemeClr val="accent2"/>
            </a:solidFill>
            <a:tailEnd type="arrow" w="sm" len="sm"/>
          </a:ln>
        </p:spPr>
        <p:style>
          <a:lnRef idx="1">
            <a:schemeClr val="accent1"/>
          </a:lnRef>
          <a:fillRef idx="0">
            <a:schemeClr val="accent1"/>
          </a:fillRef>
          <a:effectRef idx="0">
            <a:schemeClr val="accent1"/>
          </a:effectRef>
          <a:fontRef idx="minor">
            <a:schemeClr val="tx1"/>
          </a:fontRef>
        </p:style>
      </p:cxnSp>
      <p:cxnSp>
        <p:nvCxnSpPr>
          <p:cNvPr id="74" name="直線接點 73"/>
          <p:cNvCxnSpPr/>
          <p:nvPr/>
        </p:nvCxnSpPr>
        <p:spPr>
          <a:xfrm>
            <a:off x="1194820" y="4674687"/>
            <a:ext cx="0" cy="269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線單箭頭接點 74"/>
          <p:cNvCxnSpPr/>
          <p:nvPr/>
        </p:nvCxnSpPr>
        <p:spPr>
          <a:xfrm>
            <a:off x="978796" y="4703091"/>
            <a:ext cx="21602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a:off x="978796" y="4874379"/>
            <a:ext cx="21602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78" name="直線接點 77"/>
          <p:cNvCxnSpPr/>
          <p:nvPr/>
        </p:nvCxnSpPr>
        <p:spPr>
          <a:xfrm>
            <a:off x="1191208" y="5255607"/>
            <a:ext cx="0" cy="269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線單箭頭接點 78"/>
          <p:cNvCxnSpPr/>
          <p:nvPr/>
        </p:nvCxnSpPr>
        <p:spPr>
          <a:xfrm>
            <a:off x="986200" y="5318883"/>
            <a:ext cx="21602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80" name="直線單箭頭接點 79"/>
          <p:cNvCxnSpPr/>
          <p:nvPr/>
        </p:nvCxnSpPr>
        <p:spPr>
          <a:xfrm>
            <a:off x="986200" y="5455299"/>
            <a:ext cx="216024" cy="0"/>
          </a:xfrm>
          <a:prstGeom prst="straightConnector1">
            <a:avLst/>
          </a:prstGeom>
          <a:ln>
            <a:solidFill>
              <a:schemeClr val="accent2"/>
            </a:solidFill>
            <a:tailEnd type="arrow" w="sm" len="sm"/>
          </a:ln>
        </p:spPr>
        <p:style>
          <a:lnRef idx="1">
            <a:schemeClr val="accent1"/>
          </a:lnRef>
          <a:fillRef idx="0">
            <a:schemeClr val="accent1"/>
          </a:fillRef>
          <a:effectRef idx="0">
            <a:schemeClr val="accent1"/>
          </a:effectRef>
          <a:fontRef idx="minor">
            <a:schemeClr val="tx1"/>
          </a:fontRef>
        </p:style>
      </p:cxnSp>
      <p:cxnSp>
        <p:nvCxnSpPr>
          <p:cNvPr id="82" name="直線接點 81"/>
          <p:cNvCxnSpPr/>
          <p:nvPr/>
        </p:nvCxnSpPr>
        <p:spPr>
          <a:xfrm>
            <a:off x="1183804" y="5820023"/>
            <a:ext cx="0" cy="269684"/>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線單箭頭接點 82"/>
          <p:cNvCxnSpPr/>
          <p:nvPr/>
        </p:nvCxnSpPr>
        <p:spPr>
          <a:xfrm>
            <a:off x="978796" y="5883299"/>
            <a:ext cx="21602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84" name="直線單箭頭接點 83"/>
          <p:cNvCxnSpPr/>
          <p:nvPr/>
        </p:nvCxnSpPr>
        <p:spPr>
          <a:xfrm>
            <a:off x="978796" y="6019715"/>
            <a:ext cx="21602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88" name="直線接點 87"/>
          <p:cNvCxnSpPr/>
          <p:nvPr/>
        </p:nvCxnSpPr>
        <p:spPr>
          <a:xfrm>
            <a:off x="985744" y="6026507"/>
            <a:ext cx="228" cy="262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直線接點 88"/>
          <p:cNvCxnSpPr/>
          <p:nvPr/>
        </p:nvCxnSpPr>
        <p:spPr>
          <a:xfrm>
            <a:off x="991348" y="5447865"/>
            <a:ext cx="228" cy="26264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0" name="直線接點 89"/>
          <p:cNvCxnSpPr/>
          <p:nvPr/>
        </p:nvCxnSpPr>
        <p:spPr>
          <a:xfrm>
            <a:off x="991348" y="4874379"/>
            <a:ext cx="228" cy="262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直線接點 90"/>
          <p:cNvCxnSpPr/>
          <p:nvPr/>
        </p:nvCxnSpPr>
        <p:spPr>
          <a:xfrm>
            <a:off x="985858" y="4306471"/>
            <a:ext cx="228" cy="262644"/>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2" name="直線單箭頭接點 91"/>
          <p:cNvCxnSpPr/>
          <p:nvPr/>
        </p:nvCxnSpPr>
        <p:spPr>
          <a:xfrm>
            <a:off x="895772" y="4788735"/>
            <a:ext cx="299048"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96" name="直線接點 95"/>
          <p:cNvCxnSpPr/>
          <p:nvPr/>
        </p:nvCxnSpPr>
        <p:spPr>
          <a:xfrm>
            <a:off x="895772" y="4792583"/>
            <a:ext cx="0" cy="9243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線接點 104"/>
          <p:cNvCxnSpPr/>
          <p:nvPr/>
        </p:nvCxnSpPr>
        <p:spPr>
          <a:xfrm flipV="1">
            <a:off x="823764" y="2454799"/>
            <a:ext cx="0" cy="2106160"/>
          </a:xfrm>
          <a:prstGeom prst="line">
            <a:avLst/>
          </a:prstGeom>
        </p:spPr>
        <p:style>
          <a:lnRef idx="1">
            <a:schemeClr val="accent1"/>
          </a:lnRef>
          <a:fillRef idx="0">
            <a:schemeClr val="accent1"/>
          </a:fillRef>
          <a:effectRef idx="0">
            <a:schemeClr val="accent1"/>
          </a:effectRef>
          <a:fontRef idx="minor">
            <a:schemeClr val="tx1"/>
          </a:fontRef>
        </p:style>
      </p:cxnSp>
      <p:sp>
        <p:nvSpPr>
          <p:cNvPr id="107" name="文字方塊 106"/>
          <p:cNvSpPr txBox="1"/>
          <p:nvPr/>
        </p:nvSpPr>
        <p:spPr>
          <a:xfrm>
            <a:off x="790264" y="1928044"/>
            <a:ext cx="2105256" cy="369332"/>
          </a:xfrm>
          <a:prstGeom prst="rect">
            <a:avLst/>
          </a:prstGeom>
          <a:noFill/>
        </p:spPr>
        <p:txBody>
          <a:bodyPr wrap="none" rtlCol="0">
            <a:spAutoFit/>
          </a:bodyPr>
          <a:lstStyle/>
          <a:p>
            <a:r>
              <a:rPr lang="en-US" altLang="zh-TW" dirty="0" smtClean="0"/>
              <a:t>Inter lanes, op1 mux</a:t>
            </a:r>
            <a:endParaRPr lang="zh-TW" altLang="en-US" dirty="0"/>
          </a:p>
        </p:txBody>
      </p:sp>
      <p:sp>
        <p:nvSpPr>
          <p:cNvPr id="112" name="圓角矩形 111"/>
          <p:cNvSpPr/>
          <p:nvPr/>
        </p:nvSpPr>
        <p:spPr>
          <a:xfrm>
            <a:off x="6442298" y="2726219"/>
            <a:ext cx="1152128"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dirty="0" smtClean="0"/>
              <a:t>pipe0</a:t>
            </a:r>
            <a:endParaRPr lang="zh-TW" altLang="en-US" dirty="0"/>
          </a:p>
        </p:txBody>
      </p:sp>
      <p:sp>
        <p:nvSpPr>
          <p:cNvPr id="113" name="圓角矩形 112"/>
          <p:cNvSpPr/>
          <p:nvPr/>
        </p:nvSpPr>
        <p:spPr>
          <a:xfrm>
            <a:off x="6442298" y="3302283"/>
            <a:ext cx="1152128" cy="288032"/>
          </a:xfrm>
          <a:prstGeom prst="roundRect">
            <a:avLst/>
          </a:prstGeom>
          <a:ln>
            <a:prstDash val="sysDot"/>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dirty="0" smtClean="0"/>
              <a:t>pipe1</a:t>
            </a:r>
            <a:endParaRPr lang="zh-TW" altLang="en-US" dirty="0"/>
          </a:p>
        </p:txBody>
      </p:sp>
      <p:sp>
        <p:nvSpPr>
          <p:cNvPr id="114" name="圓角矩形 113"/>
          <p:cNvSpPr/>
          <p:nvPr/>
        </p:nvSpPr>
        <p:spPr>
          <a:xfrm>
            <a:off x="6442298" y="3878347"/>
            <a:ext cx="1152128"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dirty="0" smtClean="0"/>
              <a:t>pipe2</a:t>
            </a:r>
            <a:endParaRPr lang="zh-TW" altLang="en-US" dirty="0"/>
          </a:p>
        </p:txBody>
      </p:sp>
      <p:sp>
        <p:nvSpPr>
          <p:cNvPr id="115" name="圓角矩形 114"/>
          <p:cNvSpPr/>
          <p:nvPr/>
        </p:nvSpPr>
        <p:spPr>
          <a:xfrm>
            <a:off x="6442298" y="4454411"/>
            <a:ext cx="1152128" cy="288032"/>
          </a:xfrm>
          <a:prstGeom prst="roundRect">
            <a:avLst/>
          </a:prstGeom>
          <a:ln>
            <a:prstDash val="sysDot"/>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dirty="0" smtClean="0"/>
              <a:t>pipe3</a:t>
            </a:r>
            <a:endParaRPr lang="zh-TW" altLang="en-US" dirty="0"/>
          </a:p>
        </p:txBody>
      </p:sp>
      <p:cxnSp>
        <p:nvCxnSpPr>
          <p:cNvPr id="116" name="直線接點 115"/>
          <p:cNvCxnSpPr/>
          <p:nvPr/>
        </p:nvCxnSpPr>
        <p:spPr>
          <a:xfrm>
            <a:off x="7594426" y="2870235"/>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線接點 116"/>
          <p:cNvCxnSpPr/>
          <p:nvPr/>
        </p:nvCxnSpPr>
        <p:spPr>
          <a:xfrm>
            <a:off x="6375650" y="2691567"/>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接點 117"/>
          <p:cNvCxnSpPr/>
          <p:nvPr/>
        </p:nvCxnSpPr>
        <p:spPr>
          <a:xfrm>
            <a:off x="6159626" y="2640515"/>
            <a:ext cx="15788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直線接點 119"/>
          <p:cNvCxnSpPr/>
          <p:nvPr/>
        </p:nvCxnSpPr>
        <p:spPr>
          <a:xfrm>
            <a:off x="6150448" y="2623811"/>
            <a:ext cx="0" cy="126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直線接點 127"/>
          <p:cNvCxnSpPr/>
          <p:nvPr/>
        </p:nvCxnSpPr>
        <p:spPr>
          <a:xfrm>
            <a:off x="7738442" y="2640515"/>
            <a:ext cx="0" cy="22972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0" name="直線接點 129"/>
          <p:cNvCxnSpPr/>
          <p:nvPr/>
        </p:nvCxnSpPr>
        <p:spPr>
          <a:xfrm>
            <a:off x="7594426" y="3470471"/>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直線接點 130"/>
          <p:cNvCxnSpPr/>
          <p:nvPr/>
        </p:nvCxnSpPr>
        <p:spPr>
          <a:xfrm>
            <a:off x="7594426" y="4031137"/>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直線接點 131"/>
          <p:cNvCxnSpPr/>
          <p:nvPr/>
        </p:nvCxnSpPr>
        <p:spPr>
          <a:xfrm>
            <a:off x="7594426" y="4615357"/>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直線接點 132"/>
          <p:cNvCxnSpPr/>
          <p:nvPr/>
        </p:nvCxnSpPr>
        <p:spPr>
          <a:xfrm>
            <a:off x="7738442" y="4368707"/>
            <a:ext cx="0" cy="2466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直線接點 133"/>
          <p:cNvCxnSpPr/>
          <p:nvPr/>
        </p:nvCxnSpPr>
        <p:spPr>
          <a:xfrm>
            <a:off x="7738442" y="3792643"/>
            <a:ext cx="0" cy="2389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直線接點 134"/>
          <p:cNvCxnSpPr/>
          <p:nvPr/>
        </p:nvCxnSpPr>
        <p:spPr>
          <a:xfrm>
            <a:off x="7738442" y="3216579"/>
            <a:ext cx="0" cy="25389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直線接點 135"/>
          <p:cNvCxnSpPr/>
          <p:nvPr/>
        </p:nvCxnSpPr>
        <p:spPr>
          <a:xfrm>
            <a:off x="6159626" y="3216579"/>
            <a:ext cx="15788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直線接點 140"/>
          <p:cNvCxnSpPr/>
          <p:nvPr/>
        </p:nvCxnSpPr>
        <p:spPr>
          <a:xfrm>
            <a:off x="6159626" y="3792643"/>
            <a:ext cx="15788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直線接點 141"/>
          <p:cNvCxnSpPr/>
          <p:nvPr/>
        </p:nvCxnSpPr>
        <p:spPr>
          <a:xfrm>
            <a:off x="6163768" y="4368707"/>
            <a:ext cx="157467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直線單箭頭接點 145"/>
          <p:cNvCxnSpPr/>
          <p:nvPr/>
        </p:nvCxnSpPr>
        <p:spPr>
          <a:xfrm>
            <a:off x="6158856" y="2856539"/>
            <a:ext cx="21679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48" name="直線接點 147"/>
          <p:cNvCxnSpPr/>
          <p:nvPr/>
        </p:nvCxnSpPr>
        <p:spPr>
          <a:xfrm>
            <a:off x="6376394" y="3254047"/>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直線接點 148"/>
          <p:cNvCxnSpPr/>
          <p:nvPr/>
        </p:nvCxnSpPr>
        <p:spPr>
          <a:xfrm>
            <a:off x="6377882" y="3817623"/>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直線接點 149"/>
          <p:cNvCxnSpPr/>
          <p:nvPr/>
        </p:nvCxnSpPr>
        <p:spPr>
          <a:xfrm>
            <a:off x="6377882" y="4426563"/>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直線單箭頭接點 150"/>
          <p:cNvCxnSpPr/>
          <p:nvPr/>
        </p:nvCxnSpPr>
        <p:spPr>
          <a:xfrm>
            <a:off x="6163768" y="3351299"/>
            <a:ext cx="216024" cy="0"/>
          </a:xfrm>
          <a:prstGeom prst="straightConnector1">
            <a:avLst/>
          </a:prstGeom>
          <a:ln>
            <a:solidFill>
              <a:schemeClr val="accent6"/>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2" name="直線單箭頭接點 151"/>
          <p:cNvCxnSpPr/>
          <p:nvPr/>
        </p:nvCxnSpPr>
        <p:spPr>
          <a:xfrm>
            <a:off x="6163768" y="3537499"/>
            <a:ext cx="21602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53" name="直線單箭頭接點 152"/>
          <p:cNvCxnSpPr/>
          <p:nvPr/>
        </p:nvCxnSpPr>
        <p:spPr>
          <a:xfrm>
            <a:off x="6150448" y="3902695"/>
            <a:ext cx="216024" cy="0"/>
          </a:xfrm>
          <a:prstGeom prst="straightConnector1">
            <a:avLst/>
          </a:prstGeom>
          <a:ln>
            <a:solidFill>
              <a:schemeClr val="accent6"/>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54" name="直線單箭頭接點 153"/>
          <p:cNvCxnSpPr/>
          <p:nvPr/>
        </p:nvCxnSpPr>
        <p:spPr>
          <a:xfrm>
            <a:off x="6158856" y="4008667"/>
            <a:ext cx="21602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55" name="直線接點 154"/>
          <p:cNvCxnSpPr/>
          <p:nvPr/>
        </p:nvCxnSpPr>
        <p:spPr>
          <a:xfrm>
            <a:off x="6163768" y="3216579"/>
            <a:ext cx="0" cy="127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直線接點 156"/>
          <p:cNvCxnSpPr/>
          <p:nvPr/>
        </p:nvCxnSpPr>
        <p:spPr>
          <a:xfrm>
            <a:off x="6163768" y="3792243"/>
            <a:ext cx="0" cy="1104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9" name="直線接點 158"/>
          <p:cNvCxnSpPr/>
          <p:nvPr/>
        </p:nvCxnSpPr>
        <p:spPr>
          <a:xfrm>
            <a:off x="6163768" y="4368707"/>
            <a:ext cx="0" cy="169561"/>
          </a:xfrm>
          <a:prstGeom prst="line">
            <a:avLst/>
          </a:prstGeom>
        </p:spPr>
        <p:style>
          <a:lnRef idx="1">
            <a:schemeClr val="accent1"/>
          </a:lnRef>
          <a:fillRef idx="0">
            <a:schemeClr val="accent1"/>
          </a:fillRef>
          <a:effectRef idx="0">
            <a:schemeClr val="accent1"/>
          </a:effectRef>
          <a:fontRef idx="minor">
            <a:schemeClr val="tx1"/>
          </a:fontRef>
        </p:style>
      </p:cxnSp>
      <p:cxnSp>
        <p:nvCxnSpPr>
          <p:cNvPr id="163" name="直線單箭頭接點 162"/>
          <p:cNvCxnSpPr/>
          <p:nvPr/>
        </p:nvCxnSpPr>
        <p:spPr>
          <a:xfrm>
            <a:off x="6158856" y="4543791"/>
            <a:ext cx="216024" cy="0"/>
          </a:xfrm>
          <a:prstGeom prst="straightConnector1">
            <a:avLst/>
          </a:prstGeom>
          <a:ln>
            <a:solidFill>
              <a:schemeClr val="accent6"/>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64" name="直線單箭頭接點 163"/>
          <p:cNvCxnSpPr/>
          <p:nvPr/>
        </p:nvCxnSpPr>
        <p:spPr>
          <a:xfrm>
            <a:off x="6165118" y="4672303"/>
            <a:ext cx="21602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65" name="直線單箭頭接點 164"/>
          <p:cNvCxnSpPr/>
          <p:nvPr/>
        </p:nvCxnSpPr>
        <p:spPr>
          <a:xfrm>
            <a:off x="5299900" y="6240915"/>
            <a:ext cx="216024" cy="0"/>
          </a:xfrm>
          <a:prstGeom prst="straightConnector1">
            <a:avLst/>
          </a:prstGeom>
          <a:ln>
            <a:solidFill>
              <a:schemeClr val="accent6">
                <a:lumMod val="7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166" name="文字方塊 165"/>
          <p:cNvSpPr txBox="1"/>
          <p:nvPr/>
        </p:nvSpPr>
        <p:spPr>
          <a:xfrm>
            <a:off x="5517254" y="5851978"/>
            <a:ext cx="1250663" cy="261610"/>
          </a:xfrm>
          <a:prstGeom prst="rect">
            <a:avLst/>
          </a:prstGeom>
          <a:noFill/>
        </p:spPr>
        <p:txBody>
          <a:bodyPr wrap="none" rtlCol="0">
            <a:spAutoFit/>
          </a:bodyPr>
          <a:lstStyle/>
          <a:p>
            <a:r>
              <a:rPr lang="en-US" altLang="zh-TW" sz="1100" dirty="0" smtClean="0"/>
              <a:t>Ordered reduction</a:t>
            </a:r>
            <a:endParaRPr lang="zh-TW" altLang="en-US" sz="1100" dirty="0"/>
          </a:p>
        </p:txBody>
      </p:sp>
      <p:cxnSp>
        <p:nvCxnSpPr>
          <p:cNvPr id="167" name="直線單箭頭接點 166"/>
          <p:cNvCxnSpPr/>
          <p:nvPr/>
        </p:nvCxnSpPr>
        <p:spPr>
          <a:xfrm>
            <a:off x="5299664" y="5748067"/>
            <a:ext cx="21602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68" name="直線單箭頭接點 167"/>
          <p:cNvCxnSpPr/>
          <p:nvPr/>
        </p:nvCxnSpPr>
        <p:spPr>
          <a:xfrm>
            <a:off x="5301230" y="5982783"/>
            <a:ext cx="216024" cy="0"/>
          </a:xfrm>
          <a:prstGeom prst="straightConnector1">
            <a:avLst/>
          </a:prstGeom>
          <a:ln>
            <a:solidFill>
              <a:schemeClr val="accent2"/>
            </a:solidFill>
            <a:tailEnd type="arrow" w="sm" len="sm"/>
          </a:ln>
        </p:spPr>
        <p:style>
          <a:lnRef idx="1">
            <a:schemeClr val="accent1"/>
          </a:lnRef>
          <a:fillRef idx="0">
            <a:schemeClr val="accent1"/>
          </a:fillRef>
          <a:effectRef idx="0">
            <a:schemeClr val="accent1"/>
          </a:effectRef>
          <a:fontRef idx="minor">
            <a:schemeClr val="tx1"/>
          </a:fontRef>
        </p:style>
      </p:cxnSp>
      <p:sp>
        <p:nvSpPr>
          <p:cNvPr id="169" name="文字方塊 168"/>
          <p:cNvSpPr txBox="1"/>
          <p:nvPr/>
        </p:nvSpPr>
        <p:spPr>
          <a:xfrm>
            <a:off x="5520776" y="5611376"/>
            <a:ext cx="1394934" cy="261610"/>
          </a:xfrm>
          <a:prstGeom prst="rect">
            <a:avLst/>
          </a:prstGeom>
          <a:noFill/>
        </p:spPr>
        <p:txBody>
          <a:bodyPr wrap="none" rtlCol="0">
            <a:spAutoFit/>
          </a:bodyPr>
          <a:lstStyle/>
          <a:p>
            <a:r>
              <a:rPr lang="en-US" altLang="zh-TW" sz="1100" dirty="0" smtClean="0"/>
              <a:t>Unordered reduction</a:t>
            </a:r>
            <a:endParaRPr lang="zh-TW" altLang="en-US" sz="1100" dirty="0"/>
          </a:p>
        </p:txBody>
      </p:sp>
      <p:sp>
        <p:nvSpPr>
          <p:cNvPr id="170" name="文字方塊 169"/>
          <p:cNvSpPr txBox="1"/>
          <p:nvPr/>
        </p:nvSpPr>
        <p:spPr>
          <a:xfrm>
            <a:off x="5515688" y="6134228"/>
            <a:ext cx="1922321" cy="261610"/>
          </a:xfrm>
          <a:prstGeom prst="rect">
            <a:avLst/>
          </a:prstGeom>
          <a:noFill/>
        </p:spPr>
        <p:txBody>
          <a:bodyPr wrap="none" rtlCol="0">
            <a:spAutoFit/>
          </a:bodyPr>
          <a:lstStyle/>
          <a:p>
            <a:r>
              <a:rPr lang="en-US" altLang="zh-TW" sz="1100" dirty="0" smtClean="0"/>
              <a:t>Dot-product, VD accumulation</a:t>
            </a:r>
            <a:endParaRPr lang="zh-TW" altLang="en-US" sz="1100" dirty="0"/>
          </a:p>
        </p:txBody>
      </p:sp>
      <p:sp>
        <p:nvSpPr>
          <p:cNvPr id="171" name="文字方塊 170"/>
          <p:cNvSpPr txBox="1"/>
          <p:nvPr/>
        </p:nvSpPr>
        <p:spPr>
          <a:xfrm>
            <a:off x="6014144" y="1928044"/>
            <a:ext cx="2008435" cy="369332"/>
          </a:xfrm>
          <a:prstGeom prst="rect">
            <a:avLst/>
          </a:prstGeom>
          <a:noFill/>
        </p:spPr>
        <p:txBody>
          <a:bodyPr wrap="none" rtlCol="0">
            <a:spAutoFit/>
          </a:bodyPr>
          <a:lstStyle/>
          <a:p>
            <a:r>
              <a:rPr lang="en-US" altLang="zh-TW" dirty="0" smtClean="0"/>
              <a:t>Intra lane, op3 mux</a:t>
            </a:r>
            <a:endParaRPr lang="zh-TW" altLang="en-US" dirty="0"/>
          </a:p>
        </p:txBody>
      </p:sp>
      <p:sp>
        <p:nvSpPr>
          <p:cNvPr id="172" name="圓角矩形 171"/>
          <p:cNvSpPr/>
          <p:nvPr/>
        </p:nvSpPr>
        <p:spPr>
          <a:xfrm>
            <a:off x="3910287" y="2658463"/>
            <a:ext cx="1197626"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dirty="0" smtClean="0"/>
              <a:t>pipe0</a:t>
            </a:r>
            <a:endParaRPr lang="zh-TW" altLang="en-US" dirty="0"/>
          </a:p>
        </p:txBody>
      </p:sp>
      <p:sp>
        <p:nvSpPr>
          <p:cNvPr id="173" name="圓角矩形 172"/>
          <p:cNvSpPr/>
          <p:nvPr/>
        </p:nvSpPr>
        <p:spPr>
          <a:xfrm>
            <a:off x="3910287" y="3234527"/>
            <a:ext cx="1197626" cy="288032"/>
          </a:xfrm>
          <a:prstGeom prst="roundRect">
            <a:avLst/>
          </a:prstGeom>
          <a:ln>
            <a:prstDash val="sysDot"/>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dirty="0" smtClean="0"/>
              <a:t>pipe1</a:t>
            </a:r>
            <a:endParaRPr lang="zh-TW" altLang="en-US" dirty="0"/>
          </a:p>
        </p:txBody>
      </p:sp>
      <p:sp>
        <p:nvSpPr>
          <p:cNvPr id="174" name="圓角矩形 173"/>
          <p:cNvSpPr/>
          <p:nvPr/>
        </p:nvSpPr>
        <p:spPr>
          <a:xfrm>
            <a:off x="3910287" y="3810591"/>
            <a:ext cx="1197626"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dirty="0" smtClean="0"/>
              <a:t>pipe2</a:t>
            </a:r>
            <a:endParaRPr lang="zh-TW" altLang="en-US" dirty="0"/>
          </a:p>
        </p:txBody>
      </p:sp>
      <p:sp>
        <p:nvSpPr>
          <p:cNvPr id="175" name="圓角矩形 174"/>
          <p:cNvSpPr/>
          <p:nvPr/>
        </p:nvSpPr>
        <p:spPr>
          <a:xfrm>
            <a:off x="3910287" y="4386655"/>
            <a:ext cx="1197626" cy="288032"/>
          </a:xfrm>
          <a:prstGeom prst="roundRect">
            <a:avLst/>
          </a:prstGeom>
          <a:ln>
            <a:prstDash val="sysDot"/>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zh-TW" dirty="0" smtClean="0"/>
              <a:t>pipe3</a:t>
            </a:r>
            <a:endParaRPr lang="zh-TW" altLang="en-US" dirty="0"/>
          </a:p>
        </p:txBody>
      </p:sp>
      <p:cxnSp>
        <p:nvCxnSpPr>
          <p:cNvPr id="177" name="直線接點 176"/>
          <p:cNvCxnSpPr/>
          <p:nvPr/>
        </p:nvCxnSpPr>
        <p:spPr>
          <a:xfrm>
            <a:off x="3844932" y="2623811"/>
            <a:ext cx="0" cy="3600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1" name="直線單箭頭接點 180"/>
          <p:cNvCxnSpPr/>
          <p:nvPr/>
        </p:nvCxnSpPr>
        <p:spPr>
          <a:xfrm>
            <a:off x="3489970" y="2767841"/>
            <a:ext cx="354962" cy="0"/>
          </a:xfrm>
          <a:prstGeom prst="straightConnector1">
            <a:avLst/>
          </a:prstGeom>
          <a:ln>
            <a:solidFill>
              <a:schemeClr val="accent2"/>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82" name="直線單箭頭接點 181"/>
          <p:cNvCxnSpPr/>
          <p:nvPr/>
        </p:nvCxnSpPr>
        <p:spPr>
          <a:xfrm>
            <a:off x="3631447" y="2910491"/>
            <a:ext cx="216024" cy="0"/>
          </a:xfrm>
          <a:prstGeom prst="straightConnector1">
            <a:avLst/>
          </a:prstGeom>
          <a:ln>
            <a:solidFill>
              <a:schemeClr val="accent2"/>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85" name="直線接點 184"/>
          <p:cNvCxnSpPr/>
          <p:nvPr/>
        </p:nvCxnSpPr>
        <p:spPr>
          <a:xfrm>
            <a:off x="5107913" y="3974815"/>
            <a:ext cx="1933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直線接點 186"/>
          <p:cNvCxnSpPr>
            <a:endCxn id="180" idx="0"/>
          </p:cNvCxnSpPr>
          <p:nvPr/>
        </p:nvCxnSpPr>
        <p:spPr>
          <a:xfrm>
            <a:off x="4054303" y="4247601"/>
            <a:ext cx="0" cy="141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直線接點 187"/>
          <p:cNvCxnSpPr>
            <a:endCxn id="179" idx="0"/>
          </p:cNvCxnSpPr>
          <p:nvPr/>
        </p:nvCxnSpPr>
        <p:spPr>
          <a:xfrm>
            <a:off x="4054303" y="3722251"/>
            <a:ext cx="0" cy="902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直線接點 188"/>
          <p:cNvCxnSpPr>
            <a:endCxn id="178" idx="0"/>
          </p:cNvCxnSpPr>
          <p:nvPr/>
        </p:nvCxnSpPr>
        <p:spPr>
          <a:xfrm>
            <a:off x="4054303" y="3102715"/>
            <a:ext cx="0" cy="1327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直線接點 189"/>
          <p:cNvCxnSpPr/>
          <p:nvPr/>
        </p:nvCxnSpPr>
        <p:spPr>
          <a:xfrm>
            <a:off x="3622427" y="3102715"/>
            <a:ext cx="44360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直線接點 190"/>
          <p:cNvCxnSpPr/>
          <p:nvPr/>
        </p:nvCxnSpPr>
        <p:spPr>
          <a:xfrm>
            <a:off x="3626569" y="2910491"/>
            <a:ext cx="0" cy="19222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3" name="直線接點 192"/>
          <p:cNvCxnSpPr/>
          <p:nvPr/>
        </p:nvCxnSpPr>
        <p:spPr>
          <a:xfrm>
            <a:off x="3417962" y="4247601"/>
            <a:ext cx="6480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直線接點 193"/>
          <p:cNvCxnSpPr/>
          <p:nvPr/>
        </p:nvCxnSpPr>
        <p:spPr>
          <a:xfrm>
            <a:off x="3489970" y="2767841"/>
            <a:ext cx="0" cy="9544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5" name="直線單箭頭接點 194"/>
          <p:cNvCxnSpPr/>
          <p:nvPr/>
        </p:nvCxnSpPr>
        <p:spPr>
          <a:xfrm>
            <a:off x="3473306" y="2640515"/>
            <a:ext cx="371626"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197" name="直線接點 196"/>
          <p:cNvCxnSpPr/>
          <p:nvPr/>
        </p:nvCxnSpPr>
        <p:spPr>
          <a:xfrm>
            <a:off x="3844932" y="3839721"/>
            <a:ext cx="0" cy="2701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2" name="直線單箭頭接點 201"/>
          <p:cNvCxnSpPr/>
          <p:nvPr/>
        </p:nvCxnSpPr>
        <p:spPr>
          <a:xfrm>
            <a:off x="3628908" y="4028231"/>
            <a:ext cx="21602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205" name="直線接點 204"/>
          <p:cNvCxnSpPr/>
          <p:nvPr/>
        </p:nvCxnSpPr>
        <p:spPr>
          <a:xfrm>
            <a:off x="3417962" y="2698673"/>
            <a:ext cx="0" cy="1557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直線單箭頭接點 205"/>
          <p:cNvCxnSpPr/>
          <p:nvPr/>
        </p:nvCxnSpPr>
        <p:spPr>
          <a:xfrm>
            <a:off x="3628908" y="3936659"/>
            <a:ext cx="21602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208" name="直線單箭頭接點 207"/>
          <p:cNvCxnSpPr/>
          <p:nvPr/>
        </p:nvCxnSpPr>
        <p:spPr>
          <a:xfrm>
            <a:off x="3628908" y="4535453"/>
            <a:ext cx="21602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sp>
        <p:nvSpPr>
          <p:cNvPr id="209" name="文字方塊 208"/>
          <p:cNvSpPr txBox="1"/>
          <p:nvPr/>
        </p:nvSpPr>
        <p:spPr>
          <a:xfrm>
            <a:off x="3356082" y="1945990"/>
            <a:ext cx="2008435" cy="369332"/>
          </a:xfrm>
          <a:prstGeom prst="rect">
            <a:avLst/>
          </a:prstGeom>
          <a:noFill/>
        </p:spPr>
        <p:txBody>
          <a:bodyPr wrap="none" rtlCol="0">
            <a:spAutoFit/>
          </a:bodyPr>
          <a:lstStyle/>
          <a:p>
            <a:r>
              <a:rPr lang="en-US" altLang="zh-TW" dirty="0" smtClean="0"/>
              <a:t>Intra lane, op1 mux</a:t>
            </a:r>
            <a:endParaRPr lang="zh-TW" altLang="en-US" dirty="0"/>
          </a:p>
        </p:txBody>
      </p:sp>
      <p:cxnSp>
        <p:nvCxnSpPr>
          <p:cNvPr id="214" name="直線接點 213"/>
          <p:cNvCxnSpPr/>
          <p:nvPr/>
        </p:nvCxnSpPr>
        <p:spPr>
          <a:xfrm>
            <a:off x="3844932" y="3249193"/>
            <a:ext cx="0" cy="2701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直線單箭頭接點 214"/>
          <p:cNvCxnSpPr/>
          <p:nvPr/>
        </p:nvCxnSpPr>
        <p:spPr>
          <a:xfrm>
            <a:off x="3628908" y="3340051"/>
            <a:ext cx="21602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218" name="直線單箭頭接點 217"/>
          <p:cNvCxnSpPr/>
          <p:nvPr/>
        </p:nvCxnSpPr>
        <p:spPr>
          <a:xfrm>
            <a:off x="6147022" y="2738655"/>
            <a:ext cx="216024" cy="0"/>
          </a:xfrm>
          <a:prstGeom prst="straightConnector1">
            <a:avLst/>
          </a:prstGeom>
          <a:ln>
            <a:solidFill>
              <a:schemeClr val="accent6"/>
            </a:solidFill>
            <a:tailEnd type="arrow" w="sm" len="sm"/>
          </a:ln>
        </p:spPr>
        <p:style>
          <a:lnRef idx="1">
            <a:schemeClr val="accent1"/>
          </a:lnRef>
          <a:fillRef idx="0">
            <a:schemeClr val="accent1"/>
          </a:fillRef>
          <a:effectRef idx="0">
            <a:schemeClr val="accent1"/>
          </a:effectRef>
          <a:fontRef idx="minor">
            <a:schemeClr val="tx1"/>
          </a:fontRef>
        </p:style>
      </p:cxnSp>
      <p:cxnSp>
        <p:nvCxnSpPr>
          <p:cNvPr id="162" name="直線單箭頭接點 161"/>
          <p:cNvCxnSpPr/>
          <p:nvPr/>
        </p:nvCxnSpPr>
        <p:spPr>
          <a:xfrm>
            <a:off x="3417962" y="2698673"/>
            <a:ext cx="426970" cy="0"/>
          </a:xfrm>
          <a:prstGeom prst="straightConnector1">
            <a:avLst/>
          </a:prstGeom>
          <a:ln>
            <a:solidFill>
              <a:schemeClr val="accent2"/>
            </a:solidFill>
            <a:tailEnd type="arrow" w="sm" len="sm"/>
          </a:ln>
        </p:spPr>
        <p:style>
          <a:lnRef idx="1">
            <a:schemeClr val="accent1"/>
          </a:lnRef>
          <a:fillRef idx="0">
            <a:schemeClr val="accent1"/>
          </a:fillRef>
          <a:effectRef idx="0">
            <a:schemeClr val="accent1"/>
          </a:effectRef>
          <a:fontRef idx="minor">
            <a:schemeClr val="tx1"/>
          </a:fontRef>
        </p:style>
      </p:cxnSp>
      <p:sp>
        <p:nvSpPr>
          <p:cNvPr id="176" name="圓角矩形 175"/>
          <p:cNvSpPr/>
          <p:nvPr/>
        </p:nvSpPr>
        <p:spPr>
          <a:xfrm>
            <a:off x="3910287" y="2658463"/>
            <a:ext cx="288032"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178" name="圓角矩形 177"/>
          <p:cNvSpPr/>
          <p:nvPr/>
        </p:nvSpPr>
        <p:spPr>
          <a:xfrm>
            <a:off x="3910287" y="3235489"/>
            <a:ext cx="288032"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179" name="圓角矩形 178"/>
          <p:cNvSpPr/>
          <p:nvPr/>
        </p:nvSpPr>
        <p:spPr>
          <a:xfrm>
            <a:off x="3910287" y="3812515"/>
            <a:ext cx="288032"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180" name="圓角矩形 179"/>
          <p:cNvSpPr/>
          <p:nvPr/>
        </p:nvSpPr>
        <p:spPr>
          <a:xfrm>
            <a:off x="3910287" y="4389541"/>
            <a:ext cx="288032"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cxnSp>
        <p:nvCxnSpPr>
          <p:cNvPr id="183" name="直線接點 182"/>
          <p:cNvCxnSpPr/>
          <p:nvPr/>
        </p:nvCxnSpPr>
        <p:spPr>
          <a:xfrm>
            <a:off x="3619524" y="4024101"/>
            <a:ext cx="0" cy="232322"/>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接點 85"/>
          <p:cNvCxnSpPr/>
          <p:nvPr/>
        </p:nvCxnSpPr>
        <p:spPr>
          <a:xfrm flipV="1">
            <a:off x="5301230" y="3614087"/>
            <a:ext cx="0" cy="3607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直線接點 198"/>
          <p:cNvCxnSpPr/>
          <p:nvPr/>
        </p:nvCxnSpPr>
        <p:spPr>
          <a:xfrm>
            <a:off x="3844932" y="4398464"/>
            <a:ext cx="0" cy="27018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3" name="直線單箭頭接點 202"/>
          <p:cNvCxnSpPr/>
          <p:nvPr/>
        </p:nvCxnSpPr>
        <p:spPr>
          <a:xfrm>
            <a:off x="6171170" y="4514981"/>
            <a:ext cx="21602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204" name="直線單箭頭接點 203"/>
          <p:cNvCxnSpPr/>
          <p:nvPr/>
        </p:nvCxnSpPr>
        <p:spPr>
          <a:xfrm>
            <a:off x="6147022" y="3881615"/>
            <a:ext cx="21602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207" name="直線單箭頭接點 206"/>
          <p:cNvCxnSpPr/>
          <p:nvPr/>
        </p:nvCxnSpPr>
        <p:spPr>
          <a:xfrm>
            <a:off x="6169820" y="3312977"/>
            <a:ext cx="21602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210" name="直線單箭頭接點 209"/>
          <p:cNvCxnSpPr/>
          <p:nvPr/>
        </p:nvCxnSpPr>
        <p:spPr>
          <a:xfrm>
            <a:off x="6146252" y="2704351"/>
            <a:ext cx="21679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217" name="直線接點 216"/>
          <p:cNvCxnSpPr/>
          <p:nvPr/>
        </p:nvCxnSpPr>
        <p:spPr>
          <a:xfrm>
            <a:off x="3556900" y="3614087"/>
            <a:ext cx="17443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3" name="直線接點 222"/>
          <p:cNvCxnSpPr/>
          <p:nvPr/>
        </p:nvCxnSpPr>
        <p:spPr>
          <a:xfrm>
            <a:off x="3567516" y="2832767"/>
            <a:ext cx="0" cy="781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4" name="直線單箭頭接點 223"/>
          <p:cNvCxnSpPr/>
          <p:nvPr/>
        </p:nvCxnSpPr>
        <p:spPr>
          <a:xfrm>
            <a:off x="3567516" y="2832767"/>
            <a:ext cx="277416"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228" name="直線接點 227"/>
          <p:cNvCxnSpPr/>
          <p:nvPr/>
        </p:nvCxnSpPr>
        <p:spPr>
          <a:xfrm>
            <a:off x="3489970" y="3727487"/>
            <a:ext cx="564333" cy="0"/>
          </a:xfrm>
          <a:prstGeom prst="line">
            <a:avLst/>
          </a:prstGeom>
        </p:spPr>
        <p:style>
          <a:lnRef idx="1">
            <a:schemeClr val="accent1"/>
          </a:lnRef>
          <a:fillRef idx="0">
            <a:schemeClr val="accent1"/>
          </a:fillRef>
          <a:effectRef idx="0">
            <a:schemeClr val="accent1"/>
          </a:effectRef>
          <a:fontRef idx="minor">
            <a:schemeClr val="tx1"/>
          </a:fontRef>
        </p:style>
      </p:cxnSp>
      <p:sp>
        <p:nvSpPr>
          <p:cNvPr id="240" name="圓角矩形 239"/>
          <p:cNvSpPr/>
          <p:nvPr/>
        </p:nvSpPr>
        <p:spPr>
          <a:xfrm>
            <a:off x="6442298" y="2726219"/>
            <a:ext cx="288032"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241" name="圓角矩形 240"/>
          <p:cNvSpPr/>
          <p:nvPr/>
        </p:nvSpPr>
        <p:spPr>
          <a:xfrm>
            <a:off x="6442298" y="3303245"/>
            <a:ext cx="288032"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242" name="圓角矩形 241"/>
          <p:cNvSpPr/>
          <p:nvPr/>
        </p:nvSpPr>
        <p:spPr>
          <a:xfrm>
            <a:off x="6442298" y="3880271"/>
            <a:ext cx="288032"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sp>
        <p:nvSpPr>
          <p:cNvPr id="243" name="圓角矩形 242"/>
          <p:cNvSpPr/>
          <p:nvPr/>
        </p:nvSpPr>
        <p:spPr>
          <a:xfrm>
            <a:off x="6442298" y="4457297"/>
            <a:ext cx="288032" cy="28803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TW" altLang="en-US" dirty="0"/>
          </a:p>
        </p:txBody>
      </p:sp>
      <p:cxnSp>
        <p:nvCxnSpPr>
          <p:cNvPr id="248" name="直線單箭頭接點 247"/>
          <p:cNvCxnSpPr/>
          <p:nvPr/>
        </p:nvCxnSpPr>
        <p:spPr>
          <a:xfrm>
            <a:off x="6163768" y="2970667"/>
            <a:ext cx="21679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249" name="直線接點 248"/>
          <p:cNvCxnSpPr/>
          <p:nvPr/>
        </p:nvCxnSpPr>
        <p:spPr>
          <a:xfrm>
            <a:off x="6586065" y="3012977"/>
            <a:ext cx="0" cy="92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1" name="直線接點 250"/>
          <p:cNvCxnSpPr/>
          <p:nvPr/>
        </p:nvCxnSpPr>
        <p:spPr>
          <a:xfrm>
            <a:off x="6150448" y="3107676"/>
            <a:ext cx="4356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5" name="直線接點 254"/>
          <p:cNvCxnSpPr/>
          <p:nvPr/>
        </p:nvCxnSpPr>
        <p:spPr>
          <a:xfrm>
            <a:off x="6159626" y="2971246"/>
            <a:ext cx="0" cy="1269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0" name="直線單箭頭接點 259"/>
          <p:cNvCxnSpPr/>
          <p:nvPr/>
        </p:nvCxnSpPr>
        <p:spPr>
          <a:xfrm>
            <a:off x="6155905" y="4119414"/>
            <a:ext cx="216794" cy="0"/>
          </a:xfrm>
          <a:prstGeom prst="straightConnector1">
            <a:avLst/>
          </a:prstGeom>
          <a:ln>
            <a:tailEnd type="arrow" w="sm" len="sm"/>
          </a:ln>
        </p:spPr>
        <p:style>
          <a:lnRef idx="1">
            <a:schemeClr val="accent1"/>
          </a:lnRef>
          <a:fillRef idx="0">
            <a:schemeClr val="accent1"/>
          </a:fillRef>
          <a:effectRef idx="0">
            <a:schemeClr val="accent1"/>
          </a:effectRef>
          <a:fontRef idx="minor">
            <a:schemeClr val="tx1"/>
          </a:fontRef>
        </p:style>
      </p:cxnSp>
      <p:cxnSp>
        <p:nvCxnSpPr>
          <p:cNvPr id="261" name="直線接點 260"/>
          <p:cNvCxnSpPr/>
          <p:nvPr/>
        </p:nvCxnSpPr>
        <p:spPr>
          <a:xfrm>
            <a:off x="6578202" y="4161724"/>
            <a:ext cx="0" cy="925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2" name="直線接點 261"/>
          <p:cNvCxnSpPr/>
          <p:nvPr/>
        </p:nvCxnSpPr>
        <p:spPr>
          <a:xfrm>
            <a:off x="6142585" y="4256423"/>
            <a:ext cx="4356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3" name="直線接點 262"/>
          <p:cNvCxnSpPr/>
          <p:nvPr/>
        </p:nvCxnSpPr>
        <p:spPr>
          <a:xfrm>
            <a:off x="6151763" y="4119993"/>
            <a:ext cx="0" cy="126940"/>
          </a:xfrm>
          <a:prstGeom prst="line">
            <a:avLst/>
          </a:prstGeom>
        </p:spPr>
        <p:style>
          <a:lnRef idx="1">
            <a:schemeClr val="accent1"/>
          </a:lnRef>
          <a:fillRef idx="0">
            <a:schemeClr val="accent1"/>
          </a:fillRef>
          <a:effectRef idx="0">
            <a:schemeClr val="accent1"/>
          </a:effectRef>
          <a:fontRef idx="minor">
            <a:schemeClr val="tx1"/>
          </a:fontRef>
        </p:style>
      </p:cxnSp>
      <p:sp>
        <p:nvSpPr>
          <p:cNvPr id="160" name="內容版面配置區 2"/>
          <p:cNvSpPr>
            <a:spLocks noGrp="1"/>
          </p:cNvSpPr>
          <p:nvPr>
            <p:ph idx="1"/>
          </p:nvPr>
        </p:nvSpPr>
        <p:spPr>
          <a:xfrm>
            <a:off x="457200" y="1600200"/>
            <a:ext cx="8229600" cy="4525963"/>
          </a:xfrm>
        </p:spPr>
        <p:txBody>
          <a:bodyPr>
            <a:normAutofit/>
          </a:bodyPr>
          <a:lstStyle/>
          <a:p>
            <a:r>
              <a:rPr lang="en-US" altLang="zh-TW" sz="2000" dirty="0">
                <a:latin typeface="+mj-lt"/>
              </a:rPr>
              <a:t>VLEN=512, 4*2 lanes *</a:t>
            </a:r>
            <a:r>
              <a:rPr lang="zh-TW" altLang="en-US" sz="2000" dirty="0">
                <a:latin typeface="+mj-lt"/>
              </a:rPr>
              <a:t> </a:t>
            </a:r>
            <a:r>
              <a:rPr lang="en-US" altLang="zh-TW" sz="2000" dirty="0">
                <a:latin typeface="+mj-lt"/>
              </a:rPr>
              <a:t>64-bit</a:t>
            </a:r>
            <a:endParaRPr lang="en-US" altLang="zh-TW" sz="2000" dirty="0" smtClean="0">
              <a:latin typeface="+mj-lt"/>
            </a:endParaRPr>
          </a:p>
        </p:txBody>
      </p:sp>
    </p:spTree>
    <p:extLst>
      <p:ext uri="{BB962C8B-B14F-4D97-AF65-F5344CB8AC3E}">
        <p14:creationId xmlns:p14="http://schemas.microsoft.com/office/powerpoint/2010/main" val="41500830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內容版面配置區 2"/>
          <p:cNvSpPr>
            <a:spLocks noGrp="1"/>
          </p:cNvSpPr>
          <p:nvPr>
            <p:ph idx="1"/>
          </p:nvPr>
        </p:nvSpPr>
        <p:spPr>
          <a:xfrm>
            <a:off x="457200" y="1600200"/>
            <a:ext cx="8229600" cy="4525963"/>
          </a:xfrm>
        </p:spPr>
        <p:txBody>
          <a:bodyPr>
            <a:normAutofit/>
          </a:bodyPr>
          <a:lstStyle/>
          <a:p>
            <a:r>
              <a:rPr lang="en-US" altLang="zh-TW" sz="2000" dirty="0" smtClean="0">
                <a:latin typeface="+mj-lt"/>
              </a:rPr>
              <a:t>FSM</a:t>
            </a:r>
          </a:p>
        </p:txBody>
      </p:sp>
      <p:sp>
        <p:nvSpPr>
          <p:cNvPr id="2" name="標題 1"/>
          <p:cNvSpPr>
            <a:spLocks noGrp="1"/>
          </p:cNvSpPr>
          <p:nvPr>
            <p:ph type="title"/>
          </p:nvPr>
        </p:nvSpPr>
        <p:spPr/>
        <p:txBody>
          <a:bodyPr/>
          <a:lstStyle/>
          <a:p>
            <a:r>
              <a:rPr lang="en-US" altLang="zh-TW" dirty="0"/>
              <a:t>Reduction Instructions </a:t>
            </a:r>
            <a:r>
              <a:rPr lang="en-US" altLang="zh-TW" dirty="0" smtClean="0"/>
              <a:t>(3/)</a:t>
            </a:r>
            <a:endParaRPr lang="zh-TW" altLang="en-US" dirty="0"/>
          </a:p>
        </p:txBody>
      </p:sp>
      <p:graphicFrame>
        <p:nvGraphicFramePr>
          <p:cNvPr id="18" name="表格 17"/>
          <p:cNvGraphicFramePr>
            <a:graphicFrameLocks noGrp="1"/>
          </p:cNvGraphicFramePr>
          <p:nvPr>
            <p:extLst>
              <p:ext uri="{D42A27DB-BD31-4B8C-83A1-F6EECF244321}">
                <p14:modId xmlns:p14="http://schemas.microsoft.com/office/powerpoint/2010/main" val="3819261349"/>
              </p:ext>
            </p:extLst>
          </p:nvPr>
        </p:nvGraphicFramePr>
        <p:xfrm>
          <a:off x="3365867" y="4712126"/>
          <a:ext cx="1764195" cy="2103120"/>
        </p:xfrm>
        <a:graphic>
          <a:graphicData uri="http://schemas.openxmlformats.org/drawingml/2006/table">
            <a:tbl>
              <a:tblPr firstRow="1" bandRow="1">
                <a:tableStyleId>{9D7B26C5-4107-4FEC-AEDC-1716B250A1EF}</a:tableStyleId>
              </a:tblPr>
              <a:tblGrid>
                <a:gridCol w="588065"/>
                <a:gridCol w="588065"/>
                <a:gridCol w="588065"/>
              </a:tblGrid>
              <a:tr h="133960">
                <a:tc>
                  <a:txBody>
                    <a:bodyPr/>
                    <a:lstStyle/>
                    <a:p>
                      <a:pPr algn="ctr"/>
                      <a:r>
                        <a:rPr lang="en-US" altLang="zh-TW" sz="1200" dirty="0" smtClean="0"/>
                        <a:t>VLEN</a:t>
                      </a:r>
                      <a:endParaRPr lang="zh-TW" altLang="en-US" sz="1200" dirty="0"/>
                    </a:p>
                  </a:txBody>
                  <a:tcPr anchor="ctr"/>
                </a:tc>
                <a:tc>
                  <a:txBody>
                    <a:bodyPr/>
                    <a:lstStyle/>
                    <a:p>
                      <a:pPr algn="ctr"/>
                      <a:r>
                        <a:rPr lang="en-US" altLang="zh-TW" sz="1200" dirty="0" smtClean="0"/>
                        <a:t>SIMD</a:t>
                      </a:r>
                      <a:r>
                        <a:rPr lang="en-US" altLang="zh-TW" sz="1200" baseline="0" dirty="0" smtClean="0"/>
                        <a:t> Ratio</a:t>
                      </a:r>
                      <a:endParaRPr lang="zh-TW" altLang="en-US" sz="1200" dirty="0"/>
                    </a:p>
                  </a:txBody>
                  <a:tcPr anchor="ctr"/>
                </a:tc>
                <a:tc>
                  <a:txBody>
                    <a:bodyPr/>
                    <a:lstStyle/>
                    <a:p>
                      <a:pPr algn="ctr"/>
                      <a:r>
                        <a:rPr lang="en-US" altLang="zh-TW" sz="1200" dirty="0" smtClean="0"/>
                        <a:t>Lane Count</a:t>
                      </a:r>
                      <a:endParaRPr lang="zh-TW" altLang="en-US" sz="1200" dirty="0"/>
                    </a:p>
                  </a:txBody>
                  <a:tcPr anchor="ctr"/>
                </a:tc>
              </a:tr>
              <a:tr h="192451">
                <a:tc>
                  <a:txBody>
                    <a:bodyPr/>
                    <a:lstStyle/>
                    <a:p>
                      <a:pPr algn="ctr"/>
                      <a:r>
                        <a:rPr lang="en-US" altLang="zh-TW" sz="1200" dirty="0" smtClean="0"/>
                        <a:t>512</a:t>
                      </a:r>
                      <a:endParaRPr lang="zh-TW" altLang="en-US" sz="1200" dirty="0"/>
                    </a:p>
                  </a:txBody>
                  <a:tcPr anchor="ctr"/>
                </a:tc>
                <a:tc>
                  <a:txBody>
                    <a:bodyPr/>
                    <a:lstStyle/>
                    <a:p>
                      <a:pPr algn="ctr"/>
                      <a:r>
                        <a:rPr lang="en-US" altLang="zh-TW" sz="1200" dirty="0" smtClean="0"/>
                        <a:t>1:1</a:t>
                      </a:r>
                      <a:endParaRPr lang="zh-TW" altLang="en-US" sz="1200" dirty="0"/>
                    </a:p>
                  </a:txBody>
                  <a:tcPr anchor="ctr"/>
                </a:tc>
                <a:tc>
                  <a:txBody>
                    <a:bodyPr/>
                    <a:lstStyle/>
                    <a:p>
                      <a:pPr algn="ctr"/>
                      <a:r>
                        <a:rPr lang="en-US" altLang="zh-TW" sz="1200" dirty="0" smtClean="0"/>
                        <a:t>8</a:t>
                      </a:r>
                      <a:endParaRPr lang="zh-TW" altLang="en-US" sz="1200" dirty="0"/>
                    </a:p>
                  </a:txBody>
                  <a:tcPr anchor="ctr"/>
                </a:tc>
              </a:tr>
              <a:tr h="192451">
                <a:tc>
                  <a:txBody>
                    <a:bodyPr/>
                    <a:lstStyle/>
                    <a:p>
                      <a:pPr algn="ctr"/>
                      <a:r>
                        <a:rPr lang="en-US" altLang="zh-TW" sz="1200" dirty="0" smtClean="0"/>
                        <a:t>256</a:t>
                      </a:r>
                      <a:endParaRPr lang="zh-TW" altLang="en-US" sz="1200" dirty="0"/>
                    </a:p>
                  </a:txBody>
                  <a:tcPr anchor="ctr"/>
                </a:tc>
                <a:tc>
                  <a:txBody>
                    <a:bodyPr/>
                    <a:lstStyle/>
                    <a:p>
                      <a:pPr algn="ctr"/>
                      <a:r>
                        <a:rPr lang="en-US" altLang="zh-TW" sz="1200" dirty="0" smtClean="0"/>
                        <a:t>1:1</a:t>
                      </a:r>
                      <a:endParaRPr lang="zh-TW" altLang="en-US" sz="1200" dirty="0"/>
                    </a:p>
                  </a:txBody>
                  <a:tcPr anchor="ctr"/>
                </a:tc>
                <a:tc>
                  <a:txBody>
                    <a:bodyPr/>
                    <a:lstStyle/>
                    <a:p>
                      <a:pPr algn="ctr"/>
                      <a:r>
                        <a:rPr lang="en-US" altLang="zh-TW" sz="1200" dirty="0" smtClean="0"/>
                        <a:t>4</a:t>
                      </a:r>
                      <a:endParaRPr lang="zh-TW" altLang="en-US" sz="1200" dirty="0"/>
                    </a:p>
                  </a:txBody>
                  <a:tcPr anchor="ctr"/>
                </a:tc>
              </a:tr>
              <a:tr h="192451">
                <a:tc>
                  <a:txBody>
                    <a:bodyPr/>
                    <a:lstStyle/>
                    <a:p>
                      <a:pPr algn="ctr"/>
                      <a:r>
                        <a:rPr lang="en-US" altLang="zh-TW" sz="1200" dirty="0" smtClean="0"/>
                        <a:t>128</a:t>
                      </a:r>
                      <a:endParaRPr lang="zh-TW" altLang="en-US" sz="1200" dirty="0"/>
                    </a:p>
                  </a:txBody>
                  <a:tcPr anchor="ctr"/>
                </a:tc>
                <a:tc>
                  <a:txBody>
                    <a:bodyPr/>
                    <a:lstStyle/>
                    <a:p>
                      <a:pPr algn="ctr"/>
                      <a:r>
                        <a:rPr lang="en-US" altLang="zh-TW" sz="1200" dirty="0" smtClean="0"/>
                        <a:t>1:1</a:t>
                      </a:r>
                      <a:endParaRPr lang="zh-TW" altLang="en-US" sz="1200" dirty="0"/>
                    </a:p>
                  </a:txBody>
                  <a:tcPr anchor="ctr"/>
                </a:tc>
                <a:tc>
                  <a:txBody>
                    <a:bodyPr/>
                    <a:lstStyle/>
                    <a:p>
                      <a:pPr algn="ctr"/>
                      <a:r>
                        <a:rPr lang="en-US" altLang="zh-TW" sz="1200" dirty="0" smtClean="0"/>
                        <a:t>2</a:t>
                      </a:r>
                      <a:endParaRPr lang="zh-TW" altLang="en-US" sz="1200" dirty="0"/>
                    </a:p>
                  </a:txBody>
                  <a:tcPr anchor="ctr"/>
                </a:tc>
              </a:tr>
              <a:tr h="192451">
                <a:tc>
                  <a:txBody>
                    <a:bodyPr/>
                    <a:lstStyle/>
                    <a:p>
                      <a:pPr algn="ctr"/>
                      <a:r>
                        <a:rPr lang="en-US" altLang="zh-TW" sz="1200" dirty="0" smtClean="0"/>
                        <a:t>512</a:t>
                      </a:r>
                      <a:endParaRPr lang="zh-TW" altLang="en-US" sz="1200" dirty="0"/>
                    </a:p>
                  </a:txBody>
                  <a:tcPr anchor="ctr"/>
                </a:tc>
                <a:tc>
                  <a:txBody>
                    <a:bodyPr/>
                    <a:lstStyle/>
                    <a:p>
                      <a:pPr algn="ctr"/>
                      <a:r>
                        <a:rPr lang="en-US" altLang="zh-TW" sz="1200" dirty="0" smtClean="0"/>
                        <a:t>2:1</a:t>
                      </a:r>
                      <a:endParaRPr lang="zh-TW" altLang="en-US" sz="1200" dirty="0"/>
                    </a:p>
                  </a:txBody>
                  <a:tcPr anchor="ctr"/>
                </a:tc>
                <a:tc>
                  <a:txBody>
                    <a:bodyPr/>
                    <a:lstStyle/>
                    <a:p>
                      <a:pPr algn="ctr"/>
                      <a:r>
                        <a:rPr lang="en-US" altLang="zh-TW" sz="1200" dirty="0" smtClean="0"/>
                        <a:t>4</a:t>
                      </a:r>
                      <a:endParaRPr lang="zh-TW" altLang="en-US" sz="1200" dirty="0"/>
                    </a:p>
                  </a:txBody>
                  <a:tcPr anchor="ctr"/>
                </a:tc>
              </a:tr>
              <a:tr h="192451">
                <a:tc>
                  <a:txBody>
                    <a:bodyPr/>
                    <a:lstStyle/>
                    <a:p>
                      <a:pPr algn="ctr"/>
                      <a:r>
                        <a:rPr lang="en-US" altLang="zh-TW" sz="1200" dirty="0" smtClean="0"/>
                        <a:t>256</a:t>
                      </a:r>
                    </a:p>
                  </a:txBody>
                  <a:tcPr anchor="ctr"/>
                </a:tc>
                <a:tc>
                  <a:txBody>
                    <a:bodyPr/>
                    <a:lstStyle/>
                    <a:p>
                      <a:pPr algn="ctr"/>
                      <a:r>
                        <a:rPr lang="en-US" altLang="zh-TW" sz="1200" dirty="0" smtClean="0"/>
                        <a:t>2:1</a:t>
                      </a:r>
                      <a:endParaRPr lang="zh-TW" altLang="en-US" sz="1200" dirty="0"/>
                    </a:p>
                  </a:txBody>
                  <a:tcPr anchor="ctr"/>
                </a:tc>
                <a:tc>
                  <a:txBody>
                    <a:bodyPr/>
                    <a:lstStyle/>
                    <a:p>
                      <a:pPr algn="ctr"/>
                      <a:r>
                        <a:rPr lang="en-US" altLang="zh-TW" sz="1200" dirty="0" smtClean="0"/>
                        <a:t>2</a:t>
                      </a:r>
                      <a:endParaRPr lang="zh-TW" altLang="en-US" sz="1200" dirty="0"/>
                    </a:p>
                  </a:txBody>
                  <a:tcPr anchor="ctr"/>
                </a:tc>
              </a:tr>
              <a:tr h="192451">
                <a:tc>
                  <a:txBody>
                    <a:bodyPr/>
                    <a:lstStyle/>
                    <a:p>
                      <a:pPr algn="ctr"/>
                      <a:r>
                        <a:rPr lang="en-US" altLang="zh-TW" sz="1200" strike="sngStrike" dirty="0" smtClean="0"/>
                        <a:t>128</a:t>
                      </a:r>
                    </a:p>
                  </a:txBody>
                  <a:tcPr anchor="ctr"/>
                </a:tc>
                <a:tc>
                  <a:txBody>
                    <a:bodyPr/>
                    <a:lstStyle/>
                    <a:p>
                      <a:pPr algn="ctr"/>
                      <a:r>
                        <a:rPr lang="en-US" altLang="zh-TW" sz="1200" strike="sngStrike" dirty="0" smtClean="0"/>
                        <a:t>2:1</a:t>
                      </a:r>
                      <a:endParaRPr lang="zh-TW" altLang="en-US" sz="1200" strike="sngStrike" dirty="0"/>
                    </a:p>
                  </a:txBody>
                  <a:tcPr anchor="ctr"/>
                </a:tc>
                <a:tc>
                  <a:txBody>
                    <a:bodyPr/>
                    <a:lstStyle/>
                    <a:p>
                      <a:pPr algn="ctr"/>
                      <a:r>
                        <a:rPr lang="en-US" altLang="zh-TW" sz="1200" strike="sngStrike" dirty="0" smtClean="0"/>
                        <a:t>1</a:t>
                      </a:r>
                      <a:endParaRPr lang="zh-TW" altLang="en-US" sz="1200" strike="sngStrike" dirty="0"/>
                    </a:p>
                  </a:txBody>
                  <a:tcPr anchor="ctr"/>
                </a:tc>
              </a:tr>
            </a:tbl>
          </a:graphicData>
        </a:graphic>
      </p:graphicFrame>
      <p:grpSp>
        <p:nvGrpSpPr>
          <p:cNvPr id="106" name="群組 105"/>
          <p:cNvGrpSpPr/>
          <p:nvPr/>
        </p:nvGrpSpPr>
        <p:grpSpPr>
          <a:xfrm>
            <a:off x="651589" y="2892446"/>
            <a:ext cx="4535511" cy="3604516"/>
            <a:chOff x="651589" y="2892446"/>
            <a:chExt cx="4535511" cy="3604516"/>
          </a:xfrm>
        </p:grpSpPr>
        <p:sp>
          <p:nvSpPr>
            <p:cNvPr id="8" name="圓角矩形 7"/>
            <p:cNvSpPr/>
            <p:nvPr/>
          </p:nvSpPr>
          <p:spPr>
            <a:xfrm>
              <a:off x="2843808" y="2892446"/>
              <a:ext cx="1170130"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200" dirty="0" smtClean="0"/>
                <a:t>REDUCT_SCLR</a:t>
              </a:r>
              <a:endParaRPr lang="zh-TW" altLang="en-US" sz="1200" dirty="0"/>
            </a:p>
          </p:txBody>
        </p:sp>
        <p:sp>
          <p:nvSpPr>
            <p:cNvPr id="9" name="圓角矩形 8"/>
            <p:cNvSpPr/>
            <p:nvPr/>
          </p:nvSpPr>
          <p:spPr>
            <a:xfrm>
              <a:off x="1991969" y="3595965"/>
              <a:ext cx="1080120"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200" dirty="0" smtClean="0"/>
                <a:t>REDUCT_VEC</a:t>
              </a:r>
              <a:endParaRPr lang="zh-TW" altLang="en-US" sz="1200" dirty="0"/>
            </a:p>
          </p:txBody>
        </p:sp>
        <p:sp>
          <p:nvSpPr>
            <p:cNvPr id="10" name="圓角矩形 9"/>
            <p:cNvSpPr/>
            <p:nvPr/>
          </p:nvSpPr>
          <p:spPr>
            <a:xfrm>
              <a:off x="651589" y="4041928"/>
              <a:ext cx="1080119"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200" dirty="0" smtClean="0"/>
                <a:t>PIPE_4TO2</a:t>
              </a:r>
              <a:endParaRPr lang="zh-TW" altLang="en-US" sz="1200" dirty="0"/>
            </a:p>
          </p:txBody>
        </p:sp>
        <p:sp>
          <p:nvSpPr>
            <p:cNvPr id="11" name="圓角矩形 10"/>
            <p:cNvSpPr/>
            <p:nvPr/>
          </p:nvSpPr>
          <p:spPr>
            <a:xfrm>
              <a:off x="651589" y="4624753"/>
              <a:ext cx="1080120"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200" dirty="0" smtClean="0"/>
                <a:t>PIPE_2TO1</a:t>
              </a:r>
              <a:endParaRPr lang="zh-TW" altLang="en-US" sz="1200" dirty="0"/>
            </a:p>
          </p:txBody>
        </p:sp>
        <p:sp>
          <p:nvSpPr>
            <p:cNvPr id="12" name="圓角矩形 11"/>
            <p:cNvSpPr/>
            <p:nvPr/>
          </p:nvSpPr>
          <p:spPr>
            <a:xfrm>
              <a:off x="1991968" y="5056802"/>
              <a:ext cx="1080120"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200" dirty="0" smtClean="0"/>
                <a:t>LANE_8TO4</a:t>
              </a:r>
              <a:endParaRPr lang="zh-TW" altLang="en-US" sz="1200" dirty="0"/>
            </a:p>
          </p:txBody>
        </p:sp>
        <p:sp>
          <p:nvSpPr>
            <p:cNvPr id="13" name="圓角矩形 12"/>
            <p:cNvSpPr/>
            <p:nvPr/>
          </p:nvSpPr>
          <p:spPr>
            <a:xfrm>
              <a:off x="1991968" y="5627136"/>
              <a:ext cx="1080120"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200" dirty="0" smtClean="0"/>
                <a:t>LANE_4TO2</a:t>
              </a:r>
              <a:endParaRPr lang="zh-TW" altLang="en-US" sz="1200" dirty="0"/>
            </a:p>
          </p:txBody>
        </p:sp>
        <p:sp>
          <p:nvSpPr>
            <p:cNvPr id="14" name="圓角矩形 13"/>
            <p:cNvSpPr/>
            <p:nvPr/>
          </p:nvSpPr>
          <p:spPr>
            <a:xfrm>
              <a:off x="1991968" y="6208930"/>
              <a:ext cx="1080120"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200" dirty="0" smtClean="0"/>
                <a:t>LANE_2TO1</a:t>
              </a:r>
              <a:endParaRPr lang="zh-TW" altLang="en-US" sz="1200" dirty="0"/>
            </a:p>
          </p:txBody>
        </p:sp>
        <p:cxnSp>
          <p:nvCxnSpPr>
            <p:cNvPr id="19" name="直線單箭頭接點 18"/>
            <p:cNvCxnSpPr>
              <a:stCxn id="10" idx="2"/>
              <a:endCxn id="11" idx="0"/>
            </p:cNvCxnSpPr>
            <p:nvPr/>
          </p:nvCxnSpPr>
          <p:spPr>
            <a:xfrm>
              <a:off x="1191649" y="4329960"/>
              <a:ext cx="0" cy="294793"/>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39" name="弧形接點 38"/>
            <p:cNvCxnSpPr>
              <a:stCxn id="9" idx="2"/>
              <a:endCxn id="10" idx="0"/>
            </p:cNvCxnSpPr>
            <p:nvPr/>
          </p:nvCxnSpPr>
          <p:spPr>
            <a:xfrm rot="5400000">
              <a:off x="1782874" y="3292772"/>
              <a:ext cx="157931" cy="1340380"/>
            </a:xfrm>
            <a:prstGeom prst="curvedConnector3">
              <a:avLst/>
            </a:prstGeom>
            <a:ln>
              <a:tailEnd type="arrow"/>
            </a:ln>
          </p:spPr>
          <p:style>
            <a:lnRef idx="1">
              <a:schemeClr val="dk1"/>
            </a:lnRef>
            <a:fillRef idx="2">
              <a:schemeClr val="dk1"/>
            </a:fillRef>
            <a:effectRef idx="1">
              <a:schemeClr val="dk1"/>
            </a:effectRef>
            <a:fontRef idx="minor">
              <a:schemeClr val="dk1"/>
            </a:fontRef>
          </p:style>
        </p:cxnSp>
        <p:cxnSp>
          <p:nvCxnSpPr>
            <p:cNvPr id="41" name="弧形接點 40"/>
            <p:cNvCxnSpPr>
              <a:stCxn id="9" idx="2"/>
              <a:endCxn id="11" idx="0"/>
            </p:cNvCxnSpPr>
            <p:nvPr/>
          </p:nvCxnSpPr>
          <p:spPr>
            <a:xfrm rot="5400000">
              <a:off x="1491461" y="3584185"/>
              <a:ext cx="740756" cy="1340380"/>
            </a:xfrm>
            <a:prstGeom prst="curvedConnector3">
              <a:avLst>
                <a:gd name="adj1" fmla="val 70574"/>
              </a:avLst>
            </a:prstGeom>
            <a:ln>
              <a:tailEnd type="arrow"/>
            </a:ln>
          </p:spPr>
          <p:style>
            <a:lnRef idx="1">
              <a:schemeClr val="dk1"/>
            </a:lnRef>
            <a:fillRef idx="2">
              <a:schemeClr val="dk1"/>
            </a:fillRef>
            <a:effectRef idx="1">
              <a:schemeClr val="dk1"/>
            </a:effectRef>
            <a:fontRef idx="minor">
              <a:schemeClr val="dk1"/>
            </a:fontRef>
          </p:style>
        </p:cxnSp>
        <p:cxnSp>
          <p:nvCxnSpPr>
            <p:cNvPr id="46" name="弧形接點 45"/>
            <p:cNvCxnSpPr>
              <a:stCxn id="11" idx="2"/>
              <a:endCxn id="12" idx="1"/>
            </p:cNvCxnSpPr>
            <p:nvPr/>
          </p:nvCxnSpPr>
          <p:spPr>
            <a:xfrm rot="16200000" flipH="1">
              <a:off x="1447792" y="4656641"/>
              <a:ext cx="288033" cy="800319"/>
            </a:xfrm>
            <a:prstGeom prst="curvedConnector2">
              <a:avLst/>
            </a:prstGeom>
            <a:ln>
              <a:prstDash val="sysDash"/>
              <a:tailEnd type="arrow"/>
            </a:ln>
          </p:spPr>
          <p:style>
            <a:lnRef idx="1">
              <a:schemeClr val="dk1"/>
            </a:lnRef>
            <a:fillRef idx="2">
              <a:schemeClr val="dk1"/>
            </a:fillRef>
            <a:effectRef idx="1">
              <a:schemeClr val="dk1"/>
            </a:effectRef>
            <a:fontRef idx="minor">
              <a:schemeClr val="dk1"/>
            </a:fontRef>
          </p:style>
        </p:cxnSp>
        <p:cxnSp>
          <p:nvCxnSpPr>
            <p:cNvPr id="50" name="直線單箭頭接點 49"/>
            <p:cNvCxnSpPr>
              <a:stCxn id="12" idx="2"/>
              <a:endCxn id="13" idx="0"/>
            </p:cNvCxnSpPr>
            <p:nvPr/>
          </p:nvCxnSpPr>
          <p:spPr>
            <a:xfrm>
              <a:off x="2532028" y="5344834"/>
              <a:ext cx="0" cy="282302"/>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52" name="直線單箭頭接點 51"/>
            <p:cNvCxnSpPr>
              <a:stCxn id="13" idx="2"/>
              <a:endCxn id="14" idx="0"/>
            </p:cNvCxnSpPr>
            <p:nvPr/>
          </p:nvCxnSpPr>
          <p:spPr>
            <a:xfrm>
              <a:off x="2532028" y="5915168"/>
              <a:ext cx="0" cy="293762"/>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54" name="弧形接點 53"/>
            <p:cNvCxnSpPr>
              <a:stCxn id="9" idx="2"/>
              <a:endCxn id="12" idx="0"/>
            </p:cNvCxnSpPr>
            <p:nvPr/>
          </p:nvCxnSpPr>
          <p:spPr>
            <a:xfrm rot="5400000">
              <a:off x="1945627" y="4470399"/>
              <a:ext cx="1172805" cy="1"/>
            </a:xfrm>
            <a:prstGeom prst="curved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弧形接點 55"/>
            <p:cNvCxnSpPr>
              <a:stCxn id="9" idx="2"/>
              <a:endCxn id="9" idx="3"/>
            </p:cNvCxnSpPr>
            <p:nvPr/>
          </p:nvCxnSpPr>
          <p:spPr>
            <a:xfrm rot="5400000" flipH="1" flipV="1">
              <a:off x="2730051" y="3541959"/>
              <a:ext cx="144016" cy="540060"/>
            </a:xfrm>
            <a:prstGeom prst="curvedConnector4">
              <a:avLst>
                <a:gd name="adj1" fmla="val -158732"/>
                <a:gd name="adj2" fmla="val 14232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圓角矩形 71"/>
            <p:cNvSpPr/>
            <p:nvPr/>
          </p:nvSpPr>
          <p:spPr>
            <a:xfrm>
              <a:off x="3635897" y="3553714"/>
              <a:ext cx="1152128"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1200" dirty="0" smtClean="0"/>
                <a:t>OREDUCT_VEC</a:t>
              </a:r>
              <a:endParaRPr lang="zh-TW" altLang="en-US" sz="1200" dirty="0"/>
            </a:p>
          </p:txBody>
        </p:sp>
        <p:sp>
          <p:nvSpPr>
            <p:cNvPr id="73" name="文字方塊 72"/>
            <p:cNvSpPr txBox="1"/>
            <p:nvPr/>
          </p:nvSpPr>
          <p:spPr>
            <a:xfrm>
              <a:off x="1213736" y="3628425"/>
              <a:ext cx="589457" cy="276999"/>
            </a:xfrm>
            <a:prstGeom prst="rect">
              <a:avLst/>
            </a:prstGeom>
            <a:noFill/>
          </p:spPr>
          <p:txBody>
            <a:bodyPr wrap="none" rtlCol="0">
              <a:spAutoFit/>
            </a:bodyPr>
            <a:lstStyle/>
            <a:p>
              <a:r>
                <a:rPr lang="en-US" altLang="zh-TW" sz="1200" dirty="0" smtClean="0"/>
                <a:t>sew16</a:t>
              </a:r>
              <a:endParaRPr lang="zh-TW" altLang="en-US" sz="1200" dirty="0"/>
            </a:p>
          </p:txBody>
        </p:sp>
        <p:sp>
          <p:nvSpPr>
            <p:cNvPr id="74" name="文字方塊 73"/>
            <p:cNvSpPr txBox="1"/>
            <p:nvPr/>
          </p:nvSpPr>
          <p:spPr>
            <a:xfrm>
              <a:off x="2482631" y="4519205"/>
              <a:ext cx="589457" cy="276999"/>
            </a:xfrm>
            <a:prstGeom prst="rect">
              <a:avLst/>
            </a:prstGeom>
            <a:noFill/>
          </p:spPr>
          <p:txBody>
            <a:bodyPr wrap="none" rtlCol="0">
              <a:spAutoFit/>
            </a:bodyPr>
            <a:lstStyle/>
            <a:p>
              <a:r>
                <a:rPr lang="en-US" altLang="zh-TW" sz="1200" dirty="0" smtClean="0"/>
                <a:t>sew64</a:t>
              </a:r>
              <a:endParaRPr lang="zh-TW" altLang="en-US" sz="1200" dirty="0"/>
            </a:p>
          </p:txBody>
        </p:sp>
        <p:sp>
          <p:nvSpPr>
            <p:cNvPr id="75" name="文字方塊 74"/>
            <p:cNvSpPr txBox="1"/>
            <p:nvPr/>
          </p:nvSpPr>
          <p:spPr>
            <a:xfrm>
              <a:off x="1840284" y="4012685"/>
              <a:ext cx="589457" cy="276999"/>
            </a:xfrm>
            <a:prstGeom prst="rect">
              <a:avLst/>
            </a:prstGeom>
            <a:noFill/>
          </p:spPr>
          <p:txBody>
            <a:bodyPr wrap="none" rtlCol="0">
              <a:spAutoFit/>
            </a:bodyPr>
            <a:lstStyle/>
            <a:p>
              <a:r>
                <a:rPr lang="en-US" altLang="zh-TW" sz="1200" dirty="0" smtClean="0"/>
                <a:t>sew32</a:t>
              </a:r>
              <a:endParaRPr lang="zh-TW" altLang="en-US" sz="1200" dirty="0"/>
            </a:p>
          </p:txBody>
        </p:sp>
        <p:sp>
          <p:nvSpPr>
            <p:cNvPr id="76" name="文字方塊 75"/>
            <p:cNvSpPr txBox="1"/>
            <p:nvPr/>
          </p:nvSpPr>
          <p:spPr>
            <a:xfrm>
              <a:off x="2687918" y="4052961"/>
              <a:ext cx="975139" cy="276999"/>
            </a:xfrm>
            <a:prstGeom prst="rect">
              <a:avLst/>
            </a:prstGeom>
            <a:noFill/>
          </p:spPr>
          <p:txBody>
            <a:bodyPr wrap="none" rtlCol="0">
              <a:spAutoFit/>
            </a:bodyPr>
            <a:lstStyle/>
            <a:p>
              <a:r>
                <a:rPr lang="en-US" altLang="zh-TW" sz="1200" dirty="0" err="1" smtClean="0"/>
                <a:t>uop_cnt</a:t>
              </a:r>
              <a:r>
                <a:rPr lang="en-US" altLang="zh-TW" sz="1200" dirty="0" smtClean="0"/>
                <a:t> != 0</a:t>
              </a:r>
              <a:endParaRPr lang="zh-TW" altLang="en-US" sz="1200" dirty="0"/>
            </a:p>
          </p:txBody>
        </p:sp>
        <p:cxnSp>
          <p:nvCxnSpPr>
            <p:cNvPr id="78" name="弧形接點 77"/>
            <p:cNvCxnSpPr>
              <a:stCxn id="72" idx="2"/>
              <a:endCxn id="72" idx="3"/>
            </p:cNvCxnSpPr>
            <p:nvPr/>
          </p:nvCxnSpPr>
          <p:spPr>
            <a:xfrm rot="5400000" flipH="1" flipV="1">
              <a:off x="4427985" y="3481706"/>
              <a:ext cx="144016" cy="576064"/>
            </a:xfrm>
            <a:prstGeom prst="curvedConnector4">
              <a:avLst>
                <a:gd name="adj1" fmla="val -158732"/>
                <a:gd name="adj2" fmla="val 13968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0" name="弧形接點 79"/>
            <p:cNvCxnSpPr>
              <a:stCxn id="8" idx="2"/>
              <a:endCxn id="72" idx="0"/>
            </p:cNvCxnSpPr>
            <p:nvPr/>
          </p:nvCxnSpPr>
          <p:spPr>
            <a:xfrm rot="16200000" flipH="1">
              <a:off x="3633799" y="2975552"/>
              <a:ext cx="373236" cy="783088"/>
            </a:xfrm>
            <a:prstGeom prst="curved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2" name="弧形接點 81"/>
            <p:cNvCxnSpPr>
              <a:stCxn id="8" idx="2"/>
              <a:endCxn id="9" idx="0"/>
            </p:cNvCxnSpPr>
            <p:nvPr/>
          </p:nvCxnSpPr>
          <p:spPr>
            <a:xfrm rot="5400000">
              <a:off x="2772708" y="2939799"/>
              <a:ext cx="415487" cy="896844"/>
            </a:xfrm>
            <a:prstGeom prst="curved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3" name="文字方塊 82"/>
            <p:cNvSpPr txBox="1"/>
            <p:nvPr/>
          </p:nvSpPr>
          <p:spPr>
            <a:xfrm>
              <a:off x="4211961" y="3978856"/>
              <a:ext cx="975139" cy="276999"/>
            </a:xfrm>
            <a:prstGeom prst="rect">
              <a:avLst/>
            </a:prstGeom>
            <a:noFill/>
          </p:spPr>
          <p:txBody>
            <a:bodyPr wrap="none" rtlCol="0">
              <a:spAutoFit/>
            </a:bodyPr>
            <a:lstStyle/>
            <a:p>
              <a:r>
                <a:rPr lang="en-US" altLang="zh-TW" sz="1200" dirty="0" err="1" smtClean="0"/>
                <a:t>uop_cnt</a:t>
              </a:r>
              <a:r>
                <a:rPr lang="en-US" altLang="zh-TW" sz="1200" dirty="0" smtClean="0"/>
                <a:t> != 0</a:t>
              </a:r>
              <a:endParaRPr lang="zh-TW" altLang="en-US" sz="1200" dirty="0"/>
            </a:p>
          </p:txBody>
        </p:sp>
        <p:cxnSp>
          <p:nvCxnSpPr>
            <p:cNvPr id="31" name="弧形接點 30"/>
            <p:cNvCxnSpPr>
              <a:stCxn id="11" idx="2"/>
              <a:endCxn id="13" idx="1"/>
            </p:cNvCxnSpPr>
            <p:nvPr/>
          </p:nvCxnSpPr>
          <p:spPr>
            <a:xfrm rot="16200000" flipH="1">
              <a:off x="1162625" y="4941808"/>
              <a:ext cx="858367" cy="800319"/>
            </a:xfrm>
            <a:prstGeom prst="curvedConnector2">
              <a:avLst/>
            </a:prstGeom>
            <a:ln>
              <a:prstDash val="sysDash"/>
              <a:tailEnd type="arrow"/>
            </a:ln>
          </p:spPr>
          <p:style>
            <a:lnRef idx="1">
              <a:schemeClr val="dk1"/>
            </a:lnRef>
            <a:fillRef idx="2">
              <a:schemeClr val="dk1"/>
            </a:fillRef>
            <a:effectRef idx="1">
              <a:schemeClr val="dk1"/>
            </a:effectRef>
            <a:fontRef idx="minor">
              <a:schemeClr val="dk1"/>
            </a:fontRef>
          </p:style>
        </p:cxnSp>
        <p:cxnSp>
          <p:nvCxnSpPr>
            <p:cNvPr id="34" name="弧形接點 33"/>
            <p:cNvCxnSpPr>
              <a:stCxn id="11" idx="2"/>
              <a:endCxn id="14" idx="1"/>
            </p:cNvCxnSpPr>
            <p:nvPr/>
          </p:nvCxnSpPr>
          <p:spPr>
            <a:xfrm rot="16200000" flipH="1">
              <a:off x="871728" y="5232705"/>
              <a:ext cx="1440161" cy="800319"/>
            </a:xfrm>
            <a:prstGeom prst="curvedConnector2">
              <a:avLst/>
            </a:prstGeom>
            <a:ln>
              <a:prstDash val="sysDash"/>
              <a:tailEnd type="arrow"/>
            </a:ln>
          </p:spPr>
          <p:style>
            <a:lnRef idx="1">
              <a:schemeClr val="dk1"/>
            </a:lnRef>
            <a:fillRef idx="2">
              <a:schemeClr val="dk1"/>
            </a:fillRef>
            <a:effectRef idx="1">
              <a:schemeClr val="dk1"/>
            </a:effectRef>
            <a:fontRef idx="minor">
              <a:schemeClr val="dk1"/>
            </a:fontRef>
          </p:style>
        </p:cxnSp>
        <p:sp>
          <p:nvSpPr>
            <p:cNvPr id="38" name="文字方塊 37"/>
            <p:cNvSpPr txBox="1"/>
            <p:nvPr/>
          </p:nvSpPr>
          <p:spPr>
            <a:xfrm>
              <a:off x="1385579" y="4853974"/>
              <a:ext cx="854721" cy="253916"/>
            </a:xfrm>
            <a:prstGeom prst="rect">
              <a:avLst/>
            </a:prstGeom>
            <a:noFill/>
          </p:spPr>
          <p:txBody>
            <a:bodyPr wrap="none" rtlCol="0">
              <a:spAutoFit/>
            </a:bodyPr>
            <a:lstStyle/>
            <a:p>
              <a:r>
                <a:rPr lang="en-US" altLang="zh-TW" sz="1050" dirty="0" err="1" smtClean="0"/>
                <a:t>lane_cnt</a:t>
              </a:r>
              <a:r>
                <a:rPr lang="en-US" altLang="zh-TW" sz="1050" dirty="0" smtClean="0"/>
                <a:t> = 8</a:t>
              </a:r>
              <a:endParaRPr lang="zh-TW" altLang="en-US" sz="1050" dirty="0"/>
            </a:p>
          </p:txBody>
        </p:sp>
        <p:sp>
          <p:nvSpPr>
            <p:cNvPr id="40" name="文字方塊 39"/>
            <p:cNvSpPr txBox="1"/>
            <p:nvPr/>
          </p:nvSpPr>
          <p:spPr>
            <a:xfrm>
              <a:off x="1404816" y="5358030"/>
              <a:ext cx="854721" cy="253916"/>
            </a:xfrm>
            <a:prstGeom prst="rect">
              <a:avLst/>
            </a:prstGeom>
            <a:noFill/>
          </p:spPr>
          <p:txBody>
            <a:bodyPr wrap="none" rtlCol="0">
              <a:spAutoFit/>
            </a:bodyPr>
            <a:lstStyle/>
            <a:p>
              <a:r>
                <a:rPr lang="en-US" altLang="zh-TW" sz="1050" dirty="0" err="1" smtClean="0"/>
                <a:t>lane_cnt</a:t>
              </a:r>
              <a:r>
                <a:rPr lang="en-US" altLang="zh-TW" sz="1050" dirty="0" smtClean="0"/>
                <a:t> = 4</a:t>
              </a:r>
              <a:endParaRPr lang="zh-TW" altLang="en-US" sz="1050" dirty="0"/>
            </a:p>
          </p:txBody>
        </p:sp>
        <p:sp>
          <p:nvSpPr>
            <p:cNvPr id="42" name="文字方塊 41"/>
            <p:cNvSpPr txBox="1"/>
            <p:nvPr/>
          </p:nvSpPr>
          <p:spPr>
            <a:xfrm>
              <a:off x="1395440" y="5955014"/>
              <a:ext cx="854721" cy="253916"/>
            </a:xfrm>
            <a:prstGeom prst="rect">
              <a:avLst/>
            </a:prstGeom>
            <a:noFill/>
          </p:spPr>
          <p:txBody>
            <a:bodyPr wrap="none" rtlCol="0">
              <a:spAutoFit/>
            </a:bodyPr>
            <a:lstStyle/>
            <a:p>
              <a:r>
                <a:rPr lang="en-US" altLang="zh-TW" sz="1050" dirty="0" err="1" smtClean="0"/>
                <a:t>lane_cnt</a:t>
              </a:r>
              <a:r>
                <a:rPr lang="en-US" altLang="zh-TW" sz="1050" dirty="0" smtClean="0"/>
                <a:t> = 2</a:t>
              </a:r>
              <a:endParaRPr lang="zh-TW" altLang="en-US" sz="1050" dirty="0"/>
            </a:p>
          </p:txBody>
        </p:sp>
        <p:cxnSp>
          <p:nvCxnSpPr>
            <p:cNvPr id="4" name="弧形接點 3"/>
            <p:cNvCxnSpPr>
              <a:stCxn id="14" idx="2"/>
              <a:endCxn id="8" idx="1"/>
            </p:cNvCxnSpPr>
            <p:nvPr/>
          </p:nvCxnSpPr>
          <p:spPr>
            <a:xfrm rot="5400000" flipH="1" flipV="1">
              <a:off x="957668" y="4610822"/>
              <a:ext cx="3460500" cy="311780"/>
            </a:xfrm>
            <a:prstGeom prst="curvedConnector4">
              <a:avLst>
                <a:gd name="adj1" fmla="val -8147"/>
                <a:gd name="adj2" fmla="val -70846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弧形接點 6"/>
            <p:cNvCxnSpPr>
              <a:stCxn id="72" idx="3"/>
              <a:endCxn id="8" idx="3"/>
            </p:cNvCxnSpPr>
            <p:nvPr/>
          </p:nvCxnSpPr>
          <p:spPr>
            <a:xfrm flipH="1" flipV="1">
              <a:off x="4013938" y="3036462"/>
              <a:ext cx="774087" cy="661268"/>
            </a:xfrm>
            <a:prstGeom prst="curvedConnector3">
              <a:avLst>
                <a:gd name="adj1" fmla="val -2953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graphicFrame>
        <p:nvGraphicFramePr>
          <p:cNvPr id="3" name="表格 2"/>
          <p:cNvGraphicFramePr>
            <a:graphicFrameLocks noGrp="1"/>
          </p:cNvGraphicFramePr>
          <p:nvPr>
            <p:extLst>
              <p:ext uri="{D42A27DB-BD31-4B8C-83A1-F6EECF244321}">
                <p14:modId xmlns:p14="http://schemas.microsoft.com/office/powerpoint/2010/main" val="2998949502"/>
              </p:ext>
            </p:extLst>
          </p:nvPr>
        </p:nvGraphicFramePr>
        <p:xfrm>
          <a:off x="5255568" y="2927902"/>
          <a:ext cx="3888432" cy="3858644"/>
        </p:xfrm>
        <a:graphic>
          <a:graphicData uri="http://schemas.openxmlformats.org/drawingml/2006/table">
            <a:tbl>
              <a:tblPr firstRow="1" bandRow="1">
                <a:tableStyleId>{5C22544A-7EE6-4342-B048-85BDC9FD1C3A}</a:tableStyleId>
              </a:tblPr>
              <a:tblGrid>
                <a:gridCol w="1570328"/>
                <a:gridCol w="2318104"/>
              </a:tblGrid>
              <a:tr h="301721">
                <a:tc>
                  <a:txBody>
                    <a:bodyPr/>
                    <a:lstStyle/>
                    <a:p>
                      <a:r>
                        <a:rPr lang="en-US" altLang="zh-TW" sz="1200" dirty="0" smtClean="0"/>
                        <a:t>State</a:t>
                      </a:r>
                      <a:endParaRPr lang="zh-TW" altLang="en-US" sz="1200" dirty="0"/>
                    </a:p>
                  </a:txBody>
                  <a:tcPr/>
                </a:tc>
                <a:tc>
                  <a:txBody>
                    <a:bodyPr/>
                    <a:lstStyle/>
                    <a:p>
                      <a:r>
                        <a:rPr lang="en-US" altLang="zh-TW" sz="1200" dirty="0" smtClean="0"/>
                        <a:t>Action</a:t>
                      </a:r>
                      <a:endParaRPr lang="zh-TW" altLang="en-US" sz="1200" dirty="0"/>
                    </a:p>
                  </a:txBody>
                  <a:tcPr/>
                </a:tc>
              </a:tr>
              <a:tr h="396384">
                <a:tc>
                  <a:txBody>
                    <a:bodyPr/>
                    <a:lstStyle/>
                    <a:p>
                      <a:r>
                        <a:rPr lang="en-US" altLang="zh-TW" sz="1200" dirty="0" smtClean="0"/>
                        <a:t>REDUCT_SCLR</a:t>
                      </a:r>
                      <a:endParaRPr lang="zh-TW" altLang="en-US" sz="1200" dirty="0"/>
                    </a:p>
                  </a:txBody>
                  <a:tcPr/>
                </a:tc>
                <a:tc>
                  <a:txBody>
                    <a:bodyPr/>
                    <a:lstStyle/>
                    <a:p>
                      <a:r>
                        <a:rPr lang="en-US" altLang="zh-TW" sz="1200" dirty="0" smtClean="0"/>
                        <a:t>also the idle</a:t>
                      </a:r>
                      <a:r>
                        <a:rPr lang="en-US" altLang="zh-TW" sz="1200" baseline="0" dirty="0" smtClean="0"/>
                        <a:t> state</a:t>
                      </a:r>
                    </a:p>
                    <a:p>
                      <a:r>
                        <a:rPr lang="en-US" altLang="zh-TW" sz="1200" dirty="0" smtClean="0"/>
                        <a:t>accumulate</a:t>
                      </a:r>
                      <a:r>
                        <a:rPr lang="en-US" altLang="zh-TW" sz="1200" baseline="0" dirty="0" smtClean="0"/>
                        <a:t> the scalar element</a:t>
                      </a:r>
                      <a:endParaRPr lang="zh-TW" altLang="en-US" sz="1200" dirty="0"/>
                    </a:p>
                  </a:txBody>
                  <a:tcPr/>
                </a:tc>
              </a:tr>
              <a:tr h="396384">
                <a:tc>
                  <a:txBody>
                    <a:bodyPr/>
                    <a:lstStyle/>
                    <a:p>
                      <a:r>
                        <a:rPr lang="en-US" altLang="zh-TW" sz="1200" dirty="0" smtClean="0"/>
                        <a:t>REDUCT_VEC</a:t>
                      </a:r>
                      <a:endParaRPr lang="zh-TW" altLang="en-US" sz="1200" dirty="0"/>
                    </a:p>
                  </a:txBody>
                  <a:tcPr/>
                </a:tc>
                <a:tc>
                  <a:txBody>
                    <a:bodyPr/>
                    <a:lstStyle/>
                    <a:p>
                      <a:r>
                        <a:rPr lang="en-US" altLang="zh-TW" sz="1200" dirty="0" smtClean="0"/>
                        <a:t>accumulate elements</a:t>
                      </a:r>
                      <a:r>
                        <a:rPr lang="en-US" altLang="zh-TW" sz="1200" baseline="0" dirty="0" smtClean="0"/>
                        <a:t> to its corresponded tree leaf node</a:t>
                      </a:r>
                      <a:endParaRPr lang="zh-TW" altLang="en-US" sz="1200" dirty="0"/>
                    </a:p>
                  </a:txBody>
                  <a:tcPr/>
                </a:tc>
              </a:tr>
              <a:tr h="554937">
                <a:tc>
                  <a:txBody>
                    <a:bodyPr/>
                    <a:lstStyle/>
                    <a:p>
                      <a:r>
                        <a:rPr lang="en-US" altLang="zh-TW" sz="1200" dirty="0" smtClean="0"/>
                        <a:t>PIPE_4TO2</a:t>
                      </a:r>
                      <a:endParaRPr lang="zh-TW" altLang="en-US" sz="1200" dirty="0"/>
                    </a:p>
                  </a:txBody>
                  <a:tcPr/>
                </a:tc>
                <a:tc>
                  <a:txBody>
                    <a:bodyPr/>
                    <a:lstStyle/>
                    <a:p>
                      <a:r>
                        <a:rPr lang="en-US" altLang="zh-TW" sz="1200" dirty="0" smtClean="0"/>
                        <a:t>merge 4 pipe results in each lane</a:t>
                      </a:r>
                      <a:r>
                        <a:rPr lang="en-US" altLang="zh-TW" sz="1200" baseline="0" dirty="0" smtClean="0"/>
                        <a:t> </a:t>
                      </a:r>
                      <a:r>
                        <a:rPr lang="en-US" altLang="zh-TW" sz="1200" dirty="0" smtClean="0"/>
                        <a:t>to 2 </a:t>
                      </a:r>
                    </a:p>
                    <a:p>
                      <a:r>
                        <a:rPr lang="en-US" altLang="zh-TW" sz="1200" dirty="0" smtClean="0"/>
                        <a:t>p0</a:t>
                      </a:r>
                      <a:r>
                        <a:rPr lang="en-US" altLang="zh-TW" sz="1200" baseline="0" dirty="0" smtClean="0"/>
                        <a:t> = p0 +</a:t>
                      </a:r>
                      <a:r>
                        <a:rPr lang="zh-TW" altLang="en-US" sz="1200" baseline="0" dirty="0" smtClean="0"/>
                        <a:t> </a:t>
                      </a:r>
                      <a:r>
                        <a:rPr lang="en-US" altLang="zh-TW" sz="1200" baseline="0" dirty="0" smtClean="0"/>
                        <a:t>p1, p2 = p2 + p3</a:t>
                      </a:r>
                      <a:endParaRPr lang="zh-TW" altLang="en-US" sz="1200" dirty="0"/>
                    </a:p>
                  </a:txBody>
                  <a:tcPr/>
                </a:tc>
              </a:tr>
              <a:tr h="554937">
                <a:tc>
                  <a:txBody>
                    <a:bodyPr/>
                    <a:lstStyle/>
                    <a:p>
                      <a:r>
                        <a:rPr lang="en-US" altLang="zh-TW" sz="1200" dirty="0" smtClean="0"/>
                        <a:t>PIPE_2TO1</a:t>
                      </a:r>
                      <a:endParaRPr lang="zh-TW"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200" dirty="0" smtClean="0"/>
                        <a:t>merge 2 pipe results in each lane to 1 </a:t>
                      </a:r>
                    </a:p>
                    <a:p>
                      <a:r>
                        <a:rPr lang="en-US" altLang="zh-TW" sz="1200" dirty="0" smtClean="0"/>
                        <a:t>p0 = p0 +</a:t>
                      </a:r>
                      <a:r>
                        <a:rPr lang="zh-TW" altLang="en-US" sz="1200" baseline="0" dirty="0" smtClean="0"/>
                        <a:t> </a:t>
                      </a:r>
                      <a:r>
                        <a:rPr lang="en-US" altLang="zh-TW" sz="1200" baseline="0" dirty="0" smtClean="0"/>
                        <a:t>p2</a:t>
                      </a:r>
                      <a:endParaRPr lang="zh-TW" altLang="en-US" sz="1200" dirty="0"/>
                    </a:p>
                  </a:txBody>
                  <a:tcPr/>
                </a:tc>
              </a:tr>
              <a:tr h="301721">
                <a:tc>
                  <a:txBody>
                    <a:bodyPr/>
                    <a:lstStyle/>
                    <a:p>
                      <a:r>
                        <a:rPr lang="en-US" altLang="zh-TW" sz="1200" dirty="0" smtClean="0"/>
                        <a:t>LANE_8TO4</a:t>
                      </a:r>
                      <a:endParaRPr lang="zh-TW" altLang="en-US" sz="1200" dirty="0"/>
                    </a:p>
                  </a:txBody>
                  <a:tcPr/>
                </a:tc>
                <a:tc>
                  <a:txBody>
                    <a:bodyPr/>
                    <a:lstStyle/>
                    <a:p>
                      <a:r>
                        <a:rPr lang="en-US" altLang="zh-TW" sz="1200" dirty="0" smtClean="0"/>
                        <a:t>merge 8</a:t>
                      </a:r>
                      <a:r>
                        <a:rPr lang="en-US" altLang="zh-TW" sz="1200" baseline="0" dirty="0" smtClean="0"/>
                        <a:t> lane results to 4</a:t>
                      </a:r>
                      <a:endParaRPr lang="zh-TW" altLang="en-US" sz="1200" dirty="0"/>
                    </a:p>
                  </a:txBody>
                  <a:tcPr/>
                </a:tc>
              </a:tr>
              <a:tr h="301721">
                <a:tc>
                  <a:txBody>
                    <a:bodyPr/>
                    <a:lstStyle/>
                    <a:p>
                      <a:r>
                        <a:rPr lang="en-US" altLang="zh-TW" sz="1200" dirty="0" smtClean="0"/>
                        <a:t>LANE_4TO2</a:t>
                      </a:r>
                      <a:endParaRPr lang="zh-TW" altLang="en-US" sz="1200" dirty="0"/>
                    </a:p>
                  </a:txBody>
                  <a:tcPr/>
                </a:tc>
                <a:tc>
                  <a:txBody>
                    <a:bodyPr/>
                    <a:lstStyle/>
                    <a:p>
                      <a:r>
                        <a:rPr lang="en-US" altLang="zh-TW" sz="1200" dirty="0" smtClean="0"/>
                        <a:t>merge 4 lane results</a:t>
                      </a:r>
                      <a:r>
                        <a:rPr lang="en-US" altLang="zh-TW" sz="1200" baseline="0" dirty="0" smtClean="0"/>
                        <a:t> to 2</a:t>
                      </a:r>
                      <a:endParaRPr lang="zh-TW" altLang="en-US" sz="1200" dirty="0"/>
                    </a:p>
                  </a:txBody>
                  <a:tcPr/>
                </a:tc>
              </a:tr>
              <a:tr h="396384">
                <a:tc>
                  <a:txBody>
                    <a:bodyPr/>
                    <a:lstStyle/>
                    <a:p>
                      <a:r>
                        <a:rPr lang="en-US" altLang="zh-TW" sz="1200" dirty="0" smtClean="0"/>
                        <a:t>LANE_2TO1</a:t>
                      </a:r>
                      <a:endParaRPr lang="zh-TW" altLang="en-US" sz="1200" dirty="0"/>
                    </a:p>
                  </a:txBody>
                  <a:tcPr/>
                </a:tc>
                <a:tc>
                  <a:txBody>
                    <a:bodyPr/>
                    <a:lstStyle/>
                    <a:p>
                      <a:r>
                        <a:rPr lang="en-US" altLang="zh-TW" sz="1200" dirty="0" smtClean="0"/>
                        <a:t>merge 2 lane result to 1, it’s the final result</a:t>
                      </a:r>
                      <a:endParaRPr lang="zh-TW" altLang="en-US" sz="1200" dirty="0"/>
                    </a:p>
                  </a:txBody>
                  <a:tcPr/>
                </a:tc>
              </a:tr>
              <a:tr h="301721">
                <a:tc>
                  <a:txBody>
                    <a:bodyPr/>
                    <a:lstStyle/>
                    <a:p>
                      <a:r>
                        <a:rPr lang="en-US" altLang="zh-TW" sz="1200" dirty="0" smtClean="0"/>
                        <a:t>DOTPROD_ACC</a:t>
                      </a:r>
                      <a:endParaRPr lang="zh-TW" altLang="en-US" sz="1200" dirty="0"/>
                    </a:p>
                  </a:txBody>
                  <a:tcPr/>
                </a:tc>
                <a:tc>
                  <a:txBody>
                    <a:bodyPr/>
                    <a:lstStyle/>
                    <a:p>
                      <a:endParaRPr lang="zh-TW" altLang="en-US" sz="1200" dirty="0"/>
                    </a:p>
                  </a:txBody>
                  <a:tcPr/>
                </a:tc>
              </a:tr>
            </a:tbl>
          </a:graphicData>
        </a:graphic>
      </p:graphicFrame>
    </p:spTree>
    <p:extLst>
      <p:ext uri="{BB962C8B-B14F-4D97-AF65-F5344CB8AC3E}">
        <p14:creationId xmlns:p14="http://schemas.microsoft.com/office/powerpoint/2010/main" val="28694426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t>Reduction </a:t>
            </a:r>
            <a:r>
              <a:rPr lang="en-US" altLang="zh-TW" sz="3600" dirty="0" smtClean="0"/>
              <a:t>Instructions (4/)</a:t>
            </a:r>
            <a:endParaRPr lang="zh-TW" altLang="en-US" sz="3600" dirty="0"/>
          </a:p>
        </p:txBody>
      </p:sp>
      <p:sp>
        <p:nvSpPr>
          <p:cNvPr id="3" name="內容版面配置區 2"/>
          <p:cNvSpPr>
            <a:spLocks noGrp="1"/>
          </p:cNvSpPr>
          <p:nvPr>
            <p:ph idx="1"/>
          </p:nvPr>
        </p:nvSpPr>
        <p:spPr/>
        <p:txBody>
          <a:bodyPr>
            <a:normAutofit/>
          </a:bodyPr>
          <a:lstStyle/>
          <a:p>
            <a:r>
              <a:rPr lang="en-US" altLang="zh-TW" sz="1600" dirty="0"/>
              <a:t>VLEN=256, SIMD=256, LMUL=2, SEW=16, VL=VLMAX</a:t>
            </a:r>
            <a:endParaRPr lang="zh-TW" altLang="en-US" sz="1600" dirty="0"/>
          </a:p>
          <a:p>
            <a:endParaRPr lang="en-US" altLang="zh-TW" sz="1600" dirty="0" smtClean="0"/>
          </a:p>
        </p:txBody>
      </p:sp>
      <p:pic>
        <p:nvPicPr>
          <p:cNvPr id="4098" name="Picture 2" descr="C:\Users\larryzzr\Desktop\FP_Larry\FMIS_Figs\vfmis_lane_v1_f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2708920"/>
            <a:ext cx="5688632" cy="3562041"/>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群組 5"/>
          <p:cNvGrpSpPr/>
          <p:nvPr/>
        </p:nvGrpSpPr>
        <p:grpSpPr>
          <a:xfrm>
            <a:off x="6274377" y="3322334"/>
            <a:ext cx="2685571" cy="2064524"/>
            <a:chOff x="651589" y="2892446"/>
            <a:chExt cx="4688821" cy="3604516"/>
          </a:xfrm>
        </p:grpSpPr>
        <p:sp>
          <p:nvSpPr>
            <p:cNvPr id="7" name="圓角矩形 6"/>
            <p:cNvSpPr/>
            <p:nvPr/>
          </p:nvSpPr>
          <p:spPr>
            <a:xfrm>
              <a:off x="2843808" y="2892446"/>
              <a:ext cx="1170130"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600" dirty="0" smtClean="0"/>
                <a:t>REDUCT_SCLR</a:t>
              </a:r>
              <a:endParaRPr lang="zh-TW" altLang="en-US" sz="600" dirty="0"/>
            </a:p>
          </p:txBody>
        </p:sp>
        <p:sp>
          <p:nvSpPr>
            <p:cNvPr id="8" name="圓角矩形 7"/>
            <p:cNvSpPr/>
            <p:nvPr/>
          </p:nvSpPr>
          <p:spPr>
            <a:xfrm>
              <a:off x="1991969" y="3595965"/>
              <a:ext cx="1080120"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600" dirty="0" smtClean="0"/>
                <a:t>REDUCT_VEC</a:t>
              </a:r>
              <a:endParaRPr lang="zh-TW" altLang="en-US" sz="600" dirty="0"/>
            </a:p>
          </p:txBody>
        </p:sp>
        <p:sp>
          <p:nvSpPr>
            <p:cNvPr id="9" name="圓角矩形 8"/>
            <p:cNvSpPr/>
            <p:nvPr/>
          </p:nvSpPr>
          <p:spPr>
            <a:xfrm>
              <a:off x="651589" y="4041928"/>
              <a:ext cx="1080119"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600" dirty="0" smtClean="0"/>
                <a:t>PIPE_4TO2</a:t>
              </a:r>
              <a:endParaRPr lang="zh-TW" altLang="en-US" sz="600" dirty="0"/>
            </a:p>
          </p:txBody>
        </p:sp>
        <p:sp>
          <p:nvSpPr>
            <p:cNvPr id="10" name="圓角矩形 9"/>
            <p:cNvSpPr/>
            <p:nvPr/>
          </p:nvSpPr>
          <p:spPr>
            <a:xfrm>
              <a:off x="651589" y="4624753"/>
              <a:ext cx="1080120"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600" dirty="0" smtClean="0"/>
                <a:t>PIPE_2TO1</a:t>
              </a:r>
              <a:endParaRPr lang="zh-TW" altLang="en-US" sz="600" dirty="0"/>
            </a:p>
          </p:txBody>
        </p:sp>
        <p:sp>
          <p:nvSpPr>
            <p:cNvPr id="11" name="圓角矩形 10"/>
            <p:cNvSpPr/>
            <p:nvPr/>
          </p:nvSpPr>
          <p:spPr>
            <a:xfrm>
              <a:off x="1991968" y="5056802"/>
              <a:ext cx="1080120"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600" dirty="0" smtClean="0"/>
                <a:t>LANE_8TO4</a:t>
              </a:r>
              <a:endParaRPr lang="zh-TW" altLang="en-US" sz="600" dirty="0"/>
            </a:p>
          </p:txBody>
        </p:sp>
        <p:sp>
          <p:nvSpPr>
            <p:cNvPr id="12" name="圓角矩形 11"/>
            <p:cNvSpPr/>
            <p:nvPr/>
          </p:nvSpPr>
          <p:spPr>
            <a:xfrm>
              <a:off x="1991968" y="5627136"/>
              <a:ext cx="1080120"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600" dirty="0" smtClean="0"/>
                <a:t>LANE_4TO2</a:t>
              </a:r>
              <a:endParaRPr lang="zh-TW" altLang="en-US" sz="600" dirty="0"/>
            </a:p>
          </p:txBody>
        </p:sp>
        <p:sp>
          <p:nvSpPr>
            <p:cNvPr id="13" name="圓角矩形 12"/>
            <p:cNvSpPr/>
            <p:nvPr/>
          </p:nvSpPr>
          <p:spPr>
            <a:xfrm>
              <a:off x="1991968" y="6208930"/>
              <a:ext cx="1080120" cy="28803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600" dirty="0" smtClean="0"/>
                <a:t>LANE_2TO1</a:t>
              </a:r>
              <a:endParaRPr lang="zh-TW" altLang="en-US" sz="600" dirty="0"/>
            </a:p>
          </p:txBody>
        </p:sp>
        <p:cxnSp>
          <p:nvCxnSpPr>
            <p:cNvPr id="14" name="直線單箭頭接點 13"/>
            <p:cNvCxnSpPr>
              <a:stCxn id="9" idx="2"/>
              <a:endCxn id="10" idx="0"/>
            </p:cNvCxnSpPr>
            <p:nvPr/>
          </p:nvCxnSpPr>
          <p:spPr>
            <a:xfrm>
              <a:off x="1191649" y="4329960"/>
              <a:ext cx="0" cy="294793"/>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5" name="弧形接點 14"/>
            <p:cNvCxnSpPr>
              <a:stCxn id="8" idx="2"/>
              <a:endCxn id="9" idx="0"/>
            </p:cNvCxnSpPr>
            <p:nvPr/>
          </p:nvCxnSpPr>
          <p:spPr>
            <a:xfrm rot="5400000">
              <a:off x="1782874" y="3292772"/>
              <a:ext cx="157931" cy="1340380"/>
            </a:xfrm>
            <a:prstGeom prst="curvedConnector3">
              <a:avLst/>
            </a:prstGeom>
            <a:ln>
              <a:tailEnd type="arrow"/>
            </a:ln>
          </p:spPr>
          <p:style>
            <a:lnRef idx="1">
              <a:schemeClr val="dk1"/>
            </a:lnRef>
            <a:fillRef idx="2">
              <a:schemeClr val="dk1"/>
            </a:fillRef>
            <a:effectRef idx="1">
              <a:schemeClr val="dk1"/>
            </a:effectRef>
            <a:fontRef idx="minor">
              <a:schemeClr val="dk1"/>
            </a:fontRef>
          </p:style>
        </p:cxnSp>
        <p:cxnSp>
          <p:nvCxnSpPr>
            <p:cNvPr id="16" name="弧形接點 15"/>
            <p:cNvCxnSpPr>
              <a:stCxn id="8" idx="2"/>
              <a:endCxn id="10" idx="0"/>
            </p:cNvCxnSpPr>
            <p:nvPr/>
          </p:nvCxnSpPr>
          <p:spPr>
            <a:xfrm rot="5400000">
              <a:off x="1491461" y="3584185"/>
              <a:ext cx="740756" cy="1340380"/>
            </a:xfrm>
            <a:prstGeom prst="curvedConnector3">
              <a:avLst>
                <a:gd name="adj1" fmla="val 70574"/>
              </a:avLst>
            </a:prstGeom>
            <a:ln>
              <a:tailEnd type="arrow"/>
            </a:ln>
          </p:spPr>
          <p:style>
            <a:lnRef idx="1">
              <a:schemeClr val="dk1"/>
            </a:lnRef>
            <a:fillRef idx="2">
              <a:schemeClr val="dk1"/>
            </a:fillRef>
            <a:effectRef idx="1">
              <a:schemeClr val="dk1"/>
            </a:effectRef>
            <a:fontRef idx="minor">
              <a:schemeClr val="dk1"/>
            </a:fontRef>
          </p:style>
        </p:cxnSp>
        <p:cxnSp>
          <p:nvCxnSpPr>
            <p:cNvPr id="17" name="弧形接點 16"/>
            <p:cNvCxnSpPr>
              <a:stCxn id="10" idx="2"/>
              <a:endCxn id="11" idx="1"/>
            </p:cNvCxnSpPr>
            <p:nvPr/>
          </p:nvCxnSpPr>
          <p:spPr>
            <a:xfrm rot="16200000" flipH="1">
              <a:off x="1447792" y="4656641"/>
              <a:ext cx="288033" cy="800319"/>
            </a:xfrm>
            <a:prstGeom prst="curvedConnector2">
              <a:avLst/>
            </a:prstGeom>
            <a:ln>
              <a:prstDash val="sysDash"/>
              <a:tailEnd type="arrow"/>
            </a:ln>
          </p:spPr>
          <p:style>
            <a:lnRef idx="1">
              <a:schemeClr val="dk1"/>
            </a:lnRef>
            <a:fillRef idx="2">
              <a:schemeClr val="dk1"/>
            </a:fillRef>
            <a:effectRef idx="1">
              <a:schemeClr val="dk1"/>
            </a:effectRef>
            <a:fontRef idx="minor">
              <a:schemeClr val="dk1"/>
            </a:fontRef>
          </p:style>
        </p:cxnSp>
        <p:cxnSp>
          <p:nvCxnSpPr>
            <p:cNvPr id="18" name="直線單箭頭接點 17"/>
            <p:cNvCxnSpPr>
              <a:stCxn id="11" idx="2"/>
              <a:endCxn id="12" idx="0"/>
            </p:cNvCxnSpPr>
            <p:nvPr/>
          </p:nvCxnSpPr>
          <p:spPr>
            <a:xfrm>
              <a:off x="2532028" y="5344834"/>
              <a:ext cx="0" cy="282302"/>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19" name="直線單箭頭接點 18"/>
            <p:cNvCxnSpPr>
              <a:stCxn id="12" idx="2"/>
              <a:endCxn id="13" idx="0"/>
            </p:cNvCxnSpPr>
            <p:nvPr/>
          </p:nvCxnSpPr>
          <p:spPr>
            <a:xfrm>
              <a:off x="2532028" y="5915168"/>
              <a:ext cx="0" cy="293762"/>
            </a:xfrm>
            <a:prstGeom prst="straightConnector1">
              <a:avLst/>
            </a:prstGeom>
            <a:ln>
              <a:tailEnd type="arrow"/>
            </a:ln>
          </p:spPr>
          <p:style>
            <a:lnRef idx="1">
              <a:schemeClr val="dk1"/>
            </a:lnRef>
            <a:fillRef idx="2">
              <a:schemeClr val="dk1"/>
            </a:fillRef>
            <a:effectRef idx="1">
              <a:schemeClr val="dk1"/>
            </a:effectRef>
            <a:fontRef idx="minor">
              <a:schemeClr val="dk1"/>
            </a:fontRef>
          </p:style>
        </p:cxnSp>
        <p:cxnSp>
          <p:nvCxnSpPr>
            <p:cNvPr id="20" name="弧形接點 19"/>
            <p:cNvCxnSpPr>
              <a:stCxn id="8" idx="2"/>
              <a:endCxn id="11" idx="0"/>
            </p:cNvCxnSpPr>
            <p:nvPr/>
          </p:nvCxnSpPr>
          <p:spPr>
            <a:xfrm rot="5400000">
              <a:off x="1945627" y="4470399"/>
              <a:ext cx="1172805" cy="1"/>
            </a:xfrm>
            <a:prstGeom prst="curved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弧形接點 20"/>
            <p:cNvCxnSpPr>
              <a:stCxn id="8" idx="2"/>
              <a:endCxn id="8" idx="3"/>
            </p:cNvCxnSpPr>
            <p:nvPr/>
          </p:nvCxnSpPr>
          <p:spPr>
            <a:xfrm rot="5400000" flipH="1" flipV="1">
              <a:off x="2730051" y="3541959"/>
              <a:ext cx="144016" cy="540060"/>
            </a:xfrm>
            <a:prstGeom prst="curvedConnector4">
              <a:avLst>
                <a:gd name="adj1" fmla="val -158732"/>
                <a:gd name="adj2" fmla="val 14232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2" name="圓角矩形 21"/>
            <p:cNvSpPr/>
            <p:nvPr/>
          </p:nvSpPr>
          <p:spPr>
            <a:xfrm>
              <a:off x="3588243" y="3553714"/>
              <a:ext cx="1199781" cy="288031"/>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ltLang="zh-TW" sz="600" dirty="0" smtClean="0"/>
                <a:t>OREDUCT_VEC</a:t>
              </a:r>
              <a:endParaRPr lang="zh-TW" altLang="en-US" sz="600" dirty="0"/>
            </a:p>
          </p:txBody>
        </p:sp>
        <p:sp>
          <p:nvSpPr>
            <p:cNvPr id="23" name="文字方塊 22"/>
            <p:cNvSpPr txBox="1"/>
            <p:nvPr/>
          </p:nvSpPr>
          <p:spPr>
            <a:xfrm>
              <a:off x="1213737" y="3628426"/>
              <a:ext cx="731028" cy="349282"/>
            </a:xfrm>
            <a:prstGeom prst="rect">
              <a:avLst/>
            </a:prstGeom>
            <a:noFill/>
          </p:spPr>
          <p:txBody>
            <a:bodyPr wrap="none" rtlCol="0">
              <a:spAutoFit/>
            </a:bodyPr>
            <a:lstStyle/>
            <a:p>
              <a:r>
                <a:rPr lang="en-US" altLang="zh-TW" sz="700" dirty="0" smtClean="0"/>
                <a:t>sew16</a:t>
              </a:r>
              <a:endParaRPr lang="zh-TW" altLang="en-US" sz="700" dirty="0"/>
            </a:p>
          </p:txBody>
        </p:sp>
        <p:sp>
          <p:nvSpPr>
            <p:cNvPr id="24" name="文字方塊 23"/>
            <p:cNvSpPr txBox="1"/>
            <p:nvPr/>
          </p:nvSpPr>
          <p:spPr>
            <a:xfrm>
              <a:off x="2482630" y="4519205"/>
              <a:ext cx="731028" cy="349282"/>
            </a:xfrm>
            <a:prstGeom prst="rect">
              <a:avLst/>
            </a:prstGeom>
            <a:noFill/>
          </p:spPr>
          <p:txBody>
            <a:bodyPr wrap="none" rtlCol="0">
              <a:spAutoFit/>
            </a:bodyPr>
            <a:lstStyle/>
            <a:p>
              <a:r>
                <a:rPr lang="en-US" altLang="zh-TW" sz="700" dirty="0" smtClean="0"/>
                <a:t>sew64</a:t>
              </a:r>
              <a:endParaRPr lang="zh-TW" altLang="en-US" sz="700" dirty="0"/>
            </a:p>
          </p:txBody>
        </p:sp>
        <p:sp>
          <p:nvSpPr>
            <p:cNvPr id="25" name="文字方塊 24"/>
            <p:cNvSpPr txBox="1"/>
            <p:nvPr/>
          </p:nvSpPr>
          <p:spPr>
            <a:xfrm>
              <a:off x="1840283" y="4012686"/>
              <a:ext cx="731028" cy="349282"/>
            </a:xfrm>
            <a:prstGeom prst="rect">
              <a:avLst/>
            </a:prstGeom>
            <a:noFill/>
          </p:spPr>
          <p:txBody>
            <a:bodyPr wrap="none" rtlCol="0">
              <a:spAutoFit/>
            </a:bodyPr>
            <a:lstStyle/>
            <a:p>
              <a:r>
                <a:rPr lang="en-US" altLang="zh-TW" sz="700" dirty="0" smtClean="0"/>
                <a:t>sew32</a:t>
              </a:r>
              <a:endParaRPr lang="zh-TW" altLang="en-US" sz="700" dirty="0"/>
            </a:p>
          </p:txBody>
        </p:sp>
        <p:sp>
          <p:nvSpPr>
            <p:cNvPr id="26" name="文字方塊 25"/>
            <p:cNvSpPr txBox="1"/>
            <p:nvPr/>
          </p:nvSpPr>
          <p:spPr>
            <a:xfrm>
              <a:off x="2687919" y="4052961"/>
              <a:ext cx="1128449" cy="349282"/>
            </a:xfrm>
            <a:prstGeom prst="rect">
              <a:avLst/>
            </a:prstGeom>
            <a:noFill/>
          </p:spPr>
          <p:txBody>
            <a:bodyPr wrap="none" rtlCol="0">
              <a:spAutoFit/>
            </a:bodyPr>
            <a:lstStyle/>
            <a:p>
              <a:r>
                <a:rPr lang="en-US" altLang="zh-TW" sz="700" dirty="0" err="1" smtClean="0"/>
                <a:t>uop_cnt</a:t>
              </a:r>
              <a:r>
                <a:rPr lang="en-US" altLang="zh-TW" sz="700" dirty="0" smtClean="0"/>
                <a:t> != 0</a:t>
              </a:r>
              <a:endParaRPr lang="zh-TW" altLang="en-US" sz="700" dirty="0"/>
            </a:p>
          </p:txBody>
        </p:sp>
        <p:cxnSp>
          <p:nvCxnSpPr>
            <p:cNvPr id="27" name="弧形接點 26"/>
            <p:cNvCxnSpPr>
              <a:stCxn id="22" idx="2"/>
              <a:endCxn id="22" idx="3"/>
            </p:cNvCxnSpPr>
            <p:nvPr/>
          </p:nvCxnSpPr>
          <p:spPr>
            <a:xfrm rot="5400000" flipH="1" flipV="1">
              <a:off x="4416071" y="3469792"/>
              <a:ext cx="144015" cy="599890"/>
            </a:xfrm>
            <a:prstGeom prst="curvedConnector4">
              <a:avLst>
                <a:gd name="adj1" fmla="val -277138"/>
                <a:gd name="adj2" fmla="val 16653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弧形接點 27"/>
            <p:cNvCxnSpPr>
              <a:stCxn id="7" idx="2"/>
              <a:endCxn id="22" idx="0"/>
            </p:cNvCxnSpPr>
            <p:nvPr/>
          </p:nvCxnSpPr>
          <p:spPr>
            <a:xfrm rot="16200000" flipH="1">
              <a:off x="3621885" y="2987463"/>
              <a:ext cx="373236" cy="759262"/>
            </a:xfrm>
            <a:prstGeom prst="curved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弧形接點 28"/>
            <p:cNvCxnSpPr>
              <a:stCxn id="7" idx="2"/>
              <a:endCxn id="8" idx="0"/>
            </p:cNvCxnSpPr>
            <p:nvPr/>
          </p:nvCxnSpPr>
          <p:spPr>
            <a:xfrm rot="5400000">
              <a:off x="2772708" y="2939799"/>
              <a:ext cx="415487" cy="896844"/>
            </a:xfrm>
            <a:prstGeom prst="curvedConnector3">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0" name="文字方塊 29"/>
            <p:cNvSpPr txBox="1"/>
            <p:nvPr/>
          </p:nvSpPr>
          <p:spPr>
            <a:xfrm>
              <a:off x="4211961" y="3978857"/>
              <a:ext cx="1128449" cy="349282"/>
            </a:xfrm>
            <a:prstGeom prst="rect">
              <a:avLst/>
            </a:prstGeom>
            <a:noFill/>
          </p:spPr>
          <p:txBody>
            <a:bodyPr wrap="none" rtlCol="0">
              <a:spAutoFit/>
            </a:bodyPr>
            <a:lstStyle/>
            <a:p>
              <a:r>
                <a:rPr lang="en-US" altLang="zh-TW" sz="700" dirty="0" err="1" smtClean="0"/>
                <a:t>uop_cnt</a:t>
              </a:r>
              <a:r>
                <a:rPr lang="en-US" altLang="zh-TW" sz="700" dirty="0" smtClean="0"/>
                <a:t> != 0</a:t>
              </a:r>
              <a:endParaRPr lang="zh-TW" altLang="en-US" sz="700" dirty="0"/>
            </a:p>
          </p:txBody>
        </p:sp>
        <p:cxnSp>
          <p:nvCxnSpPr>
            <p:cNvPr id="31" name="弧形接點 30"/>
            <p:cNvCxnSpPr>
              <a:stCxn id="10" idx="2"/>
              <a:endCxn id="12" idx="1"/>
            </p:cNvCxnSpPr>
            <p:nvPr/>
          </p:nvCxnSpPr>
          <p:spPr>
            <a:xfrm rot="16200000" flipH="1">
              <a:off x="1162625" y="4941808"/>
              <a:ext cx="858367" cy="800319"/>
            </a:xfrm>
            <a:prstGeom prst="curvedConnector2">
              <a:avLst/>
            </a:prstGeom>
            <a:ln>
              <a:prstDash val="sysDash"/>
              <a:tailEnd type="arrow"/>
            </a:ln>
          </p:spPr>
          <p:style>
            <a:lnRef idx="1">
              <a:schemeClr val="dk1"/>
            </a:lnRef>
            <a:fillRef idx="2">
              <a:schemeClr val="dk1"/>
            </a:fillRef>
            <a:effectRef idx="1">
              <a:schemeClr val="dk1"/>
            </a:effectRef>
            <a:fontRef idx="minor">
              <a:schemeClr val="dk1"/>
            </a:fontRef>
          </p:style>
        </p:cxnSp>
        <p:cxnSp>
          <p:nvCxnSpPr>
            <p:cNvPr id="32" name="弧形接點 31"/>
            <p:cNvCxnSpPr>
              <a:stCxn id="10" idx="2"/>
              <a:endCxn id="13" idx="1"/>
            </p:cNvCxnSpPr>
            <p:nvPr/>
          </p:nvCxnSpPr>
          <p:spPr>
            <a:xfrm rot="16200000" flipH="1">
              <a:off x="871728" y="5232705"/>
              <a:ext cx="1440161" cy="800319"/>
            </a:xfrm>
            <a:prstGeom prst="curvedConnector2">
              <a:avLst/>
            </a:prstGeom>
            <a:ln>
              <a:prstDash val="sysDash"/>
              <a:tailEnd type="arrow"/>
            </a:ln>
          </p:spPr>
          <p:style>
            <a:lnRef idx="1">
              <a:schemeClr val="dk1"/>
            </a:lnRef>
            <a:fillRef idx="2">
              <a:schemeClr val="dk1"/>
            </a:fillRef>
            <a:effectRef idx="1">
              <a:schemeClr val="dk1"/>
            </a:effectRef>
            <a:fontRef idx="minor">
              <a:schemeClr val="dk1"/>
            </a:fontRef>
          </p:style>
        </p:cxnSp>
        <p:sp>
          <p:nvSpPr>
            <p:cNvPr id="33" name="文字方塊 32"/>
            <p:cNvSpPr txBox="1"/>
            <p:nvPr/>
          </p:nvSpPr>
          <p:spPr>
            <a:xfrm>
              <a:off x="1385578" y="4853975"/>
              <a:ext cx="876564" cy="295546"/>
            </a:xfrm>
            <a:prstGeom prst="rect">
              <a:avLst/>
            </a:prstGeom>
            <a:noFill/>
          </p:spPr>
          <p:txBody>
            <a:bodyPr wrap="none" rtlCol="0">
              <a:spAutoFit/>
            </a:bodyPr>
            <a:lstStyle/>
            <a:p>
              <a:r>
                <a:rPr lang="en-US" altLang="zh-TW" sz="500" dirty="0" err="1" smtClean="0"/>
                <a:t>lane_cnt</a:t>
              </a:r>
              <a:r>
                <a:rPr lang="en-US" altLang="zh-TW" sz="500" dirty="0" smtClean="0"/>
                <a:t> = 8</a:t>
              </a:r>
              <a:endParaRPr lang="zh-TW" altLang="en-US" sz="500" dirty="0"/>
            </a:p>
          </p:txBody>
        </p:sp>
        <p:sp>
          <p:nvSpPr>
            <p:cNvPr id="34" name="文字方塊 33"/>
            <p:cNvSpPr txBox="1"/>
            <p:nvPr/>
          </p:nvSpPr>
          <p:spPr>
            <a:xfrm>
              <a:off x="1404817" y="5358030"/>
              <a:ext cx="876564" cy="295546"/>
            </a:xfrm>
            <a:prstGeom prst="rect">
              <a:avLst/>
            </a:prstGeom>
            <a:noFill/>
          </p:spPr>
          <p:txBody>
            <a:bodyPr wrap="none" rtlCol="0">
              <a:spAutoFit/>
            </a:bodyPr>
            <a:lstStyle/>
            <a:p>
              <a:r>
                <a:rPr lang="en-US" altLang="zh-TW" sz="500" dirty="0" err="1" smtClean="0"/>
                <a:t>lane_cnt</a:t>
              </a:r>
              <a:r>
                <a:rPr lang="en-US" altLang="zh-TW" sz="500" dirty="0" smtClean="0"/>
                <a:t> = 4</a:t>
              </a:r>
              <a:endParaRPr lang="zh-TW" altLang="en-US" sz="500" dirty="0"/>
            </a:p>
          </p:txBody>
        </p:sp>
        <p:sp>
          <p:nvSpPr>
            <p:cNvPr id="35" name="文字方塊 34"/>
            <p:cNvSpPr txBox="1"/>
            <p:nvPr/>
          </p:nvSpPr>
          <p:spPr>
            <a:xfrm>
              <a:off x="1395439" y="5955015"/>
              <a:ext cx="876564" cy="295546"/>
            </a:xfrm>
            <a:prstGeom prst="rect">
              <a:avLst/>
            </a:prstGeom>
            <a:noFill/>
          </p:spPr>
          <p:txBody>
            <a:bodyPr wrap="none" rtlCol="0">
              <a:spAutoFit/>
            </a:bodyPr>
            <a:lstStyle/>
            <a:p>
              <a:r>
                <a:rPr lang="en-US" altLang="zh-TW" sz="500" dirty="0" err="1" smtClean="0"/>
                <a:t>lane_cnt</a:t>
              </a:r>
              <a:r>
                <a:rPr lang="en-US" altLang="zh-TW" sz="500" dirty="0" smtClean="0"/>
                <a:t> = 2</a:t>
              </a:r>
              <a:endParaRPr lang="zh-TW" altLang="en-US" sz="500" dirty="0"/>
            </a:p>
          </p:txBody>
        </p:sp>
        <p:cxnSp>
          <p:nvCxnSpPr>
            <p:cNvPr id="36" name="弧形接點 35"/>
            <p:cNvCxnSpPr>
              <a:stCxn id="13" idx="2"/>
              <a:endCxn id="7" idx="1"/>
            </p:cNvCxnSpPr>
            <p:nvPr/>
          </p:nvCxnSpPr>
          <p:spPr>
            <a:xfrm rot="5400000" flipH="1" flipV="1">
              <a:off x="957668" y="4610822"/>
              <a:ext cx="3460500" cy="311780"/>
            </a:xfrm>
            <a:prstGeom prst="curvedConnector4">
              <a:avLst>
                <a:gd name="adj1" fmla="val -8147"/>
                <a:gd name="adj2" fmla="val -70846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弧形接點 36"/>
            <p:cNvCxnSpPr>
              <a:stCxn id="22" idx="3"/>
              <a:endCxn id="7" idx="3"/>
            </p:cNvCxnSpPr>
            <p:nvPr/>
          </p:nvCxnSpPr>
          <p:spPr>
            <a:xfrm flipH="1" flipV="1">
              <a:off x="4013937" y="3036463"/>
              <a:ext cx="774086" cy="661268"/>
            </a:xfrm>
            <a:prstGeom prst="curvedConnector3">
              <a:avLst>
                <a:gd name="adj1" fmla="val -5156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cxnSp>
        <p:nvCxnSpPr>
          <p:cNvPr id="48" name="直線單箭頭接點 47"/>
          <p:cNvCxnSpPr/>
          <p:nvPr/>
        </p:nvCxnSpPr>
        <p:spPr>
          <a:xfrm flipH="1">
            <a:off x="7440706" y="3487307"/>
            <a:ext cx="301123" cy="29626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flipH="1">
            <a:off x="6764856" y="3824811"/>
            <a:ext cx="383940" cy="214187"/>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a:off x="6764856" y="4102393"/>
            <a:ext cx="0" cy="25171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直線單箭頭接點 54"/>
          <p:cNvCxnSpPr>
            <a:endCxn id="13" idx="1"/>
          </p:cNvCxnSpPr>
          <p:nvPr/>
        </p:nvCxnSpPr>
        <p:spPr>
          <a:xfrm>
            <a:off x="6585808" y="4469340"/>
            <a:ext cx="456285" cy="83503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9" name="文字方塊 58"/>
          <p:cNvSpPr txBox="1"/>
          <p:nvPr/>
        </p:nvSpPr>
        <p:spPr>
          <a:xfrm>
            <a:off x="3203848" y="2532935"/>
            <a:ext cx="468052" cy="169277"/>
          </a:xfrm>
          <a:prstGeom prst="rect">
            <a:avLst/>
          </a:prstGeom>
          <a:noFill/>
          <a:ln>
            <a:solidFill>
              <a:srgbClr val="FF0000"/>
            </a:solidFill>
          </a:ln>
        </p:spPr>
        <p:txBody>
          <a:bodyPr wrap="square" rtlCol="0">
            <a:spAutoFit/>
          </a:bodyPr>
          <a:lstStyle/>
          <a:p>
            <a:r>
              <a:rPr lang="en-US" altLang="zh-TW" sz="500" dirty="0" smtClean="0">
                <a:solidFill>
                  <a:srgbClr val="FF0000"/>
                </a:solidFill>
              </a:rPr>
              <a:t>PIPE_2TO1</a:t>
            </a:r>
            <a:endParaRPr lang="zh-TW" altLang="en-US" sz="500" dirty="0">
              <a:solidFill>
                <a:srgbClr val="FF0000"/>
              </a:solidFill>
            </a:endParaRPr>
          </a:p>
        </p:txBody>
      </p:sp>
      <p:sp>
        <p:nvSpPr>
          <p:cNvPr id="60" name="文字方塊 59"/>
          <p:cNvSpPr txBox="1"/>
          <p:nvPr/>
        </p:nvSpPr>
        <p:spPr>
          <a:xfrm>
            <a:off x="2555776" y="2532936"/>
            <a:ext cx="468052" cy="169277"/>
          </a:xfrm>
          <a:prstGeom prst="rect">
            <a:avLst/>
          </a:prstGeom>
          <a:noFill/>
          <a:ln>
            <a:solidFill>
              <a:srgbClr val="FF0000"/>
            </a:solidFill>
          </a:ln>
        </p:spPr>
        <p:txBody>
          <a:bodyPr wrap="square" rtlCol="0">
            <a:spAutoFit/>
          </a:bodyPr>
          <a:lstStyle/>
          <a:p>
            <a:r>
              <a:rPr lang="en-US" altLang="zh-TW" sz="500" dirty="0" smtClean="0">
                <a:solidFill>
                  <a:srgbClr val="FF0000"/>
                </a:solidFill>
              </a:rPr>
              <a:t>PIPE_4TO2</a:t>
            </a:r>
            <a:endParaRPr lang="zh-TW" altLang="en-US" sz="500" dirty="0">
              <a:solidFill>
                <a:srgbClr val="FF0000"/>
              </a:solidFill>
            </a:endParaRPr>
          </a:p>
        </p:txBody>
      </p:sp>
      <p:sp>
        <p:nvSpPr>
          <p:cNvPr id="61" name="文字方塊 60"/>
          <p:cNvSpPr txBox="1"/>
          <p:nvPr/>
        </p:nvSpPr>
        <p:spPr>
          <a:xfrm>
            <a:off x="3923928" y="2532935"/>
            <a:ext cx="504056" cy="169277"/>
          </a:xfrm>
          <a:prstGeom prst="rect">
            <a:avLst/>
          </a:prstGeom>
          <a:noFill/>
          <a:ln>
            <a:solidFill>
              <a:srgbClr val="FF0000"/>
            </a:solidFill>
          </a:ln>
        </p:spPr>
        <p:txBody>
          <a:bodyPr wrap="square" rtlCol="0">
            <a:spAutoFit/>
          </a:bodyPr>
          <a:lstStyle/>
          <a:p>
            <a:r>
              <a:rPr lang="en-US" altLang="zh-TW" sz="500" dirty="0" smtClean="0">
                <a:solidFill>
                  <a:srgbClr val="FF0000"/>
                </a:solidFill>
              </a:rPr>
              <a:t>LANE_4TO2</a:t>
            </a:r>
            <a:endParaRPr lang="zh-TW" altLang="en-US" sz="500" dirty="0">
              <a:solidFill>
                <a:srgbClr val="FF0000"/>
              </a:solidFill>
            </a:endParaRPr>
          </a:p>
        </p:txBody>
      </p:sp>
      <p:sp>
        <p:nvSpPr>
          <p:cNvPr id="62" name="文字方塊 61"/>
          <p:cNvSpPr txBox="1"/>
          <p:nvPr/>
        </p:nvSpPr>
        <p:spPr>
          <a:xfrm>
            <a:off x="4644008" y="2543105"/>
            <a:ext cx="504056" cy="169277"/>
          </a:xfrm>
          <a:prstGeom prst="rect">
            <a:avLst/>
          </a:prstGeom>
          <a:noFill/>
          <a:ln>
            <a:solidFill>
              <a:srgbClr val="FF0000"/>
            </a:solidFill>
          </a:ln>
        </p:spPr>
        <p:txBody>
          <a:bodyPr wrap="square" rtlCol="0">
            <a:spAutoFit/>
          </a:bodyPr>
          <a:lstStyle/>
          <a:p>
            <a:r>
              <a:rPr lang="en-US" altLang="zh-TW" sz="500" dirty="0" smtClean="0">
                <a:solidFill>
                  <a:srgbClr val="FF0000"/>
                </a:solidFill>
              </a:rPr>
              <a:t>LANE_2TO1</a:t>
            </a:r>
            <a:endParaRPr lang="zh-TW" altLang="en-US" sz="500" dirty="0">
              <a:solidFill>
                <a:srgbClr val="FF0000"/>
              </a:solidFill>
            </a:endParaRPr>
          </a:p>
        </p:txBody>
      </p:sp>
      <p:sp>
        <p:nvSpPr>
          <p:cNvPr id="63" name="文字方塊 62"/>
          <p:cNvSpPr txBox="1"/>
          <p:nvPr/>
        </p:nvSpPr>
        <p:spPr>
          <a:xfrm>
            <a:off x="1835696" y="2551629"/>
            <a:ext cx="468052" cy="153888"/>
          </a:xfrm>
          <a:prstGeom prst="rect">
            <a:avLst/>
          </a:prstGeom>
          <a:noFill/>
          <a:ln>
            <a:solidFill>
              <a:srgbClr val="FF0000"/>
            </a:solidFill>
          </a:ln>
        </p:spPr>
        <p:txBody>
          <a:bodyPr wrap="square" rtlCol="0">
            <a:spAutoFit/>
          </a:bodyPr>
          <a:lstStyle/>
          <a:p>
            <a:r>
              <a:rPr lang="en-US" altLang="zh-TW" sz="400" dirty="0" smtClean="0">
                <a:solidFill>
                  <a:srgbClr val="FF0000"/>
                </a:solidFill>
              </a:rPr>
              <a:t>REDUCT_VEC</a:t>
            </a:r>
            <a:endParaRPr lang="zh-TW" altLang="en-US" sz="400" dirty="0">
              <a:solidFill>
                <a:srgbClr val="FF0000"/>
              </a:solidFill>
            </a:endParaRPr>
          </a:p>
        </p:txBody>
      </p:sp>
      <p:sp>
        <p:nvSpPr>
          <p:cNvPr id="64" name="文字方塊 63"/>
          <p:cNvSpPr txBox="1"/>
          <p:nvPr/>
        </p:nvSpPr>
        <p:spPr>
          <a:xfrm>
            <a:off x="1115616" y="2537687"/>
            <a:ext cx="468052" cy="153888"/>
          </a:xfrm>
          <a:prstGeom prst="rect">
            <a:avLst/>
          </a:prstGeom>
          <a:noFill/>
          <a:ln>
            <a:solidFill>
              <a:srgbClr val="FF0000"/>
            </a:solidFill>
          </a:ln>
        </p:spPr>
        <p:txBody>
          <a:bodyPr wrap="square" rtlCol="0">
            <a:spAutoFit/>
          </a:bodyPr>
          <a:lstStyle/>
          <a:p>
            <a:r>
              <a:rPr lang="en-US" altLang="zh-TW" sz="400" dirty="0" smtClean="0">
                <a:solidFill>
                  <a:srgbClr val="FF0000"/>
                </a:solidFill>
              </a:rPr>
              <a:t>REDUCT_VEC</a:t>
            </a:r>
            <a:endParaRPr lang="zh-TW" altLang="en-US" sz="400" dirty="0">
              <a:solidFill>
                <a:srgbClr val="FF0000"/>
              </a:solidFill>
            </a:endParaRPr>
          </a:p>
        </p:txBody>
      </p:sp>
    </p:spTree>
    <p:extLst>
      <p:ext uri="{BB962C8B-B14F-4D97-AF65-F5344CB8AC3E}">
        <p14:creationId xmlns:p14="http://schemas.microsoft.com/office/powerpoint/2010/main" val="344608147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t>Conversion from nibble/byte to </a:t>
            </a:r>
            <a:r>
              <a:rPr lang="en-US" altLang="zh-TW" sz="3600" dirty="0" smtClean="0"/>
              <a:t>HP/SP (1/)</a:t>
            </a:r>
            <a:endParaRPr lang="zh-TW" altLang="en-US" sz="3600" dirty="0"/>
          </a:p>
        </p:txBody>
      </p:sp>
      <p:sp>
        <p:nvSpPr>
          <p:cNvPr id="3" name="內容版面配置區 2"/>
          <p:cNvSpPr>
            <a:spLocks noGrp="1"/>
          </p:cNvSpPr>
          <p:nvPr>
            <p:ph idx="1"/>
          </p:nvPr>
        </p:nvSpPr>
        <p:spPr/>
        <p:txBody>
          <a:bodyPr>
            <a:normAutofit/>
          </a:bodyPr>
          <a:lstStyle/>
          <a:p>
            <a:r>
              <a:rPr lang="en-US" altLang="zh-TW" sz="2000" dirty="0" smtClean="0"/>
              <a:t>The design support conversion from nibble/byte to floating-point</a:t>
            </a:r>
          </a:p>
          <a:p>
            <a:r>
              <a:rPr lang="en-US" altLang="zh-TW" sz="2000" dirty="0" smtClean="0"/>
              <a:t>The supported precisions are half-precision and single-precision</a:t>
            </a:r>
          </a:p>
          <a:p>
            <a:r>
              <a:rPr lang="en-US" altLang="zh-TW" sz="2000" dirty="0" smtClean="0"/>
              <a:t>Interface</a:t>
            </a:r>
            <a:endParaRPr lang="zh-TW" altLang="en-US" sz="2000" dirty="0"/>
          </a:p>
        </p:txBody>
      </p:sp>
      <p:graphicFrame>
        <p:nvGraphicFramePr>
          <p:cNvPr id="5" name="表格 4"/>
          <p:cNvGraphicFramePr>
            <a:graphicFrameLocks noGrp="1"/>
          </p:cNvGraphicFramePr>
          <p:nvPr>
            <p:extLst>
              <p:ext uri="{D42A27DB-BD31-4B8C-83A1-F6EECF244321}">
                <p14:modId xmlns:p14="http://schemas.microsoft.com/office/powerpoint/2010/main" val="1482100659"/>
              </p:ext>
            </p:extLst>
          </p:nvPr>
        </p:nvGraphicFramePr>
        <p:xfrm>
          <a:off x="899592" y="2780928"/>
          <a:ext cx="6096000" cy="2164080"/>
        </p:xfrm>
        <a:graphic>
          <a:graphicData uri="http://schemas.openxmlformats.org/drawingml/2006/table">
            <a:tbl>
              <a:tblPr firstRow="1" bandRow="1">
                <a:tableStyleId>{5C22544A-7EE6-4342-B048-85BDC9FD1C3A}</a:tableStyleId>
              </a:tblPr>
              <a:tblGrid>
                <a:gridCol w="1296144"/>
                <a:gridCol w="1296144"/>
                <a:gridCol w="3503712"/>
              </a:tblGrid>
              <a:tr h="144016">
                <a:tc>
                  <a:txBody>
                    <a:bodyPr/>
                    <a:lstStyle/>
                    <a:p>
                      <a:r>
                        <a:rPr lang="en-US" altLang="zh-TW" sz="1600" dirty="0" smtClean="0"/>
                        <a:t>Signal name</a:t>
                      </a:r>
                      <a:endParaRPr lang="zh-TW" altLang="en-US" sz="1600" dirty="0"/>
                    </a:p>
                  </a:txBody>
                  <a:tcPr/>
                </a:tc>
                <a:tc>
                  <a:txBody>
                    <a:bodyPr/>
                    <a:lstStyle/>
                    <a:p>
                      <a:r>
                        <a:rPr lang="en-US" altLang="zh-TW" sz="1600" dirty="0" smtClean="0"/>
                        <a:t>Width</a:t>
                      </a:r>
                      <a:endParaRPr lang="zh-TW" altLang="en-US" sz="1600" dirty="0"/>
                    </a:p>
                  </a:txBody>
                  <a:tcPr/>
                </a:tc>
                <a:tc>
                  <a:txBody>
                    <a:bodyPr/>
                    <a:lstStyle/>
                    <a:p>
                      <a:r>
                        <a:rPr lang="en-US" altLang="zh-TW" sz="1600" dirty="0" smtClean="0"/>
                        <a:t>Description</a:t>
                      </a:r>
                      <a:endParaRPr lang="zh-TW" altLang="en-US" sz="1600" dirty="0"/>
                    </a:p>
                  </a:txBody>
                  <a:tcPr/>
                </a:tc>
              </a:tr>
              <a:tr h="0">
                <a:tc>
                  <a:txBody>
                    <a:bodyPr/>
                    <a:lstStyle/>
                    <a:p>
                      <a:r>
                        <a:rPr lang="en-US" altLang="zh-TW" sz="1600" dirty="0" smtClean="0"/>
                        <a:t>sew</a:t>
                      </a:r>
                      <a:endParaRPr lang="zh-TW" altLang="en-US" sz="1600" dirty="0"/>
                    </a:p>
                  </a:txBody>
                  <a:tcPr/>
                </a:tc>
                <a:tc>
                  <a:txBody>
                    <a:bodyPr/>
                    <a:lstStyle/>
                    <a:p>
                      <a:r>
                        <a:rPr lang="en-US" altLang="zh-TW" sz="1600" dirty="0" smtClean="0"/>
                        <a:t>3</a:t>
                      </a:r>
                      <a:endParaRPr lang="zh-TW" altLang="en-US" sz="1600" dirty="0"/>
                    </a:p>
                  </a:txBody>
                  <a:tcPr/>
                </a:tc>
                <a:tc>
                  <a:txBody>
                    <a:bodyPr/>
                    <a:lstStyle/>
                    <a:p>
                      <a:r>
                        <a:rPr lang="en-US" altLang="zh-TW" sz="1600" dirty="0" smtClean="0"/>
                        <a:t>Indicate</a:t>
                      </a:r>
                      <a:r>
                        <a:rPr lang="en-US" altLang="zh-TW" sz="1600" baseline="0" dirty="0" smtClean="0"/>
                        <a:t> result </a:t>
                      </a:r>
                      <a:r>
                        <a:rPr lang="en-US" altLang="zh-TW" sz="1600" baseline="0" dirty="0" err="1" smtClean="0"/>
                        <a:t>fp</a:t>
                      </a:r>
                      <a:r>
                        <a:rPr lang="en-US" altLang="zh-TW" sz="1600" baseline="0" dirty="0" smtClean="0"/>
                        <a:t> type. </a:t>
                      </a:r>
                      <a:r>
                        <a:rPr lang="en-US" altLang="zh-TW" sz="1600" dirty="0" smtClean="0"/>
                        <a:t>3’b010</a:t>
                      </a:r>
                      <a:r>
                        <a:rPr lang="en-US" altLang="zh-TW" sz="1600" baseline="0" dirty="0" smtClean="0"/>
                        <a:t> indicates SP and others indicate HP</a:t>
                      </a:r>
                    </a:p>
                  </a:txBody>
                  <a:tcPr/>
                </a:tc>
              </a:tr>
              <a:tr h="121528">
                <a:tc>
                  <a:txBody>
                    <a:bodyPr/>
                    <a:lstStyle/>
                    <a:p>
                      <a:r>
                        <a:rPr lang="en-US" altLang="zh-TW" sz="1600" dirty="0" smtClean="0"/>
                        <a:t>sign</a:t>
                      </a:r>
                      <a:endParaRPr lang="zh-TW" altLang="en-US" sz="1600" dirty="0"/>
                    </a:p>
                  </a:txBody>
                  <a:tcPr/>
                </a:tc>
                <a:tc>
                  <a:txBody>
                    <a:bodyPr/>
                    <a:lstStyle/>
                    <a:p>
                      <a:r>
                        <a:rPr lang="en-US" altLang="zh-TW" sz="1600" dirty="0" smtClean="0"/>
                        <a:t>1</a:t>
                      </a:r>
                      <a:endParaRPr lang="zh-TW" altLang="en-US" sz="1600" dirty="0"/>
                    </a:p>
                  </a:txBody>
                  <a:tcPr/>
                </a:tc>
                <a:tc>
                  <a:txBody>
                    <a:bodyPr/>
                    <a:lstStyle/>
                    <a:p>
                      <a:r>
                        <a:rPr lang="en-US" altLang="zh-TW" sz="1600" dirty="0" smtClean="0"/>
                        <a:t>0</a:t>
                      </a:r>
                      <a:r>
                        <a:rPr lang="en-US" altLang="zh-TW" sz="1600" baseline="0" dirty="0" smtClean="0"/>
                        <a:t> is unsigned and 1 is signed</a:t>
                      </a:r>
                      <a:endParaRPr lang="zh-TW" altLang="en-US" sz="1600" dirty="0"/>
                    </a:p>
                  </a:txBody>
                  <a:tcPr/>
                </a:tc>
              </a:tr>
              <a:tr h="146288">
                <a:tc>
                  <a:txBody>
                    <a:bodyPr/>
                    <a:lstStyle/>
                    <a:p>
                      <a:r>
                        <a:rPr lang="en-US" altLang="zh-TW" sz="1600" dirty="0" smtClean="0"/>
                        <a:t>data</a:t>
                      </a:r>
                      <a:endParaRPr lang="zh-TW" altLang="en-US" sz="1600" dirty="0"/>
                    </a:p>
                  </a:txBody>
                  <a:tcPr/>
                </a:tc>
                <a:tc>
                  <a:txBody>
                    <a:bodyPr/>
                    <a:lstStyle/>
                    <a:p>
                      <a:r>
                        <a:rPr lang="en-US" altLang="zh-TW" sz="1600" dirty="0" smtClean="0"/>
                        <a:t>8</a:t>
                      </a:r>
                      <a:endParaRPr lang="zh-TW" altLang="en-US" sz="1600" dirty="0"/>
                    </a:p>
                  </a:txBody>
                  <a:tcPr/>
                </a:tc>
                <a:tc>
                  <a:txBody>
                    <a:bodyPr/>
                    <a:lstStyle/>
                    <a:p>
                      <a:r>
                        <a:rPr lang="en-US" altLang="zh-TW" sz="1600" dirty="0" smtClean="0"/>
                        <a:t>8</a:t>
                      </a:r>
                      <a:r>
                        <a:rPr lang="en-US" altLang="zh-TW" sz="1600" baseline="0" dirty="0" smtClean="0"/>
                        <a:t>-bit integer value</a:t>
                      </a:r>
                      <a:endParaRPr lang="zh-TW" altLang="en-US" sz="1600" dirty="0"/>
                    </a:p>
                  </a:txBody>
                  <a:tcPr/>
                </a:tc>
              </a:tr>
              <a:tr h="0">
                <a:tc>
                  <a:txBody>
                    <a:bodyPr/>
                    <a:lstStyle/>
                    <a:p>
                      <a:r>
                        <a:rPr lang="en-US" altLang="zh-TW" sz="1600" dirty="0" err="1" smtClean="0"/>
                        <a:t>wdata</a:t>
                      </a:r>
                      <a:endParaRPr lang="zh-TW" altLang="en-US" sz="1600" dirty="0"/>
                    </a:p>
                  </a:txBody>
                  <a:tcPr/>
                </a:tc>
                <a:tc>
                  <a:txBody>
                    <a:bodyPr/>
                    <a:lstStyle/>
                    <a:p>
                      <a:r>
                        <a:rPr lang="en-US" altLang="zh-TW" sz="1600" dirty="0" smtClean="0"/>
                        <a:t>FLEN (16/32)</a:t>
                      </a:r>
                      <a:endParaRPr lang="zh-TW" altLang="en-US" sz="1600" dirty="0"/>
                    </a:p>
                  </a:txBody>
                  <a:tcPr/>
                </a:tc>
                <a:tc>
                  <a:txBody>
                    <a:bodyPr/>
                    <a:lstStyle/>
                    <a:p>
                      <a:r>
                        <a:rPr lang="en-US" altLang="zh-TW" sz="1600" baseline="0" dirty="0" smtClean="0"/>
                        <a:t>Result data. Do nan-boxing for </a:t>
                      </a:r>
                      <a:r>
                        <a:rPr lang="en-US" altLang="zh-TW" sz="1600" baseline="0" dirty="0" err="1" smtClean="0"/>
                        <a:t>hp</a:t>
                      </a:r>
                      <a:r>
                        <a:rPr lang="en-US" altLang="zh-TW" sz="1600" baseline="0" dirty="0" smtClean="0"/>
                        <a:t> result when result type is HP and FLEN is 32.</a:t>
                      </a:r>
                      <a:endParaRPr lang="zh-TW" altLang="en-US" sz="1600" dirty="0"/>
                    </a:p>
                  </a:txBody>
                  <a:tcPr/>
                </a:tc>
              </a:tr>
            </a:tbl>
          </a:graphicData>
        </a:graphic>
      </p:graphicFrame>
    </p:spTree>
    <p:extLst>
      <p:ext uri="{BB962C8B-B14F-4D97-AF65-F5344CB8AC3E}">
        <p14:creationId xmlns:p14="http://schemas.microsoft.com/office/powerpoint/2010/main" val="36486714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t>Conversion from nibble/byte to </a:t>
            </a:r>
            <a:r>
              <a:rPr lang="en-US" altLang="zh-TW" sz="3600" dirty="0" smtClean="0"/>
              <a:t>HP/SP (2/)</a:t>
            </a:r>
            <a:endParaRPr lang="zh-TW" altLang="en-US" sz="3600" dirty="0"/>
          </a:p>
        </p:txBody>
      </p:sp>
      <p:sp>
        <p:nvSpPr>
          <p:cNvPr id="3" name="內容版面配置區 2"/>
          <p:cNvSpPr>
            <a:spLocks noGrp="1"/>
          </p:cNvSpPr>
          <p:nvPr>
            <p:ph idx="1"/>
          </p:nvPr>
        </p:nvSpPr>
        <p:spPr/>
        <p:txBody>
          <a:bodyPr>
            <a:normAutofit/>
          </a:bodyPr>
          <a:lstStyle/>
          <a:p>
            <a:r>
              <a:rPr lang="en-US" altLang="zh-TW" sz="2000" dirty="0" smtClean="0"/>
              <a:t>The following figures are the corresponding </a:t>
            </a:r>
            <a:r>
              <a:rPr lang="en-US" altLang="zh-TW" sz="2000" dirty="0" err="1" smtClean="0"/>
              <a:t>datapath</a:t>
            </a:r>
            <a:endParaRPr lang="en-US" altLang="zh-TW" sz="2000" dirty="0" smtClean="0"/>
          </a:p>
          <a:p>
            <a:endParaRPr lang="zh-TW" altLang="en-US" sz="2000" dirty="0"/>
          </a:p>
        </p:txBody>
      </p:sp>
      <p:sp>
        <p:nvSpPr>
          <p:cNvPr id="4" name="文字方塊 3"/>
          <p:cNvSpPr txBox="1"/>
          <p:nvPr/>
        </p:nvSpPr>
        <p:spPr>
          <a:xfrm>
            <a:off x="1115615" y="2015758"/>
            <a:ext cx="936475" cy="369332"/>
          </a:xfrm>
          <a:prstGeom prst="rect">
            <a:avLst/>
          </a:prstGeom>
          <a:noFill/>
        </p:spPr>
        <p:txBody>
          <a:bodyPr wrap="none" rtlCol="0">
            <a:spAutoFit/>
          </a:bodyPr>
          <a:lstStyle/>
          <a:p>
            <a:r>
              <a:rPr lang="en-US" altLang="zh-TW" dirty="0" smtClean="0"/>
              <a:t>FLEN 32</a:t>
            </a:r>
            <a:endParaRPr lang="zh-TW" altLang="en-US" dirty="0"/>
          </a:p>
        </p:txBody>
      </p:sp>
      <p:sp>
        <p:nvSpPr>
          <p:cNvPr id="7" name="文字方塊 6"/>
          <p:cNvSpPr txBox="1"/>
          <p:nvPr/>
        </p:nvSpPr>
        <p:spPr>
          <a:xfrm>
            <a:off x="5047330" y="2051556"/>
            <a:ext cx="936475" cy="369332"/>
          </a:xfrm>
          <a:prstGeom prst="rect">
            <a:avLst/>
          </a:prstGeom>
          <a:noFill/>
        </p:spPr>
        <p:txBody>
          <a:bodyPr wrap="none" rtlCol="0">
            <a:spAutoFit/>
          </a:bodyPr>
          <a:lstStyle/>
          <a:p>
            <a:r>
              <a:rPr lang="en-US" altLang="zh-TW" dirty="0" smtClean="0"/>
              <a:t>FLEN 16</a:t>
            </a:r>
            <a:endParaRPr lang="zh-TW" altLang="en-US" dirty="0"/>
          </a:p>
        </p:txBody>
      </p:sp>
      <p:pic>
        <p:nvPicPr>
          <p:cNvPr id="5" name="Picture 2" descr="T:\users\klmn\larryzzr\FP_Larry\FMIS\FMIS_Figs\All-nb2fp_s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385090"/>
            <a:ext cx="3448050" cy="401955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3" descr="T:\users\klmn\larryzzr\FP_Larry\FMIS\FMIS_Figs\All-nb2fp_hp.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7330" y="2385090"/>
            <a:ext cx="3448050" cy="401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8726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sz="3600" dirty="0"/>
              <a:t>Conversion from nibble/byte to </a:t>
            </a:r>
            <a:r>
              <a:rPr lang="en-US" altLang="zh-TW" sz="3600" dirty="0" smtClean="0"/>
              <a:t>HP/SP (3/)</a:t>
            </a:r>
            <a:endParaRPr lang="zh-TW" altLang="en-US" sz="3600" dirty="0"/>
          </a:p>
        </p:txBody>
      </p:sp>
      <p:sp>
        <p:nvSpPr>
          <p:cNvPr id="3" name="內容版面配置區 2"/>
          <p:cNvSpPr>
            <a:spLocks noGrp="1"/>
          </p:cNvSpPr>
          <p:nvPr>
            <p:ph idx="1"/>
          </p:nvPr>
        </p:nvSpPr>
        <p:spPr/>
        <p:txBody>
          <a:bodyPr>
            <a:normAutofit/>
          </a:bodyPr>
          <a:lstStyle/>
          <a:p>
            <a:r>
              <a:rPr lang="en-US" altLang="zh-TW" sz="2000" dirty="0" smtClean="0"/>
              <a:t>Data alignment</a:t>
            </a:r>
          </a:p>
          <a:p>
            <a:endParaRPr lang="en-US" altLang="zh-TW" sz="2000" dirty="0" smtClean="0"/>
          </a:p>
          <a:p>
            <a:endParaRPr lang="en-US" altLang="zh-TW" sz="2000" dirty="0"/>
          </a:p>
          <a:p>
            <a:endParaRPr lang="en-US" altLang="zh-TW" sz="2000" dirty="0" smtClean="0"/>
          </a:p>
          <a:p>
            <a:endParaRPr lang="en-US" altLang="zh-TW" sz="2000" dirty="0"/>
          </a:p>
          <a:p>
            <a:endParaRPr lang="en-US" altLang="zh-TW" sz="2000" dirty="0" smtClean="0"/>
          </a:p>
          <a:p>
            <a:r>
              <a:rPr lang="en-US" altLang="zh-TW" sz="2000" dirty="0" smtClean="0"/>
              <a:t>Do extension for nibble value according to signed or unsigned</a:t>
            </a:r>
          </a:p>
          <a:p>
            <a:pPr lvl="1"/>
            <a:r>
              <a:rPr lang="en-US" altLang="zh-TW" sz="1600" smtClean="0"/>
              <a:t>Signed </a:t>
            </a:r>
            <a:r>
              <a:rPr lang="en-US" altLang="zh-TW" sz="1600" dirty="0" smtClean="0">
                <a:sym typeface="Wingdings" panose="05000000000000000000" pitchFamily="2" charset="2"/>
              </a:rPr>
              <a:t> </a:t>
            </a:r>
            <a:r>
              <a:rPr lang="en-US" altLang="zh-TW" sz="1600" smtClean="0">
                <a:sym typeface="Wingdings" panose="05000000000000000000" pitchFamily="2" charset="2"/>
              </a:rPr>
              <a:t>signed extension</a:t>
            </a:r>
            <a:endParaRPr lang="en-US" altLang="zh-TW" sz="1600" dirty="0" smtClean="0">
              <a:sym typeface="Wingdings" panose="05000000000000000000" pitchFamily="2" charset="2"/>
            </a:endParaRPr>
          </a:p>
          <a:p>
            <a:pPr lvl="1"/>
            <a:r>
              <a:rPr lang="en-US" altLang="zh-TW" sz="1600" dirty="0" smtClean="0">
                <a:sym typeface="Wingdings" panose="05000000000000000000" pitchFamily="2" charset="2"/>
              </a:rPr>
              <a:t>Unsigned  zero extension</a:t>
            </a:r>
            <a:endParaRPr lang="zh-TW" altLang="en-US" sz="1600" dirty="0"/>
          </a:p>
        </p:txBody>
      </p:sp>
      <p:pic>
        <p:nvPicPr>
          <p:cNvPr id="5" name="Picture 2" descr="T:\users\klmn\larryzzr\FP_Larry\FMIS\FMIS_Figs\All-nb2fp_alignmen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180" y="1988840"/>
            <a:ext cx="5076825"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51654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Enhancements</a:t>
            </a:r>
            <a:endParaRPr lang="zh-TW" altLang="en-US" dirty="0"/>
          </a:p>
        </p:txBody>
      </p:sp>
      <p:sp>
        <p:nvSpPr>
          <p:cNvPr id="3" name="文字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07512564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Enhancement list (1/)</a:t>
            </a:r>
            <a:endParaRPr lang="zh-TW" altLang="en-US" dirty="0"/>
          </a:p>
        </p:txBody>
      </p:sp>
      <p:sp>
        <p:nvSpPr>
          <p:cNvPr id="3" name="內容版面配置區 2"/>
          <p:cNvSpPr>
            <a:spLocks noGrp="1"/>
          </p:cNvSpPr>
          <p:nvPr>
            <p:ph idx="1"/>
          </p:nvPr>
        </p:nvSpPr>
        <p:spPr/>
        <p:txBody>
          <a:bodyPr>
            <a:normAutofit/>
          </a:bodyPr>
          <a:lstStyle/>
          <a:p>
            <a:pPr marL="457200" indent="-457200">
              <a:buFont typeface="+mj-lt"/>
              <a:buAutoNum type="arabicPeriod"/>
            </a:pPr>
            <a:r>
              <a:rPr lang="en-US" altLang="zh-TW" sz="2400" dirty="0" smtClean="0"/>
              <a:t>Enhance sticky generation path (st1)</a:t>
            </a:r>
          </a:p>
          <a:p>
            <a:pPr marL="457200" indent="-457200">
              <a:buFont typeface="+mj-lt"/>
              <a:buAutoNum type="arabicPeriod"/>
            </a:pPr>
            <a:r>
              <a:rPr lang="en-US" altLang="zh-TW" sz="2400" dirty="0" smtClean="0"/>
              <a:t>Detect Leading </a:t>
            </a:r>
            <a:r>
              <a:rPr lang="en-US" altLang="zh-TW" sz="2400" dirty="0"/>
              <a:t>zero </a:t>
            </a:r>
            <a:r>
              <a:rPr lang="en-US" altLang="zh-TW" sz="2400" dirty="0" smtClean="0"/>
              <a:t>before </a:t>
            </a:r>
            <a:r>
              <a:rPr lang="en-US" altLang="zh-TW" sz="2400" dirty="0"/>
              <a:t>2’sc</a:t>
            </a:r>
            <a:endParaRPr lang="en-US" altLang="zh-TW" sz="2400" dirty="0" smtClean="0"/>
          </a:p>
          <a:p>
            <a:pPr marL="457200" indent="-457200">
              <a:buFont typeface="+mj-lt"/>
              <a:buAutoNum type="arabicPeriod"/>
            </a:pPr>
            <a:r>
              <a:rPr lang="en-US" altLang="zh-TW" sz="2400" dirty="0"/>
              <a:t>Rearrange data alignment for </a:t>
            </a:r>
            <a:r>
              <a:rPr lang="en-US" altLang="zh-TW" sz="2400" dirty="0" smtClean="0"/>
              <a:t>I2F</a:t>
            </a:r>
          </a:p>
          <a:p>
            <a:pPr marL="457200" indent="-457200">
              <a:buFont typeface="+mj-lt"/>
              <a:buAutoNum type="arabicPeriod"/>
            </a:pPr>
            <a:r>
              <a:rPr lang="en-US" altLang="zh-TW" sz="2400" dirty="0"/>
              <a:t>Rearrange data alignment </a:t>
            </a:r>
            <a:r>
              <a:rPr lang="en-US" altLang="zh-TW" sz="2400" dirty="0" smtClean="0"/>
              <a:t>for F2I</a:t>
            </a:r>
          </a:p>
          <a:p>
            <a:pPr marL="457200" indent="-457200">
              <a:buFont typeface="+mj-lt"/>
              <a:buAutoNum type="arabicPeriod"/>
            </a:pPr>
            <a:r>
              <a:rPr lang="en-US" altLang="zh-TW" sz="2400" dirty="0"/>
              <a:t>Rearrange data alignment </a:t>
            </a:r>
            <a:r>
              <a:rPr lang="en-US" altLang="zh-TW" sz="2400" dirty="0" smtClean="0"/>
              <a:t>for </a:t>
            </a:r>
            <a:r>
              <a:rPr lang="en-US" altLang="zh-TW" sz="2400" dirty="0"/>
              <a:t>narrowing </a:t>
            </a:r>
            <a:r>
              <a:rPr lang="en-US" altLang="zh-TW" sz="2400" dirty="0" smtClean="0"/>
              <a:t>FP</a:t>
            </a:r>
          </a:p>
          <a:p>
            <a:pPr marL="457200" indent="-457200">
              <a:buFont typeface="+mj-lt"/>
              <a:buAutoNum type="arabicPeriod"/>
            </a:pPr>
            <a:r>
              <a:rPr lang="en-US" altLang="zh-TW" sz="2400" dirty="0" smtClean="0"/>
              <a:t>Merge 64bit and 54bit adder and non-conversion data path</a:t>
            </a:r>
          </a:p>
          <a:p>
            <a:pPr marL="457200" indent="-457200">
              <a:buFont typeface="+mj-lt"/>
              <a:buAutoNum type="arabicPeriod"/>
            </a:pPr>
            <a:r>
              <a:rPr lang="en-US" altLang="zh-TW" sz="2400" dirty="0" smtClean="0"/>
              <a:t>MISC</a:t>
            </a:r>
          </a:p>
          <a:p>
            <a:pPr marL="457200" indent="-457200">
              <a:buFont typeface="+mj-lt"/>
              <a:buAutoNum type="arabicPeriod"/>
            </a:pPr>
            <a:r>
              <a:rPr lang="en-US" altLang="zh-TW" sz="2400" dirty="0" smtClean="0">
                <a:solidFill>
                  <a:srgbClr val="FF0000"/>
                </a:solidFill>
              </a:rPr>
              <a:t>Move Bfloat16 to SP to </a:t>
            </a:r>
            <a:r>
              <a:rPr lang="en-US" altLang="zh-TW" sz="2400" dirty="0" err="1" smtClean="0">
                <a:solidFill>
                  <a:srgbClr val="FF0000"/>
                </a:solidFill>
              </a:rPr>
              <a:t>fmv</a:t>
            </a:r>
            <a:r>
              <a:rPr lang="en-US" altLang="zh-TW" sz="2400" dirty="0" smtClean="0">
                <a:solidFill>
                  <a:srgbClr val="FF0000"/>
                </a:solidFill>
              </a:rPr>
              <a:t> </a:t>
            </a:r>
            <a:r>
              <a:rPr lang="en-US" altLang="zh-TW" sz="2400" dirty="0" err="1" smtClean="0">
                <a:solidFill>
                  <a:srgbClr val="FF0000"/>
                </a:solidFill>
              </a:rPr>
              <a:t>datapath</a:t>
            </a:r>
            <a:endParaRPr lang="en-US" altLang="zh-TW" sz="2400" dirty="0" smtClean="0">
              <a:solidFill>
                <a:srgbClr val="FF0000"/>
              </a:solidFill>
            </a:endParaRPr>
          </a:p>
          <a:p>
            <a:pPr marL="457200" indent="-457200">
              <a:buFont typeface="+mj-lt"/>
              <a:buAutoNum type="arabicPeriod"/>
            </a:pPr>
            <a:endParaRPr lang="en-US" altLang="zh-TW" sz="2400" dirty="0" smtClean="0"/>
          </a:p>
        </p:txBody>
      </p:sp>
    </p:spTree>
    <p:extLst>
      <p:ext uri="{BB962C8B-B14F-4D97-AF65-F5344CB8AC3E}">
        <p14:creationId xmlns:p14="http://schemas.microsoft.com/office/powerpoint/2010/main" val="353311237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Structuralized OR </a:t>
            </a:r>
            <a:r>
              <a:rPr lang="en-US" altLang="zh-TW" dirty="0" smtClean="0"/>
              <a:t>network (1/)</a:t>
            </a:r>
            <a:endParaRPr lang="zh-TW" altLang="en-US" dirty="0"/>
          </a:p>
        </p:txBody>
      </p:sp>
      <p:sp>
        <p:nvSpPr>
          <p:cNvPr id="3" name="內容版面配置區 2"/>
          <p:cNvSpPr>
            <a:spLocks noGrp="1"/>
          </p:cNvSpPr>
          <p:nvPr>
            <p:ph idx="1"/>
          </p:nvPr>
        </p:nvSpPr>
        <p:spPr/>
        <p:txBody>
          <a:bodyPr/>
          <a:lstStyle/>
          <a:p>
            <a:r>
              <a:rPr lang="en-US" altLang="zh-TW" dirty="0" smtClean="0"/>
              <a:t>LZC logic</a:t>
            </a:r>
            <a:endParaRPr lang="zh-TW"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628800"/>
            <a:ext cx="6614138" cy="47570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247789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Structuralized OR </a:t>
            </a:r>
            <a:r>
              <a:rPr lang="en-US" altLang="zh-TW" dirty="0" smtClean="0"/>
              <a:t>network (2/)</a:t>
            </a:r>
            <a:endParaRPr lang="zh-TW" altLang="en-US" dirty="0"/>
          </a:p>
        </p:txBody>
      </p:sp>
      <p:sp>
        <p:nvSpPr>
          <p:cNvPr id="3" name="內容版面配置區 2"/>
          <p:cNvSpPr>
            <a:spLocks noGrp="1"/>
          </p:cNvSpPr>
          <p:nvPr>
            <p:ph idx="1"/>
          </p:nvPr>
        </p:nvSpPr>
        <p:spPr>
          <a:xfrm>
            <a:off x="457200" y="1980387"/>
            <a:ext cx="8229600" cy="4525963"/>
          </a:xfrm>
        </p:spPr>
        <p:txBody>
          <a:bodyPr>
            <a:normAutofit lnSpcReduction="10000"/>
          </a:bodyPr>
          <a:lstStyle/>
          <a:p>
            <a:endParaRPr lang="en-US" altLang="zh-TW" dirty="0" smtClean="0"/>
          </a:p>
          <a:p>
            <a:endParaRPr lang="en-US" altLang="zh-TW" dirty="0"/>
          </a:p>
          <a:p>
            <a:endParaRPr lang="en-US" altLang="zh-TW" dirty="0" smtClean="0"/>
          </a:p>
          <a:p>
            <a:endParaRPr lang="en-US" altLang="zh-TW" dirty="0"/>
          </a:p>
          <a:p>
            <a:endParaRPr lang="en-US" altLang="zh-TW" sz="1200" dirty="0" smtClean="0"/>
          </a:p>
          <a:p>
            <a:endParaRPr lang="en-US" altLang="zh-TW" sz="1200" dirty="0" smtClean="0"/>
          </a:p>
          <a:p>
            <a:endParaRPr lang="en-US" altLang="zh-TW" sz="1200" dirty="0"/>
          </a:p>
          <a:p>
            <a:endParaRPr lang="en-US" altLang="zh-TW" sz="1200" dirty="0" smtClean="0"/>
          </a:p>
          <a:p>
            <a:endParaRPr lang="en-US" altLang="zh-TW" sz="1200" dirty="0"/>
          </a:p>
          <a:p>
            <a:r>
              <a:rPr lang="en-US" altLang="zh-TW" sz="1200" dirty="0" smtClean="0"/>
              <a:t>LZC = 5d’13 = 5’b01101</a:t>
            </a:r>
            <a:endParaRPr lang="en-US" altLang="zh-TW" sz="1200" dirty="0"/>
          </a:p>
          <a:p>
            <a:r>
              <a:rPr lang="en-US" altLang="zh-TW" sz="1200" dirty="0" smtClean="0"/>
              <a:t>LZC[4</a:t>
            </a:r>
            <a:r>
              <a:rPr lang="en-US" altLang="zh-TW" sz="1200" dirty="0"/>
              <a:t>] </a:t>
            </a:r>
            <a:r>
              <a:rPr lang="en-US" altLang="zh-TW" sz="1200" dirty="0" smtClean="0"/>
              <a:t> = 0, L4_sticky = |</a:t>
            </a:r>
            <a:r>
              <a:rPr lang="en-US" altLang="zh-TW" sz="1200" dirty="0"/>
              <a:t>bit[15:0</a:t>
            </a:r>
            <a:r>
              <a:rPr lang="en-US" altLang="zh-TW" sz="1200" dirty="0" smtClean="0"/>
              <a:t>]</a:t>
            </a:r>
          </a:p>
          <a:p>
            <a:r>
              <a:rPr lang="en-US" altLang="zh-TW" sz="1200" dirty="0" smtClean="0"/>
              <a:t>LZC[3]  </a:t>
            </a:r>
            <a:r>
              <a:rPr lang="en-US" altLang="zh-TW" sz="1200" dirty="0"/>
              <a:t>= </a:t>
            </a:r>
            <a:r>
              <a:rPr lang="en-US" altLang="zh-TW" sz="1200" dirty="0" smtClean="0"/>
              <a:t>1, L3_sticky </a:t>
            </a:r>
            <a:r>
              <a:rPr lang="en-US" altLang="zh-TW" sz="1200" dirty="0"/>
              <a:t>= L4_sticky </a:t>
            </a:r>
            <a:r>
              <a:rPr lang="en-US" altLang="zh-TW" sz="1200" dirty="0" smtClean="0"/>
              <a:t>| 1’b0</a:t>
            </a:r>
          </a:p>
          <a:p>
            <a:r>
              <a:rPr lang="en-US" altLang="zh-TW" sz="1200" dirty="0" smtClean="0"/>
              <a:t>LZC[2]  </a:t>
            </a:r>
            <a:r>
              <a:rPr lang="en-US" altLang="zh-TW" sz="1200" dirty="0"/>
              <a:t>= 1, </a:t>
            </a:r>
            <a:r>
              <a:rPr lang="en-US" altLang="zh-TW" sz="1200" dirty="0" smtClean="0"/>
              <a:t>L2_sticky </a:t>
            </a:r>
            <a:r>
              <a:rPr lang="en-US" altLang="zh-TW" sz="1200" dirty="0"/>
              <a:t>= </a:t>
            </a:r>
            <a:r>
              <a:rPr lang="en-US" altLang="zh-TW" sz="1200" dirty="0" smtClean="0"/>
              <a:t>L3_sticky </a:t>
            </a:r>
            <a:r>
              <a:rPr lang="en-US" altLang="zh-TW" sz="1200" dirty="0"/>
              <a:t>| </a:t>
            </a:r>
            <a:r>
              <a:rPr lang="en-US" altLang="zh-TW" sz="1200" dirty="0" smtClean="0"/>
              <a:t>1’b0</a:t>
            </a:r>
          </a:p>
          <a:p>
            <a:r>
              <a:rPr lang="en-US" altLang="zh-TW" sz="1200" dirty="0" smtClean="0"/>
              <a:t>LZC[1]  </a:t>
            </a:r>
            <a:r>
              <a:rPr lang="en-US" altLang="zh-TW" sz="1200" dirty="0"/>
              <a:t>= </a:t>
            </a:r>
            <a:r>
              <a:rPr lang="en-US" altLang="zh-TW" sz="1200" dirty="0" smtClean="0"/>
              <a:t>0, L1_sticky </a:t>
            </a:r>
            <a:r>
              <a:rPr lang="en-US" altLang="zh-TW" sz="1200" dirty="0"/>
              <a:t>= </a:t>
            </a:r>
            <a:r>
              <a:rPr lang="en-US" altLang="zh-TW" sz="1200" dirty="0" smtClean="0"/>
              <a:t>L2_sticky </a:t>
            </a:r>
            <a:r>
              <a:rPr lang="en-US" altLang="zh-TW" sz="1200" dirty="0"/>
              <a:t>| </a:t>
            </a:r>
            <a:r>
              <a:rPr lang="en-US" altLang="zh-TW" sz="1200" dirty="0" smtClean="0"/>
              <a:t>bit[17:16]</a:t>
            </a:r>
            <a:endParaRPr lang="en-US" altLang="zh-TW" sz="1200" dirty="0"/>
          </a:p>
          <a:p>
            <a:r>
              <a:rPr lang="en-US" altLang="zh-TW" sz="1200" dirty="0" smtClean="0"/>
              <a:t>LZC[0]  </a:t>
            </a:r>
            <a:r>
              <a:rPr lang="en-US" altLang="zh-TW" sz="1200" dirty="0"/>
              <a:t>= 1, </a:t>
            </a:r>
            <a:r>
              <a:rPr lang="en-US" altLang="zh-TW" sz="1200" dirty="0" smtClean="0"/>
              <a:t>L0_sticky </a:t>
            </a:r>
            <a:r>
              <a:rPr lang="en-US" altLang="zh-TW" sz="1200" dirty="0"/>
              <a:t>= </a:t>
            </a:r>
            <a:r>
              <a:rPr lang="en-US" altLang="zh-TW" sz="1200" dirty="0" smtClean="0"/>
              <a:t>L1_sticky </a:t>
            </a:r>
            <a:r>
              <a:rPr lang="en-US" altLang="zh-TW" sz="1200" dirty="0"/>
              <a:t>| </a:t>
            </a:r>
            <a:r>
              <a:rPr lang="en-US" altLang="zh-TW" sz="1200" dirty="0" smtClean="0"/>
              <a:t>(</a:t>
            </a:r>
            <a:r>
              <a:rPr lang="en-US" altLang="zh-TW" sz="1200" dirty="0"/>
              <a:t>LZC[0</a:t>
            </a:r>
            <a:r>
              <a:rPr lang="en-US" altLang="zh-TW" sz="1200" dirty="0" smtClean="0"/>
              <a:t>]) ? bit[18] : |bit[19:18];</a:t>
            </a:r>
            <a:endParaRPr lang="en-US" altLang="zh-TW" sz="1200" dirty="0"/>
          </a:p>
          <a:p>
            <a:endParaRPr lang="en-US" altLang="zh-TW" sz="1200" dirty="0"/>
          </a:p>
        </p:txBody>
      </p:sp>
      <p:graphicFrame>
        <p:nvGraphicFramePr>
          <p:cNvPr id="5" name="表格 4"/>
          <p:cNvGraphicFramePr>
            <a:graphicFrameLocks noGrp="1"/>
          </p:cNvGraphicFramePr>
          <p:nvPr>
            <p:extLst>
              <p:ext uri="{D42A27DB-BD31-4B8C-83A1-F6EECF244321}">
                <p14:modId xmlns:p14="http://schemas.microsoft.com/office/powerpoint/2010/main" val="744087825"/>
              </p:ext>
            </p:extLst>
          </p:nvPr>
        </p:nvGraphicFramePr>
        <p:xfrm>
          <a:off x="878191" y="2679277"/>
          <a:ext cx="7099585" cy="2424025"/>
        </p:xfrm>
        <a:graphic>
          <a:graphicData uri="http://schemas.openxmlformats.org/drawingml/2006/table">
            <a:tbl>
              <a:tblPr firstRow="1">
                <a:tableStyleId>{073A0DAA-6AF3-43AB-8588-CEC1D06C72B9}</a:tableStyleId>
              </a:tblPr>
              <a:tblGrid>
                <a:gridCol w="218122"/>
                <a:gridCol w="225603"/>
                <a:gridCol w="221862"/>
                <a:gridCol w="221862"/>
                <a:gridCol w="221862"/>
                <a:gridCol w="221862"/>
                <a:gridCol w="221862"/>
                <a:gridCol w="221862"/>
                <a:gridCol w="221862"/>
                <a:gridCol w="221862"/>
                <a:gridCol w="221862"/>
                <a:gridCol w="221862"/>
                <a:gridCol w="221862"/>
                <a:gridCol w="221862"/>
                <a:gridCol w="221862"/>
                <a:gridCol w="221862"/>
                <a:gridCol w="221862"/>
                <a:gridCol w="221862"/>
                <a:gridCol w="221862"/>
                <a:gridCol w="221862"/>
                <a:gridCol w="221862"/>
                <a:gridCol w="221862"/>
                <a:gridCol w="221862"/>
                <a:gridCol w="221862"/>
                <a:gridCol w="221862"/>
                <a:gridCol w="221862"/>
                <a:gridCol w="221862"/>
                <a:gridCol w="221862"/>
                <a:gridCol w="221862"/>
                <a:gridCol w="221862"/>
                <a:gridCol w="221862"/>
                <a:gridCol w="221862"/>
              </a:tblGrid>
              <a:tr h="253886">
                <a:tc>
                  <a:txBody>
                    <a:bodyPr/>
                    <a:lstStyle/>
                    <a:p>
                      <a:r>
                        <a:rPr lang="en-US" altLang="zh-TW" sz="800" b="0" dirty="0" smtClean="0">
                          <a:solidFill>
                            <a:schemeClr val="bg1"/>
                          </a:solidFill>
                          <a:latin typeface="+mj-lt"/>
                        </a:rPr>
                        <a:t>0</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1</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2</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3</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4</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5</a:t>
                      </a:r>
                      <a:endParaRPr lang="zh-TW" altLang="en-US" sz="800" b="0" dirty="0">
                        <a:solidFill>
                          <a:schemeClr val="bg1"/>
                        </a:solidFill>
                        <a:latin typeface="+mj-lt"/>
                      </a:endParaRPr>
                    </a:p>
                  </a:txBody>
                  <a:tcPr/>
                </a:tc>
                <a:tc>
                  <a:txBody>
                    <a:bodyPr/>
                    <a:lstStyle/>
                    <a:p>
                      <a:r>
                        <a:rPr lang="en-US" altLang="zh-TW" sz="800" b="0" dirty="0" smtClean="0">
                          <a:latin typeface="+mj-lt"/>
                        </a:rPr>
                        <a:t>6</a:t>
                      </a:r>
                      <a:endParaRPr lang="zh-TW" altLang="en-US" sz="800" b="0" dirty="0">
                        <a:latin typeface="+mj-lt"/>
                      </a:endParaRPr>
                    </a:p>
                  </a:txBody>
                  <a:tcPr/>
                </a:tc>
                <a:tc>
                  <a:txBody>
                    <a:bodyPr/>
                    <a:lstStyle/>
                    <a:p>
                      <a:r>
                        <a:rPr lang="en-US" altLang="zh-TW" sz="800" b="0" dirty="0" smtClean="0">
                          <a:latin typeface="+mj-lt"/>
                        </a:rPr>
                        <a:t>7</a:t>
                      </a:r>
                      <a:endParaRPr lang="zh-TW" altLang="en-US" sz="800" b="0" dirty="0">
                        <a:latin typeface="+mj-lt"/>
                      </a:endParaRPr>
                    </a:p>
                  </a:txBody>
                  <a:tcPr/>
                </a:tc>
                <a:tc>
                  <a:txBody>
                    <a:bodyPr/>
                    <a:lstStyle/>
                    <a:p>
                      <a:r>
                        <a:rPr lang="en-US" altLang="zh-TW" sz="800" b="0" dirty="0" smtClean="0">
                          <a:latin typeface="+mj-lt"/>
                        </a:rPr>
                        <a:t>8</a:t>
                      </a:r>
                      <a:endParaRPr lang="zh-TW" altLang="en-US" sz="800" b="0"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b="0" kern="1200" dirty="0" smtClean="0">
                          <a:solidFill>
                            <a:schemeClr val="lt1"/>
                          </a:solidFill>
                          <a:latin typeface="+mn-lt"/>
                          <a:ea typeface="+mn-ea"/>
                          <a:cs typeface="+mn-cs"/>
                        </a:rPr>
                        <a:t>9</a:t>
                      </a:r>
                      <a:endParaRPr lang="zh-TW" altLang="en-US" sz="800" b="0" kern="1200" dirty="0" smtClean="0">
                        <a:solidFill>
                          <a:schemeClr val="lt1"/>
                        </a:solidFill>
                        <a:latin typeface="+mn-lt"/>
                        <a:ea typeface="+mn-ea"/>
                        <a:cs typeface="+mn-cs"/>
                      </a:endParaRPr>
                    </a:p>
                  </a:txBody>
                  <a:tcPr/>
                </a:tc>
                <a:tc>
                  <a:txBody>
                    <a:bodyPr/>
                    <a:lstStyle/>
                    <a:p>
                      <a:r>
                        <a:rPr lang="en-US" altLang="zh-TW" sz="800" dirty="0" smtClean="0"/>
                        <a:t>10</a:t>
                      </a:r>
                      <a:endParaRPr lang="zh-TW" altLang="en-US" sz="800" dirty="0"/>
                    </a:p>
                  </a:txBody>
                  <a:tcPr/>
                </a:tc>
                <a:tc>
                  <a:txBody>
                    <a:bodyPr/>
                    <a:lstStyle/>
                    <a:p>
                      <a:r>
                        <a:rPr lang="en-US" altLang="zh-TW" sz="800" b="0" dirty="0" smtClean="0">
                          <a:latin typeface="+mj-lt"/>
                        </a:rPr>
                        <a:t>11</a:t>
                      </a:r>
                      <a:endParaRPr lang="zh-TW" altLang="en-US" sz="800" b="0" dirty="0">
                        <a:latin typeface="+mj-lt"/>
                      </a:endParaRPr>
                    </a:p>
                  </a:txBody>
                  <a:tcPr/>
                </a:tc>
                <a:tc>
                  <a:txBody>
                    <a:bodyPr/>
                    <a:lstStyle/>
                    <a:p>
                      <a:r>
                        <a:rPr lang="en-US" altLang="zh-TW" sz="800" b="0" dirty="0" smtClean="0">
                          <a:latin typeface="+mj-lt"/>
                        </a:rPr>
                        <a:t>12</a:t>
                      </a:r>
                      <a:endParaRPr lang="zh-TW" altLang="en-US" sz="800" b="0"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b="0" kern="1200" dirty="0" smtClean="0">
                          <a:solidFill>
                            <a:schemeClr val="bg1"/>
                          </a:solidFill>
                          <a:latin typeface="+mn-lt"/>
                          <a:ea typeface="+mn-ea"/>
                          <a:cs typeface="+mn-cs"/>
                        </a:rPr>
                        <a:t>13</a:t>
                      </a:r>
                      <a:endParaRPr lang="zh-TW" altLang="en-US" sz="800" b="0" kern="1200" dirty="0" smtClean="0">
                        <a:solidFill>
                          <a:schemeClr val="bg1"/>
                        </a:solidFill>
                        <a:latin typeface="+mn-lt"/>
                        <a:ea typeface="+mn-ea"/>
                        <a:cs typeface="+mn-cs"/>
                      </a:endParaRPr>
                    </a:p>
                  </a:txBody>
                  <a:tcPr/>
                </a:tc>
                <a:tc>
                  <a:txBody>
                    <a:bodyPr/>
                    <a:lstStyle/>
                    <a:p>
                      <a:r>
                        <a:rPr lang="en-US" altLang="zh-TW" sz="800" b="0" dirty="0" smtClean="0">
                          <a:latin typeface="+mj-lt"/>
                        </a:rPr>
                        <a:t>14</a:t>
                      </a:r>
                      <a:endParaRPr lang="zh-TW" altLang="en-US" sz="800" b="0" dirty="0">
                        <a:latin typeface="+mj-lt"/>
                      </a:endParaRPr>
                    </a:p>
                  </a:txBody>
                  <a:tcPr/>
                </a:tc>
                <a:tc>
                  <a:txBody>
                    <a:bodyPr/>
                    <a:lstStyle/>
                    <a:p>
                      <a:r>
                        <a:rPr lang="en-US" altLang="zh-TW" sz="800" b="0" dirty="0" smtClean="0">
                          <a:solidFill>
                            <a:schemeClr val="bg1"/>
                          </a:solidFill>
                          <a:latin typeface="+mj-lt"/>
                        </a:rPr>
                        <a:t>15</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16</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17</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18</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19</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20</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21</a:t>
                      </a:r>
                      <a:endParaRPr lang="zh-TW" altLang="en-US" sz="800" b="0" dirty="0">
                        <a:solidFill>
                          <a:schemeClr val="bg1"/>
                        </a:solidFill>
                        <a:latin typeface="+mj-lt"/>
                      </a:endParaRPr>
                    </a:p>
                  </a:txBody>
                  <a:tcPr/>
                </a:tc>
                <a:tc>
                  <a:txBody>
                    <a:bodyPr/>
                    <a:lstStyle/>
                    <a:p>
                      <a:r>
                        <a:rPr lang="en-US" altLang="zh-TW" sz="800" b="0" dirty="0" smtClean="0">
                          <a:latin typeface="+mj-lt"/>
                        </a:rPr>
                        <a:t>22</a:t>
                      </a:r>
                      <a:endParaRPr lang="zh-TW" altLang="en-US" sz="800" b="0" dirty="0">
                        <a:latin typeface="+mj-lt"/>
                      </a:endParaRPr>
                    </a:p>
                  </a:txBody>
                  <a:tcPr/>
                </a:tc>
                <a:tc>
                  <a:txBody>
                    <a:bodyPr/>
                    <a:lstStyle/>
                    <a:p>
                      <a:r>
                        <a:rPr lang="en-US" altLang="zh-TW" sz="800" b="0" dirty="0" smtClean="0">
                          <a:latin typeface="+mj-lt"/>
                        </a:rPr>
                        <a:t>23</a:t>
                      </a:r>
                      <a:endParaRPr lang="zh-TW" altLang="en-US" sz="800" b="0" dirty="0">
                        <a:latin typeface="+mj-lt"/>
                      </a:endParaRPr>
                    </a:p>
                  </a:txBody>
                  <a:tcPr/>
                </a:tc>
                <a:tc>
                  <a:txBody>
                    <a:bodyPr/>
                    <a:lstStyle/>
                    <a:p>
                      <a:r>
                        <a:rPr lang="en-US" altLang="zh-TW" sz="800" b="0" dirty="0" smtClean="0">
                          <a:latin typeface="+mj-lt"/>
                        </a:rPr>
                        <a:t>24</a:t>
                      </a:r>
                      <a:endParaRPr lang="zh-TW" altLang="en-US" sz="800" b="0"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b="0" kern="1200" dirty="0" smtClean="0">
                          <a:solidFill>
                            <a:schemeClr val="lt1"/>
                          </a:solidFill>
                          <a:latin typeface="+mn-lt"/>
                          <a:ea typeface="+mn-ea"/>
                          <a:cs typeface="+mn-cs"/>
                        </a:rPr>
                        <a:t>25</a:t>
                      </a:r>
                      <a:endParaRPr lang="zh-TW" altLang="en-US" sz="800" b="0" kern="1200" dirty="0" smtClean="0">
                        <a:solidFill>
                          <a:schemeClr val="lt1"/>
                        </a:solidFill>
                        <a:latin typeface="+mn-lt"/>
                        <a:ea typeface="+mn-ea"/>
                        <a:cs typeface="+mn-cs"/>
                      </a:endParaRPr>
                    </a:p>
                  </a:txBody>
                  <a:tcPr/>
                </a:tc>
                <a:tc>
                  <a:txBody>
                    <a:bodyPr/>
                    <a:lstStyle/>
                    <a:p>
                      <a:r>
                        <a:rPr lang="en-US" altLang="zh-TW" sz="800" dirty="0" smtClean="0"/>
                        <a:t>26</a:t>
                      </a:r>
                      <a:endParaRPr lang="zh-TW" altLang="en-US" sz="800" dirty="0"/>
                    </a:p>
                  </a:txBody>
                  <a:tcPr/>
                </a:tc>
                <a:tc>
                  <a:txBody>
                    <a:bodyPr/>
                    <a:lstStyle/>
                    <a:p>
                      <a:r>
                        <a:rPr lang="en-US" altLang="zh-TW" sz="800" b="0" dirty="0" smtClean="0">
                          <a:latin typeface="+mj-lt"/>
                        </a:rPr>
                        <a:t>27</a:t>
                      </a:r>
                      <a:endParaRPr lang="zh-TW" altLang="en-US" sz="800" b="0" dirty="0">
                        <a:latin typeface="+mj-lt"/>
                      </a:endParaRPr>
                    </a:p>
                  </a:txBody>
                  <a:tcPr/>
                </a:tc>
                <a:tc>
                  <a:txBody>
                    <a:bodyPr/>
                    <a:lstStyle/>
                    <a:p>
                      <a:r>
                        <a:rPr lang="en-US" altLang="zh-TW" sz="800" b="0" dirty="0" smtClean="0">
                          <a:latin typeface="+mj-lt"/>
                        </a:rPr>
                        <a:t>28</a:t>
                      </a:r>
                      <a:endParaRPr lang="zh-TW" altLang="en-US" sz="800" b="0"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b="0" kern="1200" dirty="0" smtClean="0">
                          <a:solidFill>
                            <a:schemeClr val="bg1"/>
                          </a:solidFill>
                          <a:latin typeface="+mn-lt"/>
                          <a:ea typeface="+mn-ea"/>
                          <a:cs typeface="+mn-cs"/>
                        </a:rPr>
                        <a:t>29</a:t>
                      </a:r>
                      <a:endParaRPr lang="zh-TW" altLang="en-US" sz="800" b="0" kern="1200" dirty="0" smtClean="0">
                        <a:solidFill>
                          <a:schemeClr val="bg1"/>
                        </a:solidFill>
                        <a:latin typeface="+mn-lt"/>
                        <a:ea typeface="+mn-ea"/>
                        <a:cs typeface="+mn-cs"/>
                      </a:endParaRPr>
                    </a:p>
                  </a:txBody>
                  <a:tcPr/>
                </a:tc>
                <a:tc>
                  <a:txBody>
                    <a:bodyPr/>
                    <a:lstStyle/>
                    <a:p>
                      <a:r>
                        <a:rPr lang="en-US" altLang="zh-TW" sz="800" b="0" dirty="0" smtClean="0">
                          <a:latin typeface="+mj-lt"/>
                        </a:rPr>
                        <a:t>30</a:t>
                      </a:r>
                      <a:endParaRPr lang="zh-TW" altLang="en-US" sz="800" b="0" dirty="0">
                        <a:latin typeface="+mj-lt"/>
                      </a:endParaRPr>
                    </a:p>
                  </a:txBody>
                  <a:tcPr/>
                </a:tc>
                <a:tc>
                  <a:txBody>
                    <a:bodyPr/>
                    <a:lstStyle/>
                    <a:p>
                      <a:r>
                        <a:rPr lang="en-US" altLang="zh-TW" sz="800" dirty="0" smtClean="0"/>
                        <a:t>31</a:t>
                      </a:r>
                      <a:endParaRPr lang="zh-TW" altLang="en-US" sz="800" dirty="0"/>
                    </a:p>
                  </a:txBody>
                  <a:tcPr/>
                </a:tc>
              </a:tr>
              <a:tr h="168776">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r>
              <a:tr h="375077">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r>
              <a:tr h="375077">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r>
              <a:tr h="375077">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r>
              <a:tr h="375077">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r>
              <a:tr h="375077">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r>
            </a:tbl>
          </a:graphicData>
        </a:graphic>
      </p:graphicFrame>
      <p:cxnSp>
        <p:nvCxnSpPr>
          <p:cNvPr id="6" name="直線單箭頭接點 5"/>
          <p:cNvCxnSpPr/>
          <p:nvPr/>
        </p:nvCxnSpPr>
        <p:spPr>
          <a:xfrm>
            <a:off x="4478591" y="3417849"/>
            <a:ext cx="3384376"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2750399" y="3795401"/>
            <a:ext cx="1584176"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3614495" y="4155441"/>
            <a:ext cx="72008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a:off x="1814295" y="4155441"/>
            <a:ext cx="79208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a:off x="7144230" y="4155441"/>
            <a:ext cx="72008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a:off x="5413520" y="4164780"/>
            <a:ext cx="72008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a:off x="6275554" y="3797125"/>
            <a:ext cx="1584176"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a:off x="1346243" y="4551485"/>
            <a:ext cx="396044"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a:off x="2246343" y="4561580"/>
            <a:ext cx="396044"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a:off x="3110439" y="4561580"/>
            <a:ext cx="396044"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a:off x="4046543" y="4561580"/>
            <a:ext cx="36004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a:off x="4910639" y="4561580"/>
            <a:ext cx="36004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a:off x="5810739" y="4551485"/>
            <a:ext cx="36004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a:off x="6707602" y="4551485"/>
            <a:ext cx="36004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a:off x="7574935" y="4551485"/>
            <a:ext cx="36004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a:off x="1102599" y="4911525"/>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p:nvPr/>
        </p:nvCxnSpPr>
        <p:spPr>
          <a:xfrm>
            <a:off x="1544265" y="4911525"/>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a:off x="2012317" y="4911525"/>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a:off x="2444365" y="4911525"/>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a:off x="2884797" y="4911773"/>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3326463" y="4911773"/>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3794515" y="4911773"/>
            <a:ext cx="198022"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a:off x="4226563" y="4911773"/>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nvCxnSpPr>
        <p:spPr>
          <a:xfrm>
            <a:off x="4648993" y="4911773"/>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a:off x="5090659" y="4911773"/>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a:off x="5558711" y="4911773"/>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a:off x="5990759" y="4911773"/>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a:off x="6423533" y="4911773"/>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a:off x="6865199" y="4911773"/>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p:nvPr/>
        </p:nvCxnSpPr>
        <p:spPr>
          <a:xfrm>
            <a:off x="7333251" y="4911773"/>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p:nvPr/>
        </p:nvCxnSpPr>
        <p:spPr>
          <a:xfrm>
            <a:off x="7765299" y="4911773"/>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028" name="文字方塊 1027"/>
          <p:cNvSpPr txBox="1"/>
          <p:nvPr/>
        </p:nvSpPr>
        <p:spPr>
          <a:xfrm>
            <a:off x="652276" y="3287617"/>
            <a:ext cx="263214" cy="1754326"/>
          </a:xfrm>
          <a:prstGeom prst="rect">
            <a:avLst/>
          </a:prstGeom>
          <a:noFill/>
        </p:spPr>
        <p:txBody>
          <a:bodyPr wrap="none" rtlCol="0">
            <a:spAutoFit/>
          </a:bodyPr>
          <a:lstStyle/>
          <a:p>
            <a:r>
              <a:rPr lang="en-US" altLang="zh-TW" sz="1200" b="1" dirty="0" smtClean="0">
                <a:solidFill>
                  <a:srgbClr val="FF0000"/>
                </a:solidFill>
              </a:rPr>
              <a:t>0</a:t>
            </a:r>
          </a:p>
          <a:p>
            <a:endParaRPr lang="en-US" altLang="zh-TW" sz="1200" b="1" dirty="0" smtClean="0">
              <a:solidFill>
                <a:srgbClr val="FF0000"/>
              </a:solidFill>
            </a:endParaRPr>
          </a:p>
          <a:p>
            <a:r>
              <a:rPr lang="en-US" altLang="zh-TW" sz="1200" b="1" dirty="0" smtClean="0">
                <a:solidFill>
                  <a:srgbClr val="FF0000"/>
                </a:solidFill>
              </a:rPr>
              <a:t>1</a:t>
            </a:r>
          </a:p>
          <a:p>
            <a:endParaRPr lang="en-US" altLang="zh-TW" sz="1200" b="1" dirty="0" smtClean="0">
              <a:solidFill>
                <a:srgbClr val="FF0000"/>
              </a:solidFill>
            </a:endParaRPr>
          </a:p>
          <a:p>
            <a:r>
              <a:rPr lang="en-US" altLang="zh-TW" sz="1200" b="1" dirty="0" smtClean="0">
                <a:solidFill>
                  <a:srgbClr val="FF0000"/>
                </a:solidFill>
              </a:rPr>
              <a:t>1</a:t>
            </a:r>
          </a:p>
          <a:p>
            <a:endParaRPr lang="en-US" altLang="zh-TW" sz="1200" b="1" dirty="0" smtClean="0">
              <a:solidFill>
                <a:srgbClr val="FF0000"/>
              </a:solidFill>
            </a:endParaRPr>
          </a:p>
          <a:p>
            <a:r>
              <a:rPr lang="en-US" altLang="zh-TW" sz="1200" b="1" dirty="0" smtClean="0">
                <a:solidFill>
                  <a:srgbClr val="FF0000"/>
                </a:solidFill>
              </a:rPr>
              <a:t>0</a:t>
            </a:r>
          </a:p>
          <a:p>
            <a:endParaRPr lang="en-US" altLang="zh-TW" sz="1200" b="1" dirty="0" smtClean="0">
              <a:solidFill>
                <a:srgbClr val="FF0000"/>
              </a:solidFill>
            </a:endParaRPr>
          </a:p>
          <a:p>
            <a:r>
              <a:rPr lang="en-US" altLang="zh-TW" sz="1200" b="1" dirty="0">
                <a:solidFill>
                  <a:srgbClr val="FF0000"/>
                </a:solidFill>
              </a:rPr>
              <a:t>1</a:t>
            </a:r>
            <a:endParaRPr lang="zh-TW" altLang="en-US" sz="1200" b="1" dirty="0">
              <a:solidFill>
                <a:srgbClr val="FF0000"/>
              </a:solidFill>
            </a:endParaRPr>
          </a:p>
        </p:txBody>
      </p:sp>
      <p:pic>
        <p:nvPicPr>
          <p:cNvPr id="39" name="Picture 4" descr="C:\Users\larryzzr\Desktop\FP\Figs\fmis_fig_f1.png"/>
          <p:cNvPicPr>
            <a:picLocks noChangeAspect="1" noChangeArrowheads="1"/>
          </p:cNvPicPr>
          <p:nvPr/>
        </p:nvPicPr>
        <p:blipFill rotWithShape="1">
          <a:blip r:embed="rId3">
            <a:extLst>
              <a:ext uri="{28A0092B-C50C-407E-A947-70E740481C1C}">
                <a14:useLocalDpi xmlns:a14="http://schemas.microsoft.com/office/drawing/2010/main" val="0"/>
              </a:ext>
            </a:extLst>
          </a:blip>
          <a:srcRect b="27515"/>
          <a:stretch/>
        </p:blipFill>
        <p:spPr bwMode="auto">
          <a:xfrm>
            <a:off x="2246343" y="1174801"/>
            <a:ext cx="4623277" cy="1357595"/>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4847015" y="2276872"/>
            <a:ext cx="202260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6133600" y="3140968"/>
            <a:ext cx="386644" cy="369332"/>
          </a:xfrm>
          <a:prstGeom prst="rect">
            <a:avLst/>
          </a:prstGeom>
          <a:noFill/>
        </p:spPr>
        <p:txBody>
          <a:bodyPr wrap="none" rtlCol="0">
            <a:spAutoFit/>
          </a:bodyPr>
          <a:lstStyle/>
          <a:p>
            <a:r>
              <a:rPr lang="en-US" altLang="zh-TW" dirty="0" smtClean="0">
                <a:solidFill>
                  <a:srgbClr val="FF0000"/>
                </a:solidFill>
              </a:rPr>
              <a:t>or</a:t>
            </a:r>
            <a:endParaRPr lang="zh-TW" altLang="en-US" dirty="0">
              <a:solidFill>
                <a:srgbClr val="FF0000"/>
              </a:solidFill>
            </a:endParaRPr>
          </a:p>
        </p:txBody>
      </p:sp>
      <p:sp>
        <p:nvSpPr>
          <p:cNvPr id="55" name="文字方塊 54"/>
          <p:cNvSpPr txBox="1"/>
          <p:nvPr/>
        </p:nvSpPr>
        <p:spPr>
          <a:xfrm>
            <a:off x="4019939" y="4212790"/>
            <a:ext cx="386644" cy="369332"/>
          </a:xfrm>
          <a:prstGeom prst="rect">
            <a:avLst/>
          </a:prstGeom>
          <a:noFill/>
        </p:spPr>
        <p:txBody>
          <a:bodyPr wrap="none" rtlCol="0">
            <a:spAutoFit/>
          </a:bodyPr>
          <a:lstStyle/>
          <a:p>
            <a:r>
              <a:rPr lang="en-US" altLang="zh-TW" dirty="0" smtClean="0">
                <a:solidFill>
                  <a:srgbClr val="FF0000"/>
                </a:solidFill>
              </a:rPr>
              <a:t>or</a:t>
            </a:r>
            <a:endParaRPr lang="zh-TW" altLang="en-US" dirty="0">
              <a:solidFill>
                <a:srgbClr val="FF0000"/>
              </a:solidFill>
            </a:endParaRPr>
          </a:p>
        </p:txBody>
      </p:sp>
    </p:spTree>
    <p:extLst>
      <p:ext uri="{BB962C8B-B14F-4D97-AF65-F5344CB8AC3E}">
        <p14:creationId xmlns:p14="http://schemas.microsoft.com/office/powerpoint/2010/main" val="53843247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Overview (2/)</a:t>
            </a:r>
            <a:endParaRPr lang="zh-TW" altLang="en-US" dirty="0"/>
          </a:p>
        </p:txBody>
      </p:sp>
      <p:sp>
        <p:nvSpPr>
          <p:cNvPr id="3" name="內容版面配置區 2"/>
          <p:cNvSpPr>
            <a:spLocks noGrp="1"/>
          </p:cNvSpPr>
          <p:nvPr>
            <p:ph idx="1"/>
          </p:nvPr>
        </p:nvSpPr>
        <p:spPr/>
        <p:txBody>
          <a:bodyPr>
            <a:normAutofit/>
          </a:bodyPr>
          <a:lstStyle/>
          <a:p>
            <a:r>
              <a:rPr lang="en-US" altLang="zh-TW" sz="2400" dirty="0" smtClean="0"/>
              <a:t>Instruction latency</a:t>
            </a:r>
            <a:endParaRPr lang="zh-TW" altLang="en-US" sz="2400" dirty="0"/>
          </a:p>
        </p:txBody>
      </p:sp>
      <p:graphicFrame>
        <p:nvGraphicFramePr>
          <p:cNvPr id="5" name="表格 4"/>
          <p:cNvGraphicFramePr>
            <a:graphicFrameLocks noGrp="1"/>
          </p:cNvGraphicFramePr>
          <p:nvPr>
            <p:extLst>
              <p:ext uri="{D42A27DB-BD31-4B8C-83A1-F6EECF244321}">
                <p14:modId xmlns:p14="http://schemas.microsoft.com/office/powerpoint/2010/main" val="907713507"/>
              </p:ext>
            </p:extLst>
          </p:nvPr>
        </p:nvGraphicFramePr>
        <p:xfrm>
          <a:off x="899592" y="2132856"/>
          <a:ext cx="7416826" cy="4267200"/>
        </p:xfrm>
        <a:graphic>
          <a:graphicData uri="http://schemas.openxmlformats.org/drawingml/2006/table">
            <a:tbl>
              <a:tblPr firstRow="1" bandRow="1">
                <a:tableStyleId>{5C22544A-7EE6-4342-B048-85BDC9FD1C3A}</a:tableStyleId>
              </a:tblPr>
              <a:tblGrid>
                <a:gridCol w="1483370"/>
                <a:gridCol w="1483364"/>
                <a:gridCol w="1483364"/>
                <a:gridCol w="1483364"/>
                <a:gridCol w="1483364"/>
              </a:tblGrid>
              <a:tr h="311823">
                <a:tc rowSpan="2">
                  <a:txBody>
                    <a:bodyPr/>
                    <a:lstStyle/>
                    <a:p>
                      <a:pPr algn="ctr"/>
                      <a:r>
                        <a:rPr lang="en-US" altLang="zh-TW" sz="2000" dirty="0" smtClean="0"/>
                        <a:t>Instruction </a:t>
                      </a:r>
                      <a:endParaRPr lang="zh-TW" altLang="en-US" sz="2000" dirty="0"/>
                    </a:p>
                  </a:txBody>
                  <a:tcPr anchor="ctr"/>
                </a:tc>
                <a:tc gridSpan="4">
                  <a:txBody>
                    <a:bodyPr/>
                    <a:lstStyle/>
                    <a:p>
                      <a:pPr algn="ctr"/>
                      <a:r>
                        <a:rPr lang="en-US" altLang="zh-TW" sz="2000" dirty="0" smtClean="0"/>
                        <a:t>Latency</a:t>
                      </a:r>
                      <a:endParaRPr lang="zh-TW" altLang="en-US" sz="2000" dirty="0"/>
                    </a:p>
                  </a:txBody>
                  <a:tcPr/>
                </a:tc>
                <a:tc hMerge="1">
                  <a:txBody>
                    <a:bodyPr/>
                    <a:lstStyle/>
                    <a:p>
                      <a:endParaRPr lang="zh-TW" altLang="en-US"/>
                    </a:p>
                  </a:txBody>
                  <a:tcPr/>
                </a:tc>
                <a:tc hMerge="1">
                  <a:txBody>
                    <a:bodyPr/>
                    <a:lstStyle/>
                    <a:p>
                      <a:endParaRPr lang="zh-TW" altLang="en-US" sz="1400" dirty="0"/>
                    </a:p>
                  </a:txBody>
                  <a:tcPr/>
                </a:tc>
                <a:tc hMerge="1">
                  <a:txBody>
                    <a:bodyPr/>
                    <a:lstStyle/>
                    <a:p>
                      <a:pPr algn="ctr"/>
                      <a:endParaRPr lang="zh-TW" altLang="en-US" sz="2000" dirty="0"/>
                    </a:p>
                  </a:txBody>
                  <a:tcPr/>
                </a:tc>
              </a:tr>
              <a:tr h="311823">
                <a:tc vMerge="1">
                  <a:txBody>
                    <a:bodyPr/>
                    <a:lstStyle/>
                    <a:p>
                      <a:endParaRPr lang="zh-TW" altLang="en-US" sz="1400" dirty="0"/>
                    </a:p>
                  </a:txBody>
                  <a:tcPr/>
                </a:tc>
                <a:tc gridSpan="2">
                  <a:txBody>
                    <a:bodyPr/>
                    <a:lstStyle/>
                    <a:p>
                      <a:pPr algn="ctr"/>
                      <a:r>
                        <a:rPr lang="en-US" altLang="zh-TW" sz="2000" dirty="0" smtClean="0"/>
                        <a:t>Scalar</a:t>
                      </a:r>
                      <a:endParaRPr lang="zh-TW" altLang="en-US" sz="2000" dirty="0"/>
                    </a:p>
                  </a:txBody>
                  <a:tcPr anchor="ctr"/>
                </a:tc>
                <a:tc hMerge="1">
                  <a:txBody>
                    <a:bodyPr/>
                    <a:lstStyle/>
                    <a:p>
                      <a:pPr algn="ctr"/>
                      <a:endParaRPr lang="zh-TW" altLang="en-US" sz="2000" dirty="0"/>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2000" dirty="0" smtClean="0"/>
                        <a:t>Vector</a:t>
                      </a:r>
                      <a:endParaRPr lang="zh-TW" altLang="en-US" sz="2000" dirty="0" smtClean="0"/>
                    </a:p>
                  </a:txBody>
                  <a:tcPr anchor="ctr"/>
                </a:tc>
                <a:tc h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2000" dirty="0" smtClean="0"/>
                    </a:p>
                  </a:txBody>
                  <a:tcPr/>
                </a:tc>
              </a:tr>
              <a:tr h="311823">
                <a:tc rowSpan="2">
                  <a:txBody>
                    <a:bodyPr/>
                    <a:lstStyle/>
                    <a:p>
                      <a:pPr algn="ctr"/>
                      <a:r>
                        <a:rPr lang="en-US" altLang="zh-TW" sz="2000" dirty="0" smtClean="0"/>
                        <a:t>Conversion</a:t>
                      </a:r>
                      <a:endParaRPr lang="zh-TW" altLang="en-US" sz="2000" dirty="0"/>
                    </a:p>
                  </a:txBody>
                  <a:tcPr anchor="ctr"/>
                </a:tc>
                <a:tc rowSpan="2" gridSpan="2">
                  <a:txBody>
                    <a:bodyPr/>
                    <a:lstStyle/>
                    <a:p>
                      <a:pPr algn="ctr"/>
                      <a:r>
                        <a:rPr lang="en-US" altLang="zh-TW" sz="2000" dirty="0" smtClean="0"/>
                        <a:t>2</a:t>
                      </a:r>
                      <a:endParaRPr lang="zh-TW" altLang="en-US" sz="2000" dirty="0"/>
                    </a:p>
                  </a:txBody>
                  <a:tcPr anchor="ctr"/>
                </a:tc>
                <a:tc rowSpan="2" hMerge="1">
                  <a:txBody>
                    <a:bodyPr/>
                    <a:lstStyle/>
                    <a:p>
                      <a:pPr algn="ctr"/>
                      <a:endParaRPr lang="zh-TW" altLang="en-US" sz="2000" dirty="0"/>
                    </a:p>
                  </a:txBody>
                  <a:tcPr/>
                </a:tc>
                <a:tc>
                  <a:txBody>
                    <a:bodyPr/>
                    <a:lstStyle/>
                    <a:p>
                      <a:pPr algn="ctr"/>
                      <a:r>
                        <a:rPr lang="en-US" altLang="zh-TW" sz="2000" dirty="0" smtClean="0"/>
                        <a:t>Widening</a:t>
                      </a:r>
                      <a:endParaRPr lang="zh-TW" altLang="en-US" sz="2000" dirty="0"/>
                    </a:p>
                  </a:txBody>
                  <a:tcPr anchor="ctr"/>
                </a:tc>
                <a:tc>
                  <a:txBody>
                    <a:bodyPr/>
                    <a:lstStyle/>
                    <a:p>
                      <a:pPr algn="ctr"/>
                      <a:r>
                        <a:rPr lang="en-US" altLang="zh-TW" sz="2000" dirty="0" smtClean="0"/>
                        <a:t>2</a:t>
                      </a:r>
                      <a:endParaRPr lang="zh-TW" altLang="en-US" sz="2000" dirty="0"/>
                    </a:p>
                  </a:txBody>
                  <a:tcPr anchor="ctr"/>
                </a:tc>
              </a:tr>
              <a:tr h="311823">
                <a:tc vMerge="1">
                  <a:txBody>
                    <a:bodyPr/>
                    <a:lstStyle/>
                    <a:p>
                      <a:pPr algn="ctr"/>
                      <a:endParaRPr lang="zh-TW" altLang="en-US" sz="2000" dirty="0"/>
                    </a:p>
                  </a:txBody>
                  <a:tcPr/>
                </a:tc>
                <a:tc gridSpan="2" vMerge="1">
                  <a:txBody>
                    <a:bodyPr/>
                    <a:lstStyle/>
                    <a:p>
                      <a:pPr algn="ctr"/>
                      <a:endParaRPr lang="zh-TW" altLang="en-US" sz="2000" dirty="0"/>
                    </a:p>
                  </a:txBody>
                  <a:tcPr/>
                </a:tc>
                <a:tc hMerge="1" vMerge="1">
                  <a:txBody>
                    <a:bodyPr/>
                    <a:lstStyle/>
                    <a:p>
                      <a:endParaRPr lang="zh-TW" altLang="en-US"/>
                    </a:p>
                  </a:txBody>
                  <a:tcPr/>
                </a:tc>
                <a:tc>
                  <a:txBody>
                    <a:bodyPr/>
                    <a:lstStyle/>
                    <a:p>
                      <a:pPr algn="ctr"/>
                      <a:r>
                        <a:rPr lang="en-US" altLang="zh-TW" sz="2000" dirty="0" smtClean="0"/>
                        <a:t>Narrowing</a:t>
                      </a:r>
                      <a:endParaRPr lang="zh-TW" altLang="en-US" sz="2000" dirty="0"/>
                    </a:p>
                  </a:txBody>
                  <a:tcPr anchor="ctr"/>
                </a:tc>
                <a:tc>
                  <a:txBody>
                    <a:bodyPr/>
                    <a:lstStyle/>
                    <a:p>
                      <a:pPr algn="ctr"/>
                      <a:r>
                        <a:rPr lang="en-US" altLang="zh-TW" sz="2000" dirty="0" smtClean="0"/>
                        <a:t>3</a:t>
                      </a:r>
                      <a:endParaRPr lang="zh-TW" altLang="en-US" sz="2000" dirty="0"/>
                    </a:p>
                  </a:txBody>
                  <a:tcPr anchor="ctr"/>
                </a:tc>
              </a:tr>
              <a:tr h="505963">
                <a:tc>
                  <a:txBody>
                    <a:bodyPr/>
                    <a:lstStyle/>
                    <a:p>
                      <a:pPr algn="ctr"/>
                      <a:r>
                        <a:rPr lang="en-US" altLang="zh-TW" sz="2000" dirty="0" smtClean="0"/>
                        <a:t>Sign injection</a:t>
                      </a:r>
                      <a:endParaRPr lang="zh-TW" altLang="en-US" sz="2000" dirty="0"/>
                    </a:p>
                  </a:txBody>
                  <a:tcPr anchor="ctr"/>
                </a:tc>
                <a:tc gridSpan="2">
                  <a:txBody>
                    <a:bodyPr/>
                    <a:lstStyle/>
                    <a:p>
                      <a:pPr algn="ctr"/>
                      <a:r>
                        <a:rPr lang="en-US" altLang="zh-TW" sz="2000" dirty="0" smtClean="0"/>
                        <a:t>2</a:t>
                      </a:r>
                      <a:endParaRPr lang="zh-TW" altLang="en-US" sz="2000" dirty="0"/>
                    </a:p>
                  </a:txBody>
                  <a:tcPr anchor="ctr"/>
                </a:tc>
                <a:tc hMerge="1">
                  <a:txBody>
                    <a:bodyPr/>
                    <a:lstStyle/>
                    <a:p>
                      <a:pPr algn="ctr"/>
                      <a:endParaRPr lang="zh-TW" altLang="en-US" sz="2000" dirty="0"/>
                    </a:p>
                  </a:txBody>
                  <a:tcPr/>
                </a:tc>
                <a:tc gridSpan="2">
                  <a:txBody>
                    <a:bodyPr/>
                    <a:lstStyle/>
                    <a:p>
                      <a:pPr algn="ctr"/>
                      <a:r>
                        <a:rPr lang="en-US" altLang="zh-TW" sz="2000" dirty="0" smtClean="0"/>
                        <a:t>2</a:t>
                      </a:r>
                      <a:endParaRPr lang="zh-TW" altLang="en-US" sz="2000" dirty="0"/>
                    </a:p>
                  </a:txBody>
                  <a:tcPr anchor="ctr"/>
                </a:tc>
                <a:tc hMerge="1">
                  <a:txBody>
                    <a:bodyPr/>
                    <a:lstStyle/>
                    <a:p>
                      <a:pPr algn="ctr"/>
                      <a:endParaRPr lang="zh-TW" altLang="en-US" sz="2000" dirty="0"/>
                    </a:p>
                  </a:txBody>
                  <a:tcPr/>
                </a:tc>
              </a:tr>
              <a:tr h="311823">
                <a:tc>
                  <a:txBody>
                    <a:bodyPr/>
                    <a:lstStyle/>
                    <a:p>
                      <a:pPr algn="ctr"/>
                      <a:r>
                        <a:rPr lang="en-US" altLang="zh-TW" sz="2000" dirty="0" smtClean="0"/>
                        <a:t>Min/max</a:t>
                      </a:r>
                      <a:endParaRPr lang="zh-TW" altLang="en-US" sz="2000" dirty="0"/>
                    </a:p>
                  </a:txBody>
                  <a:tcPr anchor="ctr"/>
                </a:tc>
                <a:tc gridSpan="2">
                  <a:txBody>
                    <a:bodyPr/>
                    <a:lstStyle/>
                    <a:p>
                      <a:pPr algn="ctr"/>
                      <a:r>
                        <a:rPr lang="en-US" altLang="zh-TW" sz="2000" dirty="0" smtClean="0"/>
                        <a:t>2</a:t>
                      </a:r>
                      <a:endParaRPr lang="zh-TW" altLang="en-US" sz="2000" dirty="0"/>
                    </a:p>
                  </a:txBody>
                  <a:tcPr anchor="ctr"/>
                </a:tc>
                <a:tc hMerge="1">
                  <a:txBody>
                    <a:bodyPr/>
                    <a:lstStyle/>
                    <a:p>
                      <a:pPr algn="ctr"/>
                      <a:endParaRPr lang="zh-TW" altLang="en-US" sz="2000" dirty="0"/>
                    </a:p>
                  </a:txBody>
                  <a:tcPr/>
                </a:tc>
                <a:tc gridSpan="2">
                  <a:txBody>
                    <a:bodyPr/>
                    <a:lstStyle/>
                    <a:p>
                      <a:pPr algn="ctr"/>
                      <a:r>
                        <a:rPr lang="en-US" altLang="zh-TW" sz="2000" dirty="0" smtClean="0"/>
                        <a:t>2</a:t>
                      </a:r>
                      <a:endParaRPr lang="zh-TW" altLang="en-US" sz="2000" dirty="0"/>
                    </a:p>
                  </a:txBody>
                  <a:tcPr anchor="ctr"/>
                </a:tc>
                <a:tc hMerge="1">
                  <a:txBody>
                    <a:bodyPr/>
                    <a:lstStyle/>
                    <a:p>
                      <a:pPr algn="ctr"/>
                      <a:endParaRPr lang="zh-TW" altLang="en-US" sz="2000" dirty="0"/>
                    </a:p>
                  </a:txBody>
                  <a:tcPr/>
                </a:tc>
              </a:tr>
              <a:tr h="311823">
                <a:tc>
                  <a:txBody>
                    <a:bodyPr/>
                    <a:lstStyle/>
                    <a:p>
                      <a:pPr algn="ctr"/>
                      <a:r>
                        <a:rPr lang="en-US" altLang="zh-TW" sz="2000" dirty="0" smtClean="0"/>
                        <a:t>Comparing</a:t>
                      </a:r>
                      <a:endParaRPr lang="zh-TW" altLang="en-US" sz="2000" dirty="0"/>
                    </a:p>
                  </a:txBody>
                  <a:tcPr anchor="ctr"/>
                </a:tc>
                <a:tc gridSpan="2">
                  <a:txBody>
                    <a:bodyPr/>
                    <a:lstStyle/>
                    <a:p>
                      <a:pPr algn="ctr"/>
                      <a:r>
                        <a:rPr lang="en-US" altLang="zh-TW" sz="2000" dirty="0" smtClean="0"/>
                        <a:t>1</a:t>
                      </a:r>
                      <a:endParaRPr lang="zh-TW" altLang="en-US" sz="2000" dirty="0"/>
                    </a:p>
                  </a:txBody>
                  <a:tcPr anchor="ctr"/>
                </a:tc>
                <a:tc hMerge="1">
                  <a:txBody>
                    <a:bodyPr/>
                    <a:lstStyle/>
                    <a:p>
                      <a:pPr algn="ctr"/>
                      <a:endParaRPr lang="zh-TW" altLang="en-US" sz="2000" dirty="0"/>
                    </a:p>
                  </a:txBody>
                  <a:tcPr/>
                </a:tc>
                <a:tc gridSpan="2">
                  <a:txBody>
                    <a:bodyPr/>
                    <a:lstStyle/>
                    <a:p>
                      <a:pPr algn="ctr"/>
                      <a:r>
                        <a:rPr lang="en-US" altLang="zh-TW" sz="2000" dirty="0" smtClean="0"/>
                        <a:t>2</a:t>
                      </a:r>
                      <a:endParaRPr lang="zh-TW" altLang="en-US" sz="2000" dirty="0"/>
                    </a:p>
                  </a:txBody>
                  <a:tcPr anchor="ctr"/>
                </a:tc>
                <a:tc hMerge="1">
                  <a:txBody>
                    <a:bodyPr/>
                    <a:lstStyle/>
                    <a:p>
                      <a:pPr algn="ctr"/>
                      <a:endParaRPr lang="zh-TW" altLang="en-US" sz="2000" dirty="0"/>
                    </a:p>
                  </a:txBody>
                  <a:tcPr/>
                </a:tc>
              </a:tr>
              <a:tr h="311823">
                <a:tc>
                  <a:txBody>
                    <a:bodyPr/>
                    <a:lstStyle/>
                    <a:p>
                      <a:pPr algn="ctr"/>
                      <a:r>
                        <a:rPr lang="en-US" altLang="zh-TW" sz="2000" dirty="0" smtClean="0"/>
                        <a:t>Classify</a:t>
                      </a:r>
                      <a:endParaRPr lang="zh-TW" altLang="en-US" sz="2000" dirty="0"/>
                    </a:p>
                  </a:txBody>
                  <a:tcPr anchor="ctr"/>
                </a:tc>
                <a:tc gridSpan="2">
                  <a:txBody>
                    <a:bodyPr/>
                    <a:lstStyle/>
                    <a:p>
                      <a:pPr algn="ctr"/>
                      <a:r>
                        <a:rPr lang="en-US" altLang="zh-TW" sz="2000" dirty="0" smtClean="0"/>
                        <a:t>1</a:t>
                      </a:r>
                      <a:endParaRPr lang="zh-TW" altLang="en-US" sz="2000" dirty="0"/>
                    </a:p>
                  </a:txBody>
                  <a:tcPr anchor="ctr"/>
                </a:tc>
                <a:tc hMerge="1">
                  <a:txBody>
                    <a:bodyPr/>
                    <a:lstStyle/>
                    <a:p>
                      <a:pPr algn="ctr"/>
                      <a:endParaRPr lang="zh-TW" altLang="en-US" sz="2000" dirty="0"/>
                    </a:p>
                  </a:txBody>
                  <a:tcPr/>
                </a:tc>
                <a:tc gridSpan="2">
                  <a:txBody>
                    <a:bodyPr/>
                    <a:lstStyle/>
                    <a:p>
                      <a:pPr algn="ctr"/>
                      <a:r>
                        <a:rPr lang="en-US" altLang="zh-TW" sz="2000" dirty="0" smtClean="0"/>
                        <a:t>2</a:t>
                      </a:r>
                      <a:endParaRPr lang="zh-TW" altLang="en-US" sz="2000" dirty="0"/>
                    </a:p>
                  </a:txBody>
                  <a:tcPr anchor="ctr"/>
                </a:tc>
                <a:tc hMerge="1">
                  <a:txBody>
                    <a:bodyPr/>
                    <a:lstStyle/>
                    <a:p>
                      <a:pPr algn="ctr"/>
                      <a:endParaRPr lang="zh-TW" altLang="en-US" sz="2000" dirty="0"/>
                    </a:p>
                  </a:txBody>
                  <a:tcPr/>
                </a:tc>
              </a:tr>
              <a:tr h="311823">
                <a:tc rowSpan="2">
                  <a:txBody>
                    <a:bodyPr/>
                    <a:lstStyle/>
                    <a:p>
                      <a:pPr algn="ctr"/>
                      <a:r>
                        <a:rPr lang="en-US" altLang="zh-TW" sz="2000" dirty="0" smtClean="0"/>
                        <a:t>Move</a:t>
                      </a:r>
                      <a:endParaRPr lang="zh-TW" altLang="en-US" sz="2000" dirty="0"/>
                    </a:p>
                  </a:txBody>
                  <a:tcPr anchor="ctr"/>
                </a:tc>
                <a:tc>
                  <a:txBody>
                    <a:bodyPr/>
                    <a:lstStyle/>
                    <a:p>
                      <a:pPr algn="ctr"/>
                      <a:r>
                        <a:rPr lang="en-US" altLang="zh-TW" sz="2000" dirty="0" err="1" smtClean="0">
                          <a:solidFill>
                            <a:schemeClr val="tx1"/>
                          </a:solidFill>
                        </a:rPr>
                        <a:t>toFRF</a:t>
                      </a:r>
                      <a:endParaRPr lang="zh-TW" altLang="en-US" sz="2000" dirty="0">
                        <a:solidFill>
                          <a:schemeClr val="tx1"/>
                        </a:solidFill>
                      </a:endParaRPr>
                    </a:p>
                  </a:txBody>
                  <a:tcPr anchor="ctr"/>
                </a:tc>
                <a:tc>
                  <a:txBody>
                    <a:bodyPr/>
                    <a:lstStyle/>
                    <a:p>
                      <a:pPr algn="ctr"/>
                      <a:r>
                        <a:rPr lang="en-US" altLang="zh-TW" sz="2000" dirty="0" smtClean="0">
                          <a:solidFill>
                            <a:schemeClr val="tx1"/>
                          </a:solidFill>
                        </a:rPr>
                        <a:t>2</a:t>
                      </a:r>
                      <a:endParaRPr lang="zh-TW" altLang="en-US" sz="2000" dirty="0">
                        <a:solidFill>
                          <a:schemeClr val="tx1"/>
                        </a:solidFill>
                      </a:endParaRPr>
                    </a:p>
                  </a:txBody>
                  <a:tcPr anchor="ctr"/>
                </a:tc>
                <a:tc rowSpan="2" gridSpan="2">
                  <a:txBody>
                    <a:bodyPr/>
                    <a:lstStyle/>
                    <a:p>
                      <a:pPr algn="ctr"/>
                      <a:r>
                        <a:rPr lang="en-US" altLang="zh-TW" sz="2000" dirty="0" smtClean="0"/>
                        <a:t>2</a:t>
                      </a:r>
                      <a:endParaRPr lang="zh-TW" altLang="en-US" sz="2000" dirty="0"/>
                    </a:p>
                  </a:txBody>
                  <a:tcPr anchor="ctr"/>
                </a:tc>
                <a:tc rowSpan="2" hMerge="1">
                  <a:txBody>
                    <a:bodyPr/>
                    <a:lstStyle/>
                    <a:p>
                      <a:pPr algn="ctr"/>
                      <a:endParaRPr lang="zh-TW" altLang="en-US" sz="2000" dirty="0"/>
                    </a:p>
                  </a:txBody>
                  <a:tcPr/>
                </a:tc>
              </a:tr>
              <a:tr h="311823">
                <a:tc vMerge="1">
                  <a:txBody>
                    <a:bodyPr/>
                    <a:lstStyle/>
                    <a:p>
                      <a:pPr algn="ctr"/>
                      <a:endParaRPr lang="zh-TW" altLang="en-US" sz="2000" dirty="0"/>
                    </a:p>
                  </a:txBody>
                  <a:tcPr/>
                </a:tc>
                <a:tc>
                  <a:txBody>
                    <a:bodyPr/>
                    <a:lstStyle/>
                    <a:p>
                      <a:pPr algn="ctr"/>
                      <a:r>
                        <a:rPr lang="en-US" altLang="zh-TW" sz="2000" dirty="0" err="1" smtClean="0">
                          <a:solidFill>
                            <a:schemeClr val="tx1"/>
                          </a:solidFill>
                        </a:rPr>
                        <a:t>toXRF</a:t>
                      </a:r>
                      <a:endParaRPr lang="zh-TW" altLang="en-US" sz="2000" dirty="0">
                        <a:solidFill>
                          <a:schemeClr val="tx1"/>
                        </a:solidFill>
                      </a:endParaRPr>
                    </a:p>
                  </a:txBody>
                  <a:tcPr anchor="ctr"/>
                </a:tc>
                <a:tc>
                  <a:txBody>
                    <a:bodyPr/>
                    <a:lstStyle/>
                    <a:p>
                      <a:pPr algn="ctr"/>
                      <a:r>
                        <a:rPr lang="en-US" altLang="zh-TW" sz="2000" dirty="0" smtClean="0">
                          <a:solidFill>
                            <a:schemeClr val="tx1"/>
                          </a:solidFill>
                        </a:rPr>
                        <a:t>1</a:t>
                      </a:r>
                      <a:endParaRPr lang="zh-TW" altLang="en-US" sz="2000" dirty="0">
                        <a:solidFill>
                          <a:schemeClr val="tx1"/>
                        </a:solidFill>
                      </a:endParaRPr>
                    </a:p>
                  </a:txBody>
                  <a:tcPr anchor="ctr"/>
                </a:tc>
                <a:tc gridSpan="2" vMerge="1">
                  <a:txBody>
                    <a:bodyPr/>
                    <a:lstStyle/>
                    <a:p>
                      <a:pPr algn="ctr"/>
                      <a:endParaRPr lang="zh-TW" altLang="en-US" sz="2000" dirty="0"/>
                    </a:p>
                  </a:txBody>
                  <a:tcPr/>
                </a:tc>
                <a:tc hMerge="1" vMerge="1">
                  <a:txBody>
                    <a:bodyPr/>
                    <a:lstStyle/>
                    <a:p>
                      <a:endParaRPr lang="zh-TW" altLang="en-US"/>
                    </a:p>
                  </a:txBody>
                  <a:tcPr/>
                </a:tc>
              </a:tr>
            </a:tbl>
          </a:graphicData>
        </a:graphic>
      </p:graphicFrame>
    </p:spTree>
    <p:extLst>
      <p:ext uri="{BB962C8B-B14F-4D97-AF65-F5344CB8AC3E}">
        <p14:creationId xmlns:p14="http://schemas.microsoft.com/office/powerpoint/2010/main" val="298136379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Structuralized OR </a:t>
            </a:r>
            <a:r>
              <a:rPr lang="en-US" altLang="zh-TW" dirty="0" smtClean="0"/>
              <a:t>network (3/)</a:t>
            </a:r>
            <a:endParaRPr lang="zh-TW" altLang="en-US" dirty="0"/>
          </a:p>
        </p:txBody>
      </p:sp>
      <p:sp>
        <p:nvSpPr>
          <p:cNvPr id="3" name="內容版面配置區 2"/>
          <p:cNvSpPr>
            <a:spLocks noGrp="1"/>
          </p:cNvSpPr>
          <p:nvPr>
            <p:ph idx="1"/>
          </p:nvPr>
        </p:nvSpPr>
        <p:spPr/>
        <p:txBody>
          <a:bodyPr/>
          <a:lstStyle/>
          <a:p>
            <a:endParaRPr lang="en-US" altLang="zh-TW" dirty="0" smtClean="0"/>
          </a:p>
          <a:p>
            <a:endParaRPr lang="en-US" altLang="zh-TW" dirty="0"/>
          </a:p>
          <a:p>
            <a:pPr marL="0" indent="0">
              <a:buNone/>
            </a:pPr>
            <a:endParaRPr lang="en-US" altLang="zh-TW" dirty="0" smtClean="0"/>
          </a:p>
        </p:txBody>
      </p:sp>
      <p:pic>
        <p:nvPicPr>
          <p:cNvPr id="3076" name="Picture 4" descr="C:\Users\larryzzr\Desktop\FP\level_sticky_v2_or_networ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556792"/>
            <a:ext cx="7798390" cy="230425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Users\larryzzr\Desktop\FP\level_sticky_v2_st_generatio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4077072"/>
            <a:ext cx="7820025" cy="2247900"/>
          </a:xfrm>
          <a:prstGeom prst="rect">
            <a:avLst/>
          </a:prstGeom>
          <a:noFill/>
          <a:extLst>
            <a:ext uri="{909E8E84-426E-40DD-AFC4-6F175D3DCCD1}">
              <a14:hiddenFill xmlns:a14="http://schemas.microsoft.com/office/drawing/2010/main">
                <a:solidFill>
                  <a:srgbClr val="FFFFFF"/>
                </a:solidFill>
              </a14:hiddenFill>
            </a:ext>
          </a:extLst>
        </p:spPr>
      </p:pic>
      <p:sp>
        <p:nvSpPr>
          <p:cNvPr id="6" name="文字方塊 5">
            <a:hlinkClick r:id="rId5" action="ppaction://hlinksldjump"/>
          </p:cNvPr>
          <p:cNvSpPr txBox="1"/>
          <p:nvPr/>
        </p:nvSpPr>
        <p:spPr>
          <a:xfrm>
            <a:off x="8426009" y="6453336"/>
            <a:ext cx="682495" cy="369332"/>
          </a:xfrm>
          <a:prstGeom prst="rect">
            <a:avLst/>
          </a:prstGeom>
          <a:noFill/>
          <a:ln>
            <a:solidFill>
              <a:srgbClr val="FF0000"/>
            </a:solidFill>
          </a:ln>
        </p:spPr>
        <p:txBody>
          <a:bodyPr wrap="none" rtlCol="0">
            <a:spAutoFit/>
          </a:bodyPr>
          <a:lstStyle/>
          <a:p>
            <a:r>
              <a:rPr lang="en-US" altLang="zh-TW" u="sng" dirty="0" smtClean="0">
                <a:solidFill>
                  <a:srgbClr val="FF0000"/>
                </a:solidFill>
              </a:rPr>
              <a:t>BACK</a:t>
            </a:r>
            <a:endParaRPr lang="zh-TW" altLang="en-US" u="sng" dirty="0">
              <a:solidFill>
                <a:srgbClr val="FF0000"/>
              </a:solidFill>
            </a:endParaRPr>
          </a:p>
        </p:txBody>
      </p:sp>
    </p:spTree>
    <p:extLst>
      <p:ext uri="{BB962C8B-B14F-4D97-AF65-F5344CB8AC3E}">
        <p14:creationId xmlns:p14="http://schemas.microsoft.com/office/powerpoint/2010/main" val="392301367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Structuralized OR </a:t>
            </a:r>
            <a:r>
              <a:rPr lang="en-US" altLang="zh-TW" dirty="0" smtClean="0"/>
              <a:t>network (4/)</a:t>
            </a:r>
            <a:endParaRPr lang="zh-TW" altLang="en-US" dirty="0"/>
          </a:p>
        </p:txBody>
      </p:sp>
      <p:sp>
        <p:nvSpPr>
          <p:cNvPr id="3" name="內容版面配置區 2"/>
          <p:cNvSpPr>
            <a:spLocks noGrp="1"/>
          </p:cNvSpPr>
          <p:nvPr>
            <p:ph idx="1"/>
          </p:nvPr>
        </p:nvSpPr>
        <p:spPr>
          <a:xfrm>
            <a:off x="457200" y="1980387"/>
            <a:ext cx="8229600" cy="4525963"/>
          </a:xfrm>
        </p:spPr>
        <p:txBody>
          <a:bodyPr>
            <a:normAutofit lnSpcReduction="10000"/>
          </a:bodyPr>
          <a:lstStyle/>
          <a:p>
            <a:endParaRPr lang="en-US" altLang="zh-TW" dirty="0" smtClean="0"/>
          </a:p>
          <a:p>
            <a:endParaRPr lang="en-US" altLang="zh-TW" dirty="0"/>
          </a:p>
          <a:p>
            <a:endParaRPr lang="en-US" altLang="zh-TW" dirty="0" smtClean="0"/>
          </a:p>
          <a:p>
            <a:endParaRPr lang="en-US" altLang="zh-TW" dirty="0"/>
          </a:p>
          <a:p>
            <a:endParaRPr lang="en-US" altLang="zh-TW" sz="1200" dirty="0" smtClean="0"/>
          </a:p>
          <a:p>
            <a:endParaRPr lang="en-US" altLang="zh-TW" sz="1200" dirty="0" smtClean="0"/>
          </a:p>
          <a:p>
            <a:endParaRPr lang="en-US" altLang="zh-TW" sz="1200" dirty="0"/>
          </a:p>
          <a:p>
            <a:endParaRPr lang="en-US" altLang="zh-TW" sz="1200" dirty="0" smtClean="0"/>
          </a:p>
          <a:p>
            <a:endParaRPr lang="en-US" altLang="zh-TW" sz="1200" dirty="0"/>
          </a:p>
          <a:p>
            <a:r>
              <a:rPr lang="en-US" altLang="zh-TW" sz="1200" dirty="0" smtClean="0"/>
              <a:t>LZC = 5d’13 = 5’b01101</a:t>
            </a:r>
            <a:endParaRPr lang="en-US" altLang="zh-TW" sz="1200" dirty="0"/>
          </a:p>
          <a:p>
            <a:r>
              <a:rPr lang="en-US" altLang="zh-TW" sz="1200" dirty="0" smtClean="0"/>
              <a:t>LZC[4</a:t>
            </a:r>
            <a:r>
              <a:rPr lang="en-US" altLang="zh-TW" sz="1200" dirty="0"/>
              <a:t>] </a:t>
            </a:r>
            <a:r>
              <a:rPr lang="en-US" altLang="zh-TW" sz="1200" dirty="0" smtClean="0"/>
              <a:t> = 0, L4_sticky = |</a:t>
            </a:r>
            <a:r>
              <a:rPr lang="en-US" altLang="zh-TW" sz="1200" dirty="0"/>
              <a:t>bit[15:0</a:t>
            </a:r>
            <a:r>
              <a:rPr lang="en-US" altLang="zh-TW" sz="1200" dirty="0" smtClean="0"/>
              <a:t>]</a:t>
            </a:r>
          </a:p>
          <a:p>
            <a:r>
              <a:rPr lang="en-US" altLang="zh-TW" sz="1200" dirty="0" smtClean="0"/>
              <a:t>LZC[3]  </a:t>
            </a:r>
            <a:r>
              <a:rPr lang="en-US" altLang="zh-TW" sz="1200" dirty="0"/>
              <a:t>= </a:t>
            </a:r>
            <a:r>
              <a:rPr lang="en-US" altLang="zh-TW" sz="1200" dirty="0" smtClean="0"/>
              <a:t>1, L3_sticky </a:t>
            </a:r>
            <a:r>
              <a:rPr lang="en-US" altLang="zh-TW" sz="1200" dirty="0"/>
              <a:t>= L4_sticky </a:t>
            </a:r>
            <a:r>
              <a:rPr lang="en-US" altLang="zh-TW" sz="1200" dirty="0" smtClean="0"/>
              <a:t>| 1’b0</a:t>
            </a:r>
          </a:p>
          <a:p>
            <a:r>
              <a:rPr lang="en-US" altLang="zh-TW" sz="1200" dirty="0" smtClean="0"/>
              <a:t>LZC[2]  </a:t>
            </a:r>
            <a:r>
              <a:rPr lang="en-US" altLang="zh-TW" sz="1200" dirty="0"/>
              <a:t>= 1, </a:t>
            </a:r>
            <a:r>
              <a:rPr lang="en-US" altLang="zh-TW" sz="1200" dirty="0" smtClean="0"/>
              <a:t>L2_sticky </a:t>
            </a:r>
            <a:r>
              <a:rPr lang="en-US" altLang="zh-TW" sz="1200" dirty="0"/>
              <a:t>= </a:t>
            </a:r>
            <a:r>
              <a:rPr lang="en-US" altLang="zh-TW" sz="1200" dirty="0" smtClean="0"/>
              <a:t>L3_sticky </a:t>
            </a:r>
            <a:r>
              <a:rPr lang="en-US" altLang="zh-TW" sz="1200" dirty="0"/>
              <a:t>| </a:t>
            </a:r>
            <a:r>
              <a:rPr lang="en-US" altLang="zh-TW" sz="1200" dirty="0" smtClean="0"/>
              <a:t>1’b0</a:t>
            </a:r>
          </a:p>
          <a:p>
            <a:r>
              <a:rPr lang="en-US" altLang="zh-TW" sz="1200" dirty="0" smtClean="0"/>
              <a:t>LZC[1]  </a:t>
            </a:r>
            <a:r>
              <a:rPr lang="en-US" altLang="zh-TW" sz="1200" dirty="0"/>
              <a:t>= </a:t>
            </a:r>
            <a:r>
              <a:rPr lang="en-US" altLang="zh-TW" sz="1200" dirty="0" smtClean="0"/>
              <a:t>0, L1_sticky </a:t>
            </a:r>
            <a:r>
              <a:rPr lang="en-US" altLang="zh-TW" sz="1200" dirty="0"/>
              <a:t>= </a:t>
            </a:r>
            <a:r>
              <a:rPr lang="en-US" altLang="zh-TW" sz="1200" dirty="0" smtClean="0"/>
              <a:t>L2_sticky </a:t>
            </a:r>
            <a:r>
              <a:rPr lang="en-US" altLang="zh-TW" sz="1200" dirty="0"/>
              <a:t>| </a:t>
            </a:r>
            <a:r>
              <a:rPr lang="en-US" altLang="zh-TW" sz="1200" dirty="0" smtClean="0"/>
              <a:t>bit[17:16]</a:t>
            </a:r>
            <a:endParaRPr lang="en-US" altLang="zh-TW" sz="1200" dirty="0"/>
          </a:p>
          <a:p>
            <a:r>
              <a:rPr lang="en-US" altLang="zh-TW" sz="1200" dirty="0" smtClean="0"/>
              <a:t>LZC[0]  </a:t>
            </a:r>
            <a:r>
              <a:rPr lang="en-US" altLang="zh-TW" sz="1200" dirty="0"/>
              <a:t>= 1, </a:t>
            </a:r>
            <a:r>
              <a:rPr lang="en-US" altLang="zh-TW" sz="1200" dirty="0" smtClean="0"/>
              <a:t>L0_sticky </a:t>
            </a:r>
            <a:r>
              <a:rPr lang="en-US" altLang="zh-TW" sz="1200" dirty="0"/>
              <a:t>= </a:t>
            </a:r>
            <a:r>
              <a:rPr lang="en-US" altLang="zh-TW" sz="1200" dirty="0" smtClean="0"/>
              <a:t>L1_sticky </a:t>
            </a:r>
            <a:r>
              <a:rPr lang="en-US" altLang="zh-TW" sz="1200" dirty="0"/>
              <a:t>| </a:t>
            </a:r>
            <a:r>
              <a:rPr lang="en-US" altLang="zh-TW" sz="1200" dirty="0" smtClean="0"/>
              <a:t>(</a:t>
            </a:r>
            <a:r>
              <a:rPr lang="en-US" altLang="zh-TW" sz="1200" dirty="0"/>
              <a:t>LZC[0</a:t>
            </a:r>
            <a:r>
              <a:rPr lang="en-US" altLang="zh-TW" sz="1200" dirty="0" smtClean="0"/>
              <a:t>]) ? bit[18] : |bit[19:18];</a:t>
            </a:r>
            <a:endParaRPr lang="en-US" altLang="zh-TW" sz="1200" dirty="0"/>
          </a:p>
          <a:p>
            <a:endParaRPr lang="en-US" altLang="zh-TW" sz="1200" dirty="0"/>
          </a:p>
        </p:txBody>
      </p:sp>
      <p:graphicFrame>
        <p:nvGraphicFramePr>
          <p:cNvPr id="5" name="表格 4"/>
          <p:cNvGraphicFramePr>
            <a:graphicFrameLocks noGrp="1"/>
          </p:cNvGraphicFramePr>
          <p:nvPr>
            <p:extLst>
              <p:ext uri="{D42A27DB-BD31-4B8C-83A1-F6EECF244321}">
                <p14:modId xmlns:p14="http://schemas.microsoft.com/office/powerpoint/2010/main" val="1593443337"/>
              </p:ext>
            </p:extLst>
          </p:nvPr>
        </p:nvGraphicFramePr>
        <p:xfrm>
          <a:off x="-1908720" y="1268760"/>
          <a:ext cx="13329920" cy="1828800"/>
        </p:xfrm>
        <a:graphic>
          <a:graphicData uri="http://schemas.openxmlformats.org/drawingml/2006/table">
            <a:tbl>
              <a:tblPr firstRow="1">
                <a:tableStyleId>{073A0DAA-6AF3-43AB-8588-CEC1D06C72B9}</a:tableStyleId>
              </a:tblPr>
              <a:tblGrid>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gridCol w="208280"/>
              </a:tblGrid>
              <a:tr h="322493">
                <a:tc>
                  <a:txBody>
                    <a:bodyPr/>
                    <a:lstStyle/>
                    <a:p>
                      <a:r>
                        <a:rPr lang="en-US" altLang="zh-TW" sz="800" b="0" dirty="0" smtClean="0">
                          <a:solidFill>
                            <a:schemeClr val="bg1"/>
                          </a:solidFill>
                          <a:latin typeface="+mj-lt"/>
                        </a:rPr>
                        <a:t>63</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62</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61</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60</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59</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58</a:t>
                      </a:r>
                      <a:endParaRPr lang="zh-TW" altLang="en-US" sz="800" b="0" dirty="0">
                        <a:solidFill>
                          <a:schemeClr val="bg1"/>
                        </a:solidFill>
                        <a:latin typeface="+mj-lt"/>
                      </a:endParaRPr>
                    </a:p>
                  </a:txBody>
                  <a:tcPr/>
                </a:tc>
                <a:tc>
                  <a:txBody>
                    <a:bodyPr/>
                    <a:lstStyle/>
                    <a:p>
                      <a:r>
                        <a:rPr lang="en-US" altLang="zh-TW" sz="800" b="0" dirty="0" smtClean="0">
                          <a:latin typeface="+mj-lt"/>
                        </a:rPr>
                        <a:t>57</a:t>
                      </a:r>
                      <a:endParaRPr lang="zh-TW" altLang="en-US" sz="800" b="0" dirty="0">
                        <a:latin typeface="+mj-lt"/>
                      </a:endParaRPr>
                    </a:p>
                  </a:txBody>
                  <a:tcPr/>
                </a:tc>
                <a:tc>
                  <a:txBody>
                    <a:bodyPr/>
                    <a:lstStyle/>
                    <a:p>
                      <a:r>
                        <a:rPr lang="en-US" altLang="zh-TW" sz="800" b="0" dirty="0" smtClean="0">
                          <a:latin typeface="+mj-lt"/>
                        </a:rPr>
                        <a:t>56</a:t>
                      </a:r>
                      <a:endParaRPr lang="zh-TW" altLang="en-US" sz="800" b="0" dirty="0">
                        <a:latin typeface="+mj-lt"/>
                      </a:endParaRPr>
                    </a:p>
                  </a:txBody>
                  <a:tcPr/>
                </a:tc>
                <a:tc>
                  <a:txBody>
                    <a:bodyPr/>
                    <a:lstStyle/>
                    <a:p>
                      <a:r>
                        <a:rPr lang="en-US" altLang="zh-TW" sz="800" b="0" dirty="0" smtClean="0">
                          <a:latin typeface="+mj-lt"/>
                        </a:rPr>
                        <a:t>55</a:t>
                      </a:r>
                      <a:endParaRPr lang="zh-TW" altLang="en-US" sz="800" b="0"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b="0" kern="1200" dirty="0" smtClean="0">
                          <a:solidFill>
                            <a:schemeClr val="lt1"/>
                          </a:solidFill>
                          <a:latin typeface="+mn-lt"/>
                          <a:ea typeface="+mn-ea"/>
                          <a:cs typeface="+mn-cs"/>
                        </a:rPr>
                        <a:t>54</a:t>
                      </a:r>
                      <a:endParaRPr lang="zh-TW" altLang="en-US" sz="800" b="0" kern="1200" dirty="0" smtClean="0">
                        <a:solidFill>
                          <a:schemeClr val="lt1"/>
                        </a:solidFill>
                        <a:latin typeface="+mn-lt"/>
                        <a:ea typeface="+mn-ea"/>
                        <a:cs typeface="+mn-cs"/>
                      </a:endParaRPr>
                    </a:p>
                  </a:txBody>
                  <a:tcPr/>
                </a:tc>
                <a:tc>
                  <a:txBody>
                    <a:bodyPr/>
                    <a:lstStyle/>
                    <a:p>
                      <a:r>
                        <a:rPr lang="en-US" altLang="zh-TW" sz="800" dirty="0" smtClean="0"/>
                        <a:t>53</a:t>
                      </a:r>
                      <a:endParaRPr lang="zh-TW" altLang="en-US" sz="800" dirty="0"/>
                    </a:p>
                  </a:txBody>
                  <a:tcPr/>
                </a:tc>
                <a:tc>
                  <a:txBody>
                    <a:bodyPr/>
                    <a:lstStyle/>
                    <a:p>
                      <a:r>
                        <a:rPr lang="en-US" altLang="zh-TW" sz="800" b="0" dirty="0" smtClean="0">
                          <a:latin typeface="+mj-lt"/>
                        </a:rPr>
                        <a:t>52</a:t>
                      </a:r>
                      <a:endParaRPr lang="zh-TW" altLang="en-US" sz="800" b="0" dirty="0">
                        <a:latin typeface="+mj-lt"/>
                      </a:endParaRPr>
                    </a:p>
                  </a:txBody>
                  <a:tcPr/>
                </a:tc>
                <a:tc>
                  <a:txBody>
                    <a:bodyPr/>
                    <a:lstStyle/>
                    <a:p>
                      <a:r>
                        <a:rPr lang="en-US" altLang="zh-TW" sz="800" b="0" dirty="0" smtClean="0">
                          <a:latin typeface="+mj-lt"/>
                        </a:rPr>
                        <a:t>51</a:t>
                      </a:r>
                      <a:endParaRPr lang="zh-TW" altLang="en-US" sz="800" b="0"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b="0" kern="1200" dirty="0" smtClean="0">
                          <a:solidFill>
                            <a:schemeClr val="bg1"/>
                          </a:solidFill>
                          <a:latin typeface="+mn-lt"/>
                          <a:ea typeface="+mn-ea"/>
                          <a:cs typeface="+mn-cs"/>
                        </a:rPr>
                        <a:t>50</a:t>
                      </a:r>
                      <a:endParaRPr lang="zh-TW" altLang="en-US" sz="800" b="0" kern="1200" dirty="0" smtClean="0">
                        <a:solidFill>
                          <a:schemeClr val="bg1"/>
                        </a:solidFill>
                        <a:latin typeface="+mn-lt"/>
                        <a:ea typeface="+mn-ea"/>
                        <a:cs typeface="+mn-cs"/>
                      </a:endParaRPr>
                    </a:p>
                  </a:txBody>
                  <a:tcPr/>
                </a:tc>
                <a:tc>
                  <a:txBody>
                    <a:bodyPr/>
                    <a:lstStyle/>
                    <a:p>
                      <a:r>
                        <a:rPr lang="en-US" altLang="zh-TW" sz="800" b="0" dirty="0" smtClean="0">
                          <a:latin typeface="+mj-lt"/>
                        </a:rPr>
                        <a:t>49</a:t>
                      </a:r>
                      <a:endParaRPr lang="zh-TW" altLang="en-US" sz="800" b="0" dirty="0">
                        <a:latin typeface="+mj-lt"/>
                      </a:endParaRPr>
                    </a:p>
                  </a:txBody>
                  <a:tcPr/>
                </a:tc>
                <a:tc>
                  <a:txBody>
                    <a:bodyPr/>
                    <a:lstStyle/>
                    <a:p>
                      <a:r>
                        <a:rPr lang="en-US" altLang="zh-TW" sz="800" b="0" dirty="0" smtClean="0">
                          <a:solidFill>
                            <a:schemeClr val="bg1"/>
                          </a:solidFill>
                          <a:latin typeface="+mj-lt"/>
                        </a:rPr>
                        <a:t>48</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47</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46</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45</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44</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43</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42</a:t>
                      </a:r>
                      <a:endParaRPr lang="zh-TW" altLang="en-US" sz="800" b="0" dirty="0">
                        <a:solidFill>
                          <a:schemeClr val="bg1"/>
                        </a:solidFill>
                        <a:latin typeface="+mj-lt"/>
                      </a:endParaRPr>
                    </a:p>
                  </a:txBody>
                  <a:tcPr/>
                </a:tc>
                <a:tc>
                  <a:txBody>
                    <a:bodyPr/>
                    <a:lstStyle/>
                    <a:p>
                      <a:r>
                        <a:rPr lang="en-US" altLang="zh-TW" sz="800" b="0" dirty="0" smtClean="0">
                          <a:latin typeface="+mj-lt"/>
                        </a:rPr>
                        <a:t>41</a:t>
                      </a:r>
                      <a:endParaRPr lang="zh-TW" altLang="en-US" sz="800" b="0" dirty="0">
                        <a:latin typeface="+mj-lt"/>
                      </a:endParaRPr>
                    </a:p>
                  </a:txBody>
                  <a:tcPr/>
                </a:tc>
                <a:tc>
                  <a:txBody>
                    <a:bodyPr/>
                    <a:lstStyle/>
                    <a:p>
                      <a:r>
                        <a:rPr lang="en-US" altLang="zh-TW" sz="800" b="0" dirty="0" smtClean="0">
                          <a:latin typeface="+mj-lt"/>
                        </a:rPr>
                        <a:t>40</a:t>
                      </a:r>
                      <a:endParaRPr lang="zh-TW" altLang="en-US" sz="800" b="0" dirty="0">
                        <a:latin typeface="+mj-lt"/>
                      </a:endParaRPr>
                    </a:p>
                  </a:txBody>
                  <a:tcPr/>
                </a:tc>
                <a:tc>
                  <a:txBody>
                    <a:bodyPr/>
                    <a:lstStyle/>
                    <a:p>
                      <a:r>
                        <a:rPr lang="en-US" altLang="zh-TW" sz="800" b="0" dirty="0" smtClean="0">
                          <a:latin typeface="+mj-lt"/>
                        </a:rPr>
                        <a:t>39</a:t>
                      </a:r>
                      <a:endParaRPr lang="zh-TW" altLang="en-US" sz="800" b="0"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b="0" kern="1200" dirty="0" smtClean="0">
                          <a:solidFill>
                            <a:schemeClr val="lt1"/>
                          </a:solidFill>
                          <a:latin typeface="+mn-lt"/>
                          <a:ea typeface="+mn-ea"/>
                          <a:cs typeface="+mn-cs"/>
                        </a:rPr>
                        <a:t>38</a:t>
                      </a:r>
                      <a:endParaRPr lang="zh-TW" altLang="en-US" sz="800" b="0" kern="1200" dirty="0" smtClean="0">
                        <a:solidFill>
                          <a:schemeClr val="lt1"/>
                        </a:solidFill>
                        <a:latin typeface="+mn-lt"/>
                        <a:ea typeface="+mn-ea"/>
                        <a:cs typeface="+mn-cs"/>
                      </a:endParaRPr>
                    </a:p>
                  </a:txBody>
                  <a:tcPr/>
                </a:tc>
                <a:tc>
                  <a:txBody>
                    <a:bodyPr/>
                    <a:lstStyle/>
                    <a:p>
                      <a:r>
                        <a:rPr lang="en-US" altLang="zh-TW" sz="800" dirty="0" smtClean="0"/>
                        <a:t>37</a:t>
                      </a:r>
                      <a:endParaRPr lang="zh-TW" altLang="en-US" sz="800" dirty="0"/>
                    </a:p>
                  </a:txBody>
                  <a:tcPr/>
                </a:tc>
                <a:tc>
                  <a:txBody>
                    <a:bodyPr/>
                    <a:lstStyle/>
                    <a:p>
                      <a:r>
                        <a:rPr lang="en-US" altLang="zh-TW" sz="800" b="0" dirty="0" smtClean="0">
                          <a:latin typeface="+mj-lt"/>
                        </a:rPr>
                        <a:t>36</a:t>
                      </a:r>
                      <a:endParaRPr lang="zh-TW" altLang="en-US" sz="800" b="0" dirty="0">
                        <a:latin typeface="+mj-lt"/>
                      </a:endParaRPr>
                    </a:p>
                  </a:txBody>
                  <a:tcPr/>
                </a:tc>
                <a:tc>
                  <a:txBody>
                    <a:bodyPr/>
                    <a:lstStyle/>
                    <a:p>
                      <a:r>
                        <a:rPr lang="en-US" altLang="zh-TW" sz="800" b="0" dirty="0" smtClean="0">
                          <a:latin typeface="+mj-lt"/>
                        </a:rPr>
                        <a:t>35</a:t>
                      </a:r>
                      <a:endParaRPr lang="zh-TW" altLang="en-US" sz="800" b="0"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b="0" kern="1200" dirty="0" smtClean="0">
                          <a:solidFill>
                            <a:schemeClr val="bg1"/>
                          </a:solidFill>
                          <a:latin typeface="+mn-lt"/>
                          <a:ea typeface="+mn-ea"/>
                          <a:cs typeface="+mn-cs"/>
                        </a:rPr>
                        <a:t>34</a:t>
                      </a:r>
                      <a:endParaRPr lang="zh-TW" altLang="en-US" sz="800" b="0" kern="1200" dirty="0" smtClean="0">
                        <a:solidFill>
                          <a:schemeClr val="bg1"/>
                        </a:solidFill>
                        <a:latin typeface="+mn-lt"/>
                        <a:ea typeface="+mn-ea"/>
                        <a:cs typeface="+mn-cs"/>
                      </a:endParaRPr>
                    </a:p>
                  </a:txBody>
                  <a:tcPr/>
                </a:tc>
                <a:tc>
                  <a:txBody>
                    <a:bodyPr/>
                    <a:lstStyle/>
                    <a:p>
                      <a:r>
                        <a:rPr lang="en-US" altLang="zh-TW" sz="800" b="0" dirty="0" smtClean="0">
                          <a:latin typeface="+mj-lt"/>
                        </a:rPr>
                        <a:t>33</a:t>
                      </a:r>
                      <a:endParaRPr lang="zh-TW" altLang="en-US" sz="800" b="0" dirty="0">
                        <a:latin typeface="+mj-lt"/>
                      </a:endParaRPr>
                    </a:p>
                  </a:txBody>
                  <a:tcPr/>
                </a:tc>
                <a:tc>
                  <a:txBody>
                    <a:bodyPr/>
                    <a:lstStyle/>
                    <a:p>
                      <a:r>
                        <a:rPr lang="en-US" altLang="zh-TW" sz="800" b="0" dirty="0" smtClean="0">
                          <a:solidFill>
                            <a:schemeClr val="bg1"/>
                          </a:solidFill>
                          <a:latin typeface="+mj-lt"/>
                        </a:rPr>
                        <a:t>32</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31</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30</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29</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28</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27</a:t>
                      </a:r>
                      <a:endParaRPr lang="zh-TW" altLang="en-US" sz="800" b="0" dirty="0">
                        <a:solidFill>
                          <a:schemeClr val="bg1"/>
                        </a:solidFill>
                        <a:latin typeface="+mj-lt"/>
                      </a:endParaRPr>
                    </a:p>
                  </a:txBody>
                  <a:tcPr/>
                </a:tc>
                <a:tc>
                  <a:txBody>
                    <a:bodyPr/>
                    <a:lstStyle/>
                    <a:p>
                      <a:r>
                        <a:rPr lang="en-US" altLang="zh-TW" sz="800" b="0" dirty="0" smtClean="0">
                          <a:latin typeface="+mj-lt"/>
                        </a:rPr>
                        <a:t>26</a:t>
                      </a:r>
                      <a:endParaRPr lang="zh-TW" altLang="en-US" sz="800" b="0" dirty="0">
                        <a:latin typeface="+mj-lt"/>
                      </a:endParaRPr>
                    </a:p>
                  </a:txBody>
                  <a:tcPr/>
                </a:tc>
                <a:tc>
                  <a:txBody>
                    <a:bodyPr/>
                    <a:lstStyle/>
                    <a:p>
                      <a:r>
                        <a:rPr lang="en-US" altLang="zh-TW" sz="800" b="0" dirty="0" smtClean="0">
                          <a:latin typeface="+mj-lt"/>
                        </a:rPr>
                        <a:t>25</a:t>
                      </a:r>
                      <a:endParaRPr lang="zh-TW" altLang="en-US" sz="800" b="0" dirty="0">
                        <a:latin typeface="+mj-lt"/>
                      </a:endParaRPr>
                    </a:p>
                  </a:txBody>
                  <a:tcPr/>
                </a:tc>
                <a:tc>
                  <a:txBody>
                    <a:bodyPr/>
                    <a:lstStyle/>
                    <a:p>
                      <a:r>
                        <a:rPr lang="en-US" altLang="zh-TW" sz="800" b="0" dirty="0" smtClean="0">
                          <a:latin typeface="+mj-lt"/>
                        </a:rPr>
                        <a:t>24</a:t>
                      </a:r>
                      <a:endParaRPr lang="zh-TW" altLang="en-US" sz="800" b="0"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b="0" kern="1200" dirty="0" smtClean="0">
                          <a:solidFill>
                            <a:schemeClr val="lt1"/>
                          </a:solidFill>
                          <a:latin typeface="+mn-lt"/>
                          <a:ea typeface="+mn-ea"/>
                          <a:cs typeface="+mn-cs"/>
                        </a:rPr>
                        <a:t>23</a:t>
                      </a:r>
                      <a:endParaRPr lang="zh-TW" altLang="en-US" sz="800" b="0" kern="1200" dirty="0" smtClean="0">
                        <a:solidFill>
                          <a:schemeClr val="lt1"/>
                        </a:solidFill>
                        <a:latin typeface="+mn-lt"/>
                        <a:ea typeface="+mn-ea"/>
                        <a:cs typeface="+mn-cs"/>
                      </a:endParaRPr>
                    </a:p>
                  </a:txBody>
                  <a:tcPr/>
                </a:tc>
                <a:tc>
                  <a:txBody>
                    <a:bodyPr/>
                    <a:lstStyle/>
                    <a:p>
                      <a:r>
                        <a:rPr lang="en-US" altLang="zh-TW" sz="800" dirty="0" smtClean="0"/>
                        <a:t>22</a:t>
                      </a:r>
                      <a:endParaRPr lang="zh-TW" altLang="en-US" sz="800" dirty="0"/>
                    </a:p>
                  </a:txBody>
                  <a:tcPr/>
                </a:tc>
                <a:tc>
                  <a:txBody>
                    <a:bodyPr/>
                    <a:lstStyle/>
                    <a:p>
                      <a:r>
                        <a:rPr lang="en-US" altLang="zh-TW" sz="800" b="0" dirty="0" smtClean="0">
                          <a:latin typeface="+mj-lt"/>
                        </a:rPr>
                        <a:t>21</a:t>
                      </a:r>
                      <a:endParaRPr lang="zh-TW" altLang="en-US" sz="800" b="0" dirty="0">
                        <a:latin typeface="+mj-lt"/>
                      </a:endParaRPr>
                    </a:p>
                  </a:txBody>
                  <a:tcPr/>
                </a:tc>
                <a:tc>
                  <a:txBody>
                    <a:bodyPr/>
                    <a:lstStyle/>
                    <a:p>
                      <a:r>
                        <a:rPr lang="en-US" altLang="zh-TW" sz="800" b="0" dirty="0" smtClean="0">
                          <a:latin typeface="+mj-lt"/>
                        </a:rPr>
                        <a:t>20</a:t>
                      </a:r>
                      <a:endParaRPr lang="zh-TW" altLang="en-US" sz="800" b="0"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b="0" kern="1200" dirty="0" smtClean="0">
                          <a:solidFill>
                            <a:schemeClr val="bg1"/>
                          </a:solidFill>
                          <a:latin typeface="+mn-lt"/>
                          <a:ea typeface="+mn-ea"/>
                          <a:cs typeface="+mn-cs"/>
                        </a:rPr>
                        <a:t>19</a:t>
                      </a:r>
                      <a:endParaRPr lang="zh-TW" altLang="en-US" sz="800" b="0" kern="1200" dirty="0" smtClean="0">
                        <a:solidFill>
                          <a:schemeClr val="bg1"/>
                        </a:solidFill>
                        <a:latin typeface="+mn-lt"/>
                        <a:ea typeface="+mn-ea"/>
                        <a:cs typeface="+mn-cs"/>
                      </a:endParaRPr>
                    </a:p>
                  </a:txBody>
                  <a:tcPr/>
                </a:tc>
                <a:tc>
                  <a:txBody>
                    <a:bodyPr/>
                    <a:lstStyle/>
                    <a:p>
                      <a:r>
                        <a:rPr lang="en-US" altLang="zh-TW" sz="800" b="0" dirty="0" smtClean="0">
                          <a:latin typeface="+mj-lt"/>
                        </a:rPr>
                        <a:t>18</a:t>
                      </a:r>
                      <a:endParaRPr lang="zh-TW" altLang="en-US" sz="800" b="0" dirty="0">
                        <a:latin typeface="+mj-lt"/>
                      </a:endParaRPr>
                    </a:p>
                  </a:txBody>
                  <a:tcPr/>
                </a:tc>
                <a:tc>
                  <a:txBody>
                    <a:bodyPr/>
                    <a:lstStyle/>
                    <a:p>
                      <a:r>
                        <a:rPr lang="en-US" altLang="zh-TW" sz="800" b="0" dirty="0" smtClean="0">
                          <a:solidFill>
                            <a:schemeClr val="bg1"/>
                          </a:solidFill>
                          <a:latin typeface="+mj-lt"/>
                        </a:rPr>
                        <a:t>17</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16</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15</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14</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13</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12</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11</a:t>
                      </a:r>
                      <a:endParaRPr lang="zh-TW" altLang="en-US" sz="800" b="0" dirty="0">
                        <a:solidFill>
                          <a:schemeClr val="bg1"/>
                        </a:solidFill>
                        <a:latin typeface="+mj-lt"/>
                      </a:endParaRPr>
                    </a:p>
                  </a:txBody>
                  <a:tcPr/>
                </a:tc>
                <a:tc>
                  <a:txBody>
                    <a:bodyPr/>
                    <a:lstStyle/>
                    <a:p>
                      <a:r>
                        <a:rPr lang="en-US" altLang="zh-TW" sz="800" b="0" dirty="0" smtClean="0">
                          <a:latin typeface="+mj-lt"/>
                        </a:rPr>
                        <a:t>10</a:t>
                      </a:r>
                      <a:endParaRPr lang="zh-TW" altLang="en-US" sz="800" b="0" dirty="0">
                        <a:latin typeface="+mj-lt"/>
                      </a:endParaRPr>
                    </a:p>
                  </a:txBody>
                  <a:tcPr/>
                </a:tc>
                <a:tc>
                  <a:txBody>
                    <a:bodyPr/>
                    <a:lstStyle/>
                    <a:p>
                      <a:r>
                        <a:rPr lang="en-US" altLang="zh-TW" sz="800" b="0" dirty="0" smtClean="0">
                          <a:latin typeface="+mj-lt"/>
                        </a:rPr>
                        <a:t>9</a:t>
                      </a:r>
                      <a:endParaRPr lang="zh-TW" altLang="en-US" sz="800" b="0" dirty="0">
                        <a:latin typeface="+mj-lt"/>
                      </a:endParaRPr>
                    </a:p>
                  </a:txBody>
                  <a:tcPr/>
                </a:tc>
                <a:tc>
                  <a:txBody>
                    <a:bodyPr/>
                    <a:lstStyle/>
                    <a:p>
                      <a:r>
                        <a:rPr lang="en-US" altLang="zh-TW" sz="800" b="0" dirty="0" smtClean="0">
                          <a:latin typeface="+mj-lt"/>
                        </a:rPr>
                        <a:t>8</a:t>
                      </a:r>
                      <a:endParaRPr lang="zh-TW" altLang="en-US" sz="800" b="0"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b="0" kern="1200" dirty="0" smtClean="0">
                          <a:solidFill>
                            <a:schemeClr val="lt1"/>
                          </a:solidFill>
                          <a:latin typeface="+mn-lt"/>
                          <a:ea typeface="+mn-ea"/>
                          <a:cs typeface="+mn-cs"/>
                        </a:rPr>
                        <a:t>7</a:t>
                      </a:r>
                      <a:endParaRPr lang="zh-TW" altLang="en-US" sz="800" b="0" kern="1200" dirty="0" smtClean="0">
                        <a:solidFill>
                          <a:schemeClr val="lt1"/>
                        </a:solidFill>
                        <a:latin typeface="+mn-lt"/>
                        <a:ea typeface="+mn-ea"/>
                        <a:cs typeface="+mn-cs"/>
                      </a:endParaRPr>
                    </a:p>
                  </a:txBody>
                  <a:tcPr/>
                </a:tc>
                <a:tc>
                  <a:txBody>
                    <a:bodyPr/>
                    <a:lstStyle/>
                    <a:p>
                      <a:r>
                        <a:rPr lang="en-US" altLang="zh-TW" sz="800" dirty="0" smtClean="0"/>
                        <a:t>6</a:t>
                      </a:r>
                      <a:endParaRPr lang="zh-TW" altLang="en-US" sz="800" dirty="0"/>
                    </a:p>
                  </a:txBody>
                  <a:tcPr/>
                </a:tc>
                <a:tc>
                  <a:txBody>
                    <a:bodyPr/>
                    <a:lstStyle/>
                    <a:p>
                      <a:r>
                        <a:rPr lang="en-US" altLang="zh-TW" sz="800" b="0" dirty="0" smtClean="0">
                          <a:latin typeface="+mj-lt"/>
                        </a:rPr>
                        <a:t>5</a:t>
                      </a:r>
                      <a:endParaRPr lang="zh-TW" altLang="en-US" sz="800" b="0" dirty="0">
                        <a:latin typeface="+mj-lt"/>
                      </a:endParaRPr>
                    </a:p>
                  </a:txBody>
                  <a:tcPr/>
                </a:tc>
                <a:tc>
                  <a:txBody>
                    <a:bodyPr/>
                    <a:lstStyle/>
                    <a:p>
                      <a:r>
                        <a:rPr lang="en-US" altLang="zh-TW" sz="800" b="0" dirty="0" smtClean="0">
                          <a:latin typeface="+mj-lt"/>
                        </a:rPr>
                        <a:t>4</a:t>
                      </a:r>
                      <a:endParaRPr lang="zh-TW" altLang="en-US" sz="800" b="0"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b="0" kern="1200" dirty="0" smtClean="0">
                          <a:solidFill>
                            <a:schemeClr val="bg1"/>
                          </a:solidFill>
                          <a:latin typeface="+mn-lt"/>
                          <a:ea typeface="+mn-ea"/>
                          <a:cs typeface="+mn-cs"/>
                        </a:rPr>
                        <a:t>3</a:t>
                      </a:r>
                      <a:endParaRPr lang="zh-TW" altLang="en-US" sz="800" b="0" kern="1200" dirty="0" smtClean="0">
                        <a:solidFill>
                          <a:schemeClr val="bg1"/>
                        </a:solidFill>
                        <a:latin typeface="+mn-lt"/>
                        <a:ea typeface="+mn-ea"/>
                        <a:cs typeface="+mn-cs"/>
                      </a:endParaRPr>
                    </a:p>
                  </a:txBody>
                  <a:tcPr/>
                </a:tc>
                <a:tc>
                  <a:txBody>
                    <a:bodyPr/>
                    <a:lstStyle/>
                    <a:p>
                      <a:r>
                        <a:rPr lang="en-US" altLang="zh-TW" sz="800" b="0" dirty="0" smtClean="0">
                          <a:latin typeface="+mj-lt"/>
                        </a:rPr>
                        <a:t>2</a:t>
                      </a:r>
                      <a:endParaRPr lang="zh-TW" altLang="en-US" sz="800" b="0" dirty="0">
                        <a:latin typeface="+mj-lt"/>
                      </a:endParaRPr>
                    </a:p>
                  </a:txBody>
                  <a:tcPr/>
                </a:tc>
                <a:tc>
                  <a:txBody>
                    <a:bodyPr/>
                    <a:lstStyle/>
                    <a:p>
                      <a:r>
                        <a:rPr lang="en-US" altLang="zh-TW" sz="800" dirty="0" smtClean="0"/>
                        <a:t>1</a:t>
                      </a:r>
                      <a:endParaRPr lang="zh-TW" altLang="en-US" sz="800" dirty="0"/>
                    </a:p>
                  </a:txBody>
                  <a:tcPr/>
                </a:tc>
                <a:tc>
                  <a:txBody>
                    <a:bodyPr/>
                    <a:lstStyle/>
                    <a:p>
                      <a:r>
                        <a:rPr lang="en-US" altLang="zh-TW" sz="800" dirty="0" smtClean="0"/>
                        <a:t>0</a:t>
                      </a:r>
                      <a:endParaRPr lang="zh-TW" altLang="en-US" sz="800" dirty="0"/>
                    </a:p>
                  </a:txBody>
                  <a:tcPr/>
                </a:tc>
              </a:tr>
              <a:tr h="205223">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r>
              <a:tr h="0">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c>
                  <a:txBody>
                    <a:bodyPr/>
                    <a:lstStyle/>
                    <a:p>
                      <a:endParaRPr lang="zh-TW" altLang="en-US" sz="800" dirty="0">
                        <a:solidFill>
                          <a:srgbClr val="FF0000"/>
                        </a:solidFill>
                        <a:latin typeface="+mj-lt"/>
                      </a:endParaRPr>
                    </a:p>
                  </a:txBody>
                  <a:tcPr>
                    <a:solidFill>
                      <a:schemeClr val="tx2">
                        <a:lumMod val="40000"/>
                        <a:lumOff val="60000"/>
                      </a:schemeClr>
                    </a:solidFill>
                  </a:tcPr>
                </a:tc>
              </a:tr>
              <a:tr h="0">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r>
              <a:tr h="176768">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r>
              <a:tr h="0">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r>
              <a:tr h="0">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c>
                  <a:txBody>
                    <a:bodyPr/>
                    <a:lstStyle/>
                    <a:p>
                      <a:endParaRPr lang="zh-TW" altLang="en-US" sz="800" dirty="0">
                        <a:solidFill>
                          <a:schemeClr val="tx1"/>
                        </a:solidFill>
                        <a:latin typeface="+mj-lt"/>
                      </a:endParaRPr>
                    </a:p>
                  </a:txBody>
                  <a:tcPr>
                    <a:solidFill>
                      <a:schemeClr val="tx2">
                        <a:lumMod val="40000"/>
                        <a:lumOff val="60000"/>
                      </a:schemeClr>
                    </a:solidFill>
                  </a:tcPr>
                </a:tc>
              </a:tr>
              <a:tr h="0">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r>
            </a:tbl>
          </a:graphicData>
        </a:graphic>
      </p:graphicFrame>
    </p:spTree>
    <p:extLst>
      <p:ext uri="{BB962C8B-B14F-4D97-AF65-F5344CB8AC3E}">
        <p14:creationId xmlns:p14="http://schemas.microsoft.com/office/powerpoint/2010/main" val="180512879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Structuralized OR </a:t>
            </a:r>
            <a:r>
              <a:rPr lang="en-US" altLang="zh-TW" dirty="0" smtClean="0"/>
              <a:t>network - ABS(1/)</a:t>
            </a:r>
            <a:endParaRPr lang="zh-TW" altLang="en-US" dirty="0"/>
          </a:p>
        </p:txBody>
      </p:sp>
      <p:sp>
        <p:nvSpPr>
          <p:cNvPr id="3" name="內容版面配置區 2"/>
          <p:cNvSpPr>
            <a:spLocks noGrp="1"/>
          </p:cNvSpPr>
          <p:nvPr>
            <p:ph idx="1"/>
          </p:nvPr>
        </p:nvSpPr>
        <p:spPr>
          <a:xfrm>
            <a:off x="457200" y="1980387"/>
            <a:ext cx="8229600" cy="4525963"/>
          </a:xfrm>
        </p:spPr>
        <p:txBody>
          <a:bodyPr>
            <a:normAutofit/>
          </a:bodyPr>
          <a:lstStyle/>
          <a:p>
            <a:r>
              <a:rPr lang="en-US" altLang="zh-TW" sz="2000" dirty="0" smtClean="0"/>
              <a:t>Generate sticky</a:t>
            </a:r>
          </a:p>
          <a:p>
            <a:pPr lvl="1"/>
            <a:r>
              <a:rPr lang="en-US" altLang="zh-TW" sz="1600" dirty="0" smtClean="0"/>
              <a:t>Do OR with the </a:t>
            </a:r>
            <a:r>
              <a:rPr lang="en-US" altLang="zh-TW" sz="1600" dirty="0"/>
              <a:t>shifted </a:t>
            </a:r>
            <a:r>
              <a:rPr lang="en-US" altLang="zh-TW" sz="1600" dirty="0" smtClean="0"/>
              <a:t>sticky field</a:t>
            </a:r>
          </a:p>
        </p:txBody>
      </p:sp>
      <p:pic>
        <p:nvPicPr>
          <p:cNvPr id="4098" name="Picture 2" descr="C:\Users\larryzzr\Desktop\FP_Larry\FMIS_Figs\All-Alignment_format-abs_stick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370" y="2690967"/>
            <a:ext cx="4443257" cy="1508193"/>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2553232" y="3245169"/>
            <a:ext cx="2826931" cy="1998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單箭頭接點 9"/>
          <p:cNvCxnSpPr/>
          <p:nvPr/>
        </p:nvCxnSpPr>
        <p:spPr>
          <a:xfrm>
            <a:off x="4840103" y="3173161"/>
            <a:ext cx="1056243"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295526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Structuralized OR </a:t>
            </a:r>
            <a:r>
              <a:rPr lang="en-US" altLang="zh-TW" dirty="0" smtClean="0"/>
              <a:t>network - ABS(2/)</a:t>
            </a:r>
            <a:endParaRPr lang="zh-TW" altLang="en-US" dirty="0"/>
          </a:p>
        </p:txBody>
      </p:sp>
      <p:sp>
        <p:nvSpPr>
          <p:cNvPr id="3" name="內容版面配置區 2"/>
          <p:cNvSpPr>
            <a:spLocks noGrp="1"/>
          </p:cNvSpPr>
          <p:nvPr>
            <p:ph idx="1"/>
          </p:nvPr>
        </p:nvSpPr>
        <p:spPr>
          <a:xfrm>
            <a:off x="457200" y="1980387"/>
            <a:ext cx="8229600" cy="4760981"/>
          </a:xfrm>
        </p:spPr>
        <p:txBody>
          <a:bodyPr>
            <a:normAutofit/>
          </a:bodyPr>
          <a:lstStyle/>
          <a:p>
            <a:r>
              <a:rPr lang="en-US" altLang="zh-TW" sz="1600" dirty="0" smtClean="0"/>
              <a:t>LZC = 5d’13 = 5’b01101</a:t>
            </a:r>
            <a:endParaRPr lang="en-US" altLang="zh-TW" sz="1600" dirty="0"/>
          </a:p>
          <a:p>
            <a:r>
              <a:rPr lang="en-US" altLang="zh-TW" sz="1600" dirty="0" smtClean="0"/>
              <a:t>LZC[4</a:t>
            </a:r>
            <a:r>
              <a:rPr lang="en-US" altLang="zh-TW" sz="1600" dirty="0"/>
              <a:t>] </a:t>
            </a:r>
            <a:r>
              <a:rPr lang="en-US" altLang="zh-TW" sz="1600" dirty="0" smtClean="0"/>
              <a:t> = 0, L4_sticky = </a:t>
            </a:r>
            <a:r>
              <a:rPr lang="en-US" altLang="zh-TW" sz="1600" dirty="0"/>
              <a:t>LZC[4] </a:t>
            </a:r>
            <a:r>
              <a:rPr lang="en-US" altLang="zh-TW" sz="1600" dirty="0" smtClean="0"/>
              <a:t>&amp; (|bit[16:31])</a:t>
            </a:r>
          </a:p>
          <a:p>
            <a:r>
              <a:rPr lang="en-US" altLang="zh-TW" sz="1600" dirty="0" smtClean="0"/>
              <a:t>LZC[3]  </a:t>
            </a:r>
            <a:r>
              <a:rPr lang="en-US" altLang="zh-TW" sz="1600" dirty="0"/>
              <a:t>= </a:t>
            </a:r>
            <a:r>
              <a:rPr lang="en-US" altLang="zh-TW" sz="1600" dirty="0" smtClean="0"/>
              <a:t>1, L3_sticky </a:t>
            </a:r>
            <a:r>
              <a:rPr lang="en-US" altLang="zh-TW" sz="1600" dirty="0"/>
              <a:t>= </a:t>
            </a:r>
            <a:r>
              <a:rPr lang="en-US" altLang="zh-TW" sz="1600" dirty="0" smtClean="0"/>
              <a:t>LZC[3] &amp; (|bit[24:31])</a:t>
            </a:r>
          </a:p>
          <a:p>
            <a:r>
              <a:rPr lang="en-US" altLang="zh-TW" sz="1600" dirty="0" smtClean="0"/>
              <a:t>LZC[2]  </a:t>
            </a:r>
            <a:r>
              <a:rPr lang="en-US" altLang="zh-TW" sz="1600" dirty="0"/>
              <a:t>= 1, </a:t>
            </a:r>
            <a:r>
              <a:rPr lang="en-US" altLang="zh-TW" sz="1600" dirty="0" smtClean="0"/>
              <a:t>L2_sticky </a:t>
            </a:r>
            <a:r>
              <a:rPr lang="en-US" altLang="zh-TW" sz="1600" dirty="0"/>
              <a:t>= </a:t>
            </a:r>
            <a:r>
              <a:rPr lang="en-US" altLang="zh-TW" sz="1600" dirty="0" smtClean="0"/>
              <a:t>LZC[2] &amp; (|bit[20:23])</a:t>
            </a:r>
          </a:p>
          <a:p>
            <a:r>
              <a:rPr lang="en-US" altLang="zh-TW" sz="1600" dirty="0" smtClean="0"/>
              <a:t>LZC[1]  = 0, L1_sticky = LZC[1] &amp; (|bit[18:19])</a:t>
            </a:r>
          </a:p>
          <a:p>
            <a:r>
              <a:rPr lang="en-US" altLang="zh-TW" sz="1600" dirty="0" smtClean="0"/>
              <a:t>LZC[0]  </a:t>
            </a:r>
            <a:r>
              <a:rPr lang="en-US" altLang="zh-TW" sz="1600" dirty="0"/>
              <a:t>= 1, </a:t>
            </a:r>
            <a:r>
              <a:rPr lang="en-US" altLang="zh-TW" sz="1600" dirty="0" smtClean="0"/>
              <a:t>L0_sticky </a:t>
            </a:r>
            <a:r>
              <a:rPr lang="en-US" altLang="zh-TW" sz="1600" dirty="0"/>
              <a:t>= </a:t>
            </a:r>
            <a:r>
              <a:rPr lang="en-US" altLang="zh-TW" sz="1600" dirty="0" smtClean="0"/>
              <a:t>LZC[0] &amp; bit[19]</a:t>
            </a:r>
          </a:p>
          <a:p>
            <a:r>
              <a:rPr lang="en-US" altLang="zh-TW" sz="1600" dirty="0" smtClean="0"/>
              <a:t>Sticky </a:t>
            </a:r>
            <a:r>
              <a:rPr lang="en-US" altLang="zh-TW" sz="1600" dirty="0"/>
              <a:t>= </a:t>
            </a:r>
            <a:r>
              <a:rPr lang="en-US" altLang="zh-TW" sz="1600" dirty="0" smtClean="0"/>
              <a:t>L4_sticky | </a:t>
            </a:r>
            <a:r>
              <a:rPr lang="en-US" altLang="zh-TW" sz="1600" dirty="0"/>
              <a:t>L3_sticky </a:t>
            </a:r>
            <a:r>
              <a:rPr lang="en-US" altLang="zh-TW" sz="1600" dirty="0" smtClean="0"/>
              <a:t>| L2_sticky |</a:t>
            </a:r>
            <a:r>
              <a:rPr lang="en-US" altLang="zh-TW" sz="1600" dirty="0"/>
              <a:t> </a:t>
            </a:r>
            <a:r>
              <a:rPr lang="en-US" altLang="zh-TW" sz="1600" dirty="0" smtClean="0"/>
              <a:t>L1_sticky |</a:t>
            </a:r>
            <a:r>
              <a:rPr lang="en-US" altLang="zh-TW" sz="1600" dirty="0"/>
              <a:t> </a:t>
            </a:r>
            <a:r>
              <a:rPr lang="en-US" altLang="zh-TW" sz="1600" dirty="0" smtClean="0"/>
              <a:t>L0_sticky;</a:t>
            </a:r>
            <a:endParaRPr lang="en-US" altLang="zh-TW" sz="1600" dirty="0"/>
          </a:p>
        </p:txBody>
      </p:sp>
      <p:graphicFrame>
        <p:nvGraphicFramePr>
          <p:cNvPr id="5" name="表格 4"/>
          <p:cNvGraphicFramePr>
            <a:graphicFrameLocks noGrp="1"/>
          </p:cNvGraphicFramePr>
          <p:nvPr>
            <p:extLst>
              <p:ext uri="{D42A27DB-BD31-4B8C-83A1-F6EECF244321}">
                <p14:modId xmlns:p14="http://schemas.microsoft.com/office/powerpoint/2010/main" val="3993379280"/>
              </p:ext>
            </p:extLst>
          </p:nvPr>
        </p:nvGraphicFramePr>
        <p:xfrm>
          <a:off x="800702" y="4195642"/>
          <a:ext cx="7099585" cy="2424025"/>
        </p:xfrm>
        <a:graphic>
          <a:graphicData uri="http://schemas.openxmlformats.org/drawingml/2006/table">
            <a:tbl>
              <a:tblPr firstRow="1">
                <a:tableStyleId>{073A0DAA-6AF3-43AB-8588-CEC1D06C72B9}</a:tableStyleId>
              </a:tblPr>
              <a:tblGrid>
                <a:gridCol w="218122"/>
                <a:gridCol w="225603"/>
                <a:gridCol w="221862"/>
                <a:gridCol w="221862"/>
                <a:gridCol w="221862"/>
                <a:gridCol w="221862"/>
                <a:gridCol w="221862"/>
                <a:gridCol w="221862"/>
                <a:gridCol w="221862"/>
                <a:gridCol w="221862"/>
                <a:gridCol w="221862"/>
                <a:gridCol w="221862"/>
                <a:gridCol w="221862"/>
                <a:gridCol w="221862"/>
                <a:gridCol w="221862"/>
                <a:gridCol w="221862"/>
                <a:gridCol w="221862"/>
                <a:gridCol w="221862"/>
                <a:gridCol w="221862"/>
                <a:gridCol w="221862"/>
                <a:gridCol w="221862"/>
                <a:gridCol w="221862"/>
                <a:gridCol w="221862"/>
                <a:gridCol w="221862"/>
                <a:gridCol w="221862"/>
                <a:gridCol w="221862"/>
                <a:gridCol w="221862"/>
                <a:gridCol w="221862"/>
                <a:gridCol w="221862"/>
                <a:gridCol w="221862"/>
                <a:gridCol w="221862"/>
                <a:gridCol w="221862"/>
              </a:tblGrid>
              <a:tr h="253886">
                <a:tc>
                  <a:txBody>
                    <a:bodyPr/>
                    <a:lstStyle/>
                    <a:p>
                      <a:r>
                        <a:rPr lang="en-US" altLang="zh-TW" sz="800" b="0" dirty="0" smtClean="0">
                          <a:solidFill>
                            <a:schemeClr val="bg1"/>
                          </a:solidFill>
                          <a:latin typeface="+mj-lt"/>
                        </a:rPr>
                        <a:t>0</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1</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2</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3</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4</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5</a:t>
                      </a:r>
                      <a:endParaRPr lang="zh-TW" altLang="en-US" sz="800" b="0" dirty="0">
                        <a:solidFill>
                          <a:schemeClr val="bg1"/>
                        </a:solidFill>
                        <a:latin typeface="+mj-lt"/>
                      </a:endParaRPr>
                    </a:p>
                  </a:txBody>
                  <a:tcPr/>
                </a:tc>
                <a:tc>
                  <a:txBody>
                    <a:bodyPr/>
                    <a:lstStyle/>
                    <a:p>
                      <a:r>
                        <a:rPr lang="en-US" altLang="zh-TW" sz="800" b="0" dirty="0" smtClean="0">
                          <a:latin typeface="+mj-lt"/>
                        </a:rPr>
                        <a:t>6</a:t>
                      </a:r>
                      <a:endParaRPr lang="zh-TW" altLang="en-US" sz="800" b="0" dirty="0">
                        <a:latin typeface="+mj-lt"/>
                      </a:endParaRPr>
                    </a:p>
                  </a:txBody>
                  <a:tcPr/>
                </a:tc>
                <a:tc>
                  <a:txBody>
                    <a:bodyPr/>
                    <a:lstStyle/>
                    <a:p>
                      <a:r>
                        <a:rPr lang="en-US" altLang="zh-TW" sz="800" b="0" dirty="0" smtClean="0">
                          <a:latin typeface="+mj-lt"/>
                        </a:rPr>
                        <a:t>7</a:t>
                      </a:r>
                      <a:endParaRPr lang="zh-TW" altLang="en-US" sz="800" b="0" dirty="0">
                        <a:latin typeface="+mj-lt"/>
                      </a:endParaRPr>
                    </a:p>
                  </a:txBody>
                  <a:tcPr/>
                </a:tc>
                <a:tc>
                  <a:txBody>
                    <a:bodyPr/>
                    <a:lstStyle/>
                    <a:p>
                      <a:r>
                        <a:rPr lang="en-US" altLang="zh-TW" sz="800" b="0" dirty="0" smtClean="0">
                          <a:latin typeface="+mj-lt"/>
                        </a:rPr>
                        <a:t>8</a:t>
                      </a:r>
                      <a:endParaRPr lang="zh-TW" altLang="en-US" sz="800" b="0"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b="0" kern="1200" dirty="0" smtClean="0">
                          <a:solidFill>
                            <a:schemeClr val="lt1"/>
                          </a:solidFill>
                          <a:latin typeface="+mn-lt"/>
                          <a:ea typeface="+mn-ea"/>
                          <a:cs typeface="+mn-cs"/>
                        </a:rPr>
                        <a:t>9</a:t>
                      </a:r>
                      <a:endParaRPr lang="zh-TW" altLang="en-US" sz="800" b="0" kern="1200" dirty="0" smtClean="0">
                        <a:solidFill>
                          <a:schemeClr val="lt1"/>
                        </a:solidFill>
                        <a:latin typeface="+mn-lt"/>
                        <a:ea typeface="+mn-ea"/>
                        <a:cs typeface="+mn-cs"/>
                      </a:endParaRPr>
                    </a:p>
                  </a:txBody>
                  <a:tcPr/>
                </a:tc>
                <a:tc>
                  <a:txBody>
                    <a:bodyPr/>
                    <a:lstStyle/>
                    <a:p>
                      <a:r>
                        <a:rPr lang="en-US" altLang="zh-TW" sz="800" dirty="0" smtClean="0"/>
                        <a:t>10</a:t>
                      </a:r>
                      <a:endParaRPr lang="zh-TW" altLang="en-US" sz="800" dirty="0"/>
                    </a:p>
                  </a:txBody>
                  <a:tcPr/>
                </a:tc>
                <a:tc>
                  <a:txBody>
                    <a:bodyPr/>
                    <a:lstStyle/>
                    <a:p>
                      <a:r>
                        <a:rPr lang="en-US" altLang="zh-TW" sz="800" b="0" dirty="0" smtClean="0">
                          <a:latin typeface="+mj-lt"/>
                        </a:rPr>
                        <a:t>11</a:t>
                      </a:r>
                      <a:endParaRPr lang="zh-TW" altLang="en-US" sz="800" b="0" dirty="0">
                        <a:latin typeface="+mj-lt"/>
                      </a:endParaRPr>
                    </a:p>
                  </a:txBody>
                  <a:tcPr/>
                </a:tc>
                <a:tc>
                  <a:txBody>
                    <a:bodyPr/>
                    <a:lstStyle/>
                    <a:p>
                      <a:r>
                        <a:rPr lang="en-US" altLang="zh-TW" sz="800" b="0" dirty="0" smtClean="0">
                          <a:latin typeface="+mj-lt"/>
                        </a:rPr>
                        <a:t>12</a:t>
                      </a:r>
                      <a:endParaRPr lang="zh-TW" altLang="en-US" sz="800" b="0"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b="0" kern="1200" dirty="0" smtClean="0">
                          <a:solidFill>
                            <a:schemeClr val="bg1"/>
                          </a:solidFill>
                          <a:latin typeface="+mn-lt"/>
                          <a:ea typeface="+mn-ea"/>
                          <a:cs typeface="+mn-cs"/>
                        </a:rPr>
                        <a:t>13</a:t>
                      </a:r>
                      <a:endParaRPr lang="zh-TW" altLang="en-US" sz="800" b="0" kern="1200" dirty="0" smtClean="0">
                        <a:solidFill>
                          <a:schemeClr val="bg1"/>
                        </a:solidFill>
                        <a:latin typeface="+mn-lt"/>
                        <a:ea typeface="+mn-ea"/>
                        <a:cs typeface="+mn-cs"/>
                      </a:endParaRPr>
                    </a:p>
                  </a:txBody>
                  <a:tcPr/>
                </a:tc>
                <a:tc>
                  <a:txBody>
                    <a:bodyPr/>
                    <a:lstStyle/>
                    <a:p>
                      <a:r>
                        <a:rPr lang="en-US" altLang="zh-TW" sz="800" b="0" dirty="0" smtClean="0">
                          <a:latin typeface="+mj-lt"/>
                        </a:rPr>
                        <a:t>14</a:t>
                      </a:r>
                      <a:endParaRPr lang="zh-TW" altLang="en-US" sz="800" b="0" dirty="0">
                        <a:latin typeface="+mj-lt"/>
                      </a:endParaRPr>
                    </a:p>
                  </a:txBody>
                  <a:tcPr/>
                </a:tc>
                <a:tc>
                  <a:txBody>
                    <a:bodyPr/>
                    <a:lstStyle/>
                    <a:p>
                      <a:r>
                        <a:rPr lang="en-US" altLang="zh-TW" sz="800" b="0" dirty="0" smtClean="0">
                          <a:solidFill>
                            <a:schemeClr val="bg1"/>
                          </a:solidFill>
                          <a:latin typeface="+mj-lt"/>
                        </a:rPr>
                        <a:t>15</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16</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17</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18</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19</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20</a:t>
                      </a:r>
                      <a:endParaRPr lang="zh-TW" altLang="en-US" sz="800" b="0" dirty="0">
                        <a:solidFill>
                          <a:schemeClr val="bg1"/>
                        </a:solidFill>
                        <a:latin typeface="+mj-lt"/>
                      </a:endParaRPr>
                    </a:p>
                  </a:txBody>
                  <a:tcPr/>
                </a:tc>
                <a:tc>
                  <a:txBody>
                    <a:bodyPr/>
                    <a:lstStyle/>
                    <a:p>
                      <a:r>
                        <a:rPr lang="en-US" altLang="zh-TW" sz="800" b="0" dirty="0" smtClean="0">
                          <a:solidFill>
                            <a:schemeClr val="bg1"/>
                          </a:solidFill>
                          <a:latin typeface="+mj-lt"/>
                        </a:rPr>
                        <a:t>21</a:t>
                      </a:r>
                      <a:endParaRPr lang="zh-TW" altLang="en-US" sz="800" b="0" dirty="0">
                        <a:solidFill>
                          <a:schemeClr val="bg1"/>
                        </a:solidFill>
                        <a:latin typeface="+mj-lt"/>
                      </a:endParaRPr>
                    </a:p>
                  </a:txBody>
                  <a:tcPr/>
                </a:tc>
                <a:tc>
                  <a:txBody>
                    <a:bodyPr/>
                    <a:lstStyle/>
                    <a:p>
                      <a:r>
                        <a:rPr lang="en-US" altLang="zh-TW" sz="800" b="0" dirty="0" smtClean="0">
                          <a:latin typeface="+mj-lt"/>
                        </a:rPr>
                        <a:t>22</a:t>
                      </a:r>
                      <a:endParaRPr lang="zh-TW" altLang="en-US" sz="800" b="0" dirty="0">
                        <a:latin typeface="+mj-lt"/>
                      </a:endParaRPr>
                    </a:p>
                  </a:txBody>
                  <a:tcPr/>
                </a:tc>
                <a:tc>
                  <a:txBody>
                    <a:bodyPr/>
                    <a:lstStyle/>
                    <a:p>
                      <a:r>
                        <a:rPr lang="en-US" altLang="zh-TW" sz="800" b="0" dirty="0" smtClean="0">
                          <a:latin typeface="+mj-lt"/>
                        </a:rPr>
                        <a:t>23</a:t>
                      </a:r>
                      <a:endParaRPr lang="zh-TW" altLang="en-US" sz="800" b="0" dirty="0">
                        <a:latin typeface="+mj-lt"/>
                      </a:endParaRPr>
                    </a:p>
                  </a:txBody>
                  <a:tcPr/>
                </a:tc>
                <a:tc>
                  <a:txBody>
                    <a:bodyPr/>
                    <a:lstStyle/>
                    <a:p>
                      <a:r>
                        <a:rPr lang="en-US" altLang="zh-TW" sz="800" b="0" dirty="0" smtClean="0">
                          <a:latin typeface="+mj-lt"/>
                        </a:rPr>
                        <a:t>24</a:t>
                      </a:r>
                      <a:endParaRPr lang="zh-TW" altLang="en-US" sz="800" b="0"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b="0" kern="1200" dirty="0" smtClean="0">
                          <a:solidFill>
                            <a:schemeClr val="lt1"/>
                          </a:solidFill>
                          <a:latin typeface="+mn-lt"/>
                          <a:ea typeface="+mn-ea"/>
                          <a:cs typeface="+mn-cs"/>
                        </a:rPr>
                        <a:t>25</a:t>
                      </a:r>
                      <a:endParaRPr lang="zh-TW" altLang="en-US" sz="800" b="0" kern="1200" dirty="0" smtClean="0">
                        <a:solidFill>
                          <a:schemeClr val="lt1"/>
                        </a:solidFill>
                        <a:latin typeface="+mn-lt"/>
                        <a:ea typeface="+mn-ea"/>
                        <a:cs typeface="+mn-cs"/>
                      </a:endParaRPr>
                    </a:p>
                  </a:txBody>
                  <a:tcPr/>
                </a:tc>
                <a:tc>
                  <a:txBody>
                    <a:bodyPr/>
                    <a:lstStyle/>
                    <a:p>
                      <a:r>
                        <a:rPr lang="en-US" altLang="zh-TW" sz="800" dirty="0" smtClean="0"/>
                        <a:t>26</a:t>
                      </a:r>
                      <a:endParaRPr lang="zh-TW" altLang="en-US" sz="800" dirty="0"/>
                    </a:p>
                  </a:txBody>
                  <a:tcPr/>
                </a:tc>
                <a:tc>
                  <a:txBody>
                    <a:bodyPr/>
                    <a:lstStyle/>
                    <a:p>
                      <a:r>
                        <a:rPr lang="en-US" altLang="zh-TW" sz="800" b="0" dirty="0" smtClean="0">
                          <a:latin typeface="+mj-lt"/>
                        </a:rPr>
                        <a:t>27</a:t>
                      </a:r>
                      <a:endParaRPr lang="zh-TW" altLang="en-US" sz="800" b="0" dirty="0">
                        <a:latin typeface="+mj-lt"/>
                      </a:endParaRPr>
                    </a:p>
                  </a:txBody>
                  <a:tcPr/>
                </a:tc>
                <a:tc>
                  <a:txBody>
                    <a:bodyPr/>
                    <a:lstStyle/>
                    <a:p>
                      <a:r>
                        <a:rPr lang="en-US" altLang="zh-TW" sz="800" b="0" dirty="0" smtClean="0">
                          <a:latin typeface="+mj-lt"/>
                        </a:rPr>
                        <a:t>28</a:t>
                      </a:r>
                      <a:endParaRPr lang="zh-TW" altLang="en-US" sz="800" b="0" dirty="0">
                        <a:latin typeface="+mj-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800" b="0" kern="1200" dirty="0" smtClean="0">
                          <a:solidFill>
                            <a:schemeClr val="bg1"/>
                          </a:solidFill>
                          <a:latin typeface="+mn-lt"/>
                          <a:ea typeface="+mn-ea"/>
                          <a:cs typeface="+mn-cs"/>
                        </a:rPr>
                        <a:t>29</a:t>
                      </a:r>
                      <a:endParaRPr lang="zh-TW" altLang="en-US" sz="800" b="0" kern="1200" dirty="0" smtClean="0">
                        <a:solidFill>
                          <a:schemeClr val="bg1"/>
                        </a:solidFill>
                        <a:latin typeface="+mn-lt"/>
                        <a:ea typeface="+mn-ea"/>
                        <a:cs typeface="+mn-cs"/>
                      </a:endParaRPr>
                    </a:p>
                  </a:txBody>
                  <a:tcPr/>
                </a:tc>
                <a:tc>
                  <a:txBody>
                    <a:bodyPr/>
                    <a:lstStyle/>
                    <a:p>
                      <a:r>
                        <a:rPr lang="en-US" altLang="zh-TW" sz="800" b="0" dirty="0" smtClean="0">
                          <a:latin typeface="+mj-lt"/>
                        </a:rPr>
                        <a:t>30</a:t>
                      </a:r>
                      <a:endParaRPr lang="zh-TW" altLang="en-US" sz="800" b="0" dirty="0">
                        <a:latin typeface="+mj-lt"/>
                      </a:endParaRPr>
                    </a:p>
                  </a:txBody>
                  <a:tcPr/>
                </a:tc>
                <a:tc>
                  <a:txBody>
                    <a:bodyPr/>
                    <a:lstStyle/>
                    <a:p>
                      <a:r>
                        <a:rPr lang="en-US" altLang="zh-TW" sz="800" dirty="0" smtClean="0"/>
                        <a:t>31</a:t>
                      </a:r>
                      <a:endParaRPr lang="zh-TW" altLang="en-US" sz="800" dirty="0"/>
                    </a:p>
                  </a:txBody>
                  <a:tcPr/>
                </a:tc>
              </a:tr>
              <a:tr h="168776">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1</a:t>
                      </a:r>
                      <a:endParaRPr lang="zh-TW" altLang="en-US" sz="800" dirty="0">
                        <a:solidFill>
                          <a:schemeClr val="tx1"/>
                        </a:solidFill>
                        <a:latin typeface="+mj-lt"/>
                      </a:endParaRPr>
                    </a:p>
                  </a:txBody>
                  <a:tcPr>
                    <a:solidFill>
                      <a:schemeClr val="bg1">
                        <a:lumMod val="85000"/>
                      </a:schemeClr>
                    </a:solidFill>
                  </a:tcPr>
                </a:tc>
                <a:tc>
                  <a:txBody>
                    <a:bodyPr/>
                    <a:lstStyle/>
                    <a:p>
                      <a:r>
                        <a:rPr lang="en-US" altLang="zh-TW" sz="800" dirty="0" smtClean="0">
                          <a:solidFill>
                            <a:schemeClr val="tx1"/>
                          </a:solidFill>
                          <a:latin typeface="+mj-lt"/>
                        </a:rPr>
                        <a:t>0</a:t>
                      </a:r>
                      <a:endParaRPr lang="zh-TW" altLang="en-US" sz="800" dirty="0">
                        <a:solidFill>
                          <a:schemeClr val="tx1"/>
                        </a:solidFill>
                        <a:latin typeface="+mj-lt"/>
                      </a:endParaRPr>
                    </a:p>
                  </a:txBody>
                  <a:tcPr>
                    <a:solidFill>
                      <a:schemeClr val="bg1">
                        <a:lumMod val="85000"/>
                      </a:schemeClr>
                    </a:solidFill>
                  </a:tcPr>
                </a:tc>
              </a:tr>
              <a:tr h="375077">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r>
              <a:tr h="375077">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r>
              <a:tr h="375077">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r>
              <a:tr h="375077">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r>
              <a:tr h="375077">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c>
                  <a:txBody>
                    <a:bodyPr/>
                    <a:lstStyle/>
                    <a:p>
                      <a:endParaRPr lang="zh-TW" altLang="en-US" sz="800" dirty="0">
                        <a:solidFill>
                          <a:schemeClr val="tx1"/>
                        </a:solidFill>
                        <a:latin typeface="+mj-lt"/>
                      </a:endParaRPr>
                    </a:p>
                  </a:txBody>
                  <a:tcPr>
                    <a:solidFill>
                      <a:schemeClr val="bg1">
                        <a:lumMod val="85000"/>
                      </a:schemeClr>
                    </a:solidFill>
                  </a:tcPr>
                </a:tc>
              </a:tr>
            </a:tbl>
          </a:graphicData>
        </a:graphic>
      </p:graphicFrame>
      <p:cxnSp>
        <p:nvCxnSpPr>
          <p:cNvPr id="6" name="直線單箭頭接點 5"/>
          <p:cNvCxnSpPr/>
          <p:nvPr/>
        </p:nvCxnSpPr>
        <p:spPr>
          <a:xfrm>
            <a:off x="4401102" y="4934214"/>
            <a:ext cx="3384376" cy="0"/>
          </a:xfrm>
          <a:prstGeom prst="straightConnector1">
            <a:avLst/>
          </a:prstGeom>
          <a:ln>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p:nvPr/>
        </p:nvCxnSpPr>
        <p:spPr>
          <a:xfrm>
            <a:off x="2672910" y="5311766"/>
            <a:ext cx="1584176"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18" name="直線單箭頭接點 17"/>
          <p:cNvCxnSpPr/>
          <p:nvPr/>
        </p:nvCxnSpPr>
        <p:spPr>
          <a:xfrm>
            <a:off x="3537006" y="5671806"/>
            <a:ext cx="72008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直線單箭頭接點 19"/>
          <p:cNvCxnSpPr/>
          <p:nvPr/>
        </p:nvCxnSpPr>
        <p:spPr>
          <a:xfrm>
            <a:off x="1736806" y="5671806"/>
            <a:ext cx="792088"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1" name="直線單箭頭接點 20"/>
          <p:cNvCxnSpPr/>
          <p:nvPr/>
        </p:nvCxnSpPr>
        <p:spPr>
          <a:xfrm>
            <a:off x="7066741" y="5671806"/>
            <a:ext cx="72008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直線單箭頭接點 21"/>
          <p:cNvCxnSpPr/>
          <p:nvPr/>
        </p:nvCxnSpPr>
        <p:spPr>
          <a:xfrm>
            <a:off x="5336031" y="5681145"/>
            <a:ext cx="720080"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3" name="直線單箭頭接點 22"/>
          <p:cNvCxnSpPr/>
          <p:nvPr/>
        </p:nvCxnSpPr>
        <p:spPr>
          <a:xfrm>
            <a:off x="6198065" y="5313490"/>
            <a:ext cx="1584176"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直線單箭頭接點 25"/>
          <p:cNvCxnSpPr/>
          <p:nvPr/>
        </p:nvCxnSpPr>
        <p:spPr>
          <a:xfrm>
            <a:off x="1268754" y="6067850"/>
            <a:ext cx="396044"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8" name="直線單箭頭接點 27"/>
          <p:cNvCxnSpPr/>
          <p:nvPr/>
        </p:nvCxnSpPr>
        <p:spPr>
          <a:xfrm>
            <a:off x="2168854" y="6077945"/>
            <a:ext cx="396044"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9" name="直線單箭頭接點 28"/>
          <p:cNvCxnSpPr/>
          <p:nvPr/>
        </p:nvCxnSpPr>
        <p:spPr>
          <a:xfrm>
            <a:off x="3032950" y="6077945"/>
            <a:ext cx="396044"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直線單箭頭接點 29"/>
          <p:cNvCxnSpPr/>
          <p:nvPr/>
        </p:nvCxnSpPr>
        <p:spPr>
          <a:xfrm>
            <a:off x="3969054" y="6077945"/>
            <a:ext cx="360040" cy="0"/>
          </a:xfrm>
          <a:prstGeom prst="straightConnector1">
            <a:avLst/>
          </a:prstGeom>
          <a:ln>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直線單箭頭接點 33"/>
          <p:cNvCxnSpPr/>
          <p:nvPr/>
        </p:nvCxnSpPr>
        <p:spPr>
          <a:xfrm>
            <a:off x="4833150" y="6077945"/>
            <a:ext cx="36004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5" name="直線單箭頭接點 34"/>
          <p:cNvCxnSpPr/>
          <p:nvPr/>
        </p:nvCxnSpPr>
        <p:spPr>
          <a:xfrm>
            <a:off x="5733250" y="6067850"/>
            <a:ext cx="36004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p:nvPr/>
        </p:nvCxnSpPr>
        <p:spPr>
          <a:xfrm>
            <a:off x="6630113" y="6067850"/>
            <a:ext cx="36004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7" name="直線單箭頭接點 36"/>
          <p:cNvCxnSpPr/>
          <p:nvPr/>
        </p:nvCxnSpPr>
        <p:spPr>
          <a:xfrm>
            <a:off x="7497446" y="6067850"/>
            <a:ext cx="360040"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p:nvPr/>
        </p:nvCxnSpPr>
        <p:spPr>
          <a:xfrm>
            <a:off x="1025110" y="6427890"/>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p:nvPr/>
        </p:nvCxnSpPr>
        <p:spPr>
          <a:xfrm>
            <a:off x="1466776" y="6427890"/>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a:off x="1934828" y="6427890"/>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2" name="直線單箭頭接點 41"/>
          <p:cNvCxnSpPr/>
          <p:nvPr/>
        </p:nvCxnSpPr>
        <p:spPr>
          <a:xfrm>
            <a:off x="2366876" y="6427890"/>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p:nvPr/>
        </p:nvCxnSpPr>
        <p:spPr>
          <a:xfrm>
            <a:off x="2807308" y="6428138"/>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4" name="直線單箭頭接點 43"/>
          <p:cNvCxnSpPr/>
          <p:nvPr/>
        </p:nvCxnSpPr>
        <p:spPr>
          <a:xfrm>
            <a:off x="3248974" y="6428138"/>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3717026" y="6428138"/>
            <a:ext cx="198022" cy="0"/>
          </a:xfrm>
          <a:prstGeom prst="straightConnector1">
            <a:avLst/>
          </a:prstGeom>
          <a:ln>
            <a:solidFill>
              <a:schemeClr val="accent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p:nvPr/>
        </p:nvCxnSpPr>
        <p:spPr>
          <a:xfrm>
            <a:off x="4149074" y="6428138"/>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7" name="直線單箭頭接點 46"/>
          <p:cNvCxnSpPr/>
          <p:nvPr/>
        </p:nvCxnSpPr>
        <p:spPr>
          <a:xfrm>
            <a:off x="4571504" y="6428138"/>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48" name="直線單箭頭接點 47"/>
          <p:cNvCxnSpPr/>
          <p:nvPr/>
        </p:nvCxnSpPr>
        <p:spPr>
          <a:xfrm>
            <a:off x="5013170" y="6428138"/>
            <a:ext cx="198022" cy="0"/>
          </a:xfrm>
          <a:prstGeom prst="straightConnector1">
            <a:avLst/>
          </a:prstGeom>
          <a:ln>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9" name="直線單箭頭接點 48"/>
          <p:cNvCxnSpPr/>
          <p:nvPr/>
        </p:nvCxnSpPr>
        <p:spPr>
          <a:xfrm>
            <a:off x="5481222" y="6428138"/>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0" name="直線單箭頭接點 49"/>
          <p:cNvCxnSpPr/>
          <p:nvPr/>
        </p:nvCxnSpPr>
        <p:spPr>
          <a:xfrm>
            <a:off x="5913270" y="6428138"/>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1" name="直線單箭頭接點 50"/>
          <p:cNvCxnSpPr/>
          <p:nvPr/>
        </p:nvCxnSpPr>
        <p:spPr>
          <a:xfrm>
            <a:off x="6346044" y="6428138"/>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2" name="直線單箭頭接點 51"/>
          <p:cNvCxnSpPr/>
          <p:nvPr/>
        </p:nvCxnSpPr>
        <p:spPr>
          <a:xfrm>
            <a:off x="6787710" y="6428138"/>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p:nvPr/>
        </p:nvCxnSpPr>
        <p:spPr>
          <a:xfrm>
            <a:off x="7255762" y="6428138"/>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直線單箭頭接點 53"/>
          <p:cNvCxnSpPr/>
          <p:nvPr/>
        </p:nvCxnSpPr>
        <p:spPr>
          <a:xfrm>
            <a:off x="7687810" y="6428138"/>
            <a:ext cx="19802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1028" name="文字方塊 1027"/>
          <p:cNvSpPr txBox="1"/>
          <p:nvPr/>
        </p:nvSpPr>
        <p:spPr>
          <a:xfrm>
            <a:off x="99028" y="4794643"/>
            <a:ext cx="795083" cy="1754326"/>
          </a:xfrm>
          <a:prstGeom prst="rect">
            <a:avLst/>
          </a:prstGeom>
          <a:noFill/>
        </p:spPr>
        <p:txBody>
          <a:bodyPr wrap="square" rtlCol="0">
            <a:spAutoFit/>
          </a:bodyPr>
          <a:lstStyle/>
          <a:p>
            <a:r>
              <a:rPr lang="en-US" altLang="zh-TW" sz="1200" b="1" dirty="0" smtClean="0">
                <a:solidFill>
                  <a:srgbClr val="FF0000"/>
                </a:solidFill>
              </a:rPr>
              <a:t>LZC[4]=0</a:t>
            </a:r>
          </a:p>
          <a:p>
            <a:endParaRPr lang="en-US" altLang="zh-TW" sz="1200" b="1" dirty="0" smtClean="0">
              <a:solidFill>
                <a:srgbClr val="FF0000"/>
              </a:solidFill>
            </a:endParaRPr>
          </a:p>
          <a:p>
            <a:r>
              <a:rPr lang="en-US" altLang="zh-TW" sz="1200" b="1" dirty="0" smtClean="0">
                <a:solidFill>
                  <a:srgbClr val="FF0000"/>
                </a:solidFill>
              </a:rPr>
              <a:t>LZC[3]= </a:t>
            </a:r>
            <a:r>
              <a:rPr lang="en-US" altLang="zh-TW" sz="1200" b="1" dirty="0">
                <a:solidFill>
                  <a:srgbClr val="FF0000"/>
                </a:solidFill>
              </a:rPr>
              <a:t>1</a:t>
            </a:r>
            <a:endParaRPr lang="en-US" altLang="zh-TW" sz="1200" b="1" dirty="0" smtClean="0">
              <a:solidFill>
                <a:srgbClr val="FF0000"/>
              </a:solidFill>
            </a:endParaRPr>
          </a:p>
          <a:p>
            <a:endParaRPr lang="en-US" altLang="zh-TW" sz="1200" b="1" dirty="0" smtClean="0">
              <a:solidFill>
                <a:srgbClr val="FF0000"/>
              </a:solidFill>
            </a:endParaRPr>
          </a:p>
          <a:p>
            <a:r>
              <a:rPr lang="en-US" altLang="zh-TW" sz="1200" b="1" dirty="0" smtClean="0">
                <a:solidFill>
                  <a:srgbClr val="FF0000"/>
                </a:solidFill>
              </a:rPr>
              <a:t>LZC[2]= </a:t>
            </a:r>
            <a:r>
              <a:rPr lang="en-US" altLang="zh-TW" sz="1200" b="1" dirty="0">
                <a:solidFill>
                  <a:srgbClr val="FF0000"/>
                </a:solidFill>
              </a:rPr>
              <a:t>1</a:t>
            </a:r>
            <a:endParaRPr lang="en-US" altLang="zh-TW" sz="1200" b="1" dirty="0" smtClean="0">
              <a:solidFill>
                <a:srgbClr val="FF0000"/>
              </a:solidFill>
            </a:endParaRPr>
          </a:p>
          <a:p>
            <a:endParaRPr lang="en-US" altLang="zh-TW" sz="1200" b="1" dirty="0" smtClean="0">
              <a:solidFill>
                <a:srgbClr val="FF0000"/>
              </a:solidFill>
            </a:endParaRPr>
          </a:p>
          <a:p>
            <a:r>
              <a:rPr lang="en-US" altLang="zh-TW" sz="1200" b="1" dirty="0" smtClean="0">
                <a:solidFill>
                  <a:srgbClr val="FF0000"/>
                </a:solidFill>
              </a:rPr>
              <a:t>LZC[1]= </a:t>
            </a:r>
            <a:r>
              <a:rPr lang="en-US" altLang="zh-TW" sz="1200" b="1" dirty="0">
                <a:solidFill>
                  <a:srgbClr val="FF0000"/>
                </a:solidFill>
              </a:rPr>
              <a:t>0</a:t>
            </a:r>
            <a:endParaRPr lang="en-US" altLang="zh-TW" sz="1200" b="1" dirty="0" smtClean="0">
              <a:solidFill>
                <a:srgbClr val="FF0000"/>
              </a:solidFill>
            </a:endParaRPr>
          </a:p>
          <a:p>
            <a:endParaRPr lang="en-US" altLang="zh-TW" sz="1200" b="1" dirty="0" smtClean="0">
              <a:solidFill>
                <a:srgbClr val="FF0000"/>
              </a:solidFill>
            </a:endParaRPr>
          </a:p>
          <a:p>
            <a:r>
              <a:rPr lang="en-US" altLang="zh-TW" sz="1200" b="1" dirty="0" smtClean="0">
                <a:solidFill>
                  <a:srgbClr val="FF0000"/>
                </a:solidFill>
              </a:rPr>
              <a:t>LZC[0]= </a:t>
            </a:r>
            <a:r>
              <a:rPr lang="en-US" altLang="zh-TW" sz="1200" b="1" dirty="0">
                <a:solidFill>
                  <a:srgbClr val="FF0000"/>
                </a:solidFill>
              </a:rPr>
              <a:t>1</a:t>
            </a:r>
            <a:endParaRPr lang="zh-TW" altLang="en-US" sz="1200" b="1" dirty="0">
              <a:solidFill>
                <a:srgbClr val="FF0000"/>
              </a:solidFill>
            </a:endParaRPr>
          </a:p>
        </p:txBody>
      </p:sp>
      <p:sp>
        <p:nvSpPr>
          <p:cNvPr id="55" name="文字方塊 54"/>
          <p:cNvSpPr txBox="1"/>
          <p:nvPr/>
        </p:nvSpPr>
        <p:spPr>
          <a:xfrm>
            <a:off x="5502749" y="5311813"/>
            <a:ext cx="386644" cy="369332"/>
          </a:xfrm>
          <a:prstGeom prst="rect">
            <a:avLst/>
          </a:prstGeom>
          <a:noFill/>
        </p:spPr>
        <p:txBody>
          <a:bodyPr wrap="none" rtlCol="0">
            <a:spAutoFit/>
          </a:bodyPr>
          <a:lstStyle/>
          <a:p>
            <a:r>
              <a:rPr lang="en-US" altLang="zh-TW" dirty="0" smtClean="0">
                <a:solidFill>
                  <a:srgbClr val="FF0000"/>
                </a:solidFill>
              </a:rPr>
              <a:t>or</a:t>
            </a:r>
            <a:endParaRPr lang="zh-TW" altLang="en-US" dirty="0">
              <a:solidFill>
                <a:srgbClr val="FF0000"/>
              </a:solidFill>
            </a:endParaRPr>
          </a:p>
        </p:txBody>
      </p:sp>
      <p:pic>
        <p:nvPicPr>
          <p:cNvPr id="4098" name="Picture 2" descr="C:\Users\larryzzr\Desktop\FP_Larry\FMIS_Figs\All-Alignment_format-abs_stick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2273" y="1412776"/>
            <a:ext cx="4443257" cy="1508193"/>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p:cNvSpPr/>
          <p:nvPr/>
        </p:nvSpPr>
        <p:spPr>
          <a:xfrm>
            <a:off x="5563135" y="1966978"/>
            <a:ext cx="2826931" cy="19989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0" name="直線單箭頭接點 9"/>
          <p:cNvCxnSpPr/>
          <p:nvPr/>
        </p:nvCxnSpPr>
        <p:spPr>
          <a:xfrm>
            <a:off x="7850006" y="1894970"/>
            <a:ext cx="1056243"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6" name="文字方塊 55"/>
          <p:cNvSpPr txBox="1"/>
          <p:nvPr/>
        </p:nvSpPr>
        <p:spPr>
          <a:xfrm>
            <a:off x="6810133" y="5017373"/>
            <a:ext cx="386644" cy="369332"/>
          </a:xfrm>
          <a:prstGeom prst="rect">
            <a:avLst/>
          </a:prstGeom>
          <a:noFill/>
        </p:spPr>
        <p:txBody>
          <a:bodyPr wrap="none" rtlCol="0">
            <a:spAutoFit/>
          </a:bodyPr>
          <a:lstStyle/>
          <a:p>
            <a:r>
              <a:rPr lang="en-US" altLang="zh-TW" dirty="0" smtClean="0">
                <a:solidFill>
                  <a:srgbClr val="FF0000"/>
                </a:solidFill>
              </a:rPr>
              <a:t>or</a:t>
            </a:r>
            <a:endParaRPr lang="zh-TW" altLang="en-US" dirty="0">
              <a:solidFill>
                <a:srgbClr val="FF0000"/>
              </a:solidFill>
            </a:endParaRPr>
          </a:p>
        </p:txBody>
      </p:sp>
      <p:sp>
        <p:nvSpPr>
          <p:cNvPr id="15" name="文字方塊 14"/>
          <p:cNvSpPr txBox="1"/>
          <p:nvPr/>
        </p:nvSpPr>
        <p:spPr>
          <a:xfrm>
            <a:off x="6198065" y="5063539"/>
            <a:ext cx="727828" cy="276999"/>
          </a:xfrm>
          <a:prstGeom prst="rect">
            <a:avLst/>
          </a:prstGeom>
          <a:noFill/>
        </p:spPr>
        <p:txBody>
          <a:bodyPr wrap="none" rtlCol="0">
            <a:spAutoFit/>
          </a:bodyPr>
          <a:lstStyle/>
          <a:p>
            <a:r>
              <a:rPr lang="en-US" altLang="zh-TW" sz="1200" dirty="0" smtClean="0"/>
              <a:t>LZC[4]=0</a:t>
            </a:r>
            <a:endParaRPr lang="zh-TW" altLang="en-US" sz="1200" dirty="0"/>
          </a:p>
        </p:txBody>
      </p:sp>
      <p:sp>
        <p:nvSpPr>
          <p:cNvPr id="57" name="文字方塊 56"/>
          <p:cNvSpPr txBox="1"/>
          <p:nvPr/>
        </p:nvSpPr>
        <p:spPr>
          <a:xfrm>
            <a:off x="4646414" y="5386705"/>
            <a:ext cx="926600" cy="276999"/>
          </a:xfrm>
          <a:prstGeom prst="rect">
            <a:avLst/>
          </a:prstGeom>
          <a:noFill/>
        </p:spPr>
        <p:txBody>
          <a:bodyPr wrap="none" rtlCol="0">
            <a:spAutoFit/>
          </a:bodyPr>
          <a:lstStyle/>
          <a:p>
            <a:r>
              <a:rPr lang="en-US" altLang="zh-TW" sz="1200" dirty="0" smtClean="0"/>
              <a:t>LZC[4:3]=01</a:t>
            </a:r>
            <a:endParaRPr lang="zh-TW" altLang="en-US" sz="1200" dirty="0"/>
          </a:p>
        </p:txBody>
      </p:sp>
      <p:sp>
        <p:nvSpPr>
          <p:cNvPr id="58" name="文字方塊 57"/>
          <p:cNvSpPr txBox="1"/>
          <p:nvPr/>
        </p:nvSpPr>
        <p:spPr>
          <a:xfrm>
            <a:off x="4149074" y="6155899"/>
            <a:ext cx="1083695" cy="276999"/>
          </a:xfrm>
          <a:prstGeom prst="rect">
            <a:avLst/>
          </a:prstGeom>
          <a:noFill/>
        </p:spPr>
        <p:txBody>
          <a:bodyPr wrap="none" rtlCol="0">
            <a:spAutoFit/>
          </a:bodyPr>
          <a:lstStyle/>
          <a:p>
            <a:r>
              <a:rPr lang="en-US" altLang="zh-TW" sz="1200" dirty="0" smtClean="0"/>
              <a:t>LZC[4:1]=0110</a:t>
            </a:r>
            <a:endParaRPr lang="zh-TW" altLang="en-US" sz="1200" dirty="0"/>
          </a:p>
        </p:txBody>
      </p:sp>
    </p:spTree>
    <p:extLst>
      <p:ext uri="{BB962C8B-B14F-4D97-AF65-F5344CB8AC3E}">
        <p14:creationId xmlns:p14="http://schemas.microsoft.com/office/powerpoint/2010/main" val="289887354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Structuralized OR </a:t>
            </a:r>
            <a:r>
              <a:rPr lang="en-US" altLang="zh-TW" dirty="0" smtClean="0"/>
              <a:t>network - ABS(3/)</a:t>
            </a:r>
            <a:endParaRPr lang="zh-TW" altLang="en-US" dirty="0"/>
          </a:p>
        </p:txBody>
      </p:sp>
      <p:sp>
        <p:nvSpPr>
          <p:cNvPr id="4" name="內容版面配置區 3"/>
          <p:cNvSpPr>
            <a:spLocks noGrp="1"/>
          </p:cNvSpPr>
          <p:nvPr>
            <p:ph idx="1"/>
          </p:nvPr>
        </p:nvSpPr>
        <p:spPr/>
        <p:txBody>
          <a:bodyPr/>
          <a:lstStyle/>
          <a:p>
            <a:endParaRPr lang="zh-TW" altLang="en-US"/>
          </a:p>
        </p:txBody>
      </p:sp>
      <p:pic>
        <p:nvPicPr>
          <p:cNvPr id="5123" name="Picture 3" descr="C:\Users\larryzzr\Desktop\FP_Larry\FMIS_Figs\All-Enhancements_abs_stick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634" y="2132856"/>
            <a:ext cx="8244408" cy="2436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72907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Structuralized AND </a:t>
            </a:r>
            <a:r>
              <a:rPr lang="en-US" altLang="zh-TW" dirty="0" smtClean="0"/>
              <a:t>network (1/)</a:t>
            </a:r>
            <a:endParaRPr lang="zh-TW" altLang="en-US" dirty="0"/>
          </a:p>
        </p:txBody>
      </p:sp>
      <p:sp>
        <p:nvSpPr>
          <p:cNvPr id="3" name="內容版面配置區 2"/>
          <p:cNvSpPr>
            <a:spLocks noGrp="1"/>
          </p:cNvSpPr>
          <p:nvPr>
            <p:ph idx="1"/>
          </p:nvPr>
        </p:nvSpPr>
        <p:spPr/>
        <p:txBody>
          <a:bodyPr/>
          <a:lstStyle/>
          <a:p>
            <a:endParaRPr lang="en-US" altLang="zh-TW" dirty="0" smtClean="0"/>
          </a:p>
          <a:p>
            <a:endParaRPr lang="en-US" altLang="zh-TW" dirty="0"/>
          </a:p>
          <a:p>
            <a:pPr marL="0" indent="0">
              <a:buNone/>
            </a:pPr>
            <a:endParaRPr lang="en-US" altLang="zh-TW" dirty="0" smtClean="0"/>
          </a:p>
        </p:txBody>
      </p:sp>
      <p:sp>
        <p:nvSpPr>
          <p:cNvPr id="7" name="內容版面配置區 2"/>
          <p:cNvSpPr txBox="1">
            <a:spLocks/>
          </p:cNvSpPr>
          <p:nvPr/>
        </p:nvSpPr>
        <p:spPr>
          <a:xfrm>
            <a:off x="609600" y="17526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ltLang="zh-TW" sz="2000" dirty="0"/>
              <a:t>Structuralized AND </a:t>
            </a:r>
            <a:r>
              <a:rPr lang="en-US" altLang="zh-TW" sz="2000" dirty="0" smtClean="0"/>
              <a:t>network </a:t>
            </a:r>
            <a:r>
              <a:rPr lang="en-US" altLang="zh-TW" sz="2000" dirty="0"/>
              <a:t>is similar to </a:t>
            </a:r>
            <a:r>
              <a:rPr lang="en-US" altLang="zh-TW" sz="2000" dirty="0" smtClean="0"/>
              <a:t>OR network</a:t>
            </a:r>
          </a:p>
          <a:p>
            <a:r>
              <a:rPr lang="en-US" altLang="zh-TW" sz="2000" dirty="0" smtClean="0"/>
              <a:t>Do </a:t>
            </a:r>
            <a:r>
              <a:rPr lang="en-US" altLang="zh-TW" sz="2000" dirty="0" smtClean="0">
                <a:solidFill>
                  <a:srgbClr val="FF0000"/>
                </a:solidFill>
              </a:rPr>
              <a:t>AND(&amp;)</a:t>
            </a:r>
            <a:r>
              <a:rPr lang="en-US" altLang="zh-TW" sz="2000" dirty="0" smtClean="0"/>
              <a:t> </a:t>
            </a:r>
            <a:r>
              <a:rPr lang="en-US" altLang="zh-TW" sz="2000" dirty="0"/>
              <a:t>operation </a:t>
            </a:r>
            <a:r>
              <a:rPr lang="en-US" altLang="zh-TW" sz="2000" dirty="0" smtClean="0"/>
              <a:t>on field </a:t>
            </a:r>
            <a:r>
              <a:rPr lang="en-US" altLang="zh-TW" sz="2000" dirty="0"/>
              <a:t>and </a:t>
            </a:r>
            <a:r>
              <a:rPr lang="en-US" altLang="zh-TW" sz="2000" dirty="0" smtClean="0"/>
              <a:t>increase </a:t>
            </a:r>
            <a:r>
              <a:rPr lang="en-US" altLang="zh-TW" sz="2000" dirty="0"/>
              <a:t>normalized value for increasing of </a:t>
            </a:r>
            <a:r>
              <a:rPr lang="en-US" altLang="zh-TW" sz="2000" dirty="0" smtClean="0"/>
              <a:t>2’sc</a:t>
            </a:r>
          </a:p>
          <a:p>
            <a:endParaRPr lang="en-US" altLang="zh-TW" sz="2000" dirty="0"/>
          </a:p>
          <a:p>
            <a:endParaRPr lang="en-US" altLang="zh-TW" sz="2000" dirty="0" smtClean="0"/>
          </a:p>
          <a:p>
            <a:endParaRPr lang="en-US" altLang="zh-TW" sz="2000" dirty="0"/>
          </a:p>
          <a:p>
            <a:endParaRPr lang="en-US" altLang="zh-TW" sz="2000" dirty="0" smtClean="0"/>
          </a:p>
          <a:p>
            <a:pPr lvl="1"/>
            <a:endParaRPr lang="en-US" altLang="zh-TW" sz="1600" dirty="0" smtClean="0"/>
          </a:p>
          <a:p>
            <a:endParaRPr lang="en-US" altLang="zh-TW" dirty="0"/>
          </a:p>
          <a:p>
            <a:endParaRPr lang="en-US" altLang="zh-TW" dirty="0" smtClean="0"/>
          </a:p>
          <a:p>
            <a:endParaRPr lang="en-US" altLang="zh-TW" dirty="0"/>
          </a:p>
          <a:p>
            <a:pPr marL="0" indent="0">
              <a:buNone/>
            </a:pPr>
            <a:endParaRPr lang="en-US" altLang="zh-TW" dirty="0" smtClean="0"/>
          </a:p>
          <a:p>
            <a:endParaRPr lang="en-US" altLang="zh-TW" dirty="0"/>
          </a:p>
          <a:p>
            <a:endParaRPr lang="en-US" altLang="zh-TW" dirty="0" smtClean="0"/>
          </a:p>
          <a:p>
            <a:endParaRPr lang="zh-TW" altLang="en-US" dirty="0"/>
          </a:p>
        </p:txBody>
      </p:sp>
      <p:pic>
        <p:nvPicPr>
          <p:cNvPr id="8" name="Picture 4" descr="C:\Users\larryzzr\Desktop\FP\Figs\fmis_fig_f1.png"/>
          <p:cNvPicPr>
            <a:picLocks noChangeAspect="1" noChangeArrowheads="1"/>
          </p:cNvPicPr>
          <p:nvPr/>
        </p:nvPicPr>
        <p:blipFill rotWithShape="1">
          <a:blip r:embed="rId3">
            <a:extLst>
              <a:ext uri="{28A0092B-C50C-407E-A947-70E740481C1C}">
                <a14:useLocalDpi xmlns:a14="http://schemas.microsoft.com/office/drawing/2010/main" val="0"/>
              </a:ext>
            </a:extLst>
          </a:blip>
          <a:srcRect b="27515"/>
          <a:stretch/>
        </p:blipFill>
        <p:spPr bwMode="auto">
          <a:xfrm>
            <a:off x="1979712" y="2780928"/>
            <a:ext cx="4623277" cy="1357595"/>
          </a:xfrm>
          <a:prstGeom prst="rect">
            <a:avLst/>
          </a:prstGeom>
          <a:noFill/>
          <a:extLst>
            <a:ext uri="{909E8E84-426E-40DD-AFC4-6F175D3DCCD1}">
              <a14:hiddenFill xmlns:a14="http://schemas.microsoft.com/office/drawing/2010/main">
                <a:solidFill>
                  <a:srgbClr val="FFFFFF"/>
                </a:solidFill>
              </a14:hiddenFill>
            </a:ext>
          </a:extLst>
        </p:spPr>
      </p:pic>
      <p:sp>
        <p:nvSpPr>
          <p:cNvPr id="9" name="矩形 8"/>
          <p:cNvSpPr/>
          <p:nvPr/>
        </p:nvSpPr>
        <p:spPr>
          <a:xfrm>
            <a:off x="4580384" y="3882999"/>
            <a:ext cx="202260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29809479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Structuralized </a:t>
            </a:r>
            <a:r>
              <a:rPr lang="en-US" altLang="zh-TW" dirty="0" smtClean="0"/>
              <a:t>AND network (2/)</a:t>
            </a:r>
            <a:endParaRPr lang="zh-TW" altLang="en-US" dirty="0"/>
          </a:p>
        </p:txBody>
      </p:sp>
      <p:sp>
        <p:nvSpPr>
          <p:cNvPr id="3" name="內容版面配置區 2"/>
          <p:cNvSpPr>
            <a:spLocks noGrp="1"/>
          </p:cNvSpPr>
          <p:nvPr>
            <p:ph idx="1"/>
          </p:nvPr>
        </p:nvSpPr>
        <p:spPr/>
        <p:txBody>
          <a:bodyPr/>
          <a:lstStyle/>
          <a:p>
            <a:endParaRPr lang="en-US" altLang="zh-TW" dirty="0" smtClean="0"/>
          </a:p>
          <a:p>
            <a:endParaRPr lang="en-US" altLang="zh-TW" dirty="0"/>
          </a:p>
          <a:p>
            <a:pPr marL="0" indent="0">
              <a:buNone/>
            </a:pPr>
            <a:endParaRPr lang="en-US" altLang="zh-TW" dirty="0" smtClean="0"/>
          </a:p>
        </p:txBody>
      </p:sp>
      <p:sp>
        <p:nvSpPr>
          <p:cNvPr id="6" name="文字方塊 5">
            <a:hlinkClick r:id="rId3" action="ppaction://hlinksldjump"/>
          </p:cNvPr>
          <p:cNvSpPr txBox="1"/>
          <p:nvPr/>
        </p:nvSpPr>
        <p:spPr>
          <a:xfrm>
            <a:off x="8426009" y="6453336"/>
            <a:ext cx="682495" cy="369332"/>
          </a:xfrm>
          <a:prstGeom prst="rect">
            <a:avLst/>
          </a:prstGeom>
          <a:noFill/>
          <a:ln>
            <a:solidFill>
              <a:srgbClr val="FF0000"/>
            </a:solidFill>
          </a:ln>
        </p:spPr>
        <p:txBody>
          <a:bodyPr wrap="none" rtlCol="0">
            <a:spAutoFit/>
          </a:bodyPr>
          <a:lstStyle/>
          <a:p>
            <a:r>
              <a:rPr lang="en-US" altLang="zh-TW" u="sng" dirty="0" smtClean="0">
                <a:solidFill>
                  <a:srgbClr val="FF0000"/>
                </a:solidFill>
              </a:rPr>
              <a:t>BACK</a:t>
            </a:r>
            <a:endParaRPr lang="zh-TW" altLang="en-US" u="sng" dirty="0">
              <a:solidFill>
                <a:srgbClr val="FF0000"/>
              </a:solidFill>
            </a:endParaRPr>
          </a:p>
        </p:txBody>
      </p:sp>
      <p:pic>
        <p:nvPicPr>
          <p:cNvPr id="1026" name="Picture 2" descr="C:\Users\larryzzr\Desktop\FP_Larry\FMIS_Figs\level_sticky_v2_and_network.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4328" y="1628800"/>
            <a:ext cx="8352928" cy="246811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larryzzr\Desktop\FP_Larry\FMIS_Figs\level_sticky_v2_prop_generati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328" y="4205436"/>
            <a:ext cx="7820026" cy="224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04901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Leading zero detection </a:t>
            </a:r>
            <a:r>
              <a:rPr lang="en-US" altLang="zh-TW" dirty="0"/>
              <a:t>before </a:t>
            </a:r>
            <a:r>
              <a:rPr lang="en-US" altLang="zh-TW" dirty="0" smtClean="0"/>
              <a:t>2’sc (1/)</a:t>
            </a:r>
            <a:endParaRPr lang="zh-TW" altLang="en-US" dirty="0"/>
          </a:p>
        </p:txBody>
      </p:sp>
      <p:sp>
        <p:nvSpPr>
          <p:cNvPr id="3" name="內容版面配置區 2"/>
          <p:cNvSpPr>
            <a:spLocks noGrp="1"/>
          </p:cNvSpPr>
          <p:nvPr>
            <p:ph idx="1"/>
          </p:nvPr>
        </p:nvSpPr>
        <p:spPr/>
        <p:txBody>
          <a:bodyPr>
            <a:normAutofit/>
          </a:bodyPr>
          <a:lstStyle/>
          <a:p>
            <a:r>
              <a:rPr lang="en-US" altLang="zh-TW" sz="2600" dirty="0" smtClean="0"/>
              <a:t>Generate LZC early</a:t>
            </a:r>
          </a:p>
          <a:p>
            <a:pPr lvl="1"/>
            <a:r>
              <a:rPr lang="en-US" altLang="zh-TW" sz="2000" dirty="0" smtClean="0"/>
              <a:t>What’s input string?</a:t>
            </a:r>
          </a:p>
          <a:p>
            <a:pPr lvl="1"/>
            <a:endParaRPr lang="en-US" altLang="zh-TW" sz="1600" dirty="0" smtClean="0"/>
          </a:p>
        </p:txBody>
      </p:sp>
      <p:pic>
        <p:nvPicPr>
          <p:cNvPr id="17410" name="Picture 2" descr="C:\Users\larryzzr\Desktop\FP\FMIS_Figs\LZD_enhancement_f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7116" y="2780928"/>
            <a:ext cx="5553075"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60961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Leading zero detection </a:t>
            </a:r>
            <a:r>
              <a:rPr lang="en-US" altLang="zh-TW" dirty="0"/>
              <a:t>before </a:t>
            </a:r>
            <a:r>
              <a:rPr lang="en-US" altLang="zh-TW" dirty="0" smtClean="0"/>
              <a:t>2’sc (2/)</a:t>
            </a:r>
            <a:endParaRPr lang="zh-TW" altLang="en-US" dirty="0"/>
          </a:p>
        </p:txBody>
      </p:sp>
      <p:sp>
        <p:nvSpPr>
          <p:cNvPr id="3" name="內容版面配置區 2"/>
          <p:cNvSpPr>
            <a:spLocks noGrp="1"/>
          </p:cNvSpPr>
          <p:nvPr>
            <p:ph idx="1"/>
          </p:nvPr>
        </p:nvSpPr>
        <p:spPr/>
        <p:txBody>
          <a:bodyPr>
            <a:normAutofit/>
          </a:bodyPr>
          <a:lstStyle/>
          <a:p>
            <a:r>
              <a:rPr lang="en-US" altLang="zh-TW" sz="2000" dirty="0"/>
              <a:t>Merge increment </a:t>
            </a:r>
            <a:r>
              <a:rPr lang="en-US" altLang="zh-TW" sz="2000" dirty="0" smtClean="0"/>
              <a:t>of 2’sc (for negative integer source) to round digit generation and</a:t>
            </a:r>
          </a:p>
          <a:p>
            <a:r>
              <a:rPr lang="en-US" altLang="zh-TW" sz="2000" dirty="0"/>
              <a:t>Add structuralized AND network to deal with carry (from sticky part) because of 2’sc </a:t>
            </a:r>
            <a:r>
              <a:rPr lang="en-US" altLang="zh-TW" sz="2000" dirty="0" smtClean="0"/>
              <a:t>increment</a:t>
            </a:r>
          </a:p>
          <a:p>
            <a:endParaRPr lang="en-US" altLang="zh-TW" sz="2000" dirty="0"/>
          </a:p>
          <a:p>
            <a:endParaRPr lang="en-US" altLang="zh-TW" sz="2000" dirty="0" smtClean="0"/>
          </a:p>
          <a:p>
            <a:endParaRPr lang="en-US" altLang="zh-TW" sz="2000" dirty="0"/>
          </a:p>
          <a:p>
            <a:r>
              <a:rPr lang="en-US" altLang="zh-TW" sz="2000" dirty="0" smtClean="0"/>
              <a:t>If (1’sc </a:t>
            </a:r>
            <a:r>
              <a:rPr lang="en-US" altLang="zh-TW" sz="2000" dirty="0"/>
              <a:t>+ 1</a:t>
            </a:r>
            <a:r>
              <a:rPr lang="en-US" altLang="zh-TW" sz="2000" dirty="0" smtClean="0"/>
              <a:t>) raise carry bit then </a:t>
            </a:r>
            <a:r>
              <a:rPr lang="en-US" altLang="zh-TW" sz="2000" dirty="0" err="1" smtClean="0"/>
              <a:t>exp_inc</a:t>
            </a:r>
            <a:r>
              <a:rPr lang="en-US" altLang="zh-TW" sz="2000" dirty="0" smtClean="0"/>
              <a:t> can select correct exponent</a:t>
            </a:r>
          </a:p>
          <a:p>
            <a:pPr lvl="1"/>
            <a:r>
              <a:rPr lang="en-US" altLang="zh-TW" sz="1600" dirty="0" smtClean="0"/>
              <a:t>Negative integer is 16’b1111_1000_0000_0000</a:t>
            </a:r>
          </a:p>
          <a:p>
            <a:pPr lvl="1"/>
            <a:r>
              <a:rPr lang="en-US" altLang="zh-TW" sz="1600" dirty="0" smtClean="0"/>
              <a:t>1’sc </a:t>
            </a:r>
            <a:r>
              <a:rPr lang="en-US" altLang="zh-TW" sz="1600" dirty="0" smtClean="0">
                <a:sym typeface="Wingdings" panose="05000000000000000000" pitchFamily="2" charset="2"/>
              </a:rPr>
              <a:t></a:t>
            </a:r>
            <a:r>
              <a:rPr lang="en-US" altLang="zh-TW" sz="1600" dirty="0" smtClean="0"/>
              <a:t>16’b0000_0111_1111_1111</a:t>
            </a:r>
          </a:p>
          <a:p>
            <a:pPr lvl="1"/>
            <a:r>
              <a:rPr lang="en-US" altLang="zh-TW" sz="1600" dirty="0" smtClean="0"/>
              <a:t>Pack to HP format </a:t>
            </a:r>
            <a:r>
              <a:rPr lang="en-US" altLang="zh-TW" sz="1600" dirty="0" smtClean="0">
                <a:sym typeface="Wingdings" panose="05000000000000000000" pitchFamily="2" charset="2"/>
              </a:rPr>
              <a:t> 01.1111_1111_11 and increment 1 for 2’sc</a:t>
            </a:r>
          </a:p>
          <a:p>
            <a:pPr lvl="1"/>
            <a:r>
              <a:rPr lang="en-US" altLang="zh-TW" sz="1600" dirty="0" smtClean="0"/>
              <a:t>Result </a:t>
            </a:r>
            <a:r>
              <a:rPr lang="en-US" altLang="zh-TW" sz="1600" dirty="0" smtClean="0">
                <a:sym typeface="Wingdings" panose="05000000000000000000" pitchFamily="2" charset="2"/>
              </a:rPr>
              <a:t> 10.0000_0000_00 and carry is set then exponent increase 1</a:t>
            </a:r>
            <a:endParaRPr lang="en-US" altLang="zh-TW" sz="1600" dirty="0" smtClean="0"/>
          </a:p>
          <a:p>
            <a:pPr lvl="1"/>
            <a:endParaRPr lang="en-US" altLang="zh-TW" sz="1600" dirty="0" smtClean="0"/>
          </a:p>
          <a:p>
            <a:pPr lvl="1"/>
            <a:endParaRPr lang="en-US" altLang="zh-TW" sz="1600" dirty="0" smtClean="0"/>
          </a:p>
          <a:p>
            <a:endParaRPr lang="en-US" altLang="zh-TW" sz="2000" dirty="0"/>
          </a:p>
          <a:p>
            <a:endParaRPr lang="en-US" altLang="zh-TW" sz="2000" dirty="0" smtClean="0"/>
          </a:p>
          <a:p>
            <a:endParaRPr lang="en-US" altLang="zh-TW" sz="2000" dirty="0"/>
          </a:p>
        </p:txBody>
      </p:sp>
      <p:pic>
        <p:nvPicPr>
          <p:cNvPr id="2050" name="Picture 2" descr="C:\Users\larryzzr\Desktop\FP_Larry\FMIS_Figs\All-Round_digit_carr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6" y="2924944"/>
            <a:ext cx="1584176" cy="1292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123901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Leading zero detection </a:t>
            </a:r>
            <a:r>
              <a:rPr lang="en-US" altLang="zh-TW" dirty="0"/>
              <a:t>before </a:t>
            </a:r>
            <a:r>
              <a:rPr lang="en-US" altLang="zh-TW" dirty="0" smtClean="0"/>
              <a:t>2’sc (3/)</a:t>
            </a:r>
            <a:endParaRPr lang="zh-TW" altLang="en-US" dirty="0"/>
          </a:p>
        </p:txBody>
      </p:sp>
      <p:sp>
        <p:nvSpPr>
          <p:cNvPr id="3" name="內容版面配置區 2"/>
          <p:cNvSpPr>
            <a:spLocks noGrp="1"/>
          </p:cNvSpPr>
          <p:nvPr>
            <p:ph idx="1"/>
          </p:nvPr>
        </p:nvSpPr>
        <p:spPr/>
        <p:txBody>
          <a:bodyPr>
            <a:normAutofit/>
          </a:bodyPr>
          <a:lstStyle/>
          <a:p>
            <a:r>
              <a:rPr lang="en-US" altLang="zh-TW" sz="2000" dirty="0"/>
              <a:t>The tail pack 1 string for carry when the integer LSB are shifted in significand field</a:t>
            </a:r>
          </a:p>
          <a:p>
            <a:r>
              <a:rPr lang="en-US" altLang="zh-TW" sz="2000" dirty="0" smtClean="0"/>
              <a:t>Example</a:t>
            </a:r>
          </a:p>
          <a:p>
            <a:r>
              <a:rPr lang="en-US" altLang="zh-TW" sz="2000" dirty="0" smtClean="0"/>
              <a:t>If (1’sc </a:t>
            </a:r>
            <a:r>
              <a:rPr lang="en-US" altLang="zh-TW" sz="2000" dirty="0"/>
              <a:t>+ 1</a:t>
            </a:r>
            <a:r>
              <a:rPr lang="en-US" altLang="zh-TW" sz="2000" dirty="0" smtClean="0"/>
              <a:t>) raise carry bit then </a:t>
            </a:r>
            <a:r>
              <a:rPr lang="en-US" altLang="zh-TW" sz="2000" dirty="0" err="1" smtClean="0"/>
              <a:t>exp_inc</a:t>
            </a:r>
            <a:r>
              <a:rPr lang="en-US" altLang="zh-TW" sz="2000" dirty="0" smtClean="0"/>
              <a:t> can select correct exponent</a:t>
            </a:r>
          </a:p>
          <a:p>
            <a:pPr lvl="1"/>
            <a:r>
              <a:rPr lang="en-US" altLang="zh-TW" sz="1600" dirty="0" smtClean="0"/>
              <a:t>Negative integer is 16’b1111_1111_0000_0000</a:t>
            </a:r>
          </a:p>
          <a:p>
            <a:pPr lvl="1"/>
            <a:r>
              <a:rPr lang="en-US" altLang="zh-TW" sz="1600" dirty="0" smtClean="0"/>
              <a:t>1’sc </a:t>
            </a:r>
            <a:r>
              <a:rPr lang="en-US" altLang="zh-TW" sz="1600" dirty="0" smtClean="0">
                <a:sym typeface="Wingdings" panose="05000000000000000000" pitchFamily="2" charset="2"/>
              </a:rPr>
              <a:t></a:t>
            </a:r>
            <a:r>
              <a:rPr lang="en-US" altLang="zh-TW" sz="1600" dirty="0" smtClean="0"/>
              <a:t>16’b0000_0000_1111_1111</a:t>
            </a:r>
            <a:r>
              <a:rPr lang="en-US" altLang="zh-TW" sz="1600" dirty="0" smtClean="0">
                <a:solidFill>
                  <a:srgbClr val="FF0000"/>
                </a:solidFill>
              </a:rPr>
              <a:t>_111</a:t>
            </a:r>
          </a:p>
          <a:p>
            <a:pPr lvl="1"/>
            <a:r>
              <a:rPr lang="en-US" altLang="zh-TW" sz="1600" dirty="0" smtClean="0"/>
              <a:t>Pack to HP format </a:t>
            </a:r>
            <a:r>
              <a:rPr lang="en-US" altLang="zh-TW" sz="1600" dirty="0" smtClean="0">
                <a:sym typeface="Wingdings" panose="05000000000000000000" pitchFamily="2" charset="2"/>
              </a:rPr>
              <a:t> 01.1111_111</a:t>
            </a:r>
            <a:r>
              <a:rPr lang="en-US" altLang="zh-TW" sz="1600" dirty="0" smtClean="0">
                <a:solidFill>
                  <a:srgbClr val="FF0000"/>
                </a:solidFill>
                <a:sym typeface="Wingdings" panose="05000000000000000000" pitchFamily="2" charset="2"/>
              </a:rPr>
              <a:t>1_11</a:t>
            </a:r>
            <a:r>
              <a:rPr lang="en-US" altLang="zh-TW" sz="1600" dirty="0" smtClean="0">
                <a:sym typeface="Wingdings" panose="05000000000000000000" pitchFamily="2" charset="2"/>
              </a:rPr>
              <a:t> and increment 1 for 2’sc</a:t>
            </a:r>
          </a:p>
          <a:p>
            <a:pPr lvl="1"/>
            <a:r>
              <a:rPr lang="en-US" altLang="zh-TW" sz="1600" dirty="0" smtClean="0"/>
              <a:t>Result </a:t>
            </a:r>
            <a:r>
              <a:rPr lang="en-US" altLang="zh-TW" sz="1600" dirty="0" smtClean="0">
                <a:sym typeface="Wingdings" panose="05000000000000000000" pitchFamily="2" charset="2"/>
              </a:rPr>
              <a:t> 10.0000_0000_00 and carry is set then exponent increase 1</a:t>
            </a:r>
            <a:endParaRPr lang="en-US" altLang="zh-TW" sz="2000" dirty="0" smtClean="0"/>
          </a:p>
          <a:p>
            <a:endParaRPr lang="en-US" altLang="zh-TW" sz="2000" dirty="0" smtClean="0"/>
          </a:p>
          <a:p>
            <a:endParaRPr lang="en-US" altLang="zh-TW" sz="2000" dirty="0"/>
          </a:p>
          <a:p>
            <a:endParaRPr lang="en-US" altLang="zh-TW" sz="2000" dirty="0" smtClean="0"/>
          </a:p>
          <a:p>
            <a:endParaRPr lang="en-US" altLang="zh-TW" sz="2000" dirty="0"/>
          </a:p>
        </p:txBody>
      </p:sp>
    </p:spTree>
    <p:extLst>
      <p:ext uri="{BB962C8B-B14F-4D97-AF65-F5344CB8AC3E}">
        <p14:creationId xmlns:p14="http://schemas.microsoft.com/office/powerpoint/2010/main" val="352820396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Configurability</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473290833"/>
              </p:ext>
            </p:extLst>
          </p:nvPr>
        </p:nvGraphicFramePr>
        <p:xfrm>
          <a:off x="457200" y="1600200"/>
          <a:ext cx="8219256" cy="2260848"/>
        </p:xfrm>
        <a:graphic>
          <a:graphicData uri="http://schemas.openxmlformats.org/drawingml/2006/table">
            <a:tbl>
              <a:tblPr firstRow="1" bandRow="1">
                <a:tableStyleId>{5C22544A-7EE6-4342-B048-85BDC9FD1C3A}</a:tableStyleId>
              </a:tblPr>
              <a:tblGrid>
                <a:gridCol w="4109628"/>
                <a:gridCol w="4109628"/>
              </a:tblGrid>
              <a:tr h="376808">
                <a:tc>
                  <a:txBody>
                    <a:bodyPr/>
                    <a:lstStyle/>
                    <a:p>
                      <a:r>
                        <a:rPr lang="en-US" altLang="zh-TW" dirty="0" smtClean="0"/>
                        <a:t>Feature</a:t>
                      </a:r>
                      <a:endParaRPr lang="zh-TW" altLang="en-US" dirty="0"/>
                    </a:p>
                  </a:txBody>
                  <a:tcPr/>
                </a:tc>
                <a:tc>
                  <a:txBody>
                    <a:bodyPr/>
                    <a:lstStyle/>
                    <a:p>
                      <a:r>
                        <a:rPr lang="en-US" altLang="zh-TW" dirty="0" smtClean="0"/>
                        <a:t>Options</a:t>
                      </a:r>
                      <a:endParaRPr lang="zh-TW" altLang="en-US" dirty="0"/>
                    </a:p>
                  </a:txBody>
                  <a:tcPr/>
                </a:tc>
              </a:tr>
              <a:tr h="376808">
                <a:tc>
                  <a:txBody>
                    <a:bodyPr/>
                    <a:lstStyle/>
                    <a:p>
                      <a:r>
                        <a:rPr lang="en-US" altLang="zh-TW" dirty="0" smtClean="0"/>
                        <a:t>XLEN</a:t>
                      </a:r>
                      <a:endParaRPr lang="zh-TW" altLang="en-US" dirty="0"/>
                    </a:p>
                  </a:txBody>
                  <a:tcPr/>
                </a:tc>
                <a:tc>
                  <a:txBody>
                    <a:bodyPr/>
                    <a:lstStyle/>
                    <a:p>
                      <a:r>
                        <a:rPr lang="en-US" altLang="zh-TW" dirty="0" smtClean="0"/>
                        <a:t>64</a:t>
                      </a:r>
                      <a:endParaRPr lang="zh-TW" altLang="en-US" dirty="0"/>
                    </a:p>
                  </a:txBody>
                  <a:tcPr/>
                </a:tc>
              </a:tr>
              <a:tr h="376808">
                <a:tc>
                  <a:txBody>
                    <a:bodyPr/>
                    <a:lstStyle/>
                    <a:p>
                      <a:r>
                        <a:rPr lang="en-US" altLang="zh-TW" dirty="0" smtClean="0"/>
                        <a:t>FLEN*</a:t>
                      </a:r>
                      <a:endParaRPr lang="zh-TW" altLang="en-US" dirty="0"/>
                    </a:p>
                  </a:txBody>
                  <a:tcPr/>
                </a:tc>
                <a:tc>
                  <a:txBody>
                    <a:bodyPr/>
                    <a:lstStyle/>
                    <a:p>
                      <a:r>
                        <a:rPr lang="en-US" altLang="zh-TW" dirty="0" smtClean="0">
                          <a:solidFill>
                            <a:schemeClr val="bg1">
                              <a:lumMod val="75000"/>
                            </a:schemeClr>
                          </a:solidFill>
                        </a:rPr>
                        <a:t>16</a:t>
                      </a:r>
                      <a:r>
                        <a:rPr lang="en-US" altLang="zh-TW" dirty="0" smtClean="0"/>
                        <a:t>/32/64</a:t>
                      </a:r>
                      <a:endParaRPr lang="zh-TW" altLang="en-US" dirty="0"/>
                    </a:p>
                  </a:txBody>
                  <a:tcPr/>
                </a:tc>
              </a:tr>
              <a:tr h="376808">
                <a:tc>
                  <a:txBody>
                    <a:bodyPr/>
                    <a:lstStyle/>
                    <a:p>
                      <a:r>
                        <a:rPr lang="en-US" altLang="zh-TW" dirty="0" smtClean="0"/>
                        <a:t>VLEN</a:t>
                      </a:r>
                      <a:endParaRPr lang="zh-TW" altLang="en-US" dirty="0"/>
                    </a:p>
                  </a:txBody>
                  <a:tcPr/>
                </a:tc>
                <a:tc>
                  <a:txBody>
                    <a:bodyPr/>
                    <a:lstStyle/>
                    <a:p>
                      <a:r>
                        <a:rPr lang="en-US" altLang="zh-TW" dirty="0" smtClean="0">
                          <a:solidFill>
                            <a:schemeClr val="tx1"/>
                          </a:solidFill>
                        </a:rPr>
                        <a:t>512/256/128</a:t>
                      </a:r>
                      <a:endParaRPr lang="zh-TW" altLang="en-US" dirty="0">
                        <a:solidFill>
                          <a:schemeClr val="tx1"/>
                        </a:solidFill>
                      </a:endParaRPr>
                    </a:p>
                  </a:txBody>
                  <a:tcPr/>
                </a:tc>
              </a:tr>
              <a:tr h="376808">
                <a:tc>
                  <a:txBody>
                    <a:bodyPr/>
                    <a:lstStyle/>
                    <a:p>
                      <a:r>
                        <a:rPr lang="en-US" altLang="zh-TW" dirty="0" smtClean="0"/>
                        <a:t>SIMD_WIDTH</a:t>
                      </a:r>
                      <a:endParaRPr lang="zh-TW" altLang="en-US" dirty="0"/>
                    </a:p>
                  </a:txBody>
                  <a:tcPr/>
                </a:tc>
                <a:tc>
                  <a:txBody>
                    <a:bodyPr/>
                    <a:lstStyle/>
                    <a:p>
                      <a:r>
                        <a:rPr lang="en-US" altLang="zh-TW" dirty="0" smtClean="0">
                          <a:solidFill>
                            <a:schemeClr val="tx1"/>
                          </a:solidFill>
                        </a:rPr>
                        <a:t>512/256/128</a:t>
                      </a:r>
                      <a:endParaRPr lang="zh-TW" altLang="en-US" dirty="0">
                        <a:solidFill>
                          <a:schemeClr val="tx1"/>
                        </a:solidFill>
                      </a:endParaRPr>
                    </a:p>
                  </a:txBody>
                  <a:tcPr/>
                </a:tc>
              </a:tr>
              <a:tr h="376808">
                <a:tc>
                  <a:txBody>
                    <a:bodyPr/>
                    <a:lstStyle/>
                    <a:p>
                      <a:r>
                        <a:rPr lang="en-US" altLang="zh-TW" dirty="0" smtClean="0"/>
                        <a:t>ELEN*</a:t>
                      </a:r>
                      <a:endParaRPr lang="zh-TW" altLang="en-US" dirty="0"/>
                    </a:p>
                  </a:txBody>
                  <a:tcPr/>
                </a:tc>
                <a:tc>
                  <a:txBody>
                    <a:bodyPr/>
                    <a:lstStyle/>
                    <a:p>
                      <a:r>
                        <a:rPr lang="en-US" altLang="zh-TW" dirty="0" smtClean="0"/>
                        <a:t>32/64</a:t>
                      </a:r>
                      <a:endParaRPr lang="zh-TW" altLang="en-US" dirty="0"/>
                    </a:p>
                  </a:txBody>
                  <a:tcPr/>
                </a:tc>
              </a:tr>
            </a:tbl>
          </a:graphicData>
        </a:graphic>
      </p:graphicFrame>
      <p:sp>
        <p:nvSpPr>
          <p:cNvPr id="3" name="文字方塊 2"/>
          <p:cNvSpPr txBox="1"/>
          <p:nvPr/>
        </p:nvSpPr>
        <p:spPr>
          <a:xfrm>
            <a:off x="395536" y="3861048"/>
            <a:ext cx="4371966" cy="646331"/>
          </a:xfrm>
          <a:prstGeom prst="rect">
            <a:avLst/>
          </a:prstGeom>
          <a:noFill/>
        </p:spPr>
        <p:txBody>
          <a:bodyPr wrap="none" rtlCol="0">
            <a:spAutoFit/>
          </a:bodyPr>
          <a:lstStyle/>
          <a:p>
            <a:r>
              <a:rPr lang="en-US" altLang="zh-TW" dirty="0" smtClean="0"/>
              <a:t>*If RVV = 0, FLEN can </a:t>
            </a:r>
            <a:r>
              <a:rPr lang="en-US" altLang="zh-TW" dirty="0"/>
              <a:t>be configured to </a:t>
            </a:r>
            <a:r>
              <a:rPr lang="en-US" altLang="zh-TW" dirty="0" smtClean="0"/>
              <a:t>32/64</a:t>
            </a:r>
          </a:p>
          <a:p>
            <a:r>
              <a:rPr lang="en-US" altLang="zh-TW" dirty="0" smtClean="0"/>
              <a:t>*If RVV = 1, </a:t>
            </a:r>
            <a:r>
              <a:rPr lang="en-US" altLang="zh-TW" dirty="0"/>
              <a:t>FLEN </a:t>
            </a:r>
            <a:r>
              <a:rPr lang="en-US" altLang="zh-TW" dirty="0" smtClean="0"/>
              <a:t>is </a:t>
            </a:r>
            <a:r>
              <a:rPr lang="en-US" altLang="zh-TW" dirty="0"/>
              <a:t>equivalent to ELEN </a:t>
            </a:r>
            <a:endParaRPr lang="en-US" altLang="zh-TW" dirty="0" smtClean="0"/>
          </a:p>
        </p:txBody>
      </p:sp>
    </p:spTree>
    <p:extLst>
      <p:ext uri="{BB962C8B-B14F-4D97-AF65-F5344CB8AC3E}">
        <p14:creationId xmlns:p14="http://schemas.microsoft.com/office/powerpoint/2010/main" val="17008030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Rearrange data alignment for </a:t>
            </a:r>
            <a:r>
              <a:rPr lang="en-US" altLang="zh-TW" dirty="0" smtClean="0"/>
              <a:t>I2F (</a:t>
            </a:r>
            <a:r>
              <a:rPr lang="en-US" altLang="zh-TW" dirty="0"/>
              <a:t>1</a:t>
            </a:r>
            <a:r>
              <a:rPr lang="en-US" altLang="zh-TW" dirty="0" smtClean="0"/>
              <a:t>/)</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Modify integer value alignment from 63-bit to 0-bit</a:t>
            </a:r>
          </a:p>
          <a:p>
            <a:pPr lvl="1"/>
            <a:r>
              <a:rPr lang="en-US" altLang="zh-TW" sz="1600" dirty="0" smtClean="0"/>
              <a:t>Reduce data type selection</a:t>
            </a:r>
          </a:p>
          <a:p>
            <a:r>
              <a:rPr lang="en-US" altLang="zh-TW" sz="2000" dirty="0" smtClean="0"/>
              <a:t>For FLEN 32 (pipe0, pipe2)</a:t>
            </a:r>
          </a:p>
          <a:p>
            <a:pPr lvl="1"/>
            <a:r>
              <a:rPr lang="en-US" altLang="zh-TW" sz="1600" dirty="0" smtClean="0"/>
              <a:t>Just force </a:t>
            </a:r>
            <a:r>
              <a:rPr lang="en-US" altLang="zh-TW" sz="1600" dirty="0" err="1" smtClean="0"/>
              <a:t>lz_num</a:t>
            </a:r>
            <a:r>
              <a:rPr lang="en-US" altLang="zh-TW" sz="1600" dirty="0" smtClean="0"/>
              <a:t>[5] to 1’b1</a:t>
            </a:r>
          </a:p>
          <a:p>
            <a:r>
              <a:rPr lang="en-US" altLang="zh-TW" sz="2000" dirty="0" smtClean="0"/>
              <a:t>For FLEN 16 (pipe1, pipe3)</a:t>
            </a:r>
          </a:p>
          <a:p>
            <a:pPr lvl="1"/>
            <a:r>
              <a:rPr lang="en-US" altLang="zh-TW" sz="1600" dirty="0" smtClean="0"/>
              <a:t>Just force </a:t>
            </a:r>
            <a:r>
              <a:rPr lang="en-US" altLang="zh-TW" sz="1600" dirty="0" err="1" smtClean="0"/>
              <a:t>lz_num</a:t>
            </a:r>
            <a:r>
              <a:rPr lang="en-US" altLang="zh-TW" sz="1600" dirty="0" smtClean="0"/>
              <a:t>[5:4] to 2’b11</a:t>
            </a:r>
          </a:p>
          <a:p>
            <a:endParaRPr lang="zh-TW" altLang="en-US" sz="2000" dirty="0"/>
          </a:p>
        </p:txBody>
      </p:sp>
      <p:pic>
        <p:nvPicPr>
          <p:cNvPr id="4098" name="Picture 2" descr="C:\Users\larryzzr\Desktop\FP\FMIS_Figs\fmis_fig_f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2079219"/>
            <a:ext cx="4920010" cy="457177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線單箭頭接點 4"/>
          <p:cNvCxnSpPr/>
          <p:nvPr/>
        </p:nvCxnSpPr>
        <p:spPr>
          <a:xfrm>
            <a:off x="5675586" y="3284984"/>
            <a:ext cx="3168352" cy="187220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文字方塊 3"/>
          <p:cNvSpPr txBox="1"/>
          <p:nvPr/>
        </p:nvSpPr>
        <p:spPr>
          <a:xfrm>
            <a:off x="683568" y="6381328"/>
            <a:ext cx="2847126" cy="369332"/>
          </a:xfrm>
          <a:prstGeom prst="rect">
            <a:avLst/>
          </a:prstGeom>
          <a:noFill/>
        </p:spPr>
        <p:txBody>
          <a:bodyPr wrap="none" rtlCol="0">
            <a:spAutoFit/>
          </a:bodyPr>
          <a:lstStyle/>
          <a:p>
            <a:r>
              <a:rPr lang="en-US" altLang="zh-TW" dirty="0" err="1" smtClean="0"/>
              <a:t>lz_num</a:t>
            </a:r>
            <a:r>
              <a:rPr lang="en-US" altLang="zh-TW" dirty="0" smtClean="0"/>
              <a:t> is leading zero count</a:t>
            </a:r>
            <a:endParaRPr lang="zh-TW" altLang="en-US" dirty="0"/>
          </a:p>
        </p:txBody>
      </p:sp>
      <p:sp>
        <p:nvSpPr>
          <p:cNvPr id="7" name="文字方塊 6"/>
          <p:cNvSpPr txBox="1"/>
          <p:nvPr/>
        </p:nvSpPr>
        <p:spPr>
          <a:xfrm>
            <a:off x="7020272" y="4901803"/>
            <a:ext cx="699289" cy="246221"/>
          </a:xfrm>
          <a:prstGeom prst="rect">
            <a:avLst/>
          </a:prstGeom>
          <a:noFill/>
        </p:spPr>
        <p:txBody>
          <a:bodyPr wrap="square" rtlCol="0">
            <a:spAutoFit/>
          </a:bodyPr>
          <a:lstStyle/>
          <a:p>
            <a:r>
              <a:rPr lang="en-US" altLang="zh-TW" sz="1000" dirty="0" smtClean="0">
                <a:solidFill>
                  <a:srgbClr val="FF0000"/>
                </a:solidFill>
              </a:rPr>
              <a:t>After 2’sc</a:t>
            </a:r>
            <a:endParaRPr lang="zh-TW" altLang="en-US" sz="1000" dirty="0">
              <a:solidFill>
                <a:srgbClr val="FF0000"/>
              </a:solidFill>
            </a:endParaRPr>
          </a:p>
        </p:txBody>
      </p:sp>
      <p:sp>
        <p:nvSpPr>
          <p:cNvPr id="8" name="矩形 7"/>
          <p:cNvSpPr/>
          <p:nvPr/>
        </p:nvSpPr>
        <p:spPr>
          <a:xfrm>
            <a:off x="5580112" y="5157192"/>
            <a:ext cx="3263826"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27590038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Rearrange data alignment for </a:t>
            </a:r>
            <a:r>
              <a:rPr lang="en-US" altLang="zh-TW" dirty="0" smtClean="0"/>
              <a:t>I2F (</a:t>
            </a:r>
            <a:r>
              <a:rPr lang="en-US" altLang="zh-TW" dirty="0"/>
              <a:t>2</a:t>
            </a:r>
            <a:r>
              <a:rPr lang="en-US" altLang="zh-TW" dirty="0" smtClean="0"/>
              <a:t>/)</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The following show reduced multiplexers</a:t>
            </a:r>
          </a:p>
        </p:txBody>
      </p:sp>
      <p:sp>
        <p:nvSpPr>
          <p:cNvPr id="4" name="文字方塊 3">
            <a:hlinkClick r:id="rId2" action="ppaction://hlinksldjump"/>
          </p:cNvPr>
          <p:cNvSpPr txBox="1"/>
          <p:nvPr/>
        </p:nvSpPr>
        <p:spPr>
          <a:xfrm>
            <a:off x="8426009" y="6453336"/>
            <a:ext cx="682495" cy="369332"/>
          </a:xfrm>
          <a:prstGeom prst="rect">
            <a:avLst/>
          </a:prstGeom>
          <a:noFill/>
          <a:ln>
            <a:solidFill>
              <a:srgbClr val="FF0000"/>
            </a:solidFill>
          </a:ln>
        </p:spPr>
        <p:txBody>
          <a:bodyPr wrap="none" rtlCol="0">
            <a:spAutoFit/>
          </a:bodyPr>
          <a:lstStyle/>
          <a:p>
            <a:r>
              <a:rPr lang="en-US" altLang="zh-TW" dirty="0" smtClean="0">
                <a:solidFill>
                  <a:srgbClr val="FF0000"/>
                </a:solidFill>
                <a:hlinkClick r:id="rId3" action="ppaction://hlinksldjump"/>
              </a:rPr>
              <a:t>BACK</a:t>
            </a:r>
            <a:endParaRPr lang="zh-TW" altLang="en-US" dirty="0">
              <a:solidFill>
                <a:srgbClr val="FF0000"/>
              </a:solidFill>
            </a:endParaRPr>
          </a:p>
        </p:txBody>
      </p:sp>
      <p:grpSp>
        <p:nvGrpSpPr>
          <p:cNvPr id="6" name="群組 5"/>
          <p:cNvGrpSpPr/>
          <p:nvPr/>
        </p:nvGrpSpPr>
        <p:grpSpPr>
          <a:xfrm>
            <a:off x="1777405" y="2204864"/>
            <a:ext cx="4432895" cy="2939348"/>
            <a:chOff x="1777405" y="2047875"/>
            <a:chExt cx="4432895" cy="2939348"/>
          </a:xfrm>
        </p:grpSpPr>
        <p:pic>
          <p:nvPicPr>
            <p:cNvPr id="2050" name="Picture 2" descr="C:\Users\larryzzr\Desktop\FP\FMIS_Figs\All-fmis 2stage pipe_v3.png"/>
            <p:cNvPicPr>
              <a:picLocks noChangeAspect="1" noChangeArrowheads="1"/>
            </p:cNvPicPr>
            <p:nvPr/>
          </p:nvPicPr>
          <p:blipFill rotWithShape="1">
            <a:blip r:embed="rId4">
              <a:extLst>
                <a:ext uri="{28A0092B-C50C-407E-A947-70E740481C1C}">
                  <a14:useLocalDpi xmlns:a14="http://schemas.microsoft.com/office/drawing/2010/main" val="0"/>
                </a:ext>
              </a:extLst>
            </a:blip>
            <a:srcRect l="1368" t="-268" r="27872" b="39549"/>
            <a:stretch/>
          </p:blipFill>
          <p:spPr bwMode="auto">
            <a:xfrm>
              <a:off x="1777405" y="2047875"/>
              <a:ext cx="4432895" cy="293934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2339752" y="3861048"/>
              <a:ext cx="504056"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6"/>
            <p:cNvSpPr/>
            <p:nvPr/>
          </p:nvSpPr>
          <p:spPr>
            <a:xfrm>
              <a:off x="5551264" y="2852936"/>
              <a:ext cx="504056" cy="25202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294377873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smtClean="0"/>
              <a:t>Rearrange data </a:t>
            </a:r>
            <a:r>
              <a:rPr lang="en-US" altLang="zh-TW" dirty="0"/>
              <a:t>alignment for </a:t>
            </a:r>
            <a:r>
              <a:rPr lang="en-US" altLang="zh-TW" dirty="0" smtClean="0"/>
              <a:t>F2I (1/)</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Apply a 64-bit adder</a:t>
            </a:r>
          </a:p>
        </p:txBody>
      </p:sp>
      <p:pic>
        <p:nvPicPr>
          <p:cNvPr id="5122" name="Picture 2" descr="C:\Users\larryzzr\Desktop\FP\FMIS_Figs\All-alignment_f2i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3577" y="2204864"/>
            <a:ext cx="5638800" cy="2028825"/>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descr="C:\Users\larryzzr\Desktop\FP\FMIS_Figs\All-alignment_f2i_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7811" y="4536389"/>
            <a:ext cx="4610100" cy="1162050"/>
          </a:xfrm>
          <a:prstGeom prst="rect">
            <a:avLst/>
          </a:prstGeom>
          <a:noFill/>
          <a:extLst>
            <a:ext uri="{909E8E84-426E-40DD-AFC4-6F175D3DCCD1}">
              <a14:hiddenFill xmlns:a14="http://schemas.microsoft.com/office/drawing/2010/main">
                <a:solidFill>
                  <a:srgbClr val="FFFFFF"/>
                </a:solidFill>
              </a14:hiddenFill>
            </a:ext>
          </a:extLst>
        </p:spPr>
      </p:pic>
      <p:sp>
        <p:nvSpPr>
          <p:cNvPr id="5" name="向下箭號 4"/>
          <p:cNvSpPr/>
          <p:nvPr/>
        </p:nvSpPr>
        <p:spPr>
          <a:xfrm>
            <a:off x="3937481" y="4161681"/>
            <a:ext cx="230991" cy="374708"/>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文字方塊 8">
            <a:hlinkClick r:id="rId4" action="ppaction://hlinksldjump"/>
          </p:cNvPr>
          <p:cNvSpPr txBox="1"/>
          <p:nvPr/>
        </p:nvSpPr>
        <p:spPr>
          <a:xfrm>
            <a:off x="8426009" y="6453336"/>
            <a:ext cx="682495" cy="369332"/>
          </a:xfrm>
          <a:prstGeom prst="rect">
            <a:avLst/>
          </a:prstGeom>
          <a:noFill/>
          <a:ln>
            <a:solidFill>
              <a:srgbClr val="FF0000"/>
            </a:solidFill>
          </a:ln>
        </p:spPr>
        <p:txBody>
          <a:bodyPr wrap="none" rtlCol="0">
            <a:spAutoFit/>
          </a:bodyPr>
          <a:lstStyle/>
          <a:p>
            <a:r>
              <a:rPr lang="en-US" altLang="zh-TW" dirty="0" smtClean="0">
                <a:solidFill>
                  <a:srgbClr val="FF0000"/>
                </a:solidFill>
                <a:hlinkClick r:id="rId4" action="ppaction://hlinksldjump"/>
              </a:rPr>
              <a:t>BACK</a:t>
            </a:r>
            <a:endParaRPr lang="zh-TW" altLang="en-US" dirty="0">
              <a:solidFill>
                <a:srgbClr val="FF0000"/>
              </a:solidFill>
            </a:endParaRPr>
          </a:p>
        </p:txBody>
      </p:sp>
    </p:spTree>
    <p:extLst>
      <p:ext uri="{BB962C8B-B14F-4D97-AF65-F5344CB8AC3E}">
        <p14:creationId xmlns:p14="http://schemas.microsoft.com/office/powerpoint/2010/main" val="231085465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lang="en-US" altLang="zh-TW" sz="3200" dirty="0" smtClean="0"/>
              <a:t>Rearrange data alignment for narrowing FP (1/)</a:t>
            </a:r>
            <a:endParaRPr lang="zh-TW" altLang="en-US" sz="3200" dirty="0"/>
          </a:p>
        </p:txBody>
      </p:sp>
      <p:sp>
        <p:nvSpPr>
          <p:cNvPr id="3" name="內容版面配置區 2"/>
          <p:cNvSpPr>
            <a:spLocks noGrp="1"/>
          </p:cNvSpPr>
          <p:nvPr>
            <p:ph idx="1"/>
          </p:nvPr>
        </p:nvSpPr>
        <p:spPr/>
        <p:txBody>
          <a:bodyPr>
            <a:normAutofit/>
          </a:bodyPr>
          <a:lstStyle/>
          <a:p>
            <a:r>
              <a:rPr lang="en-US" altLang="zh-TW" sz="2000" dirty="0"/>
              <a:t>This rearrangement is </a:t>
            </a:r>
            <a:r>
              <a:rPr lang="en-US" altLang="zh-TW" sz="2000" dirty="0" smtClean="0"/>
              <a:t>for merging two adders</a:t>
            </a:r>
          </a:p>
          <a:p>
            <a:r>
              <a:rPr lang="en-US" altLang="zh-TW" sz="2000" dirty="0" smtClean="0"/>
              <a:t>All destination result types are aligned at LSB</a:t>
            </a:r>
          </a:p>
          <a:p>
            <a:pPr lvl="1"/>
            <a:r>
              <a:rPr lang="en-US" altLang="zh-TW" sz="1600" dirty="0" smtClean="0"/>
              <a:t>ABS should support 65-bit right shift</a:t>
            </a:r>
          </a:p>
        </p:txBody>
      </p:sp>
      <p:sp>
        <p:nvSpPr>
          <p:cNvPr id="6" name="向下箭號 5"/>
          <p:cNvSpPr/>
          <p:nvPr/>
        </p:nvSpPr>
        <p:spPr>
          <a:xfrm>
            <a:off x="3491880" y="4509120"/>
            <a:ext cx="315044" cy="521593"/>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5365" name="Picture 5" descr="C:\Users\larryzzr\Desktop\FP\FMIS_Figs\All-alignment_narrowing_fp_f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939" y="5030713"/>
            <a:ext cx="4972050" cy="1619250"/>
          </a:xfrm>
          <a:prstGeom prst="rect">
            <a:avLst/>
          </a:prstGeom>
          <a:noFill/>
          <a:extLst>
            <a:ext uri="{909E8E84-426E-40DD-AFC4-6F175D3DCCD1}">
              <a14:hiddenFill xmlns:a14="http://schemas.microsoft.com/office/drawing/2010/main">
                <a:solidFill>
                  <a:srgbClr val="FFFFFF"/>
                </a:solidFill>
              </a14:hiddenFill>
            </a:ext>
          </a:extLst>
        </p:spPr>
      </p:pic>
      <p:pic>
        <p:nvPicPr>
          <p:cNvPr id="15366" name="Picture 6" descr="C:\Users\larryzzr\Desktop\FP\FMIS_Figs\All-alignment_narrowing_fp_f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907" y="2852936"/>
            <a:ext cx="4867276" cy="1619250"/>
          </a:xfrm>
          <a:prstGeom prst="rect">
            <a:avLst/>
          </a:prstGeom>
          <a:noFill/>
          <a:extLst>
            <a:ext uri="{909E8E84-426E-40DD-AFC4-6F175D3DCCD1}">
              <a14:hiddenFill xmlns:a14="http://schemas.microsoft.com/office/drawing/2010/main">
                <a:solidFill>
                  <a:srgbClr val="FFFFFF"/>
                </a:solidFill>
              </a14:hiddenFill>
            </a:ext>
          </a:extLst>
        </p:spPr>
      </p:pic>
      <p:sp>
        <p:nvSpPr>
          <p:cNvPr id="14" name="文字方塊 13">
            <a:hlinkClick r:id="rId4" action="ppaction://hlinksldjump"/>
          </p:cNvPr>
          <p:cNvSpPr txBox="1"/>
          <p:nvPr/>
        </p:nvSpPr>
        <p:spPr>
          <a:xfrm>
            <a:off x="8426009" y="6453336"/>
            <a:ext cx="682495" cy="369332"/>
          </a:xfrm>
          <a:prstGeom prst="rect">
            <a:avLst/>
          </a:prstGeom>
          <a:noFill/>
          <a:ln>
            <a:solidFill>
              <a:srgbClr val="FF0000"/>
            </a:solidFill>
          </a:ln>
        </p:spPr>
        <p:txBody>
          <a:bodyPr wrap="none" rtlCol="0">
            <a:spAutoFit/>
          </a:bodyPr>
          <a:lstStyle/>
          <a:p>
            <a:r>
              <a:rPr lang="en-US" altLang="zh-TW" dirty="0" smtClean="0">
                <a:solidFill>
                  <a:srgbClr val="FF0000"/>
                </a:solidFill>
                <a:hlinkClick r:id="rId5" action="ppaction://hlinksldjump"/>
              </a:rPr>
              <a:t>BACK</a:t>
            </a:r>
            <a:endParaRPr lang="zh-TW" altLang="en-US" dirty="0">
              <a:solidFill>
                <a:srgbClr val="FF0000"/>
              </a:solidFill>
            </a:endParaRPr>
          </a:p>
        </p:txBody>
      </p:sp>
    </p:spTree>
    <p:extLst>
      <p:ext uri="{BB962C8B-B14F-4D97-AF65-F5344CB8AC3E}">
        <p14:creationId xmlns:p14="http://schemas.microsoft.com/office/powerpoint/2010/main" val="208562822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Merge 64bit and 54bit adder </a:t>
            </a:r>
            <a:r>
              <a:rPr lang="en-US" altLang="zh-TW" dirty="0" smtClean="0"/>
              <a:t>(1/)</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Use 64-bit adder to do 64-bit 2’sc and 54-bit rounding</a:t>
            </a:r>
          </a:p>
          <a:p>
            <a:pPr lvl="1"/>
            <a:r>
              <a:rPr lang="en-US" altLang="zh-TW" sz="1800" dirty="0" smtClean="0"/>
              <a:t>LSB of 64-bit is for round bit</a:t>
            </a:r>
          </a:p>
          <a:p>
            <a:r>
              <a:rPr lang="en-US" altLang="zh-TW" sz="2000" dirty="0" smtClean="0"/>
              <a:t>Rearrange data </a:t>
            </a:r>
            <a:r>
              <a:rPr lang="en-US" altLang="zh-TW" sz="2000" dirty="0"/>
              <a:t>alignment </a:t>
            </a:r>
            <a:r>
              <a:rPr lang="en-US" altLang="zh-TW" sz="2000" dirty="0" smtClean="0"/>
              <a:t>for all conversion instructions</a:t>
            </a:r>
          </a:p>
          <a:p>
            <a:endParaRPr lang="en-US" altLang="zh-TW" sz="2000" dirty="0"/>
          </a:p>
          <a:p>
            <a:endParaRPr lang="en-US" altLang="zh-TW" sz="2000" dirty="0" smtClean="0"/>
          </a:p>
          <a:p>
            <a:endParaRPr lang="en-US" altLang="zh-TW" sz="2000" dirty="0"/>
          </a:p>
          <a:p>
            <a:endParaRPr lang="en-US" altLang="zh-TW" sz="2000" dirty="0" smtClean="0"/>
          </a:p>
          <a:p>
            <a:endParaRPr lang="en-US" altLang="zh-TW" sz="2000" dirty="0"/>
          </a:p>
          <a:p>
            <a:endParaRPr lang="en-US" altLang="zh-TW" sz="2000" dirty="0" smtClean="0"/>
          </a:p>
          <a:p>
            <a:endParaRPr lang="en-US" altLang="zh-TW" sz="2000" dirty="0"/>
          </a:p>
          <a:p>
            <a:endParaRPr lang="en-US" altLang="zh-TW" sz="2000" dirty="0" smtClean="0"/>
          </a:p>
          <a:p>
            <a:r>
              <a:rPr lang="en-US" altLang="zh-TW" sz="2000" dirty="0" smtClean="0"/>
              <a:t>Adjust shift amount according to changing alignment</a:t>
            </a:r>
          </a:p>
          <a:p>
            <a:endParaRPr lang="en-US" altLang="zh-TW" sz="2000" dirty="0" smtClean="0"/>
          </a:p>
        </p:txBody>
      </p:sp>
      <p:sp>
        <p:nvSpPr>
          <p:cNvPr id="5" name="文字方塊 4">
            <a:hlinkClick r:id="rId2" action="ppaction://hlinksldjump"/>
          </p:cNvPr>
          <p:cNvSpPr txBox="1"/>
          <p:nvPr/>
        </p:nvSpPr>
        <p:spPr>
          <a:xfrm>
            <a:off x="8426009" y="6453336"/>
            <a:ext cx="682495" cy="369332"/>
          </a:xfrm>
          <a:prstGeom prst="rect">
            <a:avLst/>
          </a:prstGeom>
          <a:noFill/>
          <a:ln>
            <a:solidFill>
              <a:srgbClr val="FF0000"/>
            </a:solidFill>
          </a:ln>
        </p:spPr>
        <p:txBody>
          <a:bodyPr wrap="none" rtlCol="0">
            <a:spAutoFit/>
          </a:bodyPr>
          <a:lstStyle/>
          <a:p>
            <a:r>
              <a:rPr lang="en-US" altLang="zh-TW" dirty="0" smtClean="0">
                <a:solidFill>
                  <a:srgbClr val="FF0000"/>
                </a:solidFill>
                <a:hlinkClick r:id="rId3" action="ppaction://hlinksldjump"/>
              </a:rPr>
              <a:t>BACK</a:t>
            </a:r>
            <a:endParaRPr lang="zh-TW" altLang="en-US" dirty="0">
              <a:solidFill>
                <a:srgbClr val="FF0000"/>
              </a:solidFill>
            </a:endParaRPr>
          </a:p>
        </p:txBody>
      </p:sp>
      <p:pic>
        <p:nvPicPr>
          <p:cNvPr id="6" name="Picture 3" descr="C:\Users\larryzzr\Desktop\FP\FMIS_Figs\All-alignment_x64_f6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2720039"/>
            <a:ext cx="5881125" cy="2798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164785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descr="C:\Users\larryzzr\Desktop\FP_Larry\FMIS_Figs\All-fmis 2stage pipe_v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5936" y="2851281"/>
            <a:ext cx="5117937" cy="4000226"/>
          </a:xfrm>
          <a:prstGeom prst="rect">
            <a:avLst/>
          </a:prstGeom>
          <a:noFill/>
          <a:extLst>
            <a:ext uri="{909E8E84-426E-40DD-AFC4-6F175D3DCCD1}">
              <a14:hiddenFill xmlns:a14="http://schemas.microsoft.com/office/drawing/2010/main">
                <a:solidFill>
                  <a:srgbClr val="FFFFFF"/>
                </a:solidFill>
              </a14:hiddenFill>
            </a:ext>
          </a:extLst>
        </p:spPr>
      </p:pic>
      <p:sp>
        <p:nvSpPr>
          <p:cNvPr id="2" name="標題 1"/>
          <p:cNvSpPr>
            <a:spLocks noGrp="1"/>
          </p:cNvSpPr>
          <p:nvPr>
            <p:ph type="title"/>
          </p:nvPr>
        </p:nvSpPr>
        <p:spPr/>
        <p:txBody>
          <a:bodyPr>
            <a:normAutofit/>
          </a:bodyPr>
          <a:lstStyle/>
          <a:p>
            <a:r>
              <a:rPr lang="en-US" altLang="zh-TW" dirty="0" smtClean="0"/>
              <a:t>MISC (1/)</a:t>
            </a:r>
            <a:endParaRPr lang="zh-TW" altLang="en-US" dirty="0"/>
          </a:p>
        </p:txBody>
      </p:sp>
      <p:sp>
        <p:nvSpPr>
          <p:cNvPr id="3" name="內容版面配置區 2"/>
          <p:cNvSpPr>
            <a:spLocks noGrp="1"/>
          </p:cNvSpPr>
          <p:nvPr>
            <p:ph idx="1"/>
          </p:nvPr>
        </p:nvSpPr>
        <p:spPr/>
        <p:txBody>
          <a:bodyPr>
            <a:normAutofit/>
          </a:bodyPr>
          <a:lstStyle/>
          <a:p>
            <a:r>
              <a:rPr lang="en-US" altLang="zh-TW" sz="2000" dirty="0">
                <a:solidFill>
                  <a:srgbClr val="00B050"/>
                </a:solidFill>
              </a:rPr>
              <a:t>Generate</a:t>
            </a:r>
            <a:r>
              <a:rPr lang="en-US" altLang="zh-TW" sz="2000" dirty="0"/>
              <a:t> </a:t>
            </a:r>
            <a:r>
              <a:rPr lang="en-US" altLang="zh-TW" sz="2000" dirty="0" err="1"/>
              <a:t>exp_inc</a:t>
            </a:r>
            <a:r>
              <a:rPr lang="en-US" altLang="zh-TW" sz="2000" dirty="0"/>
              <a:t> in F1 stage</a:t>
            </a:r>
          </a:p>
          <a:p>
            <a:pPr lvl="1"/>
            <a:r>
              <a:rPr lang="en-US" altLang="zh-TW" sz="1600" dirty="0"/>
              <a:t>Bit pattern detection</a:t>
            </a:r>
          </a:p>
          <a:p>
            <a:r>
              <a:rPr lang="en-US" altLang="zh-TW" sz="2000" dirty="0" smtClean="0">
                <a:solidFill>
                  <a:srgbClr val="FF0000"/>
                </a:solidFill>
              </a:rPr>
              <a:t>Move</a:t>
            </a:r>
            <a:r>
              <a:rPr lang="en-US" altLang="zh-TW" sz="2000" dirty="0" smtClean="0"/>
              <a:t> exponent computation to F1 stage</a:t>
            </a:r>
          </a:p>
          <a:p>
            <a:r>
              <a:rPr lang="en-US" altLang="zh-TW" sz="2000" dirty="0" smtClean="0">
                <a:solidFill>
                  <a:srgbClr val="FFC000"/>
                </a:solidFill>
              </a:rPr>
              <a:t>Reduce</a:t>
            </a:r>
            <a:r>
              <a:rPr lang="en-US" altLang="zh-TW" sz="2000" dirty="0" smtClean="0"/>
              <a:t> 1 gate delay</a:t>
            </a:r>
          </a:p>
          <a:p>
            <a:pPr lvl="1"/>
            <a:r>
              <a:rPr lang="en-US" altLang="zh-TW" sz="1600" dirty="0" smtClean="0"/>
              <a:t>Source data before clear</a:t>
            </a:r>
          </a:p>
          <a:p>
            <a:pPr lvl="1"/>
            <a:r>
              <a:rPr lang="en-US" altLang="zh-TW" sz="1600" dirty="0" smtClean="0"/>
              <a:t>Use </a:t>
            </a:r>
            <a:r>
              <a:rPr lang="en-US" altLang="zh-TW" sz="1600" dirty="0" err="1" smtClean="0"/>
              <a:t>frd_is_zero</a:t>
            </a:r>
            <a:r>
              <a:rPr lang="en-US" altLang="zh-TW" sz="1600" dirty="0" smtClean="0"/>
              <a:t> to control mask</a:t>
            </a:r>
          </a:p>
          <a:p>
            <a:endParaRPr lang="en-US" altLang="zh-TW" sz="2000" dirty="0" smtClean="0"/>
          </a:p>
        </p:txBody>
      </p:sp>
      <p:sp>
        <p:nvSpPr>
          <p:cNvPr id="8" name="矩形 7"/>
          <p:cNvSpPr/>
          <p:nvPr/>
        </p:nvSpPr>
        <p:spPr>
          <a:xfrm>
            <a:off x="6300192" y="5637370"/>
            <a:ext cx="658751" cy="23990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p:cNvSpPr/>
          <p:nvPr/>
        </p:nvSpPr>
        <p:spPr>
          <a:xfrm>
            <a:off x="4427984" y="5301208"/>
            <a:ext cx="1152128" cy="9732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4139952" y="3933056"/>
            <a:ext cx="1080120" cy="482108"/>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05837634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MISC (2/)</a:t>
            </a:r>
            <a:endParaRPr lang="zh-TW" altLang="en-US" dirty="0"/>
          </a:p>
        </p:txBody>
      </p:sp>
      <p:sp>
        <p:nvSpPr>
          <p:cNvPr id="3" name="內容版面配置區 2"/>
          <p:cNvSpPr>
            <a:spLocks noGrp="1"/>
          </p:cNvSpPr>
          <p:nvPr>
            <p:ph idx="1"/>
          </p:nvPr>
        </p:nvSpPr>
        <p:spPr>
          <a:xfrm>
            <a:off x="457200" y="1600201"/>
            <a:ext cx="8507288" cy="4493096"/>
          </a:xfrm>
        </p:spPr>
        <p:txBody>
          <a:bodyPr>
            <a:normAutofit fontScale="92500" lnSpcReduction="10000"/>
          </a:bodyPr>
          <a:lstStyle/>
          <a:p>
            <a:endParaRPr lang="en-US" altLang="zh-TW" sz="2000" dirty="0" smtClean="0"/>
          </a:p>
          <a:p>
            <a:endParaRPr lang="en-US" altLang="zh-TW" sz="2000" dirty="0"/>
          </a:p>
          <a:p>
            <a:endParaRPr lang="en-US" altLang="zh-TW" sz="2000" dirty="0" smtClean="0"/>
          </a:p>
          <a:p>
            <a:endParaRPr lang="en-US" altLang="zh-TW" sz="2000" dirty="0"/>
          </a:p>
          <a:p>
            <a:endParaRPr lang="en-US" altLang="zh-TW" sz="2000" dirty="0" smtClean="0"/>
          </a:p>
          <a:p>
            <a:endParaRPr lang="en-US" altLang="zh-TW" sz="2000" dirty="0"/>
          </a:p>
          <a:p>
            <a:r>
              <a:rPr lang="en-US" altLang="zh-TW" sz="2000" dirty="0" smtClean="0"/>
              <a:t>Compute </a:t>
            </a:r>
            <a:r>
              <a:rPr lang="en-US" altLang="zh-TW" sz="2000" dirty="0"/>
              <a:t>F1_fp2hp_abs_amout </a:t>
            </a:r>
            <a:r>
              <a:rPr lang="en-US" altLang="zh-TW" sz="2000" dirty="0" smtClean="0"/>
              <a:t>with op1_exp</a:t>
            </a:r>
          </a:p>
          <a:p>
            <a:pPr lvl="1"/>
            <a:r>
              <a:rPr lang="en-US" altLang="zh-TW" sz="1600" dirty="0" smtClean="0"/>
              <a:t>f1_exp_op1_no_bias = {2‘d0, f1_op1_exp_dp} – 13’d1023 if </a:t>
            </a:r>
            <a:r>
              <a:rPr lang="en-US" altLang="zh-TW" sz="1600" dirty="0" err="1" smtClean="0"/>
              <a:t>frs</a:t>
            </a:r>
            <a:r>
              <a:rPr lang="en-US" altLang="zh-TW" sz="1600" dirty="0" smtClean="0"/>
              <a:t> is DP</a:t>
            </a:r>
          </a:p>
          <a:p>
            <a:pPr lvl="1"/>
            <a:r>
              <a:rPr lang="en-US" altLang="zh-TW" sz="1600" dirty="0"/>
              <a:t>f1_exp_op1_no_bias = </a:t>
            </a:r>
            <a:r>
              <a:rPr lang="en-US" altLang="zh-TW" sz="1600" dirty="0" smtClean="0"/>
              <a:t>{5‘d0, f1_op1_exp_sp</a:t>
            </a:r>
            <a:r>
              <a:rPr lang="en-US" altLang="zh-TW" sz="1600" dirty="0"/>
              <a:t>} – </a:t>
            </a:r>
            <a:r>
              <a:rPr lang="en-US" altLang="zh-TW" sz="1600" dirty="0" smtClean="0"/>
              <a:t>13’d127 </a:t>
            </a:r>
            <a:r>
              <a:rPr lang="en-US" altLang="zh-TW" sz="1600" dirty="0"/>
              <a:t>if </a:t>
            </a:r>
            <a:r>
              <a:rPr lang="en-US" altLang="zh-TW" sz="1600" dirty="0" err="1"/>
              <a:t>frs</a:t>
            </a:r>
            <a:r>
              <a:rPr lang="en-US" altLang="zh-TW" sz="1600" dirty="0"/>
              <a:t> is </a:t>
            </a:r>
            <a:r>
              <a:rPr lang="en-US" altLang="zh-TW" sz="1600" dirty="0" smtClean="0"/>
              <a:t>SP</a:t>
            </a:r>
            <a:endParaRPr lang="en-US" altLang="zh-TW" sz="1600" dirty="0"/>
          </a:p>
          <a:p>
            <a:r>
              <a:rPr lang="en-US" altLang="zh-TW" sz="2000" dirty="0" smtClean="0"/>
              <a:t>Do not care subnormal source and special value will handle subnormal exponent</a:t>
            </a:r>
          </a:p>
          <a:p>
            <a:r>
              <a:rPr lang="en-US" altLang="zh-TW" sz="2000" dirty="0" smtClean="0"/>
              <a:t>Modified shift amount</a:t>
            </a:r>
          </a:p>
          <a:p>
            <a:pPr lvl="1"/>
            <a:r>
              <a:rPr lang="en-US" altLang="zh-TW" sz="1600" dirty="0" smtClean="0"/>
              <a:t>f1_dp2hp_abs_amount </a:t>
            </a:r>
            <a:r>
              <a:rPr lang="en-US" altLang="zh-TW" sz="1600" dirty="0"/>
              <a:t>= (f1_dp2hp_subnorm</a:t>
            </a:r>
            <a:r>
              <a:rPr lang="en-US" altLang="zh-TW" sz="1600" dirty="0" smtClean="0"/>
              <a:t>) </a:t>
            </a:r>
            <a:r>
              <a:rPr lang="en-US" altLang="zh-TW" sz="1600" dirty="0"/>
              <a:t>? </a:t>
            </a:r>
            <a:r>
              <a:rPr lang="en-US" altLang="zh-TW" sz="1600" dirty="0" smtClean="0"/>
              <a:t>{2‘b11, ~f1_op1_exp_dp} + 13'd1052 : </a:t>
            </a:r>
            <a:r>
              <a:rPr lang="en-US" altLang="zh-TW" sz="1600" dirty="0"/>
              <a:t>13'd42;</a:t>
            </a:r>
            <a:endParaRPr lang="en-US" altLang="zh-TW" sz="1600" dirty="0" smtClean="0"/>
          </a:p>
          <a:p>
            <a:pPr lvl="1"/>
            <a:r>
              <a:rPr lang="en-US" altLang="zh-TW" sz="1600" dirty="0" smtClean="0"/>
              <a:t>f1_sp2hp_abs_amount = (f1_sp2hp_subnorm) ? {5‘b11111, </a:t>
            </a:r>
            <a:r>
              <a:rPr lang="en-US" altLang="zh-TW" sz="1600" dirty="0"/>
              <a:t>~</a:t>
            </a:r>
            <a:r>
              <a:rPr lang="en-US" altLang="zh-TW" sz="1600" dirty="0" smtClean="0"/>
              <a:t>f1_op1_exp_sp</a:t>
            </a:r>
            <a:r>
              <a:rPr lang="en-US" altLang="zh-TW" sz="1600" dirty="0"/>
              <a:t>} </a:t>
            </a:r>
            <a:r>
              <a:rPr lang="en-US" altLang="zh-TW" sz="1600" dirty="0" smtClean="0"/>
              <a:t>+ 13’d156 : 13'd42;</a:t>
            </a:r>
          </a:p>
          <a:p>
            <a:pPr lvl="1"/>
            <a:r>
              <a:rPr lang="en-US" altLang="zh-TW" sz="1600" dirty="0" smtClean="0"/>
              <a:t>f1_dp2sp_abs_amount = </a:t>
            </a:r>
            <a:r>
              <a:rPr lang="en-US" altLang="zh-TW" sz="1600" dirty="0"/>
              <a:t>(</a:t>
            </a:r>
            <a:r>
              <a:rPr lang="en-US" altLang="zh-TW" sz="1600" dirty="0" smtClean="0"/>
              <a:t>f1_dp2hp_subnorm</a:t>
            </a:r>
            <a:r>
              <a:rPr lang="en-US" altLang="zh-TW" sz="1600" dirty="0"/>
              <a:t>) ? {2‘b11, ~f1_op1_exp_dp} </a:t>
            </a:r>
            <a:r>
              <a:rPr lang="en-US" altLang="zh-TW" sz="1600" dirty="0" smtClean="0"/>
              <a:t> + 13’d927 : 13'd29;</a:t>
            </a:r>
            <a:endParaRPr lang="en-US" altLang="zh-TW" sz="1600" dirty="0"/>
          </a:p>
          <a:p>
            <a:endParaRPr lang="en-US" altLang="zh-TW" sz="2000" dirty="0"/>
          </a:p>
          <a:p>
            <a:endParaRPr lang="en-US" altLang="zh-TW" sz="2000" dirty="0" smtClean="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1173223"/>
            <a:ext cx="7249280" cy="2335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矩形 3"/>
          <p:cNvSpPr/>
          <p:nvPr/>
        </p:nvSpPr>
        <p:spPr>
          <a:xfrm>
            <a:off x="899592" y="2938737"/>
            <a:ext cx="6336704" cy="3462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5085696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Interface</a:t>
            </a:r>
            <a:endParaRPr lang="zh-TW" altLang="en-US" dirty="0"/>
          </a:p>
        </p:txBody>
      </p:sp>
      <p:sp>
        <p:nvSpPr>
          <p:cNvPr id="3" name="文字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01128053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VPU Hierarchy</a:t>
            </a:r>
            <a:endParaRPr lang="zh-TW" altLang="en-US" dirty="0"/>
          </a:p>
        </p:txBody>
      </p:sp>
      <p:sp>
        <p:nvSpPr>
          <p:cNvPr id="3" name="內容版面配置區 2"/>
          <p:cNvSpPr>
            <a:spLocks noGrp="1"/>
          </p:cNvSpPr>
          <p:nvPr>
            <p:ph idx="1"/>
          </p:nvPr>
        </p:nvSpPr>
        <p:spPr/>
        <p:txBody>
          <a:bodyPr/>
          <a:lstStyle/>
          <a:p>
            <a:endParaRPr lang="zh-TW" altLang="en-US"/>
          </a:p>
        </p:txBody>
      </p:sp>
      <p:pic>
        <p:nvPicPr>
          <p:cNvPr id="4" name="Picture 2" descr="T:\users\klmn\larryzzr\FP_Larry\VPU hierarchy\all-VPU hierarch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642496"/>
            <a:ext cx="5904657" cy="44818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08695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Lane Interface (1/)</a:t>
            </a:r>
            <a:endParaRPr lang="zh-TW" altLang="en-US" dirty="0"/>
          </a:p>
        </p:txBody>
      </p:sp>
      <p:sp>
        <p:nvSpPr>
          <p:cNvPr id="6" name="內容版面配置區 2"/>
          <p:cNvSpPr>
            <a:spLocks noGrp="1"/>
          </p:cNvSpPr>
          <p:nvPr>
            <p:ph idx="1"/>
          </p:nvPr>
        </p:nvSpPr>
        <p:spPr/>
        <p:txBody>
          <a:bodyPr>
            <a:normAutofit/>
          </a:bodyPr>
          <a:lstStyle/>
          <a:p>
            <a:r>
              <a:rPr lang="en-US" altLang="zh-TW" sz="2000" dirty="0" smtClean="0"/>
              <a:t>Module name is </a:t>
            </a:r>
            <a:r>
              <a:rPr lang="en-US" altLang="zh-TW" sz="2000" dirty="0" err="1" smtClean="0"/>
              <a:t>vc_lane_vfmis.v</a:t>
            </a:r>
            <a:endParaRPr lang="en-US" altLang="zh-TW" sz="2000" dirty="0" smtClean="0"/>
          </a:p>
          <a:p>
            <a:r>
              <a:rPr lang="en-US" altLang="zh-TW" sz="2000" dirty="0"/>
              <a:t>Hierarchy diagram</a:t>
            </a:r>
            <a:endParaRPr lang="zh-TW" altLang="en-US" sz="2000" dirty="0"/>
          </a:p>
          <a:p>
            <a:endParaRPr lang="en-US" altLang="zh-TW" sz="2000" dirty="0" smtClean="0"/>
          </a:p>
        </p:txBody>
      </p:sp>
      <p:pic>
        <p:nvPicPr>
          <p:cNvPr id="4" name="Picture 2" descr="T:\users\klmn\larryzzr\FP_Larry\VPU hierarchy\all-VPU hierarch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390030"/>
            <a:ext cx="5534025" cy="4200525"/>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3059832" y="4005063"/>
            <a:ext cx="3024336" cy="17281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13377065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uArch</a:t>
            </a:r>
            <a:r>
              <a:rPr lang="en-US" altLang="zh-TW" dirty="0"/>
              <a:t> overview</a:t>
            </a:r>
            <a:endParaRPr lang="zh-TW" altLang="en-US" dirty="0"/>
          </a:p>
        </p:txBody>
      </p:sp>
      <p:sp>
        <p:nvSpPr>
          <p:cNvPr id="3" name="文字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32742647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Lane Interface (2/)</a:t>
            </a:r>
            <a:endParaRPr lang="zh-TW" altLang="en-US" dirty="0"/>
          </a:p>
        </p:txBody>
      </p:sp>
      <p:sp>
        <p:nvSpPr>
          <p:cNvPr id="6" name="內容版面配置區 2"/>
          <p:cNvSpPr>
            <a:spLocks noGrp="1"/>
          </p:cNvSpPr>
          <p:nvPr>
            <p:ph idx="1"/>
          </p:nvPr>
        </p:nvSpPr>
        <p:spPr/>
        <p:txBody>
          <a:bodyPr>
            <a:normAutofit/>
          </a:bodyPr>
          <a:lstStyle/>
          <a:p>
            <a:r>
              <a:rPr lang="en-US" altLang="zh-TW" sz="2000" dirty="0" smtClean="0"/>
              <a:t>Block connection diagram</a:t>
            </a:r>
            <a:endParaRPr lang="zh-TW" altLang="en-US" sz="2000" dirty="0"/>
          </a:p>
        </p:txBody>
      </p:sp>
      <p:pic>
        <p:nvPicPr>
          <p:cNvPr id="2051" name="Picture 3" descr="T:\users\klmn\larryzzr\FP_Larry\VPU hierarchy\all-Lane to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2132856"/>
            <a:ext cx="4392487" cy="21233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005533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Lane Interface (3/)</a:t>
            </a:r>
            <a:endParaRPr lang="zh-TW" altLang="en-US" dirty="0"/>
          </a:p>
        </p:txBody>
      </p:sp>
      <p:sp>
        <p:nvSpPr>
          <p:cNvPr id="6" name="內容版面配置區 2"/>
          <p:cNvSpPr>
            <a:spLocks noGrp="1"/>
          </p:cNvSpPr>
          <p:nvPr>
            <p:ph idx="1"/>
          </p:nvPr>
        </p:nvSpPr>
        <p:spPr/>
        <p:txBody>
          <a:bodyPr>
            <a:normAutofit/>
          </a:bodyPr>
          <a:lstStyle/>
          <a:p>
            <a:endParaRPr lang="en-US" altLang="zh-TW" sz="2000" dirty="0" smtClean="0"/>
          </a:p>
        </p:txBody>
      </p:sp>
      <p:graphicFrame>
        <p:nvGraphicFramePr>
          <p:cNvPr id="4" name="內容版面配置區 3"/>
          <p:cNvGraphicFramePr>
            <a:graphicFrameLocks/>
          </p:cNvGraphicFramePr>
          <p:nvPr>
            <p:extLst>
              <p:ext uri="{D42A27DB-BD31-4B8C-83A1-F6EECF244321}">
                <p14:modId xmlns:p14="http://schemas.microsoft.com/office/powerpoint/2010/main" val="1287317436"/>
              </p:ext>
            </p:extLst>
          </p:nvPr>
        </p:nvGraphicFramePr>
        <p:xfrm>
          <a:off x="539552" y="1177696"/>
          <a:ext cx="7992888" cy="5394960"/>
        </p:xfrm>
        <a:graphic>
          <a:graphicData uri="http://schemas.openxmlformats.org/drawingml/2006/table">
            <a:tbl>
              <a:tblPr firstRow="1" bandRow="1">
                <a:tableStyleId>{5C22544A-7EE6-4342-B048-85BDC9FD1C3A}</a:tableStyleId>
              </a:tblPr>
              <a:tblGrid>
                <a:gridCol w="2448272"/>
                <a:gridCol w="720080"/>
                <a:gridCol w="4824536"/>
              </a:tblGrid>
              <a:tr h="227102">
                <a:tc>
                  <a:txBody>
                    <a:bodyPr/>
                    <a:lstStyle/>
                    <a:p>
                      <a:r>
                        <a:rPr lang="en-US" altLang="zh-TW" sz="1400" dirty="0" smtClean="0"/>
                        <a:t>Signal</a:t>
                      </a:r>
                      <a:r>
                        <a:rPr lang="en-US" altLang="zh-TW" sz="1400" baseline="0" dirty="0" smtClean="0"/>
                        <a:t> name</a:t>
                      </a:r>
                      <a:endParaRPr lang="zh-TW" altLang="en-US" sz="1400" dirty="0"/>
                    </a:p>
                  </a:txBody>
                  <a:tcPr/>
                </a:tc>
                <a:tc>
                  <a:txBody>
                    <a:bodyPr/>
                    <a:lstStyle/>
                    <a:p>
                      <a:r>
                        <a:rPr lang="en-US" altLang="zh-TW" sz="1400" dirty="0" smtClean="0"/>
                        <a:t>Type</a:t>
                      </a:r>
                      <a:endParaRPr lang="zh-TW" altLang="en-US" sz="1400" dirty="0"/>
                    </a:p>
                  </a:txBody>
                  <a:tcPr/>
                </a:tc>
                <a:tc>
                  <a:txBody>
                    <a:bodyPr/>
                    <a:lstStyle/>
                    <a:p>
                      <a:r>
                        <a:rPr lang="en-US" altLang="zh-TW" sz="1400" dirty="0" smtClean="0"/>
                        <a:t>Description</a:t>
                      </a:r>
                      <a:endParaRPr lang="zh-TW" altLang="en-US" sz="1400" dirty="0"/>
                    </a:p>
                  </a:txBody>
                  <a:tcPr/>
                </a:tc>
              </a:tr>
              <a:tr h="227102">
                <a:tc>
                  <a:txBody>
                    <a:bodyPr/>
                    <a:lstStyle/>
                    <a:p>
                      <a:r>
                        <a:rPr lang="en-US" altLang="zh-TW" sz="1400" dirty="0" err="1" smtClean="0"/>
                        <a:t>core_clk</a:t>
                      </a:r>
                      <a:endParaRPr lang="zh-TW" altLang="en-US" sz="1400" dirty="0"/>
                    </a:p>
                  </a:txBody>
                  <a:tcPr/>
                </a:tc>
                <a:tc>
                  <a:txBody>
                    <a:bodyPr/>
                    <a:lstStyle/>
                    <a:p>
                      <a:r>
                        <a:rPr lang="en-US" altLang="zh-TW" sz="1400" dirty="0" smtClean="0"/>
                        <a:t>Input</a:t>
                      </a:r>
                      <a:endParaRPr lang="zh-TW" altLang="en-US" sz="1400" dirty="0"/>
                    </a:p>
                  </a:txBody>
                  <a:tcPr/>
                </a:tc>
                <a:tc>
                  <a:txBody>
                    <a:bodyPr/>
                    <a:lstStyle/>
                    <a:p>
                      <a:r>
                        <a:rPr lang="en-US" altLang="zh-TW" sz="1400" dirty="0" smtClean="0"/>
                        <a:t>Clock</a:t>
                      </a:r>
                      <a:endParaRPr lang="zh-TW" altLang="en-US" sz="1400" dirty="0"/>
                    </a:p>
                  </a:txBody>
                  <a:tcPr/>
                </a:tc>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t>core_reset_n</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Input</a:t>
                      </a:r>
                      <a:endParaRPr lang="zh-TW" altLang="en-US" sz="1400" dirty="0" smtClean="0"/>
                    </a:p>
                  </a:txBody>
                  <a:tcPr/>
                </a:tc>
                <a:tc>
                  <a:txBody>
                    <a:bodyPr/>
                    <a:lstStyle/>
                    <a:p>
                      <a:r>
                        <a:rPr lang="en-US" altLang="zh-TW" sz="1400" dirty="0" smtClean="0"/>
                        <a:t>Negative Edge Reset</a:t>
                      </a:r>
                      <a:endParaRPr lang="zh-TW" altLang="en-US" sz="1400" dirty="0"/>
                    </a:p>
                  </a:txBody>
                  <a:tcPr/>
                </a:tc>
              </a:tr>
              <a:tr h="227102">
                <a:tc>
                  <a:txBody>
                    <a:bodyPr/>
                    <a:lstStyle/>
                    <a:p>
                      <a:r>
                        <a:rPr lang="en-US" altLang="zh-TW" sz="1400" dirty="0" err="1" smtClean="0"/>
                        <a:t>lane_id</a:t>
                      </a:r>
                      <a:endParaRPr lang="zh-TW" altLang="en-US" sz="1400" dirty="0"/>
                    </a:p>
                  </a:txBody>
                  <a:tcPr/>
                </a:tc>
                <a:tc>
                  <a:txBody>
                    <a:bodyPr/>
                    <a:lstStyle/>
                    <a:p>
                      <a:r>
                        <a:rPr lang="en-US" altLang="zh-TW" sz="1400" dirty="0" smtClean="0"/>
                        <a:t>Input</a:t>
                      </a:r>
                      <a:endParaRPr lang="zh-TW" altLang="en-US" sz="1400" dirty="0"/>
                    </a:p>
                  </a:txBody>
                  <a:tcPr/>
                </a:tc>
                <a:tc>
                  <a:txBody>
                    <a:bodyPr/>
                    <a:lstStyle/>
                    <a:p>
                      <a:r>
                        <a:rPr lang="en-US" altLang="zh-TW" sz="1400" dirty="0" smtClean="0"/>
                        <a:t>Lane</a:t>
                      </a:r>
                      <a:r>
                        <a:rPr lang="en-US" altLang="zh-TW" sz="1400" baseline="0" dirty="0" smtClean="0"/>
                        <a:t> </a:t>
                      </a:r>
                      <a:r>
                        <a:rPr lang="en-US" altLang="zh-TW" sz="1400" dirty="0" smtClean="0"/>
                        <a:t>ID and</a:t>
                      </a:r>
                      <a:r>
                        <a:rPr lang="en-US" altLang="zh-TW" sz="1400" baseline="0" dirty="0" smtClean="0"/>
                        <a:t> it indicate lane0 for scalar floating-point logics</a:t>
                      </a:r>
                      <a:endParaRPr lang="zh-TW" altLang="en-US" sz="1400" dirty="0"/>
                    </a:p>
                  </a:txBody>
                  <a:tcPr/>
                </a:tc>
              </a:tr>
              <a:tr h="227102">
                <a:tc>
                  <a:txBody>
                    <a:bodyPr/>
                    <a:lstStyle/>
                    <a:p>
                      <a:r>
                        <a:rPr lang="en-US" altLang="zh-TW" sz="1400" dirty="0" err="1" smtClean="0"/>
                        <a:t>vfmis_vtype_sew</a:t>
                      </a:r>
                      <a:endParaRPr lang="zh-TW" altLang="en-US" sz="1400" dirty="0"/>
                    </a:p>
                  </a:txBody>
                  <a:tcPr/>
                </a:tc>
                <a:tc>
                  <a:txBody>
                    <a:bodyPr/>
                    <a:lstStyle/>
                    <a:p>
                      <a:r>
                        <a:rPr lang="en-US" altLang="zh-TW" sz="1400" dirty="0" smtClean="0"/>
                        <a:t>Input</a:t>
                      </a:r>
                      <a:endParaRPr lang="zh-TW" altLang="en-US" sz="1400" dirty="0"/>
                    </a:p>
                  </a:txBody>
                  <a:tcPr/>
                </a:tc>
                <a:tc>
                  <a:txBody>
                    <a:bodyPr/>
                    <a:lstStyle/>
                    <a:p>
                      <a:r>
                        <a:rPr lang="en-US" altLang="zh-TW" sz="1400" baseline="0" dirty="0" smtClean="0"/>
                        <a:t>Apply </a:t>
                      </a:r>
                      <a:r>
                        <a:rPr lang="en-US" altLang="zh-TW" sz="1400" baseline="0" dirty="0" err="1" smtClean="0"/>
                        <a:t>vsew</a:t>
                      </a:r>
                      <a:r>
                        <a:rPr lang="en-US" altLang="zh-TW" sz="1400" baseline="0" dirty="0" smtClean="0"/>
                        <a:t> to execute instruction</a:t>
                      </a:r>
                    </a:p>
                  </a:txBody>
                  <a:tcPr/>
                </a:tc>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t>vfmis_csr_ediv</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Input</a:t>
                      </a:r>
                      <a:endParaRPr lang="zh-TW" altLang="en-US" sz="1400" dirty="0" smtClean="0"/>
                    </a:p>
                  </a:txBody>
                  <a:tcPr/>
                </a:tc>
                <a:tc>
                  <a:txBody>
                    <a:bodyPr/>
                    <a:lstStyle/>
                    <a:p>
                      <a:r>
                        <a:rPr lang="en-US" altLang="zh-TW" sz="1400" baseline="0" dirty="0" smtClean="0"/>
                        <a:t>Apply </a:t>
                      </a:r>
                      <a:r>
                        <a:rPr lang="en-US" altLang="zh-TW" sz="1400" baseline="0" dirty="0" err="1" smtClean="0"/>
                        <a:t>vediv</a:t>
                      </a:r>
                      <a:r>
                        <a:rPr lang="en-US" altLang="zh-TW" sz="1400" baseline="0" dirty="0" smtClean="0"/>
                        <a:t> to execute instruction</a:t>
                      </a:r>
                    </a:p>
                  </a:txBody>
                  <a:tcPr/>
                </a:tc>
              </a:tr>
              <a:tr h="227102">
                <a:tc>
                  <a:txBody>
                    <a:bodyPr/>
                    <a:lstStyle/>
                    <a:p>
                      <a:r>
                        <a:rPr lang="en-US" altLang="zh-TW" sz="1400" dirty="0" err="1" smtClean="0"/>
                        <a:t>vfmis_vtype_lmul</a:t>
                      </a:r>
                      <a:endParaRPr lang="zh-TW" altLang="en-US" sz="1400" dirty="0"/>
                    </a:p>
                  </a:txBody>
                  <a:tcPr/>
                </a:tc>
                <a:tc>
                  <a:txBody>
                    <a:bodyPr/>
                    <a:lstStyle/>
                    <a:p>
                      <a:r>
                        <a:rPr lang="en-US" altLang="zh-TW" sz="1400" dirty="0" smtClean="0"/>
                        <a:t>Input</a:t>
                      </a:r>
                      <a:endParaRPr lang="zh-TW" altLang="en-US" sz="1400" dirty="0"/>
                    </a:p>
                  </a:txBody>
                  <a:tcPr/>
                </a:tc>
                <a:tc>
                  <a:txBody>
                    <a:bodyPr/>
                    <a:lstStyle/>
                    <a:p>
                      <a:r>
                        <a:rPr lang="en-US" altLang="zh-TW" sz="1400" baseline="0" dirty="0" smtClean="0"/>
                        <a:t>Apply </a:t>
                      </a:r>
                      <a:r>
                        <a:rPr lang="en-US" altLang="zh-TW" sz="1400" baseline="0" dirty="0" err="1" smtClean="0"/>
                        <a:t>vlmul</a:t>
                      </a:r>
                      <a:r>
                        <a:rPr lang="en-US" altLang="zh-TW" sz="1400" baseline="0" dirty="0" smtClean="0"/>
                        <a:t> to execute instruction</a:t>
                      </a:r>
                      <a:endParaRPr lang="zh-TW" altLang="en-US" sz="1400" dirty="0"/>
                    </a:p>
                  </a:txBody>
                  <a:tcPr/>
                </a:tc>
              </a:tr>
              <a:tr h="227102">
                <a:tc>
                  <a:txBody>
                    <a:bodyPr/>
                    <a:lstStyle/>
                    <a:p>
                      <a:r>
                        <a:rPr lang="en-US" altLang="zh-TW" sz="1400" dirty="0" err="1" smtClean="0"/>
                        <a:t>vfmis_rmode</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Input</a:t>
                      </a:r>
                      <a:endParaRPr lang="zh-TW" altLang="en-US" sz="1400" dirty="0" smtClean="0"/>
                    </a:p>
                  </a:txBody>
                  <a:tcPr/>
                </a:tc>
                <a:tc>
                  <a:txBody>
                    <a:bodyPr/>
                    <a:lstStyle/>
                    <a:p>
                      <a:r>
                        <a:rPr lang="en-US" altLang="zh-TW" sz="1400" baseline="0" dirty="0" smtClean="0"/>
                        <a:t>Apply </a:t>
                      </a:r>
                      <a:r>
                        <a:rPr lang="en-US" altLang="zh-TW" sz="1400" baseline="0" dirty="0" err="1" smtClean="0"/>
                        <a:t>frm</a:t>
                      </a:r>
                      <a:r>
                        <a:rPr lang="en-US" altLang="zh-TW" sz="1400" baseline="0" dirty="0" smtClean="0"/>
                        <a:t> to execute instruction</a:t>
                      </a:r>
                      <a:endParaRPr lang="zh-TW" altLang="en-US" sz="1400" dirty="0"/>
                    </a:p>
                  </a:txBody>
                  <a:tcPr/>
                </a:tc>
              </a:tr>
              <a:tr h="227102">
                <a:tc>
                  <a:txBody>
                    <a:bodyPr/>
                    <a:lstStyle/>
                    <a:p>
                      <a:r>
                        <a:rPr lang="en-US" altLang="zh-TW" sz="1400" dirty="0" err="1" smtClean="0"/>
                        <a:t>vfmis_valid</a:t>
                      </a:r>
                      <a:endParaRPr lang="zh-TW" altLang="en-US" sz="1400" dirty="0"/>
                    </a:p>
                  </a:txBody>
                  <a:tcPr/>
                </a:tc>
                <a:tc>
                  <a:txBody>
                    <a:bodyPr/>
                    <a:lstStyle/>
                    <a:p>
                      <a:r>
                        <a:rPr lang="en-US" altLang="zh-TW" sz="1400" dirty="0" smtClean="0"/>
                        <a:t>Input</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Instruction valid</a:t>
                      </a:r>
                      <a:r>
                        <a:rPr lang="en-US" altLang="zh-TW" sz="1400" baseline="0" dirty="0" smtClean="0"/>
                        <a:t> signal</a:t>
                      </a:r>
                      <a:endParaRPr lang="zh-TW" altLang="en-US" sz="1400" dirty="0" smtClean="0"/>
                    </a:p>
                  </a:txBody>
                  <a:tcPr/>
                </a:tc>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t>vfmis_uop_cnt</a:t>
                      </a:r>
                      <a:endParaRPr lang="zh-TW" altLang="en-US" sz="1400" dirty="0" smtClean="0"/>
                    </a:p>
                  </a:txBody>
                  <a:tcPr/>
                </a:tc>
                <a:tc>
                  <a:txBody>
                    <a:bodyPr/>
                    <a:lstStyle/>
                    <a:p>
                      <a:r>
                        <a:rPr lang="en-US" altLang="zh-TW" sz="1400" dirty="0" smtClean="0"/>
                        <a:t>Input</a:t>
                      </a:r>
                      <a:endParaRPr lang="zh-TW" altLang="en-US" sz="1400" dirty="0"/>
                    </a:p>
                  </a:txBody>
                  <a:tcPr/>
                </a:tc>
                <a:tc>
                  <a:txBody>
                    <a:bodyPr/>
                    <a:lstStyle/>
                    <a:p>
                      <a:r>
                        <a:rPr lang="en-US" altLang="zh-TW" sz="1400" dirty="0" smtClean="0"/>
                        <a:t>Micro-op</a:t>
                      </a:r>
                      <a:r>
                        <a:rPr lang="en-US" altLang="zh-TW" sz="1400" baseline="0" dirty="0" smtClean="0"/>
                        <a:t> counter start from 0</a:t>
                      </a:r>
                      <a:endParaRPr lang="zh-TW" altLang="en-US" sz="1400" dirty="0"/>
                    </a:p>
                  </a:txBody>
                  <a:tcPr/>
                </a:tc>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t>vfmis_uop_first</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Input</a:t>
                      </a:r>
                      <a:endParaRPr lang="zh-TW" altLang="en-US" sz="1400" dirty="0" smtClean="0"/>
                    </a:p>
                  </a:txBody>
                  <a:tcPr/>
                </a:tc>
                <a:tc>
                  <a:txBody>
                    <a:bodyPr/>
                    <a:lstStyle/>
                    <a:p>
                      <a:r>
                        <a:rPr lang="en-US" altLang="zh-TW" sz="1400" dirty="0" smtClean="0"/>
                        <a:t>Indicate</a:t>
                      </a:r>
                      <a:r>
                        <a:rPr lang="en-US" altLang="zh-TW" sz="1400" baseline="0" dirty="0" smtClean="0"/>
                        <a:t> the 1</a:t>
                      </a:r>
                      <a:r>
                        <a:rPr lang="en-US" altLang="zh-TW" sz="1400" baseline="30000" dirty="0" smtClean="0"/>
                        <a:t>st</a:t>
                      </a:r>
                      <a:r>
                        <a:rPr lang="en-US" altLang="zh-TW" sz="1400" baseline="0" dirty="0" smtClean="0"/>
                        <a:t> micro-op</a:t>
                      </a:r>
                      <a:endParaRPr lang="zh-TW" altLang="en-US" sz="1400" dirty="0"/>
                    </a:p>
                  </a:txBody>
                  <a:tcPr/>
                </a:tc>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t>vfmis_uop_last</a:t>
                      </a:r>
                      <a:endParaRPr lang="zh-TW" altLang="en-US" sz="1400" dirty="0" smtClean="0"/>
                    </a:p>
                  </a:txBody>
                  <a:tcPr/>
                </a:tc>
                <a:tc>
                  <a:txBody>
                    <a:bodyPr/>
                    <a:lstStyle/>
                    <a:p>
                      <a:r>
                        <a:rPr lang="en-US" altLang="zh-TW" sz="1400" dirty="0" smtClean="0"/>
                        <a:t>Input</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Indicate</a:t>
                      </a:r>
                      <a:r>
                        <a:rPr lang="en-US" altLang="zh-TW" sz="1400" baseline="0" dirty="0" smtClean="0"/>
                        <a:t> the last micro-op</a:t>
                      </a:r>
                      <a:endParaRPr lang="zh-TW" altLang="en-US" sz="1400" dirty="0" smtClean="0"/>
                    </a:p>
                  </a:txBody>
                  <a:tcPr/>
                </a:tc>
              </a:tr>
              <a:tr h="227102">
                <a:tc>
                  <a:txBody>
                    <a:bodyPr/>
                    <a:lstStyle/>
                    <a:p>
                      <a:r>
                        <a:rPr lang="en-US" altLang="zh-TW" sz="1400" dirty="0" err="1" smtClean="0"/>
                        <a:t>vfmis_msk_bits</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Input</a:t>
                      </a:r>
                      <a:endParaRPr lang="zh-TW" altLang="en-US" sz="1400" dirty="0" smtClean="0"/>
                    </a:p>
                  </a:txBody>
                  <a:tcPr/>
                </a:tc>
                <a:tc>
                  <a:txBody>
                    <a:bodyPr/>
                    <a:lstStyle/>
                    <a:p>
                      <a:r>
                        <a:rPr lang="en-US" altLang="zh-TW" sz="1400" dirty="0" smtClean="0"/>
                        <a:t>The</a:t>
                      </a:r>
                      <a:r>
                        <a:rPr lang="en-US" altLang="zh-TW" sz="1400" baseline="0" dirty="0" smtClean="0"/>
                        <a:t> source data valid signal</a:t>
                      </a:r>
                      <a:endParaRPr lang="zh-TW" altLang="en-US" sz="1400" dirty="0"/>
                    </a:p>
                  </a:txBody>
                  <a:tcPr/>
                </a:tc>
              </a:tr>
              <a:tr h="227102">
                <a:tc>
                  <a:txBody>
                    <a:bodyPr/>
                    <a:lstStyle/>
                    <a:p>
                      <a:r>
                        <a:rPr lang="en-US" altLang="zh-TW" sz="1400" dirty="0" err="1" smtClean="0"/>
                        <a:t>vfmis_ex_ctrl</a:t>
                      </a:r>
                      <a:endParaRPr lang="zh-TW" altLang="en-US" sz="1400" dirty="0"/>
                    </a:p>
                  </a:txBody>
                  <a:tcPr/>
                </a:tc>
                <a:tc>
                  <a:txBody>
                    <a:bodyPr/>
                    <a:lstStyle/>
                    <a:p>
                      <a:r>
                        <a:rPr lang="en-US" altLang="zh-TW" sz="1400" dirty="0" smtClean="0"/>
                        <a:t>Input</a:t>
                      </a:r>
                      <a:endParaRPr lang="zh-TW" altLang="en-US" sz="1400" dirty="0"/>
                    </a:p>
                  </a:txBody>
                  <a:tcPr/>
                </a:tc>
                <a:tc>
                  <a:txBody>
                    <a:bodyPr/>
                    <a:lstStyle/>
                    <a:p>
                      <a:r>
                        <a:rPr lang="en-US" altLang="zh-TW" sz="1400" dirty="0" smtClean="0"/>
                        <a:t>Instruction encoding</a:t>
                      </a:r>
                      <a:r>
                        <a:rPr lang="en-US" altLang="zh-TW" sz="1400" baseline="0" dirty="0" smtClean="0"/>
                        <a:t> and please see </a:t>
                      </a:r>
                      <a:r>
                        <a:rPr lang="en-US" altLang="zh-TW" sz="1400" b="1" dirty="0" smtClean="0"/>
                        <a:t>Instruction encoding </a:t>
                      </a:r>
                      <a:r>
                        <a:rPr lang="en-US" altLang="zh-TW" sz="1400" dirty="0" smtClean="0"/>
                        <a:t>slide</a:t>
                      </a:r>
                      <a:endParaRPr lang="zh-TW" altLang="en-US" sz="1400" dirty="0"/>
                    </a:p>
                  </a:txBody>
                  <a:tcPr/>
                </a:tc>
              </a:tr>
              <a:tr h="227102">
                <a:tc>
                  <a:txBody>
                    <a:bodyPr/>
                    <a:lstStyle/>
                    <a:p>
                      <a:r>
                        <a:rPr lang="en-US" altLang="zh-TW" sz="1400" dirty="0" err="1" smtClean="0"/>
                        <a:t>vfmis_op_wide</a:t>
                      </a:r>
                      <a:endParaRPr lang="zh-TW" altLang="en-US" sz="1400" dirty="0"/>
                    </a:p>
                  </a:txBody>
                  <a:tcPr/>
                </a:tc>
                <a:tc>
                  <a:txBody>
                    <a:bodyPr/>
                    <a:lstStyle/>
                    <a:p>
                      <a:r>
                        <a:rPr lang="en-US" altLang="zh-TW" sz="1400" dirty="0" smtClean="0"/>
                        <a:t>Input</a:t>
                      </a:r>
                      <a:endParaRPr lang="zh-TW" altLang="en-US" sz="1400" dirty="0"/>
                    </a:p>
                  </a:txBody>
                  <a:tcPr/>
                </a:tc>
                <a:tc>
                  <a:txBody>
                    <a:bodyPr/>
                    <a:lstStyle/>
                    <a:p>
                      <a:r>
                        <a:rPr lang="en-US" altLang="zh-TW" sz="1400" dirty="0" smtClean="0"/>
                        <a:t>Indicate</a:t>
                      </a:r>
                      <a:r>
                        <a:rPr lang="en-US" altLang="zh-TW" sz="1400" baseline="0" dirty="0" smtClean="0"/>
                        <a:t> 2x width destination or source</a:t>
                      </a:r>
                      <a:endParaRPr lang="zh-TW" altLang="en-US" sz="1400" dirty="0"/>
                    </a:p>
                  </a:txBody>
                  <a:tcPr/>
                </a:tc>
              </a:tr>
              <a:tr h="227102">
                <a:tc>
                  <a:txBody>
                    <a:bodyPr/>
                    <a:lstStyle/>
                    <a:p>
                      <a:r>
                        <a:rPr lang="en-US" altLang="zh-TW" sz="1400" dirty="0" err="1" smtClean="0"/>
                        <a:t>vfmis_sign</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Input</a:t>
                      </a:r>
                      <a:endParaRPr lang="zh-TW" altLang="en-US" sz="1400" dirty="0" smtClean="0"/>
                    </a:p>
                  </a:txBody>
                  <a:tcPr/>
                </a:tc>
                <a:tc>
                  <a:txBody>
                    <a:bodyPr/>
                    <a:lstStyle/>
                    <a:p>
                      <a:r>
                        <a:rPr lang="en-US" altLang="zh-TW" sz="1400" dirty="0" smtClean="0"/>
                        <a:t>Indicate sign data (XRF)</a:t>
                      </a:r>
                      <a:endParaRPr lang="zh-TW" altLang="en-US" sz="1400" dirty="0"/>
                    </a:p>
                  </a:txBody>
                  <a:tcPr/>
                </a:tc>
              </a:tr>
              <a:tr h="227102">
                <a:tc>
                  <a:txBody>
                    <a:bodyPr/>
                    <a:lstStyle/>
                    <a:p>
                      <a:r>
                        <a:rPr lang="en-US" altLang="zh-TW" sz="1400" dirty="0" err="1" smtClean="0"/>
                        <a:t>vfmis_tail_bits</a:t>
                      </a:r>
                      <a:endParaRPr lang="zh-TW" altLang="en-US" sz="1400" dirty="0"/>
                    </a:p>
                  </a:txBody>
                  <a:tcPr/>
                </a:tc>
                <a:tc>
                  <a:txBody>
                    <a:bodyPr/>
                    <a:lstStyle/>
                    <a:p>
                      <a:r>
                        <a:rPr lang="en-US" altLang="zh-TW" sz="1400" dirty="0" smtClean="0"/>
                        <a:t>Input</a:t>
                      </a:r>
                      <a:endParaRPr lang="zh-TW" altLang="en-US" sz="1400" dirty="0"/>
                    </a:p>
                  </a:txBody>
                  <a:tcPr/>
                </a:tc>
                <a:tc>
                  <a:txBody>
                    <a:bodyPr/>
                    <a:lstStyle/>
                    <a:p>
                      <a:r>
                        <a:rPr lang="en-US" altLang="zh-TW" sz="1400" dirty="0" smtClean="0"/>
                        <a:t>Indicate</a:t>
                      </a:r>
                      <a:r>
                        <a:rPr lang="en-US" altLang="zh-TW" sz="1400" baseline="0" dirty="0" smtClean="0"/>
                        <a:t> the tail elements a</a:t>
                      </a:r>
                      <a:r>
                        <a:rPr lang="en-US" altLang="zh-TW" sz="1400" dirty="0" smtClean="0"/>
                        <a:t>nd the value is inversion of </a:t>
                      </a:r>
                      <a:r>
                        <a:rPr lang="en-US" altLang="zh-TW" sz="1400" dirty="0" err="1" smtClean="0"/>
                        <a:t>vfmis_msk_bits</a:t>
                      </a:r>
                      <a:endParaRPr lang="zh-TW" altLang="en-US" sz="1400" dirty="0"/>
                    </a:p>
                  </a:txBody>
                  <a:tcPr/>
                </a:tc>
              </a:tr>
            </a:tbl>
          </a:graphicData>
        </a:graphic>
      </p:graphicFrame>
    </p:spTree>
    <p:extLst>
      <p:ext uri="{BB962C8B-B14F-4D97-AF65-F5344CB8AC3E}">
        <p14:creationId xmlns:p14="http://schemas.microsoft.com/office/powerpoint/2010/main" val="191165891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Lane Interface (4/)</a:t>
            </a:r>
            <a:endParaRPr lang="zh-TW" altLang="en-US" dirty="0"/>
          </a:p>
        </p:txBody>
      </p:sp>
      <p:sp>
        <p:nvSpPr>
          <p:cNvPr id="6" name="內容版面配置區 2"/>
          <p:cNvSpPr>
            <a:spLocks noGrp="1"/>
          </p:cNvSpPr>
          <p:nvPr>
            <p:ph idx="1"/>
          </p:nvPr>
        </p:nvSpPr>
        <p:spPr/>
        <p:txBody>
          <a:bodyPr>
            <a:normAutofit/>
          </a:bodyPr>
          <a:lstStyle/>
          <a:p>
            <a:endParaRPr lang="en-US" altLang="zh-TW" sz="2000" dirty="0" smtClean="0"/>
          </a:p>
        </p:txBody>
      </p:sp>
      <p:graphicFrame>
        <p:nvGraphicFramePr>
          <p:cNvPr id="4" name="內容版面配置區 3"/>
          <p:cNvGraphicFramePr>
            <a:graphicFrameLocks/>
          </p:cNvGraphicFramePr>
          <p:nvPr>
            <p:extLst>
              <p:ext uri="{D42A27DB-BD31-4B8C-83A1-F6EECF244321}">
                <p14:modId xmlns:p14="http://schemas.microsoft.com/office/powerpoint/2010/main" val="2803455142"/>
              </p:ext>
            </p:extLst>
          </p:nvPr>
        </p:nvGraphicFramePr>
        <p:xfrm>
          <a:off x="539552" y="1177696"/>
          <a:ext cx="7992888" cy="2438400"/>
        </p:xfrm>
        <a:graphic>
          <a:graphicData uri="http://schemas.openxmlformats.org/drawingml/2006/table">
            <a:tbl>
              <a:tblPr firstRow="1" bandRow="1">
                <a:tableStyleId>{5C22544A-7EE6-4342-B048-85BDC9FD1C3A}</a:tableStyleId>
              </a:tblPr>
              <a:tblGrid>
                <a:gridCol w="2448272"/>
                <a:gridCol w="720080"/>
                <a:gridCol w="4824536"/>
              </a:tblGrid>
              <a:tr h="227102">
                <a:tc>
                  <a:txBody>
                    <a:bodyPr/>
                    <a:lstStyle/>
                    <a:p>
                      <a:r>
                        <a:rPr lang="en-US" altLang="zh-TW" sz="1400" dirty="0" smtClean="0"/>
                        <a:t>Signal</a:t>
                      </a:r>
                      <a:r>
                        <a:rPr lang="en-US" altLang="zh-TW" sz="1400" baseline="0" dirty="0" smtClean="0"/>
                        <a:t> name</a:t>
                      </a:r>
                      <a:endParaRPr lang="zh-TW" altLang="en-US" sz="1400" dirty="0"/>
                    </a:p>
                  </a:txBody>
                  <a:tcPr/>
                </a:tc>
                <a:tc>
                  <a:txBody>
                    <a:bodyPr/>
                    <a:lstStyle/>
                    <a:p>
                      <a:r>
                        <a:rPr lang="en-US" altLang="zh-TW" sz="1400" dirty="0" smtClean="0"/>
                        <a:t>Type</a:t>
                      </a:r>
                      <a:endParaRPr lang="zh-TW" altLang="en-US" sz="1400" dirty="0"/>
                    </a:p>
                  </a:txBody>
                  <a:tcPr/>
                </a:tc>
                <a:tc>
                  <a:txBody>
                    <a:bodyPr/>
                    <a:lstStyle/>
                    <a:p>
                      <a:r>
                        <a:rPr lang="en-US" altLang="zh-TW" sz="1400" dirty="0" smtClean="0"/>
                        <a:t>Description</a:t>
                      </a:r>
                      <a:endParaRPr lang="zh-TW" altLang="en-US" sz="1400" dirty="0"/>
                    </a:p>
                  </a:txBody>
                  <a:tcPr/>
                </a:tc>
              </a:tr>
              <a:tr h="227102">
                <a:tc>
                  <a:txBody>
                    <a:bodyPr/>
                    <a:lstStyle/>
                    <a:p>
                      <a:r>
                        <a:rPr lang="en-US" altLang="zh-TW" sz="1400" dirty="0" err="1" smtClean="0"/>
                        <a:t>vrf_data</a:t>
                      </a:r>
                      <a:r>
                        <a:rPr lang="en-US" altLang="zh-TW" sz="1400" dirty="0" smtClean="0"/>
                        <a:t>[0/1/2/3]_in</a:t>
                      </a:r>
                      <a:endParaRPr lang="zh-TW" altLang="en-US" sz="1400" dirty="0"/>
                    </a:p>
                  </a:txBody>
                  <a:tcPr/>
                </a:tc>
                <a:tc>
                  <a:txBody>
                    <a:bodyPr/>
                    <a:lstStyle/>
                    <a:p>
                      <a:r>
                        <a:rPr lang="en-US" altLang="zh-TW" sz="1400" dirty="0" smtClean="0"/>
                        <a:t>Input</a:t>
                      </a:r>
                      <a:endParaRPr lang="zh-TW" altLang="en-US" sz="1400" dirty="0"/>
                    </a:p>
                  </a:txBody>
                  <a:tcPr/>
                </a:tc>
                <a:tc>
                  <a:txBody>
                    <a:bodyPr/>
                    <a:lstStyle/>
                    <a:p>
                      <a:r>
                        <a:rPr lang="en-US" altLang="zh-TW" sz="1400" dirty="0" smtClean="0"/>
                        <a:t>The data is</a:t>
                      </a:r>
                      <a:r>
                        <a:rPr lang="en-US" altLang="zh-TW" sz="1400" baseline="0" dirty="0" smtClean="0"/>
                        <a:t> from VRF read port 0/1/2/3</a:t>
                      </a:r>
                      <a:endParaRPr lang="zh-TW" altLang="en-US" sz="1400" dirty="0"/>
                    </a:p>
                  </a:txBody>
                  <a:tcPr/>
                </a:tc>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t>frf_data</a:t>
                      </a:r>
                      <a:r>
                        <a:rPr lang="en-US" altLang="zh-TW" sz="1400" dirty="0" smtClean="0"/>
                        <a:t>[0/1/2]_out</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Input</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The data is</a:t>
                      </a:r>
                      <a:r>
                        <a:rPr lang="en-US" altLang="zh-TW" sz="1400" baseline="0" dirty="0" smtClean="0"/>
                        <a:t> from FRF read port 0/1/2/3</a:t>
                      </a:r>
                      <a:endParaRPr lang="zh-TW" altLang="en-US" sz="1400" dirty="0" smtClean="0"/>
                    </a:p>
                  </a:txBody>
                  <a:tcPr/>
                </a:tc>
              </a:tr>
              <a:tr h="227102">
                <a:tc>
                  <a:txBody>
                    <a:bodyPr/>
                    <a:lstStyle/>
                    <a:p>
                      <a:r>
                        <a:rPr lang="en-US" altLang="zh-TW" sz="1400" dirty="0" err="1" smtClean="0"/>
                        <a:t>fmis_scalar_valid</a:t>
                      </a:r>
                      <a:endParaRPr lang="zh-TW" altLang="en-US" sz="1400" dirty="0"/>
                    </a:p>
                  </a:txBody>
                  <a:tcPr/>
                </a:tc>
                <a:tc>
                  <a:txBody>
                    <a:bodyPr/>
                    <a:lstStyle/>
                    <a:p>
                      <a:r>
                        <a:rPr lang="en-US" altLang="zh-TW" sz="1400" dirty="0" smtClean="0"/>
                        <a:t>Input</a:t>
                      </a:r>
                      <a:endParaRPr lang="zh-TW" altLang="en-US" sz="1400" dirty="0"/>
                    </a:p>
                  </a:txBody>
                  <a:tcPr/>
                </a:tc>
                <a:tc>
                  <a:txBody>
                    <a:bodyPr/>
                    <a:lstStyle/>
                    <a:p>
                      <a:r>
                        <a:rPr lang="en-US" altLang="zh-TW" sz="1400" dirty="0" smtClean="0"/>
                        <a:t>Indicate</a:t>
                      </a:r>
                      <a:r>
                        <a:rPr lang="en-US" altLang="zh-TW" sz="1400" baseline="0" dirty="0" smtClean="0"/>
                        <a:t> that the scalar data is valid</a:t>
                      </a:r>
                      <a:endParaRPr lang="zh-TW" altLang="en-US" sz="1400" dirty="0"/>
                    </a:p>
                  </a:txBody>
                  <a:tcPr/>
                </a:tc>
              </a:tr>
              <a:tr h="227102">
                <a:tc>
                  <a:txBody>
                    <a:bodyPr/>
                    <a:lstStyle/>
                    <a:p>
                      <a:r>
                        <a:rPr lang="en-US" altLang="zh-TW" sz="1400" dirty="0" err="1" smtClean="0"/>
                        <a:t>vfmis</a:t>
                      </a:r>
                      <a:r>
                        <a:rPr lang="en-US" altLang="zh-TW" sz="1400" dirty="0" smtClean="0"/>
                        <a:t>_[vs1/vs2/vs3]_valid</a:t>
                      </a:r>
                      <a:endParaRPr lang="zh-TW" altLang="en-US" sz="1400" dirty="0"/>
                    </a:p>
                  </a:txBody>
                  <a:tcPr/>
                </a:tc>
                <a:tc>
                  <a:txBody>
                    <a:bodyPr/>
                    <a:lstStyle/>
                    <a:p>
                      <a:r>
                        <a:rPr lang="en-US" altLang="zh-TW" sz="1400" dirty="0" smtClean="0"/>
                        <a:t>Input</a:t>
                      </a:r>
                      <a:endParaRPr lang="zh-TW" altLang="en-US" sz="1400" dirty="0"/>
                    </a:p>
                  </a:txBody>
                  <a:tcPr/>
                </a:tc>
                <a:tc>
                  <a:txBody>
                    <a:bodyPr/>
                    <a:lstStyle/>
                    <a:p>
                      <a:r>
                        <a:rPr lang="en-US" altLang="zh-TW" sz="1400" dirty="0" smtClean="0"/>
                        <a:t>The</a:t>
                      </a:r>
                      <a:r>
                        <a:rPr lang="en-US" altLang="zh-TW" sz="1400" baseline="0" dirty="0" smtClean="0"/>
                        <a:t> corresponding source data is valid</a:t>
                      </a:r>
                      <a:endParaRPr lang="zh-TW" altLang="en-US" sz="1400" dirty="0"/>
                    </a:p>
                  </a:txBody>
                  <a:tcPr/>
                </a:tc>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t>vfmis</a:t>
                      </a:r>
                      <a:r>
                        <a:rPr lang="en-US" altLang="zh-TW" sz="1400" dirty="0" smtClean="0"/>
                        <a:t>_[vs1/vs2/vs3]_select</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Input</a:t>
                      </a:r>
                      <a:endParaRPr lang="zh-TW" altLang="en-US" sz="1400" dirty="0" smtClean="0"/>
                    </a:p>
                  </a:txBody>
                  <a:tcPr/>
                </a:tc>
                <a:tc>
                  <a:txBody>
                    <a:bodyPr/>
                    <a:lstStyle/>
                    <a:p>
                      <a:r>
                        <a:rPr lang="en-US" altLang="zh-TW" sz="1400" baseline="0" dirty="0" smtClean="0"/>
                        <a:t>The corresponding source is from read port</a:t>
                      </a:r>
                    </a:p>
                  </a:txBody>
                  <a:tcPr/>
                </a:tc>
              </a:tr>
              <a:tr h="227102">
                <a:tc>
                  <a:txBody>
                    <a:bodyPr/>
                    <a:lstStyle/>
                    <a:p>
                      <a:r>
                        <a:rPr lang="en-US" altLang="zh-TW" sz="1400" dirty="0" err="1" smtClean="0"/>
                        <a:t>vfmis</a:t>
                      </a:r>
                      <a:r>
                        <a:rPr lang="en-US" altLang="zh-TW" sz="1400" dirty="0" smtClean="0"/>
                        <a:t>_[rs1/rs2]_valid</a:t>
                      </a:r>
                      <a:endParaRPr lang="zh-TW" altLang="en-US" sz="1400" dirty="0"/>
                    </a:p>
                  </a:txBody>
                  <a:tcPr/>
                </a:tc>
                <a:tc>
                  <a:txBody>
                    <a:bodyPr/>
                    <a:lstStyle/>
                    <a:p>
                      <a:r>
                        <a:rPr lang="en-US" altLang="zh-TW" sz="1400" dirty="0" smtClean="0"/>
                        <a:t>Input</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The</a:t>
                      </a:r>
                      <a:r>
                        <a:rPr lang="en-US" altLang="zh-TW" sz="1400" baseline="0" dirty="0" smtClean="0"/>
                        <a:t> corresponding source data is valid</a:t>
                      </a:r>
                      <a:endParaRPr lang="zh-TW" altLang="en-US" sz="1400" dirty="0" smtClean="0"/>
                    </a:p>
                  </a:txBody>
                  <a:tcPr/>
                </a:tc>
              </a:tr>
              <a:tr h="227102">
                <a:tc>
                  <a:txBody>
                    <a:bodyPr/>
                    <a:lstStyle/>
                    <a:p>
                      <a:r>
                        <a:rPr lang="en-US" altLang="zh-TW" sz="1400" dirty="0" err="1" smtClean="0"/>
                        <a:t>vfmis_rs_data</a:t>
                      </a:r>
                      <a:endParaRPr lang="zh-TW" altLang="en-US" sz="1400" dirty="0"/>
                    </a:p>
                  </a:txBody>
                  <a:tcPr/>
                </a:tc>
                <a:tc>
                  <a:txBody>
                    <a:bodyPr/>
                    <a:lstStyle/>
                    <a:p>
                      <a:r>
                        <a:rPr lang="en-US" altLang="zh-TW" sz="1400" dirty="0" smtClean="0"/>
                        <a:t>Input</a:t>
                      </a:r>
                      <a:endParaRPr lang="zh-TW" altLang="en-US" sz="1400" dirty="0"/>
                    </a:p>
                  </a:txBody>
                  <a:tcPr/>
                </a:tc>
                <a:tc>
                  <a:txBody>
                    <a:bodyPr/>
                    <a:lstStyle/>
                    <a:p>
                      <a:r>
                        <a:rPr lang="en-US" altLang="zh-TW" sz="1400" dirty="0" smtClean="0"/>
                        <a:t>Indicate</a:t>
                      </a:r>
                      <a:r>
                        <a:rPr lang="en-US" altLang="zh-TW" sz="1400" baseline="0" dirty="0" smtClean="0"/>
                        <a:t> </a:t>
                      </a:r>
                      <a:r>
                        <a:rPr lang="en-US" altLang="zh-TW" sz="1400" dirty="0" smtClean="0"/>
                        <a:t>the</a:t>
                      </a:r>
                      <a:r>
                        <a:rPr lang="en-US" altLang="zh-TW" sz="1400" baseline="0" dirty="0" smtClean="0"/>
                        <a:t> scalar source data of </a:t>
                      </a:r>
                      <a:r>
                        <a:rPr lang="en-US" altLang="zh-TW" sz="1400" dirty="0" smtClean="0"/>
                        <a:t>vector instruction</a:t>
                      </a:r>
                      <a:endParaRPr lang="zh-TW" altLang="en-US" sz="1400" dirty="0"/>
                    </a:p>
                  </a:txBody>
                  <a:tcPr/>
                </a:tc>
              </a:tr>
            </a:tbl>
          </a:graphicData>
        </a:graphic>
      </p:graphicFrame>
    </p:spTree>
    <p:extLst>
      <p:ext uri="{BB962C8B-B14F-4D97-AF65-F5344CB8AC3E}">
        <p14:creationId xmlns:p14="http://schemas.microsoft.com/office/powerpoint/2010/main" val="134420409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Lane Interface (5/)</a:t>
            </a:r>
            <a:endParaRPr lang="zh-TW" altLang="en-US" dirty="0"/>
          </a:p>
        </p:txBody>
      </p:sp>
      <p:sp>
        <p:nvSpPr>
          <p:cNvPr id="6" name="內容版面配置區 2"/>
          <p:cNvSpPr>
            <a:spLocks noGrp="1"/>
          </p:cNvSpPr>
          <p:nvPr>
            <p:ph idx="1"/>
          </p:nvPr>
        </p:nvSpPr>
        <p:spPr/>
        <p:txBody>
          <a:bodyPr>
            <a:normAutofit/>
          </a:bodyPr>
          <a:lstStyle/>
          <a:p>
            <a:endParaRPr lang="en-US" altLang="zh-TW" sz="2000" dirty="0" smtClean="0"/>
          </a:p>
        </p:txBody>
      </p:sp>
      <p:graphicFrame>
        <p:nvGraphicFramePr>
          <p:cNvPr id="4" name="內容版面配置區 3"/>
          <p:cNvGraphicFramePr>
            <a:graphicFrameLocks/>
          </p:cNvGraphicFramePr>
          <p:nvPr>
            <p:extLst>
              <p:ext uri="{D42A27DB-BD31-4B8C-83A1-F6EECF244321}">
                <p14:modId xmlns:p14="http://schemas.microsoft.com/office/powerpoint/2010/main" val="692906903"/>
              </p:ext>
            </p:extLst>
          </p:nvPr>
        </p:nvGraphicFramePr>
        <p:xfrm>
          <a:off x="539552" y="1177696"/>
          <a:ext cx="7992888" cy="4937760"/>
        </p:xfrm>
        <a:graphic>
          <a:graphicData uri="http://schemas.openxmlformats.org/drawingml/2006/table">
            <a:tbl>
              <a:tblPr firstRow="1" bandRow="1">
                <a:tableStyleId>{5C22544A-7EE6-4342-B048-85BDC9FD1C3A}</a:tableStyleId>
              </a:tblPr>
              <a:tblGrid>
                <a:gridCol w="2448272"/>
                <a:gridCol w="720080"/>
                <a:gridCol w="4824536"/>
              </a:tblGrid>
              <a:tr h="227102">
                <a:tc>
                  <a:txBody>
                    <a:bodyPr/>
                    <a:lstStyle/>
                    <a:p>
                      <a:r>
                        <a:rPr lang="en-US" altLang="zh-TW" sz="1400" dirty="0" smtClean="0"/>
                        <a:t>Signal</a:t>
                      </a:r>
                      <a:r>
                        <a:rPr lang="en-US" altLang="zh-TW" sz="1400" baseline="0" dirty="0" smtClean="0"/>
                        <a:t> name</a:t>
                      </a:r>
                      <a:endParaRPr lang="zh-TW" altLang="en-US" sz="1400" dirty="0"/>
                    </a:p>
                  </a:txBody>
                  <a:tcPr/>
                </a:tc>
                <a:tc>
                  <a:txBody>
                    <a:bodyPr/>
                    <a:lstStyle/>
                    <a:p>
                      <a:r>
                        <a:rPr lang="en-US" altLang="zh-TW" sz="1400" dirty="0" smtClean="0"/>
                        <a:t>Type</a:t>
                      </a:r>
                      <a:endParaRPr lang="zh-TW" altLang="en-US" sz="1400" dirty="0"/>
                    </a:p>
                  </a:txBody>
                  <a:tcPr/>
                </a:tc>
                <a:tc>
                  <a:txBody>
                    <a:bodyPr/>
                    <a:lstStyle/>
                    <a:p>
                      <a:r>
                        <a:rPr lang="en-US" altLang="zh-TW" sz="1400" dirty="0" smtClean="0"/>
                        <a:t>Description</a:t>
                      </a:r>
                      <a:endParaRPr lang="zh-TW" altLang="en-US" sz="1400" dirty="0"/>
                    </a:p>
                  </a:txBody>
                  <a:tcPr/>
                </a:tc>
              </a:tr>
              <a:tr h="227102">
                <a:tc>
                  <a:txBody>
                    <a:bodyPr/>
                    <a:lstStyle/>
                    <a:p>
                      <a:r>
                        <a:rPr lang="en-US" altLang="zh-TW" sz="1400" dirty="0" smtClean="0"/>
                        <a:t>vfmis_lane_carryin0_data64</a:t>
                      </a:r>
                      <a:endParaRPr lang="zh-TW" altLang="en-US" sz="1400" dirty="0"/>
                    </a:p>
                  </a:txBody>
                  <a:tcPr/>
                </a:tc>
                <a:tc>
                  <a:txBody>
                    <a:bodyPr/>
                    <a:lstStyle/>
                    <a:p>
                      <a:r>
                        <a:rPr lang="en-US" altLang="zh-TW" sz="1400" dirty="0" smtClean="0"/>
                        <a:t>Input</a:t>
                      </a:r>
                      <a:endParaRPr lang="zh-TW" altLang="en-US" sz="1400" dirty="0"/>
                    </a:p>
                  </a:txBody>
                  <a:tcPr/>
                </a:tc>
                <a:tc>
                  <a:txBody>
                    <a:bodyPr/>
                    <a:lstStyle/>
                    <a:p>
                      <a:r>
                        <a:rPr lang="en-US" altLang="zh-TW" sz="1400" dirty="0" smtClean="0"/>
                        <a:t>The</a:t>
                      </a:r>
                      <a:r>
                        <a:rPr lang="en-US" altLang="zh-TW" sz="1400" baseline="0" dirty="0" smtClean="0"/>
                        <a:t> data is from other lanes and this port is for reduction instruction</a:t>
                      </a:r>
                      <a:endParaRPr lang="zh-TW" altLang="en-US" sz="1400" dirty="0"/>
                    </a:p>
                  </a:txBody>
                  <a:tcPr/>
                </a:tc>
              </a:tr>
              <a:tr h="227102">
                <a:tc>
                  <a:txBody>
                    <a:bodyPr/>
                    <a:lstStyle/>
                    <a:p>
                      <a:r>
                        <a:rPr lang="en-US" altLang="zh-TW" sz="1400" dirty="0" smtClean="0"/>
                        <a:t>vfmis_lane_carryin1_data64</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Input</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The</a:t>
                      </a:r>
                      <a:r>
                        <a:rPr lang="en-US" altLang="zh-TW" sz="1400" baseline="0" dirty="0" smtClean="0"/>
                        <a:t> data is from other lanes and this port is for reduction instruction</a:t>
                      </a:r>
                      <a:endParaRPr lang="zh-TW" altLang="en-US" sz="1400" dirty="0" smtClean="0"/>
                    </a:p>
                  </a:txBody>
                  <a:tcPr/>
                </a:tc>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vfmis_lane_carryout_data64</a:t>
                      </a:r>
                      <a:endParaRPr lang="zh-TW" altLang="en-US" sz="1400" dirty="0" smtClean="0"/>
                    </a:p>
                  </a:txBody>
                  <a:tcPr/>
                </a:tc>
                <a:tc>
                  <a:txBody>
                    <a:bodyPr/>
                    <a:lstStyle/>
                    <a:p>
                      <a:r>
                        <a:rPr lang="en-US" altLang="zh-TW" sz="1400" dirty="0" smtClean="0"/>
                        <a:t>Output</a:t>
                      </a:r>
                      <a:endParaRPr lang="zh-TW" altLang="en-US" sz="1400" dirty="0"/>
                    </a:p>
                  </a:txBody>
                  <a:tcPr/>
                </a:tc>
                <a:tc>
                  <a:txBody>
                    <a:bodyPr/>
                    <a:lstStyle/>
                    <a:p>
                      <a:r>
                        <a:rPr lang="en-US" altLang="zh-TW" sz="1400" dirty="0" smtClean="0"/>
                        <a:t>This is </a:t>
                      </a:r>
                      <a:r>
                        <a:rPr lang="en-US" altLang="zh-TW" sz="1400" baseline="0" dirty="0" smtClean="0"/>
                        <a:t>reduction instruction result and it will go to other lane</a:t>
                      </a:r>
                      <a:endParaRPr lang="zh-TW" altLang="en-US" sz="1400" dirty="0"/>
                    </a:p>
                  </a:txBody>
                  <a:tcPr/>
                </a:tc>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t>vfmis_lci_cmp_data</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Input</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Get permuted</a:t>
                      </a:r>
                      <a:r>
                        <a:rPr lang="en-US" altLang="zh-TW" sz="1400" baseline="0" dirty="0" smtClean="0"/>
                        <a:t> result from </a:t>
                      </a:r>
                      <a:r>
                        <a:rPr lang="en-US" altLang="zh-TW" sz="1400" baseline="0" dirty="0" err="1" smtClean="0"/>
                        <a:t>vc_lane_carry_control</a:t>
                      </a:r>
                      <a:endParaRPr lang="zh-TW" altLang="en-US" sz="1400" dirty="0" smtClean="0"/>
                    </a:p>
                  </a:txBody>
                  <a:tcPr/>
                </a:tc>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t>vfmis_lci_cmp_mask</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Input</a:t>
                      </a:r>
                      <a:endParaRPr lang="zh-TW" altLang="en-US" sz="1400" dirty="0" smtClean="0"/>
                    </a:p>
                  </a:txBody>
                  <a:tcPr/>
                </a:tc>
                <a:tc>
                  <a:txBody>
                    <a:bodyPr/>
                    <a:lstStyle/>
                    <a:p>
                      <a:r>
                        <a:rPr lang="en-US" altLang="zh-TW" sz="1400" dirty="0" smtClean="0"/>
                        <a:t>Get permuted</a:t>
                      </a:r>
                      <a:r>
                        <a:rPr lang="en-US" altLang="zh-TW" sz="1400" baseline="0" dirty="0" smtClean="0"/>
                        <a:t> </a:t>
                      </a:r>
                      <a:r>
                        <a:rPr lang="en-US" altLang="zh-TW" sz="1400" dirty="0" smtClean="0"/>
                        <a:t>byte-write</a:t>
                      </a:r>
                      <a:r>
                        <a:rPr lang="en-US" altLang="zh-TW" sz="1400" baseline="0" dirty="0" smtClean="0"/>
                        <a:t> enable from </a:t>
                      </a:r>
                      <a:r>
                        <a:rPr lang="en-US" altLang="zh-TW" sz="1400" baseline="0" dirty="0" err="1" smtClean="0"/>
                        <a:t>vc_lane_carry_control</a:t>
                      </a:r>
                      <a:endParaRPr lang="zh-TW" altLang="en-US" sz="1400" dirty="0"/>
                    </a:p>
                  </a:txBody>
                  <a:tcPr/>
                </a:tc>
              </a:tr>
              <a:tr h="227102">
                <a:tc>
                  <a:txBody>
                    <a:bodyPr/>
                    <a:lstStyle/>
                    <a:p>
                      <a:r>
                        <a:rPr lang="en-US" altLang="zh-TW" sz="1400" dirty="0" err="1" smtClean="0"/>
                        <a:t>vfmis_lco_cmp_data</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Output</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This is comparing</a:t>
                      </a:r>
                      <a:r>
                        <a:rPr lang="en-US" altLang="zh-TW" sz="1400" baseline="0" dirty="0" smtClean="0"/>
                        <a:t> </a:t>
                      </a:r>
                      <a:r>
                        <a:rPr lang="en-US" altLang="zh-TW" sz="1400" dirty="0" smtClean="0"/>
                        <a:t>instruction result</a:t>
                      </a:r>
                      <a:r>
                        <a:rPr lang="en-US" altLang="zh-TW" sz="1400" baseline="0" dirty="0" smtClean="0"/>
                        <a:t> and the data will be permuted in </a:t>
                      </a:r>
                      <a:r>
                        <a:rPr lang="en-US" altLang="zh-TW" sz="1400" baseline="0" dirty="0" err="1" smtClean="0"/>
                        <a:t>vc_lane_carry_control</a:t>
                      </a:r>
                      <a:endParaRPr lang="zh-TW" altLang="en-US" sz="1400" dirty="0" smtClean="0"/>
                    </a:p>
                  </a:txBody>
                  <a:tcPr/>
                </a:tc>
              </a:tr>
              <a:tr h="227102">
                <a:tc>
                  <a:txBody>
                    <a:bodyPr/>
                    <a:lstStyle/>
                    <a:p>
                      <a:r>
                        <a:rPr lang="en-US" altLang="zh-TW" sz="1400" dirty="0" err="1" smtClean="0"/>
                        <a:t>vfmis_lco_cmp_mask</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Output</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This is narrowing instruction byte-write</a:t>
                      </a:r>
                      <a:r>
                        <a:rPr lang="en-US" altLang="zh-TW" sz="1400" baseline="0" dirty="0" smtClean="0"/>
                        <a:t> enable and it will be permuted in </a:t>
                      </a:r>
                      <a:r>
                        <a:rPr lang="en-US" altLang="zh-TW" sz="1400" baseline="0" dirty="0" err="1" smtClean="0"/>
                        <a:t>vc_lane_carry_control</a:t>
                      </a:r>
                      <a:endParaRPr lang="zh-TW" altLang="en-US" sz="1400" dirty="0" smtClean="0"/>
                    </a:p>
                  </a:txBody>
                  <a:tcPr/>
                </a:tc>
              </a:tr>
              <a:tr h="227102">
                <a:tc>
                  <a:txBody>
                    <a:bodyPr/>
                    <a:lstStyle/>
                    <a:p>
                      <a:r>
                        <a:rPr lang="en-US" altLang="zh-TW" sz="1400" dirty="0" err="1" smtClean="0"/>
                        <a:t>vfmis_lci_narr_data</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Input</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Get permuted</a:t>
                      </a:r>
                      <a:r>
                        <a:rPr lang="en-US" altLang="zh-TW" sz="1400" baseline="0" dirty="0" smtClean="0"/>
                        <a:t> result from </a:t>
                      </a:r>
                      <a:r>
                        <a:rPr lang="en-US" altLang="zh-TW" sz="1400" baseline="0" dirty="0" err="1" smtClean="0"/>
                        <a:t>vc_lane_carry_control</a:t>
                      </a:r>
                      <a:endParaRPr lang="zh-TW" altLang="en-US" sz="1400" dirty="0" smtClean="0"/>
                    </a:p>
                  </a:txBody>
                  <a:tcPr/>
                </a:tc>
              </a:tr>
              <a:tr h="227102">
                <a:tc>
                  <a:txBody>
                    <a:bodyPr/>
                    <a:lstStyle/>
                    <a:p>
                      <a:r>
                        <a:rPr lang="en-US" altLang="zh-TW" sz="1400" dirty="0" err="1" smtClean="0"/>
                        <a:t>vfmis_lci_narr_mask</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Input</a:t>
                      </a:r>
                      <a:endParaRPr lang="zh-TW" altLang="en-US" sz="1400" dirty="0" smtClean="0"/>
                    </a:p>
                  </a:txBody>
                  <a:tcPr/>
                </a:tc>
                <a:tc>
                  <a:txBody>
                    <a:bodyPr/>
                    <a:lstStyle/>
                    <a:p>
                      <a:r>
                        <a:rPr lang="en-US" altLang="zh-TW" sz="1400" dirty="0" smtClean="0"/>
                        <a:t>Get permuted</a:t>
                      </a:r>
                      <a:r>
                        <a:rPr lang="en-US" altLang="zh-TW" sz="1400" baseline="0" dirty="0" smtClean="0"/>
                        <a:t> </a:t>
                      </a:r>
                      <a:r>
                        <a:rPr lang="en-US" altLang="zh-TW" sz="1400" dirty="0" smtClean="0"/>
                        <a:t>byte-write</a:t>
                      </a:r>
                      <a:r>
                        <a:rPr lang="en-US" altLang="zh-TW" sz="1400" baseline="0" dirty="0" smtClean="0"/>
                        <a:t> enable from </a:t>
                      </a:r>
                      <a:r>
                        <a:rPr lang="en-US" altLang="zh-TW" sz="1400" baseline="0" dirty="0" err="1" smtClean="0"/>
                        <a:t>vc_lane_carry_control</a:t>
                      </a:r>
                      <a:endParaRPr lang="zh-TW" altLang="en-US" sz="1400" dirty="0"/>
                    </a:p>
                  </a:txBody>
                  <a:tcPr/>
                </a:tc>
              </a:tr>
              <a:tr h="227102">
                <a:tc>
                  <a:txBody>
                    <a:bodyPr/>
                    <a:lstStyle/>
                    <a:p>
                      <a:r>
                        <a:rPr lang="en-US" altLang="zh-TW" sz="1400" dirty="0" err="1" smtClean="0"/>
                        <a:t>vfmis_lco_narr_data</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Output</a:t>
                      </a:r>
                      <a:endParaRPr lang="zh-TW" altLang="en-US" sz="1400" dirty="0" smtClean="0"/>
                    </a:p>
                  </a:txBody>
                  <a:tcPr/>
                </a:tc>
                <a:tc>
                  <a:txBody>
                    <a:bodyPr/>
                    <a:lstStyle/>
                    <a:p>
                      <a:r>
                        <a:rPr lang="en-US" altLang="zh-TW" sz="1400" dirty="0" smtClean="0"/>
                        <a:t>This is narrowing instruction result</a:t>
                      </a:r>
                      <a:r>
                        <a:rPr lang="en-US" altLang="zh-TW" sz="1400" baseline="0" dirty="0" smtClean="0"/>
                        <a:t> and the data will be permuted in </a:t>
                      </a:r>
                      <a:r>
                        <a:rPr lang="en-US" altLang="zh-TW" sz="1400" baseline="0" dirty="0" err="1" smtClean="0"/>
                        <a:t>vc_lane_carry_control</a:t>
                      </a:r>
                      <a:endParaRPr lang="zh-TW" altLang="en-US" sz="1400" dirty="0"/>
                    </a:p>
                  </a:txBody>
                  <a:tcPr/>
                </a:tc>
              </a:tr>
              <a:tr h="227102">
                <a:tc>
                  <a:txBody>
                    <a:bodyPr/>
                    <a:lstStyle/>
                    <a:p>
                      <a:r>
                        <a:rPr lang="en-US" altLang="zh-TW" sz="1400" dirty="0" err="1" smtClean="0"/>
                        <a:t>vfmis_lco_narr_mask</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Output</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This is narrowing instruction byte-write</a:t>
                      </a:r>
                      <a:r>
                        <a:rPr lang="en-US" altLang="zh-TW" sz="1400" baseline="0" dirty="0" smtClean="0"/>
                        <a:t> enable and it will be permuted in </a:t>
                      </a:r>
                      <a:r>
                        <a:rPr lang="en-US" altLang="zh-TW" sz="1400" baseline="0" dirty="0" err="1" smtClean="0"/>
                        <a:t>vc_lane_carry_control</a:t>
                      </a:r>
                      <a:endParaRPr lang="zh-TW" altLang="en-US" sz="1400" dirty="0" smtClean="0"/>
                    </a:p>
                  </a:txBody>
                  <a:tcPr/>
                </a:tc>
              </a:tr>
            </a:tbl>
          </a:graphicData>
        </a:graphic>
      </p:graphicFrame>
    </p:spTree>
    <p:extLst>
      <p:ext uri="{BB962C8B-B14F-4D97-AF65-F5344CB8AC3E}">
        <p14:creationId xmlns:p14="http://schemas.microsoft.com/office/powerpoint/2010/main" val="157347693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Lane Interface (6/)</a:t>
            </a:r>
            <a:endParaRPr lang="zh-TW" altLang="en-US" dirty="0"/>
          </a:p>
        </p:txBody>
      </p:sp>
      <p:sp>
        <p:nvSpPr>
          <p:cNvPr id="6" name="內容版面配置區 2"/>
          <p:cNvSpPr>
            <a:spLocks noGrp="1"/>
          </p:cNvSpPr>
          <p:nvPr>
            <p:ph idx="1"/>
          </p:nvPr>
        </p:nvSpPr>
        <p:spPr/>
        <p:txBody>
          <a:bodyPr>
            <a:normAutofit/>
          </a:bodyPr>
          <a:lstStyle/>
          <a:p>
            <a:endParaRPr lang="en-US" altLang="zh-TW" sz="2000" dirty="0" smtClean="0"/>
          </a:p>
        </p:txBody>
      </p:sp>
      <p:graphicFrame>
        <p:nvGraphicFramePr>
          <p:cNvPr id="4" name="內容版面配置區 3"/>
          <p:cNvGraphicFramePr>
            <a:graphicFrameLocks/>
          </p:cNvGraphicFramePr>
          <p:nvPr>
            <p:extLst>
              <p:ext uri="{D42A27DB-BD31-4B8C-83A1-F6EECF244321}">
                <p14:modId xmlns:p14="http://schemas.microsoft.com/office/powerpoint/2010/main" val="3774201778"/>
              </p:ext>
            </p:extLst>
          </p:nvPr>
        </p:nvGraphicFramePr>
        <p:xfrm>
          <a:off x="539552" y="1177696"/>
          <a:ext cx="7992888" cy="1828800"/>
        </p:xfrm>
        <a:graphic>
          <a:graphicData uri="http://schemas.openxmlformats.org/drawingml/2006/table">
            <a:tbl>
              <a:tblPr firstRow="1" bandRow="1">
                <a:tableStyleId>{5C22544A-7EE6-4342-B048-85BDC9FD1C3A}</a:tableStyleId>
              </a:tblPr>
              <a:tblGrid>
                <a:gridCol w="2448272"/>
                <a:gridCol w="720080"/>
                <a:gridCol w="4824536"/>
              </a:tblGrid>
              <a:tr h="227102">
                <a:tc>
                  <a:txBody>
                    <a:bodyPr/>
                    <a:lstStyle/>
                    <a:p>
                      <a:r>
                        <a:rPr lang="en-US" altLang="zh-TW" sz="1400" dirty="0" smtClean="0"/>
                        <a:t>Signal</a:t>
                      </a:r>
                      <a:r>
                        <a:rPr lang="en-US" altLang="zh-TW" sz="1400" baseline="0" dirty="0" smtClean="0"/>
                        <a:t> name</a:t>
                      </a:r>
                      <a:endParaRPr lang="zh-TW" altLang="en-US" sz="1400" dirty="0"/>
                    </a:p>
                  </a:txBody>
                  <a:tcPr/>
                </a:tc>
                <a:tc>
                  <a:txBody>
                    <a:bodyPr/>
                    <a:lstStyle/>
                    <a:p>
                      <a:r>
                        <a:rPr lang="en-US" altLang="zh-TW" sz="1400" dirty="0" smtClean="0"/>
                        <a:t>Type</a:t>
                      </a:r>
                      <a:endParaRPr lang="zh-TW" altLang="en-US" sz="1400" dirty="0"/>
                    </a:p>
                  </a:txBody>
                  <a:tcPr/>
                </a:tc>
                <a:tc>
                  <a:txBody>
                    <a:bodyPr/>
                    <a:lstStyle/>
                    <a:p>
                      <a:r>
                        <a:rPr lang="en-US" altLang="zh-TW" sz="1400" dirty="0" smtClean="0"/>
                        <a:t>Description</a:t>
                      </a:r>
                      <a:endParaRPr lang="zh-TW" altLang="en-US" sz="1400" dirty="0"/>
                    </a:p>
                  </a:txBody>
                  <a:tcPr/>
                </a:tc>
              </a:tr>
              <a:tr h="227102">
                <a:tc>
                  <a:txBody>
                    <a:bodyPr/>
                    <a:lstStyle/>
                    <a:p>
                      <a:r>
                        <a:rPr lang="en-US" altLang="zh-TW" sz="1400" dirty="0" err="1" smtClean="0"/>
                        <a:t>vfmis_data</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Output</a:t>
                      </a:r>
                      <a:endParaRPr lang="zh-TW" altLang="en-US" sz="1400" dirty="0" smtClean="0"/>
                    </a:p>
                  </a:txBody>
                  <a:tcPr/>
                </a:tc>
                <a:tc>
                  <a:txBody>
                    <a:bodyPr/>
                    <a:lstStyle/>
                    <a:p>
                      <a:r>
                        <a:rPr lang="en-US" altLang="zh-TW" sz="1400" dirty="0" smtClean="0"/>
                        <a:t>Result</a:t>
                      </a:r>
                      <a:r>
                        <a:rPr lang="en-US" altLang="zh-TW" sz="1400" baseline="0" dirty="0" smtClean="0"/>
                        <a:t> VRF data</a:t>
                      </a:r>
                      <a:endParaRPr lang="zh-TW" altLang="en-US" sz="1400" dirty="0"/>
                    </a:p>
                  </a:txBody>
                  <a:tcPr/>
                </a:tc>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t>vfmis_frf_data</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Output</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Result FRF data</a:t>
                      </a:r>
                      <a:endParaRPr lang="zh-TW" altLang="en-US" sz="1400" dirty="0" smtClean="0"/>
                    </a:p>
                  </a:txBody>
                  <a:tcPr/>
                </a:tc>
              </a:tr>
              <a:tr h="227102">
                <a:tc>
                  <a:txBody>
                    <a:bodyPr/>
                    <a:lstStyle/>
                    <a:p>
                      <a:r>
                        <a:rPr lang="en-US" altLang="zh-TW" sz="1400" dirty="0" err="1" smtClean="0"/>
                        <a:t>vfmis_xrf_data</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Output</a:t>
                      </a:r>
                      <a:endParaRPr lang="zh-TW" altLang="en-US" sz="1400" dirty="0" smtClean="0"/>
                    </a:p>
                  </a:txBody>
                  <a:tcPr/>
                </a:tc>
                <a:tc>
                  <a:txBody>
                    <a:bodyPr/>
                    <a:lstStyle/>
                    <a:p>
                      <a:r>
                        <a:rPr lang="en-US" altLang="zh-TW" sz="1400" dirty="0" smtClean="0"/>
                        <a:t>Result XRF data</a:t>
                      </a:r>
                      <a:endParaRPr lang="zh-TW" altLang="en-US" sz="1400" dirty="0"/>
                    </a:p>
                  </a:txBody>
                  <a:tcPr/>
                </a:tc>
              </a:tr>
              <a:tr h="227102">
                <a:tc>
                  <a:txBody>
                    <a:bodyPr/>
                    <a:lstStyle/>
                    <a:p>
                      <a:r>
                        <a:rPr lang="en-US" altLang="zh-TW" sz="1400" dirty="0" err="1" smtClean="0"/>
                        <a:t>vfmis_mask</a:t>
                      </a:r>
                      <a:endParaRPr lang="zh-TW" altLang="en-US"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Output</a:t>
                      </a:r>
                      <a:endParaRPr lang="zh-TW" altLang="en-US" sz="1400" dirty="0" smtClean="0"/>
                    </a:p>
                  </a:txBody>
                  <a:tcPr/>
                </a:tc>
                <a:tc>
                  <a:txBody>
                    <a:bodyPr/>
                    <a:lstStyle/>
                    <a:p>
                      <a:r>
                        <a:rPr lang="en-US" altLang="zh-TW" sz="1400" dirty="0" smtClean="0"/>
                        <a:t>Result byte-write</a:t>
                      </a:r>
                      <a:r>
                        <a:rPr lang="en-US" altLang="zh-TW" sz="1400" baseline="0" dirty="0" smtClean="0"/>
                        <a:t> enable</a:t>
                      </a:r>
                      <a:endParaRPr lang="zh-TW" altLang="en-US" sz="1400" dirty="0"/>
                    </a:p>
                  </a:txBody>
                  <a:tcPr/>
                </a:tc>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err="1" smtClean="0"/>
                        <a:t>vfmis_vfcsr_flag_set</a:t>
                      </a:r>
                      <a:endParaRPr lang="zh-TW" alt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t>Output</a:t>
                      </a:r>
                      <a:endParaRPr lang="zh-TW" altLang="en-US" sz="1400" dirty="0" smtClean="0"/>
                    </a:p>
                  </a:txBody>
                  <a:tcPr/>
                </a:tc>
                <a:tc>
                  <a:txBody>
                    <a:bodyPr/>
                    <a:lstStyle/>
                    <a:p>
                      <a:r>
                        <a:rPr lang="en-US" altLang="zh-TW" sz="1400" dirty="0" smtClean="0"/>
                        <a:t>Result exception flag</a:t>
                      </a:r>
                      <a:endParaRPr lang="zh-TW" altLang="en-US" sz="1400" dirty="0"/>
                    </a:p>
                  </a:txBody>
                  <a:tcPr/>
                </a:tc>
              </a:tr>
            </a:tbl>
          </a:graphicData>
        </a:graphic>
      </p:graphicFrame>
    </p:spTree>
    <p:extLst>
      <p:ext uri="{BB962C8B-B14F-4D97-AF65-F5344CB8AC3E}">
        <p14:creationId xmlns:p14="http://schemas.microsoft.com/office/powerpoint/2010/main" val="425107126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Pipe Interface (1/)</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Module name is </a:t>
            </a:r>
            <a:r>
              <a:rPr lang="en-US" altLang="zh-TW" sz="2000" dirty="0" err="1" smtClean="0"/>
              <a:t>vc_vfp_fmis.v</a:t>
            </a:r>
            <a:endParaRPr lang="en-US" altLang="zh-TW" sz="2000" dirty="0" smtClean="0"/>
          </a:p>
          <a:p>
            <a:r>
              <a:rPr lang="en-US" altLang="zh-TW" sz="2000" dirty="0"/>
              <a:t>Supported FLENs are 16/32/64 and XLEN is the same with FLEN</a:t>
            </a:r>
          </a:p>
          <a:p>
            <a:r>
              <a:rPr lang="en-US" altLang="zh-TW" sz="2000" dirty="0" smtClean="0"/>
              <a:t>Hierarchy diagram</a:t>
            </a:r>
            <a:endParaRPr lang="zh-TW" altLang="en-US" sz="2000" dirty="0"/>
          </a:p>
        </p:txBody>
      </p:sp>
      <p:pic>
        <p:nvPicPr>
          <p:cNvPr id="4" name="Picture 2" descr="T:\users\klmn\larryzzr\FP_Larry\VPU hierarchy\all-VPU hierarch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5096" y="2708920"/>
            <a:ext cx="5231080" cy="3970578"/>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3923929" y="4581129"/>
            <a:ext cx="1512168" cy="2160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11156464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Pipe </a:t>
            </a:r>
            <a:r>
              <a:rPr lang="en-US" altLang="zh-TW" dirty="0" smtClean="0"/>
              <a:t>Interface (</a:t>
            </a:r>
            <a:r>
              <a:rPr lang="en-US" altLang="zh-TW" dirty="0"/>
              <a:t>2</a:t>
            </a:r>
            <a:r>
              <a:rPr lang="en-US" altLang="zh-TW" dirty="0" smtClean="0"/>
              <a:t>/)</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981500824"/>
              </p:ext>
            </p:extLst>
          </p:nvPr>
        </p:nvGraphicFramePr>
        <p:xfrm>
          <a:off x="467544" y="1628800"/>
          <a:ext cx="7992888" cy="4937760"/>
        </p:xfrm>
        <a:graphic>
          <a:graphicData uri="http://schemas.openxmlformats.org/drawingml/2006/table">
            <a:tbl>
              <a:tblPr firstRow="1" bandRow="1">
                <a:tableStyleId>{5C22544A-7EE6-4342-B048-85BDC9FD1C3A}</a:tableStyleId>
              </a:tblPr>
              <a:tblGrid>
                <a:gridCol w="2448272"/>
                <a:gridCol w="720080"/>
                <a:gridCol w="4824536"/>
              </a:tblGrid>
              <a:tr h="227102">
                <a:tc>
                  <a:txBody>
                    <a:bodyPr/>
                    <a:lstStyle/>
                    <a:p>
                      <a:r>
                        <a:rPr lang="en-US" altLang="zh-TW" sz="1600" dirty="0" smtClean="0"/>
                        <a:t>Signal</a:t>
                      </a:r>
                      <a:r>
                        <a:rPr lang="en-US" altLang="zh-TW" sz="1600" baseline="0" dirty="0" smtClean="0"/>
                        <a:t> name</a:t>
                      </a:r>
                      <a:endParaRPr lang="zh-TW" altLang="en-US" sz="1600" dirty="0"/>
                    </a:p>
                  </a:txBody>
                  <a:tcPr/>
                </a:tc>
                <a:tc>
                  <a:txBody>
                    <a:bodyPr/>
                    <a:lstStyle/>
                    <a:p>
                      <a:r>
                        <a:rPr lang="en-US" altLang="zh-TW" sz="1600" dirty="0" smtClean="0"/>
                        <a:t>Type</a:t>
                      </a:r>
                      <a:endParaRPr lang="zh-TW" altLang="en-US" sz="1600" dirty="0"/>
                    </a:p>
                  </a:txBody>
                  <a:tcPr/>
                </a:tc>
                <a:tc>
                  <a:txBody>
                    <a:bodyPr/>
                    <a:lstStyle/>
                    <a:p>
                      <a:r>
                        <a:rPr lang="en-US" altLang="zh-TW" sz="1600" dirty="0" smtClean="0"/>
                        <a:t>Description</a:t>
                      </a:r>
                      <a:endParaRPr lang="zh-TW" altLang="en-US" sz="1600" dirty="0"/>
                    </a:p>
                  </a:txBody>
                  <a:tcPr/>
                </a:tc>
              </a:tr>
              <a:tr h="227102">
                <a:tc>
                  <a:txBody>
                    <a:bodyPr/>
                    <a:lstStyle/>
                    <a:p>
                      <a:r>
                        <a:rPr lang="en-US" altLang="zh-TW" sz="1600" dirty="0" err="1" smtClean="0"/>
                        <a:t>core_clk</a:t>
                      </a:r>
                      <a:endParaRPr lang="zh-TW" altLang="en-US" sz="1600" dirty="0"/>
                    </a:p>
                  </a:txBody>
                  <a:tcPr/>
                </a:tc>
                <a:tc>
                  <a:txBody>
                    <a:bodyPr/>
                    <a:lstStyle/>
                    <a:p>
                      <a:r>
                        <a:rPr lang="en-US" altLang="zh-TW" sz="1600" dirty="0" smtClean="0"/>
                        <a:t>Input</a:t>
                      </a:r>
                      <a:endParaRPr lang="zh-TW" altLang="en-US" sz="1600" dirty="0"/>
                    </a:p>
                  </a:txBody>
                  <a:tcPr/>
                </a:tc>
                <a:tc>
                  <a:txBody>
                    <a:bodyPr/>
                    <a:lstStyle/>
                    <a:p>
                      <a:r>
                        <a:rPr lang="en-US" altLang="zh-TW" sz="1600" dirty="0" smtClean="0"/>
                        <a:t>Clock</a:t>
                      </a:r>
                      <a:endParaRPr lang="zh-TW" altLang="en-US" sz="1600" dirty="0"/>
                    </a:p>
                  </a:txBody>
                  <a:tcPr/>
                </a:tc>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err="1" smtClean="0"/>
                        <a:t>core_reset_n</a:t>
                      </a:r>
                      <a:endParaRPr lang="zh-TW" alt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Input</a:t>
                      </a:r>
                      <a:endParaRPr lang="zh-TW" altLang="en-US" sz="1600" dirty="0" smtClean="0"/>
                    </a:p>
                  </a:txBody>
                  <a:tcPr/>
                </a:tc>
                <a:tc>
                  <a:txBody>
                    <a:bodyPr/>
                    <a:lstStyle/>
                    <a:p>
                      <a:r>
                        <a:rPr lang="en-US" altLang="zh-TW" sz="1600" dirty="0" smtClean="0"/>
                        <a:t>Negative Edge Reset</a:t>
                      </a:r>
                      <a:endParaRPr lang="zh-TW" altLang="en-US" sz="1600" dirty="0"/>
                    </a:p>
                  </a:txBody>
                  <a:tcPr/>
                </a:tc>
              </a:tr>
              <a:tr h="227102">
                <a:tc>
                  <a:txBody>
                    <a:bodyPr/>
                    <a:lstStyle/>
                    <a:p>
                      <a:r>
                        <a:rPr lang="en-US" altLang="zh-TW" sz="1600" dirty="0" smtClean="0"/>
                        <a:t>lane_pipe_id_0</a:t>
                      </a:r>
                      <a:endParaRPr lang="zh-TW" altLang="en-US" sz="1600" dirty="0"/>
                    </a:p>
                  </a:txBody>
                  <a:tcPr/>
                </a:tc>
                <a:tc>
                  <a:txBody>
                    <a:bodyPr/>
                    <a:lstStyle/>
                    <a:p>
                      <a:r>
                        <a:rPr lang="en-US" altLang="zh-TW" sz="1600" dirty="0" smtClean="0"/>
                        <a:t>Input</a:t>
                      </a:r>
                      <a:endParaRPr lang="zh-TW" altLang="en-US" sz="1600" dirty="0"/>
                    </a:p>
                  </a:txBody>
                  <a:tcPr/>
                </a:tc>
                <a:tc>
                  <a:txBody>
                    <a:bodyPr/>
                    <a:lstStyle/>
                    <a:p>
                      <a:r>
                        <a:rPr lang="en-US" altLang="zh-TW" sz="1600" dirty="0" smtClean="0"/>
                        <a:t>Indicate</a:t>
                      </a:r>
                      <a:r>
                        <a:rPr lang="en-US" altLang="zh-TW" sz="1600" baseline="0" dirty="0" smtClean="0"/>
                        <a:t> </a:t>
                      </a:r>
                      <a:r>
                        <a:rPr lang="en-US" altLang="zh-TW" sz="1600" dirty="0" smtClean="0"/>
                        <a:t>Pipe 0 in Lane</a:t>
                      </a:r>
                      <a:r>
                        <a:rPr lang="en-US" altLang="zh-TW" sz="1600" baseline="0" dirty="0" smtClean="0"/>
                        <a:t> 0</a:t>
                      </a:r>
                      <a:endParaRPr lang="zh-TW" altLang="en-US" sz="1600" dirty="0"/>
                    </a:p>
                  </a:txBody>
                  <a:tcPr/>
                </a:tc>
              </a:tr>
              <a:tr h="227102">
                <a:tc>
                  <a:txBody>
                    <a:bodyPr/>
                    <a:lstStyle/>
                    <a:p>
                      <a:r>
                        <a:rPr lang="en-US" altLang="zh-TW" sz="1600" dirty="0" smtClean="0"/>
                        <a:t>f1_valid</a:t>
                      </a:r>
                      <a:endParaRPr lang="zh-TW" altLang="en-US" sz="1600" dirty="0"/>
                    </a:p>
                  </a:txBody>
                  <a:tcPr/>
                </a:tc>
                <a:tc>
                  <a:txBody>
                    <a:bodyPr/>
                    <a:lstStyle/>
                    <a:p>
                      <a:r>
                        <a:rPr lang="en-US" altLang="zh-TW" sz="1600" dirty="0" smtClean="0"/>
                        <a:t>Input</a:t>
                      </a:r>
                      <a:endParaRPr lang="zh-TW" altLang="en-US" sz="1600" dirty="0"/>
                    </a:p>
                  </a:txBody>
                  <a:tcPr/>
                </a:tc>
                <a:tc>
                  <a:txBody>
                    <a:bodyPr/>
                    <a:lstStyle/>
                    <a:p>
                      <a:r>
                        <a:rPr lang="en-US" altLang="zh-TW" sz="1600" dirty="0" smtClean="0"/>
                        <a:t>Valid signal</a:t>
                      </a:r>
                      <a:endParaRPr lang="zh-TW" altLang="en-US" sz="1600" dirty="0"/>
                    </a:p>
                  </a:txBody>
                  <a:tcPr/>
                </a:tc>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f1_fmis_scalar_valid</a:t>
                      </a:r>
                      <a:endParaRPr lang="zh-TW" alt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Input</a:t>
                      </a:r>
                      <a:endParaRPr lang="zh-TW" altLang="en-US" sz="1600" dirty="0" smtClean="0"/>
                    </a:p>
                  </a:txBody>
                  <a:tcPr/>
                </a:tc>
                <a:tc>
                  <a:txBody>
                    <a:bodyPr/>
                    <a:lstStyle/>
                    <a:p>
                      <a:r>
                        <a:rPr lang="en-US" altLang="zh-TW" sz="1600" dirty="0" smtClean="0"/>
                        <a:t>Indicate scalar</a:t>
                      </a:r>
                      <a:r>
                        <a:rPr lang="en-US" altLang="zh-TW" sz="1600" baseline="0" dirty="0" smtClean="0"/>
                        <a:t> instruction</a:t>
                      </a:r>
                    </a:p>
                  </a:txBody>
                  <a:tcPr/>
                </a:tc>
              </a:tr>
              <a:tr h="227102">
                <a:tc>
                  <a:txBody>
                    <a:bodyPr/>
                    <a:lstStyle/>
                    <a:p>
                      <a:r>
                        <a:rPr lang="en-US" altLang="zh-TW" sz="1600" dirty="0" smtClean="0"/>
                        <a:t>f1_ex_ctrl</a:t>
                      </a:r>
                      <a:endParaRPr lang="zh-TW" altLang="en-US" sz="1600" dirty="0"/>
                    </a:p>
                  </a:txBody>
                  <a:tcPr/>
                </a:tc>
                <a:tc>
                  <a:txBody>
                    <a:bodyPr/>
                    <a:lstStyle/>
                    <a:p>
                      <a:r>
                        <a:rPr lang="en-US" altLang="zh-TW" sz="1600" dirty="0" smtClean="0"/>
                        <a:t>Input</a:t>
                      </a:r>
                      <a:endParaRPr lang="zh-TW" altLang="en-US" sz="1600" dirty="0"/>
                    </a:p>
                  </a:txBody>
                  <a:tcPr/>
                </a:tc>
                <a:tc>
                  <a:txBody>
                    <a:bodyPr/>
                    <a:lstStyle/>
                    <a:p>
                      <a:r>
                        <a:rPr lang="en-US" altLang="zh-TW" sz="1600" dirty="0" smtClean="0"/>
                        <a:t>Control signal for encoding.</a:t>
                      </a:r>
                      <a:r>
                        <a:rPr lang="en-US" altLang="zh-TW" sz="1600" baseline="0" dirty="0" smtClean="0"/>
                        <a:t> More info in instruction encoding slide.</a:t>
                      </a:r>
                      <a:endParaRPr lang="zh-TW" altLang="en-US" sz="1600" dirty="0"/>
                    </a:p>
                  </a:txBody>
                  <a:tcPr/>
                </a:tc>
              </a:tr>
              <a:tr h="227102">
                <a:tc>
                  <a:txBody>
                    <a:bodyPr/>
                    <a:lstStyle/>
                    <a:p>
                      <a:r>
                        <a:rPr lang="en-US" altLang="zh-TW" sz="1600" dirty="0" smtClean="0"/>
                        <a:t>f1_sew</a:t>
                      </a:r>
                      <a:endParaRPr lang="zh-TW" altLang="en-US" sz="1600" dirty="0"/>
                    </a:p>
                  </a:txBody>
                  <a:tcPr/>
                </a:tc>
                <a:tc>
                  <a:txBody>
                    <a:bodyPr/>
                    <a:lstStyle/>
                    <a:p>
                      <a:r>
                        <a:rPr lang="en-US" altLang="zh-TW" sz="1600" dirty="0" smtClean="0"/>
                        <a:t>Input</a:t>
                      </a:r>
                      <a:endParaRPr lang="zh-TW" altLang="en-US" sz="1600" dirty="0"/>
                    </a:p>
                  </a:txBody>
                  <a:tcPr/>
                </a:tc>
                <a:tc>
                  <a:txBody>
                    <a:bodyPr/>
                    <a:lstStyle/>
                    <a:p>
                      <a:r>
                        <a:rPr lang="en-US" altLang="zh-TW" sz="1600" dirty="0" smtClean="0"/>
                        <a:t>Indicate</a:t>
                      </a:r>
                      <a:r>
                        <a:rPr lang="en-US" altLang="zh-TW" sz="1600" baseline="0" dirty="0" smtClean="0"/>
                        <a:t> element width</a:t>
                      </a:r>
                      <a:endParaRPr lang="zh-TW" altLang="en-US" sz="1600" dirty="0"/>
                    </a:p>
                  </a:txBody>
                  <a:tcPr/>
                </a:tc>
              </a:tr>
              <a:tr h="227102">
                <a:tc>
                  <a:txBody>
                    <a:bodyPr/>
                    <a:lstStyle/>
                    <a:p>
                      <a:r>
                        <a:rPr lang="en-US" altLang="zh-TW" sz="1600" dirty="0" smtClean="0"/>
                        <a:t>f1_ediv</a:t>
                      </a:r>
                      <a:endParaRPr lang="zh-TW" altLang="en-US" sz="1600" dirty="0"/>
                    </a:p>
                  </a:txBody>
                  <a:tcPr/>
                </a:tc>
                <a:tc>
                  <a:txBody>
                    <a:bodyPr/>
                    <a:lstStyle/>
                    <a:p>
                      <a:r>
                        <a:rPr lang="en-US" altLang="zh-TW" sz="1600" dirty="0" smtClean="0"/>
                        <a:t>Input</a:t>
                      </a:r>
                      <a:endParaRPr lang="zh-TW"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Un-used</a:t>
                      </a:r>
                      <a:endParaRPr lang="zh-TW" altLang="en-US" sz="1600" dirty="0" smtClean="0"/>
                    </a:p>
                  </a:txBody>
                  <a:tcPr/>
                </a:tc>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f1_round_mode</a:t>
                      </a:r>
                      <a:endParaRPr lang="zh-TW" altLang="en-US" sz="1600" dirty="0" smtClean="0"/>
                    </a:p>
                  </a:txBody>
                  <a:tcPr/>
                </a:tc>
                <a:tc>
                  <a:txBody>
                    <a:bodyPr/>
                    <a:lstStyle/>
                    <a:p>
                      <a:r>
                        <a:rPr lang="en-US" altLang="zh-TW" sz="1600" dirty="0" smtClean="0"/>
                        <a:t>Input</a:t>
                      </a:r>
                      <a:endParaRPr lang="zh-TW" altLang="en-US" sz="1600" dirty="0"/>
                    </a:p>
                  </a:txBody>
                  <a:tcPr/>
                </a:tc>
                <a:tc>
                  <a:txBody>
                    <a:bodyPr/>
                    <a:lstStyle/>
                    <a:p>
                      <a:r>
                        <a:rPr lang="en-US" altLang="zh-TW" sz="1600" dirty="0" smtClean="0"/>
                        <a:t>Round mode</a:t>
                      </a:r>
                      <a:endParaRPr lang="zh-TW" altLang="en-US" sz="1600" dirty="0"/>
                    </a:p>
                  </a:txBody>
                  <a:tcPr/>
                </a:tc>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f1_widen</a:t>
                      </a:r>
                      <a:endParaRPr lang="zh-TW" alt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Input</a:t>
                      </a:r>
                      <a:endParaRPr lang="zh-TW" altLang="en-US" sz="1600" dirty="0" smtClean="0"/>
                    </a:p>
                  </a:txBody>
                  <a:tcPr/>
                </a:tc>
                <a:tc>
                  <a:txBody>
                    <a:bodyPr/>
                    <a:lstStyle/>
                    <a:p>
                      <a:r>
                        <a:rPr lang="en-US" altLang="zh-TW" sz="1600" dirty="0" smtClean="0"/>
                        <a:t>Widening</a:t>
                      </a:r>
                      <a:r>
                        <a:rPr lang="en-US" altLang="zh-TW" sz="1600" baseline="0" dirty="0" smtClean="0"/>
                        <a:t> instruction for vector instruction</a:t>
                      </a:r>
                      <a:endParaRPr lang="zh-TW" altLang="en-US" sz="1600" dirty="0"/>
                    </a:p>
                  </a:txBody>
                  <a:tcPr/>
                </a:tc>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f1_narrow</a:t>
                      </a:r>
                      <a:endParaRPr lang="zh-TW" alt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Input</a:t>
                      </a:r>
                      <a:endParaRPr lang="zh-TW" altLang="en-US" sz="1600" dirty="0" smtClean="0"/>
                    </a:p>
                  </a:txBody>
                  <a:tcPr/>
                </a:tc>
                <a:tc>
                  <a:txBody>
                    <a:bodyPr/>
                    <a:lstStyle/>
                    <a:p>
                      <a:r>
                        <a:rPr lang="en-US" altLang="zh-TW" sz="1600" dirty="0" smtClean="0"/>
                        <a:t>Narrowing instruction for vector instruction</a:t>
                      </a:r>
                      <a:endParaRPr lang="zh-TW" altLang="en-US" sz="1600" dirty="0"/>
                    </a:p>
                  </a:txBody>
                  <a:tcPr/>
                </a:tc>
              </a:tr>
              <a:tr h="227102">
                <a:tc>
                  <a:txBody>
                    <a:bodyPr/>
                    <a:lstStyle/>
                    <a:p>
                      <a:r>
                        <a:rPr lang="en-US" altLang="zh-TW" sz="1600" dirty="0" smtClean="0"/>
                        <a:t>f1_sign</a:t>
                      </a:r>
                      <a:endParaRPr lang="zh-TW" altLang="en-US" sz="1600" dirty="0"/>
                    </a:p>
                  </a:txBody>
                  <a:tcPr/>
                </a:tc>
                <a:tc>
                  <a:txBody>
                    <a:bodyPr/>
                    <a:lstStyle/>
                    <a:p>
                      <a:r>
                        <a:rPr lang="en-US" altLang="zh-TW" sz="1600" dirty="0" smtClean="0"/>
                        <a:t>Input</a:t>
                      </a:r>
                      <a:endParaRPr lang="zh-TW" altLang="en-US" sz="1600" dirty="0"/>
                    </a:p>
                  </a:txBody>
                  <a:tcPr/>
                </a:tc>
                <a:tc>
                  <a:txBody>
                    <a:bodyPr/>
                    <a:lstStyle/>
                    <a:p>
                      <a:r>
                        <a:rPr lang="en-US" altLang="zh-TW" sz="1600" baseline="0" dirty="0" smtClean="0"/>
                        <a:t>Indicate signed integer source or decode instruction</a:t>
                      </a:r>
                      <a:endParaRPr lang="zh-TW" altLang="en-US" sz="1600" dirty="0"/>
                    </a:p>
                  </a:txBody>
                  <a:tcPr/>
                </a:tc>
              </a:tr>
              <a:tr h="227102">
                <a:tc>
                  <a:txBody>
                    <a:bodyPr/>
                    <a:lstStyle/>
                    <a:p>
                      <a:r>
                        <a:rPr lang="en-US" altLang="zh-TW" sz="1600" dirty="0" smtClean="0"/>
                        <a:t>f1_vmask</a:t>
                      </a:r>
                      <a:endParaRPr lang="zh-TW" altLang="en-US" sz="1600" dirty="0"/>
                    </a:p>
                  </a:txBody>
                  <a:tcPr/>
                </a:tc>
                <a:tc>
                  <a:txBody>
                    <a:bodyPr/>
                    <a:lstStyle/>
                    <a:p>
                      <a:r>
                        <a:rPr lang="en-US" altLang="zh-TW" sz="1600" dirty="0" smtClean="0"/>
                        <a:t>Input</a:t>
                      </a:r>
                      <a:endParaRPr lang="zh-TW" altLang="en-US" sz="1600" dirty="0"/>
                    </a:p>
                  </a:txBody>
                  <a:tcPr/>
                </a:tc>
                <a:tc>
                  <a:txBody>
                    <a:bodyPr/>
                    <a:lstStyle/>
                    <a:p>
                      <a:r>
                        <a:rPr lang="en-US" altLang="zh-TW" sz="1600" dirty="0" smtClean="0"/>
                        <a:t>The corresponding</a:t>
                      </a:r>
                      <a:r>
                        <a:rPr lang="en-US" altLang="zh-TW" sz="1600" baseline="0" dirty="0" smtClean="0"/>
                        <a:t> element v</a:t>
                      </a:r>
                      <a:r>
                        <a:rPr lang="en-US" altLang="zh-TW" sz="1600" dirty="0" smtClean="0"/>
                        <a:t>0.t value</a:t>
                      </a:r>
                      <a:endParaRPr lang="zh-TW" altLang="en-US" sz="1600" dirty="0"/>
                    </a:p>
                  </a:txBody>
                  <a:tcPr/>
                </a:tc>
              </a:tr>
            </a:tbl>
          </a:graphicData>
        </a:graphic>
      </p:graphicFrame>
    </p:spTree>
    <p:extLst>
      <p:ext uri="{BB962C8B-B14F-4D97-AF65-F5344CB8AC3E}">
        <p14:creationId xmlns:p14="http://schemas.microsoft.com/office/powerpoint/2010/main" val="303821461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Pipe </a:t>
            </a:r>
            <a:r>
              <a:rPr lang="en-US" altLang="zh-TW" dirty="0" smtClean="0"/>
              <a:t>Interface (</a:t>
            </a:r>
            <a:r>
              <a:rPr lang="en-US" altLang="zh-TW" dirty="0"/>
              <a:t>3</a:t>
            </a:r>
            <a:r>
              <a:rPr lang="en-US" altLang="zh-TW" dirty="0" smtClean="0"/>
              <a:t>/)</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231170900"/>
              </p:ext>
            </p:extLst>
          </p:nvPr>
        </p:nvGraphicFramePr>
        <p:xfrm>
          <a:off x="539552" y="1268760"/>
          <a:ext cx="7992888" cy="3413760"/>
        </p:xfrm>
        <a:graphic>
          <a:graphicData uri="http://schemas.openxmlformats.org/drawingml/2006/table">
            <a:tbl>
              <a:tblPr firstRow="1" bandRow="1">
                <a:tableStyleId>{5C22544A-7EE6-4342-B048-85BDC9FD1C3A}</a:tableStyleId>
              </a:tblPr>
              <a:tblGrid>
                <a:gridCol w="2088232"/>
                <a:gridCol w="1080120"/>
                <a:gridCol w="4824536"/>
              </a:tblGrid>
              <a:tr h="227102">
                <a:tc>
                  <a:txBody>
                    <a:bodyPr/>
                    <a:lstStyle/>
                    <a:p>
                      <a:r>
                        <a:rPr lang="en-US" altLang="zh-TW" sz="1600" dirty="0" smtClean="0"/>
                        <a:t>Signal</a:t>
                      </a:r>
                      <a:r>
                        <a:rPr lang="en-US" altLang="zh-TW" sz="1600" baseline="0" dirty="0" smtClean="0"/>
                        <a:t> name</a:t>
                      </a:r>
                      <a:endParaRPr lang="zh-TW" altLang="en-US" sz="1600" dirty="0"/>
                    </a:p>
                  </a:txBody>
                  <a:tcPr/>
                </a:tc>
                <a:tc>
                  <a:txBody>
                    <a:bodyPr/>
                    <a:lstStyle/>
                    <a:p>
                      <a:r>
                        <a:rPr lang="en-US" altLang="zh-TW" sz="1600" dirty="0" smtClean="0"/>
                        <a:t>Type</a:t>
                      </a:r>
                      <a:endParaRPr lang="zh-TW" altLang="en-US" sz="1600" dirty="0"/>
                    </a:p>
                  </a:txBody>
                  <a:tcPr/>
                </a:tc>
                <a:tc>
                  <a:txBody>
                    <a:bodyPr/>
                    <a:lstStyle/>
                    <a:p>
                      <a:r>
                        <a:rPr lang="en-US" altLang="zh-TW" sz="1600" dirty="0" smtClean="0"/>
                        <a:t>Description</a:t>
                      </a:r>
                      <a:endParaRPr lang="zh-TW" altLang="en-US" sz="1600" dirty="0"/>
                    </a:p>
                  </a:txBody>
                  <a:tcPr/>
                </a:tc>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f1_op1_invalid</a:t>
                      </a:r>
                      <a:endParaRPr lang="zh-TW" alt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Input</a:t>
                      </a:r>
                      <a:endParaRPr lang="zh-TW" altLang="en-US" sz="1600" dirty="0" smtClean="0"/>
                    </a:p>
                  </a:txBody>
                  <a:tcPr/>
                </a:tc>
                <a:tc>
                  <a:txBody>
                    <a:bodyPr/>
                    <a:lstStyle/>
                    <a:p>
                      <a:r>
                        <a:rPr lang="en-US" altLang="zh-TW" sz="1600" dirty="0" smtClean="0"/>
                        <a:t>Invalid</a:t>
                      </a:r>
                      <a:r>
                        <a:rPr lang="en-US" altLang="zh-TW" sz="1600" baseline="0" dirty="0" smtClean="0"/>
                        <a:t> oprand1</a:t>
                      </a:r>
                      <a:endParaRPr lang="zh-TW" altLang="en-US" sz="1600" dirty="0"/>
                    </a:p>
                  </a:txBody>
                  <a:tcPr/>
                </a:tc>
              </a:tr>
              <a:tr h="227102">
                <a:tc>
                  <a:txBody>
                    <a:bodyPr/>
                    <a:lstStyle/>
                    <a:p>
                      <a:r>
                        <a:rPr lang="en-US" altLang="zh-TW" sz="1600" dirty="0" smtClean="0"/>
                        <a:t>f1_op2_invalid</a:t>
                      </a:r>
                      <a:endParaRPr lang="zh-TW" altLang="en-US" sz="1600" dirty="0"/>
                    </a:p>
                  </a:txBody>
                  <a:tcPr/>
                </a:tc>
                <a:tc>
                  <a:txBody>
                    <a:bodyPr/>
                    <a:lstStyle/>
                    <a:p>
                      <a:r>
                        <a:rPr lang="en-US" altLang="zh-TW" sz="1600" dirty="0" smtClean="0"/>
                        <a:t>Input</a:t>
                      </a:r>
                      <a:endParaRPr lang="zh-TW"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Invalid</a:t>
                      </a:r>
                      <a:r>
                        <a:rPr lang="en-US" altLang="zh-TW" sz="1600" baseline="0" dirty="0" smtClean="0"/>
                        <a:t> oprand2</a:t>
                      </a:r>
                      <a:endParaRPr lang="zh-TW" altLang="en-US" sz="1600" dirty="0" smtClean="0"/>
                    </a:p>
                  </a:txBody>
                  <a:tcPr/>
                </a:tc>
              </a:tr>
              <a:tr h="227102">
                <a:tc>
                  <a:txBody>
                    <a:bodyPr/>
                    <a:lstStyle/>
                    <a:p>
                      <a:r>
                        <a:rPr lang="en-US" altLang="zh-TW" sz="1600" dirty="0" smtClean="0"/>
                        <a:t>f1_op1_data</a:t>
                      </a:r>
                      <a:endParaRPr lang="zh-TW" altLang="en-US" sz="1600" dirty="0"/>
                    </a:p>
                  </a:txBody>
                  <a:tcPr/>
                </a:tc>
                <a:tc>
                  <a:txBody>
                    <a:bodyPr/>
                    <a:lstStyle/>
                    <a:p>
                      <a:r>
                        <a:rPr lang="en-US" altLang="zh-TW" sz="1600" dirty="0" smtClean="0"/>
                        <a:t>Input</a:t>
                      </a:r>
                      <a:endParaRPr lang="zh-TW" altLang="en-US" sz="1600" dirty="0"/>
                    </a:p>
                  </a:txBody>
                  <a:tcPr/>
                </a:tc>
                <a:tc>
                  <a:txBody>
                    <a:bodyPr/>
                    <a:lstStyle/>
                    <a:p>
                      <a:r>
                        <a:rPr lang="en-US" altLang="zh-TW" sz="1600" dirty="0" smtClean="0"/>
                        <a:t>Source oprand1</a:t>
                      </a:r>
                      <a:endParaRPr lang="zh-TW" altLang="en-US" sz="1600" dirty="0"/>
                    </a:p>
                  </a:txBody>
                  <a:tcPr/>
                </a:tc>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f1_op2_data</a:t>
                      </a:r>
                      <a:endParaRPr lang="zh-TW" alt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Input</a:t>
                      </a:r>
                      <a:endParaRPr lang="zh-TW" alt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Source oprand2</a:t>
                      </a:r>
                      <a:endParaRPr lang="zh-TW" altLang="en-US" sz="1600" dirty="0" smtClean="0"/>
                    </a:p>
                  </a:txBody>
                  <a:tcPr/>
                </a:tc>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f1_cmp_inv_op</a:t>
                      </a:r>
                      <a:endParaRPr lang="zh-TW" alt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Output</a:t>
                      </a:r>
                      <a:endParaRPr lang="zh-TW" altLang="en-US" sz="1600" dirty="0" smtClean="0"/>
                    </a:p>
                  </a:txBody>
                  <a:tcPr/>
                </a:tc>
                <a:tc>
                  <a:txBody>
                    <a:bodyPr/>
                    <a:lstStyle/>
                    <a:p>
                      <a:r>
                        <a:rPr lang="en-US" altLang="zh-TW" sz="1600" dirty="0" smtClean="0"/>
                        <a:t>Set</a:t>
                      </a:r>
                      <a:r>
                        <a:rPr lang="en-US" altLang="zh-TW" sz="1600" baseline="0" dirty="0" smtClean="0"/>
                        <a:t> invalid operation exception flag for </a:t>
                      </a:r>
                      <a:r>
                        <a:rPr lang="en-US" altLang="zh-TW" sz="1600" dirty="0" smtClean="0"/>
                        <a:t>scalar</a:t>
                      </a:r>
                      <a:r>
                        <a:rPr lang="en-US" altLang="zh-TW" sz="1600" baseline="0" dirty="0" smtClean="0"/>
                        <a:t> </a:t>
                      </a:r>
                      <a:r>
                        <a:rPr lang="en-US" altLang="zh-TW" sz="1600" baseline="0" dirty="0" err="1" smtClean="0"/>
                        <a:t>fp</a:t>
                      </a:r>
                      <a:r>
                        <a:rPr lang="en-US" altLang="zh-TW" sz="1600" baseline="0" dirty="0" smtClean="0"/>
                        <a:t> instruction (destination is XRF)</a:t>
                      </a:r>
                    </a:p>
                  </a:txBody>
                  <a:tcPr/>
                </a:tc>
              </a:tr>
              <a:tr h="227102">
                <a:tc>
                  <a:txBody>
                    <a:bodyPr/>
                    <a:lstStyle/>
                    <a:p>
                      <a:r>
                        <a:rPr lang="en-US" altLang="zh-TW" sz="1600" dirty="0" smtClean="0"/>
                        <a:t>f1_wdata_en</a:t>
                      </a:r>
                      <a:endParaRPr lang="zh-TW" altLang="en-US" sz="1600" dirty="0"/>
                    </a:p>
                  </a:txBody>
                  <a:tcPr/>
                </a:tc>
                <a:tc>
                  <a:txBody>
                    <a:bodyPr/>
                    <a:lstStyle/>
                    <a:p>
                      <a:r>
                        <a:rPr lang="en-US" altLang="zh-TW" sz="1600" dirty="0" smtClean="0"/>
                        <a:t>Output</a:t>
                      </a:r>
                      <a:endParaRPr lang="zh-TW" altLang="en-US" sz="1600" dirty="0"/>
                    </a:p>
                  </a:txBody>
                  <a:tcPr/>
                </a:tc>
                <a:tc>
                  <a:txBody>
                    <a:bodyPr/>
                    <a:lstStyle/>
                    <a:p>
                      <a:r>
                        <a:rPr lang="en-US" altLang="zh-TW" sz="1600" dirty="0" smtClean="0"/>
                        <a:t>Write</a:t>
                      </a:r>
                      <a:r>
                        <a:rPr lang="en-US" altLang="zh-TW" sz="1600" baseline="0" dirty="0" smtClean="0"/>
                        <a:t> enable for F1 retired instruction (Instruction latency is 1)</a:t>
                      </a:r>
                      <a:endParaRPr lang="zh-TW" altLang="en-US" sz="1600" dirty="0"/>
                    </a:p>
                  </a:txBody>
                  <a:tcPr/>
                </a:tc>
              </a:tr>
              <a:tr h="227102">
                <a:tc>
                  <a:txBody>
                    <a:bodyPr/>
                    <a:lstStyle/>
                    <a:p>
                      <a:r>
                        <a:rPr lang="en-US" altLang="zh-TW" sz="1600" dirty="0" smtClean="0"/>
                        <a:t>f1_wdata</a:t>
                      </a:r>
                      <a:endParaRPr lang="zh-TW" altLang="en-US" sz="1600" dirty="0"/>
                    </a:p>
                  </a:txBody>
                  <a:tcPr/>
                </a:tc>
                <a:tc>
                  <a:txBody>
                    <a:bodyPr/>
                    <a:lstStyle/>
                    <a:p>
                      <a:r>
                        <a:rPr lang="en-US" altLang="zh-TW" sz="1600" dirty="0" smtClean="0"/>
                        <a:t>Output</a:t>
                      </a:r>
                      <a:endParaRPr lang="zh-TW" altLang="en-US" sz="1600" dirty="0"/>
                    </a:p>
                  </a:txBody>
                  <a:tcPr/>
                </a:tc>
                <a:tc>
                  <a:txBody>
                    <a:bodyPr/>
                    <a:lstStyle/>
                    <a:p>
                      <a:r>
                        <a:rPr lang="en-US" altLang="zh-TW" sz="1600" dirty="0" smtClean="0"/>
                        <a:t>Result</a:t>
                      </a:r>
                      <a:r>
                        <a:rPr lang="en-US" altLang="zh-TW" sz="1600" baseline="0" dirty="0" smtClean="0"/>
                        <a:t> data for F1 retired instruction (Instruction latency is 1)</a:t>
                      </a:r>
                      <a:endParaRPr lang="zh-TW" altLang="en-US" sz="1600" dirty="0"/>
                    </a:p>
                  </a:txBody>
                  <a:tcPr/>
                </a:tc>
              </a:tr>
            </a:tbl>
          </a:graphicData>
        </a:graphic>
      </p:graphicFrame>
    </p:spTree>
    <p:extLst>
      <p:ext uri="{BB962C8B-B14F-4D97-AF65-F5344CB8AC3E}">
        <p14:creationId xmlns:p14="http://schemas.microsoft.com/office/powerpoint/2010/main" val="334570921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Pipe </a:t>
            </a:r>
            <a:r>
              <a:rPr lang="en-US" altLang="zh-TW" dirty="0" smtClean="0"/>
              <a:t>Interface (</a:t>
            </a:r>
            <a:r>
              <a:rPr lang="en-US" altLang="zh-TW" dirty="0"/>
              <a:t>4</a:t>
            </a:r>
            <a:r>
              <a:rPr lang="en-US" altLang="zh-TW" dirty="0" smtClean="0"/>
              <a:t>/)</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1553113938"/>
              </p:ext>
            </p:extLst>
          </p:nvPr>
        </p:nvGraphicFramePr>
        <p:xfrm>
          <a:off x="539552" y="1412776"/>
          <a:ext cx="7992888" cy="5273040"/>
        </p:xfrm>
        <a:graphic>
          <a:graphicData uri="http://schemas.openxmlformats.org/drawingml/2006/table">
            <a:tbl>
              <a:tblPr firstRow="1" bandRow="1">
                <a:tableStyleId>{5C22544A-7EE6-4342-B048-85BDC9FD1C3A}</a:tableStyleId>
              </a:tblPr>
              <a:tblGrid>
                <a:gridCol w="2088232"/>
                <a:gridCol w="1080120"/>
                <a:gridCol w="4824536"/>
              </a:tblGrid>
              <a:tr h="227102">
                <a:tc>
                  <a:txBody>
                    <a:bodyPr/>
                    <a:lstStyle/>
                    <a:p>
                      <a:r>
                        <a:rPr lang="en-US" altLang="zh-TW" sz="1600" dirty="0" smtClean="0"/>
                        <a:t>Signal</a:t>
                      </a:r>
                      <a:r>
                        <a:rPr lang="en-US" altLang="zh-TW" sz="1600" baseline="0" dirty="0" smtClean="0"/>
                        <a:t> name</a:t>
                      </a:r>
                      <a:endParaRPr lang="zh-TW" altLang="en-US" sz="1600" dirty="0"/>
                    </a:p>
                  </a:txBody>
                  <a:tcPr/>
                </a:tc>
                <a:tc>
                  <a:txBody>
                    <a:bodyPr/>
                    <a:lstStyle/>
                    <a:p>
                      <a:r>
                        <a:rPr lang="en-US" altLang="zh-TW" sz="1600" dirty="0" smtClean="0"/>
                        <a:t>Type</a:t>
                      </a:r>
                      <a:endParaRPr lang="zh-TW" altLang="en-US" sz="1600" dirty="0"/>
                    </a:p>
                  </a:txBody>
                  <a:tcPr/>
                </a:tc>
                <a:tc>
                  <a:txBody>
                    <a:bodyPr/>
                    <a:lstStyle/>
                    <a:p>
                      <a:r>
                        <a:rPr lang="en-US" altLang="zh-TW" sz="1600" dirty="0" smtClean="0"/>
                        <a:t>Description</a:t>
                      </a:r>
                      <a:endParaRPr lang="zh-TW" altLang="en-US" sz="1600" dirty="0"/>
                    </a:p>
                  </a:txBody>
                  <a:tcPr/>
                </a:tc>
              </a:tr>
              <a:tr h="227102">
                <a:tc>
                  <a:txBody>
                    <a:bodyPr/>
                    <a:lstStyle/>
                    <a:p>
                      <a:r>
                        <a:rPr lang="en-US" altLang="zh-TW" sz="1600" dirty="0" smtClean="0"/>
                        <a:t>f2_result_type</a:t>
                      </a:r>
                      <a:endParaRPr lang="zh-TW" altLang="en-US" dirty="0"/>
                    </a:p>
                  </a:txBody>
                  <a:tcPr/>
                </a:tc>
                <a:tc>
                  <a:txBody>
                    <a:bodyPr/>
                    <a:lstStyle/>
                    <a:p>
                      <a:r>
                        <a:rPr lang="en-US" altLang="zh-TW" sz="1600" dirty="0" smtClean="0"/>
                        <a:t>Output</a:t>
                      </a:r>
                      <a:endParaRPr lang="zh-TW" altLang="en-US" sz="1600" dirty="0"/>
                    </a:p>
                  </a:txBody>
                  <a:tcPr/>
                </a:tc>
                <a:tc>
                  <a:txBody>
                    <a:bodyPr/>
                    <a:lstStyle/>
                    <a:p>
                      <a:r>
                        <a:rPr lang="en-US" altLang="zh-TW" sz="1600" dirty="0" smtClean="0"/>
                        <a:t>Result data</a:t>
                      </a:r>
                      <a:r>
                        <a:rPr lang="en-US" altLang="zh-TW" sz="1600" baseline="0" dirty="0" smtClean="0"/>
                        <a:t> </a:t>
                      </a:r>
                      <a:r>
                        <a:rPr lang="en-US" altLang="zh-TW" sz="1600" dirty="0" smtClean="0"/>
                        <a:t>type</a:t>
                      </a:r>
                    </a:p>
                    <a:p>
                      <a:r>
                        <a:rPr lang="en-US" altLang="zh-TW" sz="1600" dirty="0" smtClean="0">
                          <a:sym typeface="Wingdings" panose="05000000000000000000" pitchFamily="2" charset="2"/>
                        </a:rPr>
                        <a:t>3’b111  </a:t>
                      </a:r>
                      <a:r>
                        <a:rPr lang="en-US" altLang="zh-TW" sz="1600" dirty="0" smtClean="0"/>
                        <a:t>DP</a:t>
                      </a:r>
                      <a:endParaRPr lang="en-US" altLang="zh-TW" sz="1600" dirty="0" smtClean="0">
                        <a:sym typeface="Wingdings" panose="05000000000000000000" pitchFamily="2" charset="2"/>
                      </a:endParaRPr>
                    </a:p>
                    <a:p>
                      <a:r>
                        <a:rPr lang="en-US" altLang="zh-TW" sz="1600" dirty="0" smtClean="0">
                          <a:sym typeface="Wingdings" panose="05000000000000000000" pitchFamily="2" charset="2"/>
                        </a:rPr>
                        <a:t>3’b110  SP</a:t>
                      </a:r>
                    </a:p>
                    <a:p>
                      <a:r>
                        <a:rPr lang="en-US" altLang="zh-TW" sz="1600" dirty="0" smtClean="0">
                          <a:sym typeface="Wingdings" panose="05000000000000000000" pitchFamily="2" charset="2"/>
                        </a:rPr>
                        <a:t>3’b101  HP</a:t>
                      </a:r>
                    </a:p>
                    <a:p>
                      <a:r>
                        <a:rPr lang="en-US" altLang="zh-TW" sz="1600" baseline="0" dirty="0" smtClean="0">
                          <a:sym typeface="Wingdings" panose="05000000000000000000" pitchFamily="2" charset="2"/>
                        </a:rPr>
                        <a:t>3’b100  </a:t>
                      </a:r>
                      <a:r>
                        <a:rPr lang="en-US" altLang="zh-TW" sz="1600" dirty="0" smtClean="0">
                          <a:sym typeface="Wingdings" panose="05000000000000000000" pitchFamily="2" charset="2"/>
                        </a:rPr>
                        <a:t>Bfloat16</a:t>
                      </a:r>
                    </a:p>
                    <a:p>
                      <a:r>
                        <a:rPr lang="en-US" altLang="zh-TW" sz="1600" dirty="0" smtClean="0">
                          <a:sym typeface="Wingdings" panose="05000000000000000000" pitchFamily="2" charset="2"/>
                        </a:rPr>
                        <a:t>3’b011  Double-word</a:t>
                      </a:r>
                    </a:p>
                    <a:p>
                      <a:r>
                        <a:rPr lang="en-US" altLang="zh-TW" sz="1600" dirty="0" smtClean="0">
                          <a:sym typeface="Wingdings" panose="05000000000000000000" pitchFamily="2" charset="2"/>
                        </a:rPr>
                        <a:t>3’b010  Word</a:t>
                      </a:r>
                    </a:p>
                    <a:p>
                      <a:r>
                        <a:rPr lang="en-US" altLang="zh-TW" sz="1600" dirty="0" smtClean="0">
                          <a:sym typeface="Wingdings" panose="05000000000000000000" pitchFamily="2" charset="2"/>
                        </a:rPr>
                        <a:t>3’b001  Half</a:t>
                      </a:r>
                      <a:r>
                        <a:rPr lang="en-US" altLang="zh-TW" sz="1600" baseline="0" dirty="0" smtClean="0">
                          <a:sym typeface="Wingdings" panose="05000000000000000000" pitchFamily="2" charset="2"/>
                        </a:rPr>
                        <a:t>-word</a:t>
                      </a:r>
                      <a:endParaRPr lang="en-US" altLang="zh-TW" sz="1600" dirty="0" smtClean="0">
                        <a:sym typeface="Wingdings" panose="05000000000000000000" pitchFamily="2" charset="2"/>
                      </a:endParaRPr>
                    </a:p>
                    <a:p>
                      <a:r>
                        <a:rPr lang="en-US" altLang="zh-TW" sz="1600" baseline="0" dirty="0" smtClean="0">
                          <a:sym typeface="Wingdings" panose="05000000000000000000" pitchFamily="2" charset="2"/>
                        </a:rPr>
                        <a:t>3’b000  </a:t>
                      </a:r>
                      <a:r>
                        <a:rPr lang="en-US" altLang="zh-TW" sz="1600" dirty="0" smtClean="0">
                          <a:sym typeface="Wingdings" panose="05000000000000000000" pitchFamily="2" charset="2"/>
                        </a:rPr>
                        <a:t>Byte</a:t>
                      </a:r>
                      <a:endParaRPr lang="en-US" altLang="zh-TW" sz="1600" baseline="0" dirty="0" smtClean="0">
                        <a:sym typeface="Wingdings" panose="05000000000000000000" pitchFamily="2" charset="2"/>
                      </a:endParaRPr>
                    </a:p>
                  </a:txBody>
                  <a:tcPr/>
                </a:tc>
              </a:tr>
              <a:tr h="227102">
                <a:tc>
                  <a:txBody>
                    <a:bodyPr/>
                    <a:lstStyle/>
                    <a:p>
                      <a:r>
                        <a:rPr lang="en-US" altLang="zh-TW" sz="1600" dirty="0" smtClean="0"/>
                        <a:t>f2_cmp_result</a:t>
                      </a:r>
                      <a:endParaRPr lang="zh-TW" altLang="en-US" sz="1600" dirty="0"/>
                    </a:p>
                  </a:txBody>
                  <a:tcPr/>
                </a:tc>
                <a:tc>
                  <a:txBody>
                    <a:bodyPr/>
                    <a:lstStyle/>
                    <a:p>
                      <a:r>
                        <a:rPr lang="en-US" altLang="zh-TW" sz="1600" dirty="0" smtClean="0"/>
                        <a:t>Output</a:t>
                      </a:r>
                      <a:endParaRPr lang="zh-TW"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Partial</a:t>
                      </a:r>
                      <a:r>
                        <a:rPr lang="en-US" altLang="zh-TW" sz="1600" baseline="0" dirty="0" smtClean="0"/>
                        <a:t> compare result and upper module need to merging and shifting data.</a:t>
                      </a:r>
                      <a:endParaRPr lang="zh-TW" altLang="en-US" sz="1600" dirty="0" smtClean="0"/>
                    </a:p>
                  </a:txBody>
                  <a:tcPr/>
                </a:tc>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f2_narr_wdata</a:t>
                      </a:r>
                      <a:endParaRPr lang="zh-TW" alt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Output</a:t>
                      </a:r>
                      <a:endParaRPr lang="zh-TW" altLang="en-US" sz="1600" dirty="0" smtClean="0"/>
                    </a:p>
                  </a:txBody>
                  <a:tcPr/>
                </a:tc>
                <a:tc>
                  <a:txBody>
                    <a:bodyPr/>
                    <a:lstStyle/>
                    <a:p>
                      <a:r>
                        <a:rPr lang="en-US" altLang="zh-TW" sz="1600" dirty="0" smtClean="0"/>
                        <a:t>Partial</a:t>
                      </a:r>
                      <a:r>
                        <a:rPr lang="en-US" altLang="zh-TW" sz="1600" baseline="0" dirty="0" smtClean="0"/>
                        <a:t> narrowing result and upper module need to merging and shifting data.</a:t>
                      </a:r>
                      <a:endParaRPr lang="zh-TW" altLang="en-US" sz="1600" dirty="0"/>
                    </a:p>
                  </a:txBody>
                  <a:tcPr/>
                </a:tc>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f2_wdata_en</a:t>
                      </a:r>
                      <a:endParaRPr lang="zh-TW" alt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Output</a:t>
                      </a:r>
                      <a:endParaRPr lang="zh-TW" alt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Write</a:t>
                      </a:r>
                      <a:r>
                        <a:rPr lang="en-US" altLang="zh-TW" sz="1600" baseline="0" dirty="0" smtClean="0"/>
                        <a:t> enable for non F1 retired instruction (Instruction latency is 2/3)</a:t>
                      </a:r>
                      <a:endParaRPr lang="zh-TW" altLang="en-US" sz="1600" dirty="0" smtClean="0"/>
                    </a:p>
                  </a:txBody>
                  <a:tcPr/>
                </a:tc>
              </a:tr>
              <a:tr h="22710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f2_wdata</a:t>
                      </a:r>
                      <a:endParaRPr lang="zh-TW" altLang="en-US" sz="1600" dirty="0" smtClean="0"/>
                    </a:p>
                  </a:txBody>
                  <a:tcPr/>
                </a:tc>
                <a:tc>
                  <a:txBody>
                    <a:bodyPr/>
                    <a:lstStyle/>
                    <a:p>
                      <a:r>
                        <a:rPr lang="en-US" altLang="zh-TW" sz="1600" dirty="0" smtClean="0"/>
                        <a:t>Output</a:t>
                      </a:r>
                      <a:endParaRPr lang="zh-TW" alt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600" dirty="0" smtClean="0"/>
                        <a:t>Result</a:t>
                      </a:r>
                      <a:r>
                        <a:rPr lang="en-US" altLang="zh-TW" sz="1600" baseline="0" dirty="0" smtClean="0"/>
                        <a:t> data for non F1 retired instruction (Instruction latency is 2/3)</a:t>
                      </a:r>
                      <a:endParaRPr lang="zh-TW" altLang="en-US" sz="1600" dirty="0" smtClean="0"/>
                    </a:p>
                  </a:txBody>
                  <a:tcPr/>
                </a:tc>
              </a:tr>
              <a:tr h="227102">
                <a:tc>
                  <a:txBody>
                    <a:bodyPr/>
                    <a:lstStyle/>
                    <a:p>
                      <a:r>
                        <a:rPr lang="en-US" altLang="zh-TW" sz="1600" dirty="0" smtClean="0"/>
                        <a:t>f2_flag_set</a:t>
                      </a:r>
                      <a:endParaRPr lang="zh-TW" altLang="en-US" sz="1600" dirty="0"/>
                    </a:p>
                  </a:txBody>
                  <a:tcPr/>
                </a:tc>
                <a:tc>
                  <a:txBody>
                    <a:bodyPr/>
                    <a:lstStyle/>
                    <a:p>
                      <a:r>
                        <a:rPr lang="en-US" altLang="zh-TW" sz="1600" dirty="0" smtClean="0"/>
                        <a:t>Output</a:t>
                      </a:r>
                      <a:endParaRPr lang="zh-TW" altLang="en-US" sz="1600" dirty="0"/>
                    </a:p>
                  </a:txBody>
                  <a:tcPr/>
                </a:tc>
                <a:tc>
                  <a:txBody>
                    <a:bodyPr/>
                    <a:lstStyle/>
                    <a:p>
                      <a:r>
                        <a:rPr lang="en-US" altLang="zh-TW" sz="1600" baseline="0" dirty="0" smtClean="0"/>
                        <a:t>Result exception flag</a:t>
                      </a:r>
                      <a:endParaRPr lang="zh-TW" altLang="en-US" sz="1600" dirty="0"/>
                    </a:p>
                  </a:txBody>
                  <a:tcPr/>
                </a:tc>
              </a:tr>
            </a:tbl>
          </a:graphicData>
        </a:graphic>
      </p:graphicFrame>
    </p:spTree>
    <p:extLst>
      <p:ext uri="{BB962C8B-B14F-4D97-AF65-F5344CB8AC3E}">
        <p14:creationId xmlns:p14="http://schemas.microsoft.com/office/powerpoint/2010/main" val="302061520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Instruction Encoding</a:t>
            </a:r>
            <a:endParaRPr lang="zh-TW" altLang="en-US" dirty="0"/>
          </a:p>
        </p:txBody>
      </p:sp>
      <p:sp>
        <p:nvSpPr>
          <p:cNvPr id="3" name="文字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75559201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VPU stage</a:t>
            </a:r>
            <a:endParaRPr lang="zh-TW" altLang="en-US" dirty="0"/>
          </a:p>
        </p:txBody>
      </p:sp>
      <p:sp>
        <p:nvSpPr>
          <p:cNvPr id="3" name="內容版面配置區 2"/>
          <p:cNvSpPr>
            <a:spLocks noGrp="1"/>
          </p:cNvSpPr>
          <p:nvPr>
            <p:ph idx="1"/>
          </p:nvPr>
        </p:nvSpPr>
        <p:spPr/>
        <p:txBody>
          <a:bodyPr>
            <a:normAutofit/>
          </a:bodyPr>
          <a:lstStyle/>
          <a:p>
            <a:endParaRPr lang="zh-TW" altLang="en-US" sz="2400" dirty="0"/>
          </a:p>
        </p:txBody>
      </p:sp>
      <p:sp>
        <p:nvSpPr>
          <p:cNvPr id="7" name="內容版面配置區 2"/>
          <p:cNvSpPr txBox="1">
            <a:spLocks/>
          </p:cNvSpPr>
          <p:nvPr/>
        </p:nvSpPr>
        <p:spPr>
          <a:xfrm>
            <a:off x="609600" y="17526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altLang="zh-TW" sz="2400" dirty="0" smtClean="0">
              <a:sym typeface="Wingdings" panose="05000000000000000000" pitchFamily="2" charset="2"/>
            </a:endParaRPr>
          </a:p>
        </p:txBody>
      </p:sp>
      <p:sp>
        <p:nvSpPr>
          <p:cNvPr id="5" name="矩形 4"/>
          <p:cNvSpPr/>
          <p:nvPr/>
        </p:nvSpPr>
        <p:spPr>
          <a:xfrm>
            <a:off x="5292080" y="5157192"/>
            <a:ext cx="1152128"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4224" t="22542" r="53050" b="21402"/>
          <a:stretch/>
        </p:blipFill>
        <p:spPr bwMode="auto">
          <a:xfrm>
            <a:off x="123528" y="1889268"/>
            <a:ext cx="8827068" cy="42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5724128" y="5293816"/>
            <a:ext cx="1656184" cy="3600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矩形 10"/>
          <p:cNvSpPr/>
          <p:nvPr/>
        </p:nvSpPr>
        <p:spPr>
          <a:xfrm>
            <a:off x="2483768" y="2420888"/>
            <a:ext cx="3168352" cy="3721005"/>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文字方塊 11"/>
          <p:cNvSpPr txBox="1"/>
          <p:nvPr/>
        </p:nvSpPr>
        <p:spPr>
          <a:xfrm>
            <a:off x="2473876" y="2927122"/>
            <a:ext cx="1041952" cy="369332"/>
          </a:xfrm>
          <a:prstGeom prst="rect">
            <a:avLst/>
          </a:prstGeom>
          <a:noFill/>
        </p:spPr>
        <p:txBody>
          <a:bodyPr wrap="none" rtlCol="0">
            <a:spAutoFit/>
          </a:bodyPr>
          <a:lstStyle/>
          <a:p>
            <a:r>
              <a:rPr lang="en-US" altLang="zh-TW" dirty="0" smtClean="0">
                <a:solidFill>
                  <a:srgbClr val="FFC000"/>
                </a:solidFill>
              </a:rPr>
              <a:t>Frontend</a:t>
            </a:r>
            <a:endParaRPr lang="zh-TW" altLang="en-US" dirty="0">
              <a:solidFill>
                <a:srgbClr val="FFC000"/>
              </a:solidFill>
            </a:endParaRPr>
          </a:p>
        </p:txBody>
      </p:sp>
      <p:sp>
        <p:nvSpPr>
          <p:cNvPr id="15" name="文字方塊 14"/>
          <p:cNvSpPr txBox="1"/>
          <p:nvPr/>
        </p:nvSpPr>
        <p:spPr>
          <a:xfrm>
            <a:off x="7385421" y="5277091"/>
            <a:ext cx="1431802" cy="369332"/>
          </a:xfrm>
          <a:prstGeom prst="rect">
            <a:avLst/>
          </a:prstGeom>
          <a:noFill/>
        </p:spPr>
        <p:txBody>
          <a:bodyPr wrap="none" rtlCol="0">
            <a:spAutoFit/>
          </a:bodyPr>
          <a:lstStyle/>
          <a:p>
            <a:r>
              <a:rPr lang="en-US" altLang="zh-TW" dirty="0" smtClean="0">
                <a:solidFill>
                  <a:srgbClr val="FF0000"/>
                </a:solidFill>
              </a:rPr>
              <a:t>Function unit</a:t>
            </a:r>
            <a:endParaRPr lang="zh-TW" altLang="en-US" dirty="0">
              <a:solidFill>
                <a:srgbClr val="FF0000"/>
              </a:solidFill>
            </a:endParaRPr>
          </a:p>
        </p:txBody>
      </p:sp>
    </p:spTree>
    <p:extLst>
      <p:ext uri="{BB962C8B-B14F-4D97-AF65-F5344CB8AC3E}">
        <p14:creationId xmlns:p14="http://schemas.microsoft.com/office/powerpoint/2010/main" val="52476377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smtClean="0"/>
              <a:t>Instruction encoding</a:t>
            </a:r>
            <a:endParaRPr lang="zh-TW" altLang="en-US" dirty="0"/>
          </a:p>
        </p:txBody>
      </p:sp>
      <p:sp>
        <p:nvSpPr>
          <p:cNvPr id="3" name="內容版面配置區 2"/>
          <p:cNvSpPr>
            <a:spLocks noGrp="1"/>
          </p:cNvSpPr>
          <p:nvPr>
            <p:ph idx="1"/>
          </p:nvPr>
        </p:nvSpPr>
        <p:spPr/>
        <p:txBody>
          <a:bodyPr>
            <a:normAutofit/>
          </a:bodyPr>
          <a:lstStyle/>
          <a:p>
            <a:endParaRPr lang="en-US" altLang="zh-TW" sz="2400" dirty="0" smtClean="0"/>
          </a:p>
        </p:txBody>
      </p:sp>
      <p:graphicFrame>
        <p:nvGraphicFramePr>
          <p:cNvPr id="4" name="物件 3"/>
          <p:cNvGraphicFramePr>
            <a:graphicFrameLocks noChangeAspect="1"/>
          </p:cNvGraphicFramePr>
          <p:nvPr>
            <p:extLst>
              <p:ext uri="{D42A27DB-BD31-4B8C-83A1-F6EECF244321}">
                <p14:modId xmlns:p14="http://schemas.microsoft.com/office/powerpoint/2010/main" val="2289539215"/>
              </p:ext>
            </p:extLst>
          </p:nvPr>
        </p:nvGraphicFramePr>
        <p:xfrm>
          <a:off x="179512" y="1196752"/>
          <a:ext cx="8756650" cy="5561012"/>
        </p:xfrm>
        <a:graphic>
          <a:graphicData uri="http://schemas.openxmlformats.org/presentationml/2006/ole">
            <mc:AlternateContent xmlns:mc="http://schemas.openxmlformats.org/markup-compatibility/2006">
              <mc:Choice xmlns:v="urn:schemas-microsoft-com:vml" Requires="v">
                <p:oleObj spid="_x0000_s1447" name="工作表" r:id="rId4" imgW="11410956" imgH="7248420" progId="Excel.Sheet.12">
                  <p:embed/>
                </p:oleObj>
              </mc:Choice>
              <mc:Fallback>
                <p:oleObj name="工作表" r:id="rId4" imgW="11410956" imgH="7248420" progId="Excel.Sheet.12">
                  <p:embed/>
                  <p:pic>
                    <p:nvPicPr>
                      <p:cNvPr id="0" name=""/>
                      <p:cNvPicPr/>
                      <p:nvPr/>
                    </p:nvPicPr>
                    <p:blipFill>
                      <a:blip r:embed="rId5"/>
                      <a:stretch>
                        <a:fillRect/>
                      </a:stretch>
                    </p:blipFill>
                    <p:spPr>
                      <a:xfrm>
                        <a:off x="179512" y="1196752"/>
                        <a:ext cx="8756650" cy="5561012"/>
                      </a:xfrm>
                      <a:prstGeom prst="rect">
                        <a:avLst/>
                      </a:prstGeom>
                    </p:spPr>
                  </p:pic>
                </p:oleObj>
              </mc:Fallback>
            </mc:AlternateContent>
          </a:graphicData>
        </a:graphic>
      </p:graphicFrame>
    </p:spTree>
    <p:extLst>
      <p:ext uri="{BB962C8B-B14F-4D97-AF65-F5344CB8AC3E}">
        <p14:creationId xmlns:p14="http://schemas.microsoft.com/office/powerpoint/2010/main" val="313065745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Backup</a:t>
            </a:r>
            <a:endParaRPr lang="zh-TW" altLang="en-US" dirty="0"/>
          </a:p>
        </p:txBody>
      </p:sp>
      <p:sp>
        <p:nvSpPr>
          <p:cNvPr id="3" name="文字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77087476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dirty="0"/>
              <a:t>Underflow Flag </a:t>
            </a:r>
            <a:r>
              <a:rPr lang="en-US" altLang="zh-TW" dirty="0" smtClean="0"/>
              <a:t>Detection – All cases</a:t>
            </a:r>
            <a:endParaRPr lang="zh-TW" altLang="en-US" dirty="0"/>
          </a:p>
        </p:txBody>
      </p:sp>
      <p:sp>
        <p:nvSpPr>
          <p:cNvPr id="3" name="內容版面配置區 2"/>
          <p:cNvSpPr>
            <a:spLocks noGrp="1"/>
          </p:cNvSpPr>
          <p:nvPr>
            <p:ph idx="1"/>
          </p:nvPr>
        </p:nvSpPr>
        <p:spPr>
          <a:xfrm>
            <a:off x="457200" y="1600200"/>
            <a:ext cx="2962672" cy="4525963"/>
          </a:xfrm>
        </p:spPr>
        <p:txBody>
          <a:bodyPr>
            <a:normAutofit/>
          </a:bodyPr>
          <a:lstStyle/>
          <a:p>
            <a:r>
              <a:rPr lang="en-US" altLang="zh-TW" sz="1600" dirty="0" smtClean="0"/>
              <a:t>The condition should qualify bit pattern (BP) and the following condition under different rounding mode</a:t>
            </a:r>
          </a:p>
        </p:txBody>
      </p:sp>
      <p:graphicFrame>
        <p:nvGraphicFramePr>
          <p:cNvPr id="10" name="表格 9"/>
          <p:cNvGraphicFramePr>
            <a:graphicFrameLocks noGrp="1"/>
          </p:cNvGraphicFramePr>
          <p:nvPr>
            <p:extLst>
              <p:ext uri="{D42A27DB-BD31-4B8C-83A1-F6EECF244321}">
                <p14:modId xmlns:p14="http://schemas.microsoft.com/office/powerpoint/2010/main" val="303474922"/>
              </p:ext>
            </p:extLst>
          </p:nvPr>
        </p:nvGraphicFramePr>
        <p:xfrm>
          <a:off x="3455369" y="1628800"/>
          <a:ext cx="5688631" cy="4663440"/>
        </p:xfrm>
        <a:graphic>
          <a:graphicData uri="http://schemas.openxmlformats.org/drawingml/2006/table">
            <a:tbl>
              <a:tblPr firstRow="1" bandRow="1">
                <a:tableStyleId>{5C22544A-7EE6-4342-B048-85BDC9FD1C3A}</a:tableStyleId>
              </a:tblPr>
              <a:tblGrid>
                <a:gridCol w="648071"/>
                <a:gridCol w="504056"/>
                <a:gridCol w="288032"/>
                <a:gridCol w="432048"/>
                <a:gridCol w="360040"/>
                <a:gridCol w="208280"/>
                <a:gridCol w="492080"/>
                <a:gridCol w="595784"/>
                <a:gridCol w="504056"/>
                <a:gridCol w="504056"/>
                <a:gridCol w="576064"/>
                <a:gridCol w="576064"/>
              </a:tblGrid>
              <a:tr h="160959">
                <a:tc>
                  <a:txBody>
                    <a:bodyPr/>
                    <a:lstStyle/>
                    <a:p>
                      <a:pPr algn="ctr"/>
                      <a:r>
                        <a:rPr lang="en-US" altLang="zh-TW" sz="1200" dirty="0" smtClean="0"/>
                        <a:t>BP</a:t>
                      </a:r>
                      <a:endParaRPr lang="zh-TW" altLang="en-US" sz="1200" dirty="0"/>
                    </a:p>
                  </a:txBody>
                  <a:tcPr/>
                </a:tc>
                <a:tc>
                  <a:txBody>
                    <a:bodyPr/>
                    <a:lstStyle/>
                    <a:p>
                      <a:pPr algn="ctr"/>
                      <a:r>
                        <a:rPr lang="en-US" altLang="zh-TW" sz="1200" dirty="0" smtClean="0"/>
                        <a:t>Sign</a:t>
                      </a:r>
                      <a:endParaRPr lang="zh-TW" altLang="en-US" sz="1200" dirty="0"/>
                    </a:p>
                  </a:txBody>
                  <a:tcPr/>
                </a:tc>
                <a:tc>
                  <a:txBody>
                    <a:bodyPr/>
                    <a:lstStyle/>
                    <a:p>
                      <a:pPr algn="ctr"/>
                      <a:r>
                        <a:rPr lang="en-US" altLang="zh-TW" sz="1200" dirty="0" smtClean="0"/>
                        <a:t>R</a:t>
                      </a:r>
                      <a:endParaRPr lang="zh-TW" altLang="en-US" sz="1200" dirty="0"/>
                    </a:p>
                  </a:txBody>
                  <a:tcPr/>
                </a:tc>
                <a:tc>
                  <a:txBody>
                    <a:bodyPr/>
                    <a:lstStyle/>
                    <a:p>
                      <a:pPr algn="ctr"/>
                      <a:r>
                        <a:rPr lang="en-US" altLang="zh-TW" sz="1200" dirty="0" smtClean="0"/>
                        <a:t>Sm</a:t>
                      </a:r>
                      <a:endParaRPr lang="zh-TW" altLang="en-US" sz="1200" dirty="0"/>
                    </a:p>
                  </a:txBody>
                  <a:tcPr/>
                </a:tc>
                <a:tc>
                  <a:txBody>
                    <a:bodyPr/>
                    <a:lstStyle/>
                    <a:p>
                      <a:pPr algn="ctr"/>
                      <a:r>
                        <a:rPr lang="en-US" altLang="zh-TW" sz="1200" dirty="0" smtClean="0"/>
                        <a:t>St</a:t>
                      </a:r>
                      <a:endParaRPr lang="zh-TW" altLang="en-US" sz="1200" dirty="0"/>
                    </a:p>
                  </a:txBody>
                  <a:tcPr/>
                </a:tc>
                <a:tc>
                  <a:txBody>
                    <a:bodyPr/>
                    <a:lstStyle/>
                    <a:p>
                      <a:pPr algn="ctr"/>
                      <a:endParaRPr lang="zh-TW" altLang="en-US" sz="1200" dirty="0"/>
                    </a:p>
                  </a:txBody>
                  <a:tcPr/>
                </a:tc>
                <a:tc>
                  <a:txBody>
                    <a:bodyPr/>
                    <a:lstStyle/>
                    <a:p>
                      <a:pPr algn="ctr"/>
                      <a:r>
                        <a:rPr lang="en-US" altLang="zh-TW" sz="1200" dirty="0" smtClean="0"/>
                        <a:t>RNE</a:t>
                      </a:r>
                      <a:endParaRPr lang="zh-TW" altLang="en-US" sz="1200" dirty="0"/>
                    </a:p>
                  </a:txBody>
                  <a:tcPr/>
                </a:tc>
                <a:tc>
                  <a:txBody>
                    <a:bodyPr/>
                    <a:lstStyle/>
                    <a:p>
                      <a:pPr algn="ctr"/>
                      <a:r>
                        <a:rPr lang="en-US" altLang="zh-TW" sz="1200" dirty="0" smtClean="0"/>
                        <a:t>RTZ</a:t>
                      </a:r>
                      <a:endParaRPr lang="zh-TW" altLang="en-US" sz="12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RDN</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RUP</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RMM</a:t>
                      </a:r>
                      <a:endParaRPr lang="zh-TW" altLang="en-US" sz="1200"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t>ROD</a:t>
                      </a:r>
                      <a:endParaRPr lang="zh-TW" altLang="en-US" sz="1200" dirty="0" smtClean="0"/>
                    </a:p>
                  </a:txBody>
                  <a:tcPr/>
                </a:tc>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rgbClr val="FF0000"/>
                          </a:solidFill>
                        </a:rPr>
                        <a:t>A</a:t>
                      </a: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endParaRPr lang="zh-TW" altLang="en-US" sz="1200" dirty="0">
                        <a:solidFill>
                          <a:schemeClr val="tx1"/>
                        </a:solidFill>
                      </a:endParaRPr>
                    </a:p>
                  </a:txBody>
                  <a:tcPr/>
                </a:tc>
                <a:tc>
                  <a:txBody>
                    <a:bodyPr/>
                    <a:lstStyle/>
                    <a:p>
                      <a:pPr algn="ctr"/>
                      <a:r>
                        <a:rPr lang="en-US" altLang="zh-TW" sz="1200" dirty="0" smtClean="0">
                          <a:solidFill>
                            <a:srgbClr val="FF0000"/>
                          </a:solidFill>
                        </a:rPr>
                        <a:t>A</a:t>
                      </a:r>
                      <a:endParaRPr lang="zh-TW" altLang="en-US" sz="1200" dirty="0">
                        <a:solidFill>
                          <a:srgbClr val="FF0000"/>
                        </a:solidFill>
                      </a:endParaRPr>
                    </a:p>
                  </a:txBody>
                  <a:tcPr/>
                </a:tc>
                <a:tc>
                  <a:txBody>
                    <a:bodyPr/>
                    <a:lstStyle/>
                    <a:p>
                      <a:pPr algn="ctr"/>
                      <a:endParaRPr lang="zh-TW" altLang="en-US" sz="1200" dirty="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rgbClr val="FF0000"/>
                          </a:solidFill>
                        </a:rPr>
                        <a:t>A</a:t>
                      </a:r>
                    </a:p>
                  </a:txBody>
                  <a:tcPr/>
                </a:tc>
                <a:tc>
                  <a:txBody>
                    <a:bodyPr/>
                    <a:lstStyle/>
                    <a:p>
                      <a:pPr algn="ctr"/>
                      <a:r>
                        <a:rPr lang="en-US" altLang="zh-TW" sz="1200" dirty="0" smtClean="0">
                          <a:solidFill>
                            <a:srgbClr val="FF0000"/>
                          </a:solidFill>
                        </a:rPr>
                        <a:t>A</a:t>
                      </a:r>
                    </a:p>
                  </a:txBody>
                  <a:tcPr/>
                </a:tc>
                <a:tc>
                  <a:txBody>
                    <a:bodyPr/>
                    <a:lstStyle/>
                    <a:p>
                      <a:pPr algn="ctr"/>
                      <a:endParaRPr lang="en-US" altLang="zh-TW" sz="1200" dirty="0" smtClean="0">
                        <a:solidFill>
                          <a:schemeClr val="tx1"/>
                        </a:solidFill>
                      </a:endParaRPr>
                    </a:p>
                  </a:txBody>
                  <a:tcPr/>
                </a:tc>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A</a:t>
                      </a:r>
                      <a:endParaRPr lang="zh-TW" altLang="en-US" sz="12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algn="ct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endParaRPr lang="zh-TW" altLang="en-US"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algn="ctr"/>
                      <a:r>
                        <a:rPr lang="en-US" altLang="zh-TW" sz="1200" dirty="0" smtClean="0">
                          <a:solidFill>
                            <a:srgbClr val="FF0000"/>
                          </a:solidFill>
                        </a:rPr>
                        <a:t>A</a:t>
                      </a: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algn="ctr"/>
                      <a:r>
                        <a:rPr lang="en-US" altLang="zh-TW" sz="1200" dirty="0" smtClean="0">
                          <a:solidFill>
                            <a:schemeClr val="tx1"/>
                          </a:solidFill>
                        </a:rPr>
                        <a:t>0</a:t>
                      </a:r>
                      <a:endParaRPr lang="zh-TW" altLang="en-US" sz="1200" dirty="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A</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algn="ctr"/>
                      <a:r>
                        <a:rPr lang="en-US" altLang="zh-TW" sz="1200" dirty="0" smtClean="0">
                          <a:solidFill>
                            <a:srgbClr val="FF0000"/>
                          </a:solidFill>
                        </a:rPr>
                        <a:t>A</a:t>
                      </a:r>
                    </a:p>
                  </a:txBody>
                  <a:tcPr/>
                </a:tc>
                <a:tc>
                  <a:txBody>
                    <a:bodyPr/>
                    <a:lstStyle/>
                    <a:p>
                      <a:pPr algn="ctr"/>
                      <a:endParaRPr lang="en-US" altLang="zh-TW" sz="1200" dirty="0" smtClean="0">
                        <a:solidFill>
                          <a:schemeClr val="tx1"/>
                        </a:solidFill>
                      </a:endParaRPr>
                    </a:p>
                  </a:txBody>
                  <a:tcPr/>
                </a:tc>
                <a:tc>
                  <a:txBody>
                    <a:bodyPr/>
                    <a:lstStyle/>
                    <a:p>
                      <a:pPr algn="ctr"/>
                      <a:r>
                        <a:rPr lang="en-US" altLang="zh-TW" sz="1200" dirty="0" smtClean="0">
                          <a:solidFill>
                            <a:srgbClr val="FF0000"/>
                          </a:solidFill>
                        </a:rPr>
                        <a:t>A</a:t>
                      </a:r>
                    </a:p>
                  </a:txBody>
                  <a:tcPr/>
                </a:tc>
                <a:tc>
                  <a:txBody>
                    <a:bodyPr/>
                    <a:lstStyle/>
                    <a:p>
                      <a:pPr algn="ctr"/>
                      <a:endParaRPr lang="en-US" altLang="zh-TW" sz="1200" dirty="0" smtClean="0">
                        <a:solidFill>
                          <a:schemeClr val="tx1"/>
                        </a:solidFill>
                      </a:endParaRPr>
                    </a:p>
                  </a:txBody>
                  <a:tcPr/>
                </a:tc>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A</a:t>
                      </a:r>
                      <a:endParaRPr lang="zh-TW" altLang="en-US" sz="1200" dirty="0" smtClean="0">
                        <a:solidFill>
                          <a:srgbClr val="FF0000"/>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rgbClr val="FF0000"/>
                          </a:solidFill>
                        </a:rPr>
                        <a:t>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0</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c>
                  <a:txBody>
                    <a:bodyPr/>
                    <a:lstStyle/>
                    <a:p>
                      <a:pPr algn="ctr"/>
                      <a:endParaRPr lang="en-US" altLang="zh-TW" sz="1200" dirty="0" smtClean="0">
                        <a:solidFill>
                          <a:schemeClr val="tx1"/>
                        </a:solidFill>
                      </a:endParaRPr>
                    </a:p>
                  </a:txBody>
                  <a:tcPr/>
                </a:tc>
              </a:tr>
              <a:tr h="160959">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Match</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solidFill>
                            <a:schemeClr val="tx1"/>
                          </a:solidFill>
                        </a:rPr>
                        <a:t>1</a:t>
                      </a: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lvl="2"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dirty="0" smtClean="0">
                        <a:solidFill>
                          <a:schemeClr val="tx1"/>
                        </a:solidFill>
                      </a:endParaRPr>
                    </a:p>
                  </a:txBody>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998238121"/>
              </p:ext>
            </p:extLst>
          </p:nvPr>
        </p:nvGraphicFramePr>
        <p:xfrm>
          <a:off x="755576" y="4077072"/>
          <a:ext cx="2448272" cy="2133600"/>
        </p:xfrm>
        <a:graphic>
          <a:graphicData uri="http://schemas.openxmlformats.org/drawingml/2006/table">
            <a:tbl>
              <a:tblPr firstRow="1" bandRow="1">
                <a:tableStyleId>{5C22544A-7EE6-4342-B048-85BDC9FD1C3A}</a:tableStyleId>
              </a:tblPr>
              <a:tblGrid>
                <a:gridCol w="936104"/>
                <a:gridCol w="1512168"/>
              </a:tblGrid>
              <a:tr h="255714">
                <a:tc>
                  <a:txBody>
                    <a:bodyPr/>
                    <a:lstStyle/>
                    <a:p>
                      <a:r>
                        <a:rPr lang="en-US" altLang="zh-TW" sz="1400" dirty="0" smtClean="0"/>
                        <a:t>RM</a:t>
                      </a:r>
                      <a:endParaRPr lang="zh-TW" altLang="en-US" sz="1400" dirty="0"/>
                    </a:p>
                  </a:txBody>
                  <a:tcPr/>
                </a:tc>
                <a:tc>
                  <a:txBody>
                    <a:bodyPr/>
                    <a:lstStyle/>
                    <a:p>
                      <a:r>
                        <a:rPr lang="en-US" altLang="zh-TW" sz="1400" dirty="0" smtClean="0"/>
                        <a:t>Underflow</a:t>
                      </a:r>
                      <a:endParaRPr lang="zh-TW" altLang="en-US" sz="1400" dirty="0"/>
                    </a:p>
                  </a:txBody>
                  <a:tcPr/>
                </a:tc>
              </a:tr>
              <a:tr h="255714">
                <a:tc>
                  <a:txBody>
                    <a:bodyPr/>
                    <a:lstStyle/>
                    <a:p>
                      <a:r>
                        <a:rPr lang="en-US" altLang="zh-TW" sz="1400" dirty="0" smtClean="0"/>
                        <a:t>RNE</a:t>
                      </a:r>
                      <a:endParaRPr lang="zh-TW" altLang="en-US" sz="1400" dirty="0"/>
                    </a:p>
                  </a:txBody>
                  <a:tcPr/>
                </a:tc>
                <a:tc>
                  <a:txBody>
                    <a:bodyPr/>
                    <a:lstStyle/>
                    <a:p>
                      <a:r>
                        <a:rPr lang="en-US" altLang="zh-TW" sz="1400" dirty="0" smtClean="0">
                          <a:sym typeface="Wingdings" panose="05000000000000000000" pitchFamily="2" charset="2"/>
                        </a:rPr>
                        <a:t>BP &amp; R &amp; ~Sm</a:t>
                      </a:r>
                      <a:endParaRPr lang="zh-TW" altLang="en-US" sz="1400" dirty="0"/>
                    </a:p>
                  </a:txBody>
                  <a:tcPr/>
                </a:tc>
              </a:tr>
              <a:tr h="255714">
                <a:tc>
                  <a:txBody>
                    <a:bodyPr/>
                    <a:lstStyle/>
                    <a:p>
                      <a:r>
                        <a:rPr lang="en-US" altLang="zh-TW" sz="1400" dirty="0" smtClean="0">
                          <a:sym typeface="Wingdings" panose="05000000000000000000" pitchFamily="2" charset="2"/>
                        </a:rPr>
                        <a:t>RTZ </a:t>
                      </a:r>
                      <a:endParaRPr lang="zh-TW" altLang="en-US" sz="1400" dirty="0"/>
                    </a:p>
                  </a:txBody>
                  <a:tcPr/>
                </a:tc>
                <a:tc>
                  <a:txBody>
                    <a:bodyPr/>
                    <a:lstStyle/>
                    <a:p>
                      <a:r>
                        <a:rPr lang="en-US" altLang="zh-TW" sz="1400" dirty="0" smtClean="0"/>
                        <a:t>0</a:t>
                      </a:r>
                      <a:endParaRPr lang="zh-TW" altLang="en-US" sz="1400" dirty="0"/>
                    </a:p>
                  </a:txBody>
                  <a:tcPr/>
                </a:tc>
              </a:tr>
              <a:tr h="255714">
                <a:tc>
                  <a:txBody>
                    <a:bodyPr/>
                    <a:lstStyle/>
                    <a:p>
                      <a:r>
                        <a:rPr lang="en-US" altLang="zh-TW" sz="1400" dirty="0" smtClean="0"/>
                        <a:t>RDN</a:t>
                      </a:r>
                      <a:endParaRPr lang="zh-TW" altLang="en-US" sz="14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sym typeface="Wingdings" panose="05000000000000000000" pitchFamily="2" charset="2"/>
                        </a:rPr>
                        <a:t>BP &amp; sign &amp; (R^S)</a:t>
                      </a:r>
                    </a:p>
                  </a:txBody>
                  <a:tcPr/>
                </a:tc>
              </a:tr>
              <a:tr h="255714">
                <a:tc>
                  <a:txBody>
                    <a:bodyPr/>
                    <a:lstStyle/>
                    <a:p>
                      <a:r>
                        <a:rPr lang="en-US" altLang="zh-TW" sz="1400" dirty="0" smtClean="0"/>
                        <a:t>RUP</a:t>
                      </a:r>
                      <a:endParaRPr lang="zh-TW" altLang="en-US" sz="14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sym typeface="Wingdings" panose="05000000000000000000" pitchFamily="2" charset="2"/>
                        </a:rPr>
                        <a:t>BP &amp; ~sign &amp; (R^S)</a:t>
                      </a:r>
                    </a:p>
                  </a:txBody>
                  <a:tcPr/>
                </a:tc>
              </a:tr>
              <a:tr h="255714">
                <a:tc>
                  <a:txBody>
                    <a:bodyPr/>
                    <a:lstStyle/>
                    <a:p>
                      <a:r>
                        <a:rPr lang="en-US" altLang="zh-TW" sz="1400" dirty="0" smtClean="0"/>
                        <a:t>RMM</a:t>
                      </a:r>
                      <a:endParaRPr lang="zh-TW" altLang="en-US" sz="1400" dirty="0"/>
                    </a:p>
                  </a:txBody>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TW" sz="1400" dirty="0" smtClean="0">
                          <a:sym typeface="Wingdings" panose="05000000000000000000" pitchFamily="2" charset="2"/>
                        </a:rPr>
                        <a:t>BP &amp; R &amp; ~Sm</a:t>
                      </a:r>
                    </a:p>
                  </a:txBody>
                  <a:tcPr/>
                </a:tc>
              </a:tr>
              <a:tr h="255714">
                <a:tc>
                  <a:txBody>
                    <a:bodyPr/>
                    <a:lstStyle/>
                    <a:p>
                      <a:r>
                        <a:rPr lang="en-US" altLang="zh-TW" sz="1400" dirty="0" smtClean="0"/>
                        <a:t>ROD</a:t>
                      </a:r>
                      <a:endParaRPr lang="zh-TW" altLang="en-US" sz="1400" dirty="0"/>
                    </a:p>
                  </a:txBody>
                  <a:tcPr/>
                </a:tc>
                <a:tc>
                  <a:txBody>
                    <a:bodyPr/>
                    <a:lstStyle/>
                    <a:p>
                      <a:r>
                        <a:rPr lang="en-US" altLang="zh-TW" sz="1400" dirty="0" smtClean="0"/>
                        <a:t>0</a:t>
                      </a:r>
                      <a:endParaRPr lang="zh-TW" altLang="en-US" sz="1400" dirty="0"/>
                    </a:p>
                  </a:txBody>
                  <a:tcPr/>
                </a:tc>
              </a:tr>
            </a:tbl>
          </a:graphicData>
        </a:graphic>
      </p:graphicFrame>
    </p:spTree>
    <p:extLst>
      <p:ext uri="{BB962C8B-B14F-4D97-AF65-F5344CB8AC3E}">
        <p14:creationId xmlns:p14="http://schemas.microsoft.com/office/powerpoint/2010/main" val="287692504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FMIS </a:t>
            </a:r>
            <a:r>
              <a:rPr lang="en-US" altLang="zh-TW" dirty="0" err="1" smtClean="0"/>
              <a:t>uArch</a:t>
            </a:r>
            <a:r>
              <a:rPr lang="en-US" altLang="zh-TW" dirty="0" smtClean="0"/>
              <a:t> – v0.1</a:t>
            </a:r>
            <a:endParaRPr lang="zh-TW" altLang="en-US" dirty="0"/>
          </a:p>
        </p:txBody>
      </p:sp>
      <p:sp>
        <p:nvSpPr>
          <p:cNvPr id="3" name="內容版面配置區 2"/>
          <p:cNvSpPr>
            <a:spLocks noGrp="1"/>
          </p:cNvSpPr>
          <p:nvPr>
            <p:ph idx="1"/>
          </p:nvPr>
        </p:nvSpPr>
        <p:spPr/>
        <p:txBody>
          <a:bodyPr>
            <a:normAutofit/>
          </a:bodyPr>
          <a:lstStyle/>
          <a:p>
            <a:endParaRPr lang="en-US" altLang="zh-TW" sz="1600" dirty="0" smtClean="0"/>
          </a:p>
        </p:txBody>
      </p:sp>
      <p:pic>
        <p:nvPicPr>
          <p:cNvPr id="2050" name="Picture 2" descr="C:\Users\larryzzr\Desktop\FP\FMIS_Figs\fmis_datapath_v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1628800"/>
            <a:ext cx="6372199" cy="48650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3164227"/>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FMIS </a:t>
            </a:r>
            <a:r>
              <a:rPr lang="en-US" altLang="zh-TW" dirty="0" err="1" smtClean="0"/>
              <a:t>uArch</a:t>
            </a:r>
            <a:r>
              <a:rPr lang="en-US" altLang="zh-TW" dirty="0" smtClean="0"/>
              <a:t> – v0.2</a:t>
            </a:r>
            <a:endParaRPr lang="zh-TW" altLang="en-US" dirty="0"/>
          </a:p>
        </p:txBody>
      </p:sp>
      <p:sp>
        <p:nvSpPr>
          <p:cNvPr id="3" name="內容版面配置區 2"/>
          <p:cNvSpPr>
            <a:spLocks noGrp="1"/>
          </p:cNvSpPr>
          <p:nvPr>
            <p:ph idx="1"/>
          </p:nvPr>
        </p:nvSpPr>
        <p:spPr/>
        <p:txBody>
          <a:bodyPr>
            <a:normAutofit/>
          </a:bodyPr>
          <a:lstStyle/>
          <a:p>
            <a:endParaRPr lang="en-US" altLang="zh-TW" sz="1600" dirty="0" smtClean="0"/>
          </a:p>
        </p:txBody>
      </p:sp>
      <p:pic>
        <p:nvPicPr>
          <p:cNvPr id="12295" name="Picture 7" descr="C:\Users\larryzzr\Desktop\FP\FMIS_Figs\All-fmis 2stage pipe_v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260241"/>
            <a:ext cx="7884368" cy="5571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738658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FMIS </a:t>
            </a:r>
            <a:r>
              <a:rPr lang="en-US" altLang="zh-TW" dirty="0" err="1"/>
              <a:t>uArch</a:t>
            </a:r>
            <a:r>
              <a:rPr lang="en-US" altLang="zh-TW" dirty="0"/>
              <a:t> – </a:t>
            </a:r>
            <a:r>
              <a:rPr lang="en-US" altLang="zh-TW" dirty="0" smtClean="0"/>
              <a:t>v0.3</a:t>
            </a:r>
            <a:endParaRPr lang="zh-TW" altLang="en-US" dirty="0"/>
          </a:p>
        </p:txBody>
      </p:sp>
      <p:sp>
        <p:nvSpPr>
          <p:cNvPr id="3" name="內容版面配置區 2"/>
          <p:cNvSpPr>
            <a:spLocks noGrp="1"/>
          </p:cNvSpPr>
          <p:nvPr>
            <p:ph idx="1"/>
          </p:nvPr>
        </p:nvSpPr>
        <p:spPr/>
        <p:txBody>
          <a:bodyPr>
            <a:normAutofit/>
          </a:bodyPr>
          <a:lstStyle/>
          <a:p>
            <a:endParaRPr lang="en-US" altLang="zh-TW" sz="1600" dirty="0" smtClean="0"/>
          </a:p>
        </p:txBody>
      </p:sp>
      <p:pic>
        <p:nvPicPr>
          <p:cNvPr id="1031" name="Picture 7" descr="C:\Users\larryzzr\Desktop\FP_Larry\FMIS_Figs\All-fmis 2stage pipe_v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581200"/>
            <a:ext cx="6761609" cy="5284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26829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FMIS </a:t>
            </a:r>
            <a:r>
              <a:rPr lang="en-US" altLang="zh-TW" dirty="0" smtClean="0"/>
              <a:t>PPA</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PPA (VFMIS64)</a:t>
            </a:r>
            <a:endParaRPr lang="zh-TW" altLang="en-US" sz="2000" dirty="0"/>
          </a:p>
        </p:txBody>
      </p:sp>
      <p:graphicFrame>
        <p:nvGraphicFramePr>
          <p:cNvPr id="4" name="表格 3"/>
          <p:cNvGraphicFramePr>
            <a:graphicFrameLocks noGrp="1"/>
          </p:cNvGraphicFramePr>
          <p:nvPr>
            <p:extLst>
              <p:ext uri="{D42A27DB-BD31-4B8C-83A1-F6EECF244321}">
                <p14:modId xmlns:p14="http://schemas.microsoft.com/office/powerpoint/2010/main" val="1847849987"/>
              </p:ext>
            </p:extLst>
          </p:nvPr>
        </p:nvGraphicFramePr>
        <p:xfrm>
          <a:off x="827584" y="2060848"/>
          <a:ext cx="7272809" cy="1371600"/>
        </p:xfrm>
        <a:graphic>
          <a:graphicData uri="http://schemas.openxmlformats.org/drawingml/2006/table">
            <a:tbl>
              <a:tblPr firstRow="1" bandRow="1">
                <a:tableStyleId>{5C22544A-7EE6-4342-B048-85BDC9FD1C3A}</a:tableStyleId>
              </a:tblPr>
              <a:tblGrid>
                <a:gridCol w="864096"/>
                <a:gridCol w="792088"/>
                <a:gridCol w="648072"/>
                <a:gridCol w="2088232"/>
                <a:gridCol w="2880321"/>
              </a:tblGrid>
              <a:tr h="273630">
                <a:tc>
                  <a:txBody>
                    <a:bodyPr/>
                    <a:lstStyle/>
                    <a:p>
                      <a:pPr algn="ctr"/>
                      <a:r>
                        <a:rPr lang="en-US" altLang="zh-TW" sz="1200" dirty="0" smtClean="0"/>
                        <a:t>Lib</a:t>
                      </a:r>
                      <a:endParaRPr lang="zh-TW" altLang="en-US" sz="1200" dirty="0"/>
                    </a:p>
                  </a:txBody>
                  <a:tcPr/>
                </a:tc>
                <a:tc>
                  <a:txBody>
                    <a:bodyPr/>
                    <a:lstStyle/>
                    <a:p>
                      <a:pPr algn="ctr"/>
                      <a:r>
                        <a:rPr lang="en-US" altLang="zh-TW" sz="1200" dirty="0" err="1" smtClean="0"/>
                        <a:t>Feq</a:t>
                      </a:r>
                      <a:r>
                        <a:rPr lang="en-US" altLang="zh-TW" sz="1200" dirty="0" smtClean="0"/>
                        <a:t>.</a:t>
                      </a:r>
                      <a:endParaRPr lang="zh-TW" altLang="en-US" sz="1200" dirty="0"/>
                    </a:p>
                  </a:txBody>
                  <a:tcPr/>
                </a:tc>
                <a:tc>
                  <a:txBody>
                    <a:bodyPr/>
                    <a:lstStyle/>
                    <a:p>
                      <a:pPr algn="ctr"/>
                      <a:r>
                        <a:rPr lang="en-US" altLang="zh-TW" sz="1200" dirty="0" smtClean="0"/>
                        <a:t>FLEN</a:t>
                      </a:r>
                      <a:endParaRPr lang="zh-TW" altLang="en-US" sz="1200" dirty="0"/>
                    </a:p>
                  </a:txBody>
                  <a:tcPr/>
                </a:tc>
                <a:tc>
                  <a:txBody>
                    <a:bodyPr/>
                    <a:lstStyle/>
                    <a:p>
                      <a:pPr algn="ctr"/>
                      <a:r>
                        <a:rPr lang="en-US" altLang="zh-TW" sz="1200" dirty="0" smtClean="0"/>
                        <a:t>Original</a:t>
                      </a:r>
                      <a:endParaRPr lang="zh-TW" altLang="en-US" sz="1200" dirty="0"/>
                    </a:p>
                  </a:txBody>
                  <a:tcPr/>
                </a:tc>
                <a:tc>
                  <a:txBody>
                    <a:bodyPr/>
                    <a:lstStyle/>
                    <a:p>
                      <a:pPr algn="ctr"/>
                      <a:r>
                        <a:rPr lang="en-US" altLang="zh-TW" sz="1200" dirty="0" smtClean="0"/>
                        <a:t>Enhancement</a:t>
                      </a:r>
                      <a:endParaRPr lang="zh-TW" altLang="en-US" sz="1200" dirty="0"/>
                    </a:p>
                  </a:txBody>
                  <a:tcPr/>
                </a:tc>
              </a:tr>
              <a:tr h="2736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28HPC+</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1.00GHz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32</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tr>
              <a:tr h="2736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28HPC+</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1.25GHz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32</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tr>
              <a:tr h="2736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28HPC+</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1.00GHz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24.5kgates </a:t>
                      </a:r>
                      <a:r>
                        <a:rPr lang="en-US" altLang="zh-TW" sz="1200" u="none" baseline="0" dirty="0" smtClean="0">
                          <a:sym typeface="Wingdings" panose="05000000000000000000" pitchFamily="2" charset="2"/>
                        </a:rPr>
                        <a:t>(MET)</a:t>
                      </a:r>
                      <a:endParaRPr lang="en-US" altLang="zh-TW" sz="1200" baseline="0" dirty="0" smtClean="0">
                        <a:sym typeface="Wingdings" panose="05000000000000000000" pitchFamily="2"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tr>
              <a:tr h="2736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28HPC+</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1.25GHz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31.7kgates </a:t>
                      </a:r>
                      <a:r>
                        <a:rPr lang="en-US" altLang="zh-TW" sz="1200" u="none" baseline="0" dirty="0" smtClean="0">
                          <a:sym typeface="Wingdings" panose="05000000000000000000" pitchFamily="2" charset="2"/>
                        </a:rPr>
                        <a:t>(</a:t>
                      </a:r>
                      <a:r>
                        <a:rPr lang="en-US" altLang="zh-TW" sz="1200" u="none" baseline="0" dirty="0" smtClean="0">
                          <a:solidFill>
                            <a:srgbClr val="FF0000"/>
                          </a:solidFill>
                          <a:sym typeface="Wingdings" panose="05000000000000000000" pitchFamily="2" charset="2"/>
                        </a:rPr>
                        <a:t>VIOLATED -27ps</a:t>
                      </a:r>
                      <a:r>
                        <a:rPr lang="en-US" altLang="zh-TW" sz="1200" u="none" baseline="0" dirty="0" smtClean="0">
                          <a:sym typeface="Wingdings" panose="05000000000000000000" pitchFamily="2" charset="2"/>
                        </a:rPr>
                        <a:t>)</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tr>
            </a:tbl>
          </a:graphicData>
        </a:graphic>
      </p:graphicFrame>
    </p:spTree>
    <p:extLst>
      <p:ext uri="{BB962C8B-B14F-4D97-AF65-F5344CB8AC3E}">
        <p14:creationId xmlns:p14="http://schemas.microsoft.com/office/powerpoint/2010/main" val="7057426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FMIS_v2 PPA</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PPA (VFMIS64)</a:t>
            </a:r>
            <a:endParaRPr lang="zh-TW" altLang="en-US" sz="2000" dirty="0"/>
          </a:p>
        </p:txBody>
      </p:sp>
      <p:graphicFrame>
        <p:nvGraphicFramePr>
          <p:cNvPr id="4" name="表格 3"/>
          <p:cNvGraphicFramePr>
            <a:graphicFrameLocks noGrp="1"/>
          </p:cNvGraphicFramePr>
          <p:nvPr>
            <p:extLst>
              <p:ext uri="{D42A27DB-BD31-4B8C-83A1-F6EECF244321}">
                <p14:modId xmlns:p14="http://schemas.microsoft.com/office/powerpoint/2010/main" val="1276918778"/>
              </p:ext>
            </p:extLst>
          </p:nvPr>
        </p:nvGraphicFramePr>
        <p:xfrm>
          <a:off x="467544" y="2060848"/>
          <a:ext cx="7992887" cy="3566160"/>
        </p:xfrm>
        <a:graphic>
          <a:graphicData uri="http://schemas.openxmlformats.org/drawingml/2006/table">
            <a:tbl>
              <a:tblPr firstRow="1" bandRow="1">
                <a:tableStyleId>{5C22544A-7EE6-4342-B048-85BDC9FD1C3A}</a:tableStyleId>
              </a:tblPr>
              <a:tblGrid>
                <a:gridCol w="949650"/>
                <a:gridCol w="747955"/>
                <a:gridCol w="778068"/>
                <a:gridCol w="636601"/>
                <a:gridCol w="2506487"/>
                <a:gridCol w="2374126"/>
              </a:tblGrid>
              <a:tr h="273630">
                <a:tc>
                  <a:txBody>
                    <a:bodyPr/>
                    <a:lstStyle/>
                    <a:p>
                      <a:pPr algn="ctr"/>
                      <a:endParaRPr lang="zh-TW" altLang="en-US" sz="1200" dirty="0"/>
                    </a:p>
                  </a:txBody>
                  <a:tcPr/>
                </a:tc>
                <a:tc>
                  <a:txBody>
                    <a:bodyPr/>
                    <a:lstStyle/>
                    <a:p>
                      <a:pPr algn="ctr"/>
                      <a:r>
                        <a:rPr lang="en-US" altLang="zh-TW" sz="1200" dirty="0" smtClean="0"/>
                        <a:t>Lib</a:t>
                      </a:r>
                      <a:endParaRPr lang="zh-TW" altLang="en-US" sz="1200" dirty="0"/>
                    </a:p>
                  </a:txBody>
                  <a:tcPr/>
                </a:tc>
                <a:tc>
                  <a:txBody>
                    <a:bodyPr/>
                    <a:lstStyle/>
                    <a:p>
                      <a:pPr algn="ctr"/>
                      <a:r>
                        <a:rPr lang="en-US" altLang="zh-TW" sz="1200" dirty="0" err="1" smtClean="0"/>
                        <a:t>Feq</a:t>
                      </a:r>
                      <a:r>
                        <a:rPr lang="en-US" altLang="zh-TW" sz="1200" dirty="0" smtClean="0"/>
                        <a:t>.</a:t>
                      </a:r>
                      <a:endParaRPr lang="zh-TW" altLang="en-US" sz="1200" dirty="0"/>
                    </a:p>
                  </a:txBody>
                  <a:tcPr/>
                </a:tc>
                <a:tc>
                  <a:txBody>
                    <a:bodyPr/>
                    <a:lstStyle/>
                    <a:p>
                      <a:pPr algn="ctr"/>
                      <a:r>
                        <a:rPr lang="en-US" altLang="zh-TW" sz="1200" dirty="0" smtClean="0"/>
                        <a:t>FLEN</a:t>
                      </a:r>
                      <a:endParaRPr lang="zh-TW" altLang="en-US" sz="1200" dirty="0"/>
                    </a:p>
                  </a:txBody>
                  <a:tcPr/>
                </a:tc>
                <a:tc>
                  <a:txBody>
                    <a:bodyPr/>
                    <a:lstStyle/>
                    <a:p>
                      <a:pPr algn="ctr"/>
                      <a:r>
                        <a:rPr lang="en-US" altLang="zh-TW" sz="1200" dirty="0" smtClean="0"/>
                        <a:t>Original</a:t>
                      </a:r>
                      <a:endParaRPr lang="zh-TW" altLang="en-US" sz="1200" dirty="0"/>
                    </a:p>
                  </a:txBody>
                  <a:tcPr/>
                </a:tc>
                <a:tc>
                  <a:txBody>
                    <a:bodyPr/>
                    <a:lstStyle/>
                    <a:p>
                      <a:pPr algn="ctr"/>
                      <a:r>
                        <a:rPr lang="en-US" altLang="zh-TW" sz="1200" dirty="0" smtClean="0"/>
                        <a:t>Enhancement</a:t>
                      </a:r>
                      <a:endParaRPr lang="zh-TW" altLang="en-US" sz="1200" dirty="0"/>
                    </a:p>
                  </a:txBody>
                  <a:tcPr/>
                </a:tc>
              </a:tr>
              <a:tr h="2736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Ori</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28HPC+</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1.25GHz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31.7kgates (</a:t>
                      </a:r>
                      <a:r>
                        <a:rPr lang="en-US" altLang="zh-TW" sz="1200" u="none" baseline="0" dirty="0" smtClean="0">
                          <a:solidFill>
                            <a:srgbClr val="FF0000"/>
                          </a:solidFill>
                          <a:sym typeface="Wingdings" panose="05000000000000000000" pitchFamily="2" charset="2"/>
                        </a:rPr>
                        <a:t>VIOLATED -27ps</a:t>
                      </a:r>
                      <a:r>
                        <a:rPr lang="en-US" altLang="zh-TW" sz="1200" baseline="0" dirty="0" smtClean="0">
                          <a:sym typeface="Wingdings" panose="05000000000000000000" pitchFamily="2" charset="2"/>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tr>
              <a:tr h="2736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V2</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28HPC+</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1.25GHz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31.5kgates</a:t>
                      </a:r>
                      <a:r>
                        <a:rPr lang="en-US" altLang="zh-TW" sz="1200" u="none" baseline="0" dirty="0" smtClean="0"/>
                        <a:t> </a:t>
                      </a:r>
                      <a:r>
                        <a:rPr lang="en-US" altLang="zh-TW" sz="1200" u="none" baseline="0" dirty="0" smtClean="0">
                          <a:sym typeface="Wingdings" panose="05000000000000000000" pitchFamily="2" charset="2"/>
                        </a:rPr>
                        <a:t>(</a:t>
                      </a:r>
                      <a:r>
                        <a:rPr lang="en-US" altLang="zh-TW" sz="1200" u="none" baseline="0" dirty="0" smtClean="0">
                          <a:solidFill>
                            <a:srgbClr val="FF0000"/>
                          </a:solidFill>
                          <a:sym typeface="Wingdings" panose="05000000000000000000" pitchFamily="2" charset="2"/>
                        </a:rPr>
                        <a:t>VIOLATED -114ps</a:t>
                      </a:r>
                      <a:r>
                        <a:rPr lang="en-US" altLang="zh-TW" sz="1200" u="none" baseline="0" dirty="0" smtClean="0">
                          <a:sym typeface="Wingdings" panose="05000000000000000000" pitchFamily="2" charset="2"/>
                        </a:rPr>
                        <a:t>)</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tr>
              <a:tr h="2736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V2_1</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28HPC+</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1.25GHz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33.8kgates (</a:t>
                      </a:r>
                      <a:r>
                        <a:rPr lang="en-US" altLang="zh-TW" sz="1200" u="none" baseline="0" dirty="0" smtClean="0">
                          <a:solidFill>
                            <a:srgbClr val="FF0000"/>
                          </a:solidFill>
                          <a:sym typeface="Wingdings" panose="05000000000000000000" pitchFamily="2" charset="2"/>
                        </a:rPr>
                        <a:t>VIOLATED -37ps</a:t>
                      </a:r>
                      <a:r>
                        <a:rPr lang="en-US" altLang="zh-TW" sz="1200" u="none" dirty="0" smtClean="0"/>
                        <a:t>)</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tr>
              <a:tr h="2736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V2_2</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28HPC+</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1.25GHz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33.8kgate (</a:t>
                      </a:r>
                      <a:r>
                        <a:rPr lang="en-US" altLang="zh-TW" sz="1200" u="none" baseline="0" dirty="0" smtClean="0">
                          <a:solidFill>
                            <a:srgbClr val="FF0000"/>
                          </a:solidFill>
                          <a:sym typeface="Wingdings" panose="05000000000000000000" pitchFamily="2" charset="2"/>
                        </a:rPr>
                        <a:t>VIOLATED -26ps</a:t>
                      </a:r>
                      <a:r>
                        <a:rPr lang="en-US" altLang="zh-TW" sz="1200" u="none" dirty="0" smtClean="0"/>
                        <a:t>)</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tr>
              <a:tr h="2736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V4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28HPC+</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1.25GHz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31.0kgates (</a:t>
                      </a:r>
                      <a:r>
                        <a:rPr lang="en-US" altLang="zh-TW" sz="1200" u="none" baseline="0" dirty="0" smtClean="0">
                          <a:solidFill>
                            <a:srgbClr val="FF0000"/>
                          </a:solidFill>
                          <a:sym typeface="Wingdings" panose="05000000000000000000" pitchFamily="2" charset="2"/>
                        </a:rPr>
                        <a:t>VIOLATED -113ps</a:t>
                      </a:r>
                      <a:r>
                        <a:rPr lang="en-US" altLang="zh-TW" sz="1200" u="none" dirty="0" smtClean="0"/>
                        <a:t>)</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tr>
              <a:tr h="2736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V4_1</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28HPC+</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1.25GHz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32.2kgates (</a:t>
                      </a:r>
                      <a:r>
                        <a:rPr lang="en-US" altLang="zh-TW" sz="1200" u="none" baseline="0" dirty="0" smtClean="0">
                          <a:solidFill>
                            <a:srgbClr val="FF0000"/>
                          </a:solidFill>
                          <a:sym typeface="Wingdings" panose="05000000000000000000" pitchFamily="2" charset="2"/>
                        </a:rPr>
                        <a:t>VIOLATED -34ps</a:t>
                      </a:r>
                      <a:r>
                        <a:rPr lang="en-US" altLang="zh-TW" sz="1200" u="none" dirty="0" smtClean="0"/>
                        <a:t>)</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tr>
              <a:tr h="2736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V4_2</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28HPC+</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1.25GHz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32.3kgates (</a:t>
                      </a:r>
                      <a:r>
                        <a:rPr lang="en-US" altLang="zh-TW" sz="1200" u="none" baseline="0" dirty="0" smtClean="0">
                          <a:solidFill>
                            <a:srgbClr val="FF0000"/>
                          </a:solidFill>
                          <a:sym typeface="Wingdings" panose="05000000000000000000" pitchFamily="2" charset="2"/>
                        </a:rPr>
                        <a:t>VIOLATED -27ps</a:t>
                      </a:r>
                      <a:r>
                        <a:rPr lang="en-US" altLang="zh-TW" sz="1200" u="none" dirty="0" smtClean="0"/>
                        <a:t>)</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tr>
              <a:tr h="2736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V5 2r</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28HPC+</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1.25GHz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33.0kgates</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tr>
              <a:tr h="26742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V5_1_0</a:t>
                      </a:r>
                      <a:r>
                        <a:rPr lang="en-US" altLang="zh-TW" sz="1200" u="none" baseline="0" dirty="0" smtClean="0"/>
                        <a:t> 2r</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28HPC+</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1.25GHz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32.6kgates</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tr>
              <a:tr h="1371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V5_1_1</a:t>
                      </a:r>
                      <a:r>
                        <a:rPr lang="en-US" altLang="zh-TW" sz="1200" u="none" baseline="0" dirty="0" smtClean="0"/>
                        <a:t> 2r</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28HPC+</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1.25GHz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32.2kgates (</a:t>
                      </a:r>
                      <a:r>
                        <a:rPr lang="en-US" altLang="zh-TW" sz="1200" u="none" baseline="0" dirty="0" smtClean="0">
                          <a:solidFill>
                            <a:srgbClr val="FF0000"/>
                          </a:solidFill>
                          <a:sym typeface="Wingdings" panose="05000000000000000000" pitchFamily="2" charset="2"/>
                        </a:rPr>
                        <a:t>VIOLATED -12ps</a:t>
                      </a:r>
                      <a:r>
                        <a:rPr lang="en-US" altLang="zh-TW" sz="1200" u="none" dirty="0" smtClean="0"/>
                        <a:t>)</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tr>
              <a:tr h="1371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V5_2_1 2r</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28HPC+</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1.25GHz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31.5kgates</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tr>
              <a:tr h="1371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tr>
            </a:tbl>
          </a:graphicData>
        </a:graphic>
      </p:graphicFrame>
    </p:spTree>
    <p:extLst>
      <p:ext uri="{BB962C8B-B14F-4D97-AF65-F5344CB8AC3E}">
        <p14:creationId xmlns:p14="http://schemas.microsoft.com/office/powerpoint/2010/main" val="209850861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FMIS_v3 PPA</a:t>
            </a:r>
            <a:endParaRPr lang="zh-TW" altLang="en-US" dirty="0"/>
          </a:p>
        </p:txBody>
      </p:sp>
      <p:sp>
        <p:nvSpPr>
          <p:cNvPr id="3" name="內容版面配置區 2"/>
          <p:cNvSpPr>
            <a:spLocks noGrp="1"/>
          </p:cNvSpPr>
          <p:nvPr>
            <p:ph idx="1"/>
          </p:nvPr>
        </p:nvSpPr>
        <p:spPr/>
        <p:txBody>
          <a:bodyPr>
            <a:normAutofit/>
          </a:bodyPr>
          <a:lstStyle/>
          <a:p>
            <a:r>
              <a:rPr lang="en-US" altLang="zh-TW" sz="2000" dirty="0" smtClean="0"/>
              <a:t>PPA (VFMIS64)</a:t>
            </a:r>
            <a:endParaRPr lang="zh-TW" altLang="en-US" sz="2000" dirty="0"/>
          </a:p>
        </p:txBody>
      </p:sp>
      <p:graphicFrame>
        <p:nvGraphicFramePr>
          <p:cNvPr id="4" name="表格 3"/>
          <p:cNvGraphicFramePr>
            <a:graphicFrameLocks noGrp="1"/>
          </p:cNvGraphicFramePr>
          <p:nvPr>
            <p:extLst>
              <p:ext uri="{D42A27DB-BD31-4B8C-83A1-F6EECF244321}">
                <p14:modId xmlns:p14="http://schemas.microsoft.com/office/powerpoint/2010/main" val="3369940958"/>
              </p:ext>
            </p:extLst>
          </p:nvPr>
        </p:nvGraphicFramePr>
        <p:xfrm>
          <a:off x="467544" y="2060848"/>
          <a:ext cx="7992887" cy="1920240"/>
        </p:xfrm>
        <a:graphic>
          <a:graphicData uri="http://schemas.openxmlformats.org/drawingml/2006/table">
            <a:tbl>
              <a:tblPr firstRow="1" bandRow="1">
                <a:tableStyleId>{5C22544A-7EE6-4342-B048-85BDC9FD1C3A}</a:tableStyleId>
              </a:tblPr>
              <a:tblGrid>
                <a:gridCol w="949650"/>
                <a:gridCol w="747955"/>
                <a:gridCol w="778068"/>
                <a:gridCol w="636601"/>
                <a:gridCol w="2506487"/>
                <a:gridCol w="2374126"/>
              </a:tblGrid>
              <a:tr h="273630">
                <a:tc>
                  <a:txBody>
                    <a:bodyPr/>
                    <a:lstStyle/>
                    <a:p>
                      <a:pPr algn="ctr"/>
                      <a:endParaRPr lang="zh-TW" altLang="en-US" sz="1200" dirty="0"/>
                    </a:p>
                  </a:txBody>
                  <a:tcPr/>
                </a:tc>
                <a:tc>
                  <a:txBody>
                    <a:bodyPr/>
                    <a:lstStyle/>
                    <a:p>
                      <a:pPr algn="ctr"/>
                      <a:r>
                        <a:rPr lang="en-US" altLang="zh-TW" sz="1200" dirty="0" smtClean="0"/>
                        <a:t>Lib</a:t>
                      </a:r>
                      <a:endParaRPr lang="zh-TW" altLang="en-US" sz="1200" dirty="0"/>
                    </a:p>
                  </a:txBody>
                  <a:tcPr/>
                </a:tc>
                <a:tc>
                  <a:txBody>
                    <a:bodyPr/>
                    <a:lstStyle/>
                    <a:p>
                      <a:pPr algn="ctr"/>
                      <a:r>
                        <a:rPr lang="en-US" altLang="zh-TW" sz="1200" dirty="0" err="1" smtClean="0"/>
                        <a:t>Feq</a:t>
                      </a:r>
                      <a:r>
                        <a:rPr lang="en-US" altLang="zh-TW" sz="1200" dirty="0" smtClean="0"/>
                        <a:t>.</a:t>
                      </a:r>
                      <a:endParaRPr lang="zh-TW" altLang="en-US" sz="1200" dirty="0"/>
                    </a:p>
                  </a:txBody>
                  <a:tcPr/>
                </a:tc>
                <a:tc>
                  <a:txBody>
                    <a:bodyPr/>
                    <a:lstStyle/>
                    <a:p>
                      <a:pPr algn="ctr"/>
                      <a:r>
                        <a:rPr lang="en-US" altLang="zh-TW" sz="1200" dirty="0" smtClean="0"/>
                        <a:t>FLEN</a:t>
                      </a:r>
                      <a:endParaRPr lang="zh-TW" altLang="en-US" sz="1200" dirty="0"/>
                    </a:p>
                  </a:txBody>
                  <a:tcPr/>
                </a:tc>
                <a:tc>
                  <a:txBody>
                    <a:bodyPr/>
                    <a:lstStyle/>
                    <a:p>
                      <a:pPr algn="ctr"/>
                      <a:r>
                        <a:rPr lang="en-US" altLang="zh-TW" sz="1200" dirty="0" smtClean="0"/>
                        <a:t>Original</a:t>
                      </a:r>
                      <a:endParaRPr lang="zh-TW" altLang="en-US" sz="1200" dirty="0"/>
                    </a:p>
                  </a:txBody>
                  <a:tcPr/>
                </a:tc>
                <a:tc>
                  <a:txBody>
                    <a:bodyPr/>
                    <a:lstStyle/>
                    <a:p>
                      <a:pPr algn="ctr"/>
                      <a:r>
                        <a:rPr lang="en-US" altLang="zh-TW" sz="1200" dirty="0" smtClean="0"/>
                        <a:t>Enhancement</a:t>
                      </a:r>
                      <a:endParaRPr lang="zh-TW" altLang="en-US" sz="1200" dirty="0"/>
                    </a:p>
                  </a:txBody>
                  <a:tcPr/>
                </a:tc>
              </a:tr>
              <a:tr h="2736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Ori 2r</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28HPC+</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1.25GHz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31.8kgates (</a:t>
                      </a:r>
                      <a:r>
                        <a:rPr lang="en-US" altLang="zh-TW" sz="1200" u="none" baseline="0" dirty="0" smtClean="0">
                          <a:solidFill>
                            <a:srgbClr val="FF0000"/>
                          </a:solidFill>
                          <a:sym typeface="Wingdings" panose="05000000000000000000" pitchFamily="2" charset="2"/>
                        </a:rPr>
                        <a:t>VIOLATED -26ps</a:t>
                      </a:r>
                      <a:r>
                        <a:rPr lang="en-US" altLang="zh-TW" sz="1200" baseline="0" dirty="0" smtClean="0">
                          <a:sym typeface="Wingdings" panose="05000000000000000000" pitchFamily="2" charset="2"/>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tr>
              <a:tr h="2736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V5_3_0 2r</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28HPC+</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1.25GHz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32.3kgates</a:t>
                      </a:r>
                      <a:endParaRPr lang="en-US" altLang="zh-TW" sz="1200" baseline="0" dirty="0" smtClean="0">
                        <a:sym typeface="Wingdings" panose="05000000000000000000" pitchFamily="2" charset="2"/>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tr>
              <a:tr h="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V5_3_1 2r</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28HPC+</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1.25GHz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34.1kgates </a:t>
                      </a:r>
                      <a:r>
                        <a:rPr lang="en-US" altLang="zh-TW" sz="1200" u="none" dirty="0" smtClean="0"/>
                        <a:t>(</a:t>
                      </a:r>
                      <a:r>
                        <a:rPr lang="en-US" altLang="zh-TW" sz="1200" u="none" baseline="0" dirty="0" smtClean="0">
                          <a:solidFill>
                            <a:srgbClr val="FF0000"/>
                          </a:solidFill>
                          <a:sym typeface="Wingdings" panose="05000000000000000000" pitchFamily="2" charset="2"/>
                        </a:rPr>
                        <a:t>VIOLATED -10ps</a:t>
                      </a:r>
                      <a:r>
                        <a:rPr lang="en-US" altLang="zh-TW" sz="1200" baseline="0" dirty="0" smtClean="0">
                          <a:sym typeface="Wingdings" panose="05000000000000000000" pitchFamily="2" charset="2"/>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tr>
              <a:tr h="2736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V5_3_1 5r</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baseline="0" dirty="0" smtClean="0">
                          <a:sym typeface="Wingdings" panose="05000000000000000000" pitchFamily="2" charset="2"/>
                        </a:rPr>
                        <a:t>28HPC+</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1.25GHz</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u="none" dirty="0" smtClean="0"/>
                        <a:t>64</a:t>
                      </a: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sym typeface="Wingdings" panose="05000000000000000000" pitchFamily="2" charset="2"/>
                        </a:rPr>
                        <a:t>32.7kgates </a:t>
                      </a:r>
                      <a:r>
                        <a:rPr lang="en-US" altLang="zh-TW" sz="1200" u="none" dirty="0" smtClean="0"/>
                        <a:t>(</a:t>
                      </a:r>
                      <a:r>
                        <a:rPr lang="en-US" altLang="zh-TW" sz="1200" u="none" baseline="0" dirty="0" smtClean="0">
                          <a:solidFill>
                            <a:srgbClr val="FF0000"/>
                          </a:solidFill>
                          <a:sym typeface="Wingdings" panose="05000000000000000000" pitchFamily="2" charset="2"/>
                        </a:rPr>
                        <a:t>VIOLATED -6ps</a:t>
                      </a:r>
                      <a:r>
                        <a:rPr lang="en-US" altLang="zh-TW" sz="1200" baseline="0" dirty="0" smtClean="0">
                          <a:sym typeface="Wingdings" panose="05000000000000000000" pitchFamily="2" charset="2"/>
                        </a:rPr>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tr>
              <a:tr h="2736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tr>
              <a:tr h="27363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TW" altLang="en-US" sz="1200" u="none"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TW" sz="1200" baseline="0" dirty="0" smtClean="0">
                        <a:sym typeface="Wingdings" panose="05000000000000000000" pitchFamily="2" charset="2"/>
                      </a:endParaRPr>
                    </a:p>
                  </a:txBody>
                  <a:tcPr/>
                </a:tc>
              </a:tr>
            </a:tbl>
          </a:graphicData>
        </a:graphic>
      </p:graphicFrame>
    </p:spTree>
    <p:extLst>
      <p:ext uri="{BB962C8B-B14F-4D97-AF65-F5344CB8AC3E}">
        <p14:creationId xmlns:p14="http://schemas.microsoft.com/office/powerpoint/2010/main" val="436975256"/>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57113</TotalTime>
  <Words>5630</Words>
  <Application>Microsoft Office PowerPoint</Application>
  <PresentationFormat>如螢幕大小 (4:3)</PresentationFormat>
  <Paragraphs>1942</Paragraphs>
  <Slides>98</Slides>
  <Notes>19</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98</vt:i4>
      </vt:variant>
    </vt:vector>
  </HeadingPairs>
  <TitlesOfParts>
    <vt:vector size="100" baseType="lpstr">
      <vt:lpstr>Office 佈景主題</vt:lpstr>
      <vt:lpstr>工作表</vt:lpstr>
      <vt:lpstr>FP MISC uArch</vt:lpstr>
      <vt:lpstr>Agenda</vt:lpstr>
      <vt:lpstr>List of abbreviation (1/)</vt:lpstr>
      <vt:lpstr>List of parameter (1/)</vt:lpstr>
      <vt:lpstr>Overview (1/)</vt:lpstr>
      <vt:lpstr>Overview (2/)</vt:lpstr>
      <vt:lpstr>Configurability</vt:lpstr>
      <vt:lpstr>uArch overview</vt:lpstr>
      <vt:lpstr>VPU stage</vt:lpstr>
      <vt:lpstr>Function Unit Lane Hierarchy</vt:lpstr>
      <vt:lpstr>FMIS uArch (1/)</vt:lpstr>
      <vt:lpstr>FMIS uArch (2/)</vt:lpstr>
      <vt:lpstr>FMIS uArch (3/)</vt:lpstr>
      <vt:lpstr>FMIS uArch (4/)</vt:lpstr>
      <vt:lpstr>FMIS uArch (5/)</vt:lpstr>
      <vt:lpstr>Conversion instructions</vt:lpstr>
      <vt:lpstr>Integer to FP Datapath</vt:lpstr>
      <vt:lpstr>Integer to FP (1/)</vt:lpstr>
      <vt:lpstr>Integer to FP (2/)</vt:lpstr>
      <vt:lpstr>Integer to FP (3/)</vt:lpstr>
      <vt:lpstr>FP to Integer Datapath</vt:lpstr>
      <vt:lpstr>FP to integer (1/)</vt:lpstr>
      <vt:lpstr>FP to integer (2/)</vt:lpstr>
      <vt:lpstr>FP to FP Datapath</vt:lpstr>
      <vt:lpstr>FP to FP – Widening FP (1/)</vt:lpstr>
      <vt:lpstr>FP to FP – Narrowing FP (2/)</vt:lpstr>
      <vt:lpstr>FP to FP – Narrowing FP (3/)</vt:lpstr>
      <vt:lpstr>FP to FP – Narrowing FP (4/)</vt:lpstr>
      <vt:lpstr>Round digit/2’sc inc generation</vt:lpstr>
      <vt:lpstr>Round digit/2’sc inc generation (1/)</vt:lpstr>
      <vt:lpstr>Round digit/2’sc inc generation (2/)</vt:lpstr>
      <vt:lpstr>Round digit/2’sc inc generation (3/)</vt:lpstr>
      <vt:lpstr>Round digit/2’sc inc generation (4/)</vt:lpstr>
      <vt:lpstr>Round digit/2’sc inc generation (5/)</vt:lpstr>
      <vt:lpstr>Round digit/2’sc inc generation (5/)</vt:lpstr>
      <vt:lpstr>Round digit/2’sc inc generation (6/)</vt:lpstr>
      <vt:lpstr>Round digit/2’sc inc generation (7/)</vt:lpstr>
      <vt:lpstr>Underflow Flag Detection</vt:lpstr>
      <vt:lpstr>Underflow Flag Detection – Special Case (1/)</vt:lpstr>
      <vt:lpstr>Underflow Flag Detection – Special Case (2/)</vt:lpstr>
      <vt:lpstr>Underflow Flag Detection – Normal Case (4/)</vt:lpstr>
      <vt:lpstr>comparing &amp; others instructions</vt:lpstr>
      <vt:lpstr>Comparing &amp; Others Instructions Datapath</vt:lpstr>
      <vt:lpstr>Comparing &amp; Others Instructions</vt:lpstr>
      <vt:lpstr>Comparing Instructions</vt:lpstr>
      <vt:lpstr>Others Instructions</vt:lpstr>
      <vt:lpstr>Cross Lane datapath</vt:lpstr>
      <vt:lpstr>Narrowing &amp; Mask Instruction Datapath</vt:lpstr>
      <vt:lpstr>Reduction Instructions (1/)</vt:lpstr>
      <vt:lpstr>Reduction Instructions (2/) </vt:lpstr>
      <vt:lpstr>Reduction Instructions (3/)</vt:lpstr>
      <vt:lpstr>Reduction Instructions (4/)</vt:lpstr>
      <vt:lpstr>Conversion from nibble/byte to HP/SP (1/)</vt:lpstr>
      <vt:lpstr>Conversion from nibble/byte to HP/SP (2/)</vt:lpstr>
      <vt:lpstr>Conversion from nibble/byte to HP/SP (3/)</vt:lpstr>
      <vt:lpstr>Enhancements</vt:lpstr>
      <vt:lpstr>Enhancement list (1/)</vt:lpstr>
      <vt:lpstr>Structuralized OR network (1/)</vt:lpstr>
      <vt:lpstr>Structuralized OR network (2/)</vt:lpstr>
      <vt:lpstr>Structuralized OR network (3/)</vt:lpstr>
      <vt:lpstr>Structuralized OR network (4/)</vt:lpstr>
      <vt:lpstr>Structuralized OR network - ABS(1/)</vt:lpstr>
      <vt:lpstr>Structuralized OR network - ABS(2/)</vt:lpstr>
      <vt:lpstr>Structuralized OR network - ABS(3/)</vt:lpstr>
      <vt:lpstr>Structuralized AND network (1/)</vt:lpstr>
      <vt:lpstr>Structuralized AND network (2/)</vt:lpstr>
      <vt:lpstr>Leading zero detection before 2’sc (1/)</vt:lpstr>
      <vt:lpstr>Leading zero detection before 2’sc (2/)</vt:lpstr>
      <vt:lpstr>Leading zero detection before 2’sc (3/)</vt:lpstr>
      <vt:lpstr>Rearrange data alignment for I2F (1/)</vt:lpstr>
      <vt:lpstr>Rearrange data alignment for I2F (2/)</vt:lpstr>
      <vt:lpstr>Rearrange data alignment for F2I (1/)</vt:lpstr>
      <vt:lpstr>Rearrange data alignment for narrowing FP (1/)</vt:lpstr>
      <vt:lpstr>Merge 64bit and 54bit adder (1/)</vt:lpstr>
      <vt:lpstr>MISC (1/)</vt:lpstr>
      <vt:lpstr>MISC (2/)</vt:lpstr>
      <vt:lpstr>Interface</vt:lpstr>
      <vt:lpstr>VPU Hierarchy</vt:lpstr>
      <vt:lpstr>Lane Interface (1/)</vt:lpstr>
      <vt:lpstr>Lane Interface (2/)</vt:lpstr>
      <vt:lpstr>Lane Interface (3/)</vt:lpstr>
      <vt:lpstr>Lane Interface (4/)</vt:lpstr>
      <vt:lpstr>Lane Interface (5/)</vt:lpstr>
      <vt:lpstr>Lane Interface (6/)</vt:lpstr>
      <vt:lpstr>Pipe Interface (1/)</vt:lpstr>
      <vt:lpstr>Pipe Interface (2/)</vt:lpstr>
      <vt:lpstr>Pipe Interface (3/)</vt:lpstr>
      <vt:lpstr>Pipe Interface (4/)</vt:lpstr>
      <vt:lpstr>Instruction Encoding</vt:lpstr>
      <vt:lpstr>Instruction encoding</vt:lpstr>
      <vt:lpstr>Backup</vt:lpstr>
      <vt:lpstr>Underflow Flag Detection – All cases</vt:lpstr>
      <vt:lpstr>FMIS uArch – v0.1</vt:lpstr>
      <vt:lpstr>FMIS uArch – v0.2</vt:lpstr>
      <vt:lpstr>FMIS uArch – v0.3</vt:lpstr>
      <vt:lpstr>FMIS PPA</vt:lpstr>
      <vt:lpstr>FMIS_v2 PPA</vt:lpstr>
      <vt:lpstr>FMIS_v3 PPA</vt:lpstr>
    </vt:vector>
  </TitlesOfParts>
  <Company>Andes Technology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Larry Che-Jung Chang(張哲榮)</dc:creator>
  <cp:lastModifiedBy>Larry Che-Jung Chang(張哲榮)</cp:lastModifiedBy>
  <cp:revision>2831</cp:revision>
  <dcterms:created xsi:type="dcterms:W3CDTF">2020-11-20T05:54:43Z</dcterms:created>
  <dcterms:modified xsi:type="dcterms:W3CDTF">2021-02-19T09:01:51Z</dcterms:modified>
</cp:coreProperties>
</file>