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9" r:id="rId3"/>
    <p:sldId id="273" r:id="rId4"/>
    <p:sldId id="275" r:id="rId5"/>
    <p:sldId id="276" r:id="rId6"/>
    <p:sldId id="321" r:id="rId7"/>
    <p:sldId id="279" r:id="rId8"/>
    <p:sldId id="283" r:id="rId9"/>
    <p:sldId id="274" r:id="rId10"/>
    <p:sldId id="277" r:id="rId11"/>
    <p:sldId id="278" r:id="rId12"/>
    <p:sldId id="390" r:id="rId13"/>
    <p:sldId id="391" r:id="rId14"/>
    <p:sldId id="396" r:id="rId15"/>
    <p:sldId id="393" r:id="rId16"/>
    <p:sldId id="371" r:id="rId17"/>
    <p:sldId id="417" r:id="rId18"/>
    <p:sldId id="288" r:id="rId19"/>
    <p:sldId id="343" r:id="rId20"/>
    <p:sldId id="261" r:id="rId21"/>
    <p:sldId id="418" r:id="rId22"/>
    <p:sldId id="262" r:id="rId23"/>
    <p:sldId id="340" r:id="rId24"/>
    <p:sldId id="419" r:id="rId25"/>
    <p:sldId id="298" r:id="rId26"/>
    <p:sldId id="341" r:id="rId27"/>
    <p:sldId id="358" r:id="rId28"/>
    <p:sldId id="362" r:id="rId29"/>
    <p:sldId id="314" r:id="rId30"/>
    <p:sldId id="389" r:id="rId31"/>
    <p:sldId id="376" r:id="rId32"/>
    <p:sldId id="378" r:id="rId33"/>
    <p:sldId id="398" r:id="rId34"/>
    <p:sldId id="383" r:id="rId35"/>
    <p:sldId id="458" r:id="rId36"/>
    <p:sldId id="377" r:id="rId37"/>
    <p:sldId id="385" r:id="rId38"/>
    <p:sldId id="447" r:id="rId39"/>
    <p:sldId id="448" r:id="rId40"/>
    <p:sldId id="449" r:id="rId41"/>
    <p:sldId id="450" r:id="rId42"/>
    <p:sldId id="325" r:id="rId43"/>
    <p:sldId id="420" r:id="rId44"/>
    <p:sldId id="337" r:id="rId45"/>
    <p:sldId id="303" r:id="rId46"/>
    <p:sldId id="304" r:id="rId47"/>
    <p:sldId id="324" r:id="rId48"/>
    <p:sldId id="320" r:id="rId49"/>
    <p:sldId id="421" r:id="rId50"/>
    <p:sldId id="423" r:id="rId51"/>
    <p:sldId id="424" r:id="rId52"/>
    <p:sldId id="422" r:id="rId53"/>
    <p:sldId id="446" r:id="rId54"/>
    <p:sldId id="445" r:id="rId55"/>
    <p:sldId id="455" r:id="rId56"/>
    <p:sldId id="345" r:id="rId57"/>
    <p:sldId id="284" r:id="rId58"/>
    <p:sldId id="290" r:id="rId59"/>
    <p:sldId id="270" r:id="rId60"/>
    <p:sldId id="287" r:id="rId61"/>
    <p:sldId id="443" r:id="rId62"/>
    <p:sldId id="399" r:id="rId63"/>
    <p:sldId id="401" r:id="rId64"/>
    <p:sldId id="400" r:id="rId65"/>
    <p:sldId id="380" r:id="rId66"/>
    <p:sldId id="381" r:id="rId67"/>
    <p:sldId id="291" r:id="rId68"/>
    <p:sldId id="382" r:id="rId69"/>
    <p:sldId id="444" r:id="rId70"/>
    <p:sldId id="323" r:id="rId71"/>
    <p:sldId id="339" r:id="rId72"/>
    <p:sldId id="335" r:id="rId73"/>
    <p:sldId id="359" r:id="rId74"/>
    <p:sldId id="344" r:id="rId75"/>
    <p:sldId id="368" r:id="rId76"/>
    <p:sldId id="411" r:id="rId77"/>
    <p:sldId id="317" r:id="rId78"/>
    <p:sldId id="373" r:id="rId79"/>
    <p:sldId id="370" r:id="rId80"/>
    <p:sldId id="454" r:id="rId81"/>
    <p:sldId id="426" r:id="rId82"/>
    <p:sldId id="451" r:id="rId83"/>
    <p:sldId id="452" r:id="rId84"/>
    <p:sldId id="453" r:id="rId85"/>
    <p:sldId id="372" r:id="rId86"/>
    <p:sldId id="425" r:id="rId87"/>
    <p:sldId id="374" r:id="rId88"/>
    <p:sldId id="406" r:id="rId89"/>
    <p:sldId id="316" r:id="rId90"/>
    <p:sldId id="477" r:id="rId91"/>
    <p:sldId id="408" r:id="rId92"/>
    <p:sldId id="440" r:id="rId93"/>
    <p:sldId id="407" r:id="rId94"/>
    <p:sldId id="409" r:id="rId95"/>
    <p:sldId id="412" r:id="rId96"/>
    <p:sldId id="472" r:id="rId97"/>
    <p:sldId id="470" r:id="rId98"/>
    <p:sldId id="471" r:id="rId99"/>
    <p:sldId id="473" r:id="rId100"/>
    <p:sldId id="474" r:id="rId101"/>
    <p:sldId id="475" r:id="rId102"/>
    <p:sldId id="476" r:id="rId10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7" autoAdjust="0"/>
    <p:restoredTop sz="90920" autoAdjust="0"/>
  </p:normalViewPr>
  <p:slideViewPr>
    <p:cSldViewPr>
      <p:cViewPr varScale="1">
        <p:scale>
          <a:sx n="93" d="100"/>
          <a:sy n="93" d="100"/>
        </p:scale>
        <p:origin x="8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69857-C96B-48D4-AB5B-42D9478C00A8}" type="datetimeFigureOut">
              <a:rPr lang="zh-TW" altLang="en-US" smtClean="0"/>
              <a:t>2021/5/12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4368-60BF-435C-ACE7-F9FB4CBD2AF2}" type="slidenum">
              <a:rPr lang="zh-TW" altLang="en-US" smtClean="0"/>
              <a:t>‹#›</a:t>
            </a:fld>
            <a:endParaRPr lang="zh-TW" altLang="en-US"/>
          </a:p>
        </p:txBody>
      </p:sp>
    </p:spTree>
    <p:extLst>
      <p:ext uri="{BB962C8B-B14F-4D97-AF65-F5344CB8AC3E}">
        <p14:creationId xmlns:p14="http://schemas.microsoft.com/office/powerpoint/2010/main" val="20112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18</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40</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59</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60</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61</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62</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63</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64</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65</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66</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76</a:t>
            </a:fld>
            <a:endParaRPr lang="zh-TW" altLang="en-US"/>
          </a:p>
        </p:txBody>
      </p:sp>
    </p:spTree>
    <p:extLst>
      <p:ext uri="{BB962C8B-B14F-4D97-AF65-F5344CB8AC3E}">
        <p14:creationId xmlns:p14="http://schemas.microsoft.com/office/powerpoint/2010/main" val="272152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19</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f1_wdata*]</a:t>
            </a:r>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f1_cmp_inv_op]</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vfmis_narr_data64]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vfmis_mask8]</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vfmis_cmp_data4]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vfmis_vd_is_mr_mask8]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vfmis_vfcsr_flag_set</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97</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98</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f1_wdata*]</a:t>
            </a:r>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f1_cmp_inv_op]</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vfmis_narr_data64]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vfmis_mask8]</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vfmis_cmp_data4]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vfmis_vd_is_mr_mask8]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vfmis_vfcsr_flag_set</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99</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100</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f1_wdata*]</a:t>
            </a:r>
          </a:p>
          <a:p>
            <a:r>
              <a:rPr lang="en-US" altLang="zh-TW" dirty="0" err="1" smtClean="0"/>
              <a:t>set_output_delay</a:t>
            </a:r>
            <a:r>
              <a:rPr lang="en-US" altLang="zh-TW" dirty="0" smtClean="0"/>
              <a:t> [expr 0.1]     -clock CORE_CLK [</a:t>
            </a:r>
            <a:r>
              <a:rPr lang="en-US" altLang="zh-TW" dirty="0" err="1" smtClean="0"/>
              <a:t>get_ports</a:t>
            </a:r>
            <a:r>
              <a:rPr lang="en-US" altLang="zh-TW" dirty="0" smtClean="0"/>
              <a:t> f1_cmp_inv_op]</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vfmis_narr_data64]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vfmis_mask8]</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vfmis_cmp_data4]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vfmis_vd_is_mr_mask8]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vfmis_vfcsr_flag_set</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101</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102</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23</a:t>
            </a:fld>
            <a:endParaRPr lang="zh-TW" altLang="en-US"/>
          </a:p>
        </p:txBody>
      </p:sp>
    </p:spTree>
    <p:extLst>
      <p:ext uri="{BB962C8B-B14F-4D97-AF65-F5344CB8AC3E}">
        <p14:creationId xmlns:p14="http://schemas.microsoft.com/office/powerpoint/2010/main" val="150984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33</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err="1" smtClean="0"/>
              <a:t>Correction_S</a:t>
            </a:r>
            <a:r>
              <a:rPr lang="en-US" altLang="zh-TW" sz="180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 (~2sc_inc &amp; S) | (2sc_inc &amp; (~S | ~P))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 (~2sc_inc &amp; S) | (2sc_inc &amp; ~(S &amp; 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 (~2sc_inc &amp; S) | (~(2sc_inc | (S &amp; P)))</a:t>
            </a:r>
          </a:p>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35</a:t>
            </a:fld>
            <a:endParaRPr lang="zh-TW" altLang="en-US"/>
          </a:p>
        </p:txBody>
      </p:sp>
    </p:spTree>
    <p:extLst>
      <p:ext uri="{BB962C8B-B14F-4D97-AF65-F5344CB8AC3E}">
        <p14:creationId xmlns:p14="http://schemas.microsoft.com/office/powerpoint/2010/main" val="13070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r>
              <a:rPr lang="en-US" altLang="zh-TW" baseline="0" dirty="0" smtClean="0"/>
              <a:t> is value after rounding</a:t>
            </a:r>
          </a:p>
          <a:p>
            <a:r>
              <a:rPr lang="en-US" altLang="zh-TW" baseline="0" dirty="0" smtClean="0"/>
              <a:t>R is rounding inclement</a:t>
            </a:r>
          </a:p>
          <a:p>
            <a:r>
              <a:rPr lang="en-US" altLang="zh-TW" baseline="0" dirty="0" smtClean="0"/>
              <a:t>B = A+R</a:t>
            </a:r>
          </a:p>
          <a:p>
            <a:r>
              <a:rPr lang="en-US" altLang="zh-TW" baseline="0" dirty="0" smtClean="0"/>
              <a:t>Result = B’+1</a:t>
            </a:r>
            <a:r>
              <a:rPr lang="zh-TW" altLang="en-US" baseline="0" dirty="0" smtClean="0"/>
              <a:t> </a:t>
            </a:r>
            <a:r>
              <a:rPr lang="en-US" altLang="zh-TW" baseline="0" dirty="0" smtClean="0"/>
              <a:t>= (A+R)’+1</a:t>
            </a:r>
          </a:p>
          <a:p>
            <a:pPr marL="171450" indent="-171450">
              <a:buFont typeface="Symbol"/>
              <a:buChar char="Þ"/>
            </a:pPr>
            <a:r>
              <a:rPr lang="en-US" altLang="zh-TW" baseline="0" dirty="0" smtClean="0"/>
              <a:t>R = 0, Result = A’+1</a:t>
            </a:r>
          </a:p>
          <a:p>
            <a:pPr marL="171450" indent="-171450">
              <a:buFont typeface="Symbol"/>
              <a:buChar char="Þ"/>
            </a:pPr>
            <a:r>
              <a:rPr lang="en-US" altLang="zh-TW" baseline="0" dirty="0" smtClean="0"/>
              <a:t>R = 1, Result = A’-1+1 = A’</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36</a:t>
            </a:fld>
            <a:endParaRPr lang="zh-TW" altLang="en-US"/>
          </a:p>
        </p:txBody>
      </p:sp>
    </p:spTree>
    <p:extLst>
      <p:ext uri="{BB962C8B-B14F-4D97-AF65-F5344CB8AC3E}">
        <p14:creationId xmlns:p14="http://schemas.microsoft.com/office/powerpoint/2010/main" val="50288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r>
              <a:rPr lang="en-US" altLang="zh-TW" baseline="0" dirty="0" smtClean="0"/>
              <a:t> is value after rounding</a:t>
            </a:r>
          </a:p>
          <a:p>
            <a:r>
              <a:rPr lang="en-US" altLang="zh-TW" baseline="0" dirty="0" smtClean="0"/>
              <a:t>R is rounding inclement</a:t>
            </a:r>
          </a:p>
          <a:p>
            <a:r>
              <a:rPr lang="en-US" altLang="zh-TW" baseline="0" dirty="0" smtClean="0"/>
              <a:t>B = A+R</a:t>
            </a:r>
          </a:p>
          <a:p>
            <a:r>
              <a:rPr lang="en-US" altLang="zh-TW" baseline="0" dirty="0" smtClean="0"/>
              <a:t>Result = B’+1</a:t>
            </a:r>
            <a:r>
              <a:rPr lang="zh-TW" altLang="en-US" baseline="0" dirty="0" smtClean="0"/>
              <a:t> </a:t>
            </a:r>
            <a:r>
              <a:rPr lang="en-US" altLang="zh-TW" baseline="0" dirty="0" smtClean="0"/>
              <a:t>= (A+R)’+1</a:t>
            </a:r>
          </a:p>
          <a:p>
            <a:pPr marL="171450" indent="-171450">
              <a:buFont typeface="Symbol"/>
              <a:buChar char="Þ"/>
            </a:pPr>
            <a:r>
              <a:rPr lang="en-US" altLang="zh-TW" baseline="0" dirty="0" smtClean="0"/>
              <a:t>R = 0, Result = A’+1</a:t>
            </a:r>
          </a:p>
          <a:p>
            <a:pPr marL="171450" indent="-171450">
              <a:buFont typeface="Symbol"/>
              <a:buChar char="Þ"/>
            </a:pPr>
            <a:r>
              <a:rPr lang="en-US" altLang="zh-TW" baseline="0" dirty="0" smtClean="0"/>
              <a:t>R = 1, Result = A’-1+1 = A’</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37</a:t>
            </a:fld>
            <a:endParaRPr lang="zh-TW" altLang="en-US"/>
          </a:p>
        </p:txBody>
      </p:sp>
    </p:spTree>
    <p:extLst>
      <p:ext uri="{BB962C8B-B14F-4D97-AF65-F5344CB8AC3E}">
        <p14:creationId xmlns:p14="http://schemas.microsoft.com/office/powerpoint/2010/main" val="50288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39</a:t>
            </a:fld>
            <a:endParaRPr lang="zh-TW" altLang="en-US"/>
          </a:p>
        </p:txBody>
      </p:sp>
    </p:spTree>
    <p:extLst>
      <p:ext uri="{BB962C8B-B14F-4D97-AF65-F5344CB8AC3E}">
        <p14:creationId xmlns:p14="http://schemas.microsoft.com/office/powerpoint/2010/main" val="6923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33810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431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5524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94429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5085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1752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26614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5207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00896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4276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09971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427F1-879E-4FBD-8EF7-D9093965C548}" type="datetimeFigureOut">
              <a:rPr lang="zh-TW" altLang="en-US" smtClean="0"/>
              <a:t>2021/5/12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6496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65.xml"/><Relationship Id="rId4" Type="http://schemas.openxmlformats.org/officeDocument/2006/relationships/slide" Target="slide5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26.xml"/></Relationships>
</file>

<file path=ppt/slides/_rels/slide7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7.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FP MISC </a:t>
            </a:r>
            <a:r>
              <a:rPr lang="en-US" altLang="zh-TW" dirty="0" err="1" smtClean="0"/>
              <a:t>uArch</a:t>
            </a:r>
            <a:endParaRPr lang="zh-TW" altLang="en-US" dirty="0"/>
          </a:p>
        </p:txBody>
      </p:sp>
      <p:sp>
        <p:nvSpPr>
          <p:cNvPr id="3" name="副標題 2"/>
          <p:cNvSpPr>
            <a:spLocks noGrp="1"/>
          </p:cNvSpPr>
          <p:nvPr>
            <p:ph type="subTitle" idx="1"/>
          </p:nvPr>
        </p:nvSpPr>
        <p:spPr/>
        <p:txBody>
          <a:bodyPr/>
          <a:lstStyle/>
          <a:p>
            <a:pPr algn="r"/>
            <a:endParaRPr lang="zh-TW" altLang="en-US" dirty="0"/>
          </a:p>
        </p:txBody>
      </p:sp>
      <p:sp>
        <p:nvSpPr>
          <p:cNvPr id="4" name="文字方塊 3"/>
          <p:cNvSpPr txBox="1"/>
          <p:nvPr/>
        </p:nvSpPr>
        <p:spPr>
          <a:xfrm>
            <a:off x="6876256" y="5739953"/>
            <a:ext cx="886781" cy="646331"/>
          </a:xfrm>
          <a:prstGeom prst="rect">
            <a:avLst/>
          </a:prstGeom>
          <a:noFill/>
        </p:spPr>
        <p:txBody>
          <a:bodyPr wrap="none" rtlCol="0">
            <a:spAutoFit/>
          </a:bodyPr>
          <a:lstStyle/>
          <a:p>
            <a:r>
              <a:rPr lang="en-US" altLang="zh-TW" dirty="0" smtClean="0"/>
              <a:t>202012</a:t>
            </a:r>
          </a:p>
          <a:p>
            <a:r>
              <a:rPr lang="en-US" altLang="zh-TW" dirty="0" smtClean="0"/>
              <a:t>Larry</a:t>
            </a:r>
            <a:endParaRPr lang="en-US" altLang="zh-TW" dirty="0"/>
          </a:p>
        </p:txBody>
      </p:sp>
    </p:spTree>
    <p:extLst>
      <p:ext uri="{BB962C8B-B14F-4D97-AF65-F5344CB8AC3E}">
        <p14:creationId xmlns:p14="http://schemas.microsoft.com/office/powerpoint/2010/main" val="23429978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Function Unit Lane Hierarchy</a:t>
            </a:r>
            <a:endParaRPr lang="zh-TW" altLang="en-US" dirty="0"/>
          </a:p>
        </p:txBody>
      </p:sp>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b="1" dirty="0" err="1" smtClean="0"/>
              <a:t>src_gen</a:t>
            </a:r>
            <a:r>
              <a:rPr lang="en-US" altLang="zh-TW" sz="2000" b="1" dirty="0" smtClean="0"/>
              <a:t> </a:t>
            </a:r>
            <a:r>
              <a:rPr lang="en-US" altLang="zh-TW" sz="2000" dirty="0" smtClean="0"/>
              <a:t>is for source data selection</a:t>
            </a:r>
          </a:p>
          <a:p>
            <a:pPr lvl="1"/>
            <a:r>
              <a:rPr lang="en-US" altLang="zh-TW" sz="1600" dirty="0" smtClean="0"/>
              <a:t>Select data for read port 0/ 1/ 2/ 3 or scalar register</a:t>
            </a:r>
          </a:p>
          <a:p>
            <a:r>
              <a:rPr lang="en-US" altLang="zh-TW" sz="2000" b="1" dirty="0" smtClean="0"/>
              <a:t>FSM</a:t>
            </a:r>
            <a:r>
              <a:rPr lang="en-US" altLang="zh-TW" sz="2000" dirty="0" smtClean="0"/>
              <a:t> is for reduction instructions to generate control signals</a:t>
            </a:r>
          </a:p>
          <a:p>
            <a:r>
              <a:rPr lang="en-US" altLang="zh-TW" sz="2000" b="1" dirty="0" err="1" smtClean="0"/>
              <a:t>Lane_carry_control</a:t>
            </a:r>
            <a:r>
              <a:rPr lang="en-US" altLang="zh-TW" sz="2000" b="1" dirty="0" smtClean="0"/>
              <a:t> </a:t>
            </a:r>
            <a:r>
              <a:rPr lang="en-US" altLang="zh-TW" sz="2000" dirty="0" smtClean="0"/>
              <a:t>handle data forwarding between each lane</a:t>
            </a:r>
            <a:endParaRPr lang="zh-TW" altLang="en-US" sz="2000" dirty="0"/>
          </a:p>
        </p:txBody>
      </p:sp>
      <p:grpSp>
        <p:nvGrpSpPr>
          <p:cNvPr id="13" name="群組 12"/>
          <p:cNvGrpSpPr/>
          <p:nvPr/>
        </p:nvGrpSpPr>
        <p:grpSpPr>
          <a:xfrm>
            <a:off x="6043333" y="3115658"/>
            <a:ext cx="3100667" cy="1721882"/>
            <a:chOff x="6043333" y="3115658"/>
            <a:chExt cx="3100667" cy="1721882"/>
          </a:xfrm>
        </p:grpSpPr>
        <p:pic>
          <p:nvPicPr>
            <p:cNvPr id="1027" name="Picture 3" descr="C:\Users\larryzzr\Desktop\FP\FMIS_Figs\vfmis_lane_v1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3484990"/>
              <a:ext cx="30765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p:cNvSpPr txBox="1"/>
            <p:nvPr/>
          </p:nvSpPr>
          <p:spPr>
            <a:xfrm>
              <a:off x="6043333" y="3115658"/>
              <a:ext cx="1005403" cy="369332"/>
            </a:xfrm>
            <a:prstGeom prst="rect">
              <a:avLst/>
            </a:prstGeom>
            <a:noFill/>
          </p:spPr>
          <p:txBody>
            <a:bodyPr wrap="none" rtlCol="0">
              <a:spAutoFit/>
            </a:bodyPr>
            <a:lstStyle/>
            <a:p>
              <a:r>
                <a:rPr lang="en-US" altLang="zh-TW" dirty="0" smtClean="0"/>
                <a:t>ELEN=32</a:t>
              </a:r>
              <a:endParaRPr lang="zh-TW" altLang="en-US" dirty="0"/>
            </a:p>
          </p:txBody>
        </p:sp>
      </p:grpSp>
      <p:grpSp>
        <p:nvGrpSpPr>
          <p:cNvPr id="14" name="群組 13"/>
          <p:cNvGrpSpPr/>
          <p:nvPr/>
        </p:nvGrpSpPr>
        <p:grpSpPr>
          <a:xfrm>
            <a:off x="6067425" y="1163052"/>
            <a:ext cx="3076575" cy="2007632"/>
            <a:chOff x="6067425" y="1163052"/>
            <a:chExt cx="3076575" cy="2007632"/>
          </a:xfrm>
        </p:grpSpPr>
        <p:pic>
          <p:nvPicPr>
            <p:cNvPr id="1026" name="Picture 2" descr="C:\Users\larryzzr\Desktop\FP\FMIS_Figs\vfmis_lane_v1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1532384"/>
              <a:ext cx="3076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p:cNvSpPr txBox="1"/>
            <p:nvPr/>
          </p:nvSpPr>
          <p:spPr>
            <a:xfrm>
              <a:off x="6067425" y="1163052"/>
              <a:ext cx="1005403" cy="369332"/>
            </a:xfrm>
            <a:prstGeom prst="rect">
              <a:avLst/>
            </a:prstGeom>
            <a:noFill/>
          </p:spPr>
          <p:txBody>
            <a:bodyPr wrap="none" rtlCol="0">
              <a:spAutoFit/>
            </a:bodyPr>
            <a:lstStyle/>
            <a:p>
              <a:r>
                <a:rPr lang="en-US" altLang="zh-TW" dirty="0" smtClean="0"/>
                <a:t>ELEN=64</a:t>
              </a:r>
              <a:endParaRPr lang="zh-TW" altLang="en-US" dirty="0"/>
            </a:p>
          </p:txBody>
        </p:sp>
      </p:grpSp>
      <p:pic>
        <p:nvPicPr>
          <p:cNvPr id="4" name="Picture 2" descr="C:\Users\larryzzr\Desktop\FP\FMIS_Figs\vfmis_lane_v1_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45" y="1770490"/>
            <a:ext cx="4867275" cy="23907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a:xfrm flipV="1">
            <a:off x="5364088" y="2204866"/>
            <a:ext cx="679245" cy="76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364088" y="2976209"/>
            <a:ext cx="679245" cy="10288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2506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(4/)</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61425507"/>
              </p:ext>
            </p:extLst>
          </p:nvPr>
        </p:nvGraphicFramePr>
        <p:xfrm>
          <a:off x="467545" y="1628800"/>
          <a:ext cx="8280919" cy="4343017"/>
        </p:xfrm>
        <a:graphic>
          <a:graphicData uri="http://schemas.openxmlformats.org/drawingml/2006/table">
            <a:tbl>
              <a:tblPr firstRow="1" bandRow="1">
                <a:tableStyleId>{5C22544A-7EE6-4342-B048-85BDC9FD1C3A}</a:tableStyleId>
              </a:tblPr>
              <a:tblGrid>
                <a:gridCol w="720079">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584176">
                  <a:extLst>
                    <a:ext uri="{9D8B030D-6E8A-4147-A177-3AD203B41FA5}">
                      <a16:colId xmlns:a16="http://schemas.microsoft.com/office/drawing/2014/main" val="20005"/>
                    </a:ext>
                  </a:extLst>
                </a:gridCol>
                <a:gridCol w="1656184">
                  <a:extLst>
                    <a:ext uri="{9D8B030D-6E8A-4147-A177-3AD203B41FA5}">
                      <a16:colId xmlns:a16="http://schemas.microsoft.com/office/drawing/2014/main" val="20006"/>
                    </a:ext>
                  </a:extLst>
                </a:gridCol>
              </a:tblGrid>
              <a:tr h="319657">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a:t>
                      </a:r>
                      <a:endParaRPr lang="zh-TW" altLang="en-US" sz="1200" dirty="0" smtClean="0"/>
                    </a:p>
                  </a:txBody>
                  <a:tcPr/>
                </a:tc>
                <a:extLst>
                  <a:ext uri="{0D108BD9-81ED-4DB2-BD59-A6C34878D82A}">
                    <a16:rowId xmlns:a16="http://schemas.microsoft.com/office/drawing/2014/main" val="10000"/>
                  </a:ext>
                </a:extLst>
              </a:tr>
              <a:tr h="616447">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8813.9520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2821.0140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789.7680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2551.6260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786.4920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7211.1059 / -18.19%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2440.872 / -13.48%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660.24 / -16.40%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1709.568 / -33.00%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666.288 / -15.28%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6852.3840 / </a:t>
                      </a:r>
                      <a:r>
                        <a:rPr lang="en-US" altLang="zh-TW" sz="1200" baseline="0" dirty="0" smtClean="0">
                          <a:sym typeface="Wingdings" panose="05000000000000000000" pitchFamily="2" charset="2"/>
                        </a:rPr>
                        <a:t>-22.26%</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2412.3960 / </a:t>
                      </a:r>
                      <a:r>
                        <a:rPr lang="en-US" altLang="zh-TW" sz="1200" baseline="0" dirty="0" smtClean="0">
                          <a:sym typeface="Wingdings" panose="05000000000000000000" pitchFamily="2" charset="2"/>
                        </a:rPr>
                        <a:t>-14.48%</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615.1320 /</a:t>
                      </a:r>
                      <a:r>
                        <a:rPr lang="en-US" altLang="zh-TW" sz="1200" b="0" u="none" baseline="0" dirty="0" smtClean="0"/>
                        <a:t> </a:t>
                      </a:r>
                      <a:r>
                        <a:rPr lang="en-US" altLang="zh-TW" sz="1200" baseline="0" dirty="0" smtClean="0">
                          <a:sym typeface="Wingdings" panose="05000000000000000000" pitchFamily="2" charset="2"/>
                        </a:rPr>
                        <a:t>-22.11%</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1602.7200 / </a:t>
                      </a:r>
                      <a:r>
                        <a:rPr lang="en-US" altLang="zh-TW" sz="1200" baseline="0" dirty="0" smtClean="0">
                          <a:solidFill>
                            <a:srgbClr val="FF0000"/>
                          </a:solidFill>
                          <a:sym typeface="Wingdings" panose="05000000000000000000" pitchFamily="2" charset="2"/>
                        </a:rPr>
                        <a:t>-37.19%</a:t>
                      </a:r>
                      <a:endParaRPr lang="zh-TW" altLang="en-US" sz="1200" b="0" u="none" dirty="0" smtClean="0">
                        <a:solidFill>
                          <a:srgbClr val="FF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610.5960 / -22.36%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7273.2239 / -17.48%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2551.2480 / -9.56%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621.6840 / -21.28%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1622.2500 / -36.42%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629.6220 / -19.95%</a:t>
                      </a:r>
                    </a:p>
                  </a:txBody>
                  <a:tcPr/>
                </a:tc>
                <a:extLst>
                  <a:ext uri="{0D108BD9-81ED-4DB2-BD59-A6C34878D82A}">
                    <a16:rowId xmlns:a16="http://schemas.microsoft.com/office/drawing/2014/main" val="10001"/>
                  </a:ext>
                </a:extLst>
              </a:tr>
              <a:tr h="7627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10138.7160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3912.4260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786.6180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2643.9840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779.3100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8460.2699 / </a:t>
                      </a:r>
                      <a:r>
                        <a:rPr lang="en-US" altLang="zh-TW" sz="1200" b="0" u="none" dirty="0" smtClean="0"/>
                        <a:t>-16.55%</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3500.7840 / </a:t>
                      </a:r>
                      <a:r>
                        <a:rPr lang="en-US" altLang="zh-TW" sz="1200" b="0" u="none" dirty="0" smtClean="0"/>
                        <a:t>-10.52%</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676.1160 / </a:t>
                      </a:r>
                      <a:r>
                        <a:rPr lang="en-US" altLang="zh-TW" sz="1200" b="0" u="none" dirty="0" smtClean="0"/>
                        <a:t>-14.05%</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1725.8220 / </a:t>
                      </a:r>
                      <a:r>
                        <a:rPr lang="en-US" altLang="zh-TW" sz="1200" b="0" u="none" dirty="0" smtClean="0">
                          <a:solidFill>
                            <a:srgbClr val="FF0000"/>
                          </a:solidFill>
                        </a:rPr>
                        <a:t>-34.73%</a:t>
                      </a:r>
                      <a:endParaRPr lang="en-US" altLang="zh-TW" sz="1200" baseline="0" dirty="0" smtClean="0">
                        <a:solidFill>
                          <a:srgbClr val="FF0000"/>
                        </a:solidFill>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676.6200 / </a:t>
                      </a:r>
                      <a:r>
                        <a:rPr lang="en-US" altLang="zh-TW" sz="1200" b="0" u="none" dirty="0" smtClean="0"/>
                        <a:t>-13.18%</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7999.6139 / </a:t>
                      </a:r>
                      <a:r>
                        <a:rPr lang="en-US" altLang="zh-TW" sz="1200" b="0" u="none" dirty="0" smtClean="0"/>
                        <a:t>-21.10%</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3393.8100 / </a:t>
                      </a:r>
                      <a:r>
                        <a:rPr lang="en-US" altLang="zh-TW" sz="1200" b="0" u="none" dirty="0" smtClean="0"/>
                        <a:t>-13.26%</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607.9500 / </a:t>
                      </a:r>
                      <a:r>
                        <a:rPr lang="en-US" altLang="zh-TW" sz="1200" b="0" u="none" dirty="0" smtClean="0"/>
                        <a:t>-22.71%</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1603.4760 / </a:t>
                      </a:r>
                      <a:r>
                        <a:rPr lang="en-US" altLang="zh-TW" sz="1200" b="0" u="none" dirty="0" smtClean="0">
                          <a:solidFill>
                            <a:srgbClr val="FF0000"/>
                          </a:solidFill>
                        </a:rPr>
                        <a:t>-39.35%</a:t>
                      </a:r>
                      <a:endParaRPr lang="en-US" altLang="zh-TW" sz="1200" baseline="0" dirty="0" smtClean="0">
                        <a:solidFill>
                          <a:srgbClr val="FF0000"/>
                        </a:solidFill>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609.5880 / </a:t>
                      </a:r>
                      <a:r>
                        <a:rPr lang="en-US" altLang="zh-TW" sz="1200" b="0" u="none" dirty="0" smtClean="0"/>
                        <a:t>-21.78%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8329.9860 / -17.84%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3467.1420 / -11.38%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624.7080 / -20.58%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1619.6040 / -38.74%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627.8580 / -19.43%</a:t>
                      </a:r>
                    </a:p>
                  </a:txBody>
                  <a:tcPr/>
                </a:tc>
                <a:extLst>
                  <a:ext uri="{0D108BD9-81ED-4DB2-BD59-A6C34878D82A}">
                    <a16:rowId xmlns:a16="http://schemas.microsoft.com/office/drawing/2014/main" val="10002"/>
                  </a:ext>
                </a:extLst>
              </a:tr>
              <a:tr h="69299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12544.8119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4448.5560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921.9420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3786.5520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902.2860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10071.306 / -19.72%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3575.502 / -19.63%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832.608 / -9.69%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2394.378 / -36.77%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874.314</a:t>
                      </a:r>
                      <a:r>
                        <a:rPr lang="en-US" altLang="zh-TW" sz="1200" b="0" u="none" baseline="0" dirty="0" smtClean="0"/>
                        <a:t> / </a:t>
                      </a:r>
                      <a:r>
                        <a:rPr lang="en-US" altLang="zh-TW" sz="1200" b="0" u="none" dirty="0" smtClean="0"/>
                        <a:t>-3.10%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9753.2820 / -22.25%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3553.5780 / -20.12%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815.9760 / -11.49%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2291.9400 / -39.47%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817.4880 / -9.40%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10233.2159 / -18.43%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3743.5860</a:t>
                      </a:r>
                      <a:r>
                        <a:rPr lang="en-US" altLang="zh-TW" sz="1200" b="0" u="none" baseline="0" dirty="0" smtClean="0"/>
                        <a:t> / -15.85%</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832.7340 / -9.68%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2296.8540 / -39.34%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823.6620 / -8.71%</a:t>
                      </a:r>
                      <a:endParaRPr lang="zh-TW" altLang="en-US" sz="1200" b="0" u="none" dirty="0" smtClean="0"/>
                    </a:p>
                  </a:txBody>
                  <a:tcPr/>
                </a:tc>
                <a:extLst>
                  <a:ext uri="{0D108BD9-81ED-4DB2-BD59-A6C34878D82A}">
                    <a16:rowId xmlns:a16="http://schemas.microsoft.com/office/drawing/2014/main" val="10003"/>
                  </a:ext>
                </a:extLst>
              </a:tr>
              <a:tr h="767279">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13386.4919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5844.8880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859.9500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3352.2300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880.3620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12243.9239 / -8.54%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5645.304 / -3.41%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851.256 / -1.01%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2435.454</a:t>
                      </a:r>
                      <a:r>
                        <a:rPr lang="en-US" altLang="zh-TW" sz="1200" b="0" u="none" baseline="0" dirty="0" smtClean="0">
                          <a:solidFill>
                            <a:srgbClr val="FF0000"/>
                          </a:solidFill>
                        </a:rPr>
                        <a:t> / </a:t>
                      </a:r>
                      <a:r>
                        <a:rPr lang="en-US" altLang="zh-TW" sz="1200" b="0" u="none" dirty="0" smtClean="0">
                          <a:solidFill>
                            <a:srgbClr val="FF0000"/>
                          </a:solidFill>
                        </a:rPr>
                        <a:t>-27.35%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877.338 / -0.34%</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11927.0339 / -10.90%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5768.6580 / -1.30%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776.1600 / -9.74%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2235.2400 / -33.32%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834.4980 / -5.21%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11913.2999 / -11.01%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5494.3560</a:t>
                      </a:r>
                      <a:r>
                        <a:rPr lang="en-US" altLang="zh-TW" sz="1200" b="0" u="none" baseline="0" dirty="0" smtClean="0"/>
                        <a:t> / -6.00%</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763.5600 / -11.21%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2245.0680 / -33.03%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790.1460 / -10.25%</a:t>
                      </a:r>
                    </a:p>
                  </a:txBody>
                  <a:tcPr/>
                </a:tc>
                <a:extLst>
                  <a:ext uri="{0D108BD9-81ED-4DB2-BD59-A6C34878D82A}">
                    <a16:rowId xmlns:a16="http://schemas.microsoft.com/office/drawing/2014/main" val="10004"/>
                  </a:ext>
                </a:extLst>
              </a:tr>
            </a:tbl>
          </a:graphicData>
        </a:graphic>
      </p:graphicFrame>
      <p:sp>
        <p:nvSpPr>
          <p:cNvPr id="5" name="矩形 4"/>
          <p:cNvSpPr/>
          <p:nvPr/>
        </p:nvSpPr>
        <p:spPr>
          <a:xfrm>
            <a:off x="395536" y="1556792"/>
            <a:ext cx="8483227"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81509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(5/)</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000" dirty="0" smtClean="0"/>
              <a:t>The following RTL </a:t>
            </a:r>
            <a:r>
              <a:rPr lang="en-US" altLang="zh-TW" sz="2000" dirty="0"/>
              <a:t>SHA-1 </a:t>
            </a:r>
            <a:r>
              <a:rPr lang="en-US" altLang="zh-TW" sz="2000" dirty="0" smtClean="0"/>
              <a:t>are</a:t>
            </a:r>
            <a:endParaRPr lang="en-US" altLang="zh-TW" sz="2000" dirty="0"/>
          </a:p>
          <a:p>
            <a:pPr lvl="1"/>
            <a:r>
              <a:rPr lang="en-US" altLang="zh-TW" sz="1600" dirty="0" smtClean="0"/>
              <a:t>Original: master branch </a:t>
            </a:r>
            <a:r>
              <a:rPr lang="en-US" altLang="zh-TW" sz="1600" b="1" dirty="0" smtClean="0"/>
              <a:t>b81cf640d</a:t>
            </a:r>
          </a:p>
          <a:p>
            <a:pPr lvl="1"/>
            <a:r>
              <a:rPr lang="en-US" altLang="zh-TW" sz="1600" dirty="0" smtClean="0"/>
              <a:t>V3-1: </a:t>
            </a:r>
            <a:r>
              <a:rPr lang="en-US" altLang="zh-TW" sz="1600" dirty="0"/>
              <a:t>master branch </a:t>
            </a:r>
            <a:r>
              <a:rPr lang="en-US" altLang="zh-TW" sz="1600" b="1" dirty="0" smtClean="0"/>
              <a:t>af2d1076d</a:t>
            </a:r>
          </a:p>
          <a:p>
            <a:pPr lvl="1"/>
            <a:r>
              <a:rPr lang="en-US" altLang="zh-TW" sz="1600" dirty="0" smtClean="0"/>
              <a:t>V3-2: </a:t>
            </a:r>
            <a:r>
              <a:rPr lang="en-US" altLang="zh-TW" sz="1600" dirty="0"/>
              <a:t>master branch </a:t>
            </a:r>
            <a:r>
              <a:rPr lang="en-US" altLang="zh-TW" sz="1600" b="1" dirty="0"/>
              <a:t>af2d1076d </a:t>
            </a:r>
            <a:r>
              <a:rPr lang="en-US" altLang="zh-TW" sz="1600" dirty="0"/>
              <a:t>with </a:t>
            </a:r>
            <a:r>
              <a:rPr lang="en-US" altLang="zh-TW" sz="1600" dirty="0" smtClean="0"/>
              <a:t>FMIS_PWR_REDUCTION macro</a:t>
            </a:r>
          </a:p>
          <a:p>
            <a:r>
              <a:rPr lang="en-US" altLang="zh-TW" sz="2000" dirty="0" smtClean="0"/>
              <a:t>Synthesis tool: DC v2019.03-sp3</a:t>
            </a:r>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FMIS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440286279"/>
              </p:ext>
            </p:extLst>
          </p:nvPr>
        </p:nvGraphicFramePr>
        <p:xfrm>
          <a:off x="827584" y="3501008"/>
          <a:ext cx="7920880" cy="1371600"/>
        </p:xfrm>
        <a:graphic>
          <a:graphicData uri="http://schemas.openxmlformats.org/drawingml/2006/table">
            <a:tbl>
              <a:tblPr firstRow="1" bandRow="1">
                <a:tableStyleId>{5C22544A-7EE6-4342-B048-85BDC9FD1C3A}</a:tableStyleId>
              </a:tblPr>
              <a:tblGrid>
                <a:gridCol w="900100">
                  <a:extLst>
                    <a:ext uri="{9D8B030D-6E8A-4147-A177-3AD203B41FA5}">
                      <a16:colId xmlns:a16="http://schemas.microsoft.com/office/drawing/2014/main" val="20000"/>
                    </a:ext>
                  </a:extLst>
                </a:gridCol>
                <a:gridCol w="126014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gridCol w="1980220">
                  <a:extLst>
                    <a:ext uri="{9D8B030D-6E8A-4147-A177-3AD203B41FA5}">
                      <a16:colId xmlns:a16="http://schemas.microsoft.com/office/drawing/2014/main" val="20004"/>
                    </a:ext>
                  </a:extLst>
                </a:gridCol>
              </a:tblGrid>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err="1" smtClean="0"/>
                        <a:t>Feq</a:t>
                      </a:r>
                      <a:r>
                        <a:rPr lang="en-US" altLang="zh-TW" sz="120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XLEN/FLEN</a:t>
                      </a:r>
                      <a:endParaRPr lang="zh-TW" altLang="en-US" sz="1200" dirty="0"/>
                    </a:p>
                  </a:txBody>
                  <a:tcPr/>
                </a:tc>
                <a:tc>
                  <a:txBody>
                    <a:bodyPr/>
                    <a:lstStyle/>
                    <a:p>
                      <a:pPr algn="ctr"/>
                      <a:r>
                        <a:rPr lang="en-US" altLang="zh-TW" sz="1200" dirty="0" smtClean="0"/>
                        <a:t>Original (</a:t>
                      </a:r>
                      <a:r>
                        <a:rPr lang="en-US" altLang="zh-TW" sz="1200" dirty="0" err="1" smtClean="0"/>
                        <a:t>kgates</a:t>
                      </a:r>
                      <a:r>
                        <a:rPr lang="en-US" altLang="zh-TW" sz="1200" dirty="0" smtClean="0"/>
                        <a:t>/</a:t>
                      </a:r>
                      <a:r>
                        <a:rPr lang="en-US" altLang="zh-TW" sz="1200" dirty="0" err="1" smtClean="0"/>
                        <a:t>ps</a:t>
                      </a:r>
                      <a:r>
                        <a:rPr lang="en-US" altLang="zh-TW" sz="1200" dirty="0" smtClean="0"/>
                        <a:t>)</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V3-1 (</a:t>
                      </a:r>
                      <a:r>
                        <a:rPr lang="en-US" altLang="zh-TW" sz="1200" dirty="0" err="1" smtClean="0"/>
                        <a:t>kgates</a:t>
                      </a:r>
                      <a:r>
                        <a:rPr lang="en-US" altLang="zh-TW" sz="1200" dirty="0" smtClean="0"/>
                        <a:t>/</a:t>
                      </a:r>
                      <a:r>
                        <a:rPr lang="en-US" altLang="zh-TW" sz="1200" dirty="0" err="1" smtClean="0"/>
                        <a:t>ps</a:t>
                      </a:r>
                      <a:r>
                        <a:rPr lang="en-US" altLang="zh-TW" sz="1200" dirty="0" smtClean="0"/>
                        <a:t> /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V3-2 (</a:t>
                      </a:r>
                      <a:r>
                        <a:rPr lang="en-US" altLang="zh-TW" sz="1200" dirty="0" err="1" smtClean="0"/>
                        <a:t>kgates</a:t>
                      </a:r>
                      <a:r>
                        <a:rPr lang="en-US" altLang="zh-TW" sz="1200" dirty="0" smtClean="0"/>
                        <a:t>/</a:t>
                      </a:r>
                      <a:r>
                        <a:rPr lang="en-US" altLang="zh-TW" sz="1200" dirty="0" err="1" smtClean="0"/>
                        <a:t>ps</a:t>
                      </a:r>
                      <a:r>
                        <a:rPr lang="en-US" altLang="zh-TW" sz="1200" dirty="0" smtClean="0"/>
                        <a:t> / %)</a:t>
                      </a:r>
                      <a:endParaRPr lang="zh-TW" altLang="en-US" sz="1200" dirty="0" smtClean="0"/>
                    </a:p>
                  </a:txBody>
                  <a:tcPr/>
                </a:tc>
                <a:extLst>
                  <a:ext uri="{0D108BD9-81ED-4DB2-BD59-A6C34878D82A}">
                    <a16:rowId xmlns:a16="http://schemas.microsoft.com/office/drawing/2014/main" val="10000"/>
                  </a:ext>
                </a:extLst>
              </a:tr>
              <a:tr h="27363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23.32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17.67 / MET / -24.23%</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19.26 / MET /  -17.41%</a:t>
                      </a:r>
                      <a:endParaRPr lang="zh-TW" altLang="en-US" sz="1200" b="0" u="none" dirty="0" smtClean="0"/>
                    </a:p>
                  </a:txBody>
                  <a:tcPr/>
                </a:tc>
                <a:extLst>
                  <a:ext uri="{0D108BD9-81ED-4DB2-BD59-A6C34878D82A}">
                    <a16:rowId xmlns:a16="http://schemas.microsoft.com/office/drawing/2014/main" val="10001"/>
                  </a:ext>
                </a:extLst>
              </a:tr>
              <a:tr h="27363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26.82 / MET</a:t>
                      </a:r>
                      <a:endParaRPr lang="en-US" altLang="zh-TW" sz="1200" b="0" u="non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20.33 / MET</a:t>
                      </a:r>
                      <a:r>
                        <a:rPr lang="en-US" altLang="zh-TW" sz="1200" b="0" u="none" baseline="0" dirty="0" smtClean="0"/>
                        <a:t> / -24.20%</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22.06 / MET / -17.75%</a:t>
                      </a:r>
                      <a:endParaRPr lang="zh-TW" altLang="en-US" sz="1200" b="0" u="none" dirty="0" smtClean="0"/>
                    </a:p>
                  </a:txBody>
                  <a:tcPr/>
                </a:tc>
                <a:extLst>
                  <a:ext uri="{0D108BD9-81ED-4DB2-BD59-A6C34878D82A}">
                    <a16:rowId xmlns:a16="http://schemas.microsoft.com/office/drawing/2014/main" val="10002"/>
                  </a:ext>
                </a:extLst>
              </a:tr>
              <a:tr h="27363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33.20 / </a:t>
                      </a:r>
                      <a:r>
                        <a:rPr lang="en-US" altLang="zh-TW" sz="1200" u="none" baseline="0" dirty="0" smtClean="0">
                          <a:solidFill>
                            <a:srgbClr val="FF0000"/>
                          </a:solidFill>
                          <a:sym typeface="Wingdings" panose="05000000000000000000" pitchFamily="2" charset="2"/>
                        </a:rPr>
                        <a:t>-75ps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24.93 / </a:t>
                      </a:r>
                      <a:r>
                        <a:rPr lang="en-US" altLang="zh-TW" sz="1200" b="0" u="none" dirty="0" smtClean="0">
                          <a:solidFill>
                            <a:srgbClr val="FF0000"/>
                          </a:solidFill>
                        </a:rPr>
                        <a:t>-19ps</a:t>
                      </a:r>
                      <a:r>
                        <a:rPr lang="en-US" altLang="zh-TW" sz="1200" b="0" u="none" dirty="0" smtClean="0">
                          <a:solidFill>
                            <a:schemeClr val="tx1"/>
                          </a:solidFill>
                        </a:rPr>
                        <a:t> / -24.91%</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27.08 / </a:t>
                      </a:r>
                      <a:r>
                        <a:rPr lang="en-US" altLang="zh-TW" sz="1200" b="0" u="none" dirty="0" smtClean="0">
                          <a:solidFill>
                            <a:srgbClr val="FF0000"/>
                          </a:solidFill>
                        </a:rPr>
                        <a:t>-17ps</a:t>
                      </a:r>
                      <a:r>
                        <a:rPr lang="en-US" altLang="zh-TW" sz="1200" b="0" u="none" baseline="0" dirty="0" smtClean="0">
                          <a:solidFill>
                            <a:schemeClr val="tx1"/>
                          </a:solidFill>
                        </a:rPr>
                        <a:t> / -18.34%</a:t>
                      </a:r>
                      <a:endParaRPr lang="zh-TW" altLang="en-US" sz="1200" b="0" u="none" dirty="0" smtClean="0">
                        <a:solidFill>
                          <a:schemeClr val="tx1"/>
                        </a:solidFill>
                      </a:endParaRPr>
                    </a:p>
                  </a:txBody>
                  <a:tcPr/>
                </a:tc>
                <a:extLst>
                  <a:ext uri="{0D108BD9-81ED-4DB2-BD59-A6C34878D82A}">
                    <a16:rowId xmlns:a16="http://schemas.microsoft.com/office/drawing/2014/main" val="10003"/>
                  </a:ext>
                </a:extLst>
              </a:tr>
              <a:tr h="27363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35.41</a:t>
                      </a:r>
                      <a:r>
                        <a:rPr lang="en-US" altLang="zh-TW" sz="1200" b="0" u="none" baseline="0" dirty="0" smtClean="0"/>
                        <a:t> / </a:t>
                      </a:r>
                      <a:r>
                        <a:rPr lang="en-US" altLang="zh-TW" sz="1200" u="none" baseline="0" dirty="0" smtClean="0">
                          <a:solidFill>
                            <a:srgbClr val="FF0000"/>
                          </a:solidFill>
                          <a:sym typeface="Wingdings" panose="05000000000000000000" pitchFamily="2" charset="2"/>
                        </a:rPr>
                        <a:t>-105ps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29.69 / </a:t>
                      </a:r>
                      <a:r>
                        <a:rPr lang="en-US" altLang="zh-TW" sz="1200" b="0" u="none" dirty="0" smtClean="0">
                          <a:solidFill>
                            <a:srgbClr val="FF0000"/>
                          </a:solidFill>
                        </a:rPr>
                        <a:t>-33ps</a:t>
                      </a:r>
                      <a:r>
                        <a:rPr lang="en-US" altLang="zh-TW" sz="1200" b="0" u="none" dirty="0" smtClean="0"/>
                        <a:t> / -16.15%</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31.54 / </a:t>
                      </a:r>
                      <a:r>
                        <a:rPr lang="en-US" altLang="zh-TW" sz="1200" b="0" u="none" dirty="0" smtClean="0">
                          <a:solidFill>
                            <a:srgbClr val="FF0000"/>
                          </a:solidFill>
                        </a:rPr>
                        <a:t>-23ps</a:t>
                      </a:r>
                      <a:r>
                        <a:rPr lang="en-US" altLang="zh-TW" sz="1200" b="0" u="none" baseline="0" dirty="0" smtClean="0"/>
                        <a:t> / -10.92%</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27200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(6/)</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790582829"/>
              </p:ext>
            </p:extLst>
          </p:nvPr>
        </p:nvGraphicFramePr>
        <p:xfrm>
          <a:off x="467545" y="1628800"/>
          <a:ext cx="8208911" cy="4343017"/>
        </p:xfrm>
        <a:graphic>
          <a:graphicData uri="http://schemas.openxmlformats.org/drawingml/2006/table">
            <a:tbl>
              <a:tblPr firstRow="1" bandRow="1">
                <a:tableStyleId>{5C22544A-7EE6-4342-B048-85BDC9FD1C3A}</a:tableStyleId>
              </a:tblPr>
              <a:tblGrid>
                <a:gridCol w="892272">
                  <a:extLst>
                    <a:ext uri="{9D8B030D-6E8A-4147-A177-3AD203B41FA5}">
                      <a16:colId xmlns:a16="http://schemas.microsoft.com/office/drawing/2014/main" val="20000"/>
                    </a:ext>
                  </a:extLst>
                </a:gridCol>
                <a:gridCol w="1159955">
                  <a:extLst>
                    <a:ext uri="{9D8B030D-6E8A-4147-A177-3AD203B41FA5}">
                      <a16:colId xmlns:a16="http://schemas.microsoft.com/office/drawing/2014/main" val="20001"/>
                    </a:ext>
                  </a:extLst>
                </a:gridCol>
                <a:gridCol w="1159955">
                  <a:extLst>
                    <a:ext uri="{9D8B030D-6E8A-4147-A177-3AD203B41FA5}">
                      <a16:colId xmlns:a16="http://schemas.microsoft.com/office/drawing/2014/main" val="20002"/>
                    </a:ext>
                  </a:extLst>
                </a:gridCol>
                <a:gridCol w="1159955">
                  <a:extLst>
                    <a:ext uri="{9D8B030D-6E8A-4147-A177-3AD203B41FA5}">
                      <a16:colId xmlns:a16="http://schemas.microsoft.com/office/drawing/2014/main" val="20003"/>
                    </a:ext>
                  </a:extLst>
                </a:gridCol>
                <a:gridCol w="1873773">
                  <a:extLst>
                    <a:ext uri="{9D8B030D-6E8A-4147-A177-3AD203B41FA5}">
                      <a16:colId xmlns:a16="http://schemas.microsoft.com/office/drawing/2014/main" val="20004"/>
                    </a:ext>
                  </a:extLst>
                </a:gridCol>
                <a:gridCol w="1963001">
                  <a:extLst>
                    <a:ext uri="{9D8B030D-6E8A-4147-A177-3AD203B41FA5}">
                      <a16:colId xmlns:a16="http://schemas.microsoft.com/office/drawing/2014/main" val="20005"/>
                    </a:ext>
                  </a:extLst>
                </a:gridCol>
              </a:tblGrid>
              <a:tr h="319657">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V3-1</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V3-2</a:t>
                      </a:r>
                      <a:endParaRPr lang="zh-TW" altLang="en-US" sz="1200" dirty="0" smtClean="0"/>
                    </a:p>
                  </a:txBody>
                  <a:tcPr/>
                </a:tc>
                <a:extLst>
                  <a:ext uri="{0D108BD9-81ED-4DB2-BD59-A6C34878D82A}">
                    <a16:rowId xmlns:a16="http://schemas.microsoft.com/office/drawing/2014/main" val="10000"/>
                  </a:ext>
                </a:extLst>
              </a:tr>
              <a:tr h="616447">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8813.9520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2821.0140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789.7680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2551.6260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786.4920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6668.5500 / -24.34%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2430.5400 / -13.84%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619.7940 / -21.52%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1641.0240 / -35.69%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622.5660 / -20.84%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7273.2239 / -17.48%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2551.2480 / -9.56%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621.6840 / -21.28%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1622.2500 / -36.42%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629.6220 / -19.95%</a:t>
                      </a:r>
                    </a:p>
                  </a:txBody>
                  <a:tcPr/>
                </a:tc>
                <a:extLst>
                  <a:ext uri="{0D108BD9-81ED-4DB2-BD59-A6C34878D82A}">
                    <a16:rowId xmlns:a16="http://schemas.microsoft.com/office/drawing/2014/main" val="10001"/>
                  </a:ext>
                </a:extLst>
              </a:tr>
              <a:tr h="7627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10138.7160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3912.4260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786.6180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2643.9840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779.3100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7677.0540 / -24.28%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3386.5020 / -13.44%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610.0920 / -22.44%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1610.9100 / -39.07%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619.2900 / -20.53%</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8329.9860 / -17.84%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3467.1420 / -11.38%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624.7080 / -20.58%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1619.6040 / -38.74%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627.8580 / -19.43%</a:t>
                      </a:r>
                    </a:p>
                  </a:txBody>
                  <a:tcPr/>
                </a:tc>
                <a:extLst>
                  <a:ext uri="{0D108BD9-81ED-4DB2-BD59-A6C34878D82A}">
                    <a16:rowId xmlns:a16="http://schemas.microsoft.com/office/drawing/2014/main" val="10002"/>
                  </a:ext>
                </a:extLst>
              </a:tr>
              <a:tr h="69299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12544.8119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4448.5560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921.9420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3786.5520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902.2860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9424.4220 / -24.87%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3465.3780 / -22.10%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771.8760 / -16.28%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2397.0240 / -36.70%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802.7460 / -11.03%</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10233.2159 / -18.43%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3743.5860</a:t>
                      </a:r>
                      <a:r>
                        <a:rPr lang="en-US" altLang="zh-TW" sz="1200" b="0" u="none" baseline="0" dirty="0" smtClean="0"/>
                        <a:t> / -15.85%</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832.7340 / -9.68%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2296.8540 / -39.34%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823.6620 / -8.71%</a:t>
                      </a:r>
                      <a:endParaRPr lang="zh-TW" altLang="en-US" sz="1200" b="0" u="none" dirty="0" smtClean="0"/>
                    </a:p>
                  </a:txBody>
                  <a:tcPr/>
                </a:tc>
                <a:extLst>
                  <a:ext uri="{0D108BD9-81ED-4DB2-BD59-A6C34878D82A}">
                    <a16:rowId xmlns:a16="http://schemas.microsoft.com/office/drawing/2014/main" val="10003"/>
                  </a:ext>
                </a:extLst>
              </a:tr>
              <a:tr h="767279">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13386.4919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5844.8880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859.9500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3352.2300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880.3620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11220.0479 / -16.18%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5520.4380 / -5.55%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760.5360 / -11.56%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2246.0760 / -33.00%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778.0500 / -11.62%</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11913.2999 / -11.01%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5494.3560</a:t>
                      </a:r>
                      <a:r>
                        <a:rPr lang="en-US" altLang="zh-TW" sz="1200" b="0" u="none" baseline="0" dirty="0" smtClean="0"/>
                        <a:t> / -6.00%</a:t>
                      </a:r>
                      <a:endParaRPr lang="en-US" altLang="zh-TW" sz="1200" b="0" u="none" dirty="0" smtClean="0"/>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763.5600 / -11.21%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2245.0680 / -33.03%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790.1460 / -10.25%</a:t>
                      </a:r>
                    </a:p>
                  </a:txBody>
                  <a:tcPr/>
                </a:tc>
                <a:extLst>
                  <a:ext uri="{0D108BD9-81ED-4DB2-BD59-A6C34878D82A}">
                    <a16:rowId xmlns:a16="http://schemas.microsoft.com/office/drawing/2014/main" val="10004"/>
                  </a:ext>
                </a:extLst>
              </a:tr>
            </a:tbl>
          </a:graphicData>
        </a:graphic>
      </p:graphicFrame>
      <p:sp>
        <p:nvSpPr>
          <p:cNvPr id="5" name="矩形 4"/>
          <p:cNvSpPr/>
          <p:nvPr/>
        </p:nvSpPr>
        <p:spPr>
          <a:xfrm>
            <a:off x="395537" y="1556792"/>
            <a:ext cx="8352928"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091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2051" name="Picture 3" descr="T:\users\klmn\larryzzr\FP_design_spec_Larry\FMIS\FMIS_Figs\All-fmis 2stage pipe_v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081583" cy="50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1843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(2/)</a:t>
            </a:r>
            <a:endParaRPr lang="zh-TW" altLang="en-US" dirty="0"/>
          </a:p>
        </p:txBody>
      </p:sp>
      <p:sp>
        <p:nvSpPr>
          <p:cNvPr id="3" name="內容版面配置區 2"/>
          <p:cNvSpPr>
            <a:spLocks noGrp="1"/>
          </p:cNvSpPr>
          <p:nvPr>
            <p:ph idx="1"/>
          </p:nvPr>
        </p:nvSpPr>
        <p:spPr/>
        <p:txBody>
          <a:bodyPr>
            <a:normAutofit/>
          </a:bodyPr>
          <a:lstStyle/>
          <a:p>
            <a:r>
              <a:rPr lang="en-US" altLang="zh-TW" sz="2000" dirty="0"/>
              <a:t>INT to FP</a:t>
            </a:r>
          </a:p>
          <a:p>
            <a:endParaRPr lang="en-US" altLang="zh-TW" sz="1600" dirty="0"/>
          </a:p>
          <a:p>
            <a:endParaRPr lang="en-US" altLang="zh-TW" sz="1600" dirty="0" smtClean="0"/>
          </a:p>
        </p:txBody>
      </p:sp>
      <p:pic>
        <p:nvPicPr>
          <p:cNvPr id="26"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6" name="向下箭號 5"/>
          <p:cNvSpPr/>
          <p:nvPr/>
        </p:nvSpPr>
        <p:spPr>
          <a:xfrm rot="16200000">
            <a:off x="6486682" y="2492896"/>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向下箭號 6"/>
          <p:cNvSpPr/>
          <p:nvPr/>
        </p:nvSpPr>
        <p:spPr>
          <a:xfrm>
            <a:off x="6046462" y="2394083"/>
            <a:ext cx="144016" cy="31483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向下箭號 8"/>
          <p:cNvSpPr/>
          <p:nvPr/>
        </p:nvSpPr>
        <p:spPr>
          <a:xfrm rot="5400000">
            <a:off x="6558690" y="3090079"/>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下箭號 10"/>
          <p:cNvSpPr/>
          <p:nvPr/>
        </p:nvSpPr>
        <p:spPr>
          <a:xfrm>
            <a:off x="7281034" y="4624227"/>
            <a:ext cx="144016" cy="40414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下箭號 11"/>
          <p:cNvSpPr/>
          <p:nvPr/>
        </p:nvSpPr>
        <p:spPr>
          <a:xfrm>
            <a:off x="5947979" y="3553850"/>
            <a:ext cx="144016" cy="77645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下箭號 12"/>
          <p:cNvSpPr/>
          <p:nvPr/>
        </p:nvSpPr>
        <p:spPr>
          <a:xfrm>
            <a:off x="6558690" y="4630726"/>
            <a:ext cx="144016" cy="44008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3851920" y="4001695"/>
            <a:ext cx="144016" cy="32860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926158" y="5399598"/>
            <a:ext cx="144016" cy="9364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3361862" y="4003883"/>
            <a:ext cx="144016" cy="28665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5436661" y="5077589"/>
            <a:ext cx="144016" cy="7987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下箭號 18"/>
          <p:cNvSpPr/>
          <p:nvPr/>
        </p:nvSpPr>
        <p:spPr>
          <a:xfrm>
            <a:off x="3779912" y="5766790"/>
            <a:ext cx="144016" cy="22207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a:off x="3433870" y="5747767"/>
            <a:ext cx="144016" cy="24413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6200000">
            <a:off x="6926158" y="3592314"/>
            <a:ext cx="144016" cy="47038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3755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FP to INT</a:t>
            </a:r>
            <a:endParaRPr lang="en-US" altLang="zh-TW" sz="2000" dirty="0"/>
          </a:p>
          <a:p>
            <a:endParaRPr lang="en-US" altLang="zh-TW" sz="1600" dirty="0"/>
          </a:p>
          <a:p>
            <a:endParaRPr lang="en-US" altLang="zh-TW" sz="1600" dirty="0" smtClean="0"/>
          </a:p>
        </p:txBody>
      </p:sp>
      <p:pic>
        <p:nvPicPr>
          <p:cNvPr id="1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5065013" y="1873821"/>
            <a:ext cx="144016" cy="122450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7236296" y="4723254"/>
            <a:ext cx="144016" cy="29889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向下箭號 38"/>
          <p:cNvSpPr/>
          <p:nvPr/>
        </p:nvSpPr>
        <p:spPr>
          <a:xfrm>
            <a:off x="6542484" y="4716454"/>
            <a:ext cx="144016" cy="30541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下箭號 39"/>
          <p:cNvSpPr/>
          <p:nvPr/>
        </p:nvSpPr>
        <p:spPr>
          <a:xfrm rot="16200000">
            <a:off x="6629200" y="3993928"/>
            <a:ext cx="144016" cy="36998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向下箭號 40"/>
          <p:cNvSpPr/>
          <p:nvPr/>
        </p:nvSpPr>
        <p:spPr>
          <a:xfrm>
            <a:off x="6876256" y="5461948"/>
            <a:ext cx="144016" cy="79208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4552201" y="2348880"/>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4589532" y="3717271"/>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下箭號 45"/>
          <p:cNvSpPr/>
          <p:nvPr/>
        </p:nvSpPr>
        <p:spPr>
          <a:xfrm>
            <a:off x="3165491" y="3552348"/>
            <a:ext cx="144016" cy="5545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下箭號 46"/>
          <p:cNvSpPr/>
          <p:nvPr/>
        </p:nvSpPr>
        <p:spPr>
          <a:xfrm>
            <a:off x="3779912" y="5661248"/>
            <a:ext cx="144016" cy="37549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下箭號 47"/>
          <p:cNvSpPr/>
          <p:nvPr/>
        </p:nvSpPr>
        <p:spPr>
          <a:xfrm rot="10800000">
            <a:off x="3606240" y="2492898"/>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5076056" y="3640656"/>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下箭號 50"/>
          <p:cNvSpPr/>
          <p:nvPr/>
        </p:nvSpPr>
        <p:spPr>
          <a:xfrm rot="16200000">
            <a:off x="5310287" y="3828153"/>
            <a:ext cx="144016" cy="90315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下箭號 51"/>
          <p:cNvSpPr/>
          <p:nvPr/>
        </p:nvSpPr>
        <p:spPr>
          <a:xfrm>
            <a:off x="4039667" y="3934625"/>
            <a:ext cx="144016" cy="17228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680028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a:t>uArch</a:t>
            </a:r>
            <a:r>
              <a:rPr lang="en-US" altLang="zh-TW" dirty="0"/>
              <a:t> (4/)</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FF0000"/>
                </a:solidFill>
              </a:rPr>
              <a:t>FP widening</a:t>
            </a:r>
          </a:p>
          <a:p>
            <a:r>
              <a:rPr lang="en-US" altLang="zh-TW" sz="2000" dirty="0">
                <a:solidFill>
                  <a:srgbClr val="0070C0"/>
                </a:solidFill>
              </a:rPr>
              <a:t>FP narrowing</a:t>
            </a:r>
          </a:p>
          <a:p>
            <a:r>
              <a:rPr lang="en-US" altLang="zh-TW" sz="2000" dirty="0">
                <a:solidFill>
                  <a:srgbClr val="00B050"/>
                </a:solidFill>
              </a:rPr>
              <a:t>Bfloat16 to SP</a:t>
            </a:r>
          </a:p>
          <a:p>
            <a:r>
              <a:rPr lang="en-US" altLang="zh-TW" sz="2000" dirty="0">
                <a:solidFill>
                  <a:srgbClr val="FFC000"/>
                </a:solidFill>
              </a:rPr>
              <a:t>SP to Bfloat16</a:t>
            </a:r>
          </a:p>
          <a:p>
            <a:endParaRPr lang="en-US" altLang="zh-TW" sz="1600" dirty="0"/>
          </a:p>
          <a:p>
            <a:endParaRPr lang="en-US" altLang="zh-TW" sz="1600" dirty="0" smtClean="0"/>
          </a:p>
        </p:txBody>
      </p:sp>
      <p:pic>
        <p:nvPicPr>
          <p:cNvPr id="5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18" name="向下箭號 17"/>
          <p:cNvSpPr/>
          <p:nvPr/>
        </p:nvSpPr>
        <p:spPr>
          <a:xfrm>
            <a:off x="5859406" y="2084920"/>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向下箭號 19"/>
          <p:cNvSpPr/>
          <p:nvPr/>
        </p:nvSpPr>
        <p:spPr>
          <a:xfrm rot="5400000">
            <a:off x="6510281" y="3085265"/>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a:off x="5937883" y="3585439"/>
            <a:ext cx="144016" cy="46721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a:off x="6637352" y="4823449"/>
            <a:ext cx="144016" cy="226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下箭號 22"/>
          <p:cNvSpPr/>
          <p:nvPr/>
        </p:nvSpPr>
        <p:spPr>
          <a:xfrm>
            <a:off x="3857455" y="3861047"/>
            <a:ext cx="144016" cy="29920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下箭號 23"/>
          <p:cNvSpPr/>
          <p:nvPr/>
        </p:nvSpPr>
        <p:spPr>
          <a:xfrm>
            <a:off x="6949771" y="5622930"/>
            <a:ext cx="144016" cy="77872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a:off x="3200478" y="3585439"/>
            <a:ext cx="144016" cy="55121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下箭號 25"/>
          <p:cNvSpPr/>
          <p:nvPr/>
        </p:nvSpPr>
        <p:spPr>
          <a:xfrm>
            <a:off x="3732275" y="5742467"/>
            <a:ext cx="144016" cy="23844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下箭號 26"/>
          <p:cNvSpPr/>
          <p:nvPr/>
        </p:nvSpPr>
        <p:spPr>
          <a:xfrm>
            <a:off x="4478703" y="2225611"/>
            <a:ext cx="144016" cy="24091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向下箭號 27"/>
          <p:cNvSpPr/>
          <p:nvPr/>
        </p:nvSpPr>
        <p:spPr>
          <a:xfrm>
            <a:off x="5089959" y="1812575"/>
            <a:ext cx="144016" cy="124923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向下箭號 28"/>
          <p:cNvSpPr/>
          <p:nvPr/>
        </p:nvSpPr>
        <p:spPr>
          <a:xfrm rot="16200000">
            <a:off x="5675314" y="4121633"/>
            <a:ext cx="144016" cy="31807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向下箭號 29"/>
          <p:cNvSpPr/>
          <p:nvPr/>
        </p:nvSpPr>
        <p:spPr>
          <a:xfrm rot="16200000">
            <a:off x="6871230" y="4074380"/>
            <a:ext cx="144016" cy="26856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向下箭號 30"/>
          <p:cNvSpPr/>
          <p:nvPr/>
        </p:nvSpPr>
        <p:spPr>
          <a:xfrm>
            <a:off x="7236296" y="4788047"/>
            <a:ext cx="144016" cy="297135"/>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向下箭號 31"/>
          <p:cNvSpPr/>
          <p:nvPr/>
        </p:nvSpPr>
        <p:spPr>
          <a:xfrm>
            <a:off x="6572608" y="4823449"/>
            <a:ext cx="144016" cy="23709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向下箭號 32"/>
          <p:cNvSpPr/>
          <p:nvPr/>
        </p:nvSpPr>
        <p:spPr>
          <a:xfrm>
            <a:off x="6897229" y="5622931"/>
            <a:ext cx="144016" cy="77872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向下箭號 33"/>
          <p:cNvSpPr/>
          <p:nvPr/>
        </p:nvSpPr>
        <p:spPr>
          <a:xfrm rot="5400000">
            <a:off x="5359719" y="5051235"/>
            <a:ext cx="144016" cy="85535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向下箭號 34"/>
          <p:cNvSpPr/>
          <p:nvPr/>
        </p:nvSpPr>
        <p:spPr>
          <a:xfrm>
            <a:off x="3466376" y="5742468"/>
            <a:ext cx="144016" cy="23844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向下箭號 35"/>
          <p:cNvSpPr/>
          <p:nvPr/>
        </p:nvSpPr>
        <p:spPr>
          <a:xfrm>
            <a:off x="3769971" y="5742467"/>
            <a:ext cx="144016" cy="24513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 name="向下箭號 41"/>
          <p:cNvSpPr/>
          <p:nvPr/>
        </p:nvSpPr>
        <p:spPr>
          <a:xfrm>
            <a:off x="3891323" y="3861047"/>
            <a:ext cx="144016" cy="30054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5" name="向下箭號 44"/>
          <p:cNvSpPr/>
          <p:nvPr/>
        </p:nvSpPr>
        <p:spPr>
          <a:xfrm>
            <a:off x="3163122" y="3585438"/>
            <a:ext cx="144016" cy="5512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向下箭號 49"/>
          <p:cNvSpPr/>
          <p:nvPr/>
        </p:nvSpPr>
        <p:spPr>
          <a:xfrm>
            <a:off x="8210244" y="3105083"/>
            <a:ext cx="134388" cy="272622"/>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向下箭號 52"/>
          <p:cNvSpPr/>
          <p:nvPr/>
        </p:nvSpPr>
        <p:spPr>
          <a:xfrm>
            <a:off x="6839749" y="5622931"/>
            <a:ext cx="129488" cy="781513"/>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向下箭號 54"/>
          <p:cNvSpPr/>
          <p:nvPr/>
        </p:nvSpPr>
        <p:spPr>
          <a:xfrm>
            <a:off x="3819529" y="5742468"/>
            <a:ext cx="133740" cy="23919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向下箭號 55"/>
          <p:cNvSpPr/>
          <p:nvPr/>
        </p:nvSpPr>
        <p:spPr>
          <a:xfrm>
            <a:off x="3131099" y="3585437"/>
            <a:ext cx="144016" cy="555976"/>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7" name="向下箭號 56"/>
          <p:cNvSpPr/>
          <p:nvPr/>
        </p:nvSpPr>
        <p:spPr>
          <a:xfrm>
            <a:off x="6491075" y="4823449"/>
            <a:ext cx="129488" cy="229679"/>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8" name="向下箭號 57"/>
          <p:cNvSpPr/>
          <p:nvPr/>
        </p:nvSpPr>
        <p:spPr>
          <a:xfrm rot="16200000">
            <a:off x="4082210" y="2028388"/>
            <a:ext cx="144016" cy="3308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0" name="向下箭號 59"/>
          <p:cNvSpPr/>
          <p:nvPr/>
        </p:nvSpPr>
        <p:spPr>
          <a:xfrm>
            <a:off x="4068112" y="3935039"/>
            <a:ext cx="144016" cy="206885"/>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向下箭號 36"/>
          <p:cNvSpPr/>
          <p:nvPr/>
        </p:nvSpPr>
        <p:spPr>
          <a:xfrm>
            <a:off x="4656096" y="2193797"/>
            <a:ext cx="144016" cy="25327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5161967" y="1816754"/>
            <a:ext cx="144016" cy="124923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4047001" y="3937000"/>
            <a:ext cx="144016" cy="21331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3094094" y="3580679"/>
            <a:ext cx="144016" cy="55597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a:off x="3422416" y="5746750"/>
            <a:ext cx="144016" cy="233592"/>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3849913" y="5742468"/>
            <a:ext cx="133740" cy="239190"/>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rot="5400000">
            <a:off x="5359719" y="5081849"/>
            <a:ext cx="144016" cy="85535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向下箭號 45"/>
          <p:cNvSpPr/>
          <p:nvPr/>
        </p:nvSpPr>
        <p:spPr>
          <a:xfrm rot="16200000">
            <a:off x="6861373" y="4099318"/>
            <a:ext cx="144016" cy="26856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向下箭號 46"/>
          <p:cNvSpPr/>
          <p:nvPr/>
        </p:nvSpPr>
        <p:spPr>
          <a:xfrm rot="16200000">
            <a:off x="5675314" y="4171638"/>
            <a:ext cx="144016" cy="318077"/>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461256" y="4820488"/>
            <a:ext cx="129488" cy="22967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803893" y="5620144"/>
            <a:ext cx="129488" cy="78151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向下箭號 50"/>
          <p:cNvSpPr/>
          <p:nvPr/>
        </p:nvSpPr>
        <p:spPr>
          <a:xfrm>
            <a:off x="7205587" y="4793429"/>
            <a:ext cx="144016" cy="297135"/>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927898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(5/)</a:t>
            </a:r>
            <a:endParaRPr lang="zh-TW" altLang="en-US" dirty="0"/>
          </a:p>
        </p:txBody>
      </p:sp>
      <p:pic>
        <p:nvPicPr>
          <p:cNvPr id="15"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8108829" y="2852936"/>
            <a:ext cx="101548" cy="5539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8025970" y="2614811"/>
            <a:ext cx="101679" cy="79208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6888814" y="5517232"/>
            <a:ext cx="154676" cy="79306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6932312" y="5517232"/>
            <a:ext cx="131739" cy="79306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rot="16200000">
            <a:off x="8753765" y="3769187"/>
            <a:ext cx="144016" cy="29863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6561494" y="4797152"/>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6604992" y="4797152"/>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084168" y="4149080"/>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127666" y="4149080"/>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內容版面配置區 2"/>
          <p:cNvSpPr>
            <a:spLocks noGrp="1"/>
          </p:cNvSpPr>
          <p:nvPr>
            <p:ph idx="1"/>
          </p:nvPr>
        </p:nvSpPr>
        <p:spPr/>
        <p:txBody>
          <a:bodyPr>
            <a:normAutofit/>
          </a:bodyPr>
          <a:lstStyle/>
          <a:p>
            <a:r>
              <a:rPr lang="en-US" altLang="zh-TW" sz="1600" dirty="0">
                <a:solidFill>
                  <a:srgbClr val="FF0000"/>
                </a:solidFill>
              </a:rPr>
              <a:t>Comparing instructions</a:t>
            </a:r>
          </a:p>
          <a:p>
            <a:r>
              <a:rPr lang="en-US" altLang="zh-TW" sz="1600" dirty="0">
                <a:solidFill>
                  <a:schemeClr val="accent1"/>
                </a:solidFill>
              </a:rPr>
              <a:t>Others instructions</a:t>
            </a:r>
          </a:p>
          <a:p>
            <a:r>
              <a:rPr lang="en-US" altLang="zh-TW" sz="1600" dirty="0">
                <a:solidFill>
                  <a:srgbClr val="FFC000"/>
                </a:solidFill>
              </a:rPr>
              <a:t>Scalar </a:t>
            </a:r>
            <a:r>
              <a:rPr lang="en-US" altLang="zh-TW" sz="1600" dirty="0" err="1">
                <a:solidFill>
                  <a:srgbClr val="FFC000"/>
                </a:solidFill>
              </a:rPr>
              <a:t>fp</a:t>
            </a:r>
            <a:r>
              <a:rPr lang="en-US" altLang="zh-TW" sz="1600" dirty="0">
                <a:solidFill>
                  <a:srgbClr val="FFC000"/>
                </a:solidFill>
              </a:rPr>
              <a:t> result (XRF</a:t>
            </a:r>
            <a:endParaRPr lang="en-US" altLang="zh-TW" sz="1200" dirty="0" smtClean="0"/>
          </a:p>
        </p:txBody>
      </p:sp>
    </p:spTree>
    <p:extLst>
      <p:ext uri="{BB962C8B-B14F-4D97-AF65-F5344CB8AC3E}">
        <p14:creationId xmlns:p14="http://schemas.microsoft.com/office/powerpoint/2010/main" val="2074039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Conversion instructions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660852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Integer to FP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a:t>INT to FP</a:t>
            </a:r>
          </a:p>
          <a:p>
            <a:endParaRPr lang="en-US" altLang="zh-TW" sz="1600" dirty="0"/>
          </a:p>
          <a:p>
            <a:endParaRPr lang="en-US" altLang="zh-TW" sz="1600" dirty="0" smtClean="0"/>
          </a:p>
        </p:txBody>
      </p:sp>
      <p:pic>
        <p:nvPicPr>
          <p:cNvPr id="26"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6" name="向下箭號 5"/>
          <p:cNvSpPr/>
          <p:nvPr/>
        </p:nvSpPr>
        <p:spPr>
          <a:xfrm rot="16200000">
            <a:off x="6486682" y="2492896"/>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向下箭號 6"/>
          <p:cNvSpPr/>
          <p:nvPr/>
        </p:nvSpPr>
        <p:spPr>
          <a:xfrm>
            <a:off x="6046462" y="2394083"/>
            <a:ext cx="144016" cy="31483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向下箭號 8"/>
          <p:cNvSpPr/>
          <p:nvPr/>
        </p:nvSpPr>
        <p:spPr>
          <a:xfrm rot="5400000">
            <a:off x="6558690" y="3090079"/>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下箭號 10"/>
          <p:cNvSpPr/>
          <p:nvPr/>
        </p:nvSpPr>
        <p:spPr>
          <a:xfrm>
            <a:off x="7281034" y="4624227"/>
            <a:ext cx="144016" cy="40414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下箭號 11"/>
          <p:cNvSpPr/>
          <p:nvPr/>
        </p:nvSpPr>
        <p:spPr>
          <a:xfrm>
            <a:off x="5947979" y="3553850"/>
            <a:ext cx="144016" cy="77645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下箭號 12"/>
          <p:cNvSpPr/>
          <p:nvPr/>
        </p:nvSpPr>
        <p:spPr>
          <a:xfrm>
            <a:off x="6558690" y="4630726"/>
            <a:ext cx="144016" cy="44008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3851920" y="4001695"/>
            <a:ext cx="144016" cy="32860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926158" y="5399598"/>
            <a:ext cx="144016" cy="9364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3361862" y="4003883"/>
            <a:ext cx="144016" cy="28665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5436661" y="5077589"/>
            <a:ext cx="144016" cy="7987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下箭號 18"/>
          <p:cNvSpPr/>
          <p:nvPr/>
        </p:nvSpPr>
        <p:spPr>
          <a:xfrm>
            <a:off x="3779912" y="5766790"/>
            <a:ext cx="144016" cy="22207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a:off x="3433870" y="5747767"/>
            <a:ext cx="144016" cy="24413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6200000">
            <a:off x="6926158" y="3592314"/>
            <a:ext cx="144016" cy="47038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12069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(1/)</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000" dirty="0" smtClean="0"/>
              <a:t>Integer </a:t>
            </a:r>
            <a:r>
              <a:rPr lang="en-US" altLang="zh-TW" sz="2000" dirty="0"/>
              <a:t>to floating-point </a:t>
            </a:r>
            <a:r>
              <a:rPr lang="en-US" altLang="zh-TW" sz="2000" dirty="0" smtClean="0"/>
              <a:t>dataflow</a:t>
            </a:r>
            <a:endParaRPr lang="en-US" altLang="zh-TW" sz="2000" dirty="0"/>
          </a:p>
          <a:p>
            <a:pPr marL="800100" lvl="1" indent="-342900">
              <a:buFont typeface="+mj-lt"/>
              <a:buAutoNum type="arabicPeriod"/>
            </a:pPr>
            <a:r>
              <a:rPr lang="en-US" altLang="zh-TW" sz="1800" dirty="0"/>
              <a:t>Data packing</a:t>
            </a:r>
          </a:p>
          <a:p>
            <a:pPr marL="800100" lvl="1" indent="-342900">
              <a:buFont typeface="+mj-lt"/>
              <a:buAutoNum type="arabicPeriod"/>
            </a:pPr>
            <a:r>
              <a:rPr lang="en-US" altLang="zh-TW" sz="1800" dirty="0"/>
              <a:t>Do 3 things in parallel</a:t>
            </a:r>
          </a:p>
          <a:p>
            <a:pPr marL="1200150" lvl="2" indent="-342900">
              <a:buFont typeface="+mj-lt"/>
              <a:buAutoNum type="arabicPeriod"/>
            </a:pPr>
            <a:r>
              <a:rPr lang="en-US" altLang="zh-TW" sz="1400" dirty="0"/>
              <a:t>Do 2’sc for negative integer</a:t>
            </a:r>
          </a:p>
          <a:p>
            <a:pPr marL="1200150" lvl="2" indent="-342900">
              <a:buFont typeface="+mj-lt"/>
              <a:buAutoNum type="arabicPeriod"/>
            </a:pPr>
            <a:r>
              <a:rPr lang="en-US" altLang="zh-TW" sz="1400" dirty="0"/>
              <a:t>Generate LZC</a:t>
            </a:r>
          </a:p>
          <a:p>
            <a:pPr marL="1200150" lvl="2" indent="-342900">
              <a:buFont typeface="+mj-lt"/>
              <a:buAutoNum type="arabicPeriod"/>
            </a:pPr>
            <a:r>
              <a:rPr lang="en-US" altLang="zh-TW" sz="1400" dirty="0"/>
              <a:t>Find bit pattern for correction</a:t>
            </a:r>
          </a:p>
          <a:p>
            <a:pPr marL="800100" lvl="1" indent="-342900">
              <a:buFont typeface="+mj-lt"/>
              <a:buAutoNum type="arabicPeriod"/>
            </a:pPr>
            <a:r>
              <a:rPr lang="en-US" altLang="zh-TW" sz="1800" dirty="0"/>
              <a:t>Normalize data and generate sticky bit</a:t>
            </a:r>
          </a:p>
          <a:p>
            <a:pPr marL="800100" lvl="1" indent="-342900">
              <a:buFont typeface="+mj-lt"/>
              <a:buAutoNum type="arabicPeriod"/>
            </a:pPr>
            <a:r>
              <a:rPr lang="en-US" altLang="zh-TW" sz="1800" dirty="0"/>
              <a:t>Pack to significand format according destination precision</a:t>
            </a:r>
          </a:p>
          <a:p>
            <a:pPr marL="800100" lvl="1" indent="-342900">
              <a:buFont typeface="+mj-lt"/>
              <a:buAutoNum type="arabicPeriod"/>
            </a:pPr>
            <a:r>
              <a:rPr lang="en-US" altLang="zh-TW" sz="1800" dirty="0"/>
              <a:t>Do </a:t>
            </a:r>
            <a:r>
              <a:rPr lang="en-US" altLang="zh-TW" sz="1800" dirty="0" smtClean="0"/>
              <a:t>rounding</a:t>
            </a:r>
          </a:p>
          <a:p>
            <a:r>
              <a:rPr lang="en-US" altLang="zh-TW" sz="2000" dirty="0"/>
              <a:t>Enhancements</a:t>
            </a:r>
          </a:p>
          <a:p>
            <a:pPr lvl="1"/>
            <a:r>
              <a:rPr lang="en-US" altLang="zh-TW" sz="1800" dirty="0">
                <a:hlinkClick r:id="rId3" action="ppaction://hlinksldjump"/>
              </a:rPr>
              <a:t>Detect Leading zero before 2’sc</a:t>
            </a:r>
            <a:endParaRPr lang="en-US" altLang="zh-TW" sz="1800" dirty="0"/>
          </a:p>
          <a:p>
            <a:pPr lvl="1"/>
            <a:r>
              <a:rPr lang="en-US" altLang="zh-TW" sz="1800" dirty="0">
                <a:hlinkClick r:id="rId4" action="ppaction://hlinksldjump"/>
              </a:rPr>
              <a:t>Structuralized </a:t>
            </a:r>
            <a:r>
              <a:rPr lang="en-US" altLang="zh-TW" sz="1800" dirty="0" smtClean="0">
                <a:hlinkClick r:id="rId4" action="ppaction://hlinksldjump"/>
              </a:rPr>
              <a:t>OR network</a:t>
            </a:r>
            <a:endParaRPr lang="en-US" altLang="zh-TW" sz="1800" dirty="0" smtClean="0"/>
          </a:p>
          <a:p>
            <a:pPr lvl="1"/>
            <a:r>
              <a:rPr lang="en-US" altLang="zh-TW" sz="1800" dirty="0">
                <a:hlinkClick r:id="rId5" action="ppaction://hlinksldjump"/>
              </a:rPr>
              <a:t>Structuralized AND network</a:t>
            </a:r>
            <a:endParaRPr lang="en-US" altLang="zh-TW" sz="1800" dirty="0"/>
          </a:p>
          <a:p>
            <a:pPr lvl="1"/>
            <a:r>
              <a:rPr lang="en-US" altLang="zh-TW" sz="1800" dirty="0">
                <a:hlinkClick r:id="rId6" action="ppaction://hlinksldjump"/>
              </a:rPr>
              <a:t>Rearrange data alignment for </a:t>
            </a:r>
            <a:r>
              <a:rPr lang="en-US" altLang="zh-TW" sz="1800" dirty="0" smtClean="0">
                <a:hlinkClick r:id="rId6" action="ppaction://hlinksldjump"/>
              </a:rPr>
              <a:t>I2F</a:t>
            </a:r>
            <a:endParaRPr lang="en-US" altLang="zh-TW" sz="1800" dirty="0" smtClean="0"/>
          </a:p>
          <a:p>
            <a:pPr lvl="2"/>
            <a:r>
              <a:rPr lang="en-US" altLang="zh-TW" sz="1400" dirty="0"/>
              <a:t>Reduce selection multiplexers</a:t>
            </a:r>
            <a:endParaRPr lang="en-US" altLang="zh-TW" sz="1800" dirty="0"/>
          </a:p>
        </p:txBody>
      </p:sp>
    </p:spTree>
    <p:extLst>
      <p:ext uri="{BB962C8B-B14F-4D97-AF65-F5344CB8AC3E}">
        <p14:creationId xmlns:p14="http://schemas.microsoft.com/office/powerpoint/2010/main" val="4504803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Data packing</a:t>
            </a:r>
          </a:p>
          <a:p>
            <a:pPr lvl="1"/>
            <a:r>
              <a:rPr lang="en-US" altLang="zh-TW" sz="1800" dirty="0" smtClean="0"/>
              <a:t>Reduce selection mux</a:t>
            </a:r>
          </a:p>
          <a:p>
            <a:pPr lvl="1"/>
            <a:r>
              <a:rPr lang="en-US" altLang="zh-TW" sz="1800" dirty="0" smtClean="0"/>
              <a:t>Reduce shift amount computation</a:t>
            </a:r>
          </a:p>
          <a:p>
            <a:pPr lvl="2"/>
            <a:r>
              <a:rPr lang="en-US" altLang="zh-TW" sz="1400" dirty="0" smtClean="0"/>
              <a:t>52/63 – LZC </a:t>
            </a:r>
            <a:r>
              <a:rPr lang="en-US" altLang="zh-TW" sz="1400" dirty="0" smtClean="0">
                <a:sym typeface="Wingdings" panose="05000000000000000000" pitchFamily="2" charset="2"/>
              </a:rPr>
              <a:t> 63 – LZC = ~LZC &amp; mask (‘d63)</a:t>
            </a:r>
            <a:endParaRPr lang="en-US" altLang="zh-TW" sz="1400" dirty="0" smtClean="0"/>
          </a:p>
        </p:txBody>
      </p:sp>
      <p:pic>
        <p:nvPicPr>
          <p:cNvPr id="1027" name="Picture 3" descr="C:\Users\larryzzr\Desktop\FP\FMIS_Figs\All-alignment_i2f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415" y="3068960"/>
            <a:ext cx="52292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109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400" dirty="0" smtClean="0"/>
              <a:t>List of abbreviation/parameter</a:t>
            </a:r>
          </a:p>
          <a:p>
            <a:r>
              <a:rPr lang="en-US" altLang="zh-TW" sz="2400" dirty="0" smtClean="0"/>
              <a:t>Overview</a:t>
            </a:r>
          </a:p>
          <a:p>
            <a:r>
              <a:rPr lang="en-US" altLang="zh-TW" sz="2400" dirty="0" smtClean="0"/>
              <a:t>Configuration</a:t>
            </a:r>
          </a:p>
          <a:p>
            <a:r>
              <a:rPr lang="en-US" altLang="zh-TW" sz="2400" dirty="0" err="1" smtClean="0"/>
              <a:t>uArch</a:t>
            </a:r>
            <a:r>
              <a:rPr lang="en-US" altLang="zh-TW" sz="2400" dirty="0" smtClean="0"/>
              <a:t> overview</a:t>
            </a:r>
          </a:p>
          <a:p>
            <a:r>
              <a:rPr lang="en-US" altLang="zh-TW" sz="2400" dirty="0" smtClean="0"/>
              <a:t>Conversion Instructions</a:t>
            </a:r>
          </a:p>
          <a:p>
            <a:r>
              <a:rPr lang="en-US" altLang="zh-TW" sz="2400" dirty="0"/>
              <a:t>Round digit/2’sc </a:t>
            </a:r>
            <a:r>
              <a:rPr lang="en-US" altLang="zh-TW" sz="2400" dirty="0" err="1"/>
              <a:t>inc</a:t>
            </a:r>
            <a:r>
              <a:rPr lang="en-US" altLang="zh-TW" sz="2400" dirty="0"/>
              <a:t> </a:t>
            </a:r>
            <a:r>
              <a:rPr lang="en-US" altLang="zh-TW" sz="2400" dirty="0" smtClean="0"/>
              <a:t>generation</a:t>
            </a:r>
          </a:p>
          <a:p>
            <a:r>
              <a:rPr lang="en-US" altLang="zh-TW" sz="2400" dirty="0"/>
              <a:t>Underflow Flag Detection</a:t>
            </a:r>
          </a:p>
          <a:p>
            <a:r>
              <a:rPr lang="en-US" altLang="zh-TW" sz="2400" dirty="0" smtClean="0"/>
              <a:t>Comparing </a:t>
            </a:r>
            <a:r>
              <a:rPr lang="en-US" altLang="zh-TW" sz="2400" dirty="0"/>
              <a:t>&amp; </a:t>
            </a:r>
            <a:r>
              <a:rPr lang="en-US" altLang="zh-TW" sz="2400" dirty="0" smtClean="0"/>
              <a:t>Others instructions</a:t>
            </a:r>
          </a:p>
          <a:p>
            <a:r>
              <a:rPr lang="en-US" altLang="zh-TW" sz="2400" dirty="0" smtClean="0"/>
              <a:t>Cross </a:t>
            </a:r>
            <a:r>
              <a:rPr lang="en-US" altLang="zh-TW" sz="2400" dirty="0"/>
              <a:t>Lane </a:t>
            </a:r>
            <a:r>
              <a:rPr lang="en-US" altLang="zh-TW" sz="2400" dirty="0" smtClean="0"/>
              <a:t>Forwarding Path</a:t>
            </a:r>
          </a:p>
          <a:p>
            <a:r>
              <a:rPr lang="en-US" altLang="zh-TW" sz="2400" dirty="0" smtClean="0"/>
              <a:t>Conversion from nibble/byte to HP/SP</a:t>
            </a:r>
          </a:p>
          <a:p>
            <a:r>
              <a:rPr lang="en-US" altLang="zh-TW" sz="2400" dirty="0" smtClean="0"/>
              <a:t>Enhancements</a:t>
            </a:r>
          </a:p>
          <a:p>
            <a:r>
              <a:rPr lang="en-US" altLang="zh-TW" sz="2400" dirty="0" smtClean="0"/>
              <a:t>Interface</a:t>
            </a:r>
            <a:endParaRPr lang="en-US" altLang="zh-TW" sz="2400" dirty="0"/>
          </a:p>
          <a:p>
            <a:r>
              <a:rPr lang="en-US" altLang="zh-TW" sz="2400" dirty="0" smtClean="0"/>
              <a:t>Instruction encoding</a:t>
            </a:r>
          </a:p>
          <a:p>
            <a:endParaRPr lang="en-US" altLang="zh-TW" sz="2400" dirty="0" smtClean="0">
              <a:sym typeface="Wingdings" panose="05000000000000000000" pitchFamily="2" charset="2"/>
            </a:endParaRPr>
          </a:p>
        </p:txBody>
      </p:sp>
    </p:spTree>
    <p:extLst>
      <p:ext uri="{BB962C8B-B14F-4D97-AF65-F5344CB8AC3E}">
        <p14:creationId xmlns:p14="http://schemas.microsoft.com/office/powerpoint/2010/main" val="41302145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(3/)</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Normalization</a:t>
            </a:r>
          </a:p>
          <a:p>
            <a:pPr lvl="1"/>
            <a:r>
              <a:rPr lang="en-US" altLang="zh-TW" sz="1800" dirty="0" smtClean="0"/>
              <a:t>Calculate leading zero number</a:t>
            </a:r>
          </a:p>
          <a:p>
            <a:pPr lvl="2"/>
            <a:r>
              <a:rPr lang="en-US" altLang="zh-TW" sz="1400" dirty="0" smtClean="0"/>
              <a:t>Generate string for LZC</a:t>
            </a:r>
          </a:p>
          <a:p>
            <a:pPr lvl="1"/>
            <a:r>
              <a:rPr lang="en-US" altLang="zh-TW" sz="1800" dirty="0" smtClean="0"/>
              <a:t>Exponent calculation</a:t>
            </a:r>
          </a:p>
          <a:p>
            <a:pPr lvl="2"/>
            <a:r>
              <a:rPr lang="en-US" altLang="zh-TW" sz="1500" dirty="0" smtClean="0"/>
              <a:t>Rearrange data alignment for reducing selection mux</a:t>
            </a:r>
          </a:p>
          <a:p>
            <a:pPr lvl="2"/>
            <a:r>
              <a:rPr lang="en-US" altLang="zh-TW" sz="1400" dirty="0" smtClean="0"/>
              <a:t>Result expo = (XLEN – 1) – LZC (expo hasn’t bias)</a:t>
            </a:r>
          </a:p>
          <a:p>
            <a:pPr lvl="1"/>
            <a:r>
              <a:rPr lang="en-US" altLang="zh-TW" sz="1800" dirty="0" smtClean="0"/>
              <a:t>Apply structuralized OR network to calculate LZC, sticky bit and propagation bit</a:t>
            </a:r>
          </a:p>
          <a:p>
            <a:pPr lvl="1"/>
            <a:r>
              <a:rPr lang="en-US" altLang="zh-TW" sz="1800" dirty="0" smtClean="0"/>
              <a:t>Apply barrel shift to normalize source data</a:t>
            </a:r>
          </a:p>
          <a:p>
            <a:r>
              <a:rPr lang="en-US" altLang="zh-TW" sz="2400" dirty="0" smtClean="0"/>
              <a:t>Rounding</a:t>
            </a:r>
          </a:p>
          <a:p>
            <a:pPr lvl="1"/>
            <a:r>
              <a:rPr lang="en-US" altLang="zh-TW" sz="1800" dirty="0" smtClean="0">
                <a:sym typeface="Wingdings" pitchFamily="2" charset="2"/>
              </a:rPr>
              <a:t>Generate round digit according to round mode, sticky bit and propagation bit</a:t>
            </a:r>
          </a:p>
          <a:p>
            <a:pPr lvl="1"/>
            <a:r>
              <a:rPr lang="en-US" altLang="zh-TW" sz="1800" dirty="0" smtClean="0">
                <a:sym typeface="Wingdings" pitchFamily="2" charset="2"/>
              </a:rPr>
              <a:t>Select (exponent) or (exponent+1) according to carry bit</a:t>
            </a:r>
            <a:endParaRPr lang="en-US" altLang="zh-TW" sz="1800" dirty="0">
              <a:sym typeface="Wingdings" pitchFamily="2" charset="2"/>
            </a:endParaRPr>
          </a:p>
        </p:txBody>
      </p:sp>
    </p:spTree>
    <p:extLst>
      <p:ext uri="{BB962C8B-B14F-4D97-AF65-F5344CB8AC3E}">
        <p14:creationId xmlns:p14="http://schemas.microsoft.com/office/powerpoint/2010/main" val="6505596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FP to Integer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FP to INT</a:t>
            </a:r>
            <a:endParaRPr lang="en-US" altLang="zh-TW" sz="2000" dirty="0"/>
          </a:p>
          <a:p>
            <a:endParaRPr lang="en-US" altLang="zh-TW" sz="1600" dirty="0"/>
          </a:p>
          <a:p>
            <a:endParaRPr lang="en-US" altLang="zh-TW" sz="1600" dirty="0" smtClean="0"/>
          </a:p>
        </p:txBody>
      </p:sp>
      <p:pic>
        <p:nvPicPr>
          <p:cNvPr id="1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5065013" y="1873821"/>
            <a:ext cx="144016" cy="122450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7236296" y="4723254"/>
            <a:ext cx="144016" cy="29889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向下箭號 38"/>
          <p:cNvSpPr/>
          <p:nvPr/>
        </p:nvSpPr>
        <p:spPr>
          <a:xfrm>
            <a:off x="6542484" y="4716454"/>
            <a:ext cx="144016" cy="30541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下箭號 39"/>
          <p:cNvSpPr/>
          <p:nvPr/>
        </p:nvSpPr>
        <p:spPr>
          <a:xfrm rot="16200000">
            <a:off x="6629200" y="3993928"/>
            <a:ext cx="144016" cy="36998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向下箭號 40"/>
          <p:cNvSpPr/>
          <p:nvPr/>
        </p:nvSpPr>
        <p:spPr>
          <a:xfrm>
            <a:off x="6876256" y="5461948"/>
            <a:ext cx="144016" cy="79208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4552201" y="2348880"/>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4589532" y="3717271"/>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下箭號 45"/>
          <p:cNvSpPr/>
          <p:nvPr/>
        </p:nvSpPr>
        <p:spPr>
          <a:xfrm>
            <a:off x="3165491" y="3552348"/>
            <a:ext cx="144016" cy="5545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下箭號 46"/>
          <p:cNvSpPr/>
          <p:nvPr/>
        </p:nvSpPr>
        <p:spPr>
          <a:xfrm>
            <a:off x="3779912" y="5661248"/>
            <a:ext cx="144016" cy="37549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下箭號 47"/>
          <p:cNvSpPr/>
          <p:nvPr/>
        </p:nvSpPr>
        <p:spPr>
          <a:xfrm rot="10800000">
            <a:off x="3606240" y="2492898"/>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5076056" y="3640656"/>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下箭號 50"/>
          <p:cNvSpPr/>
          <p:nvPr/>
        </p:nvSpPr>
        <p:spPr>
          <a:xfrm rot="16200000">
            <a:off x="5310287" y="3828153"/>
            <a:ext cx="144016" cy="90315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下箭號 51"/>
          <p:cNvSpPr/>
          <p:nvPr/>
        </p:nvSpPr>
        <p:spPr>
          <a:xfrm>
            <a:off x="4039667" y="3934625"/>
            <a:ext cx="144016" cy="17228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24239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integer (1/)</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lang="en-US" altLang="zh-TW" sz="2000" dirty="0" smtClean="0"/>
              <a:t>Floating to integer dataflow</a:t>
            </a:r>
            <a:endParaRPr lang="en-US" altLang="zh-TW" sz="2000" dirty="0"/>
          </a:p>
          <a:p>
            <a:pPr marL="800100" lvl="1" indent="-342900">
              <a:buFont typeface="+mj-lt"/>
              <a:buAutoNum type="arabicPeriod"/>
            </a:pPr>
            <a:r>
              <a:rPr lang="en-US" altLang="zh-TW" sz="1800" dirty="0" smtClean="0"/>
              <a:t>Data packing</a:t>
            </a:r>
          </a:p>
          <a:p>
            <a:pPr marL="800100" lvl="1" indent="-342900">
              <a:buFont typeface="+mj-lt"/>
              <a:buAutoNum type="arabicPeriod"/>
            </a:pPr>
            <a:r>
              <a:rPr lang="en-US" altLang="zh-TW" sz="1800" dirty="0" smtClean="0"/>
              <a:t>Right shift packed data according to difference of exponent</a:t>
            </a:r>
          </a:p>
          <a:p>
            <a:pPr marL="800100" lvl="1" indent="-342900">
              <a:buFont typeface="+mj-lt"/>
              <a:buAutoNum type="arabicPeriod"/>
            </a:pPr>
            <a:r>
              <a:rPr lang="en-US" altLang="zh-TW" sz="1800" dirty="0" smtClean="0"/>
              <a:t>Generate round digit</a:t>
            </a:r>
          </a:p>
          <a:p>
            <a:pPr marL="800100" lvl="1" indent="-342900">
              <a:buFont typeface="+mj-lt"/>
              <a:buAutoNum type="arabicPeriod"/>
            </a:pPr>
            <a:r>
              <a:rPr lang="en-US" altLang="zh-TW" sz="1800" dirty="0" smtClean="0"/>
              <a:t>Do rounding  and 2’sc at the same time</a:t>
            </a:r>
          </a:p>
          <a:p>
            <a:pPr marL="400050"/>
            <a:r>
              <a:rPr lang="en-US" altLang="zh-TW" sz="2200" dirty="0" smtClean="0"/>
              <a:t>Enhancements</a:t>
            </a:r>
          </a:p>
          <a:p>
            <a:pPr marL="800100" lvl="1"/>
            <a:r>
              <a:rPr lang="en-US" altLang="zh-TW" sz="1800" dirty="0" smtClean="0">
                <a:hlinkClick r:id="rId2" action="ppaction://hlinksldjump"/>
              </a:rPr>
              <a:t>Rearrange data alignment for F2I</a:t>
            </a:r>
            <a:endParaRPr lang="en-US" altLang="zh-TW" sz="1800" dirty="0" smtClean="0"/>
          </a:p>
          <a:p>
            <a:pPr marL="800100" lvl="1"/>
            <a:r>
              <a:rPr lang="en-US" altLang="zh-TW" sz="1800" dirty="0" smtClean="0">
                <a:hlinkClick r:id="rId3" action="ppaction://hlinksldjump"/>
              </a:rPr>
              <a:t>Merge </a:t>
            </a:r>
            <a:r>
              <a:rPr lang="en-US" altLang="zh-TW" sz="1800" dirty="0">
                <a:hlinkClick r:id="rId3" action="ppaction://hlinksldjump"/>
              </a:rPr>
              <a:t>64bit and 54bit </a:t>
            </a:r>
            <a:r>
              <a:rPr lang="en-US" altLang="zh-TW" sz="1800" dirty="0" smtClean="0">
                <a:hlinkClick r:id="rId3" action="ppaction://hlinksldjump"/>
              </a:rPr>
              <a:t>adder</a:t>
            </a:r>
            <a:endParaRPr lang="en-US" altLang="zh-TW" sz="1800" dirty="0" smtClean="0"/>
          </a:p>
        </p:txBody>
      </p:sp>
    </p:spTree>
    <p:extLst>
      <p:ext uri="{BB962C8B-B14F-4D97-AF65-F5344CB8AC3E}">
        <p14:creationId xmlns:p14="http://schemas.microsoft.com/office/powerpoint/2010/main" val="14938438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integer (2/)</a:t>
            </a:r>
            <a:endParaRPr lang="zh-TW" altLang="en-US" dirty="0"/>
          </a:p>
        </p:txBody>
      </p:sp>
      <p:sp>
        <p:nvSpPr>
          <p:cNvPr id="3" name="內容版面配置區 2"/>
          <p:cNvSpPr>
            <a:spLocks noGrp="1"/>
          </p:cNvSpPr>
          <p:nvPr>
            <p:ph idx="1"/>
          </p:nvPr>
        </p:nvSpPr>
        <p:spPr>
          <a:xfrm>
            <a:off x="457200" y="1600200"/>
            <a:ext cx="8229600" cy="4925144"/>
          </a:xfrm>
        </p:spPr>
        <p:txBody>
          <a:bodyPr>
            <a:normAutofit fontScale="92500" lnSpcReduction="10000"/>
          </a:bodyPr>
          <a:lstStyle/>
          <a:p>
            <a:r>
              <a:rPr lang="en-US" altLang="zh-TW" sz="2000" dirty="0" smtClean="0"/>
              <a:t>Unpack and align data</a:t>
            </a:r>
          </a:p>
          <a:p>
            <a:pPr lvl="1"/>
            <a:r>
              <a:rPr lang="en-US" altLang="zh-TW" sz="1800" dirty="0" smtClean="0"/>
              <a:t>Align all precision source value at (XLEN - 1) bit like as following fig</a:t>
            </a:r>
            <a:endParaRPr lang="en-US" altLang="zh-TW" sz="1000" dirty="0" smtClean="0"/>
          </a:p>
          <a:p>
            <a:endParaRPr lang="en-US" altLang="zh-TW" sz="2000" dirty="0" smtClean="0"/>
          </a:p>
          <a:p>
            <a:endParaRPr lang="en-US" altLang="zh-TW" sz="2000" dirty="0" smtClean="0"/>
          </a:p>
          <a:p>
            <a:endParaRPr lang="en-US" altLang="zh-TW" sz="2000" dirty="0" smtClean="0"/>
          </a:p>
          <a:p>
            <a:r>
              <a:rPr lang="en-US" altLang="zh-TW" sz="2000" dirty="0" smtClean="0"/>
              <a:t>Shift </a:t>
            </a:r>
            <a:r>
              <a:rPr lang="en-US" altLang="zh-TW" sz="2000" dirty="0"/>
              <a:t>amount (exponent hasn’t bias</a:t>
            </a:r>
            <a:r>
              <a:rPr lang="en-US" altLang="zh-TW" sz="2000" dirty="0" smtClean="0"/>
              <a:t>)</a:t>
            </a:r>
            <a:endParaRPr lang="en-US" altLang="zh-TW" sz="1600" dirty="0" smtClean="0"/>
          </a:p>
          <a:p>
            <a:pPr lvl="1"/>
            <a:r>
              <a:rPr lang="en-US" altLang="zh-TW" sz="1800" dirty="0" smtClean="0"/>
              <a:t>ABS should support 65 </a:t>
            </a:r>
            <a:r>
              <a:rPr lang="en-US" altLang="zh-TW" sz="1800" dirty="0"/>
              <a:t>shift amount </a:t>
            </a:r>
            <a:r>
              <a:rPr lang="en-US" altLang="zh-TW" sz="1800" dirty="0" smtClean="0"/>
              <a:t>value when XLEN is 64</a:t>
            </a:r>
          </a:p>
          <a:p>
            <a:pPr lvl="2"/>
            <a:r>
              <a:rPr lang="en-US" altLang="zh-TW" sz="1600" dirty="0" err="1" smtClean="0"/>
              <a:t>ABS_amount</a:t>
            </a:r>
            <a:r>
              <a:rPr lang="en-US" altLang="zh-TW" sz="1600" dirty="0" smtClean="0"/>
              <a:t> == 64</a:t>
            </a:r>
            <a:endParaRPr lang="en-US" altLang="zh-TW" sz="1600" dirty="0" smtClean="0">
              <a:sym typeface="Wingdings" panose="05000000000000000000" pitchFamily="2" charset="2"/>
            </a:endParaRPr>
          </a:p>
          <a:p>
            <a:pPr lvl="3"/>
            <a:r>
              <a:rPr lang="en-US" altLang="zh-TW" sz="1200" dirty="0">
                <a:sym typeface="Wingdings" panose="05000000000000000000" pitchFamily="2" charset="2"/>
              </a:rPr>
              <a:t>aligned </a:t>
            </a:r>
            <a:r>
              <a:rPr lang="en-US" altLang="zh-TW" sz="1200" dirty="0" smtClean="0">
                <a:sym typeface="Wingdings" panose="05000000000000000000" pitchFamily="2" charset="2"/>
              </a:rPr>
              <a:t>data LSB is </a:t>
            </a:r>
            <a:r>
              <a:rPr lang="en-US" altLang="zh-TW" sz="1200" dirty="0">
                <a:sym typeface="Wingdings" panose="05000000000000000000" pitchFamily="2" charset="2"/>
              </a:rPr>
              <a:t>hidden one</a:t>
            </a:r>
          </a:p>
          <a:p>
            <a:pPr lvl="3"/>
            <a:r>
              <a:rPr lang="en-US" altLang="zh-TW" sz="1200" dirty="0" smtClean="0">
                <a:sym typeface="Wingdings" panose="05000000000000000000" pitchFamily="2" charset="2"/>
              </a:rPr>
              <a:t>Sticky is (</a:t>
            </a:r>
            <a:r>
              <a:rPr lang="en-US" altLang="zh-TW" sz="1200" dirty="0" smtClean="0"/>
              <a:t>|</a:t>
            </a:r>
            <a:r>
              <a:rPr lang="en-US" altLang="zh-TW" sz="1200" dirty="0" err="1" smtClean="0"/>
              <a:t>abs_in</a:t>
            </a:r>
            <a:r>
              <a:rPr lang="en-US" altLang="zh-TW" sz="1200" dirty="0" smtClean="0"/>
              <a:t>[62:11]) / </a:t>
            </a:r>
            <a:r>
              <a:rPr lang="en-US" altLang="zh-TW" sz="1200" dirty="0">
                <a:sym typeface="Wingdings" panose="05000000000000000000" pitchFamily="2" charset="2"/>
              </a:rPr>
              <a:t>(</a:t>
            </a:r>
            <a:r>
              <a:rPr lang="en-US" altLang="zh-TW" sz="1200" dirty="0"/>
              <a:t>|</a:t>
            </a:r>
            <a:r>
              <a:rPr lang="en-US" altLang="zh-TW" sz="1200" dirty="0" err="1" smtClean="0"/>
              <a:t>abs_in</a:t>
            </a:r>
            <a:r>
              <a:rPr lang="en-US" altLang="zh-TW" sz="1200" dirty="0" smtClean="0"/>
              <a:t>[62:0])</a:t>
            </a:r>
            <a:endParaRPr lang="en-US" altLang="zh-TW" sz="1200" dirty="0" smtClean="0">
              <a:sym typeface="Wingdings" panose="05000000000000000000" pitchFamily="2" charset="2"/>
            </a:endParaRPr>
          </a:p>
          <a:p>
            <a:pPr lvl="2"/>
            <a:r>
              <a:rPr lang="en-US" altLang="zh-TW" sz="1600" dirty="0" err="1" smtClean="0"/>
              <a:t>ABS_amount</a:t>
            </a:r>
            <a:r>
              <a:rPr lang="en-US" altLang="zh-TW" sz="1600" dirty="0" smtClean="0"/>
              <a:t> &gt;= 65</a:t>
            </a:r>
            <a:endParaRPr lang="en-US" altLang="zh-TW" sz="1600" dirty="0" smtClean="0">
              <a:sym typeface="Wingdings" panose="05000000000000000000" pitchFamily="2" charset="2"/>
            </a:endParaRPr>
          </a:p>
          <a:p>
            <a:pPr lvl="3"/>
            <a:r>
              <a:rPr lang="en-US" altLang="zh-TW" sz="1200" dirty="0" smtClean="0">
                <a:sym typeface="Wingdings" panose="05000000000000000000" pitchFamily="2" charset="2"/>
              </a:rPr>
              <a:t>aligned data LSB is zero</a:t>
            </a:r>
          </a:p>
          <a:p>
            <a:pPr lvl="3"/>
            <a:r>
              <a:rPr lang="en-US" altLang="zh-TW" sz="1200" dirty="0" smtClean="0"/>
              <a:t>Sticky is set</a:t>
            </a:r>
          </a:p>
          <a:p>
            <a:pPr lvl="2"/>
            <a:r>
              <a:rPr lang="en-US" altLang="zh-TW" sz="1600" dirty="0" smtClean="0"/>
              <a:t>Shift all significand to sticky field </a:t>
            </a:r>
          </a:p>
          <a:p>
            <a:pPr lvl="1"/>
            <a:r>
              <a:rPr lang="en-US" altLang="zh-TW" sz="1800" dirty="0" smtClean="0"/>
              <a:t>Apply 64-bit adder to handle (exponent &lt; 64) </a:t>
            </a:r>
          </a:p>
          <a:p>
            <a:pPr lvl="2"/>
            <a:r>
              <a:rPr lang="en-US" altLang="zh-TW" sz="1600" dirty="0" smtClean="0"/>
              <a:t>Shift </a:t>
            </a:r>
            <a:r>
              <a:rPr lang="en-US" altLang="zh-TW" sz="1600" dirty="0"/>
              <a:t>amount: (XLEN – 1) – exponent </a:t>
            </a:r>
            <a:r>
              <a:rPr lang="en-US" altLang="zh-TW" sz="1600" dirty="0" smtClean="0"/>
              <a:t>(exponent hasn’t bias)</a:t>
            </a:r>
          </a:p>
          <a:p>
            <a:pPr lvl="3"/>
            <a:r>
              <a:rPr lang="en-US" altLang="zh-TW" sz="1200" dirty="0" smtClean="0"/>
              <a:t>XLEN=64 </a:t>
            </a:r>
            <a:r>
              <a:rPr lang="en-US" altLang="zh-TW" sz="1200" dirty="0" smtClean="0">
                <a:sym typeface="Wingdings" panose="05000000000000000000" pitchFamily="2" charset="2"/>
              </a:rPr>
              <a:t> </a:t>
            </a:r>
            <a:r>
              <a:rPr lang="en-US" altLang="zh-TW" sz="1200" dirty="0" smtClean="0"/>
              <a:t>63–exponent </a:t>
            </a:r>
            <a:r>
              <a:rPr lang="en-US" altLang="zh-TW" sz="1200" dirty="0" smtClean="0">
                <a:sym typeface="Wingdings" panose="05000000000000000000" pitchFamily="2" charset="2"/>
              </a:rPr>
              <a:t> ~</a:t>
            </a:r>
            <a:r>
              <a:rPr lang="en-US" altLang="zh-TW" sz="1200" dirty="0" smtClean="0"/>
              <a:t>exponent &amp; ‘d63</a:t>
            </a:r>
          </a:p>
          <a:p>
            <a:pPr lvl="3"/>
            <a:r>
              <a:rPr lang="en-US" altLang="zh-TW" sz="1200" dirty="0" smtClean="0"/>
              <a:t>XLEN=32 </a:t>
            </a:r>
            <a:r>
              <a:rPr lang="en-US" altLang="zh-TW" sz="1200" dirty="0">
                <a:sym typeface="Wingdings" panose="05000000000000000000" pitchFamily="2" charset="2"/>
              </a:rPr>
              <a:t> </a:t>
            </a:r>
            <a:r>
              <a:rPr lang="en-US" altLang="zh-TW" sz="1200" dirty="0" smtClean="0">
                <a:sym typeface="Wingdings" panose="05000000000000000000" pitchFamily="2" charset="2"/>
              </a:rPr>
              <a:t>31</a:t>
            </a:r>
            <a:r>
              <a:rPr lang="en-US" altLang="zh-TW" sz="1200" dirty="0" smtClean="0"/>
              <a:t>–exponent </a:t>
            </a:r>
            <a:r>
              <a:rPr lang="en-US" altLang="zh-TW" sz="1200" dirty="0">
                <a:sym typeface="Wingdings" panose="05000000000000000000" pitchFamily="2" charset="2"/>
              </a:rPr>
              <a:t> ~</a:t>
            </a:r>
            <a:r>
              <a:rPr lang="en-US" altLang="zh-TW" sz="1200" dirty="0"/>
              <a:t>exponent &amp; ‘</a:t>
            </a:r>
            <a:r>
              <a:rPr lang="en-US" altLang="zh-TW" sz="1200" dirty="0" smtClean="0"/>
              <a:t>d31</a:t>
            </a:r>
            <a:endParaRPr lang="en-US" altLang="zh-TW" sz="1200" dirty="0"/>
          </a:p>
          <a:p>
            <a:r>
              <a:rPr lang="en-US" altLang="zh-TW" sz="2000" dirty="0" smtClean="0"/>
              <a:t>Round </a:t>
            </a:r>
            <a:r>
              <a:rPr lang="en-US" altLang="zh-TW" sz="2000" dirty="0"/>
              <a:t>digit/2’sc </a:t>
            </a:r>
            <a:r>
              <a:rPr lang="en-US" altLang="zh-TW" sz="2000" dirty="0" err="1"/>
              <a:t>inc</a:t>
            </a:r>
            <a:r>
              <a:rPr lang="en-US" altLang="zh-TW" sz="2000" dirty="0"/>
              <a:t> </a:t>
            </a:r>
            <a:r>
              <a:rPr lang="en-US" altLang="zh-TW" sz="2000" dirty="0" smtClean="0"/>
              <a:t>generation merge </a:t>
            </a:r>
            <a:r>
              <a:rPr lang="en-US" altLang="zh-TW" sz="2000" dirty="0"/>
              <a:t>rounding and 2’sc </a:t>
            </a:r>
            <a:r>
              <a:rPr lang="en-US" altLang="zh-TW" sz="2000" dirty="0" smtClean="0"/>
              <a:t>steps</a:t>
            </a:r>
          </a:p>
          <a:p>
            <a:endParaRPr lang="en-US" altLang="zh-TW" sz="2000" dirty="0"/>
          </a:p>
          <a:p>
            <a:pPr lvl="1"/>
            <a:endParaRPr lang="en-US" altLang="zh-TW" sz="1600" dirty="0" smtClean="0"/>
          </a:p>
        </p:txBody>
      </p:sp>
      <p:pic>
        <p:nvPicPr>
          <p:cNvPr id="3074" name="Picture 2" descr="C:\Users\larryzzr\Desktop\FP\FMIS_Figs\All-alignment_f2i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3457972" cy="8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2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FP to FP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FF0000"/>
                </a:solidFill>
              </a:rPr>
              <a:t>FP widening</a:t>
            </a:r>
          </a:p>
          <a:p>
            <a:r>
              <a:rPr lang="en-US" altLang="zh-TW" sz="2000" dirty="0">
                <a:solidFill>
                  <a:srgbClr val="0070C0"/>
                </a:solidFill>
              </a:rPr>
              <a:t>FP narrowing</a:t>
            </a:r>
          </a:p>
          <a:p>
            <a:r>
              <a:rPr lang="en-US" altLang="zh-TW" sz="2000" dirty="0">
                <a:solidFill>
                  <a:srgbClr val="00B050"/>
                </a:solidFill>
              </a:rPr>
              <a:t>Bfloat16 to SP</a:t>
            </a:r>
          </a:p>
          <a:p>
            <a:r>
              <a:rPr lang="en-US" altLang="zh-TW" sz="2000" dirty="0">
                <a:solidFill>
                  <a:srgbClr val="FFC000"/>
                </a:solidFill>
              </a:rPr>
              <a:t>SP to Bfloat16</a:t>
            </a:r>
          </a:p>
          <a:p>
            <a:endParaRPr lang="en-US" altLang="zh-TW" sz="1600" dirty="0"/>
          </a:p>
          <a:p>
            <a:endParaRPr lang="en-US" altLang="zh-TW" sz="1600" dirty="0" smtClean="0"/>
          </a:p>
        </p:txBody>
      </p:sp>
      <p:pic>
        <p:nvPicPr>
          <p:cNvPr id="5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18" name="向下箭號 17"/>
          <p:cNvSpPr/>
          <p:nvPr/>
        </p:nvSpPr>
        <p:spPr>
          <a:xfrm>
            <a:off x="5859406" y="2084920"/>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向下箭號 19"/>
          <p:cNvSpPr/>
          <p:nvPr/>
        </p:nvSpPr>
        <p:spPr>
          <a:xfrm rot="5400000">
            <a:off x="6510281" y="3085265"/>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a:off x="5937883" y="3585439"/>
            <a:ext cx="144016" cy="46721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a:off x="6637352" y="4823449"/>
            <a:ext cx="144016" cy="226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下箭號 22"/>
          <p:cNvSpPr/>
          <p:nvPr/>
        </p:nvSpPr>
        <p:spPr>
          <a:xfrm>
            <a:off x="3857455" y="3861047"/>
            <a:ext cx="144016" cy="29920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下箭號 23"/>
          <p:cNvSpPr/>
          <p:nvPr/>
        </p:nvSpPr>
        <p:spPr>
          <a:xfrm>
            <a:off x="6949771" y="5622930"/>
            <a:ext cx="144016" cy="77872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a:off x="3200478" y="3585439"/>
            <a:ext cx="144016" cy="55121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下箭號 25"/>
          <p:cNvSpPr/>
          <p:nvPr/>
        </p:nvSpPr>
        <p:spPr>
          <a:xfrm>
            <a:off x="3732275" y="5742467"/>
            <a:ext cx="144016" cy="23844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下箭號 26"/>
          <p:cNvSpPr/>
          <p:nvPr/>
        </p:nvSpPr>
        <p:spPr>
          <a:xfrm>
            <a:off x="4478703" y="2225611"/>
            <a:ext cx="144016" cy="24091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向下箭號 27"/>
          <p:cNvSpPr/>
          <p:nvPr/>
        </p:nvSpPr>
        <p:spPr>
          <a:xfrm>
            <a:off x="5089959" y="1812575"/>
            <a:ext cx="144016" cy="124923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向下箭號 28"/>
          <p:cNvSpPr/>
          <p:nvPr/>
        </p:nvSpPr>
        <p:spPr>
          <a:xfrm rot="16200000">
            <a:off x="5675314" y="4121633"/>
            <a:ext cx="144016" cy="31807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向下箭號 29"/>
          <p:cNvSpPr/>
          <p:nvPr/>
        </p:nvSpPr>
        <p:spPr>
          <a:xfrm rot="16200000">
            <a:off x="6871230" y="4074380"/>
            <a:ext cx="144016" cy="26856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向下箭號 30"/>
          <p:cNvSpPr/>
          <p:nvPr/>
        </p:nvSpPr>
        <p:spPr>
          <a:xfrm>
            <a:off x="7236296" y="4788047"/>
            <a:ext cx="144016" cy="297135"/>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向下箭號 31"/>
          <p:cNvSpPr/>
          <p:nvPr/>
        </p:nvSpPr>
        <p:spPr>
          <a:xfrm>
            <a:off x="6572608" y="4823449"/>
            <a:ext cx="144016" cy="23709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向下箭號 32"/>
          <p:cNvSpPr/>
          <p:nvPr/>
        </p:nvSpPr>
        <p:spPr>
          <a:xfrm>
            <a:off x="6897229" y="5622931"/>
            <a:ext cx="144016" cy="77872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向下箭號 33"/>
          <p:cNvSpPr/>
          <p:nvPr/>
        </p:nvSpPr>
        <p:spPr>
          <a:xfrm rot="5400000">
            <a:off x="5359719" y="5051235"/>
            <a:ext cx="144016" cy="85535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向下箭號 34"/>
          <p:cNvSpPr/>
          <p:nvPr/>
        </p:nvSpPr>
        <p:spPr>
          <a:xfrm>
            <a:off x="3466376" y="5742468"/>
            <a:ext cx="144016" cy="23844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向下箭號 35"/>
          <p:cNvSpPr/>
          <p:nvPr/>
        </p:nvSpPr>
        <p:spPr>
          <a:xfrm>
            <a:off x="3769971" y="5742467"/>
            <a:ext cx="144016" cy="24513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 name="向下箭號 41"/>
          <p:cNvSpPr/>
          <p:nvPr/>
        </p:nvSpPr>
        <p:spPr>
          <a:xfrm>
            <a:off x="3891323" y="3861047"/>
            <a:ext cx="144016" cy="30054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5" name="向下箭號 44"/>
          <p:cNvSpPr/>
          <p:nvPr/>
        </p:nvSpPr>
        <p:spPr>
          <a:xfrm>
            <a:off x="3163122" y="3585438"/>
            <a:ext cx="144016" cy="5512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向下箭號 49"/>
          <p:cNvSpPr/>
          <p:nvPr/>
        </p:nvSpPr>
        <p:spPr>
          <a:xfrm>
            <a:off x="8210244" y="3105083"/>
            <a:ext cx="134388" cy="272622"/>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向下箭號 52"/>
          <p:cNvSpPr/>
          <p:nvPr/>
        </p:nvSpPr>
        <p:spPr>
          <a:xfrm>
            <a:off x="6839749" y="5622931"/>
            <a:ext cx="129488" cy="781513"/>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向下箭號 54"/>
          <p:cNvSpPr/>
          <p:nvPr/>
        </p:nvSpPr>
        <p:spPr>
          <a:xfrm>
            <a:off x="3819529" y="5742468"/>
            <a:ext cx="133740" cy="23919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向下箭號 55"/>
          <p:cNvSpPr/>
          <p:nvPr/>
        </p:nvSpPr>
        <p:spPr>
          <a:xfrm>
            <a:off x="3131099" y="3585437"/>
            <a:ext cx="144016" cy="555976"/>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7" name="向下箭號 56"/>
          <p:cNvSpPr/>
          <p:nvPr/>
        </p:nvSpPr>
        <p:spPr>
          <a:xfrm>
            <a:off x="6491075" y="4823449"/>
            <a:ext cx="129488" cy="229679"/>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8" name="向下箭號 57"/>
          <p:cNvSpPr/>
          <p:nvPr/>
        </p:nvSpPr>
        <p:spPr>
          <a:xfrm rot="16200000">
            <a:off x="4082210" y="2028388"/>
            <a:ext cx="144016" cy="3308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0" name="向下箭號 59"/>
          <p:cNvSpPr/>
          <p:nvPr/>
        </p:nvSpPr>
        <p:spPr>
          <a:xfrm>
            <a:off x="4068112" y="3935039"/>
            <a:ext cx="144016" cy="206885"/>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向下箭號 36"/>
          <p:cNvSpPr/>
          <p:nvPr/>
        </p:nvSpPr>
        <p:spPr>
          <a:xfrm>
            <a:off x="4656096" y="2193797"/>
            <a:ext cx="144016" cy="25327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5161967" y="1816754"/>
            <a:ext cx="144016" cy="124923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4047001" y="3937000"/>
            <a:ext cx="144016" cy="21331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3094094" y="3580679"/>
            <a:ext cx="144016" cy="55597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a:off x="3422416" y="5746750"/>
            <a:ext cx="144016" cy="233592"/>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3849913" y="5742468"/>
            <a:ext cx="133740" cy="239190"/>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rot="5400000">
            <a:off x="5359719" y="5081849"/>
            <a:ext cx="144016" cy="85535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向下箭號 45"/>
          <p:cNvSpPr/>
          <p:nvPr/>
        </p:nvSpPr>
        <p:spPr>
          <a:xfrm rot="16200000">
            <a:off x="6861373" y="4099318"/>
            <a:ext cx="144016" cy="26856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向下箭號 46"/>
          <p:cNvSpPr/>
          <p:nvPr/>
        </p:nvSpPr>
        <p:spPr>
          <a:xfrm rot="16200000">
            <a:off x="5675314" y="4171638"/>
            <a:ext cx="144016" cy="318077"/>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461256" y="4820488"/>
            <a:ext cx="129488" cy="22967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803893" y="5620144"/>
            <a:ext cx="129488" cy="78151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向下箭號 50"/>
          <p:cNvSpPr/>
          <p:nvPr/>
        </p:nvSpPr>
        <p:spPr>
          <a:xfrm>
            <a:off x="7205587" y="4793429"/>
            <a:ext cx="144016" cy="297135"/>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7073834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a:t>
            </a:r>
            <a:r>
              <a:rPr lang="en-US" altLang="zh-TW" dirty="0"/>
              <a:t>FP </a:t>
            </a:r>
            <a:r>
              <a:rPr lang="en-US" altLang="zh-TW" dirty="0" smtClean="0"/>
              <a:t>– Widening FP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Widening instruction dataflow</a:t>
            </a:r>
          </a:p>
          <a:p>
            <a:pPr lvl="1"/>
            <a:r>
              <a:rPr lang="en-US" altLang="zh-TW" sz="1800" dirty="0" smtClean="0"/>
              <a:t>Calculate LZC for subnormal value and do normalization</a:t>
            </a:r>
          </a:p>
          <a:p>
            <a:pPr lvl="1"/>
            <a:r>
              <a:rPr lang="en-US" altLang="zh-TW" sz="1800" dirty="0" smtClean="0"/>
              <a:t>No </a:t>
            </a:r>
            <a:r>
              <a:rPr lang="en-US" altLang="zh-TW" sz="1800" dirty="0"/>
              <a:t>Rounding is </a:t>
            </a:r>
            <a:r>
              <a:rPr lang="en-US" altLang="zh-TW" sz="1800" dirty="0" smtClean="0"/>
              <a:t>needed</a:t>
            </a:r>
          </a:p>
          <a:p>
            <a:pPr lvl="1"/>
            <a:r>
              <a:rPr lang="en-US" altLang="zh-TW" sz="1800" dirty="0" smtClean="0"/>
              <a:t>No subnormal result</a:t>
            </a:r>
          </a:p>
          <a:p>
            <a:r>
              <a:rPr lang="en-US" altLang="zh-TW" sz="2000" dirty="0"/>
              <a:t>Data packing</a:t>
            </a:r>
          </a:p>
          <a:p>
            <a:pPr lvl="1"/>
            <a:r>
              <a:rPr lang="en-US" altLang="zh-TW" sz="1600" dirty="0"/>
              <a:t>Align hidden one and calculate LZC</a:t>
            </a:r>
          </a:p>
          <a:p>
            <a:pPr lvl="2"/>
            <a:r>
              <a:rPr lang="en-US" altLang="zh-TW" sz="1200" dirty="0" smtClean="0"/>
              <a:t>Subnormal input will be shifted to normal </a:t>
            </a:r>
            <a:r>
              <a:rPr lang="en-US" altLang="zh-TW" sz="1200" dirty="0" err="1" smtClean="0"/>
              <a:t>fp</a:t>
            </a:r>
            <a:r>
              <a:rPr lang="en-US" altLang="zh-TW" sz="1200" dirty="0" smtClean="0"/>
              <a:t> format</a:t>
            </a:r>
            <a:endParaRPr lang="en-US" altLang="zh-TW" sz="1200" dirty="0"/>
          </a:p>
          <a:p>
            <a:pPr lvl="1"/>
            <a:endParaRPr lang="en-US" altLang="zh-TW" sz="1600" dirty="0"/>
          </a:p>
          <a:p>
            <a:pPr lvl="1"/>
            <a:endParaRPr lang="en-US" altLang="zh-TW" sz="1600" dirty="0" smtClean="0"/>
          </a:p>
          <a:p>
            <a:pPr lvl="1"/>
            <a:r>
              <a:rPr lang="en-US" altLang="zh-TW" sz="1600" dirty="0" smtClean="0"/>
              <a:t>Packing </a:t>
            </a:r>
            <a:r>
              <a:rPr lang="en-US" altLang="zh-TW" sz="1600" dirty="0"/>
              <a:t>data according to destination precision</a:t>
            </a:r>
          </a:p>
          <a:p>
            <a:endParaRPr lang="zh-TW" altLang="en-US" sz="2200" dirty="0"/>
          </a:p>
        </p:txBody>
      </p:sp>
      <p:pic>
        <p:nvPicPr>
          <p:cNvPr id="8" name="Picture 2" descr="C:\Users\larryzzr\Desktop\FP\FMIS_Figs\fmis_fig_f4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428" y="3933056"/>
            <a:ext cx="1924050" cy="390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arryzzr\Desktop\FP\FMIS_Figs\fmis_fig_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428" y="4725144"/>
            <a:ext cx="2847975"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978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(2/)</a:t>
            </a:r>
            <a:endParaRPr lang="zh-TW" altLang="en-US" dirty="0"/>
          </a:p>
        </p:txBody>
      </p:sp>
      <p:sp>
        <p:nvSpPr>
          <p:cNvPr id="3" name="內容版面配置區 2"/>
          <p:cNvSpPr>
            <a:spLocks noGrp="1"/>
          </p:cNvSpPr>
          <p:nvPr>
            <p:ph idx="1"/>
          </p:nvPr>
        </p:nvSpPr>
        <p:spPr/>
        <p:txBody>
          <a:bodyPr>
            <a:normAutofit/>
          </a:bodyPr>
          <a:lstStyle/>
          <a:p>
            <a:r>
              <a:rPr lang="en-US" altLang="zh-TW" sz="2200" dirty="0" smtClean="0"/>
              <a:t>Narrowing instruction dataflow</a:t>
            </a:r>
          </a:p>
          <a:p>
            <a:pPr lvl="1"/>
            <a:r>
              <a:rPr lang="en-US" altLang="zh-TW" sz="1800" dirty="0" smtClean="0"/>
              <a:t>Calculate subnormal result flag</a:t>
            </a:r>
          </a:p>
          <a:p>
            <a:pPr lvl="1"/>
            <a:r>
              <a:rPr lang="en-US" altLang="zh-TW" sz="1800" dirty="0" smtClean="0"/>
              <a:t>Use subnormal result flag to select shift amount (shift to normal/subnormal)</a:t>
            </a:r>
          </a:p>
          <a:p>
            <a:pPr lvl="1"/>
            <a:r>
              <a:rPr lang="en-US" altLang="zh-TW" sz="1800" dirty="0" smtClean="0"/>
              <a:t>Calculate exponent without bias</a:t>
            </a:r>
          </a:p>
          <a:p>
            <a:pPr lvl="1"/>
            <a:r>
              <a:rPr lang="en-US" altLang="zh-TW" sz="1800" dirty="0" smtClean="0"/>
              <a:t>Generate shifted value and round digit</a:t>
            </a:r>
          </a:p>
          <a:p>
            <a:pPr lvl="1"/>
            <a:r>
              <a:rPr lang="en-US" altLang="zh-TW" sz="1800" dirty="0" smtClean="0"/>
              <a:t>Do rounding</a:t>
            </a:r>
          </a:p>
          <a:p>
            <a:r>
              <a:rPr lang="en-US" altLang="zh-TW" sz="2400" dirty="0" smtClean="0"/>
              <a:t>Enhancement</a:t>
            </a:r>
          </a:p>
          <a:p>
            <a:pPr lvl="1"/>
            <a:r>
              <a:rPr lang="en-US" altLang="zh-TW" sz="2000" dirty="0" smtClean="0">
                <a:hlinkClick r:id="rId2" action="ppaction://hlinksldjump"/>
              </a:rPr>
              <a:t>Rearrangement data alignment for narrowing FP</a:t>
            </a:r>
            <a:endParaRPr lang="en-US" altLang="zh-TW" sz="2000" dirty="0" smtClean="0"/>
          </a:p>
          <a:p>
            <a:pPr lvl="2"/>
            <a:r>
              <a:rPr lang="en-US" altLang="zh-TW" sz="1600" dirty="0" smtClean="0"/>
              <a:t>Because 64-bit and 54-bit adders are merged.</a:t>
            </a:r>
          </a:p>
        </p:txBody>
      </p:sp>
    </p:spTree>
    <p:extLst>
      <p:ext uri="{BB962C8B-B14F-4D97-AF65-F5344CB8AC3E}">
        <p14:creationId xmlns:p14="http://schemas.microsoft.com/office/powerpoint/2010/main" val="19842610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Calculate subnormal result flag</a:t>
            </a:r>
            <a:endParaRPr lang="en-US" altLang="zh-TW" sz="2100" dirty="0" smtClean="0"/>
          </a:p>
          <a:p>
            <a:pPr lvl="1"/>
            <a:r>
              <a:rPr lang="en-US" altLang="zh-TW" sz="1800" dirty="0" smtClean="0"/>
              <a:t>Use exponent to detect that result may be subnormal value (exponent has bias)</a:t>
            </a:r>
          </a:p>
          <a:p>
            <a:pPr lvl="2"/>
            <a:r>
              <a:rPr lang="en-US" altLang="zh-TW" sz="1400" dirty="0" smtClean="0"/>
              <a:t>DP to SP subnormal (exponent - 1023 &lt;= -127, exponent &lt; 897)</a:t>
            </a:r>
          </a:p>
          <a:p>
            <a:pPr lvl="2"/>
            <a:r>
              <a:rPr lang="en-US" altLang="zh-TW" sz="1400" dirty="0" smtClean="0"/>
              <a:t>DP to HP subnormal (exponent - 1023 &lt;= -15, exponent &lt; 1009)</a:t>
            </a:r>
          </a:p>
          <a:p>
            <a:pPr lvl="2"/>
            <a:r>
              <a:rPr lang="en-US" altLang="zh-TW" sz="1400" dirty="0" smtClean="0"/>
              <a:t>SP to HP subnormal (exponent - 127  &lt;= -15, exponent &lt; 113)</a:t>
            </a:r>
          </a:p>
        </p:txBody>
      </p:sp>
    </p:spTree>
    <p:extLst>
      <p:ext uri="{BB962C8B-B14F-4D97-AF65-F5344CB8AC3E}">
        <p14:creationId xmlns:p14="http://schemas.microsoft.com/office/powerpoint/2010/main" val="65702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(4/)</a:t>
            </a:r>
            <a:endParaRPr lang="zh-TW" altLang="en-US" dirty="0"/>
          </a:p>
        </p:txBody>
      </p:sp>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Shift amount</a:t>
            </a:r>
          </a:p>
          <a:p>
            <a:pPr lvl="1"/>
            <a:r>
              <a:rPr lang="en-US" altLang="zh-TW" sz="1800" dirty="0" smtClean="0"/>
              <a:t>If normal result, ABS shift input </a:t>
            </a:r>
            <a:r>
              <a:rPr lang="en-US" altLang="zh-TW" sz="1800" dirty="0"/>
              <a:t>value to </a:t>
            </a:r>
            <a:r>
              <a:rPr lang="en-US" altLang="zh-TW" sz="1800" dirty="0" smtClean="0"/>
              <a:t>normal format</a:t>
            </a:r>
          </a:p>
          <a:p>
            <a:pPr lvl="2"/>
            <a:r>
              <a:rPr lang="en-US" altLang="zh-TW" sz="1400" dirty="0" smtClean="0"/>
              <a:t>DP to SP: 40</a:t>
            </a:r>
          </a:p>
          <a:p>
            <a:pPr lvl="2"/>
            <a:r>
              <a:rPr lang="en-US" altLang="zh-TW" sz="1400" dirty="0" smtClean="0"/>
              <a:t>DP to HP: 53</a:t>
            </a:r>
          </a:p>
          <a:p>
            <a:pPr lvl="2"/>
            <a:r>
              <a:rPr lang="en-US" altLang="zh-TW" sz="1400" dirty="0" smtClean="0"/>
              <a:t>SP to HP: 53</a:t>
            </a:r>
          </a:p>
          <a:p>
            <a:pPr lvl="2"/>
            <a:r>
              <a:rPr lang="en-US" altLang="zh-TW" sz="1400" dirty="0" smtClean="0"/>
              <a:t>SP to Bfloat16: 56</a:t>
            </a:r>
          </a:p>
          <a:p>
            <a:pPr lvl="1"/>
            <a:r>
              <a:rPr lang="en-US" altLang="zh-TW" sz="1800" dirty="0" smtClean="0"/>
              <a:t>If subnormal result, ABS shift input value to subnormal format</a:t>
            </a:r>
          </a:p>
          <a:p>
            <a:pPr lvl="2"/>
            <a:r>
              <a:rPr lang="en-US" altLang="zh-TW" sz="1400" dirty="0" smtClean="0"/>
              <a:t>DP to SP: – (exponent – 1023) – 127 + 40 + 1 =  ~exponent + 1 + 937 = ~exponent + 938</a:t>
            </a:r>
          </a:p>
          <a:p>
            <a:pPr lvl="2"/>
            <a:r>
              <a:rPr lang="en-US" altLang="zh-TW" sz="1400" dirty="0"/>
              <a:t>DP to </a:t>
            </a:r>
            <a:r>
              <a:rPr lang="en-US" altLang="zh-TW" sz="1400" dirty="0" smtClean="0"/>
              <a:t>HP: </a:t>
            </a:r>
            <a:r>
              <a:rPr lang="en-US" altLang="zh-TW" sz="1400" dirty="0"/>
              <a:t>– </a:t>
            </a:r>
            <a:r>
              <a:rPr lang="en-US" altLang="zh-TW" sz="1400" dirty="0" smtClean="0"/>
              <a:t>(exponent – 1023) </a:t>
            </a:r>
            <a:r>
              <a:rPr lang="en-US" altLang="zh-TW" sz="1400" dirty="0"/>
              <a:t>– </a:t>
            </a:r>
            <a:r>
              <a:rPr lang="en-US" altLang="zh-TW" sz="1400" dirty="0" smtClean="0"/>
              <a:t>15 </a:t>
            </a:r>
            <a:r>
              <a:rPr lang="en-US" altLang="zh-TW" sz="1400" dirty="0"/>
              <a:t>+ </a:t>
            </a:r>
            <a:r>
              <a:rPr lang="en-US" altLang="zh-TW" sz="1400" dirty="0" smtClean="0"/>
              <a:t>53 </a:t>
            </a:r>
            <a:r>
              <a:rPr lang="en-US" altLang="zh-TW" sz="1400" dirty="0"/>
              <a:t>+ 1 =  ~exponent + 1 </a:t>
            </a:r>
            <a:r>
              <a:rPr lang="en-US" altLang="zh-TW" sz="1400" dirty="0" smtClean="0"/>
              <a:t>+ 1062 </a:t>
            </a:r>
            <a:r>
              <a:rPr lang="en-US" altLang="zh-TW" sz="1400" dirty="0"/>
              <a:t>= ~exponent </a:t>
            </a:r>
            <a:r>
              <a:rPr lang="en-US" altLang="zh-TW" sz="1400" dirty="0" smtClean="0"/>
              <a:t>+ 1062</a:t>
            </a:r>
          </a:p>
          <a:p>
            <a:pPr lvl="2"/>
            <a:r>
              <a:rPr lang="en-US" altLang="zh-TW" sz="1400" dirty="0" smtClean="0"/>
              <a:t>SP </a:t>
            </a:r>
            <a:r>
              <a:rPr lang="en-US" altLang="zh-TW" sz="1400" dirty="0"/>
              <a:t>to HP: – </a:t>
            </a:r>
            <a:r>
              <a:rPr lang="en-US" altLang="zh-TW" sz="1400" dirty="0" smtClean="0"/>
              <a:t>(exponent – 127) – </a:t>
            </a:r>
            <a:r>
              <a:rPr lang="en-US" altLang="zh-TW" sz="1400" dirty="0"/>
              <a:t>15 + 53 + 1 =  ~exponent + 1 + </a:t>
            </a:r>
            <a:r>
              <a:rPr lang="en-US" altLang="zh-TW" sz="1400" dirty="0" smtClean="0"/>
              <a:t>166 </a:t>
            </a:r>
            <a:r>
              <a:rPr lang="en-US" altLang="zh-TW" sz="1400" dirty="0"/>
              <a:t>= ~exponent + </a:t>
            </a:r>
            <a:r>
              <a:rPr lang="en-US" altLang="zh-TW" sz="1400" dirty="0" smtClean="0"/>
              <a:t>167</a:t>
            </a:r>
          </a:p>
          <a:p>
            <a:pPr lvl="2"/>
            <a:endParaRPr lang="en-US" altLang="zh-TW" sz="1400" dirty="0"/>
          </a:p>
        </p:txBody>
      </p:sp>
      <p:pic>
        <p:nvPicPr>
          <p:cNvPr id="19458" name="Picture 2" descr="C:\Users\larryzzr\Desktop\FP\FMIS_Figs\All-alignment_narrowing_fp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12776"/>
            <a:ext cx="49720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7408482" y="5877272"/>
            <a:ext cx="1683281" cy="338554"/>
          </a:xfrm>
          <a:prstGeom prst="rect">
            <a:avLst/>
          </a:prstGeom>
          <a:noFill/>
        </p:spPr>
        <p:txBody>
          <a:bodyPr wrap="none" rtlCol="0">
            <a:spAutoFit/>
          </a:bodyPr>
          <a:lstStyle/>
          <a:p>
            <a:r>
              <a:rPr lang="en-US" altLang="zh-TW" sz="1600" dirty="0"/>
              <a:t>exponent </a:t>
            </a:r>
            <a:r>
              <a:rPr lang="en-US" altLang="zh-TW" sz="1600" dirty="0" smtClean="0"/>
              <a:t>has </a:t>
            </a:r>
            <a:r>
              <a:rPr lang="en-US" altLang="zh-TW" sz="1600" dirty="0"/>
              <a:t>bias</a:t>
            </a:r>
            <a:endParaRPr lang="zh-TW" altLang="en-US" sz="1600" dirty="0"/>
          </a:p>
        </p:txBody>
      </p:sp>
    </p:spTree>
    <p:extLst>
      <p:ext uri="{BB962C8B-B14F-4D97-AF65-F5344CB8AC3E}">
        <p14:creationId xmlns:p14="http://schemas.microsoft.com/office/powerpoint/2010/main" val="31418694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generation</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959386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abbreviation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6210938"/>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02632">
                  <a:extLst>
                    <a:ext uri="{9D8B030D-6E8A-4147-A177-3AD203B41FA5}">
                      <a16:colId xmlns:a16="http://schemas.microsoft.com/office/drawing/2014/main" val="20000"/>
                    </a:ext>
                  </a:extLst>
                </a:gridCol>
                <a:gridCol w="5626968">
                  <a:extLst>
                    <a:ext uri="{9D8B030D-6E8A-4147-A177-3AD203B41FA5}">
                      <a16:colId xmlns:a16="http://schemas.microsoft.com/office/drawing/2014/main" val="20001"/>
                    </a:ext>
                  </a:extLst>
                </a:gridCol>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F2I/F2F/I2F</a:t>
                      </a:r>
                      <a:endParaRPr lang="zh-TW" altLang="en-US" dirty="0"/>
                    </a:p>
                  </a:txBody>
                  <a:tcPr/>
                </a:tc>
                <a:tc>
                  <a:txBody>
                    <a:bodyPr/>
                    <a:lstStyle/>
                    <a:p>
                      <a:r>
                        <a:rPr lang="en-US" altLang="zh-TW" dirty="0" smtClean="0"/>
                        <a:t>F:</a:t>
                      </a:r>
                      <a:r>
                        <a:rPr lang="en-US" altLang="zh-TW" baseline="0" dirty="0" smtClean="0"/>
                        <a:t> </a:t>
                      </a:r>
                      <a:r>
                        <a:rPr lang="en-US" altLang="zh-TW" dirty="0" smtClean="0"/>
                        <a:t>Floating-point,</a:t>
                      </a:r>
                      <a:r>
                        <a:rPr lang="en-US" altLang="zh-TW" baseline="0" dirty="0" smtClean="0"/>
                        <a:t> I: integer</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ABS</a:t>
                      </a:r>
                      <a:endParaRPr lang="zh-TW" altLang="en-US" dirty="0"/>
                    </a:p>
                  </a:txBody>
                  <a:tcPr/>
                </a:tc>
                <a:tc>
                  <a:txBody>
                    <a:bodyPr/>
                    <a:lstStyle/>
                    <a:p>
                      <a:r>
                        <a:rPr lang="en-US" altLang="zh-TW" dirty="0" smtClean="0"/>
                        <a:t>Alignment</a:t>
                      </a:r>
                      <a:r>
                        <a:rPr lang="en-US" altLang="zh-TW" baseline="0" dirty="0" smtClean="0"/>
                        <a:t> barrel shift</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NBS</a:t>
                      </a:r>
                      <a:endParaRPr lang="zh-TW" altLang="en-US" dirty="0"/>
                    </a:p>
                  </a:txBody>
                  <a:tcPr/>
                </a:tc>
                <a:tc>
                  <a:txBody>
                    <a:bodyPr/>
                    <a:lstStyle/>
                    <a:p>
                      <a:r>
                        <a:rPr lang="en-US" altLang="zh-TW" dirty="0" smtClean="0"/>
                        <a:t>Normalization</a:t>
                      </a:r>
                      <a:r>
                        <a:rPr lang="en-US" altLang="zh-TW" baseline="0" dirty="0" smtClean="0"/>
                        <a:t> barrel shift</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smtClean="0"/>
                        <a:t>2’s</a:t>
                      </a:r>
                      <a:r>
                        <a:rPr lang="en-US" altLang="zh-TW" baseline="0" dirty="0" smtClean="0"/>
                        <a:t>c</a:t>
                      </a:r>
                      <a:endParaRPr lang="zh-TW" altLang="en-US" dirty="0"/>
                    </a:p>
                  </a:txBody>
                  <a:tcPr/>
                </a:tc>
                <a:tc>
                  <a:txBody>
                    <a:bodyPr/>
                    <a:lstStyle/>
                    <a:p>
                      <a:r>
                        <a:rPr lang="en-US" altLang="zh-TW" dirty="0" smtClean="0"/>
                        <a:t>2’s complement</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smtClean="0"/>
                        <a:t>LZD</a:t>
                      </a:r>
                      <a:endParaRPr lang="zh-TW" altLang="en-US" dirty="0"/>
                    </a:p>
                  </a:txBody>
                  <a:tcPr/>
                </a:tc>
                <a:tc>
                  <a:txBody>
                    <a:bodyPr/>
                    <a:lstStyle/>
                    <a:p>
                      <a:r>
                        <a:rPr lang="en-US" altLang="zh-TW" dirty="0" smtClean="0"/>
                        <a:t>Leading</a:t>
                      </a:r>
                      <a:r>
                        <a:rPr lang="en-US" altLang="zh-TW" baseline="0" dirty="0" smtClean="0"/>
                        <a:t> zero detection</a:t>
                      </a:r>
                      <a:endParaRPr lang="zh-TW" altLang="en-US" dirty="0"/>
                    </a:p>
                  </a:txBody>
                  <a:tcPr/>
                </a:tc>
                <a:extLst>
                  <a:ext uri="{0D108BD9-81ED-4DB2-BD59-A6C34878D82A}">
                    <a16:rowId xmlns:a16="http://schemas.microsoft.com/office/drawing/2014/main" val="10005"/>
                  </a:ext>
                </a:extLst>
              </a:tr>
              <a:tr h="370840">
                <a:tc>
                  <a:txBody>
                    <a:bodyPr/>
                    <a:lstStyle/>
                    <a:p>
                      <a:r>
                        <a:rPr lang="en-US" altLang="zh-TW" dirty="0" smtClean="0"/>
                        <a:t>LZC</a:t>
                      </a:r>
                      <a:endParaRPr lang="zh-TW" altLang="en-US" dirty="0"/>
                    </a:p>
                  </a:txBody>
                  <a:tcPr/>
                </a:tc>
                <a:tc>
                  <a:txBody>
                    <a:bodyPr/>
                    <a:lstStyle/>
                    <a:p>
                      <a:r>
                        <a:rPr lang="en-US" altLang="zh-TW" dirty="0" smtClean="0"/>
                        <a:t>Leading</a:t>
                      </a:r>
                      <a:r>
                        <a:rPr lang="en-US" altLang="zh-TW" baseline="0" dirty="0" smtClean="0"/>
                        <a:t> zero count</a:t>
                      </a:r>
                      <a:endParaRPr lang="zh-TW"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935279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95" y="1571421"/>
            <a:ext cx="6774122" cy="529471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generation (1/)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sp>
        <p:nvSpPr>
          <p:cNvPr id="5" name="矩形 4"/>
          <p:cNvSpPr/>
          <p:nvPr/>
        </p:nvSpPr>
        <p:spPr>
          <a:xfrm>
            <a:off x="5652120" y="4224100"/>
            <a:ext cx="720080" cy="285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76137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(2/)</a:t>
            </a:r>
            <a:endParaRPr lang="zh-TW" altLang="en-US" dirty="0"/>
          </a:p>
        </p:txBody>
      </p:sp>
      <p:sp>
        <p:nvSpPr>
          <p:cNvPr id="3" name="內容版面配置區 2"/>
          <p:cNvSpPr>
            <a:spLocks noGrp="1"/>
          </p:cNvSpPr>
          <p:nvPr>
            <p:ph idx="1"/>
          </p:nvPr>
        </p:nvSpPr>
        <p:spPr/>
        <p:txBody>
          <a:bodyPr/>
          <a:lstStyle/>
          <a:p>
            <a:r>
              <a:rPr lang="en-US" altLang="zh-TW" sz="2000" dirty="0" smtClean="0"/>
              <a:t>Merge the following steps to reduce dummy adder</a:t>
            </a:r>
          </a:p>
          <a:p>
            <a:pPr lvl="1"/>
            <a:r>
              <a:rPr lang="en-US" altLang="zh-TW" sz="1600" dirty="0" smtClean="0"/>
              <a:t>increment 1 of 2’sc</a:t>
            </a:r>
          </a:p>
          <a:p>
            <a:pPr lvl="1"/>
            <a:r>
              <a:rPr lang="en-US" altLang="zh-TW" sz="1600" dirty="0" smtClean="0"/>
              <a:t>rounding</a:t>
            </a:r>
          </a:p>
          <a:p>
            <a:r>
              <a:rPr lang="en-US" altLang="zh-TW" sz="2000" dirty="0" smtClean="0"/>
              <a:t>The round digit support the following features</a:t>
            </a:r>
          </a:p>
          <a:p>
            <a:pPr marL="800100" lvl="1" indent="-342900">
              <a:buFont typeface="+mj-lt"/>
              <a:buAutoNum type="arabicPeriod"/>
            </a:pPr>
            <a:r>
              <a:rPr lang="en-US" altLang="zh-TW" sz="1600" dirty="0" smtClean="0"/>
              <a:t>Rounding</a:t>
            </a:r>
          </a:p>
          <a:p>
            <a:pPr lvl="2"/>
            <a:r>
              <a:rPr lang="en-US" altLang="zh-TW" sz="1200" dirty="0" smtClean="0"/>
              <a:t>Positive integer to floating-point</a:t>
            </a:r>
          </a:p>
          <a:p>
            <a:pPr lvl="2"/>
            <a:r>
              <a:rPr lang="en-US" altLang="zh-TW" sz="1200" dirty="0" smtClean="0"/>
              <a:t>Floating-point to floating-point</a:t>
            </a:r>
          </a:p>
          <a:p>
            <a:pPr marL="800100" lvl="1" indent="-342900">
              <a:buFont typeface="+mj-lt"/>
              <a:buAutoNum type="arabicPeriod"/>
            </a:pPr>
            <a:r>
              <a:rPr lang="en-US" altLang="zh-TW" sz="1600" dirty="0" smtClean="0"/>
              <a:t>Increment 1 then rounding</a:t>
            </a:r>
          </a:p>
          <a:p>
            <a:pPr lvl="2"/>
            <a:r>
              <a:rPr lang="en-US" altLang="zh-TW" sz="1200" dirty="0" smtClean="0"/>
              <a:t>Negative integer to floating-point</a:t>
            </a:r>
          </a:p>
          <a:p>
            <a:pPr marL="800100" lvl="1" indent="-342900">
              <a:buFont typeface="+mj-lt"/>
              <a:buAutoNum type="arabicPeriod"/>
            </a:pPr>
            <a:r>
              <a:rPr lang="en-US" altLang="zh-TW" sz="1600" dirty="0" smtClean="0"/>
              <a:t>Rounding then increment 1</a:t>
            </a:r>
          </a:p>
          <a:p>
            <a:pPr lvl="2"/>
            <a:r>
              <a:rPr lang="en-US" altLang="zh-TW" sz="1200" dirty="0" smtClean="0"/>
              <a:t>Floating-point to negative integer</a:t>
            </a:r>
          </a:p>
        </p:txBody>
      </p:sp>
    </p:spTree>
    <p:extLst>
      <p:ext uri="{BB962C8B-B14F-4D97-AF65-F5344CB8AC3E}">
        <p14:creationId xmlns:p14="http://schemas.microsoft.com/office/powerpoint/2010/main" val="1915456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(3/)</a:t>
            </a:r>
            <a:endParaRPr lang="zh-TW" altLang="en-US" dirty="0"/>
          </a:p>
        </p:txBody>
      </p:sp>
      <p:sp>
        <p:nvSpPr>
          <p:cNvPr id="3" name="內容版面配置區 2"/>
          <p:cNvSpPr>
            <a:spLocks noGrp="1"/>
          </p:cNvSpPr>
          <p:nvPr>
            <p:ph idx="1"/>
          </p:nvPr>
        </p:nvSpPr>
        <p:spPr/>
        <p:txBody>
          <a:bodyPr/>
          <a:lstStyle/>
          <a:p>
            <a:r>
              <a:rPr lang="en-US" altLang="zh-TW" sz="2000" dirty="0" smtClean="0"/>
              <a:t>Rounding increment under different rounding mode</a:t>
            </a:r>
          </a:p>
          <a:p>
            <a:endParaRPr lang="en-US" altLang="zh-TW" sz="2000" dirty="0" smtClean="0"/>
          </a:p>
          <a:p>
            <a:endParaRPr lang="en-US" altLang="zh-TW"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2315760047"/>
              </p:ext>
            </p:extLst>
          </p:nvPr>
        </p:nvGraphicFramePr>
        <p:xfrm>
          <a:off x="2051720" y="1988840"/>
          <a:ext cx="4680523" cy="4797145"/>
        </p:xfrm>
        <a:graphic>
          <a:graphicData uri="http://schemas.openxmlformats.org/drawingml/2006/table">
            <a:tbl>
              <a:tblPr firstRow="1" bandRow="1">
                <a:tableStyleId>{5C22544A-7EE6-4342-B048-85BDC9FD1C3A}</a:tableStyleId>
              </a:tblPr>
              <a:tblGrid>
                <a:gridCol w="497649">
                  <a:extLst>
                    <a:ext uri="{9D8B030D-6E8A-4147-A177-3AD203B41FA5}">
                      <a16:colId xmlns:a16="http://schemas.microsoft.com/office/drawing/2014/main" val="20000"/>
                    </a:ext>
                  </a:extLst>
                </a:gridCol>
                <a:gridCol w="242646">
                  <a:extLst>
                    <a:ext uri="{9D8B030D-6E8A-4147-A177-3AD203B41FA5}">
                      <a16:colId xmlns:a16="http://schemas.microsoft.com/office/drawing/2014/main" val="20001"/>
                    </a:ext>
                  </a:extLst>
                </a:gridCol>
                <a:gridCol w="236414">
                  <a:extLst>
                    <a:ext uri="{9D8B030D-6E8A-4147-A177-3AD203B41FA5}">
                      <a16:colId xmlns:a16="http://schemas.microsoft.com/office/drawing/2014/main" val="20002"/>
                    </a:ext>
                  </a:extLst>
                </a:gridCol>
                <a:gridCol w="236414">
                  <a:extLst>
                    <a:ext uri="{9D8B030D-6E8A-4147-A177-3AD203B41FA5}">
                      <a16:colId xmlns:a16="http://schemas.microsoft.com/office/drawing/2014/main" val="20003"/>
                    </a:ext>
                  </a:extLst>
                </a:gridCol>
                <a:gridCol w="236414">
                  <a:extLst>
                    <a:ext uri="{9D8B030D-6E8A-4147-A177-3AD203B41FA5}">
                      <a16:colId xmlns:a16="http://schemas.microsoft.com/office/drawing/2014/main" val="20004"/>
                    </a:ext>
                  </a:extLst>
                </a:gridCol>
                <a:gridCol w="472827">
                  <a:extLst>
                    <a:ext uri="{9D8B030D-6E8A-4147-A177-3AD203B41FA5}">
                      <a16:colId xmlns:a16="http://schemas.microsoft.com/office/drawing/2014/main" val="20005"/>
                    </a:ext>
                  </a:extLst>
                </a:gridCol>
                <a:gridCol w="551632">
                  <a:extLst>
                    <a:ext uri="{9D8B030D-6E8A-4147-A177-3AD203B41FA5}">
                      <a16:colId xmlns:a16="http://schemas.microsoft.com/office/drawing/2014/main" val="20006"/>
                    </a:ext>
                  </a:extLst>
                </a:gridCol>
                <a:gridCol w="551632">
                  <a:extLst>
                    <a:ext uri="{9D8B030D-6E8A-4147-A177-3AD203B41FA5}">
                      <a16:colId xmlns:a16="http://schemas.microsoft.com/office/drawing/2014/main" val="20007"/>
                    </a:ext>
                  </a:extLst>
                </a:gridCol>
                <a:gridCol w="472827">
                  <a:extLst>
                    <a:ext uri="{9D8B030D-6E8A-4147-A177-3AD203B41FA5}">
                      <a16:colId xmlns:a16="http://schemas.microsoft.com/office/drawing/2014/main" val="20008"/>
                    </a:ext>
                  </a:extLst>
                </a:gridCol>
                <a:gridCol w="630436">
                  <a:extLst>
                    <a:ext uri="{9D8B030D-6E8A-4147-A177-3AD203B41FA5}">
                      <a16:colId xmlns:a16="http://schemas.microsoft.com/office/drawing/2014/main" val="20009"/>
                    </a:ext>
                  </a:extLst>
                </a:gridCol>
                <a:gridCol w="551632">
                  <a:extLst>
                    <a:ext uri="{9D8B030D-6E8A-4147-A177-3AD203B41FA5}">
                      <a16:colId xmlns:a16="http://schemas.microsoft.com/office/drawing/2014/main" val="20010"/>
                    </a:ext>
                  </a:extLst>
                </a:gridCol>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L</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extLst>
                  <a:ext uri="{0D108BD9-81ED-4DB2-BD59-A6C34878D82A}">
                    <a16:rowId xmlns:a16="http://schemas.microsoft.com/office/drawing/2014/main" val="1000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0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0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0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06"/>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07"/>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08"/>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9"/>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1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1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1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1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1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1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6405532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(4/)</a:t>
            </a:r>
            <a:endParaRPr lang="zh-TW" altLang="en-US" dirty="0"/>
          </a:p>
        </p:txBody>
      </p:sp>
      <p:sp>
        <p:nvSpPr>
          <p:cNvPr id="3" name="內容版面配置區 2"/>
          <p:cNvSpPr>
            <a:spLocks noGrp="1"/>
          </p:cNvSpPr>
          <p:nvPr>
            <p:ph idx="1"/>
          </p:nvPr>
        </p:nvSpPr>
        <p:spPr/>
        <p:txBody>
          <a:bodyPr/>
          <a:lstStyle/>
          <a:p>
            <a:r>
              <a:rPr lang="en-US" altLang="zh-TW" sz="2000" dirty="0" smtClean="0"/>
              <a:t>1. Do rounding only</a:t>
            </a:r>
          </a:p>
          <a:p>
            <a:pPr lvl="1"/>
            <a:r>
              <a:rPr lang="en-US" altLang="zh-TW" sz="1600" dirty="0" smtClean="0"/>
              <a:t>A + increment (1 bit) (A has not round bit)</a:t>
            </a:r>
          </a:p>
          <a:p>
            <a:r>
              <a:rPr lang="en-US" altLang="zh-TW" sz="2000" dirty="0" smtClean="0"/>
              <a:t>Abbreviation</a:t>
            </a:r>
          </a:p>
          <a:p>
            <a:pPr lvl="1"/>
            <a:r>
              <a:rPr lang="en-US" altLang="zh-TW" sz="1600" dirty="0" smtClean="0"/>
              <a:t>L is LSB/ R is round bit / S is sticky bit / Tie is (R &amp; ~S)</a:t>
            </a:r>
          </a:p>
        </p:txBody>
      </p:sp>
      <p:graphicFrame>
        <p:nvGraphicFramePr>
          <p:cNvPr id="6" name="表格 5"/>
          <p:cNvGraphicFramePr>
            <a:graphicFrameLocks noGrp="1"/>
          </p:cNvGraphicFramePr>
          <p:nvPr>
            <p:extLst>
              <p:ext uri="{D42A27DB-BD31-4B8C-83A1-F6EECF244321}">
                <p14:modId xmlns:p14="http://schemas.microsoft.com/office/powerpoint/2010/main" val="2766766075"/>
              </p:ext>
            </p:extLst>
          </p:nvPr>
        </p:nvGraphicFramePr>
        <p:xfrm>
          <a:off x="467544" y="3140968"/>
          <a:ext cx="8352928" cy="3109639"/>
        </p:xfrm>
        <a:graphic>
          <a:graphicData uri="http://schemas.openxmlformats.org/drawingml/2006/table">
            <a:tbl>
              <a:tblPr firstRow="1" bandRow="1">
                <a:tableStyleId>{5C22544A-7EE6-4342-B048-85BDC9FD1C3A}</a:tableStyleId>
              </a:tblPr>
              <a:tblGrid>
                <a:gridCol w="4866489">
                  <a:extLst>
                    <a:ext uri="{9D8B030D-6E8A-4147-A177-3AD203B41FA5}">
                      <a16:colId xmlns:a16="http://schemas.microsoft.com/office/drawing/2014/main" val="20000"/>
                    </a:ext>
                  </a:extLst>
                </a:gridCol>
                <a:gridCol w="3486439">
                  <a:extLst>
                    <a:ext uri="{9D8B030D-6E8A-4147-A177-3AD203B41FA5}">
                      <a16:colId xmlns:a16="http://schemas.microsoft.com/office/drawing/2014/main" val="20001"/>
                    </a:ext>
                  </a:extLst>
                </a:gridCol>
              </a:tblGrid>
              <a:tr h="365878">
                <a:tc>
                  <a:txBody>
                    <a:bodyPr/>
                    <a:lstStyle/>
                    <a:p>
                      <a:r>
                        <a:rPr lang="en-US" altLang="zh-TW" sz="1800" dirty="0" smtClean="0"/>
                        <a:t>Rounding</a:t>
                      </a:r>
                      <a:r>
                        <a:rPr lang="en-US" altLang="zh-TW" sz="1800" baseline="0" dirty="0" smtClean="0"/>
                        <a:t> mode</a:t>
                      </a:r>
                      <a:endParaRPr lang="zh-TW" altLang="en-US" sz="1800" dirty="0"/>
                    </a:p>
                  </a:txBody>
                  <a:tcPr/>
                </a:tc>
                <a:tc>
                  <a:txBody>
                    <a:bodyPr/>
                    <a:lstStyle/>
                    <a:p>
                      <a:r>
                        <a:rPr lang="en-US" altLang="zh-TW" sz="1800" dirty="0" smtClean="0"/>
                        <a:t>Rounding</a:t>
                      </a:r>
                      <a:r>
                        <a:rPr lang="en-US" altLang="zh-TW" sz="1800" baseline="0" dirty="0" smtClean="0"/>
                        <a:t> </a:t>
                      </a:r>
                      <a:r>
                        <a:rPr lang="en-US" altLang="zh-TW" sz="1800" baseline="0" dirty="0" err="1" smtClean="0"/>
                        <a:t>inc</a:t>
                      </a:r>
                      <a:endParaRPr lang="zh-TW" altLang="en-US" sz="1800" dirty="0"/>
                    </a:p>
                  </a:txBody>
                  <a:tcPr/>
                </a:tc>
                <a:extLst>
                  <a:ext uri="{0D108BD9-81ED-4DB2-BD59-A6C34878D82A}">
                    <a16:rowId xmlns:a16="http://schemas.microsoft.com/office/drawing/2014/main" val="10000"/>
                  </a:ext>
                </a:extLst>
              </a:tr>
              <a:tr h="64028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RNE (</a:t>
                      </a:r>
                      <a:r>
                        <a:rPr lang="en-US" altLang="zh-TW" sz="1800" dirty="0" smtClean="0">
                          <a:solidFill>
                            <a:srgbClr val="FF0000"/>
                          </a:solidFill>
                        </a:rPr>
                        <a:t>R</a:t>
                      </a:r>
                      <a:r>
                        <a:rPr lang="en-US" altLang="zh-TW" sz="1800" dirty="0" smtClean="0"/>
                        <a:t>ound to </a:t>
                      </a:r>
                      <a:r>
                        <a:rPr lang="en-US" altLang="zh-TW" sz="1800" dirty="0" smtClean="0">
                          <a:solidFill>
                            <a:srgbClr val="FF0000"/>
                          </a:solidFill>
                        </a:rPr>
                        <a:t>N</a:t>
                      </a:r>
                      <a:r>
                        <a:rPr lang="en-US" altLang="zh-TW" sz="1800" dirty="0" smtClean="0"/>
                        <a:t>earest, ties to </a:t>
                      </a:r>
                      <a:r>
                        <a:rPr lang="en-US" altLang="zh-TW" sz="1800" dirty="0" smtClean="0">
                          <a:solidFill>
                            <a:srgbClr val="FF0000"/>
                          </a:solidFill>
                        </a:rPr>
                        <a:t>E</a:t>
                      </a:r>
                      <a:r>
                        <a:rPr lang="en-US" altLang="zh-TW" sz="1800" dirty="0" smtClean="0"/>
                        <a:t>ven)</a:t>
                      </a:r>
                    </a:p>
                  </a:txBody>
                  <a:tcPr/>
                </a:tc>
                <a:tc>
                  <a:txBody>
                    <a:bodyPr/>
                    <a:lstStyle/>
                    <a:p>
                      <a:r>
                        <a:rPr lang="en-US" altLang="zh-TW" sz="1800" dirty="0" smtClean="0"/>
                        <a:t>1. R then clear</a:t>
                      </a:r>
                      <a:r>
                        <a:rPr lang="en-US" altLang="zh-TW" sz="1800" baseline="0" dirty="0" smtClean="0"/>
                        <a:t> sum LSB if tie/ </a:t>
                      </a:r>
                      <a:endParaRPr lang="en-US" altLang="zh-TW" sz="1800" dirty="0" smtClean="0"/>
                    </a:p>
                    <a:p>
                      <a:r>
                        <a:rPr lang="en-US" altLang="zh-TW" sz="1800" dirty="0" smtClean="0">
                          <a:solidFill>
                            <a:srgbClr val="FF0000"/>
                          </a:solidFill>
                        </a:rPr>
                        <a:t>2. R &amp; (L | S)</a:t>
                      </a:r>
                    </a:p>
                  </a:txBody>
                  <a:tcPr/>
                </a:tc>
                <a:extLst>
                  <a:ext uri="{0D108BD9-81ED-4DB2-BD59-A6C34878D82A}">
                    <a16:rowId xmlns:a16="http://schemas.microsoft.com/office/drawing/2014/main" val="10001"/>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RTZ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T</a:t>
                      </a:r>
                      <a:r>
                        <a:rPr lang="en-US" altLang="zh-TW" sz="1800" dirty="0" smtClean="0"/>
                        <a:t>owards </a:t>
                      </a:r>
                      <a:r>
                        <a:rPr lang="en-US" altLang="zh-TW" sz="1800" dirty="0" smtClean="0">
                          <a:solidFill>
                            <a:srgbClr val="FF0000"/>
                          </a:solidFill>
                        </a:rPr>
                        <a:t>Z</a:t>
                      </a:r>
                      <a:r>
                        <a:rPr lang="en-US" altLang="zh-TW" sz="1800" dirty="0" smtClean="0"/>
                        <a:t>ero)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0</a:t>
                      </a:r>
                      <a:endParaRPr lang="zh-TW" altLang="en-US" sz="1800" dirty="0" smtClean="0"/>
                    </a:p>
                  </a:txBody>
                  <a:tcPr/>
                </a:tc>
                <a:extLst>
                  <a:ext uri="{0D108BD9-81ED-4DB2-BD59-A6C34878D82A}">
                    <a16:rowId xmlns:a16="http://schemas.microsoft.com/office/drawing/2014/main" val="10002"/>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RDN (</a:t>
                      </a:r>
                      <a:r>
                        <a:rPr lang="en-US" altLang="zh-TW" sz="1800" dirty="0" smtClean="0">
                          <a:solidFill>
                            <a:srgbClr val="FF0000"/>
                          </a:solidFill>
                        </a:rPr>
                        <a:t>R</a:t>
                      </a:r>
                      <a:r>
                        <a:rPr lang="en-US" altLang="zh-TW" sz="1800" dirty="0" smtClean="0"/>
                        <a:t>ound </a:t>
                      </a:r>
                      <a:r>
                        <a:rPr lang="en-US" altLang="zh-TW" sz="1800" dirty="0" err="1" smtClean="0">
                          <a:solidFill>
                            <a:srgbClr val="FF0000"/>
                          </a:solidFill>
                        </a:rPr>
                        <a:t>D</a:t>
                      </a:r>
                      <a:r>
                        <a:rPr lang="en-US" altLang="zh-TW" sz="1800" dirty="0" err="1" smtClean="0"/>
                        <a:t>ow</a:t>
                      </a:r>
                      <a:r>
                        <a:rPr lang="en-US" altLang="zh-TW" sz="1800" dirty="0" err="1" smtClean="0">
                          <a:solidFill>
                            <a:srgbClr val="FF0000"/>
                          </a:solidFill>
                        </a:rPr>
                        <a:t>N</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extLst>
                  <a:ext uri="{0D108BD9-81ED-4DB2-BD59-A6C34878D82A}">
                    <a16:rowId xmlns:a16="http://schemas.microsoft.com/office/drawing/2014/main" val="10003"/>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RUP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UP</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extLst>
                  <a:ext uri="{0D108BD9-81ED-4DB2-BD59-A6C34878D82A}">
                    <a16:rowId xmlns:a16="http://schemas.microsoft.com/office/drawing/2014/main" val="10004"/>
                  </a:ext>
                </a:extLst>
              </a:tr>
              <a:tr h="2724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RMM (</a:t>
                      </a:r>
                      <a:r>
                        <a:rPr lang="en-US" altLang="zh-TW" sz="1800" dirty="0" smtClean="0">
                          <a:solidFill>
                            <a:srgbClr val="FF0000"/>
                          </a:solidFill>
                        </a:rPr>
                        <a:t>R</a:t>
                      </a:r>
                      <a:r>
                        <a:rPr lang="en-US" altLang="zh-TW" sz="1800" dirty="0" smtClean="0"/>
                        <a:t>ound to nearest, ties to </a:t>
                      </a:r>
                      <a:r>
                        <a:rPr lang="en-US" altLang="zh-TW" sz="1800" dirty="0" smtClean="0">
                          <a:solidFill>
                            <a:srgbClr val="FF0000"/>
                          </a:solidFill>
                        </a:rPr>
                        <a:t>M</a:t>
                      </a:r>
                      <a:r>
                        <a:rPr lang="en-US" altLang="zh-TW" sz="1800" dirty="0" smtClean="0"/>
                        <a:t>ax </a:t>
                      </a:r>
                      <a:r>
                        <a:rPr lang="en-US" altLang="zh-TW" sz="1800" dirty="0" smtClean="0">
                          <a:solidFill>
                            <a:srgbClr val="FF0000"/>
                          </a:solidFill>
                        </a:rPr>
                        <a:t>M</a:t>
                      </a:r>
                      <a:r>
                        <a:rPr lang="en-US" altLang="zh-TW" sz="1800" dirty="0" smtClean="0"/>
                        <a:t>agnitude)</a:t>
                      </a:r>
                    </a:p>
                  </a:txBody>
                  <a:tcPr/>
                </a:tc>
                <a:tc>
                  <a:txBody>
                    <a:bodyPr/>
                    <a:lstStyle/>
                    <a:p>
                      <a:r>
                        <a:rPr lang="en-US" altLang="zh-TW" sz="1800" dirty="0" smtClean="0"/>
                        <a:t>R</a:t>
                      </a:r>
                      <a:endParaRPr lang="zh-TW" altLang="en-US" sz="1800" dirty="0"/>
                    </a:p>
                  </a:txBody>
                  <a:tcPr/>
                </a:tc>
                <a:extLst>
                  <a:ext uri="{0D108BD9-81ED-4DB2-BD59-A6C34878D82A}">
                    <a16:rowId xmlns:a16="http://schemas.microsoft.com/office/drawing/2014/main" val="10005"/>
                  </a:ext>
                </a:extLst>
              </a:tr>
              <a:tr h="12272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ROD (</a:t>
                      </a:r>
                      <a:r>
                        <a:rPr lang="en-US" altLang="zh-TW" sz="1800" dirty="0" smtClean="0">
                          <a:solidFill>
                            <a:srgbClr val="FF0000"/>
                          </a:solidFill>
                        </a:rPr>
                        <a:t>R</a:t>
                      </a:r>
                      <a:r>
                        <a:rPr lang="en-US" altLang="zh-TW" sz="1800" dirty="0" smtClean="0"/>
                        <a:t>ound towards </a:t>
                      </a:r>
                      <a:r>
                        <a:rPr lang="en-US" altLang="zh-TW" sz="1800" dirty="0" err="1" smtClean="0">
                          <a:solidFill>
                            <a:srgbClr val="FF0000"/>
                          </a:solidFill>
                        </a:rPr>
                        <a:t>OD</a:t>
                      </a:r>
                      <a:r>
                        <a:rPr lang="en-US" altLang="zh-TW" sz="1800" dirty="0" err="1" smtClean="0"/>
                        <a:t>d</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baseline="0" dirty="0" smtClean="0"/>
                        <a:t>1. Set LSB when R or S is set</a:t>
                      </a:r>
                      <a:endParaRPr lang="en-US" altLang="zh-TW"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rPr>
                        <a:t>2. ~L &amp; (R | S)</a:t>
                      </a:r>
                      <a:endParaRPr lang="en-US" altLang="zh-TW" sz="1800" baseline="0" dirty="0" smtClean="0">
                        <a:solidFill>
                          <a:srgbClr val="FF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12246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(5/)</a:t>
            </a:r>
            <a:endParaRPr lang="zh-TW" altLang="en-US" dirty="0"/>
          </a:p>
        </p:txBody>
      </p:sp>
      <p:sp>
        <p:nvSpPr>
          <p:cNvPr id="3" name="內容版面配置區 2"/>
          <p:cNvSpPr>
            <a:spLocks noGrp="1"/>
          </p:cNvSpPr>
          <p:nvPr>
            <p:ph idx="1"/>
          </p:nvPr>
        </p:nvSpPr>
        <p:spPr>
          <a:xfrm>
            <a:off x="457200" y="1600199"/>
            <a:ext cx="8229600" cy="5045507"/>
          </a:xfrm>
        </p:spPr>
        <p:txBody>
          <a:bodyPr>
            <a:normAutofit/>
          </a:bodyPr>
          <a:lstStyle/>
          <a:p>
            <a:r>
              <a:rPr lang="en-US" altLang="zh-TW" sz="2000" dirty="0" smtClean="0"/>
              <a:t>2. Increment </a:t>
            </a:r>
            <a:r>
              <a:rPr lang="en-US" altLang="zh-TW" sz="2000" dirty="0"/>
              <a:t>1 then rounding</a:t>
            </a:r>
          </a:p>
          <a:p>
            <a:r>
              <a:rPr lang="en-US" altLang="zh-TW" sz="2000" dirty="0"/>
              <a:t>Abbreviation</a:t>
            </a:r>
            <a:endParaRPr lang="en-US" altLang="zh-TW" sz="1600" dirty="0"/>
          </a:p>
          <a:p>
            <a:pPr lvl="1"/>
            <a:r>
              <a:rPr lang="en-US" altLang="zh-TW" sz="1800" dirty="0"/>
              <a:t>L is </a:t>
            </a:r>
            <a:r>
              <a:rPr lang="en-US" altLang="zh-TW" sz="1800" dirty="0" smtClean="0"/>
              <a:t>LSB</a:t>
            </a:r>
          </a:p>
          <a:p>
            <a:pPr lvl="1"/>
            <a:r>
              <a:rPr lang="en-US" altLang="zh-TW" sz="1800" dirty="0" smtClean="0"/>
              <a:t>R </a:t>
            </a:r>
            <a:r>
              <a:rPr lang="en-US" altLang="zh-TW" sz="1800" dirty="0"/>
              <a:t>is round </a:t>
            </a:r>
            <a:r>
              <a:rPr lang="en-US" altLang="zh-TW" sz="1800" dirty="0" smtClean="0"/>
              <a:t>bit</a:t>
            </a:r>
          </a:p>
          <a:p>
            <a:pPr lvl="1"/>
            <a:r>
              <a:rPr lang="en-US" altLang="zh-TW" sz="1800" dirty="0" smtClean="0"/>
              <a:t>S </a:t>
            </a:r>
            <a:r>
              <a:rPr lang="en-US" altLang="zh-TW" sz="1800" dirty="0"/>
              <a:t>is sticky </a:t>
            </a:r>
            <a:r>
              <a:rPr lang="en-US" altLang="zh-TW" sz="1800" dirty="0" smtClean="0"/>
              <a:t>bit</a:t>
            </a:r>
          </a:p>
          <a:p>
            <a:pPr lvl="1"/>
            <a:r>
              <a:rPr lang="en-US" altLang="zh-TW" sz="1800" dirty="0" smtClean="0"/>
              <a:t>P </a:t>
            </a:r>
            <a:r>
              <a:rPr lang="en-US" altLang="zh-TW" sz="1800" dirty="0"/>
              <a:t>is propagation </a:t>
            </a:r>
            <a:r>
              <a:rPr lang="en-US" altLang="zh-TW" sz="1800" dirty="0" smtClean="0"/>
              <a:t>bit</a:t>
            </a:r>
          </a:p>
          <a:p>
            <a:pPr lvl="1"/>
            <a:r>
              <a:rPr lang="en-US" altLang="zh-TW" sz="1800" dirty="0" smtClean="0"/>
              <a:t>L</a:t>
            </a:r>
            <a:r>
              <a:rPr lang="en-US" altLang="zh-TW" sz="1800" dirty="0"/>
              <a:t>, R, S is from 1’sc </a:t>
            </a:r>
            <a:r>
              <a:rPr lang="en-US" altLang="zh-TW" sz="1800" dirty="0" smtClean="0"/>
              <a:t>source value</a:t>
            </a:r>
          </a:p>
          <a:p>
            <a:r>
              <a:rPr lang="en-US" altLang="zh-TW" sz="2200" dirty="0" smtClean="0"/>
              <a:t>Propagation bit</a:t>
            </a:r>
          </a:p>
          <a:p>
            <a:pPr lvl="1"/>
            <a:r>
              <a:rPr lang="en-US" altLang="zh-TW" sz="1800" dirty="0" smtClean="0"/>
              <a:t>P is 1 if sticky field are all-one</a:t>
            </a:r>
          </a:p>
          <a:p>
            <a:pPr lvl="1"/>
            <a:r>
              <a:rPr lang="en-US" altLang="zh-TW" sz="1800" dirty="0" smtClean="0"/>
              <a:t>P is 1 if the source LSB is moved to sticky MSB or higher.</a:t>
            </a:r>
          </a:p>
          <a:p>
            <a:pPr lvl="1"/>
            <a:endParaRPr lang="en-US" altLang="zh-TW" sz="1800" dirty="0"/>
          </a:p>
          <a:p>
            <a:pPr lvl="1"/>
            <a:endParaRPr lang="en-US" altLang="zh-TW" sz="1800" dirty="0"/>
          </a:p>
        </p:txBody>
      </p:sp>
      <p:sp>
        <p:nvSpPr>
          <p:cNvPr id="4" name="文字方塊 3"/>
          <p:cNvSpPr txBox="1"/>
          <p:nvPr/>
        </p:nvSpPr>
        <p:spPr>
          <a:xfrm>
            <a:off x="7706875" y="6287531"/>
            <a:ext cx="1437125" cy="338554"/>
          </a:xfrm>
          <a:prstGeom prst="rect">
            <a:avLst/>
          </a:prstGeom>
          <a:noFill/>
        </p:spPr>
        <p:txBody>
          <a:bodyPr wrap="none" rtlCol="0">
            <a:spAutoFit/>
          </a:bodyPr>
          <a:lstStyle/>
          <a:p>
            <a:r>
              <a:rPr lang="en-US" altLang="zh-TW" sz="1600" dirty="0" smtClean="0"/>
              <a:t>* Unreachable </a:t>
            </a:r>
            <a:endParaRPr lang="zh-TW" altLang="en-US" sz="1600" dirty="0"/>
          </a:p>
        </p:txBody>
      </p:sp>
    </p:spTree>
    <p:extLst>
      <p:ext uri="{BB962C8B-B14F-4D97-AF65-F5344CB8AC3E}">
        <p14:creationId xmlns:p14="http://schemas.microsoft.com/office/powerpoint/2010/main" val="17283777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(6/)</a:t>
            </a:r>
            <a:endParaRPr lang="zh-TW" altLang="en-US" dirty="0"/>
          </a:p>
        </p:txBody>
      </p:sp>
      <p:sp>
        <p:nvSpPr>
          <p:cNvPr id="3" name="內容版面配置區 2"/>
          <p:cNvSpPr>
            <a:spLocks noGrp="1"/>
          </p:cNvSpPr>
          <p:nvPr>
            <p:ph idx="1"/>
          </p:nvPr>
        </p:nvSpPr>
        <p:spPr>
          <a:xfrm>
            <a:off x="457200" y="1600199"/>
            <a:ext cx="8229600" cy="5045507"/>
          </a:xfrm>
        </p:spPr>
        <p:txBody>
          <a:bodyPr>
            <a:normAutofit/>
          </a:bodyPr>
          <a:lstStyle/>
          <a:p>
            <a:r>
              <a:rPr lang="en-US" altLang="zh-TW" sz="2000" dirty="0" smtClean="0"/>
              <a:t>2. Increment </a:t>
            </a:r>
            <a:r>
              <a:rPr lang="en-US" altLang="zh-TW" sz="2000" dirty="0"/>
              <a:t>1 then rounding</a:t>
            </a:r>
          </a:p>
          <a:p>
            <a:r>
              <a:rPr lang="en-US" altLang="zh-TW" sz="2000" dirty="0" smtClean="0"/>
              <a:t>Correction logic</a:t>
            </a:r>
          </a:p>
          <a:p>
            <a:pPr lvl="1"/>
            <a:r>
              <a:rPr lang="en-US" altLang="zh-TW" sz="1800" dirty="0" err="1" smtClean="0"/>
              <a:t>Correction_S</a:t>
            </a:r>
            <a:r>
              <a:rPr lang="en-US" altLang="zh-TW" sz="1800" dirty="0" smtClean="0"/>
              <a:t> = (~</a:t>
            </a:r>
            <a:r>
              <a:rPr lang="en-US" altLang="zh-TW" sz="1800" dirty="0"/>
              <a:t>2sc_inc &amp; S) | (~(2sc_inc | (S &amp; P)))</a:t>
            </a:r>
          </a:p>
          <a:p>
            <a:pPr lvl="1"/>
            <a:r>
              <a:rPr lang="en-US" altLang="zh-TW" sz="1800" dirty="0" smtClean="0"/>
              <a:t>{</a:t>
            </a:r>
            <a:r>
              <a:rPr lang="en-US" altLang="zh-TW" sz="1800" dirty="0" err="1"/>
              <a:t>Correction_L</a:t>
            </a:r>
            <a:r>
              <a:rPr lang="en-US" altLang="zh-TW" sz="1800" dirty="0"/>
              <a:t> </a:t>
            </a:r>
            <a:r>
              <a:rPr lang="en-US" altLang="zh-TW" sz="1800" dirty="0" smtClean="0"/>
              <a:t>, </a:t>
            </a:r>
            <a:r>
              <a:rPr lang="en-US" altLang="zh-TW" sz="1800" dirty="0" err="1" smtClean="0"/>
              <a:t>Correction_R</a:t>
            </a:r>
            <a:r>
              <a:rPr lang="en-US" altLang="zh-TW" sz="1800" dirty="0" smtClean="0"/>
              <a:t>} = {L,R} + </a:t>
            </a:r>
            <a:r>
              <a:rPr lang="en-US" altLang="zh-TW" sz="1800" dirty="0"/>
              <a:t>2sc_inc &amp; S &amp; P</a:t>
            </a:r>
          </a:p>
          <a:p>
            <a:r>
              <a:rPr lang="en-US" altLang="zh-TW" sz="2000" dirty="0" smtClean="0"/>
              <a:t>Round </a:t>
            </a:r>
            <a:r>
              <a:rPr lang="en-US" altLang="zh-TW" sz="2000" dirty="0"/>
              <a:t>digit[1] is 2sc_inc &amp; </a:t>
            </a:r>
            <a:r>
              <a:rPr lang="en-US" altLang="zh-TW" sz="2000" dirty="0" smtClean="0"/>
              <a:t>R &amp; S </a:t>
            </a:r>
            <a:r>
              <a:rPr lang="en-US" altLang="zh-TW" sz="2000" dirty="0"/>
              <a:t>&amp; P</a:t>
            </a:r>
          </a:p>
          <a:p>
            <a:endParaRPr lang="en-US" altLang="zh-TW" sz="2200" dirty="0" smtClean="0"/>
          </a:p>
        </p:txBody>
      </p:sp>
      <p:graphicFrame>
        <p:nvGraphicFramePr>
          <p:cNvPr id="6" name="表格 5"/>
          <p:cNvGraphicFramePr>
            <a:graphicFrameLocks noGrp="1"/>
          </p:cNvGraphicFramePr>
          <p:nvPr>
            <p:extLst>
              <p:ext uri="{D42A27DB-BD31-4B8C-83A1-F6EECF244321}">
                <p14:modId xmlns:p14="http://schemas.microsoft.com/office/powerpoint/2010/main" val="1407127156"/>
              </p:ext>
            </p:extLst>
          </p:nvPr>
        </p:nvGraphicFramePr>
        <p:xfrm>
          <a:off x="6338723" y="1340768"/>
          <a:ext cx="2736304" cy="233172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216024">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59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2’sc </a:t>
                      </a:r>
                      <a:r>
                        <a:rPr lang="en-US" altLang="zh-TW" sz="1100" dirty="0" err="1" smtClean="0"/>
                        <a:t>inc</a:t>
                      </a:r>
                      <a:endParaRPr lang="zh-TW" altLang="en-US" sz="1100" dirty="0" smtClean="0"/>
                    </a:p>
                  </a:txBody>
                  <a:tcPr/>
                </a:tc>
                <a:tc>
                  <a:txBody>
                    <a:bodyPr/>
                    <a:lstStyle/>
                    <a:p>
                      <a:pPr algn="ctr"/>
                      <a:r>
                        <a:rPr lang="en-US" altLang="zh-TW" sz="1100" dirty="0" smtClean="0"/>
                        <a:t>S</a:t>
                      </a:r>
                      <a:endParaRPr lang="zh-TW" altLang="en-US" sz="1100" dirty="0"/>
                    </a:p>
                  </a:txBody>
                  <a:tcPr/>
                </a:tc>
                <a:tc>
                  <a:txBody>
                    <a:bodyPr/>
                    <a:lstStyle/>
                    <a:p>
                      <a:pPr algn="ctr"/>
                      <a:r>
                        <a:rPr lang="en-US" altLang="zh-TW" sz="1100" dirty="0" smtClean="0"/>
                        <a:t>P</a:t>
                      </a:r>
                      <a:endParaRPr lang="zh-TW" altLang="en-US" sz="1100" dirty="0"/>
                    </a:p>
                  </a:txBody>
                  <a:tcPr/>
                </a:tc>
                <a:tc>
                  <a:txBody>
                    <a:bodyPr/>
                    <a:lstStyle/>
                    <a:p>
                      <a:pPr algn="ctr"/>
                      <a:endParaRPr lang="zh-TW" altLang="en-US" sz="1100" dirty="0"/>
                    </a:p>
                  </a:txBody>
                  <a:tcPr/>
                </a:tc>
                <a:tc>
                  <a:txBody>
                    <a:bodyPr/>
                    <a:lstStyle/>
                    <a:p>
                      <a:pPr algn="ctr"/>
                      <a:r>
                        <a:rPr lang="en-US" altLang="zh-TW" sz="1100" dirty="0" smtClean="0"/>
                        <a:t>Correct S</a:t>
                      </a:r>
                      <a:endParaRPr lang="zh-TW" altLang="en-US" sz="1100" dirty="0"/>
                    </a:p>
                  </a:txBody>
                  <a:tcPr/>
                </a:tc>
                <a:tc>
                  <a:txBody>
                    <a:bodyPr/>
                    <a:lstStyle/>
                    <a:p>
                      <a:pPr algn="ctr"/>
                      <a:r>
                        <a:rPr lang="en-US" altLang="zh-TW" sz="1100" dirty="0" smtClean="0"/>
                        <a:t>Carry</a:t>
                      </a:r>
                      <a:endParaRPr lang="zh-TW" altLang="en-US" sz="1100" dirty="0"/>
                    </a:p>
                  </a:txBody>
                  <a:tcPr/>
                </a:tc>
                <a:extLst>
                  <a:ext uri="{0D108BD9-81ED-4DB2-BD59-A6C34878D82A}">
                    <a16:rowId xmlns:a16="http://schemas.microsoft.com/office/drawing/2014/main" val="10000"/>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solidFill>
                            <a:schemeClr val="tx1"/>
                          </a:solidFill>
                        </a:rPr>
                        <a:t>0</a:t>
                      </a:r>
                    </a:p>
                  </a:txBody>
                  <a:tcPr/>
                </a:tc>
                <a:tc>
                  <a:txBody>
                    <a:bodyPr/>
                    <a:lstStyle/>
                    <a:p>
                      <a:pPr algn="ctr"/>
                      <a:r>
                        <a:rPr lang="en-US" altLang="zh-TW" sz="1100" dirty="0" smtClean="0">
                          <a:solidFill>
                            <a:schemeClr val="tx1"/>
                          </a:solidFill>
                        </a:rPr>
                        <a:t>0</a:t>
                      </a:r>
                    </a:p>
                  </a:txBody>
                  <a:tcPr/>
                </a:tc>
                <a:tc>
                  <a:txBody>
                    <a:bodyPr/>
                    <a:lstStyle/>
                    <a:p>
                      <a:pPr algn="ctr"/>
                      <a:endParaRPr lang="en-US" altLang="zh-TW" sz="1100" dirty="0" smtClean="0">
                        <a:solidFill>
                          <a:schemeClr val="tx1"/>
                        </a:solidFill>
                      </a:endParaRPr>
                    </a:p>
                  </a:txBody>
                  <a:tcPr/>
                </a:tc>
                <a:tc>
                  <a:txBody>
                    <a:bodyPr/>
                    <a:lstStyle/>
                    <a:p>
                      <a:pPr algn="ctr"/>
                      <a:r>
                        <a:rPr lang="en-US" altLang="zh-TW" sz="1100" dirty="0" smtClean="0">
                          <a:solidFill>
                            <a:schemeClr val="tx1"/>
                          </a:solidFill>
                        </a:rPr>
                        <a:t>0</a:t>
                      </a:r>
                    </a:p>
                  </a:txBody>
                  <a:tcPr/>
                </a:tc>
                <a:tc>
                  <a:txBody>
                    <a:bodyPr/>
                    <a:lstStyle/>
                    <a:p>
                      <a:pPr algn="ctr"/>
                      <a:r>
                        <a:rPr lang="en-US" altLang="zh-TW" sz="1100" dirty="0" smtClean="0">
                          <a:solidFill>
                            <a:schemeClr val="tx1"/>
                          </a:solidFill>
                        </a:rPr>
                        <a:t>0</a:t>
                      </a:r>
                    </a:p>
                  </a:txBody>
                  <a:tcPr/>
                </a:tc>
                <a:extLst>
                  <a:ext uri="{0D108BD9-81ED-4DB2-BD59-A6C34878D82A}">
                    <a16:rowId xmlns:a16="http://schemas.microsoft.com/office/drawing/2014/main" val="10001"/>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smtClean="0">
                          <a:solidFill>
                            <a:schemeClr val="tx1"/>
                          </a:solidFill>
                        </a:rPr>
                        <a:t>0</a:t>
                      </a:r>
                      <a:endParaRPr lang="en-US" altLang="zh-TW"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endParaRPr lang="zh-TW" altLang="en-US" sz="1100" dirty="0" smtClean="0">
                        <a:solidFill>
                          <a:schemeClr val="tx1"/>
                        </a:solidFill>
                      </a:endParaRPr>
                    </a:p>
                  </a:txBody>
                  <a:tcPr/>
                </a:tc>
                <a:extLst>
                  <a:ext uri="{0D108BD9-81ED-4DB2-BD59-A6C34878D82A}">
                    <a16:rowId xmlns:a16="http://schemas.microsoft.com/office/drawing/2014/main" val="10002"/>
                  </a:ext>
                </a:extLst>
              </a:tr>
              <a:tr h="23087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smtClean="0">
                          <a:solidFill>
                            <a:schemeClr val="tx1"/>
                          </a:solidFill>
                        </a:rPr>
                        <a:t>0</a:t>
                      </a: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extLst>
                  <a:ext uri="{0D108BD9-81ED-4DB2-BD59-A6C34878D82A}">
                    <a16:rowId xmlns:a16="http://schemas.microsoft.com/office/drawing/2014/main" val="10003"/>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smtClean="0">
                          <a:solidFill>
                            <a:schemeClr val="tx1"/>
                          </a:solidFill>
                        </a:rPr>
                        <a:t>0</a:t>
                      </a: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extLst>
                  <a:ext uri="{0D108BD9-81ED-4DB2-BD59-A6C34878D82A}">
                    <a16:rowId xmlns:a16="http://schemas.microsoft.com/office/drawing/2014/main" val="10004"/>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smtClean="0">
                          <a:solidFill>
                            <a:schemeClr val="tx1"/>
                          </a:solidFill>
                        </a:rPr>
                        <a:t>1</a:t>
                      </a:r>
                      <a:endParaRPr lang="en-US" altLang="zh-TW" sz="1100" dirty="0" smtClean="0">
                        <a:solidFill>
                          <a:schemeClr val="tx1"/>
                        </a:solidFill>
                      </a:endParaRPr>
                    </a:p>
                  </a:txBody>
                  <a:tcPr/>
                </a:tc>
                <a:tc>
                  <a:txBody>
                    <a:bodyPr/>
                    <a:lstStyle/>
                    <a:p>
                      <a:pPr algn="ctr"/>
                      <a:r>
                        <a:rPr lang="en-US" altLang="zh-TW" sz="1100" dirty="0" smtClean="0">
                          <a:solidFill>
                            <a:schemeClr val="tx1"/>
                          </a:solidFill>
                        </a:rPr>
                        <a:t>0</a:t>
                      </a:r>
                      <a:endParaRPr lang="zh-TW" altLang="en-US" sz="1100" dirty="0">
                        <a:solidFill>
                          <a:schemeClr val="tx1"/>
                        </a:solidFill>
                      </a:endParaRPr>
                    </a:p>
                  </a:txBody>
                  <a:tcPr/>
                </a:tc>
                <a:tc>
                  <a:txBody>
                    <a:bodyPr/>
                    <a:lstStyle/>
                    <a:p>
                      <a:pPr algn="ctr"/>
                      <a:r>
                        <a:rPr lang="en-US" altLang="zh-TW" sz="1100" dirty="0" smtClean="0">
                          <a:solidFill>
                            <a:schemeClr val="tx1"/>
                          </a:solidFill>
                        </a:rPr>
                        <a:t>0</a:t>
                      </a:r>
                      <a:endParaRPr lang="zh-TW" altLang="en-US" sz="1100" dirty="0">
                        <a:solidFill>
                          <a:schemeClr val="tx1"/>
                        </a:solidFill>
                      </a:endParaRPr>
                    </a:p>
                  </a:txBody>
                  <a:tcPr/>
                </a:tc>
                <a:tc>
                  <a:txBody>
                    <a:bodyPr/>
                    <a:lstStyle/>
                    <a:p>
                      <a:pPr algn="ctr"/>
                      <a:endParaRPr lang="zh-TW" altLang="en-US" sz="1100" dirty="0">
                        <a:solidFill>
                          <a:schemeClr val="tx1"/>
                        </a:solidFill>
                      </a:endParaRPr>
                    </a:p>
                  </a:txBody>
                  <a:tcPr/>
                </a:tc>
                <a:tc>
                  <a:txBody>
                    <a:bodyPr/>
                    <a:lstStyle/>
                    <a:p>
                      <a:pPr algn="ctr"/>
                      <a:r>
                        <a:rPr lang="en-US" altLang="zh-TW" sz="1100" dirty="0" smtClean="0">
                          <a:solidFill>
                            <a:schemeClr val="tx1"/>
                          </a:solidFill>
                        </a:rPr>
                        <a:t>1</a:t>
                      </a:r>
                      <a:endParaRPr lang="zh-TW" altLang="en-US" sz="1100" dirty="0">
                        <a:solidFill>
                          <a:schemeClr val="tx1"/>
                        </a:solidFill>
                      </a:endParaRPr>
                    </a:p>
                  </a:txBody>
                  <a:tcPr/>
                </a:tc>
                <a:tc>
                  <a:txBody>
                    <a:bodyPr/>
                    <a:lstStyle/>
                    <a:p>
                      <a:pPr algn="ctr"/>
                      <a:r>
                        <a:rPr lang="en-US" altLang="zh-TW" sz="1100" dirty="0" smtClean="0">
                          <a:solidFill>
                            <a:schemeClr val="tx1"/>
                          </a:solidFill>
                        </a:rPr>
                        <a:t>0</a:t>
                      </a:r>
                      <a:endParaRPr lang="zh-TW" altLang="en-US" sz="1100" dirty="0">
                        <a:solidFill>
                          <a:schemeClr val="tx1"/>
                        </a:solidFill>
                      </a:endParaRPr>
                    </a:p>
                  </a:txBody>
                  <a:tcPr/>
                </a:tc>
                <a:extLst>
                  <a:ext uri="{0D108BD9-81ED-4DB2-BD59-A6C34878D82A}">
                    <a16:rowId xmlns:a16="http://schemas.microsoft.com/office/drawing/2014/main" val="10005"/>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endParaRPr lang="zh-TW" altLang="en-US" sz="1100" dirty="0" smtClean="0">
                        <a:solidFill>
                          <a:schemeClr val="tx1"/>
                        </a:solidFill>
                      </a:endParaRPr>
                    </a:p>
                  </a:txBody>
                  <a:tcPr/>
                </a:tc>
                <a:extLst>
                  <a:ext uri="{0D108BD9-81ED-4DB2-BD59-A6C34878D82A}">
                    <a16:rowId xmlns:a16="http://schemas.microsoft.com/office/drawing/2014/main" val="10006"/>
                  </a:ext>
                </a:extLst>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extLst>
                  <a:ext uri="{0D108BD9-81ED-4DB2-BD59-A6C34878D82A}">
                    <a16:rowId xmlns:a16="http://schemas.microsoft.com/office/drawing/2014/main" val="10007"/>
                  </a:ext>
                </a:extLst>
              </a:tr>
              <a:tr h="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smtClean="0">
                          <a:solidFill>
                            <a:schemeClr val="tx1"/>
                          </a:solidFill>
                        </a:rPr>
                        <a:t>1</a:t>
                      </a: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extLst>
                  <a:ext uri="{0D108BD9-81ED-4DB2-BD59-A6C34878D82A}">
                    <a16:rowId xmlns:a16="http://schemas.microsoft.com/office/drawing/2014/main" val="10008"/>
                  </a:ext>
                </a:extLst>
              </a:tr>
            </a:tbl>
          </a:graphicData>
        </a:graphic>
      </p:graphicFrame>
      <p:sp>
        <p:nvSpPr>
          <p:cNvPr id="4" name="文字方塊 3"/>
          <p:cNvSpPr txBox="1"/>
          <p:nvPr/>
        </p:nvSpPr>
        <p:spPr>
          <a:xfrm>
            <a:off x="7706875" y="6287531"/>
            <a:ext cx="1437125" cy="338554"/>
          </a:xfrm>
          <a:prstGeom prst="rect">
            <a:avLst/>
          </a:prstGeom>
          <a:noFill/>
        </p:spPr>
        <p:txBody>
          <a:bodyPr wrap="none" rtlCol="0">
            <a:spAutoFit/>
          </a:bodyPr>
          <a:lstStyle/>
          <a:p>
            <a:r>
              <a:rPr lang="en-US" altLang="zh-TW" sz="1600" dirty="0" smtClean="0"/>
              <a:t>* Unreachable </a:t>
            </a:r>
            <a:endParaRPr lang="zh-TW" altLang="en-US" sz="1600" dirty="0"/>
          </a:p>
        </p:txBody>
      </p:sp>
    </p:spTree>
    <p:extLst>
      <p:ext uri="{BB962C8B-B14F-4D97-AF65-F5344CB8AC3E}">
        <p14:creationId xmlns:p14="http://schemas.microsoft.com/office/powerpoint/2010/main" val="17545544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(7/)</a:t>
            </a:r>
            <a:endParaRPr lang="zh-TW" altLang="en-US" dirty="0"/>
          </a:p>
        </p:txBody>
      </p:sp>
      <p:sp>
        <p:nvSpPr>
          <p:cNvPr id="3" name="內容版面配置區 2"/>
          <p:cNvSpPr>
            <a:spLocks noGrp="1"/>
          </p:cNvSpPr>
          <p:nvPr>
            <p:ph idx="1"/>
          </p:nvPr>
        </p:nvSpPr>
        <p:spPr>
          <a:xfrm>
            <a:off x="457200" y="1600200"/>
            <a:ext cx="8229600" cy="4925144"/>
          </a:xfrm>
        </p:spPr>
        <p:txBody>
          <a:bodyPr>
            <a:normAutofit fontScale="92500" lnSpcReduction="10000"/>
          </a:bodyPr>
          <a:lstStyle/>
          <a:p>
            <a:r>
              <a:rPr lang="en-US" altLang="zh-TW" sz="2200" dirty="0" smtClean="0"/>
              <a:t>3.Rounding then increment </a:t>
            </a:r>
            <a:r>
              <a:rPr lang="en-US" altLang="zh-TW" sz="2200" dirty="0"/>
              <a:t>1</a:t>
            </a:r>
          </a:p>
          <a:p>
            <a:r>
              <a:rPr lang="en-US" altLang="zh-TW" sz="2200" dirty="0" smtClean="0"/>
              <a:t>Proof</a:t>
            </a:r>
          </a:p>
          <a:p>
            <a:pPr lvl="1"/>
            <a:r>
              <a:rPr lang="en-US" altLang="zh-TW" sz="1900" dirty="0" smtClean="0"/>
              <a:t>B = A + </a:t>
            </a:r>
            <a:r>
              <a:rPr lang="en-US" altLang="zh-TW" sz="1900" dirty="0"/>
              <a:t>r </a:t>
            </a:r>
            <a:r>
              <a:rPr lang="en-US" altLang="zh-TW" sz="1900" dirty="0" smtClean="0"/>
              <a:t>(A is before rounding, B </a:t>
            </a:r>
            <a:r>
              <a:rPr lang="en-US" altLang="zh-TW" sz="1900" dirty="0"/>
              <a:t>is </a:t>
            </a:r>
            <a:r>
              <a:rPr lang="en-US" altLang="zh-TW" sz="1900" dirty="0" smtClean="0"/>
              <a:t>after rounding)</a:t>
            </a:r>
          </a:p>
          <a:p>
            <a:pPr lvl="1"/>
            <a:r>
              <a:rPr lang="en-US" altLang="zh-TW" sz="1900" dirty="0" smtClean="0"/>
              <a:t>~A </a:t>
            </a:r>
            <a:r>
              <a:rPr lang="en-US" altLang="zh-TW" sz="1900" dirty="0"/>
              <a:t>+ </a:t>
            </a:r>
            <a:r>
              <a:rPr lang="en-US" altLang="zh-TW" sz="1900" dirty="0" err="1"/>
              <a:t>inc</a:t>
            </a:r>
            <a:r>
              <a:rPr lang="en-US" altLang="zh-TW" sz="1900" dirty="0"/>
              <a:t> </a:t>
            </a:r>
            <a:r>
              <a:rPr lang="en-US" altLang="zh-TW" sz="1900" dirty="0" smtClean="0"/>
              <a:t> = ~B + 1 = ~(A + r) + 1</a:t>
            </a:r>
          </a:p>
          <a:p>
            <a:pPr lvl="1"/>
            <a:r>
              <a:rPr lang="en-US" altLang="zh-TW" sz="1900" dirty="0" smtClean="0"/>
              <a:t>R = 0 </a:t>
            </a:r>
            <a:r>
              <a:rPr lang="en-US" altLang="zh-TW" sz="1900" dirty="0" smtClean="0">
                <a:sym typeface="Wingdings" panose="05000000000000000000" pitchFamily="2" charset="2"/>
              </a:rPr>
              <a:t> </a:t>
            </a:r>
            <a:r>
              <a:rPr lang="en-US" altLang="zh-TW" sz="1900" dirty="0"/>
              <a:t>~A + </a:t>
            </a:r>
            <a:r>
              <a:rPr lang="en-US" altLang="zh-TW" sz="1900" dirty="0" err="1"/>
              <a:t>inc</a:t>
            </a:r>
            <a:r>
              <a:rPr lang="en-US" altLang="zh-TW" sz="1900" dirty="0"/>
              <a:t> </a:t>
            </a:r>
            <a:r>
              <a:rPr lang="en-US" altLang="zh-TW" sz="1900" dirty="0" smtClean="0"/>
              <a:t> = ~(</a:t>
            </a:r>
            <a:r>
              <a:rPr lang="en-US" altLang="zh-TW" sz="1900" dirty="0"/>
              <a:t>A + </a:t>
            </a:r>
            <a:r>
              <a:rPr lang="en-US" altLang="zh-TW" sz="1900" dirty="0" smtClean="0"/>
              <a:t>0) </a:t>
            </a:r>
            <a:r>
              <a:rPr lang="en-US" altLang="zh-TW" sz="1900" dirty="0"/>
              <a:t>+ </a:t>
            </a:r>
            <a:r>
              <a:rPr lang="en-US" altLang="zh-TW" sz="1900" dirty="0" smtClean="0"/>
              <a:t>1 </a:t>
            </a:r>
            <a:r>
              <a:rPr lang="en-US" altLang="zh-TW" sz="1900" dirty="0" smtClean="0">
                <a:sym typeface="Wingdings" panose="05000000000000000000" pitchFamily="2" charset="2"/>
              </a:rPr>
              <a:t> </a:t>
            </a:r>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 1</a:t>
            </a:r>
            <a:endParaRPr lang="en-US" altLang="zh-TW" sz="1900" dirty="0"/>
          </a:p>
          <a:p>
            <a:pPr lvl="1"/>
            <a:r>
              <a:rPr lang="en-US" altLang="zh-TW" sz="1900" dirty="0" smtClean="0"/>
              <a:t>R = 1 </a:t>
            </a:r>
            <a:r>
              <a:rPr lang="en-US" altLang="zh-TW" sz="1900" dirty="0" smtClean="0">
                <a:sym typeface="Wingdings" panose="05000000000000000000" pitchFamily="2" charset="2"/>
              </a:rPr>
              <a:t> </a:t>
            </a:r>
            <a:r>
              <a:rPr lang="en-US" altLang="zh-TW" sz="1900" dirty="0"/>
              <a:t>~A + </a:t>
            </a:r>
            <a:r>
              <a:rPr lang="en-US" altLang="zh-TW" sz="1900" dirty="0" err="1"/>
              <a:t>inc</a:t>
            </a:r>
            <a:r>
              <a:rPr lang="en-US" altLang="zh-TW" sz="1900" dirty="0"/>
              <a:t> </a:t>
            </a:r>
            <a:r>
              <a:rPr lang="en-US" altLang="zh-TW" sz="1900" dirty="0" smtClean="0"/>
              <a:t> = </a:t>
            </a:r>
            <a:r>
              <a:rPr lang="en-US" altLang="zh-TW" sz="1900" dirty="0" smtClean="0">
                <a:sym typeface="Wingdings" panose="05000000000000000000" pitchFamily="2" charset="2"/>
              </a:rPr>
              <a:t>~(A + 1) + 1 = ~A – 1 + 1  </a:t>
            </a:r>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 0</a:t>
            </a:r>
          </a:p>
          <a:p>
            <a:pPr lvl="2"/>
            <a:r>
              <a:rPr lang="en-US" altLang="zh-TW" sz="1700" dirty="0" smtClean="0">
                <a:sym typeface="Wingdings" panose="05000000000000000000" pitchFamily="2" charset="2"/>
              </a:rPr>
              <a:t>-1  A = 8’b11111111 </a:t>
            </a:r>
          </a:p>
          <a:p>
            <a:pPr lvl="3"/>
            <a:r>
              <a:rPr lang="en-US" altLang="zh-TW" sz="1500" dirty="0" smtClean="0">
                <a:sym typeface="Wingdings" panose="05000000000000000000" pitchFamily="2" charset="2"/>
              </a:rPr>
              <a:t>~ (A + 1) = 8’b11111111 </a:t>
            </a:r>
          </a:p>
          <a:p>
            <a:pPr lvl="3"/>
            <a:r>
              <a:rPr lang="en-US" altLang="zh-TW" sz="1500" dirty="0" smtClean="0">
                <a:sym typeface="Wingdings" panose="05000000000000000000" pitchFamily="2" charset="2"/>
              </a:rPr>
              <a:t>~A = 8’b00000000, ~A – 1 = </a:t>
            </a:r>
            <a:r>
              <a:rPr lang="en-US" altLang="zh-TW" sz="1500" dirty="0">
                <a:sym typeface="Wingdings" panose="05000000000000000000" pitchFamily="2" charset="2"/>
              </a:rPr>
              <a:t>8’b11111111</a:t>
            </a:r>
            <a:endParaRPr lang="en-US" altLang="zh-TW" sz="1500" dirty="0" smtClean="0">
              <a:sym typeface="Wingdings" panose="05000000000000000000" pitchFamily="2" charset="2"/>
            </a:endParaRPr>
          </a:p>
          <a:p>
            <a:pPr lvl="2"/>
            <a:r>
              <a:rPr lang="en-US" altLang="zh-TW" sz="1700" dirty="0" smtClean="0">
                <a:sym typeface="Wingdings" panose="05000000000000000000" pitchFamily="2" charset="2"/>
              </a:rPr>
              <a:t>-128  </a:t>
            </a:r>
            <a:r>
              <a:rPr lang="en-US" altLang="zh-TW" sz="1700" dirty="0">
                <a:sym typeface="Wingdings" panose="05000000000000000000" pitchFamily="2" charset="2"/>
              </a:rPr>
              <a:t>A = </a:t>
            </a:r>
            <a:r>
              <a:rPr lang="en-US" altLang="zh-TW" sz="1700" dirty="0" smtClean="0">
                <a:sym typeface="Wingdings" panose="05000000000000000000" pitchFamily="2" charset="2"/>
              </a:rPr>
              <a:t>8’b10000000</a:t>
            </a:r>
          </a:p>
          <a:p>
            <a:pPr lvl="3"/>
            <a:r>
              <a:rPr lang="en-US" altLang="zh-TW" sz="1500" dirty="0">
                <a:sym typeface="Wingdings" panose="05000000000000000000" pitchFamily="2" charset="2"/>
              </a:rPr>
              <a:t>~ (A + 1) = </a:t>
            </a:r>
            <a:r>
              <a:rPr lang="en-US" altLang="zh-TW" sz="1500" dirty="0" smtClean="0">
                <a:sym typeface="Wingdings" panose="05000000000000000000" pitchFamily="2" charset="2"/>
              </a:rPr>
              <a:t>8’b01111110</a:t>
            </a:r>
          </a:p>
          <a:p>
            <a:pPr lvl="3"/>
            <a:r>
              <a:rPr lang="en-US" altLang="zh-TW" sz="1500" dirty="0" smtClean="0">
                <a:sym typeface="Wingdings" panose="05000000000000000000" pitchFamily="2" charset="2"/>
              </a:rPr>
              <a:t>~A = 8’b01111111, ~A – 1 = 8’b01111110</a:t>
            </a:r>
            <a:endParaRPr lang="en-US" altLang="zh-TW" sz="1500" dirty="0">
              <a:sym typeface="Wingdings" panose="05000000000000000000" pitchFamily="2" charset="2"/>
            </a:endParaRPr>
          </a:p>
          <a:p>
            <a:r>
              <a:rPr lang="en-US" altLang="zh-TW" sz="2200" dirty="0" smtClean="0">
                <a:sym typeface="Wingdings" panose="05000000000000000000" pitchFamily="2" charset="2"/>
              </a:rPr>
              <a:t>Summary</a:t>
            </a:r>
          </a:p>
          <a:p>
            <a:pPr lvl="1"/>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is 0 if rounding increment is 1</a:t>
            </a:r>
          </a:p>
          <a:p>
            <a:pPr lvl="1"/>
            <a:r>
              <a:rPr lang="en-US" altLang="zh-TW" sz="1900" dirty="0" err="1">
                <a:sym typeface="Wingdings" panose="05000000000000000000" pitchFamily="2" charset="2"/>
              </a:rPr>
              <a:t>inc</a:t>
            </a:r>
            <a:r>
              <a:rPr lang="en-US" altLang="zh-TW" sz="1900" dirty="0">
                <a:sym typeface="Wingdings" panose="05000000000000000000" pitchFamily="2" charset="2"/>
              </a:rPr>
              <a:t> is </a:t>
            </a:r>
            <a:r>
              <a:rPr lang="en-US" altLang="zh-TW" sz="1900" dirty="0" smtClean="0">
                <a:sym typeface="Wingdings" panose="05000000000000000000" pitchFamily="2" charset="2"/>
              </a:rPr>
              <a:t>1 </a:t>
            </a:r>
            <a:r>
              <a:rPr lang="en-US" altLang="zh-TW" sz="1900" dirty="0">
                <a:sym typeface="Wingdings" panose="05000000000000000000" pitchFamily="2" charset="2"/>
              </a:rPr>
              <a:t>if rounding increment is </a:t>
            </a:r>
            <a:r>
              <a:rPr lang="en-US" altLang="zh-TW" sz="1900" dirty="0" smtClean="0">
                <a:sym typeface="Wingdings" panose="05000000000000000000" pitchFamily="2" charset="2"/>
              </a:rPr>
              <a:t>0</a:t>
            </a:r>
          </a:p>
          <a:p>
            <a:r>
              <a:rPr lang="en-US" altLang="zh-TW" sz="2200" dirty="0" smtClean="0">
                <a:sym typeface="Wingdings" panose="05000000000000000000" pitchFamily="2" charset="2"/>
              </a:rPr>
              <a:t>Correction logic</a:t>
            </a:r>
            <a:endParaRPr lang="en-US" altLang="zh-TW" sz="2200" dirty="0"/>
          </a:p>
          <a:p>
            <a:pPr lvl="1"/>
            <a:r>
              <a:rPr lang="en-US" altLang="zh-TW" sz="1600" dirty="0" err="1" smtClean="0">
                <a:latin typeface="+mj-lt"/>
              </a:rPr>
              <a:t>neg_int_result</a:t>
            </a:r>
            <a:r>
              <a:rPr lang="en-US" altLang="zh-TW" sz="1600" dirty="0" smtClean="0">
                <a:latin typeface="+mj-lt"/>
              </a:rPr>
              <a:t> ^ rounding </a:t>
            </a:r>
            <a:r>
              <a:rPr lang="en-US" altLang="zh-TW" sz="1600" dirty="0" err="1" smtClean="0">
                <a:latin typeface="+mj-lt"/>
              </a:rPr>
              <a:t>inc</a:t>
            </a:r>
            <a:endParaRPr lang="en-US" altLang="zh-TW" sz="1600" dirty="0" smtClean="0">
              <a:latin typeface="+mj-lt"/>
            </a:endParaRPr>
          </a:p>
        </p:txBody>
      </p:sp>
    </p:spTree>
    <p:extLst>
      <p:ext uri="{BB962C8B-B14F-4D97-AF65-F5344CB8AC3E}">
        <p14:creationId xmlns:p14="http://schemas.microsoft.com/office/powerpoint/2010/main" val="3622536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(8/)</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lang="en-US" altLang="zh-TW" sz="2000" dirty="0"/>
              <a:t>Abbreviation</a:t>
            </a:r>
          </a:p>
          <a:p>
            <a:pPr lvl="1"/>
            <a:r>
              <a:rPr lang="en-US" altLang="zh-TW" sz="1600" dirty="0" err="1" smtClean="0">
                <a:latin typeface="+mj-lt"/>
              </a:rPr>
              <a:t>r_inc</a:t>
            </a:r>
            <a:r>
              <a:rPr lang="en-US" altLang="zh-TW" sz="1600" dirty="0" smtClean="0">
                <a:latin typeface="+mj-lt"/>
              </a:rPr>
              <a:t> is </a:t>
            </a:r>
            <a:r>
              <a:rPr lang="en-US" altLang="zh-TW" sz="1600" dirty="0">
                <a:latin typeface="+mj-lt"/>
              </a:rPr>
              <a:t>r</a:t>
            </a:r>
            <a:r>
              <a:rPr lang="en-US" altLang="zh-TW" sz="1600" dirty="0" smtClean="0">
                <a:latin typeface="+mj-lt"/>
              </a:rPr>
              <a:t>ounding increment</a:t>
            </a:r>
          </a:p>
          <a:p>
            <a:pPr lvl="1"/>
            <a:r>
              <a:rPr lang="en-US" altLang="zh-TW" sz="1600" dirty="0" err="1" smtClean="0">
                <a:latin typeface="+mj-lt"/>
              </a:rPr>
              <a:t>c_inc</a:t>
            </a:r>
            <a:r>
              <a:rPr lang="en-US" altLang="zh-TW" sz="1600" dirty="0" smtClean="0">
                <a:latin typeface="+mj-lt"/>
              </a:rPr>
              <a:t> is 2’sc increment</a:t>
            </a:r>
          </a:p>
          <a:p>
            <a:pPr lvl="1"/>
            <a:r>
              <a:rPr lang="en-US" altLang="zh-TW" sz="1600" dirty="0" err="1" smtClean="0"/>
              <a:t>neg_int_src</a:t>
            </a:r>
            <a:r>
              <a:rPr lang="en-US" altLang="zh-TW" sz="1600" dirty="0" smtClean="0"/>
              <a:t> </a:t>
            </a:r>
            <a:r>
              <a:rPr lang="en-US" altLang="zh-TW" sz="1600" dirty="0"/>
              <a:t>is negative integer </a:t>
            </a:r>
            <a:r>
              <a:rPr lang="en-US" altLang="zh-TW" sz="1600" dirty="0" smtClean="0"/>
              <a:t>source</a:t>
            </a:r>
            <a:endParaRPr lang="en-US" altLang="zh-TW" sz="1600" dirty="0" smtClean="0">
              <a:latin typeface="+mj-lt"/>
            </a:endParaRPr>
          </a:p>
          <a:p>
            <a:pPr lvl="1"/>
            <a:r>
              <a:rPr lang="en-US" altLang="zh-TW" sz="1600" dirty="0" err="1" smtClean="0">
                <a:latin typeface="+mj-lt"/>
              </a:rPr>
              <a:t>neg_int_res</a:t>
            </a:r>
            <a:r>
              <a:rPr lang="en-US" altLang="zh-TW" sz="1600" dirty="0" smtClean="0">
                <a:latin typeface="+mj-lt"/>
              </a:rPr>
              <a:t> is negative integer result</a:t>
            </a:r>
          </a:p>
          <a:p>
            <a:r>
              <a:rPr lang="en-US" altLang="zh-TW" sz="2000" dirty="0" smtClean="0">
                <a:latin typeface="+mj-lt"/>
              </a:rPr>
              <a:t>Round digit</a:t>
            </a:r>
          </a:p>
          <a:p>
            <a:pPr lvl="1"/>
            <a:r>
              <a:rPr lang="en-US" altLang="zh-TW" sz="1600" dirty="0" smtClean="0"/>
              <a:t>Round digit[1] is </a:t>
            </a:r>
            <a:r>
              <a:rPr lang="en-US" altLang="zh-TW" sz="1600" dirty="0" err="1" smtClean="0"/>
              <a:t>neg_int_src</a:t>
            </a:r>
            <a:r>
              <a:rPr lang="en-US" altLang="zh-TW" sz="1600" dirty="0" smtClean="0"/>
              <a:t> &amp; </a:t>
            </a:r>
            <a:r>
              <a:rPr lang="en-US" altLang="zh-TW" sz="1600" dirty="0" err="1" smtClean="0"/>
              <a:t>c_inc</a:t>
            </a:r>
            <a:r>
              <a:rPr lang="en-US" altLang="zh-TW" sz="1600" dirty="0" smtClean="0"/>
              <a:t> </a:t>
            </a:r>
          </a:p>
          <a:p>
            <a:pPr lvl="1"/>
            <a:r>
              <a:rPr lang="en-US" altLang="zh-TW" sz="1600" dirty="0" smtClean="0"/>
              <a:t>Round digit[0] </a:t>
            </a:r>
            <a:r>
              <a:rPr lang="en-US" altLang="zh-TW" sz="1600" dirty="0"/>
              <a:t>is </a:t>
            </a:r>
            <a:r>
              <a:rPr lang="en-US" altLang="zh-TW" sz="1600" dirty="0" err="1"/>
              <a:t>neg_int_res</a:t>
            </a:r>
            <a:r>
              <a:rPr lang="en-US" altLang="zh-TW" sz="1600" dirty="0"/>
              <a:t> ^ </a:t>
            </a:r>
            <a:r>
              <a:rPr lang="en-US" altLang="zh-TW" sz="1600" dirty="0" err="1"/>
              <a:t>r_inc</a:t>
            </a:r>
            <a:r>
              <a:rPr lang="en-US" altLang="zh-TW" sz="1600" dirty="0"/>
              <a:t> </a:t>
            </a:r>
            <a:endParaRPr lang="en-US" altLang="zh-TW" sz="1600" dirty="0" smtClean="0"/>
          </a:p>
          <a:p>
            <a:pPr lvl="1"/>
            <a:r>
              <a:rPr lang="en-US" altLang="zh-TW" sz="1600" dirty="0" smtClean="0">
                <a:latin typeface="+mj-lt"/>
              </a:rPr>
              <a:t>Then the sum of </a:t>
            </a:r>
            <a:r>
              <a:rPr lang="en-US" altLang="zh-TW" sz="1600" dirty="0" err="1" smtClean="0"/>
              <a:t>Round_digit</a:t>
            </a:r>
            <a:r>
              <a:rPr lang="en-US" altLang="zh-TW" sz="1600" dirty="0" smtClean="0"/>
              <a:t>[1], </a:t>
            </a:r>
            <a:r>
              <a:rPr lang="en-US" altLang="zh-TW" sz="1600" dirty="0"/>
              <a:t>Round </a:t>
            </a:r>
            <a:r>
              <a:rPr lang="en-US" altLang="zh-TW" sz="1600" dirty="0" smtClean="0"/>
              <a:t>digit[0] and shifted data is the result</a:t>
            </a:r>
            <a:endParaRPr lang="en-US" altLang="zh-TW" sz="1600" dirty="0"/>
          </a:p>
          <a:p>
            <a:pPr lvl="1"/>
            <a:endParaRPr lang="en-US" altLang="zh-TW" sz="1600" dirty="0"/>
          </a:p>
          <a:p>
            <a:pPr lvl="1"/>
            <a:endParaRPr lang="en-US" altLang="zh-TW" sz="1600" dirty="0" smtClean="0">
              <a:latin typeface="+mj-lt"/>
            </a:endParaRPr>
          </a:p>
        </p:txBody>
      </p:sp>
    </p:spTree>
    <p:extLst>
      <p:ext uri="{BB962C8B-B14F-4D97-AF65-F5344CB8AC3E}">
        <p14:creationId xmlns:p14="http://schemas.microsoft.com/office/powerpoint/2010/main" val="27780263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Underflow </a:t>
            </a:r>
            <a:r>
              <a:rPr lang="en-US" altLang="zh-TW" dirty="0"/>
              <a:t>Flag Detection</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588883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Underflow </a:t>
            </a:r>
            <a:r>
              <a:rPr lang="en-US" altLang="zh-TW" sz="3200" dirty="0"/>
              <a:t>Flag Detection </a:t>
            </a:r>
            <a:r>
              <a:rPr lang="en-US" altLang="zh-TW" sz="3200" dirty="0" smtClean="0"/>
              <a:t>– Special Case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Tininess </a:t>
            </a:r>
            <a:r>
              <a:rPr lang="en-US" altLang="zh-TW" sz="2000" dirty="0"/>
              <a:t>is detected </a:t>
            </a:r>
            <a:r>
              <a:rPr lang="en-US" altLang="zh-TW" sz="2000" b="1" dirty="0"/>
              <a:t>after </a:t>
            </a:r>
            <a:r>
              <a:rPr lang="en-US" altLang="zh-TW" sz="2000" b="1" dirty="0" smtClean="0"/>
              <a:t>rounding</a:t>
            </a:r>
            <a:r>
              <a:rPr lang="en-US" altLang="zh-TW" sz="2000" dirty="0" smtClean="0"/>
              <a:t>.</a:t>
            </a:r>
          </a:p>
          <a:p>
            <a:r>
              <a:rPr lang="en-US" altLang="zh-TW" sz="2000" dirty="0" smtClean="0"/>
              <a:t>The </a:t>
            </a:r>
            <a:r>
              <a:rPr lang="en-US" altLang="zh-TW" sz="2000" dirty="0"/>
              <a:t>exponent range </a:t>
            </a:r>
            <a:r>
              <a:rPr lang="en-US" altLang="zh-TW" sz="2000" dirty="0" smtClean="0"/>
              <a:t>are unbounded and the significand is not bounded to the corresponding format and keep normal format.</a:t>
            </a:r>
            <a:endParaRPr lang="en-US" altLang="zh-TW" sz="2000" dirty="0"/>
          </a:p>
          <a:p>
            <a:endParaRPr lang="en-US" altLang="zh-TW" sz="2000" dirty="0"/>
          </a:p>
          <a:p>
            <a:endParaRPr lang="en-US" altLang="zh-TW" sz="2000" dirty="0" smtClean="0"/>
          </a:p>
          <a:p>
            <a:endParaRPr lang="en-US" altLang="zh-TW" sz="2000" dirty="0" smtClean="0"/>
          </a:p>
          <a:p>
            <a:r>
              <a:rPr lang="en-US" altLang="zh-TW" sz="2000" dirty="0" smtClean="0"/>
              <a:t>The above unbounded value is in subnormal </a:t>
            </a:r>
            <a:r>
              <a:rPr lang="en-US" altLang="zh-TW" sz="2000" dirty="0"/>
              <a:t>range </a:t>
            </a:r>
            <a:r>
              <a:rPr lang="en-US" altLang="zh-TW" sz="2000" dirty="0" smtClean="0"/>
              <a:t> when exponent is unbounded. The bounded value will round to min normal value and it is not in subnormal range and underflow flag is not asserted because of rounding to min normal value. Thus, this special case should be detected.</a:t>
            </a:r>
            <a:endParaRPr lang="en-US" altLang="zh-TW" sz="2000" dirty="0"/>
          </a:p>
        </p:txBody>
      </p:sp>
      <p:graphicFrame>
        <p:nvGraphicFramePr>
          <p:cNvPr id="4" name="表格 3"/>
          <p:cNvGraphicFramePr>
            <a:graphicFrameLocks noGrp="1"/>
          </p:cNvGraphicFramePr>
          <p:nvPr>
            <p:extLst>
              <p:ext uri="{D42A27DB-BD31-4B8C-83A1-F6EECF244321}">
                <p14:modId xmlns:p14="http://schemas.microsoft.com/office/powerpoint/2010/main" val="3673182098"/>
              </p:ext>
            </p:extLst>
          </p:nvPr>
        </p:nvGraphicFramePr>
        <p:xfrm>
          <a:off x="899592" y="2708920"/>
          <a:ext cx="5616624" cy="914400"/>
        </p:xfrm>
        <a:graphic>
          <a:graphicData uri="http://schemas.openxmlformats.org/drawingml/2006/table">
            <a:tbl>
              <a:tblPr firstRow="1" bandRow="1">
                <a:tableStyleId>{5C22544A-7EE6-4342-B048-85BDC9FD1C3A}</a:tableStyleId>
              </a:tblPr>
              <a:tblGrid>
                <a:gridCol w="1857673">
                  <a:extLst>
                    <a:ext uri="{9D8B030D-6E8A-4147-A177-3AD203B41FA5}">
                      <a16:colId xmlns:a16="http://schemas.microsoft.com/office/drawing/2014/main" val="20000"/>
                    </a:ext>
                  </a:extLst>
                </a:gridCol>
                <a:gridCol w="1886743">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291924">
                <a:tc>
                  <a:txBody>
                    <a:bodyPr/>
                    <a:lstStyle/>
                    <a:p>
                      <a:endParaRPr lang="zh-TW" altLang="en-US" sz="1400" dirty="0"/>
                    </a:p>
                  </a:txBody>
                  <a:tcPr/>
                </a:tc>
                <a:tc>
                  <a:txBody>
                    <a:bodyPr/>
                    <a:lstStyle/>
                    <a:p>
                      <a:r>
                        <a:rPr lang="en-US" altLang="zh-TW" sz="1400" dirty="0" smtClean="0"/>
                        <a:t>Significand (HP)</a:t>
                      </a:r>
                      <a:endParaRPr lang="zh-TW" altLang="en-US" sz="1400" dirty="0"/>
                    </a:p>
                  </a:txBody>
                  <a:tcPr/>
                </a:tc>
                <a:tc>
                  <a:txBody>
                    <a:bodyPr/>
                    <a:lstStyle/>
                    <a:p>
                      <a:r>
                        <a:rPr lang="en-US" altLang="zh-TW" sz="1400" dirty="0" smtClean="0"/>
                        <a:t>Exponent</a:t>
                      </a:r>
                      <a:endParaRPr lang="zh-TW" altLang="en-US" sz="1400" dirty="0"/>
                    </a:p>
                  </a:txBody>
                  <a:tcPr/>
                </a:tc>
                <a:extLst>
                  <a:ext uri="{0D108BD9-81ED-4DB2-BD59-A6C34878D82A}">
                    <a16:rowId xmlns:a16="http://schemas.microsoft.com/office/drawing/2014/main" val="10000"/>
                  </a:ext>
                </a:extLst>
              </a:tr>
              <a:tr h="127248">
                <a:tc>
                  <a:txBody>
                    <a:bodyPr/>
                    <a:lstStyle/>
                    <a:p>
                      <a:r>
                        <a:rPr lang="en-US" altLang="zh-TW" sz="1400" dirty="0" smtClean="0"/>
                        <a:t>Unbounded</a:t>
                      </a:r>
                      <a:endParaRPr lang="zh-TW" altLang="en-US" sz="1400" dirty="0"/>
                    </a:p>
                  </a:txBody>
                  <a:tcPr/>
                </a:tc>
                <a:tc>
                  <a:txBody>
                    <a:bodyPr/>
                    <a:lstStyle/>
                    <a:p>
                      <a:r>
                        <a:rPr lang="en-US" altLang="zh-TW" sz="1400" dirty="0" smtClean="0"/>
                        <a:t>01.1111_1111_11</a:t>
                      </a:r>
                      <a:r>
                        <a:rPr lang="en-US" altLang="zh-TW" sz="1400" dirty="0" smtClean="0">
                          <a:solidFill>
                            <a:srgbClr val="FF0000"/>
                          </a:solidFill>
                        </a:rPr>
                        <a:t>xxx</a:t>
                      </a:r>
                      <a:endParaRPr lang="zh-TW" altLang="en-US" sz="1400" dirty="0">
                        <a:solidFill>
                          <a:srgbClr val="FF0000"/>
                        </a:solidFill>
                      </a:endParaRPr>
                    </a:p>
                  </a:txBody>
                  <a:tcPr/>
                </a:tc>
                <a:tc>
                  <a:txBody>
                    <a:bodyPr/>
                    <a:lstStyle/>
                    <a:p>
                      <a:r>
                        <a:rPr lang="en-US" altLang="zh-TW" sz="1400" dirty="0" smtClean="0"/>
                        <a:t>-15</a:t>
                      </a:r>
                      <a:endParaRPr lang="zh-TW" altLang="en-US" sz="1400" dirty="0"/>
                    </a:p>
                  </a:txBody>
                  <a:tcPr/>
                </a:tc>
                <a:extLst>
                  <a:ext uri="{0D108BD9-81ED-4DB2-BD59-A6C34878D82A}">
                    <a16:rowId xmlns:a16="http://schemas.microsoft.com/office/drawing/2014/main" val="10001"/>
                  </a:ext>
                </a:extLst>
              </a:tr>
              <a:tr h="291924">
                <a:tc>
                  <a:txBody>
                    <a:bodyPr/>
                    <a:lstStyle/>
                    <a:p>
                      <a:r>
                        <a:rPr lang="en-US" altLang="zh-TW" sz="1400" dirty="0" smtClean="0"/>
                        <a:t>bounded</a:t>
                      </a:r>
                      <a:endParaRPr lang="zh-TW" altLang="en-US" sz="1400" dirty="0"/>
                    </a:p>
                  </a:txBody>
                  <a:tcPr/>
                </a:tc>
                <a:tc>
                  <a:txBody>
                    <a:bodyPr/>
                    <a:lstStyle/>
                    <a:p>
                      <a:r>
                        <a:rPr lang="en-US" altLang="zh-TW" sz="1400" dirty="0" smtClean="0"/>
                        <a:t>00.1111_1111_11</a:t>
                      </a:r>
                      <a:r>
                        <a:rPr lang="en-US" altLang="zh-TW" sz="1400" dirty="0" smtClean="0">
                          <a:solidFill>
                            <a:srgbClr val="FF0000"/>
                          </a:solidFill>
                        </a:rPr>
                        <a:t>1xx</a:t>
                      </a:r>
                      <a:endParaRPr lang="zh-TW" altLang="en-US" sz="1400" dirty="0">
                        <a:solidFill>
                          <a:srgbClr val="FF0000"/>
                        </a:solidFill>
                      </a:endParaRPr>
                    </a:p>
                  </a:txBody>
                  <a:tcPr/>
                </a:tc>
                <a:tc>
                  <a:txBody>
                    <a:bodyPr/>
                    <a:lstStyle/>
                    <a:p>
                      <a:r>
                        <a:rPr lang="en-US" altLang="zh-TW" sz="1400" dirty="0" smtClean="0"/>
                        <a:t>-14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616700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parameter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815329202"/>
              </p:ext>
            </p:extLst>
          </p:nvPr>
        </p:nvGraphicFramePr>
        <p:xfrm>
          <a:off x="457200" y="1600200"/>
          <a:ext cx="8229600" cy="2392680"/>
        </p:xfrm>
        <a:graphic>
          <a:graphicData uri="http://schemas.openxmlformats.org/drawingml/2006/table">
            <a:tbl>
              <a:tblPr firstRow="1" bandRow="1">
                <a:tableStyleId>{5C22544A-7EE6-4342-B048-85BDC9FD1C3A}</a:tableStyleId>
              </a:tblPr>
              <a:tblGrid>
                <a:gridCol w="2602632">
                  <a:extLst>
                    <a:ext uri="{9D8B030D-6E8A-4147-A177-3AD203B41FA5}">
                      <a16:colId xmlns:a16="http://schemas.microsoft.com/office/drawing/2014/main" val="20000"/>
                    </a:ext>
                  </a:extLst>
                </a:gridCol>
                <a:gridCol w="5626968">
                  <a:extLst>
                    <a:ext uri="{9D8B030D-6E8A-4147-A177-3AD203B41FA5}">
                      <a16:colId xmlns:a16="http://schemas.microsoft.com/office/drawing/2014/main" val="20001"/>
                    </a:ext>
                  </a:extLst>
                </a:gridCol>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XLEN</a:t>
                      </a:r>
                      <a:endParaRPr lang="zh-TW" altLang="en-US" dirty="0"/>
                    </a:p>
                  </a:txBody>
                  <a:tcPr/>
                </a:tc>
                <a:tc>
                  <a:txBody>
                    <a:bodyPr/>
                    <a:lstStyle/>
                    <a:p>
                      <a:r>
                        <a:rPr lang="en-US" altLang="zh-TW" sz="1800" u="none" strike="noStrike" kern="1200" baseline="0" dirty="0" smtClean="0"/>
                        <a:t>The current width of an x register in bits </a:t>
                      </a:r>
                    </a:p>
                    <a:p>
                      <a:r>
                        <a:rPr lang="en-US" altLang="zh-TW" sz="1800" u="none" strike="noStrike" kern="1200" baseline="0" dirty="0" smtClean="0"/>
                        <a:t>(32 for RV32 or 64 for RV64)</a:t>
                      </a:r>
                      <a:endParaRPr lang="zh-TW" altLang="en-US" dirty="0" smtClean="0"/>
                    </a:p>
                  </a:txBody>
                  <a:tcPr/>
                </a:tc>
                <a:extLst>
                  <a:ext uri="{0D108BD9-81ED-4DB2-BD59-A6C34878D82A}">
                    <a16:rowId xmlns:a16="http://schemas.microsoft.com/office/drawing/2014/main" val="10001"/>
                  </a:ext>
                </a:extLst>
              </a:tr>
              <a:tr h="370840">
                <a:tc>
                  <a:txBody>
                    <a:bodyPr/>
                    <a:lstStyle/>
                    <a:p>
                      <a:r>
                        <a:rPr lang="en-US" altLang="zh-TW" dirty="0" smtClean="0"/>
                        <a:t>FLEN</a:t>
                      </a:r>
                      <a:endParaRPr lang="zh-TW" altLang="en-US" dirty="0"/>
                    </a:p>
                  </a:txBody>
                  <a:tcPr/>
                </a:tc>
                <a:tc>
                  <a:txBody>
                    <a:bodyPr/>
                    <a:lstStyle/>
                    <a:p>
                      <a:r>
                        <a:rPr lang="en-US" altLang="zh-TW" dirty="0" smtClean="0"/>
                        <a:t>The current</a:t>
                      </a:r>
                      <a:r>
                        <a:rPr lang="en-US" altLang="zh-TW" baseline="0" dirty="0" smtClean="0"/>
                        <a:t> width of a f register in bits</a:t>
                      </a:r>
                    </a:p>
                    <a:p>
                      <a:r>
                        <a:rPr lang="en-US" altLang="zh-TW" baseline="0" dirty="0" smtClean="0"/>
                        <a:t>(32 for SP, 64 for DP)</a:t>
                      </a:r>
                      <a:endParaRPr lang="zh-TW" altLang="en-US" dirty="0" smtClean="0"/>
                    </a:p>
                  </a:txBody>
                  <a:tcPr/>
                </a:tc>
                <a:extLst>
                  <a:ext uri="{0D108BD9-81ED-4DB2-BD59-A6C34878D82A}">
                    <a16:rowId xmlns:a16="http://schemas.microsoft.com/office/drawing/2014/main" val="10002"/>
                  </a:ext>
                </a:extLst>
              </a:tr>
              <a:tr h="370840">
                <a:tc>
                  <a:txBody>
                    <a:bodyPr/>
                    <a:lstStyle/>
                    <a:p>
                      <a:r>
                        <a:rPr lang="en-US" altLang="zh-TW" dirty="0" smtClean="0"/>
                        <a:t>VLEN</a:t>
                      </a:r>
                      <a:endParaRPr lang="zh-TW" altLang="en-US" dirty="0"/>
                    </a:p>
                  </a:txBody>
                  <a:tcPr/>
                </a:tc>
                <a:tc>
                  <a:txBody>
                    <a:bodyPr/>
                    <a:lstStyle/>
                    <a:p>
                      <a:r>
                        <a:rPr lang="en-US" altLang="zh-TW" smtClean="0"/>
                        <a:t>Vector length</a:t>
                      </a:r>
                      <a:endParaRPr lang="zh-TW" altLang="en-US" dirty="0" smtClean="0"/>
                    </a:p>
                  </a:txBody>
                  <a:tcPr/>
                </a:tc>
                <a:extLst>
                  <a:ext uri="{0D108BD9-81ED-4DB2-BD59-A6C34878D82A}">
                    <a16:rowId xmlns:a16="http://schemas.microsoft.com/office/drawing/2014/main" val="10003"/>
                  </a:ext>
                </a:extLst>
              </a:tr>
              <a:tr h="370840">
                <a:tc>
                  <a:txBody>
                    <a:bodyPr/>
                    <a:lstStyle/>
                    <a:p>
                      <a:r>
                        <a:rPr lang="en-US" altLang="zh-TW" dirty="0" smtClean="0"/>
                        <a:t>ELEN</a:t>
                      </a:r>
                      <a:endParaRPr lang="zh-TW" altLang="en-US" dirty="0"/>
                    </a:p>
                  </a:txBody>
                  <a:tcPr/>
                </a:tc>
                <a:tc>
                  <a:txBody>
                    <a:bodyPr/>
                    <a:lstStyle/>
                    <a:p>
                      <a:r>
                        <a:rPr lang="en-US" altLang="zh-TW" dirty="0" smtClean="0"/>
                        <a:t>Element</a:t>
                      </a:r>
                      <a:r>
                        <a:rPr lang="en-US" altLang="zh-TW" baseline="0" dirty="0" smtClean="0"/>
                        <a:t> width</a:t>
                      </a:r>
                      <a:endParaRPr lang="zh-TW" altLang="en-US"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59951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Fig. show result format, L, R, S, Sm and St field.</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The bit pattern is </a:t>
            </a:r>
            <a:r>
              <a:rPr lang="en-US" altLang="zh-TW" sz="2000" dirty="0" smtClean="0">
                <a:solidFill>
                  <a:srgbClr val="FF0000"/>
                </a:solidFill>
              </a:rPr>
              <a:t>all-one mantissa</a:t>
            </a:r>
            <a:r>
              <a:rPr lang="en-US" altLang="zh-TW" sz="2000" dirty="0" smtClean="0"/>
              <a:t> and the next slide show underflow special case detection.</a:t>
            </a:r>
            <a:endParaRPr lang="en-US" altLang="zh-TW" sz="2000" dirty="0"/>
          </a:p>
        </p:txBody>
      </p:sp>
      <p:pic>
        <p:nvPicPr>
          <p:cNvPr id="8194" name="Picture 2" descr="T:\users\klmn\larryzzr\FP_Larry\FDIV\FDIV_Figs\All-MISC-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40"/>
            <a:ext cx="4788297" cy="1922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763331033"/>
              </p:ext>
            </p:extLst>
          </p:nvPr>
        </p:nvGraphicFramePr>
        <p:xfrm>
          <a:off x="5364088" y="4581128"/>
          <a:ext cx="2592288" cy="213360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181297">
                <a:tc>
                  <a:txBody>
                    <a:bodyPr/>
                    <a:lstStyle/>
                    <a:p>
                      <a:r>
                        <a:rPr lang="en-US" altLang="zh-TW" sz="1400" dirty="0" smtClean="0"/>
                        <a:t>RM</a:t>
                      </a:r>
                      <a:endParaRPr lang="zh-TW" altLang="en-US" sz="1400" dirty="0"/>
                    </a:p>
                  </a:txBody>
                  <a:tcPr/>
                </a:tc>
                <a:tc>
                  <a:txBody>
                    <a:bodyPr/>
                    <a:lstStyle/>
                    <a:p>
                      <a:r>
                        <a:rPr lang="en-US" altLang="zh-TW" sz="1400" dirty="0" smtClean="0"/>
                        <a:t>Underflow special case</a:t>
                      </a:r>
                      <a:endParaRPr lang="zh-TW" altLang="en-US" sz="1400" dirty="0"/>
                    </a:p>
                  </a:txBody>
                  <a:tcPr/>
                </a:tc>
                <a:extLst>
                  <a:ext uri="{0D108BD9-81ED-4DB2-BD59-A6C34878D82A}">
                    <a16:rowId xmlns:a16="http://schemas.microsoft.com/office/drawing/2014/main" val="10000"/>
                  </a:ext>
                </a:extLst>
              </a:tr>
              <a:tr h="0">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extLst>
                  <a:ext uri="{0D108BD9-81ED-4DB2-BD59-A6C34878D82A}">
                    <a16:rowId xmlns:a16="http://schemas.microsoft.com/office/drawing/2014/main" val="10001"/>
                  </a:ext>
                </a:extLst>
              </a:tr>
              <a:tr h="24314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2"/>
                  </a:ext>
                </a:extLst>
              </a:tr>
              <a:tr h="24314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3"/>
                  </a:ext>
                </a:extLst>
              </a:tr>
              <a:tr h="24314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4"/>
                  </a:ext>
                </a:extLst>
              </a:tr>
              <a:tr h="24314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extLst>
                  <a:ext uri="{0D108BD9-81ED-4DB2-BD59-A6C34878D82A}">
                    <a16:rowId xmlns:a16="http://schemas.microsoft.com/office/drawing/2014/main" val="10005"/>
                  </a:ext>
                </a:extLst>
              </a:tr>
              <a:tr h="24314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135065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a:t>
            </a:r>
            <a:r>
              <a:rPr lang="en-US" altLang="zh-TW" sz="3200" dirty="0" smtClean="0"/>
              <a:t>Normal </a:t>
            </a:r>
            <a:r>
              <a:rPr lang="en-US" altLang="zh-TW" sz="3200" dirty="0"/>
              <a:t>Case (4/)</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underflow just qualify </a:t>
            </a:r>
            <a:r>
              <a:rPr lang="en-US" altLang="zh-TW" sz="2000" b="1" dirty="0" smtClean="0"/>
              <a:t>bit pattern, rounding carry </a:t>
            </a:r>
            <a:r>
              <a:rPr lang="en-US" altLang="zh-TW" sz="2000" dirty="0" smtClean="0"/>
              <a:t>(round digit) and other signals.</a:t>
            </a:r>
          </a:p>
          <a:p>
            <a:r>
              <a:rPr lang="en-US" altLang="zh-TW" sz="2000" dirty="0" smtClean="0"/>
              <a:t>The bit pattern is the same with the special case</a:t>
            </a:r>
            <a:endParaRPr lang="zh-TW" altLang="en-US" sz="2000" dirty="0"/>
          </a:p>
        </p:txBody>
      </p:sp>
    </p:spTree>
    <p:extLst>
      <p:ext uri="{BB962C8B-B14F-4D97-AF65-F5344CB8AC3E}">
        <p14:creationId xmlns:p14="http://schemas.microsoft.com/office/powerpoint/2010/main" val="2446505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comparing &amp; others instructions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375036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Comparing &amp; Others Instructions </a:t>
            </a:r>
            <a:r>
              <a:rPr lang="en-US" altLang="zh-TW" sz="3600" dirty="0" err="1"/>
              <a:t>Datapath</a:t>
            </a:r>
            <a:endParaRPr lang="zh-TW" altLang="en-US" sz="3600" dirty="0"/>
          </a:p>
        </p:txBody>
      </p:sp>
      <p:pic>
        <p:nvPicPr>
          <p:cNvPr id="15"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8108829" y="2852936"/>
            <a:ext cx="101548" cy="5539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8025970" y="2614811"/>
            <a:ext cx="101679" cy="79208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6888814" y="5517232"/>
            <a:ext cx="154676" cy="79306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6932312" y="5517232"/>
            <a:ext cx="131739" cy="79306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rot="16200000">
            <a:off x="8753765" y="3769187"/>
            <a:ext cx="144016" cy="29863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6561494" y="4797152"/>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6604992" y="4797152"/>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084168" y="4149080"/>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127666" y="4149080"/>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內容版面配置區 2"/>
          <p:cNvSpPr>
            <a:spLocks noGrp="1"/>
          </p:cNvSpPr>
          <p:nvPr>
            <p:ph idx="1"/>
          </p:nvPr>
        </p:nvSpPr>
        <p:spPr/>
        <p:txBody>
          <a:bodyPr>
            <a:normAutofit/>
          </a:bodyPr>
          <a:lstStyle/>
          <a:p>
            <a:r>
              <a:rPr lang="en-US" altLang="zh-TW" sz="1600" dirty="0">
                <a:solidFill>
                  <a:srgbClr val="FF0000"/>
                </a:solidFill>
              </a:rPr>
              <a:t>Comparing instructions</a:t>
            </a:r>
          </a:p>
          <a:p>
            <a:r>
              <a:rPr lang="en-US" altLang="zh-TW" sz="1600" dirty="0">
                <a:solidFill>
                  <a:schemeClr val="accent1"/>
                </a:solidFill>
              </a:rPr>
              <a:t>Others instructions</a:t>
            </a:r>
          </a:p>
          <a:p>
            <a:r>
              <a:rPr lang="en-US" altLang="zh-TW" sz="1600" dirty="0">
                <a:solidFill>
                  <a:srgbClr val="FFC000"/>
                </a:solidFill>
              </a:rPr>
              <a:t>Scalar </a:t>
            </a:r>
            <a:r>
              <a:rPr lang="en-US" altLang="zh-TW" sz="1600" dirty="0" err="1">
                <a:solidFill>
                  <a:srgbClr val="FFC000"/>
                </a:solidFill>
              </a:rPr>
              <a:t>fp</a:t>
            </a:r>
            <a:r>
              <a:rPr lang="en-US" altLang="zh-TW" sz="1600" dirty="0">
                <a:solidFill>
                  <a:srgbClr val="FFC000"/>
                </a:solidFill>
              </a:rPr>
              <a:t> result (XRF</a:t>
            </a:r>
            <a:endParaRPr lang="en-US" altLang="zh-TW" sz="1200" dirty="0" smtClean="0"/>
          </a:p>
        </p:txBody>
      </p:sp>
    </p:spTree>
    <p:extLst>
      <p:ext uri="{BB962C8B-B14F-4D97-AF65-F5344CB8AC3E}">
        <p14:creationId xmlns:p14="http://schemas.microsoft.com/office/powerpoint/2010/main" val="14650484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Comparing </a:t>
            </a:r>
            <a:r>
              <a:rPr lang="en-US" altLang="zh-TW" dirty="0"/>
              <a:t>&amp; </a:t>
            </a:r>
            <a:r>
              <a:rPr lang="en-US" altLang="zh-TW" dirty="0" smtClean="0"/>
              <a:t>Others Instructions</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Comparing &amp; others instruction block diagram detail</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bf2s: bfloat16 to single</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p:txBody>
      </p:sp>
      <p:pic>
        <p:nvPicPr>
          <p:cNvPr id="3076" name="Picture 4" descr="C:\Users\larryzzr\Desktop\FP\FMIS_Figs\others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32856"/>
            <a:ext cx="48482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582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Comparing Instructions</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Comparing instructions</a:t>
            </a:r>
          </a:p>
          <a:p>
            <a:pPr lvl="1"/>
            <a:r>
              <a:rPr lang="en-US" altLang="zh-TW" sz="2000" dirty="0" smtClean="0"/>
              <a:t>Scalar: return 0/1</a:t>
            </a:r>
          </a:p>
          <a:p>
            <a:pPr lvl="1"/>
            <a:r>
              <a:rPr lang="en-US" altLang="zh-TW" sz="2000" dirty="0" smtClean="0"/>
              <a:t>Vector: Write the comparison result to a mask register</a:t>
            </a:r>
          </a:p>
          <a:p>
            <a:r>
              <a:rPr lang="en-US" altLang="zh-TW" sz="2400" dirty="0"/>
              <a:t>Min/Max instructions</a:t>
            </a:r>
            <a:endParaRPr lang="en-US" altLang="zh-TW" dirty="0"/>
          </a:p>
          <a:p>
            <a:pPr lvl="1"/>
            <a:r>
              <a:rPr lang="en-US" altLang="zh-TW" sz="2000" dirty="0"/>
              <a:t>The </a:t>
            </a:r>
            <a:r>
              <a:rPr lang="en-US" altLang="zh-TW" sz="2000" dirty="0" err="1"/>
              <a:t>rm</a:t>
            </a:r>
            <a:r>
              <a:rPr lang="en-US" altLang="zh-TW" sz="2000" dirty="0"/>
              <a:t> field indicates MIN/MAX</a:t>
            </a:r>
          </a:p>
          <a:p>
            <a:pPr lvl="1"/>
            <a:r>
              <a:rPr lang="en-US" altLang="zh-TW" sz="2000" dirty="0"/>
              <a:t>FMIN: W</a:t>
            </a:r>
            <a:r>
              <a:rPr lang="en-US" altLang="zh-TW" sz="1800" dirty="0"/>
              <a:t>rite the smaller of rs1 and rs2 to </a:t>
            </a:r>
            <a:r>
              <a:rPr lang="en-US" altLang="zh-TW" sz="1800" dirty="0" err="1"/>
              <a:t>rd</a:t>
            </a:r>
            <a:endParaRPr lang="en-US" altLang="zh-TW" sz="1800" dirty="0"/>
          </a:p>
          <a:p>
            <a:pPr lvl="1"/>
            <a:r>
              <a:rPr lang="en-US" altLang="zh-TW" sz="2000" dirty="0"/>
              <a:t>FMAX: </a:t>
            </a:r>
            <a:r>
              <a:rPr lang="en-US" altLang="zh-TW" sz="1800" dirty="0"/>
              <a:t>Write the larger of rs2 and rs2 to </a:t>
            </a:r>
            <a:r>
              <a:rPr lang="en-US" altLang="zh-TW" sz="1800" dirty="0" err="1"/>
              <a:t>rd</a:t>
            </a:r>
            <a:endParaRPr lang="en-US" altLang="zh-TW" sz="1800" dirty="0"/>
          </a:p>
          <a:p>
            <a:pPr lvl="1"/>
            <a:r>
              <a:rPr lang="en-US" altLang="zh-TW" sz="2000" dirty="0"/>
              <a:t>The value −0.0 is considered to be </a:t>
            </a:r>
            <a:r>
              <a:rPr lang="en-US" altLang="zh-TW" sz="2000" b="1" dirty="0"/>
              <a:t>less</a:t>
            </a:r>
            <a:r>
              <a:rPr lang="en-US" altLang="zh-TW" sz="2000" dirty="0"/>
              <a:t> than the value +0.0.</a:t>
            </a:r>
          </a:p>
          <a:p>
            <a:pPr lvl="1"/>
            <a:r>
              <a:rPr lang="en-US" altLang="zh-TW" sz="2000" dirty="0"/>
              <a:t>Both inputs are </a:t>
            </a:r>
            <a:r>
              <a:rPr lang="en-US" altLang="zh-TW" sz="2000" dirty="0" err="1"/>
              <a:t>NaNs</a:t>
            </a:r>
            <a:r>
              <a:rPr lang="en-US" altLang="zh-TW" sz="2000" dirty="0"/>
              <a:t>, the result is the canonical </a:t>
            </a:r>
            <a:r>
              <a:rPr lang="en-US" altLang="zh-TW" sz="2000" dirty="0" err="1"/>
              <a:t>NaN</a:t>
            </a:r>
            <a:r>
              <a:rPr lang="en-US" altLang="zh-TW" sz="2000" dirty="0"/>
              <a:t>.</a:t>
            </a:r>
          </a:p>
          <a:p>
            <a:pPr lvl="1"/>
            <a:r>
              <a:rPr lang="en-US" altLang="zh-TW" sz="2000" dirty="0"/>
              <a:t>Only one operand is a </a:t>
            </a:r>
            <a:r>
              <a:rPr lang="en-US" altLang="zh-TW" sz="2000" dirty="0" err="1"/>
              <a:t>NaN</a:t>
            </a:r>
            <a:r>
              <a:rPr lang="en-US" altLang="zh-TW" sz="2000" dirty="0"/>
              <a:t>, the result is the non-</a:t>
            </a:r>
            <a:r>
              <a:rPr lang="en-US" altLang="zh-TW" sz="2000" dirty="0" err="1"/>
              <a:t>NaN</a:t>
            </a:r>
            <a:r>
              <a:rPr lang="en-US" altLang="zh-TW" sz="2000" dirty="0"/>
              <a:t> operand.</a:t>
            </a:r>
          </a:p>
          <a:p>
            <a:pPr lvl="1"/>
            <a:r>
              <a:rPr lang="en-US" altLang="zh-TW" sz="2000" dirty="0"/>
              <a:t>Signaling </a:t>
            </a:r>
            <a:r>
              <a:rPr lang="en-US" altLang="zh-TW" sz="2000" dirty="0" err="1"/>
              <a:t>NaN</a:t>
            </a:r>
            <a:r>
              <a:rPr lang="en-US" altLang="zh-TW" sz="2000" dirty="0"/>
              <a:t> inputs raise the </a:t>
            </a:r>
            <a:r>
              <a:rPr lang="en-US" altLang="zh-TW" sz="2000" b="1" dirty="0"/>
              <a:t>invalid operation </a:t>
            </a:r>
            <a:r>
              <a:rPr lang="en-US" altLang="zh-TW" sz="2000" dirty="0"/>
              <a:t>exception, even when the result is not </a:t>
            </a:r>
            <a:r>
              <a:rPr lang="en-US" altLang="zh-TW" sz="2000" dirty="0" err="1"/>
              <a:t>NaN</a:t>
            </a:r>
            <a:r>
              <a:rPr lang="en-US" altLang="zh-TW" sz="2000" dirty="0"/>
              <a:t>.</a:t>
            </a:r>
            <a:endParaRPr lang="zh-TW" altLang="en-US" sz="2000" dirty="0"/>
          </a:p>
          <a:p>
            <a:endParaRPr lang="en-US" altLang="zh-TW" sz="2400" dirty="0" smtClean="0"/>
          </a:p>
        </p:txBody>
      </p:sp>
    </p:spTree>
    <p:extLst>
      <p:ext uri="{BB962C8B-B14F-4D97-AF65-F5344CB8AC3E}">
        <p14:creationId xmlns:p14="http://schemas.microsoft.com/office/powerpoint/2010/main" val="4144279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Others Instructions</a:t>
            </a:r>
            <a:endParaRPr lang="zh-TW" altLang="en-US" dirty="0"/>
          </a:p>
        </p:txBody>
      </p:sp>
      <p:sp>
        <p:nvSpPr>
          <p:cNvPr id="3" name="內容版面配置區 2"/>
          <p:cNvSpPr>
            <a:spLocks noGrp="1"/>
          </p:cNvSpPr>
          <p:nvPr>
            <p:ph idx="1"/>
          </p:nvPr>
        </p:nvSpPr>
        <p:spPr>
          <a:xfrm>
            <a:off x="457200" y="1600200"/>
            <a:ext cx="5050904" cy="4525963"/>
          </a:xfrm>
        </p:spPr>
        <p:txBody>
          <a:bodyPr>
            <a:normAutofit lnSpcReduction="10000"/>
          </a:bodyPr>
          <a:lstStyle/>
          <a:p>
            <a:r>
              <a:rPr lang="en-US" altLang="zh-TW" sz="2400" dirty="0"/>
              <a:t>Sign-injection instructions</a:t>
            </a:r>
          </a:p>
          <a:p>
            <a:pPr lvl="1"/>
            <a:r>
              <a:rPr lang="en-US" altLang="zh-TW" sz="2000" dirty="0"/>
              <a:t>The result takes all bits except the sign bit form the vector vs2 operands.</a:t>
            </a:r>
          </a:p>
          <a:p>
            <a:pPr lvl="1"/>
            <a:r>
              <a:rPr lang="en-US" altLang="zh-TW" sz="2000" dirty="0"/>
              <a:t>The </a:t>
            </a:r>
            <a:r>
              <a:rPr lang="en-US" altLang="zh-TW" sz="2000" dirty="0" err="1"/>
              <a:t>rm</a:t>
            </a:r>
            <a:r>
              <a:rPr lang="en-US" altLang="zh-TW" sz="2000" dirty="0"/>
              <a:t> (rounding mode) field indicates J[N]/JX</a:t>
            </a:r>
          </a:p>
          <a:p>
            <a:endParaRPr lang="en-US" altLang="zh-TW" sz="2400" dirty="0" smtClean="0"/>
          </a:p>
          <a:p>
            <a:r>
              <a:rPr lang="en-US" altLang="zh-TW" sz="2400" dirty="0" smtClean="0"/>
              <a:t>Classify instructions</a:t>
            </a:r>
            <a:endParaRPr lang="en-US" altLang="zh-TW" dirty="0" smtClean="0"/>
          </a:p>
          <a:p>
            <a:pPr lvl="1"/>
            <a:r>
              <a:rPr lang="en-US" altLang="zh-TW" sz="2000" dirty="0"/>
              <a:t>The 10-bit mask produced by this instruction is placed in the LSB of the result elements.</a:t>
            </a:r>
          </a:p>
          <a:p>
            <a:pPr lvl="1"/>
            <a:r>
              <a:rPr lang="en-US" altLang="zh-TW" sz="2000" dirty="0"/>
              <a:t>This instruction is only defined for SEW=16b above, so the result will always fit in the destination elements.</a:t>
            </a:r>
          </a:p>
          <a:p>
            <a:pPr lvl="1"/>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170866873"/>
              </p:ext>
            </p:extLst>
          </p:nvPr>
        </p:nvGraphicFramePr>
        <p:xfrm>
          <a:off x="5508104" y="3717032"/>
          <a:ext cx="3456384" cy="3017520"/>
        </p:xfrm>
        <a:graphic>
          <a:graphicData uri="http://schemas.openxmlformats.org/drawingml/2006/table">
            <a:tbl>
              <a:tblPr firstRow="1" bandRow="1">
                <a:tableStyleId>{5C22544A-7EE6-4342-B048-85BDC9FD1C3A}</a:tableStyleId>
              </a:tblPr>
              <a:tblGrid>
                <a:gridCol w="1304296">
                  <a:extLst>
                    <a:ext uri="{9D8B030D-6E8A-4147-A177-3AD203B41FA5}">
                      <a16:colId xmlns:a16="http://schemas.microsoft.com/office/drawing/2014/main" val="20000"/>
                    </a:ext>
                  </a:extLst>
                </a:gridCol>
                <a:gridCol w="2152088">
                  <a:extLst>
                    <a:ext uri="{9D8B030D-6E8A-4147-A177-3AD203B41FA5}">
                      <a16:colId xmlns:a16="http://schemas.microsoft.com/office/drawing/2014/main" val="20001"/>
                    </a:ext>
                  </a:extLst>
                </a:gridCol>
              </a:tblGrid>
              <a:tr h="274320">
                <a:tc>
                  <a:txBody>
                    <a:bodyPr/>
                    <a:lstStyle/>
                    <a:p>
                      <a:pPr algn="ctr"/>
                      <a:r>
                        <a:rPr lang="en-US" altLang="zh-TW" sz="1200" dirty="0" smtClean="0"/>
                        <a:t>Rd bit</a:t>
                      </a:r>
                      <a:endParaRPr lang="zh-TW" altLang="en-US" sz="1200" dirty="0"/>
                    </a:p>
                  </a:txBody>
                  <a:tcPr/>
                </a:tc>
                <a:tc>
                  <a:txBody>
                    <a:bodyPr/>
                    <a:lstStyle/>
                    <a:p>
                      <a:r>
                        <a:rPr lang="en-US" altLang="zh-TW" sz="1200" dirty="0" smtClean="0"/>
                        <a:t>Meaning</a:t>
                      </a:r>
                      <a:endParaRPr lang="zh-TW" altLang="en-US" sz="1200" dirty="0"/>
                    </a:p>
                  </a:txBody>
                  <a:tcPr/>
                </a:tc>
                <a:extLst>
                  <a:ext uri="{0D108BD9-81ED-4DB2-BD59-A6C34878D82A}">
                    <a16:rowId xmlns:a16="http://schemas.microsoft.com/office/drawing/2014/main" val="10000"/>
                  </a:ext>
                </a:extLst>
              </a:tr>
              <a:tr h="239916">
                <a:tc>
                  <a:txBody>
                    <a:bodyPr/>
                    <a:lstStyle/>
                    <a:p>
                      <a:pPr algn="ctr"/>
                      <a:r>
                        <a:rPr lang="en-US" altLang="zh-TW" sz="1200" dirty="0" smtClean="0"/>
                        <a:t>0</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t>
                      </a:r>
                      <a:r>
                        <a:rPr lang="en-US" altLang="zh-TW" sz="1200" dirty="0" err="1" smtClean="0"/>
                        <a:t>inf</a:t>
                      </a:r>
                      <a:endParaRPr lang="zh-TW" altLang="en-US" sz="1200" dirty="0" smtClean="0"/>
                    </a:p>
                  </a:txBody>
                  <a:tcPr/>
                </a:tc>
                <a:extLst>
                  <a:ext uri="{0D108BD9-81ED-4DB2-BD59-A6C34878D82A}">
                    <a16:rowId xmlns:a16="http://schemas.microsoft.com/office/drawing/2014/main" val="10001"/>
                  </a:ext>
                </a:extLst>
              </a:tr>
              <a:tr h="239916">
                <a:tc>
                  <a:txBody>
                    <a:bodyPr/>
                    <a:lstStyle/>
                    <a:p>
                      <a:pPr algn="ctr"/>
                      <a:r>
                        <a:rPr lang="en-US" altLang="zh-TW" sz="1200" dirty="0" smtClean="0"/>
                        <a:t>1</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-normal number</a:t>
                      </a:r>
                    </a:p>
                  </a:txBody>
                  <a:tcPr/>
                </a:tc>
                <a:extLst>
                  <a:ext uri="{0D108BD9-81ED-4DB2-BD59-A6C34878D82A}">
                    <a16:rowId xmlns:a16="http://schemas.microsoft.com/office/drawing/2014/main" val="10002"/>
                  </a:ext>
                </a:extLst>
              </a:tr>
              <a:tr h="239916">
                <a:tc>
                  <a:txBody>
                    <a:bodyPr/>
                    <a:lstStyle/>
                    <a:p>
                      <a:pPr algn="ctr"/>
                      <a:r>
                        <a:rPr lang="en-US" altLang="zh-TW" sz="1200" dirty="0" smtClean="0"/>
                        <a:t>2</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-subnormal</a:t>
                      </a:r>
                      <a:r>
                        <a:rPr lang="en-US" altLang="zh-TW" sz="1200" baseline="0" dirty="0" smtClean="0"/>
                        <a:t> number</a:t>
                      </a:r>
                      <a:endParaRPr lang="zh-TW" altLang="en-US" sz="1200" dirty="0" smtClean="0"/>
                    </a:p>
                  </a:txBody>
                  <a:tcPr/>
                </a:tc>
                <a:extLst>
                  <a:ext uri="{0D108BD9-81ED-4DB2-BD59-A6C34878D82A}">
                    <a16:rowId xmlns:a16="http://schemas.microsoft.com/office/drawing/2014/main" val="10003"/>
                  </a:ext>
                </a:extLst>
              </a:tr>
              <a:tr h="239916">
                <a:tc>
                  <a:txBody>
                    <a:bodyPr/>
                    <a:lstStyle/>
                    <a:p>
                      <a:pPr algn="ctr"/>
                      <a:r>
                        <a:rPr lang="en-US" altLang="zh-TW" sz="1200" dirty="0" smtClean="0"/>
                        <a:t>3</a:t>
                      </a:r>
                      <a:endParaRPr lang="zh-TW" altLang="en-US" sz="1200" dirty="0"/>
                    </a:p>
                  </a:txBody>
                  <a:tcPr/>
                </a:tc>
                <a:tc>
                  <a:txBody>
                    <a:bodyPr/>
                    <a:lstStyle/>
                    <a:p>
                      <a:r>
                        <a:rPr lang="en-US" altLang="zh-TW" sz="1200" dirty="0" smtClean="0"/>
                        <a:t>rs1 is -0</a:t>
                      </a:r>
                      <a:endParaRPr lang="zh-TW" altLang="en-US" sz="1200" dirty="0"/>
                    </a:p>
                  </a:txBody>
                  <a:tcPr/>
                </a:tc>
                <a:extLst>
                  <a:ext uri="{0D108BD9-81ED-4DB2-BD59-A6C34878D82A}">
                    <a16:rowId xmlns:a16="http://schemas.microsoft.com/office/drawing/2014/main" val="10004"/>
                  </a:ext>
                </a:extLst>
              </a:tr>
              <a:tr h="239916">
                <a:tc>
                  <a:txBody>
                    <a:bodyPr/>
                    <a:lstStyle/>
                    <a:p>
                      <a:pPr algn="ctr"/>
                      <a:r>
                        <a:rPr lang="en-US" altLang="zh-TW" sz="1200" dirty="0" smtClean="0"/>
                        <a:t>4</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+0</a:t>
                      </a:r>
                      <a:endParaRPr lang="zh-TW" altLang="en-US" sz="1200" dirty="0" smtClean="0"/>
                    </a:p>
                  </a:txBody>
                  <a:tcPr/>
                </a:tc>
                <a:extLst>
                  <a:ext uri="{0D108BD9-81ED-4DB2-BD59-A6C34878D82A}">
                    <a16:rowId xmlns:a16="http://schemas.microsoft.com/office/drawing/2014/main" val="10005"/>
                  </a:ext>
                </a:extLst>
              </a:tr>
              <a:tr h="239916">
                <a:tc>
                  <a:txBody>
                    <a:bodyPr/>
                    <a:lstStyle/>
                    <a:p>
                      <a:pPr algn="ctr"/>
                      <a:r>
                        <a:rPr lang="en-US" altLang="zh-TW" sz="1200" dirty="0" smtClean="0"/>
                        <a:t>5</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+subnormal number</a:t>
                      </a:r>
                      <a:endParaRPr lang="zh-TW" altLang="en-US" sz="1200" dirty="0" smtClean="0"/>
                    </a:p>
                  </a:txBody>
                  <a:tcPr/>
                </a:tc>
                <a:extLst>
                  <a:ext uri="{0D108BD9-81ED-4DB2-BD59-A6C34878D82A}">
                    <a16:rowId xmlns:a16="http://schemas.microsoft.com/office/drawing/2014/main" val="10006"/>
                  </a:ext>
                </a:extLst>
              </a:tr>
              <a:tr h="239916">
                <a:tc>
                  <a:txBody>
                    <a:bodyPr/>
                    <a:lstStyle/>
                    <a:p>
                      <a:pPr algn="ctr"/>
                      <a:r>
                        <a:rPr lang="en-US" altLang="zh-TW" sz="1200" dirty="0" smtClean="0"/>
                        <a:t>6</a:t>
                      </a:r>
                      <a:endParaRPr lang="zh-TW" altLang="en-US" sz="1200" dirty="0"/>
                    </a:p>
                  </a:txBody>
                  <a:tcPr/>
                </a:tc>
                <a:tc>
                  <a:txBody>
                    <a:bodyPr/>
                    <a:lstStyle/>
                    <a:p>
                      <a:r>
                        <a:rPr lang="en-US" altLang="zh-TW" sz="1200" dirty="0" smtClean="0"/>
                        <a:t>rs1 is a +normal number</a:t>
                      </a:r>
                      <a:endParaRPr lang="zh-TW" altLang="en-US" sz="1200" dirty="0"/>
                    </a:p>
                  </a:txBody>
                  <a:tcPr/>
                </a:tc>
                <a:extLst>
                  <a:ext uri="{0D108BD9-81ED-4DB2-BD59-A6C34878D82A}">
                    <a16:rowId xmlns:a16="http://schemas.microsoft.com/office/drawing/2014/main" val="10007"/>
                  </a:ext>
                </a:extLst>
              </a:tr>
              <a:tr h="239916">
                <a:tc>
                  <a:txBody>
                    <a:bodyPr/>
                    <a:lstStyle/>
                    <a:p>
                      <a:pPr algn="ctr"/>
                      <a:r>
                        <a:rPr lang="en-US" altLang="zh-TW" sz="1200" dirty="0" smtClean="0"/>
                        <a:t>7</a:t>
                      </a:r>
                      <a:endParaRPr lang="zh-TW" altLang="en-US" sz="1200" dirty="0"/>
                    </a:p>
                  </a:txBody>
                  <a:tcPr/>
                </a:tc>
                <a:tc>
                  <a:txBody>
                    <a:bodyPr/>
                    <a:lstStyle/>
                    <a:p>
                      <a:r>
                        <a:rPr lang="en-US" altLang="zh-TW" sz="1200" dirty="0" smtClean="0"/>
                        <a:t>rs</a:t>
                      </a:r>
                      <a:r>
                        <a:rPr lang="en-US" altLang="zh-TW" sz="1200" baseline="0" dirty="0" smtClean="0"/>
                        <a:t>1 is +</a:t>
                      </a:r>
                      <a:r>
                        <a:rPr lang="en-US" altLang="zh-TW" sz="1200" baseline="0" dirty="0" err="1" smtClean="0"/>
                        <a:t>inf</a:t>
                      </a:r>
                      <a:endParaRPr lang="zh-TW" altLang="en-US" sz="1200" dirty="0"/>
                    </a:p>
                  </a:txBody>
                  <a:tcPr/>
                </a:tc>
                <a:extLst>
                  <a:ext uri="{0D108BD9-81ED-4DB2-BD59-A6C34878D82A}">
                    <a16:rowId xmlns:a16="http://schemas.microsoft.com/office/drawing/2014/main" val="10008"/>
                  </a:ext>
                </a:extLst>
              </a:tr>
              <a:tr h="239916">
                <a:tc>
                  <a:txBody>
                    <a:bodyPr/>
                    <a:lstStyle/>
                    <a:p>
                      <a:pPr algn="ctr"/>
                      <a:r>
                        <a:rPr lang="en-US" altLang="zh-TW" sz="1200" dirty="0" smtClean="0"/>
                        <a:t>8</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signaling</a:t>
                      </a:r>
                      <a:r>
                        <a:rPr lang="en-US" altLang="zh-TW" sz="1200" baseline="0" dirty="0" smtClean="0"/>
                        <a:t> </a:t>
                      </a:r>
                      <a:r>
                        <a:rPr lang="en-US" altLang="zh-TW" sz="1200" baseline="0" dirty="0" err="1" smtClean="0"/>
                        <a:t>NaN</a:t>
                      </a:r>
                      <a:endParaRPr lang="zh-TW" altLang="en-US" sz="1200" dirty="0" smtClean="0"/>
                    </a:p>
                  </a:txBody>
                  <a:tcPr/>
                </a:tc>
                <a:extLst>
                  <a:ext uri="{0D108BD9-81ED-4DB2-BD59-A6C34878D82A}">
                    <a16:rowId xmlns:a16="http://schemas.microsoft.com/office/drawing/2014/main" val="10009"/>
                  </a:ext>
                </a:extLst>
              </a:tr>
              <a:tr h="239916">
                <a:tc>
                  <a:txBody>
                    <a:bodyPr/>
                    <a:lstStyle/>
                    <a:p>
                      <a:pPr algn="ctr"/>
                      <a:r>
                        <a:rPr lang="en-US" altLang="zh-TW" sz="1200" dirty="0" smtClean="0"/>
                        <a:t>9</a:t>
                      </a:r>
                      <a:endParaRPr lang="zh-TW" altLang="en-US" sz="1200" dirty="0"/>
                    </a:p>
                  </a:txBody>
                  <a:tcPr/>
                </a:tc>
                <a:tc>
                  <a:txBody>
                    <a:bodyPr/>
                    <a:lstStyle/>
                    <a:p>
                      <a:r>
                        <a:rPr lang="en-US" altLang="zh-TW" sz="1200" dirty="0" smtClean="0"/>
                        <a:t>rs1 is a quiet</a:t>
                      </a:r>
                      <a:r>
                        <a:rPr lang="en-US" altLang="zh-TW" sz="1200" baseline="0" dirty="0" smtClean="0"/>
                        <a:t> </a:t>
                      </a:r>
                      <a:r>
                        <a:rPr lang="en-US" altLang="zh-TW" sz="1200" baseline="0" dirty="0" err="1" smtClean="0"/>
                        <a:t>NaN</a:t>
                      </a:r>
                      <a:endParaRPr lang="zh-TW" altLang="en-US"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35297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Cross Lane </a:t>
            </a:r>
            <a:r>
              <a:rPr lang="en-US" altLang="zh-TW" dirty="0" err="1" smtClean="0"/>
              <a:t>datapath</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988513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Narrowing &amp; Mask Instruction </a:t>
            </a:r>
            <a:r>
              <a:rPr lang="en-US" altLang="zh-TW" sz="3600" dirty="0" err="1" smtClean="0"/>
              <a:t>Datapath</a:t>
            </a:r>
            <a:endParaRPr lang="zh-TW" altLang="en-US" sz="3600" dirty="0"/>
          </a:p>
        </p:txBody>
      </p:sp>
      <p:sp>
        <p:nvSpPr>
          <p:cNvPr id="3" name="內容版面配置區 2"/>
          <p:cNvSpPr>
            <a:spLocks noGrp="1"/>
          </p:cNvSpPr>
          <p:nvPr>
            <p:ph idx="1"/>
          </p:nvPr>
        </p:nvSpPr>
        <p:spPr/>
        <p:txBody>
          <a:bodyPr>
            <a:normAutofit/>
          </a:bodyPr>
          <a:lstStyle/>
          <a:p>
            <a:r>
              <a:rPr lang="en-US" altLang="zh-TW" sz="2400" dirty="0" smtClean="0"/>
              <a:t>Narrowing and mask </a:t>
            </a:r>
            <a:r>
              <a:rPr lang="en-US" altLang="zh-TW" sz="2400" dirty="0"/>
              <a:t>instruction </a:t>
            </a:r>
            <a:r>
              <a:rPr lang="en-US" altLang="zh-TW" sz="2400" dirty="0" smtClean="0"/>
              <a:t>format is special and </a:t>
            </a:r>
            <a:r>
              <a:rPr lang="en-US" altLang="zh-TW" sz="2400" dirty="0"/>
              <a:t>those instruction result </a:t>
            </a:r>
            <a:r>
              <a:rPr lang="en-US" altLang="zh-TW" sz="2400" dirty="0" smtClean="0"/>
              <a:t>will go through to lower lane. (e.g. Lane 1</a:t>
            </a:r>
            <a:r>
              <a:rPr lang="en-US" altLang="zh-TW" sz="2400" dirty="0" smtClean="0">
                <a:sym typeface="Wingdings" panose="05000000000000000000" pitchFamily="2" charset="2"/>
              </a:rPr>
              <a:t> Lane 0</a:t>
            </a:r>
            <a:r>
              <a:rPr lang="en-US" altLang="zh-TW" sz="2400" dirty="0" smtClean="0"/>
              <a:t>)</a:t>
            </a:r>
            <a:endParaRPr lang="en-US" altLang="zh-TW" sz="2400" dirty="0"/>
          </a:p>
          <a:p>
            <a:r>
              <a:rPr lang="en-US" altLang="zh-TW" sz="2400" dirty="0" smtClean="0"/>
              <a:t>The following instruction need to shift to narrowing format</a:t>
            </a:r>
          </a:p>
          <a:p>
            <a:pPr marL="914400" lvl="1" indent="-457200">
              <a:buFont typeface="+mj-lt"/>
              <a:buAutoNum type="arabicPeriod"/>
            </a:pPr>
            <a:r>
              <a:rPr lang="en-US" altLang="zh-TW" sz="2000" dirty="0" smtClean="0"/>
              <a:t>Lane produce result and pack result</a:t>
            </a:r>
          </a:p>
          <a:p>
            <a:pPr marL="914400" lvl="1" indent="-457200">
              <a:buFont typeface="+mj-lt"/>
              <a:buAutoNum type="arabicPeriod"/>
            </a:pPr>
            <a:r>
              <a:rPr lang="en-US" altLang="zh-TW" sz="2000" dirty="0" err="1" smtClean="0"/>
              <a:t>Lane_Carry_control</a:t>
            </a:r>
            <a:r>
              <a:rPr lang="en-US" altLang="zh-TW" sz="2000" dirty="0" smtClean="0"/>
              <a:t> pack result and duplicated</a:t>
            </a:r>
          </a:p>
          <a:p>
            <a:pPr lvl="1"/>
            <a:endParaRPr lang="zh-TW" altLang="en-US" sz="2000" dirty="0"/>
          </a:p>
        </p:txBody>
      </p:sp>
      <p:pic>
        <p:nvPicPr>
          <p:cNvPr id="3074" name="Picture 2" descr="C:\Users\larryzzr\Desktop\FP_Larry\FMIS_Figs\narrowing_data_packing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05064"/>
            <a:ext cx="4368924" cy="273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01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Reduction </a:t>
            </a:r>
            <a:r>
              <a:rPr lang="en-US" altLang="zh-TW" sz="3600" dirty="0" smtClean="0"/>
              <a:t>Instructions (1/)</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Reduction instruction data flow</a:t>
            </a:r>
          </a:p>
          <a:p>
            <a:pPr lvl="1"/>
            <a:r>
              <a:rPr lang="en-US" altLang="zh-TW" sz="1600" dirty="0" smtClean="0"/>
              <a:t>Do the </a:t>
            </a:r>
            <a:r>
              <a:rPr lang="en-US" altLang="zh-TW" sz="1600" dirty="0"/>
              <a:t>corresponding operator </a:t>
            </a:r>
            <a:r>
              <a:rPr lang="en-US" altLang="zh-TW" sz="1600" dirty="0" smtClean="0"/>
              <a:t>to deal with each vector element</a:t>
            </a:r>
          </a:p>
          <a:p>
            <a:pPr lvl="1"/>
            <a:r>
              <a:rPr lang="en-US" altLang="zh-TW" sz="1600" dirty="0" smtClean="0"/>
              <a:t>Merge elements in lane first</a:t>
            </a:r>
            <a:r>
              <a:rPr lang="zh-TW" altLang="en-US" sz="1600" dirty="0"/>
              <a:t> </a:t>
            </a:r>
            <a:r>
              <a:rPr lang="en-US" altLang="zh-TW" sz="1600" dirty="0" smtClean="0"/>
              <a:t>then merge remain results</a:t>
            </a:r>
          </a:p>
        </p:txBody>
      </p:sp>
      <p:sp>
        <p:nvSpPr>
          <p:cNvPr id="10" name="矩形 9"/>
          <p:cNvSpPr/>
          <p:nvPr/>
        </p:nvSpPr>
        <p:spPr>
          <a:xfrm>
            <a:off x="2555776" y="3429000"/>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Lane0</a:t>
            </a:r>
            <a:endParaRPr lang="zh-TW" altLang="en-US" dirty="0">
              <a:solidFill>
                <a:schemeClr val="tx1"/>
              </a:solidFill>
            </a:endParaRPr>
          </a:p>
        </p:txBody>
      </p:sp>
      <p:cxnSp>
        <p:nvCxnSpPr>
          <p:cNvPr id="13" name="直線單箭頭接點 12"/>
          <p:cNvCxnSpPr/>
          <p:nvPr/>
        </p:nvCxnSpPr>
        <p:spPr>
          <a:xfrm flipV="1">
            <a:off x="3347864" y="3915896"/>
            <a:ext cx="0" cy="625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555776" y="4237092"/>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Lane1</a:t>
            </a:r>
            <a:endParaRPr lang="zh-TW" altLang="en-US" dirty="0">
              <a:solidFill>
                <a:schemeClr val="tx1"/>
              </a:solidFill>
            </a:endParaRPr>
          </a:p>
        </p:txBody>
      </p:sp>
      <p:sp>
        <p:nvSpPr>
          <p:cNvPr id="16" name="矩形 15"/>
          <p:cNvSpPr/>
          <p:nvPr/>
        </p:nvSpPr>
        <p:spPr>
          <a:xfrm>
            <a:off x="1475656" y="3429000"/>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Lane2</a:t>
            </a:r>
            <a:endParaRPr lang="zh-TW" altLang="en-US" dirty="0">
              <a:solidFill>
                <a:schemeClr val="tx1"/>
              </a:solidFill>
            </a:endParaRPr>
          </a:p>
        </p:txBody>
      </p:sp>
      <p:sp>
        <p:nvSpPr>
          <p:cNvPr id="17" name="矩形 16"/>
          <p:cNvSpPr/>
          <p:nvPr/>
        </p:nvSpPr>
        <p:spPr>
          <a:xfrm>
            <a:off x="1475656" y="4237092"/>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Lane3</a:t>
            </a:r>
            <a:endParaRPr lang="zh-TW" altLang="en-US" dirty="0">
              <a:solidFill>
                <a:schemeClr val="tx1"/>
              </a:solidFill>
            </a:endParaRPr>
          </a:p>
        </p:txBody>
      </p:sp>
      <p:cxnSp>
        <p:nvCxnSpPr>
          <p:cNvPr id="18" name="直線單箭頭接點 17"/>
          <p:cNvCxnSpPr/>
          <p:nvPr/>
        </p:nvCxnSpPr>
        <p:spPr>
          <a:xfrm flipV="1">
            <a:off x="2267744" y="3915896"/>
            <a:ext cx="0" cy="625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2267744" y="3645024"/>
            <a:ext cx="56768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971457" y="3064480"/>
            <a:ext cx="1221681" cy="369332"/>
          </a:xfrm>
          <a:prstGeom prst="rect">
            <a:avLst/>
          </a:prstGeom>
          <a:noFill/>
        </p:spPr>
        <p:txBody>
          <a:bodyPr wrap="none" rtlCol="0">
            <a:spAutoFit/>
          </a:bodyPr>
          <a:lstStyle/>
          <a:p>
            <a:r>
              <a:rPr lang="en-US" altLang="zh-TW" dirty="0" smtClean="0">
                <a:solidFill>
                  <a:srgbClr val="FF0000"/>
                </a:solidFill>
              </a:rPr>
              <a:t>LANE 2TO1</a:t>
            </a:r>
            <a:endParaRPr lang="zh-TW" altLang="en-US" dirty="0">
              <a:solidFill>
                <a:srgbClr val="FF0000"/>
              </a:solidFill>
            </a:endParaRPr>
          </a:p>
        </p:txBody>
      </p:sp>
      <p:sp>
        <p:nvSpPr>
          <p:cNvPr id="22" name="文字方塊 21"/>
          <p:cNvSpPr txBox="1"/>
          <p:nvPr/>
        </p:nvSpPr>
        <p:spPr>
          <a:xfrm>
            <a:off x="3419872" y="4034214"/>
            <a:ext cx="1221681" cy="369332"/>
          </a:xfrm>
          <a:prstGeom prst="rect">
            <a:avLst/>
          </a:prstGeom>
          <a:noFill/>
          <a:ln>
            <a:noFill/>
          </a:ln>
        </p:spPr>
        <p:txBody>
          <a:bodyPr wrap="none" rtlCol="0">
            <a:spAutoFit/>
          </a:bodyPr>
          <a:lstStyle/>
          <a:p>
            <a:r>
              <a:rPr lang="en-US" altLang="zh-TW" dirty="0" smtClean="0">
                <a:solidFill>
                  <a:srgbClr val="FFC000"/>
                </a:solidFill>
              </a:rPr>
              <a:t>LANE 4TO2</a:t>
            </a:r>
            <a:endParaRPr lang="zh-TW" altLang="en-US" dirty="0">
              <a:solidFill>
                <a:srgbClr val="FFC000"/>
              </a:solidFill>
            </a:endParaRPr>
          </a:p>
        </p:txBody>
      </p:sp>
    </p:spTree>
    <p:extLst>
      <p:ext uri="{BB962C8B-B14F-4D97-AF65-F5344CB8AC3E}">
        <p14:creationId xmlns:p14="http://schemas.microsoft.com/office/powerpoint/2010/main" val="2387417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(1/)</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2-stage pipeline</a:t>
            </a:r>
          </a:p>
          <a:p>
            <a:r>
              <a:rPr lang="en-US" altLang="zh-TW" sz="2400" dirty="0" smtClean="0"/>
              <a:t>Supported data types</a:t>
            </a:r>
          </a:p>
          <a:p>
            <a:pPr lvl="1"/>
            <a:r>
              <a:rPr lang="en-US" altLang="zh-TW" sz="2000" dirty="0" smtClean="0"/>
              <a:t>BFloat16/HP/SP/DP</a:t>
            </a:r>
          </a:p>
          <a:p>
            <a:pPr lvl="1"/>
            <a:r>
              <a:rPr lang="en-US" altLang="zh-TW" sz="2000" dirty="0" smtClean="0"/>
              <a:t>Int8/Int16/Int32/Int64</a:t>
            </a:r>
          </a:p>
          <a:p>
            <a:endParaRPr lang="en-US" altLang="zh-TW" sz="2400" dirty="0" smtClean="0"/>
          </a:p>
          <a:p>
            <a:r>
              <a:rPr lang="en-US" altLang="zh-TW" sz="2400" dirty="0" smtClean="0"/>
              <a:t>The followings are supported instructions and the corresponding latency</a:t>
            </a:r>
          </a:p>
          <a:p>
            <a:pPr lvl="1"/>
            <a:r>
              <a:rPr lang="en-US" altLang="zh-TW" sz="2000" dirty="0" smtClean="0"/>
              <a:t>Conversion (I2F, F2F, F2I)</a:t>
            </a:r>
            <a:endParaRPr lang="en-US" altLang="zh-TW" sz="2000" dirty="0"/>
          </a:p>
          <a:p>
            <a:pPr lvl="1"/>
            <a:r>
              <a:rPr lang="en-US" altLang="zh-TW" sz="2000" dirty="0" smtClean="0">
                <a:sym typeface="Wingdings" panose="05000000000000000000" pitchFamily="2" charset="2"/>
              </a:rPr>
              <a:t>Comparing/min/max</a:t>
            </a:r>
            <a:endParaRPr lang="en-US" altLang="zh-TW" sz="2000" dirty="0">
              <a:sym typeface="Wingdings" panose="05000000000000000000" pitchFamily="2" charset="2"/>
            </a:endParaRPr>
          </a:p>
          <a:p>
            <a:pPr lvl="1"/>
            <a:r>
              <a:rPr lang="en-US" altLang="zh-TW" sz="2000" dirty="0" smtClean="0">
                <a:sym typeface="Wingdings" panose="05000000000000000000" pitchFamily="2" charset="2"/>
              </a:rPr>
              <a:t>Sign injection/classify/move</a:t>
            </a:r>
          </a:p>
          <a:p>
            <a:pPr lvl="1"/>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4288561714"/>
              </p:ext>
            </p:extLst>
          </p:nvPr>
        </p:nvGraphicFramePr>
        <p:xfrm>
          <a:off x="4499992" y="2132856"/>
          <a:ext cx="4392488" cy="1524000"/>
        </p:xfrm>
        <a:graphic>
          <a:graphicData uri="http://schemas.openxmlformats.org/drawingml/2006/table">
            <a:tbl>
              <a:tblPr firstRow="1" bandRow="1">
                <a:tableStyleId>{5C22544A-7EE6-4342-B048-85BDC9FD1C3A}</a:tableStyleId>
              </a:tblPr>
              <a:tblGrid>
                <a:gridCol w="878499">
                  <a:extLst>
                    <a:ext uri="{9D8B030D-6E8A-4147-A177-3AD203B41FA5}">
                      <a16:colId xmlns:a16="http://schemas.microsoft.com/office/drawing/2014/main" val="20000"/>
                    </a:ext>
                  </a:extLst>
                </a:gridCol>
                <a:gridCol w="878495">
                  <a:extLst>
                    <a:ext uri="{9D8B030D-6E8A-4147-A177-3AD203B41FA5}">
                      <a16:colId xmlns:a16="http://schemas.microsoft.com/office/drawing/2014/main" val="20001"/>
                    </a:ext>
                  </a:extLst>
                </a:gridCol>
                <a:gridCol w="878498">
                  <a:extLst>
                    <a:ext uri="{9D8B030D-6E8A-4147-A177-3AD203B41FA5}">
                      <a16:colId xmlns:a16="http://schemas.microsoft.com/office/drawing/2014/main" val="20002"/>
                    </a:ext>
                  </a:extLst>
                </a:gridCol>
                <a:gridCol w="878498">
                  <a:extLst>
                    <a:ext uri="{9D8B030D-6E8A-4147-A177-3AD203B41FA5}">
                      <a16:colId xmlns:a16="http://schemas.microsoft.com/office/drawing/2014/main" val="20003"/>
                    </a:ext>
                  </a:extLst>
                </a:gridCol>
                <a:gridCol w="878498">
                  <a:extLst>
                    <a:ext uri="{9D8B030D-6E8A-4147-A177-3AD203B41FA5}">
                      <a16:colId xmlns:a16="http://schemas.microsoft.com/office/drawing/2014/main" val="20004"/>
                    </a:ext>
                  </a:extLst>
                </a:gridCol>
              </a:tblGrid>
              <a:tr h="261595">
                <a:tc>
                  <a:txBody>
                    <a:bodyPr/>
                    <a:lstStyle/>
                    <a:p>
                      <a:r>
                        <a:rPr lang="en-US" altLang="zh-TW" sz="1400" dirty="0" smtClean="0"/>
                        <a:t>Precision</a:t>
                      </a:r>
                      <a:endParaRPr lang="zh-TW" altLang="en-US" sz="1400" dirty="0"/>
                    </a:p>
                  </a:txBody>
                  <a:tcPr/>
                </a:tc>
                <a:tc>
                  <a:txBody>
                    <a:bodyPr/>
                    <a:lstStyle/>
                    <a:p>
                      <a:r>
                        <a:rPr lang="en-US" altLang="zh-TW" sz="1400" dirty="0" smtClean="0"/>
                        <a:t>Width</a:t>
                      </a:r>
                      <a:endParaRPr lang="zh-TW" altLang="en-US" sz="1400" dirty="0"/>
                    </a:p>
                  </a:txBody>
                  <a:tcPr/>
                </a:tc>
                <a:tc>
                  <a:txBody>
                    <a:bodyPr/>
                    <a:lstStyle/>
                    <a:p>
                      <a:r>
                        <a:rPr lang="en-US" altLang="zh-TW" sz="1400" dirty="0" smtClean="0"/>
                        <a:t>Sign</a:t>
                      </a:r>
                      <a:endParaRPr lang="zh-TW" altLang="en-US" sz="1400" dirty="0"/>
                    </a:p>
                  </a:txBody>
                  <a:tcPr/>
                </a:tc>
                <a:tc>
                  <a:txBody>
                    <a:bodyPr/>
                    <a:lstStyle/>
                    <a:p>
                      <a:r>
                        <a:rPr lang="en-US" altLang="zh-TW" sz="1400" dirty="0" smtClean="0"/>
                        <a:t>Expo</a:t>
                      </a:r>
                      <a:endParaRPr lang="zh-TW" altLang="en-US" sz="1400" dirty="0"/>
                    </a:p>
                  </a:txBody>
                  <a:tcPr/>
                </a:tc>
                <a:tc>
                  <a:txBody>
                    <a:bodyPr/>
                    <a:lstStyle/>
                    <a:p>
                      <a:r>
                        <a:rPr lang="en-US" altLang="zh-TW" sz="1400" dirty="0" err="1" smtClean="0"/>
                        <a:t>Mant</a:t>
                      </a:r>
                      <a:endParaRPr lang="zh-TW" altLang="en-US" sz="1400" dirty="0"/>
                    </a:p>
                  </a:txBody>
                  <a:tcPr/>
                </a:tc>
                <a:extLst>
                  <a:ext uri="{0D108BD9-81ED-4DB2-BD59-A6C34878D82A}">
                    <a16:rowId xmlns:a16="http://schemas.microsoft.com/office/drawing/2014/main" val="10000"/>
                  </a:ext>
                </a:extLst>
              </a:tr>
              <a:tr h="261595">
                <a:tc>
                  <a:txBody>
                    <a:bodyPr/>
                    <a:lstStyle/>
                    <a:p>
                      <a:r>
                        <a:rPr lang="en-US" altLang="zh-TW" sz="1400" dirty="0" smtClean="0"/>
                        <a:t>HP</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5</a:t>
                      </a:r>
                      <a:endParaRPr lang="zh-TW" altLang="en-US" sz="1400" dirty="0"/>
                    </a:p>
                  </a:txBody>
                  <a:tcPr/>
                </a:tc>
                <a:tc>
                  <a:txBody>
                    <a:bodyPr/>
                    <a:lstStyle/>
                    <a:p>
                      <a:r>
                        <a:rPr lang="en-US" altLang="zh-TW" sz="1400" dirty="0" smtClean="0"/>
                        <a:t>10</a:t>
                      </a:r>
                      <a:endParaRPr lang="zh-TW" altLang="en-US" sz="1400" dirty="0"/>
                    </a:p>
                  </a:txBody>
                  <a:tcPr/>
                </a:tc>
                <a:extLst>
                  <a:ext uri="{0D108BD9-81ED-4DB2-BD59-A6C34878D82A}">
                    <a16:rowId xmlns:a16="http://schemas.microsoft.com/office/drawing/2014/main" val="10001"/>
                  </a:ext>
                </a:extLst>
              </a:tr>
              <a:tr h="261595">
                <a:tc>
                  <a:txBody>
                    <a:bodyPr/>
                    <a:lstStyle/>
                    <a:p>
                      <a:r>
                        <a:rPr lang="en-US" altLang="zh-TW" sz="1400" dirty="0" smtClean="0"/>
                        <a:t>Bfloat16</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7</a:t>
                      </a:r>
                      <a:endParaRPr lang="zh-TW" altLang="en-US" sz="1400" dirty="0"/>
                    </a:p>
                  </a:txBody>
                  <a:tcPr/>
                </a:tc>
                <a:extLst>
                  <a:ext uri="{0D108BD9-81ED-4DB2-BD59-A6C34878D82A}">
                    <a16:rowId xmlns:a16="http://schemas.microsoft.com/office/drawing/2014/main" val="10002"/>
                  </a:ext>
                </a:extLst>
              </a:tr>
              <a:tr h="261595">
                <a:tc>
                  <a:txBody>
                    <a:bodyPr/>
                    <a:lstStyle/>
                    <a:p>
                      <a:r>
                        <a:rPr lang="en-US" altLang="zh-TW" sz="1400" dirty="0" smtClean="0"/>
                        <a:t>SP</a:t>
                      </a:r>
                      <a:endParaRPr lang="zh-TW" altLang="en-US" sz="1400" dirty="0"/>
                    </a:p>
                  </a:txBody>
                  <a:tcPr/>
                </a:tc>
                <a:tc>
                  <a:txBody>
                    <a:bodyPr/>
                    <a:lstStyle/>
                    <a:p>
                      <a:r>
                        <a:rPr lang="en-US" altLang="zh-TW" sz="1400" dirty="0" smtClean="0"/>
                        <a:t>32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23</a:t>
                      </a:r>
                      <a:endParaRPr lang="zh-TW" altLang="en-US" sz="1400" dirty="0"/>
                    </a:p>
                  </a:txBody>
                  <a:tcPr/>
                </a:tc>
                <a:extLst>
                  <a:ext uri="{0D108BD9-81ED-4DB2-BD59-A6C34878D82A}">
                    <a16:rowId xmlns:a16="http://schemas.microsoft.com/office/drawing/2014/main" val="10003"/>
                  </a:ext>
                </a:extLst>
              </a:tr>
              <a:tr h="261595">
                <a:tc>
                  <a:txBody>
                    <a:bodyPr/>
                    <a:lstStyle/>
                    <a:p>
                      <a:r>
                        <a:rPr lang="en-US" altLang="zh-TW" sz="1400" dirty="0" smtClean="0"/>
                        <a:t>DP</a:t>
                      </a:r>
                      <a:endParaRPr lang="zh-TW" altLang="en-US" sz="1400" dirty="0"/>
                    </a:p>
                  </a:txBody>
                  <a:tcPr/>
                </a:tc>
                <a:tc>
                  <a:txBody>
                    <a:bodyPr/>
                    <a:lstStyle/>
                    <a:p>
                      <a:r>
                        <a:rPr lang="en-US" altLang="zh-TW" sz="1400" dirty="0" smtClean="0"/>
                        <a:t>64</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11</a:t>
                      </a:r>
                      <a:endParaRPr lang="zh-TW" altLang="en-US" sz="1400" dirty="0"/>
                    </a:p>
                  </a:txBody>
                  <a:tcPr/>
                </a:tc>
                <a:tc>
                  <a:txBody>
                    <a:bodyPr/>
                    <a:lstStyle/>
                    <a:p>
                      <a:r>
                        <a:rPr lang="en-US" altLang="zh-TW" sz="1400" dirty="0" smtClean="0"/>
                        <a:t>52</a:t>
                      </a:r>
                      <a:endParaRPr lang="zh-TW" alt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76211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8794" y="277230"/>
            <a:ext cx="8229600" cy="1143000"/>
          </a:xfrm>
        </p:spPr>
        <p:txBody>
          <a:bodyPr>
            <a:normAutofit fontScale="90000"/>
          </a:bodyPr>
          <a:lstStyle/>
          <a:p>
            <a:r>
              <a:rPr lang="en-US" altLang="zh-TW" dirty="0"/>
              <a:t>Reduction Instructions </a:t>
            </a:r>
            <a:r>
              <a:rPr lang="en-US" altLang="zh-TW" dirty="0" smtClean="0"/>
              <a:t>(2/)</a:t>
            </a:r>
            <a:r>
              <a:rPr lang="en-US" altLang="zh-TW" dirty="0"/>
              <a:t/>
            </a:r>
            <a:br>
              <a:rPr lang="en-US" altLang="zh-TW" dirty="0"/>
            </a:br>
            <a:endParaRPr lang="zh-TW" altLang="en-US" dirty="0"/>
          </a:p>
        </p:txBody>
      </p:sp>
      <p:sp>
        <p:nvSpPr>
          <p:cNvPr id="4" name="圓角矩形 3"/>
          <p:cNvSpPr/>
          <p:nvPr/>
        </p:nvSpPr>
        <p:spPr>
          <a:xfrm>
            <a:off x="1257722" y="2352483"/>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400" dirty="0" smtClean="0"/>
              <a:t>Lane0 -64-bit</a:t>
            </a:r>
            <a:endParaRPr lang="zh-TW" altLang="en-US" sz="1400" dirty="0"/>
          </a:p>
        </p:txBody>
      </p:sp>
      <p:sp>
        <p:nvSpPr>
          <p:cNvPr id="5" name="圓角矩形 4"/>
          <p:cNvSpPr/>
          <p:nvPr/>
        </p:nvSpPr>
        <p:spPr>
          <a:xfrm>
            <a:off x="1257722" y="2928547"/>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lane1</a:t>
            </a:r>
            <a:endParaRPr lang="zh-TW" altLang="en-US" dirty="0"/>
          </a:p>
        </p:txBody>
      </p:sp>
      <p:sp>
        <p:nvSpPr>
          <p:cNvPr id="6" name="圓角矩形 5"/>
          <p:cNvSpPr/>
          <p:nvPr/>
        </p:nvSpPr>
        <p:spPr>
          <a:xfrm>
            <a:off x="1257722" y="3504611"/>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lane2</a:t>
            </a:r>
            <a:endParaRPr lang="zh-TW" altLang="en-US" dirty="0"/>
          </a:p>
        </p:txBody>
      </p:sp>
      <p:sp>
        <p:nvSpPr>
          <p:cNvPr id="7" name="圓角矩形 6"/>
          <p:cNvSpPr/>
          <p:nvPr/>
        </p:nvSpPr>
        <p:spPr>
          <a:xfrm>
            <a:off x="1257722" y="4080675"/>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lane3</a:t>
            </a:r>
            <a:endParaRPr lang="zh-TW" altLang="en-US" dirty="0"/>
          </a:p>
        </p:txBody>
      </p:sp>
      <p:sp>
        <p:nvSpPr>
          <p:cNvPr id="8" name="圓角矩形 7"/>
          <p:cNvSpPr/>
          <p:nvPr/>
        </p:nvSpPr>
        <p:spPr>
          <a:xfrm>
            <a:off x="1257722" y="4656739"/>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lane4</a:t>
            </a:r>
            <a:endParaRPr lang="zh-TW" altLang="en-US" dirty="0"/>
          </a:p>
        </p:txBody>
      </p:sp>
      <p:sp>
        <p:nvSpPr>
          <p:cNvPr id="9" name="圓角矩形 8"/>
          <p:cNvSpPr/>
          <p:nvPr/>
        </p:nvSpPr>
        <p:spPr>
          <a:xfrm>
            <a:off x="1257722" y="5232803"/>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lane5</a:t>
            </a:r>
            <a:endParaRPr lang="zh-TW" altLang="en-US" dirty="0"/>
          </a:p>
        </p:txBody>
      </p:sp>
      <p:sp>
        <p:nvSpPr>
          <p:cNvPr id="10" name="圓角矩形 9"/>
          <p:cNvSpPr/>
          <p:nvPr/>
        </p:nvSpPr>
        <p:spPr>
          <a:xfrm>
            <a:off x="1257722" y="5808867"/>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lane6</a:t>
            </a:r>
            <a:endParaRPr lang="zh-TW" altLang="en-US" dirty="0"/>
          </a:p>
        </p:txBody>
      </p:sp>
      <p:sp>
        <p:nvSpPr>
          <p:cNvPr id="11" name="圓角矩形 10"/>
          <p:cNvSpPr/>
          <p:nvPr/>
        </p:nvSpPr>
        <p:spPr>
          <a:xfrm>
            <a:off x="1257722" y="6384931"/>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lane7</a:t>
            </a:r>
          </a:p>
        </p:txBody>
      </p:sp>
      <p:cxnSp>
        <p:nvCxnSpPr>
          <p:cNvPr id="13" name="直線接點 12"/>
          <p:cNvCxnSpPr/>
          <p:nvPr/>
        </p:nvCxnSpPr>
        <p:spPr>
          <a:xfrm>
            <a:off x="1183804" y="2316479"/>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967780" y="238848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823764" y="2454799"/>
            <a:ext cx="360040"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895772" y="2532503"/>
            <a:ext cx="288032"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967780" y="260451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2528878" y="3072563"/>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978796" y="2832767"/>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95772" y="3408831"/>
            <a:ext cx="1811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978796" y="3984895"/>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23764" y="4560959"/>
            <a:ext cx="1883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978796" y="5137023"/>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95772" y="5713087"/>
            <a:ext cx="1811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978796" y="6289151"/>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2528878" y="364862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528878" y="422469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28878" y="479747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2528878" y="5376819"/>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528878" y="597396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2528878" y="652894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683046" y="2832767"/>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2683046" y="340883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2683046" y="399305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2683046" y="4557675"/>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2683046" y="5141879"/>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2683046" y="5716931"/>
            <a:ext cx="0" cy="25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2683046" y="628915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967780" y="2604511"/>
            <a:ext cx="0" cy="228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986200" y="3722251"/>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895772" y="2532503"/>
            <a:ext cx="0" cy="876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1183804" y="297066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978796" y="303394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978796" y="3170359"/>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986428" y="3170359"/>
            <a:ext cx="0" cy="2384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1194820" y="3522559"/>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989812" y="358583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989812" y="372225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1183804" y="4106779"/>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78796" y="417005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978796" y="4306471"/>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1194820" y="467468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978796" y="470309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978796" y="487437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1191208" y="525560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986200" y="531888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986200" y="5455299"/>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183804" y="5820023"/>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a:off x="978796" y="588329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a:off x="978796" y="601971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985744" y="6026507"/>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991348" y="5447865"/>
            <a:ext cx="228" cy="2626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991348" y="4874379"/>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985858" y="4306471"/>
            <a:ext cx="228" cy="2626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895772" y="4788735"/>
            <a:ext cx="299048"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895772" y="4792583"/>
            <a:ext cx="0" cy="924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V="1">
            <a:off x="823764" y="2454799"/>
            <a:ext cx="0" cy="210616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790264" y="1928044"/>
            <a:ext cx="2105256" cy="369332"/>
          </a:xfrm>
          <a:prstGeom prst="rect">
            <a:avLst/>
          </a:prstGeom>
          <a:noFill/>
        </p:spPr>
        <p:txBody>
          <a:bodyPr wrap="none" rtlCol="0">
            <a:spAutoFit/>
          </a:bodyPr>
          <a:lstStyle/>
          <a:p>
            <a:r>
              <a:rPr lang="en-US" altLang="zh-TW" dirty="0" smtClean="0"/>
              <a:t>Inter lanes, op1 mux</a:t>
            </a:r>
            <a:endParaRPr lang="zh-TW" altLang="en-US" dirty="0"/>
          </a:p>
        </p:txBody>
      </p:sp>
      <p:sp>
        <p:nvSpPr>
          <p:cNvPr id="112" name="圓角矩形 111"/>
          <p:cNvSpPr/>
          <p:nvPr/>
        </p:nvSpPr>
        <p:spPr>
          <a:xfrm>
            <a:off x="6442298" y="2726219"/>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pipe0</a:t>
            </a:r>
            <a:endParaRPr lang="zh-TW" altLang="en-US" dirty="0"/>
          </a:p>
        </p:txBody>
      </p:sp>
      <p:sp>
        <p:nvSpPr>
          <p:cNvPr id="113" name="圓角矩形 112"/>
          <p:cNvSpPr/>
          <p:nvPr/>
        </p:nvSpPr>
        <p:spPr>
          <a:xfrm>
            <a:off x="6442298" y="3302283"/>
            <a:ext cx="1152128"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pipe1</a:t>
            </a:r>
            <a:endParaRPr lang="zh-TW" altLang="en-US" dirty="0"/>
          </a:p>
        </p:txBody>
      </p:sp>
      <p:sp>
        <p:nvSpPr>
          <p:cNvPr id="114" name="圓角矩形 113"/>
          <p:cNvSpPr/>
          <p:nvPr/>
        </p:nvSpPr>
        <p:spPr>
          <a:xfrm>
            <a:off x="6442298" y="3878347"/>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pipe2</a:t>
            </a:r>
            <a:endParaRPr lang="zh-TW" altLang="en-US" dirty="0"/>
          </a:p>
        </p:txBody>
      </p:sp>
      <p:sp>
        <p:nvSpPr>
          <p:cNvPr id="115" name="圓角矩形 114"/>
          <p:cNvSpPr/>
          <p:nvPr/>
        </p:nvSpPr>
        <p:spPr>
          <a:xfrm>
            <a:off x="6442298" y="4454411"/>
            <a:ext cx="1152128"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pipe3</a:t>
            </a:r>
            <a:endParaRPr lang="zh-TW" altLang="en-US" dirty="0"/>
          </a:p>
        </p:txBody>
      </p:sp>
      <p:cxnSp>
        <p:nvCxnSpPr>
          <p:cNvPr id="116" name="直線接點 115"/>
          <p:cNvCxnSpPr/>
          <p:nvPr/>
        </p:nvCxnSpPr>
        <p:spPr>
          <a:xfrm>
            <a:off x="7594426" y="2870235"/>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6375650" y="2691567"/>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6159626" y="2640515"/>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a:off x="6150448" y="2623811"/>
            <a:ext cx="0" cy="126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a:off x="7738442" y="2640515"/>
            <a:ext cx="0" cy="22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a:off x="7594426" y="347047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7594426" y="403113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7594426" y="461535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7738442" y="4368707"/>
            <a:ext cx="0" cy="246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7738442" y="3792643"/>
            <a:ext cx="0" cy="238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a:off x="7738442" y="3216579"/>
            <a:ext cx="0" cy="25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a:off x="6159626" y="3216579"/>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6159626" y="3792643"/>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a:off x="6163768" y="4368707"/>
            <a:ext cx="15746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6158856" y="2856539"/>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48" name="直線接點 147"/>
          <p:cNvCxnSpPr/>
          <p:nvPr/>
        </p:nvCxnSpPr>
        <p:spPr>
          <a:xfrm>
            <a:off x="6376394" y="3254047"/>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6377882" y="3817623"/>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a:off x="6377882" y="4426563"/>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a:off x="6163768" y="3351299"/>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a:off x="6163768" y="353749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a:off x="6150448" y="3902695"/>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a:off x="6158856" y="400866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55" name="直線接點 154"/>
          <p:cNvCxnSpPr/>
          <p:nvPr/>
        </p:nvCxnSpPr>
        <p:spPr>
          <a:xfrm>
            <a:off x="6163768" y="3216579"/>
            <a:ext cx="0" cy="12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接點 156"/>
          <p:cNvCxnSpPr/>
          <p:nvPr/>
        </p:nvCxnSpPr>
        <p:spPr>
          <a:xfrm>
            <a:off x="6163768" y="3792243"/>
            <a:ext cx="0" cy="110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6163768" y="4368707"/>
            <a:ext cx="0" cy="169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a:off x="6158856" y="4543791"/>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nvCxnSpPr>
        <p:spPr>
          <a:xfrm>
            <a:off x="6165118" y="467230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65" name="直線單箭頭接點 164"/>
          <p:cNvCxnSpPr/>
          <p:nvPr/>
        </p:nvCxnSpPr>
        <p:spPr>
          <a:xfrm>
            <a:off x="5299900" y="6240915"/>
            <a:ext cx="216024" cy="0"/>
          </a:xfrm>
          <a:prstGeom prst="straightConnector1">
            <a:avLst/>
          </a:prstGeom>
          <a:ln>
            <a:solidFill>
              <a:schemeClr val="accent6">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66" name="文字方塊 165"/>
          <p:cNvSpPr txBox="1"/>
          <p:nvPr/>
        </p:nvSpPr>
        <p:spPr>
          <a:xfrm>
            <a:off x="5517254" y="5851978"/>
            <a:ext cx="1250663" cy="261610"/>
          </a:xfrm>
          <a:prstGeom prst="rect">
            <a:avLst/>
          </a:prstGeom>
          <a:noFill/>
        </p:spPr>
        <p:txBody>
          <a:bodyPr wrap="none" rtlCol="0">
            <a:spAutoFit/>
          </a:bodyPr>
          <a:lstStyle/>
          <a:p>
            <a:r>
              <a:rPr lang="en-US" altLang="zh-TW" sz="1100" dirty="0" smtClean="0"/>
              <a:t>Ordered reduction</a:t>
            </a:r>
            <a:endParaRPr lang="zh-TW" altLang="en-US" sz="1100" dirty="0"/>
          </a:p>
        </p:txBody>
      </p:sp>
      <p:cxnSp>
        <p:nvCxnSpPr>
          <p:cNvPr id="167" name="直線單箭頭接點 166"/>
          <p:cNvCxnSpPr/>
          <p:nvPr/>
        </p:nvCxnSpPr>
        <p:spPr>
          <a:xfrm>
            <a:off x="5299664" y="574806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5301230" y="5982783"/>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69" name="文字方塊 168"/>
          <p:cNvSpPr txBox="1"/>
          <p:nvPr/>
        </p:nvSpPr>
        <p:spPr>
          <a:xfrm>
            <a:off x="5520776" y="5611376"/>
            <a:ext cx="1394934" cy="261610"/>
          </a:xfrm>
          <a:prstGeom prst="rect">
            <a:avLst/>
          </a:prstGeom>
          <a:noFill/>
        </p:spPr>
        <p:txBody>
          <a:bodyPr wrap="none" rtlCol="0">
            <a:spAutoFit/>
          </a:bodyPr>
          <a:lstStyle/>
          <a:p>
            <a:r>
              <a:rPr lang="en-US" altLang="zh-TW" sz="1100" dirty="0" smtClean="0"/>
              <a:t>Unordered reduction</a:t>
            </a:r>
            <a:endParaRPr lang="zh-TW" altLang="en-US" sz="1100" dirty="0"/>
          </a:p>
        </p:txBody>
      </p:sp>
      <p:sp>
        <p:nvSpPr>
          <p:cNvPr id="170" name="文字方塊 169"/>
          <p:cNvSpPr txBox="1"/>
          <p:nvPr/>
        </p:nvSpPr>
        <p:spPr>
          <a:xfrm>
            <a:off x="5515688" y="6134228"/>
            <a:ext cx="1922321" cy="261610"/>
          </a:xfrm>
          <a:prstGeom prst="rect">
            <a:avLst/>
          </a:prstGeom>
          <a:noFill/>
        </p:spPr>
        <p:txBody>
          <a:bodyPr wrap="none" rtlCol="0">
            <a:spAutoFit/>
          </a:bodyPr>
          <a:lstStyle/>
          <a:p>
            <a:r>
              <a:rPr lang="en-US" altLang="zh-TW" sz="1100" dirty="0" smtClean="0"/>
              <a:t>Dot-product, VD accumulation</a:t>
            </a:r>
            <a:endParaRPr lang="zh-TW" altLang="en-US" sz="1100" dirty="0"/>
          </a:p>
        </p:txBody>
      </p:sp>
      <p:sp>
        <p:nvSpPr>
          <p:cNvPr id="171" name="文字方塊 170"/>
          <p:cNvSpPr txBox="1"/>
          <p:nvPr/>
        </p:nvSpPr>
        <p:spPr>
          <a:xfrm>
            <a:off x="6014144" y="1928044"/>
            <a:ext cx="2008435" cy="369332"/>
          </a:xfrm>
          <a:prstGeom prst="rect">
            <a:avLst/>
          </a:prstGeom>
          <a:noFill/>
        </p:spPr>
        <p:txBody>
          <a:bodyPr wrap="none" rtlCol="0">
            <a:spAutoFit/>
          </a:bodyPr>
          <a:lstStyle/>
          <a:p>
            <a:r>
              <a:rPr lang="en-US" altLang="zh-TW" dirty="0" smtClean="0"/>
              <a:t>Intra lane, op3 mux</a:t>
            </a:r>
            <a:endParaRPr lang="zh-TW" altLang="en-US" dirty="0"/>
          </a:p>
        </p:txBody>
      </p:sp>
      <p:sp>
        <p:nvSpPr>
          <p:cNvPr id="172" name="圓角矩形 171"/>
          <p:cNvSpPr/>
          <p:nvPr/>
        </p:nvSpPr>
        <p:spPr>
          <a:xfrm>
            <a:off x="3910287" y="2658463"/>
            <a:ext cx="119762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pipe0</a:t>
            </a:r>
            <a:endParaRPr lang="zh-TW" altLang="en-US" dirty="0"/>
          </a:p>
        </p:txBody>
      </p:sp>
      <p:sp>
        <p:nvSpPr>
          <p:cNvPr id="173" name="圓角矩形 172"/>
          <p:cNvSpPr/>
          <p:nvPr/>
        </p:nvSpPr>
        <p:spPr>
          <a:xfrm>
            <a:off x="3910287" y="3234527"/>
            <a:ext cx="1197626"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pipe1</a:t>
            </a:r>
            <a:endParaRPr lang="zh-TW" altLang="en-US" dirty="0"/>
          </a:p>
        </p:txBody>
      </p:sp>
      <p:sp>
        <p:nvSpPr>
          <p:cNvPr id="174" name="圓角矩形 173"/>
          <p:cNvSpPr/>
          <p:nvPr/>
        </p:nvSpPr>
        <p:spPr>
          <a:xfrm>
            <a:off x="3910287" y="3810591"/>
            <a:ext cx="119762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pipe2</a:t>
            </a:r>
            <a:endParaRPr lang="zh-TW" altLang="en-US" dirty="0"/>
          </a:p>
        </p:txBody>
      </p:sp>
      <p:sp>
        <p:nvSpPr>
          <p:cNvPr id="175" name="圓角矩形 174"/>
          <p:cNvSpPr/>
          <p:nvPr/>
        </p:nvSpPr>
        <p:spPr>
          <a:xfrm>
            <a:off x="3910287" y="4386655"/>
            <a:ext cx="1197626"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pipe3</a:t>
            </a:r>
            <a:endParaRPr lang="zh-TW" altLang="en-US" dirty="0"/>
          </a:p>
        </p:txBody>
      </p:sp>
      <p:cxnSp>
        <p:nvCxnSpPr>
          <p:cNvPr id="177" name="直線接點 176"/>
          <p:cNvCxnSpPr/>
          <p:nvPr/>
        </p:nvCxnSpPr>
        <p:spPr>
          <a:xfrm>
            <a:off x="3844932" y="2623811"/>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p:nvPr/>
        </p:nvCxnSpPr>
        <p:spPr>
          <a:xfrm>
            <a:off x="3489970" y="2767841"/>
            <a:ext cx="354962"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p:nvPr/>
        </p:nvCxnSpPr>
        <p:spPr>
          <a:xfrm>
            <a:off x="3631447" y="2910491"/>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85" name="直線接點 184"/>
          <p:cNvCxnSpPr/>
          <p:nvPr/>
        </p:nvCxnSpPr>
        <p:spPr>
          <a:xfrm>
            <a:off x="5107913" y="3974815"/>
            <a:ext cx="193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接點 186"/>
          <p:cNvCxnSpPr>
            <a:endCxn id="180" idx="0"/>
          </p:cNvCxnSpPr>
          <p:nvPr/>
        </p:nvCxnSpPr>
        <p:spPr>
          <a:xfrm>
            <a:off x="4054303" y="4247601"/>
            <a:ext cx="0" cy="14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線接點 187"/>
          <p:cNvCxnSpPr>
            <a:endCxn id="179" idx="0"/>
          </p:cNvCxnSpPr>
          <p:nvPr/>
        </p:nvCxnSpPr>
        <p:spPr>
          <a:xfrm>
            <a:off x="4054303" y="3722251"/>
            <a:ext cx="0" cy="90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線接點 188"/>
          <p:cNvCxnSpPr>
            <a:endCxn id="178" idx="0"/>
          </p:cNvCxnSpPr>
          <p:nvPr/>
        </p:nvCxnSpPr>
        <p:spPr>
          <a:xfrm>
            <a:off x="4054303" y="3102715"/>
            <a:ext cx="0" cy="13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a:off x="3622427" y="3102715"/>
            <a:ext cx="443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線接點 190"/>
          <p:cNvCxnSpPr/>
          <p:nvPr/>
        </p:nvCxnSpPr>
        <p:spPr>
          <a:xfrm>
            <a:off x="3626569" y="2910491"/>
            <a:ext cx="0" cy="192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a:xfrm>
            <a:off x="3417962" y="424760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a:xfrm>
            <a:off x="3489970" y="2767841"/>
            <a:ext cx="0" cy="95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3473306" y="2640515"/>
            <a:ext cx="371626"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a:xfrm>
            <a:off x="3844932" y="3839721"/>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p:nvPr/>
        </p:nvCxnSpPr>
        <p:spPr>
          <a:xfrm>
            <a:off x="3628908" y="402823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a:xfrm>
            <a:off x="3417962" y="2698673"/>
            <a:ext cx="0" cy="155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628908" y="393665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628908" y="453545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sp>
        <p:nvSpPr>
          <p:cNvPr id="209" name="文字方塊 208"/>
          <p:cNvSpPr txBox="1"/>
          <p:nvPr/>
        </p:nvSpPr>
        <p:spPr>
          <a:xfrm>
            <a:off x="3356082" y="1945990"/>
            <a:ext cx="2008435" cy="369332"/>
          </a:xfrm>
          <a:prstGeom prst="rect">
            <a:avLst/>
          </a:prstGeom>
          <a:noFill/>
        </p:spPr>
        <p:txBody>
          <a:bodyPr wrap="none" rtlCol="0">
            <a:spAutoFit/>
          </a:bodyPr>
          <a:lstStyle/>
          <a:p>
            <a:r>
              <a:rPr lang="en-US" altLang="zh-TW" dirty="0" smtClean="0"/>
              <a:t>Intra lane, op1 mux</a:t>
            </a:r>
            <a:endParaRPr lang="zh-TW" altLang="en-US" dirty="0"/>
          </a:p>
        </p:txBody>
      </p:sp>
      <p:cxnSp>
        <p:nvCxnSpPr>
          <p:cNvPr id="214" name="直線接點 213"/>
          <p:cNvCxnSpPr/>
          <p:nvPr/>
        </p:nvCxnSpPr>
        <p:spPr>
          <a:xfrm>
            <a:off x="3844932" y="3249193"/>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a:off x="3628908" y="334005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a:off x="6147022" y="2738655"/>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p:nvPr/>
        </p:nvCxnSpPr>
        <p:spPr>
          <a:xfrm>
            <a:off x="3417962" y="2698673"/>
            <a:ext cx="426970"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76" name="圓角矩形 175"/>
          <p:cNvSpPr/>
          <p:nvPr/>
        </p:nvSpPr>
        <p:spPr>
          <a:xfrm>
            <a:off x="3910287" y="2658463"/>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78" name="圓角矩形 177"/>
          <p:cNvSpPr/>
          <p:nvPr/>
        </p:nvSpPr>
        <p:spPr>
          <a:xfrm>
            <a:off x="3910287" y="3235489"/>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79" name="圓角矩形 178"/>
          <p:cNvSpPr/>
          <p:nvPr/>
        </p:nvSpPr>
        <p:spPr>
          <a:xfrm>
            <a:off x="3910287" y="3812515"/>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0" name="圓角矩形 179"/>
          <p:cNvSpPr/>
          <p:nvPr/>
        </p:nvSpPr>
        <p:spPr>
          <a:xfrm>
            <a:off x="3910287" y="4389541"/>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cxnSp>
        <p:nvCxnSpPr>
          <p:cNvPr id="183" name="直線接點 182"/>
          <p:cNvCxnSpPr/>
          <p:nvPr/>
        </p:nvCxnSpPr>
        <p:spPr>
          <a:xfrm>
            <a:off x="3619524" y="4024101"/>
            <a:ext cx="0" cy="23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5301230" y="3614087"/>
            <a:ext cx="0" cy="360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a:xfrm>
            <a:off x="3844932" y="4398464"/>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p:nvPr/>
        </p:nvCxnSpPr>
        <p:spPr>
          <a:xfrm>
            <a:off x="6171170" y="451498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p:nvPr/>
        </p:nvCxnSpPr>
        <p:spPr>
          <a:xfrm>
            <a:off x="6147022" y="388161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6169820" y="331297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6146252" y="2704351"/>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7" name="直線接點 216"/>
          <p:cNvCxnSpPr/>
          <p:nvPr/>
        </p:nvCxnSpPr>
        <p:spPr>
          <a:xfrm>
            <a:off x="3556900" y="3614087"/>
            <a:ext cx="1744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接點 222"/>
          <p:cNvCxnSpPr/>
          <p:nvPr/>
        </p:nvCxnSpPr>
        <p:spPr>
          <a:xfrm>
            <a:off x="3567516" y="2832767"/>
            <a:ext cx="0" cy="78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單箭頭接點 223"/>
          <p:cNvCxnSpPr/>
          <p:nvPr/>
        </p:nvCxnSpPr>
        <p:spPr>
          <a:xfrm>
            <a:off x="3567516" y="2832767"/>
            <a:ext cx="277416"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28" name="直線接點 227"/>
          <p:cNvCxnSpPr/>
          <p:nvPr/>
        </p:nvCxnSpPr>
        <p:spPr>
          <a:xfrm>
            <a:off x="3489970" y="3727487"/>
            <a:ext cx="564333"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圓角矩形 239"/>
          <p:cNvSpPr/>
          <p:nvPr/>
        </p:nvSpPr>
        <p:spPr>
          <a:xfrm>
            <a:off x="6442298" y="2726219"/>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1" name="圓角矩形 240"/>
          <p:cNvSpPr/>
          <p:nvPr/>
        </p:nvSpPr>
        <p:spPr>
          <a:xfrm>
            <a:off x="6442298" y="3303245"/>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2" name="圓角矩形 241"/>
          <p:cNvSpPr/>
          <p:nvPr/>
        </p:nvSpPr>
        <p:spPr>
          <a:xfrm>
            <a:off x="6442298" y="3880271"/>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3" name="圓角矩形 242"/>
          <p:cNvSpPr/>
          <p:nvPr/>
        </p:nvSpPr>
        <p:spPr>
          <a:xfrm>
            <a:off x="6442298" y="4457297"/>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cxnSp>
        <p:nvCxnSpPr>
          <p:cNvPr id="248" name="直線單箭頭接點 247"/>
          <p:cNvCxnSpPr/>
          <p:nvPr/>
        </p:nvCxnSpPr>
        <p:spPr>
          <a:xfrm>
            <a:off x="6163768" y="2970667"/>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49" name="直線接點 248"/>
          <p:cNvCxnSpPr/>
          <p:nvPr/>
        </p:nvCxnSpPr>
        <p:spPr>
          <a:xfrm>
            <a:off x="6586065" y="3012977"/>
            <a:ext cx="0" cy="92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直線接點 250"/>
          <p:cNvCxnSpPr/>
          <p:nvPr/>
        </p:nvCxnSpPr>
        <p:spPr>
          <a:xfrm>
            <a:off x="6150448" y="3107676"/>
            <a:ext cx="4356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直線接點 254"/>
          <p:cNvCxnSpPr/>
          <p:nvPr/>
        </p:nvCxnSpPr>
        <p:spPr>
          <a:xfrm>
            <a:off x="6159626" y="2971246"/>
            <a:ext cx="0" cy="126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直線單箭頭接點 259"/>
          <p:cNvCxnSpPr/>
          <p:nvPr/>
        </p:nvCxnSpPr>
        <p:spPr>
          <a:xfrm>
            <a:off x="6155905" y="4119414"/>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61" name="直線接點 260"/>
          <p:cNvCxnSpPr/>
          <p:nvPr/>
        </p:nvCxnSpPr>
        <p:spPr>
          <a:xfrm>
            <a:off x="6578202" y="4161724"/>
            <a:ext cx="0" cy="92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直線接點 261"/>
          <p:cNvCxnSpPr/>
          <p:nvPr/>
        </p:nvCxnSpPr>
        <p:spPr>
          <a:xfrm>
            <a:off x="6142585" y="4256423"/>
            <a:ext cx="4356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接點 262"/>
          <p:cNvCxnSpPr/>
          <p:nvPr/>
        </p:nvCxnSpPr>
        <p:spPr>
          <a:xfrm>
            <a:off x="6151763" y="4119993"/>
            <a:ext cx="0" cy="12694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內容版面配置區 2"/>
          <p:cNvSpPr>
            <a:spLocks noGrp="1"/>
          </p:cNvSpPr>
          <p:nvPr>
            <p:ph idx="1"/>
          </p:nvPr>
        </p:nvSpPr>
        <p:spPr>
          <a:xfrm>
            <a:off x="457200" y="1600200"/>
            <a:ext cx="8229600" cy="4525963"/>
          </a:xfrm>
        </p:spPr>
        <p:txBody>
          <a:bodyPr>
            <a:normAutofit/>
          </a:bodyPr>
          <a:lstStyle/>
          <a:p>
            <a:r>
              <a:rPr lang="en-US" altLang="zh-TW" sz="2000" dirty="0">
                <a:latin typeface="+mj-lt"/>
              </a:rPr>
              <a:t>VLEN=512, 4*2 lanes *</a:t>
            </a:r>
            <a:r>
              <a:rPr lang="zh-TW" altLang="en-US" sz="2000" dirty="0">
                <a:latin typeface="+mj-lt"/>
              </a:rPr>
              <a:t> </a:t>
            </a:r>
            <a:r>
              <a:rPr lang="en-US" altLang="zh-TW" sz="2000" dirty="0">
                <a:latin typeface="+mj-lt"/>
              </a:rPr>
              <a:t>64-bit</a:t>
            </a:r>
            <a:endParaRPr lang="en-US" altLang="zh-TW" sz="2000" dirty="0" smtClean="0">
              <a:latin typeface="+mj-lt"/>
            </a:endParaRPr>
          </a:p>
        </p:txBody>
      </p:sp>
    </p:spTree>
    <p:extLst>
      <p:ext uri="{BB962C8B-B14F-4D97-AF65-F5344CB8AC3E}">
        <p14:creationId xmlns:p14="http://schemas.microsoft.com/office/powerpoint/2010/main" val="4150083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內容版面配置區 2"/>
          <p:cNvSpPr>
            <a:spLocks noGrp="1"/>
          </p:cNvSpPr>
          <p:nvPr>
            <p:ph idx="1"/>
          </p:nvPr>
        </p:nvSpPr>
        <p:spPr>
          <a:xfrm>
            <a:off x="457200" y="1600200"/>
            <a:ext cx="8229600" cy="4525963"/>
          </a:xfrm>
        </p:spPr>
        <p:txBody>
          <a:bodyPr>
            <a:normAutofit/>
          </a:bodyPr>
          <a:lstStyle/>
          <a:p>
            <a:r>
              <a:rPr lang="en-US" altLang="zh-TW" sz="2000" dirty="0" smtClean="0">
                <a:latin typeface="+mj-lt"/>
              </a:rPr>
              <a:t>FSM</a:t>
            </a:r>
          </a:p>
        </p:txBody>
      </p:sp>
      <p:sp>
        <p:nvSpPr>
          <p:cNvPr id="2" name="標題 1"/>
          <p:cNvSpPr>
            <a:spLocks noGrp="1"/>
          </p:cNvSpPr>
          <p:nvPr>
            <p:ph type="title"/>
          </p:nvPr>
        </p:nvSpPr>
        <p:spPr/>
        <p:txBody>
          <a:bodyPr/>
          <a:lstStyle/>
          <a:p>
            <a:r>
              <a:rPr lang="en-US" altLang="zh-TW" dirty="0"/>
              <a:t>Reduction Instructions </a:t>
            </a:r>
            <a:r>
              <a:rPr lang="en-US" altLang="zh-TW" dirty="0" smtClean="0"/>
              <a:t>(3/)</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3819261349"/>
              </p:ext>
            </p:extLst>
          </p:nvPr>
        </p:nvGraphicFramePr>
        <p:xfrm>
          <a:off x="3365867" y="4712126"/>
          <a:ext cx="1764195" cy="2103120"/>
        </p:xfrm>
        <a:graphic>
          <a:graphicData uri="http://schemas.openxmlformats.org/drawingml/2006/table">
            <a:tbl>
              <a:tblPr firstRow="1" bandRow="1">
                <a:tableStyleId>{9D7B26C5-4107-4FEC-AEDC-1716B250A1EF}</a:tableStyleId>
              </a:tblPr>
              <a:tblGrid>
                <a:gridCol w="588065">
                  <a:extLst>
                    <a:ext uri="{9D8B030D-6E8A-4147-A177-3AD203B41FA5}">
                      <a16:colId xmlns:a16="http://schemas.microsoft.com/office/drawing/2014/main" val="20000"/>
                    </a:ext>
                  </a:extLst>
                </a:gridCol>
                <a:gridCol w="588065">
                  <a:extLst>
                    <a:ext uri="{9D8B030D-6E8A-4147-A177-3AD203B41FA5}">
                      <a16:colId xmlns:a16="http://schemas.microsoft.com/office/drawing/2014/main" val="20001"/>
                    </a:ext>
                  </a:extLst>
                </a:gridCol>
                <a:gridCol w="588065">
                  <a:extLst>
                    <a:ext uri="{9D8B030D-6E8A-4147-A177-3AD203B41FA5}">
                      <a16:colId xmlns:a16="http://schemas.microsoft.com/office/drawing/2014/main" val="20002"/>
                    </a:ext>
                  </a:extLst>
                </a:gridCol>
              </a:tblGrid>
              <a:tr h="133960">
                <a:tc>
                  <a:txBody>
                    <a:bodyPr/>
                    <a:lstStyle/>
                    <a:p>
                      <a:pPr algn="ctr"/>
                      <a:r>
                        <a:rPr lang="en-US" altLang="zh-TW" sz="1200" dirty="0" smtClean="0"/>
                        <a:t>VLEN</a:t>
                      </a:r>
                      <a:endParaRPr lang="zh-TW" altLang="en-US" sz="1200" dirty="0"/>
                    </a:p>
                  </a:txBody>
                  <a:tcPr anchor="ctr"/>
                </a:tc>
                <a:tc>
                  <a:txBody>
                    <a:bodyPr/>
                    <a:lstStyle/>
                    <a:p>
                      <a:pPr algn="ctr"/>
                      <a:r>
                        <a:rPr lang="en-US" altLang="zh-TW" sz="1200" dirty="0" smtClean="0"/>
                        <a:t>SIMD</a:t>
                      </a:r>
                      <a:r>
                        <a:rPr lang="en-US" altLang="zh-TW" sz="1200" baseline="0" dirty="0" smtClean="0"/>
                        <a:t> Ratio</a:t>
                      </a:r>
                      <a:endParaRPr lang="zh-TW" altLang="en-US" sz="1200" dirty="0"/>
                    </a:p>
                  </a:txBody>
                  <a:tcPr anchor="ctr"/>
                </a:tc>
                <a:tc>
                  <a:txBody>
                    <a:bodyPr/>
                    <a:lstStyle/>
                    <a:p>
                      <a:pPr algn="ctr"/>
                      <a:r>
                        <a:rPr lang="en-US" altLang="zh-TW" sz="1200" dirty="0" smtClean="0"/>
                        <a:t>Lane Count</a:t>
                      </a:r>
                      <a:endParaRPr lang="zh-TW" altLang="en-US" sz="1200" dirty="0"/>
                    </a:p>
                  </a:txBody>
                  <a:tcPr anchor="ctr"/>
                </a:tc>
                <a:extLst>
                  <a:ext uri="{0D108BD9-81ED-4DB2-BD59-A6C34878D82A}">
                    <a16:rowId xmlns:a16="http://schemas.microsoft.com/office/drawing/2014/main" val="10000"/>
                  </a:ext>
                </a:extLst>
              </a:tr>
              <a:tr h="192451">
                <a:tc>
                  <a:txBody>
                    <a:bodyPr/>
                    <a:lstStyle/>
                    <a:p>
                      <a:pPr algn="ctr"/>
                      <a:r>
                        <a:rPr lang="en-US" altLang="zh-TW" sz="1200" dirty="0" smtClean="0"/>
                        <a:t>512</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8</a:t>
                      </a:r>
                      <a:endParaRPr lang="zh-TW" altLang="en-US" sz="1200" dirty="0"/>
                    </a:p>
                  </a:txBody>
                  <a:tcPr anchor="ctr"/>
                </a:tc>
                <a:extLst>
                  <a:ext uri="{0D108BD9-81ED-4DB2-BD59-A6C34878D82A}">
                    <a16:rowId xmlns:a16="http://schemas.microsoft.com/office/drawing/2014/main" val="10001"/>
                  </a:ext>
                </a:extLst>
              </a:tr>
              <a:tr h="192451">
                <a:tc>
                  <a:txBody>
                    <a:bodyPr/>
                    <a:lstStyle/>
                    <a:p>
                      <a:pPr algn="ctr"/>
                      <a:r>
                        <a:rPr lang="en-US" altLang="zh-TW" sz="1200" dirty="0" smtClean="0"/>
                        <a:t>256</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4</a:t>
                      </a:r>
                      <a:endParaRPr lang="zh-TW" altLang="en-US" sz="1200" dirty="0"/>
                    </a:p>
                  </a:txBody>
                  <a:tcPr anchor="ctr"/>
                </a:tc>
                <a:extLst>
                  <a:ext uri="{0D108BD9-81ED-4DB2-BD59-A6C34878D82A}">
                    <a16:rowId xmlns:a16="http://schemas.microsoft.com/office/drawing/2014/main" val="10002"/>
                  </a:ext>
                </a:extLst>
              </a:tr>
              <a:tr h="192451">
                <a:tc>
                  <a:txBody>
                    <a:bodyPr/>
                    <a:lstStyle/>
                    <a:p>
                      <a:pPr algn="ctr"/>
                      <a:r>
                        <a:rPr lang="en-US" altLang="zh-TW" sz="1200" dirty="0" smtClean="0"/>
                        <a:t>128</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2</a:t>
                      </a:r>
                      <a:endParaRPr lang="zh-TW" altLang="en-US" sz="1200" dirty="0"/>
                    </a:p>
                  </a:txBody>
                  <a:tcPr anchor="ctr"/>
                </a:tc>
                <a:extLst>
                  <a:ext uri="{0D108BD9-81ED-4DB2-BD59-A6C34878D82A}">
                    <a16:rowId xmlns:a16="http://schemas.microsoft.com/office/drawing/2014/main" val="10003"/>
                  </a:ext>
                </a:extLst>
              </a:tr>
              <a:tr h="192451">
                <a:tc>
                  <a:txBody>
                    <a:bodyPr/>
                    <a:lstStyle/>
                    <a:p>
                      <a:pPr algn="ctr"/>
                      <a:r>
                        <a:rPr lang="en-US" altLang="zh-TW" sz="1200" dirty="0" smtClean="0"/>
                        <a:t>512</a:t>
                      </a:r>
                      <a:endParaRPr lang="zh-TW" altLang="en-US" sz="1200" dirty="0"/>
                    </a:p>
                  </a:txBody>
                  <a:tcPr anchor="ctr"/>
                </a:tc>
                <a:tc>
                  <a:txBody>
                    <a:bodyPr/>
                    <a:lstStyle/>
                    <a:p>
                      <a:pPr algn="ctr"/>
                      <a:r>
                        <a:rPr lang="en-US" altLang="zh-TW" sz="1200" dirty="0" smtClean="0"/>
                        <a:t>2:1</a:t>
                      </a:r>
                      <a:endParaRPr lang="zh-TW" altLang="en-US" sz="1200" dirty="0"/>
                    </a:p>
                  </a:txBody>
                  <a:tcPr anchor="ctr"/>
                </a:tc>
                <a:tc>
                  <a:txBody>
                    <a:bodyPr/>
                    <a:lstStyle/>
                    <a:p>
                      <a:pPr algn="ctr"/>
                      <a:r>
                        <a:rPr lang="en-US" altLang="zh-TW" sz="1200" dirty="0" smtClean="0"/>
                        <a:t>4</a:t>
                      </a:r>
                      <a:endParaRPr lang="zh-TW" altLang="en-US" sz="1200" dirty="0"/>
                    </a:p>
                  </a:txBody>
                  <a:tcPr anchor="ctr"/>
                </a:tc>
                <a:extLst>
                  <a:ext uri="{0D108BD9-81ED-4DB2-BD59-A6C34878D82A}">
                    <a16:rowId xmlns:a16="http://schemas.microsoft.com/office/drawing/2014/main" val="10004"/>
                  </a:ext>
                </a:extLst>
              </a:tr>
              <a:tr h="192451">
                <a:tc>
                  <a:txBody>
                    <a:bodyPr/>
                    <a:lstStyle/>
                    <a:p>
                      <a:pPr algn="ctr"/>
                      <a:r>
                        <a:rPr lang="en-US" altLang="zh-TW" sz="1200" dirty="0" smtClean="0"/>
                        <a:t>256</a:t>
                      </a:r>
                    </a:p>
                  </a:txBody>
                  <a:tcPr anchor="ctr"/>
                </a:tc>
                <a:tc>
                  <a:txBody>
                    <a:bodyPr/>
                    <a:lstStyle/>
                    <a:p>
                      <a:pPr algn="ctr"/>
                      <a:r>
                        <a:rPr lang="en-US" altLang="zh-TW" sz="1200" dirty="0" smtClean="0"/>
                        <a:t>2:1</a:t>
                      </a:r>
                      <a:endParaRPr lang="zh-TW" altLang="en-US" sz="1200" dirty="0"/>
                    </a:p>
                  </a:txBody>
                  <a:tcPr anchor="ctr"/>
                </a:tc>
                <a:tc>
                  <a:txBody>
                    <a:bodyPr/>
                    <a:lstStyle/>
                    <a:p>
                      <a:pPr algn="ctr"/>
                      <a:r>
                        <a:rPr lang="en-US" altLang="zh-TW" sz="1200" dirty="0" smtClean="0"/>
                        <a:t>2</a:t>
                      </a:r>
                      <a:endParaRPr lang="zh-TW" altLang="en-US" sz="1200" dirty="0"/>
                    </a:p>
                  </a:txBody>
                  <a:tcPr anchor="ctr"/>
                </a:tc>
                <a:extLst>
                  <a:ext uri="{0D108BD9-81ED-4DB2-BD59-A6C34878D82A}">
                    <a16:rowId xmlns:a16="http://schemas.microsoft.com/office/drawing/2014/main" val="10005"/>
                  </a:ext>
                </a:extLst>
              </a:tr>
              <a:tr h="192451">
                <a:tc>
                  <a:txBody>
                    <a:bodyPr/>
                    <a:lstStyle/>
                    <a:p>
                      <a:pPr algn="ctr"/>
                      <a:r>
                        <a:rPr lang="en-US" altLang="zh-TW" sz="1200" strike="sngStrike" dirty="0" smtClean="0"/>
                        <a:t>128</a:t>
                      </a:r>
                    </a:p>
                  </a:txBody>
                  <a:tcPr anchor="ctr"/>
                </a:tc>
                <a:tc>
                  <a:txBody>
                    <a:bodyPr/>
                    <a:lstStyle/>
                    <a:p>
                      <a:pPr algn="ctr"/>
                      <a:r>
                        <a:rPr lang="en-US" altLang="zh-TW" sz="1200" strike="sngStrike" dirty="0" smtClean="0"/>
                        <a:t>2:1</a:t>
                      </a:r>
                      <a:endParaRPr lang="zh-TW" altLang="en-US" sz="1200" strike="sngStrike" dirty="0"/>
                    </a:p>
                  </a:txBody>
                  <a:tcPr anchor="ctr"/>
                </a:tc>
                <a:tc>
                  <a:txBody>
                    <a:bodyPr/>
                    <a:lstStyle/>
                    <a:p>
                      <a:pPr algn="ctr"/>
                      <a:r>
                        <a:rPr lang="en-US" altLang="zh-TW" sz="1200" strike="sngStrike" dirty="0" smtClean="0"/>
                        <a:t>1</a:t>
                      </a:r>
                      <a:endParaRPr lang="zh-TW" altLang="en-US" sz="1200" strike="sngStrike" dirty="0"/>
                    </a:p>
                  </a:txBody>
                  <a:tcPr anchor="ctr"/>
                </a:tc>
                <a:extLst>
                  <a:ext uri="{0D108BD9-81ED-4DB2-BD59-A6C34878D82A}">
                    <a16:rowId xmlns:a16="http://schemas.microsoft.com/office/drawing/2014/main" val="10006"/>
                  </a:ext>
                </a:extLst>
              </a:tr>
            </a:tbl>
          </a:graphicData>
        </a:graphic>
      </p:graphicFrame>
      <p:grpSp>
        <p:nvGrpSpPr>
          <p:cNvPr id="106" name="群組 105"/>
          <p:cNvGrpSpPr/>
          <p:nvPr/>
        </p:nvGrpSpPr>
        <p:grpSpPr>
          <a:xfrm>
            <a:off x="651589" y="2892446"/>
            <a:ext cx="4535511" cy="3604516"/>
            <a:chOff x="651589" y="2892446"/>
            <a:chExt cx="4535511" cy="3604516"/>
          </a:xfrm>
        </p:grpSpPr>
        <p:sp>
          <p:nvSpPr>
            <p:cNvPr id="8" name="圓角矩形 7"/>
            <p:cNvSpPr/>
            <p:nvPr/>
          </p:nvSpPr>
          <p:spPr>
            <a:xfrm>
              <a:off x="2843808" y="2892446"/>
              <a:ext cx="117013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REDUCT_SCLR</a:t>
              </a:r>
              <a:endParaRPr lang="zh-TW" altLang="en-US" sz="1200" dirty="0"/>
            </a:p>
          </p:txBody>
        </p:sp>
        <p:sp>
          <p:nvSpPr>
            <p:cNvPr id="9" name="圓角矩形 8"/>
            <p:cNvSpPr/>
            <p:nvPr/>
          </p:nvSpPr>
          <p:spPr>
            <a:xfrm>
              <a:off x="1991969" y="3595965"/>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REDUCT_VEC</a:t>
              </a:r>
              <a:endParaRPr lang="zh-TW" altLang="en-US" sz="1200" dirty="0"/>
            </a:p>
          </p:txBody>
        </p:sp>
        <p:sp>
          <p:nvSpPr>
            <p:cNvPr id="10" name="圓角矩形 9"/>
            <p:cNvSpPr/>
            <p:nvPr/>
          </p:nvSpPr>
          <p:spPr>
            <a:xfrm>
              <a:off x="651589" y="4041928"/>
              <a:ext cx="1080119"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PIPE_4TO2</a:t>
              </a:r>
              <a:endParaRPr lang="zh-TW" altLang="en-US" sz="1200" dirty="0"/>
            </a:p>
          </p:txBody>
        </p:sp>
        <p:sp>
          <p:nvSpPr>
            <p:cNvPr id="11" name="圓角矩形 10"/>
            <p:cNvSpPr/>
            <p:nvPr/>
          </p:nvSpPr>
          <p:spPr>
            <a:xfrm>
              <a:off x="651589" y="4624753"/>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PIPE_2TO1</a:t>
              </a:r>
              <a:endParaRPr lang="zh-TW" altLang="en-US" sz="1200" dirty="0"/>
            </a:p>
          </p:txBody>
        </p:sp>
        <p:sp>
          <p:nvSpPr>
            <p:cNvPr id="12" name="圓角矩形 11"/>
            <p:cNvSpPr/>
            <p:nvPr/>
          </p:nvSpPr>
          <p:spPr>
            <a:xfrm>
              <a:off x="1991968" y="5056802"/>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LANE_8TO4</a:t>
              </a:r>
              <a:endParaRPr lang="zh-TW" altLang="en-US" sz="1200" dirty="0"/>
            </a:p>
          </p:txBody>
        </p:sp>
        <p:sp>
          <p:nvSpPr>
            <p:cNvPr id="13" name="圓角矩形 12"/>
            <p:cNvSpPr/>
            <p:nvPr/>
          </p:nvSpPr>
          <p:spPr>
            <a:xfrm>
              <a:off x="1991968" y="5627136"/>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LANE_4TO2</a:t>
              </a:r>
              <a:endParaRPr lang="zh-TW" altLang="en-US" sz="1200" dirty="0"/>
            </a:p>
          </p:txBody>
        </p:sp>
        <p:sp>
          <p:nvSpPr>
            <p:cNvPr id="14" name="圓角矩形 13"/>
            <p:cNvSpPr/>
            <p:nvPr/>
          </p:nvSpPr>
          <p:spPr>
            <a:xfrm>
              <a:off x="1991968" y="6208930"/>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LANE_2TO1</a:t>
              </a:r>
              <a:endParaRPr lang="zh-TW" altLang="en-US" sz="1200" dirty="0"/>
            </a:p>
          </p:txBody>
        </p:sp>
        <p:cxnSp>
          <p:nvCxnSpPr>
            <p:cNvPr id="19" name="直線單箭頭接點 18"/>
            <p:cNvCxnSpPr>
              <a:stCxn id="10" idx="2"/>
              <a:endCxn id="11" idx="0"/>
            </p:cNvCxnSpPr>
            <p:nvPr/>
          </p:nvCxnSpPr>
          <p:spPr>
            <a:xfrm>
              <a:off x="1191649" y="4329960"/>
              <a:ext cx="0" cy="29479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9" name="弧形接點 38"/>
            <p:cNvCxnSpPr>
              <a:stCxn id="9" idx="2"/>
              <a:endCxn id="10" idx="0"/>
            </p:cNvCxnSpPr>
            <p:nvPr/>
          </p:nvCxnSpPr>
          <p:spPr>
            <a:xfrm rot="5400000">
              <a:off x="1782874" y="3292772"/>
              <a:ext cx="157931" cy="1340380"/>
            </a:xfrm>
            <a:prstGeom prst="curvedConnector3">
              <a:avLst/>
            </a:prstGeom>
            <a:ln>
              <a:tailEnd type="arrow"/>
            </a:ln>
          </p:spPr>
          <p:style>
            <a:lnRef idx="1">
              <a:schemeClr val="dk1"/>
            </a:lnRef>
            <a:fillRef idx="2">
              <a:schemeClr val="dk1"/>
            </a:fillRef>
            <a:effectRef idx="1">
              <a:schemeClr val="dk1"/>
            </a:effectRef>
            <a:fontRef idx="minor">
              <a:schemeClr val="dk1"/>
            </a:fontRef>
          </p:style>
        </p:cxnSp>
        <p:cxnSp>
          <p:nvCxnSpPr>
            <p:cNvPr id="41" name="弧形接點 40"/>
            <p:cNvCxnSpPr>
              <a:stCxn id="9" idx="2"/>
              <a:endCxn id="11" idx="0"/>
            </p:cNvCxnSpPr>
            <p:nvPr/>
          </p:nvCxnSpPr>
          <p:spPr>
            <a:xfrm rot="5400000">
              <a:off x="1491461" y="3584185"/>
              <a:ext cx="740756" cy="1340380"/>
            </a:xfrm>
            <a:prstGeom prst="curvedConnector3">
              <a:avLst>
                <a:gd name="adj1" fmla="val 70574"/>
              </a:avLst>
            </a:prstGeom>
            <a:ln>
              <a:tailEnd type="arrow"/>
            </a:ln>
          </p:spPr>
          <p:style>
            <a:lnRef idx="1">
              <a:schemeClr val="dk1"/>
            </a:lnRef>
            <a:fillRef idx="2">
              <a:schemeClr val="dk1"/>
            </a:fillRef>
            <a:effectRef idx="1">
              <a:schemeClr val="dk1"/>
            </a:effectRef>
            <a:fontRef idx="minor">
              <a:schemeClr val="dk1"/>
            </a:fontRef>
          </p:style>
        </p:cxnSp>
        <p:cxnSp>
          <p:nvCxnSpPr>
            <p:cNvPr id="46" name="弧形接點 45"/>
            <p:cNvCxnSpPr>
              <a:stCxn id="11" idx="2"/>
              <a:endCxn id="12" idx="1"/>
            </p:cNvCxnSpPr>
            <p:nvPr/>
          </p:nvCxnSpPr>
          <p:spPr>
            <a:xfrm rot="16200000" flipH="1">
              <a:off x="1447792" y="4656641"/>
              <a:ext cx="288033"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50" name="直線單箭頭接點 49"/>
            <p:cNvCxnSpPr>
              <a:stCxn id="12" idx="2"/>
              <a:endCxn id="13" idx="0"/>
            </p:cNvCxnSpPr>
            <p:nvPr/>
          </p:nvCxnSpPr>
          <p:spPr>
            <a:xfrm>
              <a:off x="2532028" y="5344834"/>
              <a:ext cx="0" cy="2823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2" name="直線單箭頭接點 51"/>
            <p:cNvCxnSpPr>
              <a:stCxn id="13" idx="2"/>
              <a:endCxn id="14" idx="0"/>
            </p:cNvCxnSpPr>
            <p:nvPr/>
          </p:nvCxnSpPr>
          <p:spPr>
            <a:xfrm>
              <a:off x="2532028" y="5915168"/>
              <a:ext cx="0" cy="29376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4" name="弧形接點 53"/>
            <p:cNvCxnSpPr>
              <a:stCxn id="9" idx="2"/>
              <a:endCxn id="12" idx="0"/>
            </p:cNvCxnSpPr>
            <p:nvPr/>
          </p:nvCxnSpPr>
          <p:spPr>
            <a:xfrm rot="5400000">
              <a:off x="1945627" y="4470399"/>
              <a:ext cx="1172805" cy="1"/>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弧形接點 55"/>
            <p:cNvCxnSpPr>
              <a:stCxn id="9" idx="2"/>
              <a:endCxn id="9" idx="3"/>
            </p:cNvCxnSpPr>
            <p:nvPr/>
          </p:nvCxnSpPr>
          <p:spPr>
            <a:xfrm rot="5400000" flipH="1" flipV="1">
              <a:off x="2730051" y="3541959"/>
              <a:ext cx="144016" cy="540060"/>
            </a:xfrm>
            <a:prstGeom prst="curvedConnector4">
              <a:avLst>
                <a:gd name="adj1" fmla="val -158732"/>
                <a:gd name="adj2" fmla="val 1423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圓角矩形 71"/>
            <p:cNvSpPr/>
            <p:nvPr/>
          </p:nvSpPr>
          <p:spPr>
            <a:xfrm>
              <a:off x="3635897" y="3553714"/>
              <a:ext cx="1152128"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OREDUCT_VEC</a:t>
              </a:r>
              <a:endParaRPr lang="zh-TW" altLang="en-US" sz="1200" dirty="0"/>
            </a:p>
          </p:txBody>
        </p:sp>
        <p:sp>
          <p:nvSpPr>
            <p:cNvPr id="73" name="文字方塊 72"/>
            <p:cNvSpPr txBox="1"/>
            <p:nvPr/>
          </p:nvSpPr>
          <p:spPr>
            <a:xfrm>
              <a:off x="1213736" y="3628425"/>
              <a:ext cx="589457" cy="276999"/>
            </a:xfrm>
            <a:prstGeom prst="rect">
              <a:avLst/>
            </a:prstGeom>
            <a:noFill/>
          </p:spPr>
          <p:txBody>
            <a:bodyPr wrap="none" rtlCol="0">
              <a:spAutoFit/>
            </a:bodyPr>
            <a:lstStyle/>
            <a:p>
              <a:r>
                <a:rPr lang="en-US" altLang="zh-TW" sz="1200" dirty="0" smtClean="0"/>
                <a:t>sew16</a:t>
              </a:r>
              <a:endParaRPr lang="zh-TW" altLang="en-US" sz="1200" dirty="0"/>
            </a:p>
          </p:txBody>
        </p:sp>
        <p:sp>
          <p:nvSpPr>
            <p:cNvPr id="74" name="文字方塊 73"/>
            <p:cNvSpPr txBox="1"/>
            <p:nvPr/>
          </p:nvSpPr>
          <p:spPr>
            <a:xfrm>
              <a:off x="2482631" y="4519205"/>
              <a:ext cx="589457" cy="276999"/>
            </a:xfrm>
            <a:prstGeom prst="rect">
              <a:avLst/>
            </a:prstGeom>
            <a:noFill/>
          </p:spPr>
          <p:txBody>
            <a:bodyPr wrap="none" rtlCol="0">
              <a:spAutoFit/>
            </a:bodyPr>
            <a:lstStyle/>
            <a:p>
              <a:r>
                <a:rPr lang="en-US" altLang="zh-TW" sz="1200" dirty="0" smtClean="0"/>
                <a:t>sew64</a:t>
              </a:r>
              <a:endParaRPr lang="zh-TW" altLang="en-US" sz="1200" dirty="0"/>
            </a:p>
          </p:txBody>
        </p:sp>
        <p:sp>
          <p:nvSpPr>
            <p:cNvPr id="75" name="文字方塊 74"/>
            <p:cNvSpPr txBox="1"/>
            <p:nvPr/>
          </p:nvSpPr>
          <p:spPr>
            <a:xfrm>
              <a:off x="1840284" y="4012685"/>
              <a:ext cx="589457" cy="276999"/>
            </a:xfrm>
            <a:prstGeom prst="rect">
              <a:avLst/>
            </a:prstGeom>
            <a:noFill/>
          </p:spPr>
          <p:txBody>
            <a:bodyPr wrap="none" rtlCol="0">
              <a:spAutoFit/>
            </a:bodyPr>
            <a:lstStyle/>
            <a:p>
              <a:r>
                <a:rPr lang="en-US" altLang="zh-TW" sz="1200" dirty="0" smtClean="0"/>
                <a:t>sew32</a:t>
              </a:r>
              <a:endParaRPr lang="zh-TW" altLang="en-US" sz="1200" dirty="0"/>
            </a:p>
          </p:txBody>
        </p:sp>
        <p:sp>
          <p:nvSpPr>
            <p:cNvPr id="76" name="文字方塊 75"/>
            <p:cNvSpPr txBox="1"/>
            <p:nvPr/>
          </p:nvSpPr>
          <p:spPr>
            <a:xfrm>
              <a:off x="2687918" y="4052961"/>
              <a:ext cx="975139" cy="276999"/>
            </a:xfrm>
            <a:prstGeom prst="rect">
              <a:avLst/>
            </a:prstGeom>
            <a:noFill/>
          </p:spPr>
          <p:txBody>
            <a:bodyPr wrap="none" rtlCol="0">
              <a:spAutoFit/>
            </a:bodyPr>
            <a:lstStyle/>
            <a:p>
              <a:r>
                <a:rPr lang="en-US" altLang="zh-TW" sz="1200" dirty="0" err="1" smtClean="0"/>
                <a:t>uop_cnt</a:t>
              </a:r>
              <a:r>
                <a:rPr lang="en-US" altLang="zh-TW" sz="1200" dirty="0" smtClean="0"/>
                <a:t> != 0</a:t>
              </a:r>
              <a:endParaRPr lang="zh-TW" altLang="en-US" sz="1200" dirty="0"/>
            </a:p>
          </p:txBody>
        </p:sp>
        <p:cxnSp>
          <p:nvCxnSpPr>
            <p:cNvPr id="78" name="弧形接點 77"/>
            <p:cNvCxnSpPr>
              <a:stCxn id="72" idx="2"/>
              <a:endCxn id="72" idx="3"/>
            </p:cNvCxnSpPr>
            <p:nvPr/>
          </p:nvCxnSpPr>
          <p:spPr>
            <a:xfrm rot="5400000" flipH="1" flipV="1">
              <a:off x="4427985" y="3481706"/>
              <a:ext cx="144016" cy="576064"/>
            </a:xfrm>
            <a:prstGeom prst="curvedConnector4">
              <a:avLst>
                <a:gd name="adj1" fmla="val -158732"/>
                <a:gd name="adj2" fmla="val 13968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弧形接點 79"/>
            <p:cNvCxnSpPr>
              <a:stCxn id="8" idx="2"/>
              <a:endCxn id="72" idx="0"/>
            </p:cNvCxnSpPr>
            <p:nvPr/>
          </p:nvCxnSpPr>
          <p:spPr>
            <a:xfrm rot="16200000" flipH="1">
              <a:off x="3633799" y="2975552"/>
              <a:ext cx="373236" cy="783088"/>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弧形接點 81"/>
            <p:cNvCxnSpPr>
              <a:stCxn id="8" idx="2"/>
              <a:endCxn id="9" idx="0"/>
            </p:cNvCxnSpPr>
            <p:nvPr/>
          </p:nvCxnSpPr>
          <p:spPr>
            <a:xfrm rot="5400000">
              <a:off x="2772708" y="2939799"/>
              <a:ext cx="415487" cy="896844"/>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4211961" y="3978856"/>
              <a:ext cx="975139" cy="276999"/>
            </a:xfrm>
            <a:prstGeom prst="rect">
              <a:avLst/>
            </a:prstGeom>
            <a:noFill/>
          </p:spPr>
          <p:txBody>
            <a:bodyPr wrap="none" rtlCol="0">
              <a:spAutoFit/>
            </a:bodyPr>
            <a:lstStyle/>
            <a:p>
              <a:r>
                <a:rPr lang="en-US" altLang="zh-TW" sz="1200" dirty="0" err="1" smtClean="0"/>
                <a:t>uop_cnt</a:t>
              </a:r>
              <a:r>
                <a:rPr lang="en-US" altLang="zh-TW" sz="1200" dirty="0" smtClean="0"/>
                <a:t> != 0</a:t>
              </a:r>
              <a:endParaRPr lang="zh-TW" altLang="en-US" sz="1200" dirty="0"/>
            </a:p>
          </p:txBody>
        </p:sp>
        <p:cxnSp>
          <p:nvCxnSpPr>
            <p:cNvPr id="31" name="弧形接點 30"/>
            <p:cNvCxnSpPr>
              <a:stCxn id="11" idx="2"/>
              <a:endCxn id="13" idx="1"/>
            </p:cNvCxnSpPr>
            <p:nvPr/>
          </p:nvCxnSpPr>
          <p:spPr>
            <a:xfrm rot="16200000" flipH="1">
              <a:off x="1162625" y="4941808"/>
              <a:ext cx="858367"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34" name="弧形接點 33"/>
            <p:cNvCxnSpPr>
              <a:stCxn id="11" idx="2"/>
              <a:endCxn id="14" idx="1"/>
            </p:cNvCxnSpPr>
            <p:nvPr/>
          </p:nvCxnSpPr>
          <p:spPr>
            <a:xfrm rot="16200000" flipH="1">
              <a:off x="871728" y="5232705"/>
              <a:ext cx="1440161"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sp>
          <p:nvSpPr>
            <p:cNvPr id="38" name="文字方塊 37"/>
            <p:cNvSpPr txBox="1"/>
            <p:nvPr/>
          </p:nvSpPr>
          <p:spPr>
            <a:xfrm>
              <a:off x="1385579" y="4853974"/>
              <a:ext cx="854721" cy="253916"/>
            </a:xfrm>
            <a:prstGeom prst="rect">
              <a:avLst/>
            </a:prstGeom>
            <a:noFill/>
          </p:spPr>
          <p:txBody>
            <a:bodyPr wrap="none" rtlCol="0">
              <a:spAutoFit/>
            </a:bodyPr>
            <a:lstStyle/>
            <a:p>
              <a:r>
                <a:rPr lang="en-US" altLang="zh-TW" sz="1050" dirty="0" err="1" smtClean="0"/>
                <a:t>lane_cnt</a:t>
              </a:r>
              <a:r>
                <a:rPr lang="en-US" altLang="zh-TW" sz="1050" dirty="0" smtClean="0"/>
                <a:t> = 8</a:t>
              </a:r>
              <a:endParaRPr lang="zh-TW" altLang="en-US" sz="1050" dirty="0"/>
            </a:p>
          </p:txBody>
        </p:sp>
        <p:sp>
          <p:nvSpPr>
            <p:cNvPr id="40" name="文字方塊 39"/>
            <p:cNvSpPr txBox="1"/>
            <p:nvPr/>
          </p:nvSpPr>
          <p:spPr>
            <a:xfrm>
              <a:off x="1404816" y="5358030"/>
              <a:ext cx="854721" cy="253916"/>
            </a:xfrm>
            <a:prstGeom prst="rect">
              <a:avLst/>
            </a:prstGeom>
            <a:noFill/>
          </p:spPr>
          <p:txBody>
            <a:bodyPr wrap="none" rtlCol="0">
              <a:spAutoFit/>
            </a:bodyPr>
            <a:lstStyle/>
            <a:p>
              <a:r>
                <a:rPr lang="en-US" altLang="zh-TW" sz="1050" dirty="0" err="1" smtClean="0"/>
                <a:t>lane_cnt</a:t>
              </a:r>
              <a:r>
                <a:rPr lang="en-US" altLang="zh-TW" sz="1050" dirty="0" smtClean="0"/>
                <a:t> = 4</a:t>
              </a:r>
              <a:endParaRPr lang="zh-TW" altLang="en-US" sz="1050" dirty="0"/>
            </a:p>
          </p:txBody>
        </p:sp>
        <p:sp>
          <p:nvSpPr>
            <p:cNvPr id="42" name="文字方塊 41"/>
            <p:cNvSpPr txBox="1"/>
            <p:nvPr/>
          </p:nvSpPr>
          <p:spPr>
            <a:xfrm>
              <a:off x="1395440" y="5955014"/>
              <a:ext cx="854721" cy="253916"/>
            </a:xfrm>
            <a:prstGeom prst="rect">
              <a:avLst/>
            </a:prstGeom>
            <a:noFill/>
          </p:spPr>
          <p:txBody>
            <a:bodyPr wrap="none" rtlCol="0">
              <a:spAutoFit/>
            </a:bodyPr>
            <a:lstStyle/>
            <a:p>
              <a:r>
                <a:rPr lang="en-US" altLang="zh-TW" sz="1050" dirty="0" err="1" smtClean="0"/>
                <a:t>lane_cnt</a:t>
              </a:r>
              <a:r>
                <a:rPr lang="en-US" altLang="zh-TW" sz="1050" dirty="0" smtClean="0"/>
                <a:t> = 2</a:t>
              </a:r>
              <a:endParaRPr lang="zh-TW" altLang="en-US" sz="1050" dirty="0"/>
            </a:p>
          </p:txBody>
        </p:sp>
        <p:cxnSp>
          <p:nvCxnSpPr>
            <p:cNvPr id="4" name="弧形接點 3"/>
            <p:cNvCxnSpPr>
              <a:stCxn id="14" idx="2"/>
              <a:endCxn id="8" idx="1"/>
            </p:cNvCxnSpPr>
            <p:nvPr/>
          </p:nvCxnSpPr>
          <p:spPr>
            <a:xfrm rot="5400000" flipH="1" flipV="1">
              <a:off x="957668" y="4610822"/>
              <a:ext cx="3460500" cy="311780"/>
            </a:xfrm>
            <a:prstGeom prst="curvedConnector4">
              <a:avLst>
                <a:gd name="adj1" fmla="val -8147"/>
                <a:gd name="adj2" fmla="val -7084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弧形接點 6"/>
            <p:cNvCxnSpPr>
              <a:stCxn id="72" idx="3"/>
              <a:endCxn id="8" idx="3"/>
            </p:cNvCxnSpPr>
            <p:nvPr/>
          </p:nvCxnSpPr>
          <p:spPr>
            <a:xfrm flipH="1" flipV="1">
              <a:off x="4013938" y="3036462"/>
              <a:ext cx="774087" cy="661268"/>
            </a:xfrm>
            <a:prstGeom prst="curvedConnector3">
              <a:avLst>
                <a:gd name="adj1" fmla="val -295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2998949502"/>
              </p:ext>
            </p:extLst>
          </p:nvPr>
        </p:nvGraphicFramePr>
        <p:xfrm>
          <a:off x="5255568" y="2927902"/>
          <a:ext cx="3888432" cy="3858644"/>
        </p:xfrm>
        <a:graphic>
          <a:graphicData uri="http://schemas.openxmlformats.org/drawingml/2006/table">
            <a:tbl>
              <a:tblPr firstRow="1" bandRow="1">
                <a:tableStyleId>{5C22544A-7EE6-4342-B048-85BDC9FD1C3A}</a:tableStyleId>
              </a:tblPr>
              <a:tblGrid>
                <a:gridCol w="1570328">
                  <a:extLst>
                    <a:ext uri="{9D8B030D-6E8A-4147-A177-3AD203B41FA5}">
                      <a16:colId xmlns:a16="http://schemas.microsoft.com/office/drawing/2014/main" val="20000"/>
                    </a:ext>
                  </a:extLst>
                </a:gridCol>
                <a:gridCol w="2318104">
                  <a:extLst>
                    <a:ext uri="{9D8B030D-6E8A-4147-A177-3AD203B41FA5}">
                      <a16:colId xmlns:a16="http://schemas.microsoft.com/office/drawing/2014/main" val="20001"/>
                    </a:ext>
                  </a:extLst>
                </a:gridCol>
              </a:tblGrid>
              <a:tr h="301721">
                <a:tc>
                  <a:txBody>
                    <a:bodyPr/>
                    <a:lstStyle/>
                    <a:p>
                      <a:r>
                        <a:rPr lang="en-US" altLang="zh-TW" sz="1200" dirty="0" smtClean="0"/>
                        <a:t>State</a:t>
                      </a:r>
                      <a:endParaRPr lang="zh-TW" altLang="en-US" sz="1200" dirty="0"/>
                    </a:p>
                  </a:txBody>
                  <a:tcPr/>
                </a:tc>
                <a:tc>
                  <a:txBody>
                    <a:bodyPr/>
                    <a:lstStyle/>
                    <a:p>
                      <a:r>
                        <a:rPr lang="en-US" altLang="zh-TW" sz="1200" dirty="0" smtClean="0"/>
                        <a:t>Action</a:t>
                      </a:r>
                      <a:endParaRPr lang="zh-TW" altLang="en-US" sz="1200" dirty="0"/>
                    </a:p>
                  </a:txBody>
                  <a:tcPr/>
                </a:tc>
                <a:extLst>
                  <a:ext uri="{0D108BD9-81ED-4DB2-BD59-A6C34878D82A}">
                    <a16:rowId xmlns:a16="http://schemas.microsoft.com/office/drawing/2014/main" val="10000"/>
                  </a:ext>
                </a:extLst>
              </a:tr>
              <a:tr h="396384">
                <a:tc>
                  <a:txBody>
                    <a:bodyPr/>
                    <a:lstStyle/>
                    <a:p>
                      <a:r>
                        <a:rPr lang="en-US" altLang="zh-TW" sz="1200" dirty="0" smtClean="0"/>
                        <a:t>REDUCT_SCLR</a:t>
                      </a:r>
                      <a:endParaRPr lang="zh-TW" altLang="en-US" sz="1200" dirty="0"/>
                    </a:p>
                  </a:txBody>
                  <a:tcPr/>
                </a:tc>
                <a:tc>
                  <a:txBody>
                    <a:bodyPr/>
                    <a:lstStyle/>
                    <a:p>
                      <a:r>
                        <a:rPr lang="en-US" altLang="zh-TW" sz="1200" dirty="0" smtClean="0"/>
                        <a:t>also the idle</a:t>
                      </a:r>
                      <a:r>
                        <a:rPr lang="en-US" altLang="zh-TW" sz="1200" baseline="0" dirty="0" smtClean="0"/>
                        <a:t> state</a:t>
                      </a:r>
                    </a:p>
                    <a:p>
                      <a:r>
                        <a:rPr lang="en-US" altLang="zh-TW" sz="1200" dirty="0" smtClean="0"/>
                        <a:t>accumulate</a:t>
                      </a:r>
                      <a:r>
                        <a:rPr lang="en-US" altLang="zh-TW" sz="1200" baseline="0" dirty="0" smtClean="0"/>
                        <a:t> the scalar element</a:t>
                      </a:r>
                      <a:endParaRPr lang="zh-TW" altLang="en-US" sz="1200" dirty="0"/>
                    </a:p>
                  </a:txBody>
                  <a:tcPr/>
                </a:tc>
                <a:extLst>
                  <a:ext uri="{0D108BD9-81ED-4DB2-BD59-A6C34878D82A}">
                    <a16:rowId xmlns:a16="http://schemas.microsoft.com/office/drawing/2014/main" val="10001"/>
                  </a:ext>
                </a:extLst>
              </a:tr>
              <a:tr h="396384">
                <a:tc>
                  <a:txBody>
                    <a:bodyPr/>
                    <a:lstStyle/>
                    <a:p>
                      <a:r>
                        <a:rPr lang="en-US" altLang="zh-TW" sz="1200" dirty="0" smtClean="0"/>
                        <a:t>REDUCT_VEC</a:t>
                      </a:r>
                      <a:endParaRPr lang="zh-TW" altLang="en-US" sz="1200" dirty="0"/>
                    </a:p>
                  </a:txBody>
                  <a:tcPr/>
                </a:tc>
                <a:tc>
                  <a:txBody>
                    <a:bodyPr/>
                    <a:lstStyle/>
                    <a:p>
                      <a:r>
                        <a:rPr lang="en-US" altLang="zh-TW" sz="1200" dirty="0" smtClean="0"/>
                        <a:t>accumulate elements</a:t>
                      </a:r>
                      <a:r>
                        <a:rPr lang="en-US" altLang="zh-TW" sz="1200" baseline="0" dirty="0" smtClean="0"/>
                        <a:t> to its corresponded tree leaf node</a:t>
                      </a:r>
                      <a:endParaRPr lang="zh-TW" altLang="en-US" sz="1200" dirty="0"/>
                    </a:p>
                  </a:txBody>
                  <a:tcPr/>
                </a:tc>
                <a:extLst>
                  <a:ext uri="{0D108BD9-81ED-4DB2-BD59-A6C34878D82A}">
                    <a16:rowId xmlns:a16="http://schemas.microsoft.com/office/drawing/2014/main" val="10002"/>
                  </a:ext>
                </a:extLst>
              </a:tr>
              <a:tr h="554937">
                <a:tc>
                  <a:txBody>
                    <a:bodyPr/>
                    <a:lstStyle/>
                    <a:p>
                      <a:r>
                        <a:rPr lang="en-US" altLang="zh-TW" sz="1200" dirty="0" smtClean="0"/>
                        <a:t>PIPE_4TO2</a:t>
                      </a:r>
                      <a:endParaRPr lang="zh-TW" altLang="en-US" sz="1200" dirty="0"/>
                    </a:p>
                  </a:txBody>
                  <a:tcPr/>
                </a:tc>
                <a:tc>
                  <a:txBody>
                    <a:bodyPr/>
                    <a:lstStyle/>
                    <a:p>
                      <a:r>
                        <a:rPr lang="en-US" altLang="zh-TW" sz="1200" dirty="0" smtClean="0"/>
                        <a:t>merge 4 pipe results in each lane</a:t>
                      </a:r>
                      <a:r>
                        <a:rPr lang="en-US" altLang="zh-TW" sz="1200" baseline="0" dirty="0" smtClean="0"/>
                        <a:t> </a:t>
                      </a:r>
                      <a:r>
                        <a:rPr lang="en-US" altLang="zh-TW" sz="1200" dirty="0" smtClean="0"/>
                        <a:t>to 2 </a:t>
                      </a:r>
                    </a:p>
                    <a:p>
                      <a:r>
                        <a:rPr lang="en-US" altLang="zh-TW" sz="1200" dirty="0" smtClean="0"/>
                        <a:t>p0</a:t>
                      </a:r>
                      <a:r>
                        <a:rPr lang="en-US" altLang="zh-TW" sz="1200" baseline="0" dirty="0" smtClean="0"/>
                        <a:t> = p0 +</a:t>
                      </a:r>
                      <a:r>
                        <a:rPr lang="zh-TW" altLang="en-US" sz="1200" baseline="0" dirty="0" smtClean="0"/>
                        <a:t> </a:t>
                      </a:r>
                      <a:r>
                        <a:rPr lang="en-US" altLang="zh-TW" sz="1200" baseline="0" dirty="0" smtClean="0"/>
                        <a:t>p1, p2 = p2 + p3</a:t>
                      </a:r>
                      <a:endParaRPr lang="zh-TW" altLang="en-US" sz="1200" dirty="0"/>
                    </a:p>
                  </a:txBody>
                  <a:tcPr/>
                </a:tc>
                <a:extLst>
                  <a:ext uri="{0D108BD9-81ED-4DB2-BD59-A6C34878D82A}">
                    <a16:rowId xmlns:a16="http://schemas.microsoft.com/office/drawing/2014/main" val="10003"/>
                  </a:ext>
                </a:extLst>
              </a:tr>
              <a:tr h="554937">
                <a:tc>
                  <a:txBody>
                    <a:bodyPr/>
                    <a:lstStyle/>
                    <a:p>
                      <a:r>
                        <a:rPr lang="en-US" altLang="zh-TW" sz="1200" dirty="0" smtClean="0"/>
                        <a:t>PIPE_2TO1</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merge 2 pipe results in each lane to 1 </a:t>
                      </a:r>
                    </a:p>
                    <a:p>
                      <a:r>
                        <a:rPr lang="en-US" altLang="zh-TW" sz="1200" dirty="0" smtClean="0"/>
                        <a:t>p0 = p0 +</a:t>
                      </a:r>
                      <a:r>
                        <a:rPr lang="zh-TW" altLang="en-US" sz="1200" baseline="0" dirty="0" smtClean="0"/>
                        <a:t> </a:t>
                      </a:r>
                      <a:r>
                        <a:rPr lang="en-US" altLang="zh-TW" sz="1200" baseline="0" dirty="0" smtClean="0"/>
                        <a:t>p2</a:t>
                      </a:r>
                      <a:endParaRPr lang="zh-TW" altLang="en-US" sz="1200" dirty="0"/>
                    </a:p>
                  </a:txBody>
                  <a:tcPr/>
                </a:tc>
                <a:extLst>
                  <a:ext uri="{0D108BD9-81ED-4DB2-BD59-A6C34878D82A}">
                    <a16:rowId xmlns:a16="http://schemas.microsoft.com/office/drawing/2014/main" val="10004"/>
                  </a:ext>
                </a:extLst>
              </a:tr>
              <a:tr h="301721">
                <a:tc>
                  <a:txBody>
                    <a:bodyPr/>
                    <a:lstStyle/>
                    <a:p>
                      <a:r>
                        <a:rPr lang="en-US" altLang="zh-TW" sz="1200" dirty="0" smtClean="0"/>
                        <a:t>LANE_8TO4</a:t>
                      </a:r>
                      <a:endParaRPr lang="zh-TW" altLang="en-US" sz="1200" dirty="0"/>
                    </a:p>
                  </a:txBody>
                  <a:tcPr/>
                </a:tc>
                <a:tc>
                  <a:txBody>
                    <a:bodyPr/>
                    <a:lstStyle/>
                    <a:p>
                      <a:r>
                        <a:rPr lang="en-US" altLang="zh-TW" sz="1200" dirty="0" smtClean="0"/>
                        <a:t>merge 8</a:t>
                      </a:r>
                      <a:r>
                        <a:rPr lang="en-US" altLang="zh-TW" sz="1200" baseline="0" dirty="0" smtClean="0"/>
                        <a:t> lane results to 4</a:t>
                      </a:r>
                      <a:endParaRPr lang="zh-TW" altLang="en-US" sz="1200" dirty="0"/>
                    </a:p>
                  </a:txBody>
                  <a:tcPr/>
                </a:tc>
                <a:extLst>
                  <a:ext uri="{0D108BD9-81ED-4DB2-BD59-A6C34878D82A}">
                    <a16:rowId xmlns:a16="http://schemas.microsoft.com/office/drawing/2014/main" val="10005"/>
                  </a:ext>
                </a:extLst>
              </a:tr>
              <a:tr h="301721">
                <a:tc>
                  <a:txBody>
                    <a:bodyPr/>
                    <a:lstStyle/>
                    <a:p>
                      <a:r>
                        <a:rPr lang="en-US" altLang="zh-TW" sz="1200" dirty="0" smtClean="0"/>
                        <a:t>LANE_4TO2</a:t>
                      </a:r>
                      <a:endParaRPr lang="zh-TW" altLang="en-US" sz="1200" dirty="0"/>
                    </a:p>
                  </a:txBody>
                  <a:tcPr/>
                </a:tc>
                <a:tc>
                  <a:txBody>
                    <a:bodyPr/>
                    <a:lstStyle/>
                    <a:p>
                      <a:r>
                        <a:rPr lang="en-US" altLang="zh-TW" sz="1200" dirty="0" smtClean="0"/>
                        <a:t>merge 4 lane results</a:t>
                      </a:r>
                      <a:r>
                        <a:rPr lang="en-US" altLang="zh-TW" sz="1200" baseline="0" dirty="0" smtClean="0"/>
                        <a:t> to 2</a:t>
                      </a:r>
                      <a:endParaRPr lang="zh-TW" altLang="en-US" sz="1200" dirty="0"/>
                    </a:p>
                  </a:txBody>
                  <a:tcPr/>
                </a:tc>
                <a:extLst>
                  <a:ext uri="{0D108BD9-81ED-4DB2-BD59-A6C34878D82A}">
                    <a16:rowId xmlns:a16="http://schemas.microsoft.com/office/drawing/2014/main" val="10006"/>
                  </a:ext>
                </a:extLst>
              </a:tr>
              <a:tr h="396384">
                <a:tc>
                  <a:txBody>
                    <a:bodyPr/>
                    <a:lstStyle/>
                    <a:p>
                      <a:r>
                        <a:rPr lang="en-US" altLang="zh-TW" sz="1200" dirty="0" smtClean="0"/>
                        <a:t>LANE_2TO1</a:t>
                      </a:r>
                      <a:endParaRPr lang="zh-TW" altLang="en-US" sz="1200" dirty="0"/>
                    </a:p>
                  </a:txBody>
                  <a:tcPr/>
                </a:tc>
                <a:tc>
                  <a:txBody>
                    <a:bodyPr/>
                    <a:lstStyle/>
                    <a:p>
                      <a:r>
                        <a:rPr lang="en-US" altLang="zh-TW" sz="1200" dirty="0" smtClean="0"/>
                        <a:t>merge 2 lane result to 1, it’s the final result</a:t>
                      </a:r>
                      <a:endParaRPr lang="zh-TW" altLang="en-US" sz="1200" dirty="0"/>
                    </a:p>
                  </a:txBody>
                  <a:tcPr/>
                </a:tc>
                <a:extLst>
                  <a:ext uri="{0D108BD9-81ED-4DB2-BD59-A6C34878D82A}">
                    <a16:rowId xmlns:a16="http://schemas.microsoft.com/office/drawing/2014/main" val="10007"/>
                  </a:ext>
                </a:extLst>
              </a:tr>
              <a:tr h="301721">
                <a:tc>
                  <a:txBody>
                    <a:bodyPr/>
                    <a:lstStyle/>
                    <a:p>
                      <a:r>
                        <a:rPr lang="en-US" altLang="zh-TW" sz="1200" dirty="0" smtClean="0"/>
                        <a:t>DOTPROD_ACC</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69442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Reduction </a:t>
            </a:r>
            <a:r>
              <a:rPr lang="en-US" altLang="zh-TW" sz="3600" dirty="0" smtClean="0"/>
              <a:t>Instructions (4/)</a:t>
            </a:r>
            <a:endParaRPr lang="zh-TW" altLang="en-US" sz="3600" dirty="0"/>
          </a:p>
        </p:txBody>
      </p:sp>
      <p:sp>
        <p:nvSpPr>
          <p:cNvPr id="3" name="內容版面配置區 2"/>
          <p:cNvSpPr>
            <a:spLocks noGrp="1"/>
          </p:cNvSpPr>
          <p:nvPr>
            <p:ph idx="1"/>
          </p:nvPr>
        </p:nvSpPr>
        <p:spPr/>
        <p:txBody>
          <a:bodyPr>
            <a:normAutofit/>
          </a:bodyPr>
          <a:lstStyle/>
          <a:p>
            <a:r>
              <a:rPr lang="en-US" altLang="zh-TW" sz="1600" dirty="0"/>
              <a:t>VLEN=256, SIMD=256, LMUL=2, SEW=16, VL=VLMAX</a:t>
            </a:r>
            <a:endParaRPr lang="zh-TW" altLang="en-US" sz="1600" dirty="0"/>
          </a:p>
          <a:p>
            <a:endParaRPr lang="en-US" altLang="zh-TW" sz="1600" dirty="0" smtClean="0"/>
          </a:p>
        </p:txBody>
      </p:sp>
      <p:pic>
        <p:nvPicPr>
          <p:cNvPr id="4098" name="Picture 2" descr="C:\Users\larryzzr\Desktop\FP_Larry\FMIS_Figs\vfmis_lane_v1_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08920"/>
            <a:ext cx="5688632" cy="356204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群組 5"/>
          <p:cNvGrpSpPr/>
          <p:nvPr/>
        </p:nvGrpSpPr>
        <p:grpSpPr>
          <a:xfrm>
            <a:off x="6274377" y="3322334"/>
            <a:ext cx="2685571" cy="2064524"/>
            <a:chOff x="651589" y="2892446"/>
            <a:chExt cx="4688821" cy="3604516"/>
          </a:xfrm>
        </p:grpSpPr>
        <p:sp>
          <p:nvSpPr>
            <p:cNvPr id="7" name="圓角矩形 6"/>
            <p:cNvSpPr/>
            <p:nvPr/>
          </p:nvSpPr>
          <p:spPr>
            <a:xfrm>
              <a:off x="2843808" y="2892446"/>
              <a:ext cx="117013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REDUCT_SCLR</a:t>
              </a:r>
              <a:endParaRPr lang="zh-TW" altLang="en-US" sz="600" dirty="0"/>
            </a:p>
          </p:txBody>
        </p:sp>
        <p:sp>
          <p:nvSpPr>
            <p:cNvPr id="8" name="圓角矩形 7"/>
            <p:cNvSpPr/>
            <p:nvPr/>
          </p:nvSpPr>
          <p:spPr>
            <a:xfrm>
              <a:off x="1991969" y="3595965"/>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REDUCT_VEC</a:t>
              </a:r>
              <a:endParaRPr lang="zh-TW" altLang="en-US" sz="600" dirty="0"/>
            </a:p>
          </p:txBody>
        </p:sp>
        <p:sp>
          <p:nvSpPr>
            <p:cNvPr id="9" name="圓角矩形 8"/>
            <p:cNvSpPr/>
            <p:nvPr/>
          </p:nvSpPr>
          <p:spPr>
            <a:xfrm>
              <a:off x="651589" y="4041928"/>
              <a:ext cx="1080119"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PIPE_4TO2</a:t>
              </a:r>
              <a:endParaRPr lang="zh-TW" altLang="en-US" sz="600" dirty="0"/>
            </a:p>
          </p:txBody>
        </p:sp>
        <p:sp>
          <p:nvSpPr>
            <p:cNvPr id="10" name="圓角矩形 9"/>
            <p:cNvSpPr/>
            <p:nvPr/>
          </p:nvSpPr>
          <p:spPr>
            <a:xfrm>
              <a:off x="651589" y="4624753"/>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PIPE_2TO1</a:t>
              </a:r>
              <a:endParaRPr lang="zh-TW" altLang="en-US" sz="600" dirty="0"/>
            </a:p>
          </p:txBody>
        </p:sp>
        <p:sp>
          <p:nvSpPr>
            <p:cNvPr id="11" name="圓角矩形 10"/>
            <p:cNvSpPr/>
            <p:nvPr/>
          </p:nvSpPr>
          <p:spPr>
            <a:xfrm>
              <a:off x="1991968" y="5056802"/>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LANE_8TO4</a:t>
              </a:r>
              <a:endParaRPr lang="zh-TW" altLang="en-US" sz="600" dirty="0"/>
            </a:p>
          </p:txBody>
        </p:sp>
        <p:sp>
          <p:nvSpPr>
            <p:cNvPr id="12" name="圓角矩形 11"/>
            <p:cNvSpPr/>
            <p:nvPr/>
          </p:nvSpPr>
          <p:spPr>
            <a:xfrm>
              <a:off x="1991968" y="5627136"/>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LANE_4TO2</a:t>
              </a:r>
              <a:endParaRPr lang="zh-TW" altLang="en-US" sz="600" dirty="0"/>
            </a:p>
          </p:txBody>
        </p:sp>
        <p:sp>
          <p:nvSpPr>
            <p:cNvPr id="13" name="圓角矩形 12"/>
            <p:cNvSpPr/>
            <p:nvPr/>
          </p:nvSpPr>
          <p:spPr>
            <a:xfrm>
              <a:off x="1991968" y="6208930"/>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LANE_2TO1</a:t>
              </a:r>
              <a:endParaRPr lang="zh-TW" altLang="en-US" sz="600" dirty="0"/>
            </a:p>
          </p:txBody>
        </p:sp>
        <p:cxnSp>
          <p:nvCxnSpPr>
            <p:cNvPr id="14" name="直線單箭頭接點 13"/>
            <p:cNvCxnSpPr>
              <a:stCxn id="9" idx="2"/>
              <a:endCxn id="10" idx="0"/>
            </p:cNvCxnSpPr>
            <p:nvPr/>
          </p:nvCxnSpPr>
          <p:spPr>
            <a:xfrm>
              <a:off x="1191649" y="4329960"/>
              <a:ext cx="0" cy="29479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5" name="弧形接點 14"/>
            <p:cNvCxnSpPr>
              <a:stCxn id="8" idx="2"/>
              <a:endCxn id="9" idx="0"/>
            </p:cNvCxnSpPr>
            <p:nvPr/>
          </p:nvCxnSpPr>
          <p:spPr>
            <a:xfrm rot="5400000">
              <a:off x="1782874" y="3292772"/>
              <a:ext cx="157931" cy="1340380"/>
            </a:xfrm>
            <a:prstGeom prst="curvedConnector3">
              <a:avLst/>
            </a:prstGeom>
            <a:ln>
              <a:tailEnd type="arrow"/>
            </a:ln>
          </p:spPr>
          <p:style>
            <a:lnRef idx="1">
              <a:schemeClr val="dk1"/>
            </a:lnRef>
            <a:fillRef idx="2">
              <a:schemeClr val="dk1"/>
            </a:fillRef>
            <a:effectRef idx="1">
              <a:schemeClr val="dk1"/>
            </a:effectRef>
            <a:fontRef idx="minor">
              <a:schemeClr val="dk1"/>
            </a:fontRef>
          </p:style>
        </p:cxnSp>
        <p:cxnSp>
          <p:nvCxnSpPr>
            <p:cNvPr id="16" name="弧形接點 15"/>
            <p:cNvCxnSpPr>
              <a:stCxn id="8" idx="2"/>
              <a:endCxn id="10" idx="0"/>
            </p:cNvCxnSpPr>
            <p:nvPr/>
          </p:nvCxnSpPr>
          <p:spPr>
            <a:xfrm rot="5400000">
              <a:off x="1491461" y="3584185"/>
              <a:ext cx="740756" cy="1340380"/>
            </a:xfrm>
            <a:prstGeom prst="curvedConnector3">
              <a:avLst>
                <a:gd name="adj1" fmla="val 70574"/>
              </a:avLst>
            </a:prstGeom>
            <a:ln>
              <a:tailEnd type="arrow"/>
            </a:ln>
          </p:spPr>
          <p:style>
            <a:lnRef idx="1">
              <a:schemeClr val="dk1"/>
            </a:lnRef>
            <a:fillRef idx="2">
              <a:schemeClr val="dk1"/>
            </a:fillRef>
            <a:effectRef idx="1">
              <a:schemeClr val="dk1"/>
            </a:effectRef>
            <a:fontRef idx="minor">
              <a:schemeClr val="dk1"/>
            </a:fontRef>
          </p:style>
        </p:cxnSp>
        <p:cxnSp>
          <p:nvCxnSpPr>
            <p:cNvPr id="17" name="弧形接點 16"/>
            <p:cNvCxnSpPr>
              <a:stCxn id="10" idx="2"/>
              <a:endCxn id="11" idx="1"/>
            </p:cNvCxnSpPr>
            <p:nvPr/>
          </p:nvCxnSpPr>
          <p:spPr>
            <a:xfrm rot="16200000" flipH="1">
              <a:off x="1447792" y="4656641"/>
              <a:ext cx="288033"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18" name="直線單箭頭接點 17"/>
            <p:cNvCxnSpPr>
              <a:stCxn id="11" idx="2"/>
              <a:endCxn id="12" idx="0"/>
            </p:cNvCxnSpPr>
            <p:nvPr/>
          </p:nvCxnSpPr>
          <p:spPr>
            <a:xfrm>
              <a:off x="2532028" y="5344834"/>
              <a:ext cx="0" cy="2823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直線單箭頭接點 18"/>
            <p:cNvCxnSpPr>
              <a:stCxn id="12" idx="2"/>
              <a:endCxn id="13" idx="0"/>
            </p:cNvCxnSpPr>
            <p:nvPr/>
          </p:nvCxnSpPr>
          <p:spPr>
            <a:xfrm>
              <a:off x="2532028" y="5915168"/>
              <a:ext cx="0" cy="29376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0" name="弧形接點 19"/>
            <p:cNvCxnSpPr>
              <a:stCxn id="8" idx="2"/>
              <a:endCxn id="11" idx="0"/>
            </p:cNvCxnSpPr>
            <p:nvPr/>
          </p:nvCxnSpPr>
          <p:spPr>
            <a:xfrm rot="5400000">
              <a:off x="1945627" y="4470399"/>
              <a:ext cx="1172805" cy="1"/>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弧形接點 20"/>
            <p:cNvCxnSpPr>
              <a:stCxn id="8" idx="2"/>
              <a:endCxn id="8" idx="3"/>
            </p:cNvCxnSpPr>
            <p:nvPr/>
          </p:nvCxnSpPr>
          <p:spPr>
            <a:xfrm rot="5400000" flipH="1" flipV="1">
              <a:off x="2730051" y="3541959"/>
              <a:ext cx="144016" cy="540060"/>
            </a:xfrm>
            <a:prstGeom prst="curvedConnector4">
              <a:avLst>
                <a:gd name="adj1" fmla="val -158732"/>
                <a:gd name="adj2" fmla="val 1423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3588243" y="3553714"/>
              <a:ext cx="1199781" cy="2880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OREDUCT_VEC</a:t>
              </a:r>
              <a:endParaRPr lang="zh-TW" altLang="en-US" sz="600" dirty="0"/>
            </a:p>
          </p:txBody>
        </p:sp>
        <p:sp>
          <p:nvSpPr>
            <p:cNvPr id="23" name="文字方塊 22"/>
            <p:cNvSpPr txBox="1"/>
            <p:nvPr/>
          </p:nvSpPr>
          <p:spPr>
            <a:xfrm>
              <a:off x="1213737" y="3628426"/>
              <a:ext cx="731028" cy="349282"/>
            </a:xfrm>
            <a:prstGeom prst="rect">
              <a:avLst/>
            </a:prstGeom>
            <a:noFill/>
          </p:spPr>
          <p:txBody>
            <a:bodyPr wrap="none" rtlCol="0">
              <a:spAutoFit/>
            </a:bodyPr>
            <a:lstStyle/>
            <a:p>
              <a:r>
                <a:rPr lang="en-US" altLang="zh-TW" sz="700" dirty="0" smtClean="0"/>
                <a:t>sew16</a:t>
              </a:r>
              <a:endParaRPr lang="zh-TW" altLang="en-US" sz="700" dirty="0"/>
            </a:p>
          </p:txBody>
        </p:sp>
        <p:sp>
          <p:nvSpPr>
            <p:cNvPr id="24" name="文字方塊 23"/>
            <p:cNvSpPr txBox="1"/>
            <p:nvPr/>
          </p:nvSpPr>
          <p:spPr>
            <a:xfrm>
              <a:off x="2482630" y="4519205"/>
              <a:ext cx="731028" cy="349282"/>
            </a:xfrm>
            <a:prstGeom prst="rect">
              <a:avLst/>
            </a:prstGeom>
            <a:noFill/>
          </p:spPr>
          <p:txBody>
            <a:bodyPr wrap="none" rtlCol="0">
              <a:spAutoFit/>
            </a:bodyPr>
            <a:lstStyle/>
            <a:p>
              <a:r>
                <a:rPr lang="en-US" altLang="zh-TW" sz="700" dirty="0" smtClean="0"/>
                <a:t>sew64</a:t>
              </a:r>
              <a:endParaRPr lang="zh-TW" altLang="en-US" sz="700" dirty="0"/>
            </a:p>
          </p:txBody>
        </p:sp>
        <p:sp>
          <p:nvSpPr>
            <p:cNvPr id="25" name="文字方塊 24"/>
            <p:cNvSpPr txBox="1"/>
            <p:nvPr/>
          </p:nvSpPr>
          <p:spPr>
            <a:xfrm>
              <a:off x="1840283" y="4012686"/>
              <a:ext cx="731028" cy="349282"/>
            </a:xfrm>
            <a:prstGeom prst="rect">
              <a:avLst/>
            </a:prstGeom>
            <a:noFill/>
          </p:spPr>
          <p:txBody>
            <a:bodyPr wrap="none" rtlCol="0">
              <a:spAutoFit/>
            </a:bodyPr>
            <a:lstStyle/>
            <a:p>
              <a:r>
                <a:rPr lang="en-US" altLang="zh-TW" sz="700" dirty="0" smtClean="0"/>
                <a:t>sew32</a:t>
              </a:r>
              <a:endParaRPr lang="zh-TW" altLang="en-US" sz="700" dirty="0"/>
            </a:p>
          </p:txBody>
        </p:sp>
        <p:sp>
          <p:nvSpPr>
            <p:cNvPr id="26" name="文字方塊 25"/>
            <p:cNvSpPr txBox="1"/>
            <p:nvPr/>
          </p:nvSpPr>
          <p:spPr>
            <a:xfrm>
              <a:off x="2687919" y="4052961"/>
              <a:ext cx="1128449" cy="349282"/>
            </a:xfrm>
            <a:prstGeom prst="rect">
              <a:avLst/>
            </a:prstGeom>
            <a:noFill/>
          </p:spPr>
          <p:txBody>
            <a:bodyPr wrap="none" rtlCol="0">
              <a:spAutoFit/>
            </a:bodyPr>
            <a:lstStyle/>
            <a:p>
              <a:r>
                <a:rPr lang="en-US" altLang="zh-TW" sz="700" dirty="0" err="1" smtClean="0"/>
                <a:t>uop_cnt</a:t>
              </a:r>
              <a:r>
                <a:rPr lang="en-US" altLang="zh-TW" sz="700" dirty="0" smtClean="0"/>
                <a:t> != 0</a:t>
              </a:r>
              <a:endParaRPr lang="zh-TW" altLang="en-US" sz="700" dirty="0"/>
            </a:p>
          </p:txBody>
        </p:sp>
        <p:cxnSp>
          <p:nvCxnSpPr>
            <p:cNvPr id="27" name="弧形接點 26"/>
            <p:cNvCxnSpPr>
              <a:stCxn id="22" idx="2"/>
              <a:endCxn id="22" idx="3"/>
            </p:cNvCxnSpPr>
            <p:nvPr/>
          </p:nvCxnSpPr>
          <p:spPr>
            <a:xfrm rot="5400000" flipH="1" flipV="1">
              <a:off x="4416071" y="3469792"/>
              <a:ext cx="144015" cy="599890"/>
            </a:xfrm>
            <a:prstGeom prst="curvedConnector4">
              <a:avLst>
                <a:gd name="adj1" fmla="val -277138"/>
                <a:gd name="adj2" fmla="val 1665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弧形接點 27"/>
            <p:cNvCxnSpPr>
              <a:stCxn id="7" idx="2"/>
              <a:endCxn id="22" idx="0"/>
            </p:cNvCxnSpPr>
            <p:nvPr/>
          </p:nvCxnSpPr>
          <p:spPr>
            <a:xfrm rot="16200000" flipH="1">
              <a:off x="3621885" y="2987463"/>
              <a:ext cx="373236" cy="759262"/>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弧形接點 28"/>
            <p:cNvCxnSpPr>
              <a:stCxn id="7" idx="2"/>
              <a:endCxn id="8" idx="0"/>
            </p:cNvCxnSpPr>
            <p:nvPr/>
          </p:nvCxnSpPr>
          <p:spPr>
            <a:xfrm rot="5400000">
              <a:off x="2772708" y="2939799"/>
              <a:ext cx="415487" cy="896844"/>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211961" y="3978857"/>
              <a:ext cx="1128449" cy="349282"/>
            </a:xfrm>
            <a:prstGeom prst="rect">
              <a:avLst/>
            </a:prstGeom>
            <a:noFill/>
          </p:spPr>
          <p:txBody>
            <a:bodyPr wrap="none" rtlCol="0">
              <a:spAutoFit/>
            </a:bodyPr>
            <a:lstStyle/>
            <a:p>
              <a:r>
                <a:rPr lang="en-US" altLang="zh-TW" sz="700" dirty="0" err="1" smtClean="0"/>
                <a:t>uop_cnt</a:t>
              </a:r>
              <a:r>
                <a:rPr lang="en-US" altLang="zh-TW" sz="700" dirty="0" smtClean="0"/>
                <a:t> != 0</a:t>
              </a:r>
              <a:endParaRPr lang="zh-TW" altLang="en-US" sz="700" dirty="0"/>
            </a:p>
          </p:txBody>
        </p:sp>
        <p:cxnSp>
          <p:nvCxnSpPr>
            <p:cNvPr id="31" name="弧形接點 30"/>
            <p:cNvCxnSpPr>
              <a:stCxn id="10" idx="2"/>
              <a:endCxn id="12" idx="1"/>
            </p:cNvCxnSpPr>
            <p:nvPr/>
          </p:nvCxnSpPr>
          <p:spPr>
            <a:xfrm rot="16200000" flipH="1">
              <a:off x="1162625" y="4941808"/>
              <a:ext cx="858367"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32" name="弧形接點 31"/>
            <p:cNvCxnSpPr>
              <a:stCxn id="10" idx="2"/>
              <a:endCxn id="13" idx="1"/>
            </p:cNvCxnSpPr>
            <p:nvPr/>
          </p:nvCxnSpPr>
          <p:spPr>
            <a:xfrm rot="16200000" flipH="1">
              <a:off x="871728" y="5232705"/>
              <a:ext cx="1440161"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sp>
          <p:nvSpPr>
            <p:cNvPr id="33" name="文字方塊 32"/>
            <p:cNvSpPr txBox="1"/>
            <p:nvPr/>
          </p:nvSpPr>
          <p:spPr>
            <a:xfrm>
              <a:off x="1385578" y="4853975"/>
              <a:ext cx="876564" cy="295546"/>
            </a:xfrm>
            <a:prstGeom prst="rect">
              <a:avLst/>
            </a:prstGeom>
            <a:noFill/>
          </p:spPr>
          <p:txBody>
            <a:bodyPr wrap="none" rtlCol="0">
              <a:spAutoFit/>
            </a:bodyPr>
            <a:lstStyle/>
            <a:p>
              <a:r>
                <a:rPr lang="en-US" altLang="zh-TW" sz="500" dirty="0" err="1" smtClean="0"/>
                <a:t>lane_cnt</a:t>
              </a:r>
              <a:r>
                <a:rPr lang="en-US" altLang="zh-TW" sz="500" dirty="0" smtClean="0"/>
                <a:t> = 8</a:t>
              </a:r>
              <a:endParaRPr lang="zh-TW" altLang="en-US" sz="500" dirty="0"/>
            </a:p>
          </p:txBody>
        </p:sp>
        <p:sp>
          <p:nvSpPr>
            <p:cNvPr id="34" name="文字方塊 33"/>
            <p:cNvSpPr txBox="1"/>
            <p:nvPr/>
          </p:nvSpPr>
          <p:spPr>
            <a:xfrm>
              <a:off x="1404817" y="5358030"/>
              <a:ext cx="876564" cy="295546"/>
            </a:xfrm>
            <a:prstGeom prst="rect">
              <a:avLst/>
            </a:prstGeom>
            <a:noFill/>
          </p:spPr>
          <p:txBody>
            <a:bodyPr wrap="none" rtlCol="0">
              <a:spAutoFit/>
            </a:bodyPr>
            <a:lstStyle/>
            <a:p>
              <a:r>
                <a:rPr lang="en-US" altLang="zh-TW" sz="500" dirty="0" err="1" smtClean="0"/>
                <a:t>lane_cnt</a:t>
              </a:r>
              <a:r>
                <a:rPr lang="en-US" altLang="zh-TW" sz="500" dirty="0" smtClean="0"/>
                <a:t> = 4</a:t>
              </a:r>
              <a:endParaRPr lang="zh-TW" altLang="en-US" sz="500" dirty="0"/>
            </a:p>
          </p:txBody>
        </p:sp>
        <p:sp>
          <p:nvSpPr>
            <p:cNvPr id="35" name="文字方塊 34"/>
            <p:cNvSpPr txBox="1"/>
            <p:nvPr/>
          </p:nvSpPr>
          <p:spPr>
            <a:xfrm>
              <a:off x="1395439" y="5955015"/>
              <a:ext cx="876564" cy="295546"/>
            </a:xfrm>
            <a:prstGeom prst="rect">
              <a:avLst/>
            </a:prstGeom>
            <a:noFill/>
          </p:spPr>
          <p:txBody>
            <a:bodyPr wrap="none" rtlCol="0">
              <a:spAutoFit/>
            </a:bodyPr>
            <a:lstStyle/>
            <a:p>
              <a:r>
                <a:rPr lang="en-US" altLang="zh-TW" sz="500" dirty="0" err="1" smtClean="0"/>
                <a:t>lane_cnt</a:t>
              </a:r>
              <a:r>
                <a:rPr lang="en-US" altLang="zh-TW" sz="500" dirty="0" smtClean="0"/>
                <a:t> = 2</a:t>
              </a:r>
              <a:endParaRPr lang="zh-TW" altLang="en-US" sz="500" dirty="0"/>
            </a:p>
          </p:txBody>
        </p:sp>
        <p:cxnSp>
          <p:nvCxnSpPr>
            <p:cNvPr id="36" name="弧形接點 35"/>
            <p:cNvCxnSpPr>
              <a:stCxn id="13" idx="2"/>
              <a:endCxn id="7" idx="1"/>
            </p:cNvCxnSpPr>
            <p:nvPr/>
          </p:nvCxnSpPr>
          <p:spPr>
            <a:xfrm rot="5400000" flipH="1" flipV="1">
              <a:off x="957668" y="4610822"/>
              <a:ext cx="3460500" cy="311780"/>
            </a:xfrm>
            <a:prstGeom prst="curvedConnector4">
              <a:avLst>
                <a:gd name="adj1" fmla="val -8147"/>
                <a:gd name="adj2" fmla="val -7084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弧形接點 36"/>
            <p:cNvCxnSpPr>
              <a:stCxn id="22" idx="3"/>
              <a:endCxn id="7" idx="3"/>
            </p:cNvCxnSpPr>
            <p:nvPr/>
          </p:nvCxnSpPr>
          <p:spPr>
            <a:xfrm flipH="1" flipV="1">
              <a:off x="4013937" y="3036463"/>
              <a:ext cx="774086" cy="661268"/>
            </a:xfrm>
            <a:prstGeom prst="curvedConnector3">
              <a:avLst>
                <a:gd name="adj1" fmla="val -515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flipH="1">
            <a:off x="7440706" y="3487307"/>
            <a:ext cx="301123" cy="2962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6764856" y="3824811"/>
            <a:ext cx="383940" cy="2141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764856" y="4102393"/>
            <a:ext cx="0" cy="2517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13" idx="1"/>
          </p:cNvCxnSpPr>
          <p:nvPr/>
        </p:nvCxnSpPr>
        <p:spPr>
          <a:xfrm>
            <a:off x="6585808" y="4469340"/>
            <a:ext cx="456285" cy="835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3203848" y="2532935"/>
            <a:ext cx="468052"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PIPE_2TO1</a:t>
            </a:r>
            <a:endParaRPr lang="zh-TW" altLang="en-US" sz="500" dirty="0">
              <a:solidFill>
                <a:srgbClr val="FF0000"/>
              </a:solidFill>
            </a:endParaRPr>
          </a:p>
        </p:txBody>
      </p:sp>
      <p:sp>
        <p:nvSpPr>
          <p:cNvPr id="60" name="文字方塊 59"/>
          <p:cNvSpPr txBox="1"/>
          <p:nvPr/>
        </p:nvSpPr>
        <p:spPr>
          <a:xfrm>
            <a:off x="2555776" y="2532936"/>
            <a:ext cx="468052"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PIPE_4TO2</a:t>
            </a:r>
            <a:endParaRPr lang="zh-TW" altLang="en-US" sz="500" dirty="0">
              <a:solidFill>
                <a:srgbClr val="FF0000"/>
              </a:solidFill>
            </a:endParaRPr>
          </a:p>
        </p:txBody>
      </p:sp>
      <p:sp>
        <p:nvSpPr>
          <p:cNvPr id="61" name="文字方塊 60"/>
          <p:cNvSpPr txBox="1"/>
          <p:nvPr/>
        </p:nvSpPr>
        <p:spPr>
          <a:xfrm>
            <a:off x="3923928" y="2532935"/>
            <a:ext cx="504056"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LANE_4TO2</a:t>
            </a:r>
            <a:endParaRPr lang="zh-TW" altLang="en-US" sz="500" dirty="0">
              <a:solidFill>
                <a:srgbClr val="FF0000"/>
              </a:solidFill>
            </a:endParaRPr>
          </a:p>
        </p:txBody>
      </p:sp>
      <p:sp>
        <p:nvSpPr>
          <p:cNvPr id="62" name="文字方塊 61"/>
          <p:cNvSpPr txBox="1"/>
          <p:nvPr/>
        </p:nvSpPr>
        <p:spPr>
          <a:xfrm>
            <a:off x="4644008" y="2543105"/>
            <a:ext cx="504056"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LANE_2TO1</a:t>
            </a:r>
            <a:endParaRPr lang="zh-TW" altLang="en-US" sz="500" dirty="0">
              <a:solidFill>
                <a:srgbClr val="FF0000"/>
              </a:solidFill>
            </a:endParaRPr>
          </a:p>
        </p:txBody>
      </p:sp>
      <p:sp>
        <p:nvSpPr>
          <p:cNvPr id="63" name="文字方塊 62"/>
          <p:cNvSpPr txBox="1"/>
          <p:nvPr/>
        </p:nvSpPr>
        <p:spPr>
          <a:xfrm>
            <a:off x="1835696" y="2551629"/>
            <a:ext cx="468052" cy="153888"/>
          </a:xfrm>
          <a:prstGeom prst="rect">
            <a:avLst/>
          </a:prstGeom>
          <a:noFill/>
          <a:ln>
            <a:solidFill>
              <a:srgbClr val="FF0000"/>
            </a:solidFill>
          </a:ln>
        </p:spPr>
        <p:txBody>
          <a:bodyPr wrap="square" rtlCol="0">
            <a:spAutoFit/>
          </a:bodyPr>
          <a:lstStyle/>
          <a:p>
            <a:r>
              <a:rPr lang="en-US" altLang="zh-TW" sz="400" dirty="0" smtClean="0">
                <a:solidFill>
                  <a:srgbClr val="FF0000"/>
                </a:solidFill>
              </a:rPr>
              <a:t>REDUCT_VEC</a:t>
            </a:r>
            <a:endParaRPr lang="zh-TW" altLang="en-US" sz="400" dirty="0">
              <a:solidFill>
                <a:srgbClr val="FF0000"/>
              </a:solidFill>
            </a:endParaRPr>
          </a:p>
        </p:txBody>
      </p:sp>
      <p:sp>
        <p:nvSpPr>
          <p:cNvPr id="64" name="文字方塊 63"/>
          <p:cNvSpPr txBox="1"/>
          <p:nvPr/>
        </p:nvSpPr>
        <p:spPr>
          <a:xfrm>
            <a:off x="1115616" y="2537687"/>
            <a:ext cx="468052" cy="153888"/>
          </a:xfrm>
          <a:prstGeom prst="rect">
            <a:avLst/>
          </a:prstGeom>
          <a:noFill/>
          <a:ln>
            <a:solidFill>
              <a:srgbClr val="FF0000"/>
            </a:solidFill>
          </a:ln>
        </p:spPr>
        <p:txBody>
          <a:bodyPr wrap="square" rtlCol="0">
            <a:spAutoFit/>
          </a:bodyPr>
          <a:lstStyle/>
          <a:p>
            <a:r>
              <a:rPr lang="en-US" altLang="zh-TW" sz="400" dirty="0" smtClean="0">
                <a:solidFill>
                  <a:srgbClr val="FF0000"/>
                </a:solidFill>
              </a:rPr>
              <a:t>REDUCT_VEC</a:t>
            </a:r>
            <a:endParaRPr lang="zh-TW" altLang="en-US" sz="400" dirty="0">
              <a:solidFill>
                <a:srgbClr val="FF0000"/>
              </a:solidFill>
            </a:endParaRPr>
          </a:p>
        </p:txBody>
      </p:sp>
    </p:spTree>
    <p:extLst>
      <p:ext uri="{BB962C8B-B14F-4D97-AF65-F5344CB8AC3E}">
        <p14:creationId xmlns:p14="http://schemas.microsoft.com/office/powerpoint/2010/main" val="3446081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(1/)</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The design support conversion from nibble/byte to floating-point</a:t>
            </a:r>
          </a:p>
          <a:p>
            <a:r>
              <a:rPr lang="en-US" altLang="zh-TW" sz="2000" dirty="0" smtClean="0"/>
              <a:t>The supported precisions are half-precision and single-precision</a:t>
            </a:r>
          </a:p>
          <a:p>
            <a:r>
              <a:rPr lang="en-US" altLang="zh-TW" sz="2000" dirty="0" smtClean="0"/>
              <a:t>Interface</a:t>
            </a:r>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1482100659"/>
              </p:ext>
            </p:extLst>
          </p:nvPr>
        </p:nvGraphicFramePr>
        <p:xfrm>
          <a:off x="899592" y="2780928"/>
          <a:ext cx="6096000" cy="21640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3503712">
                  <a:extLst>
                    <a:ext uri="{9D8B030D-6E8A-4147-A177-3AD203B41FA5}">
                      <a16:colId xmlns:a16="http://schemas.microsoft.com/office/drawing/2014/main" val="20002"/>
                    </a:ext>
                  </a:extLst>
                </a:gridCol>
              </a:tblGrid>
              <a:tr h="144016">
                <a:tc>
                  <a:txBody>
                    <a:bodyPr/>
                    <a:lstStyle/>
                    <a:p>
                      <a:r>
                        <a:rPr lang="en-US" altLang="zh-TW" sz="1600" dirty="0" smtClean="0"/>
                        <a:t>Signal name</a:t>
                      </a:r>
                      <a:endParaRPr lang="zh-TW" altLang="en-US" sz="1600" dirty="0"/>
                    </a:p>
                  </a:txBody>
                  <a:tcPr/>
                </a:tc>
                <a:tc>
                  <a:txBody>
                    <a:bodyPr/>
                    <a:lstStyle/>
                    <a:p>
                      <a:r>
                        <a:rPr lang="en-US" altLang="zh-TW" sz="1600" dirty="0" smtClean="0"/>
                        <a:t>Width</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0">
                <a:tc>
                  <a:txBody>
                    <a:bodyPr/>
                    <a:lstStyle/>
                    <a:p>
                      <a:r>
                        <a:rPr lang="en-US" altLang="zh-TW" sz="1600" dirty="0" smtClean="0"/>
                        <a:t>sew</a:t>
                      </a:r>
                      <a:endParaRPr lang="zh-TW" altLang="en-US" sz="1600" dirty="0"/>
                    </a:p>
                  </a:txBody>
                  <a:tcPr/>
                </a:tc>
                <a:tc>
                  <a:txBody>
                    <a:bodyPr/>
                    <a:lstStyle/>
                    <a:p>
                      <a:r>
                        <a:rPr lang="en-US" altLang="zh-TW" sz="1600" dirty="0" smtClean="0"/>
                        <a:t>3</a:t>
                      </a:r>
                      <a:endParaRPr lang="zh-TW" altLang="en-US" sz="1600" dirty="0"/>
                    </a:p>
                  </a:txBody>
                  <a:tcPr/>
                </a:tc>
                <a:tc>
                  <a:txBody>
                    <a:bodyPr/>
                    <a:lstStyle/>
                    <a:p>
                      <a:r>
                        <a:rPr lang="en-US" altLang="zh-TW" sz="1600" dirty="0" smtClean="0"/>
                        <a:t>Indicate</a:t>
                      </a:r>
                      <a:r>
                        <a:rPr lang="en-US" altLang="zh-TW" sz="1600" baseline="0" dirty="0" smtClean="0"/>
                        <a:t> result </a:t>
                      </a:r>
                      <a:r>
                        <a:rPr lang="en-US" altLang="zh-TW" sz="1600" baseline="0" dirty="0" err="1" smtClean="0"/>
                        <a:t>fp</a:t>
                      </a:r>
                      <a:r>
                        <a:rPr lang="en-US" altLang="zh-TW" sz="1600" baseline="0" dirty="0" smtClean="0"/>
                        <a:t> type. </a:t>
                      </a:r>
                      <a:r>
                        <a:rPr lang="en-US" altLang="zh-TW" sz="1600" dirty="0" smtClean="0"/>
                        <a:t>3’b010</a:t>
                      </a:r>
                      <a:r>
                        <a:rPr lang="en-US" altLang="zh-TW" sz="1600" baseline="0" dirty="0" smtClean="0"/>
                        <a:t> indicates SP and others indicate HP</a:t>
                      </a:r>
                    </a:p>
                  </a:txBody>
                  <a:tcPr/>
                </a:tc>
                <a:extLst>
                  <a:ext uri="{0D108BD9-81ED-4DB2-BD59-A6C34878D82A}">
                    <a16:rowId xmlns:a16="http://schemas.microsoft.com/office/drawing/2014/main" val="10001"/>
                  </a:ext>
                </a:extLst>
              </a:tr>
              <a:tr h="121528">
                <a:tc>
                  <a:txBody>
                    <a:bodyPr/>
                    <a:lstStyle/>
                    <a:p>
                      <a:r>
                        <a:rPr lang="en-US" altLang="zh-TW" sz="1600" dirty="0" smtClean="0"/>
                        <a:t>sign</a:t>
                      </a:r>
                      <a:endParaRPr lang="zh-TW" altLang="en-US" sz="1600" dirty="0"/>
                    </a:p>
                  </a:txBody>
                  <a:tcPr/>
                </a:tc>
                <a:tc>
                  <a:txBody>
                    <a:bodyPr/>
                    <a:lstStyle/>
                    <a:p>
                      <a:r>
                        <a:rPr lang="en-US" altLang="zh-TW" sz="1600" dirty="0" smtClean="0"/>
                        <a:t>1</a:t>
                      </a:r>
                      <a:endParaRPr lang="zh-TW" altLang="en-US" sz="1600" dirty="0"/>
                    </a:p>
                  </a:txBody>
                  <a:tcPr/>
                </a:tc>
                <a:tc>
                  <a:txBody>
                    <a:bodyPr/>
                    <a:lstStyle/>
                    <a:p>
                      <a:r>
                        <a:rPr lang="en-US" altLang="zh-TW" sz="1600" dirty="0" smtClean="0"/>
                        <a:t>0</a:t>
                      </a:r>
                      <a:r>
                        <a:rPr lang="en-US" altLang="zh-TW" sz="1600" baseline="0" dirty="0" smtClean="0"/>
                        <a:t> is unsigned and 1 is signed</a:t>
                      </a:r>
                      <a:endParaRPr lang="zh-TW" altLang="en-US" sz="1600" dirty="0"/>
                    </a:p>
                  </a:txBody>
                  <a:tcPr/>
                </a:tc>
                <a:extLst>
                  <a:ext uri="{0D108BD9-81ED-4DB2-BD59-A6C34878D82A}">
                    <a16:rowId xmlns:a16="http://schemas.microsoft.com/office/drawing/2014/main" val="10002"/>
                  </a:ext>
                </a:extLst>
              </a:tr>
              <a:tr h="146288">
                <a:tc>
                  <a:txBody>
                    <a:bodyPr/>
                    <a:lstStyle/>
                    <a:p>
                      <a:r>
                        <a:rPr lang="en-US" altLang="zh-TW" sz="1600" dirty="0" smtClean="0"/>
                        <a:t>data</a:t>
                      </a:r>
                      <a:endParaRPr lang="zh-TW" altLang="en-US" sz="1600" dirty="0"/>
                    </a:p>
                  </a:txBody>
                  <a:tcPr/>
                </a:tc>
                <a:tc>
                  <a:txBody>
                    <a:bodyPr/>
                    <a:lstStyle/>
                    <a:p>
                      <a:r>
                        <a:rPr lang="en-US" altLang="zh-TW" sz="1600" dirty="0" smtClean="0"/>
                        <a:t>8</a:t>
                      </a:r>
                      <a:endParaRPr lang="zh-TW" altLang="en-US" sz="1600" dirty="0"/>
                    </a:p>
                  </a:txBody>
                  <a:tcPr/>
                </a:tc>
                <a:tc>
                  <a:txBody>
                    <a:bodyPr/>
                    <a:lstStyle/>
                    <a:p>
                      <a:r>
                        <a:rPr lang="en-US" altLang="zh-TW" sz="1600" dirty="0" smtClean="0"/>
                        <a:t>8</a:t>
                      </a:r>
                      <a:r>
                        <a:rPr lang="en-US" altLang="zh-TW" sz="1600" baseline="0" dirty="0" smtClean="0"/>
                        <a:t>-bit integer value</a:t>
                      </a:r>
                      <a:endParaRPr lang="zh-TW" altLang="en-US" sz="1600" dirty="0"/>
                    </a:p>
                  </a:txBody>
                  <a:tcPr/>
                </a:tc>
                <a:extLst>
                  <a:ext uri="{0D108BD9-81ED-4DB2-BD59-A6C34878D82A}">
                    <a16:rowId xmlns:a16="http://schemas.microsoft.com/office/drawing/2014/main" val="10003"/>
                  </a:ext>
                </a:extLst>
              </a:tr>
              <a:tr h="0">
                <a:tc>
                  <a:txBody>
                    <a:bodyPr/>
                    <a:lstStyle/>
                    <a:p>
                      <a:r>
                        <a:rPr lang="en-US" altLang="zh-TW" sz="1600" dirty="0" err="1" smtClean="0"/>
                        <a:t>wdata</a:t>
                      </a:r>
                      <a:endParaRPr lang="zh-TW" altLang="en-US" sz="1600" dirty="0"/>
                    </a:p>
                  </a:txBody>
                  <a:tcPr/>
                </a:tc>
                <a:tc>
                  <a:txBody>
                    <a:bodyPr/>
                    <a:lstStyle/>
                    <a:p>
                      <a:r>
                        <a:rPr lang="en-US" altLang="zh-TW" sz="1600" dirty="0" smtClean="0"/>
                        <a:t>FLEN (16/32)</a:t>
                      </a:r>
                      <a:endParaRPr lang="zh-TW" altLang="en-US" sz="1600" dirty="0"/>
                    </a:p>
                  </a:txBody>
                  <a:tcPr/>
                </a:tc>
                <a:tc>
                  <a:txBody>
                    <a:bodyPr/>
                    <a:lstStyle/>
                    <a:p>
                      <a:r>
                        <a:rPr lang="en-US" altLang="zh-TW" sz="1600" baseline="0" dirty="0" smtClean="0"/>
                        <a:t>Result data. Do nan-boxing for </a:t>
                      </a:r>
                      <a:r>
                        <a:rPr lang="en-US" altLang="zh-TW" sz="1600" baseline="0" dirty="0" err="1" smtClean="0"/>
                        <a:t>hp</a:t>
                      </a:r>
                      <a:r>
                        <a:rPr lang="en-US" altLang="zh-TW" sz="1600" baseline="0" dirty="0" smtClean="0"/>
                        <a:t> result when result type is HP and FLEN is 32.</a:t>
                      </a:r>
                      <a:endParaRPr lang="zh-TW" alt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867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(2/)</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The following figures are the corresponding </a:t>
            </a:r>
            <a:r>
              <a:rPr lang="en-US" altLang="zh-TW" sz="2000" dirty="0" err="1" smtClean="0"/>
              <a:t>datapath</a:t>
            </a:r>
            <a:endParaRPr lang="en-US" altLang="zh-TW" sz="2000" dirty="0" smtClean="0"/>
          </a:p>
          <a:p>
            <a:endParaRPr lang="zh-TW" altLang="en-US" sz="2000" dirty="0"/>
          </a:p>
        </p:txBody>
      </p:sp>
      <p:sp>
        <p:nvSpPr>
          <p:cNvPr id="4" name="文字方塊 3"/>
          <p:cNvSpPr txBox="1"/>
          <p:nvPr/>
        </p:nvSpPr>
        <p:spPr>
          <a:xfrm>
            <a:off x="1115615" y="2015758"/>
            <a:ext cx="936475" cy="369332"/>
          </a:xfrm>
          <a:prstGeom prst="rect">
            <a:avLst/>
          </a:prstGeom>
          <a:noFill/>
        </p:spPr>
        <p:txBody>
          <a:bodyPr wrap="none" rtlCol="0">
            <a:spAutoFit/>
          </a:bodyPr>
          <a:lstStyle/>
          <a:p>
            <a:r>
              <a:rPr lang="en-US" altLang="zh-TW" dirty="0" smtClean="0"/>
              <a:t>FLEN 32</a:t>
            </a:r>
            <a:endParaRPr lang="zh-TW" altLang="en-US" dirty="0"/>
          </a:p>
        </p:txBody>
      </p:sp>
      <p:sp>
        <p:nvSpPr>
          <p:cNvPr id="7" name="文字方塊 6"/>
          <p:cNvSpPr txBox="1"/>
          <p:nvPr/>
        </p:nvSpPr>
        <p:spPr>
          <a:xfrm>
            <a:off x="5047330" y="2051556"/>
            <a:ext cx="936475" cy="369332"/>
          </a:xfrm>
          <a:prstGeom prst="rect">
            <a:avLst/>
          </a:prstGeom>
          <a:noFill/>
        </p:spPr>
        <p:txBody>
          <a:bodyPr wrap="none" rtlCol="0">
            <a:spAutoFit/>
          </a:bodyPr>
          <a:lstStyle/>
          <a:p>
            <a:r>
              <a:rPr lang="en-US" altLang="zh-TW" dirty="0" smtClean="0"/>
              <a:t>FLEN 16</a:t>
            </a:r>
            <a:endParaRPr lang="zh-TW" altLang="en-US" dirty="0"/>
          </a:p>
        </p:txBody>
      </p:sp>
      <p:pic>
        <p:nvPicPr>
          <p:cNvPr id="5" name="Picture 2" descr="T:\users\klmn\larryzzr\FP_Larry\FMIS\FMIS_Figs\All-nb2fp_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85090"/>
            <a:ext cx="344805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T:\users\klmn\larryzzr\FP_Larry\FMIS\FMIS_Figs\All-nb2fp_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330" y="2385090"/>
            <a:ext cx="34480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872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(3/)</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Data alignment</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Do extension for nibble value according to signed or unsigned</a:t>
            </a:r>
          </a:p>
          <a:p>
            <a:pPr lvl="1"/>
            <a:r>
              <a:rPr lang="en-US" altLang="zh-TW" sz="1600" smtClean="0"/>
              <a:t>Signed </a:t>
            </a:r>
            <a:r>
              <a:rPr lang="en-US" altLang="zh-TW" sz="1600" dirty="0" smtClean="0">
                <a:sym typeface="Wingdings" panose="05000000000000000000" pitchFamily="2" charset="2"/>
              </a:rPr>
              <a:t> </a:t>
            </a:r>
            <a:r>
              <a:rPr lang="en-US" altLang="zh-TW" sz="1600" smtClean="0">
                <a:sym typeface="Wingdings" panose="05000000000000000000" pitchFamily="2" charset="2"/>
              </a:rPr>
              <a:t>signed extension</a:t>
            </a:r>
            <a:endParaRPr lang="en-US" altLang="zh-TW" sz="1600" dirty="0" smtClean="0">
              <a:sym typeface="Wingdings" panose="05000000000000000000" pitchFamily="2" charset="2"/>
            </a:endParaRPr>
          </a:p>
          <a:p>
            <a:pPr lvl="1"/>
            <a:r>
              <a:rPr lang="en-US" altLang="zh-TW" sz="1600" dirty="0" smtClean="0">
                <a:sym typeface="Wingdings" panose="05000000000000000000" pitchFamily="2" charset="2"/>
              </a:rPr>
              <a:t>Unsigned  zero extension</a:t>
            </a:r>
            <a:endParaRPr lang="zh-TW" altLang="en-US" sz="1600" dirty="0"/>
          </a:p>
        </p:txBody>
      </p:sp>
      <p:pic>
        <p:nvPicPr>
          <p:cNvPr id="5" name="Picture 2" descr="T:\users\klmn\larryzzr\FP_Larry\FMIS\FMIS_Figs\All-nb2fp_align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180" y="1988840"/>
            <a:ext cx="507682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65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Enhancements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75125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 list (1/)</a:t>
            </a:r>
            <a:endParaRPr lang="zh-TW" altLang="en-US" dirty="0"/>
          </a:p>
        </p:txBody>
      </p:sp>
      <p:sp>
        <p:nvSpPr>
          <p:cNvPr id="3" name="內容版面配置區 2"/>
          <p:cNvSpPr>
            <a:spLocks noGrp="1"/>
          </p:cNvSpPr>
          <p:nvPr>
            <p:ph idx="1"/>
          </p:nvPr>
        </p:nvSpPr>
        <p:spPr/>
        <p:txBody>
          <a:bodyPr>
            <a:normAutofit/>
          </a:bodyPr>
          <a:lstStyle/>
          <a:p>
            <a:pPr marL="457200" indent="-457200">
              <a:buFont typeface="+mj-lt"/>
              <a:buAutoNum type="arabicPeriod"/>
            </a:pPr>
            <a:r>
              <a:rPr lang="en-US" altLang="zh-TW" sz="2400" dirty="0" smtClean="0"/>
              <a:t>Enhance sticky generation path (st1)</a:t>
            </a:r>
          </a:p>
          <a:p>
            <a:pPr marL="457200" indent="-457200">
              <a:buFont typeface="+mj-lt"/>
              <a:buAutoNum type="arabicPeriod"/>
            </a:pPr>
            <a:r>
              <a:rPr lang="en-US" altLang="zh-TW" sz="2400" dirty="0" smtClean="0"/>
              <a:t>Detect Leading </a:t>
            </a:r>
            <a:r>
              <a:rPr lang="en-US" altLang="zh-TW" sz="2400" dirty="0"/>
              <a:t>zero </a:t>
            </a:r>
            <a:r>
              <a:rPr lang="en-US" altLang="zh-TW" sz="2400" dirty="0" smtClean="0"/>
              <a:t>before </a:t>
            </a:r>
            <a:r>
              <a:rPr lang="en-US" altLang="zh-TW" sz="2400" dirty="0"/>
              <a:t>2’sc</a:t>
            </a:r>
            <a:endParaRPr lang="en-US" altLang="zh-TW" sz="2400" dirty="0" smtClean="0"/>
          </a:p>
          <a:p>
            <a:pPr marL="457200" indent="-457200">
              <a:buFont typeface="+mj-lt"/>
              <a:buAutoNum type="arabicPeriod"/>
            </a:pPr>
            <a:r>
              <a:rPr lang="en-US" altLang="zh-TW" sz="2400" dirty="0"/>
              <a:t>Rearrange data alignment for </a:t>
            </a:r>
            <a:r>
              <a:rPr lang="en-US" altLang="zh-TW" sz="2400" dirty="0" smtClean="0"/>
              <a:t>I2F</a:t>
            </a:r>
          </a:p>
          <a:p>
            <a:pPr marL="457200" indent="-457200">
              <a:buFont typeface="+mj-lt"/>
              <a:buAutoNum type="arabicPeriod"/>
            </a:pPr>
            <a:r>
              <a:rPr lang="en-US" altLang="zh-TW" sz="2400" dirty="0"/>
              <a:t>Rearrange data alignment </a:t>
            </a:r>
            <a:r>
              <a:rPr lang="en-US" altLang="zh-TW" sz="2400" dirty="0" smtClean="0"/>
              <a:t>for F2I</a:t>
            </a:r>
          </a:p>
          <a:p>
            <a:pPr marL="457200" indent="-457200">
              <a:buFont typeface="+mj-lt"/>
              <a:buAutoNum type="arabicPeriod"/>
            </a:pPr>
            <a:r>
              <a:rPr lang="en-US" altLang="zh-TW" sz="2400" dirty="0"/>
              <a:t>Rearrange data alignment </a:t>
            </a:r>
            <a:r>
              <a:rPr lang="en-US" altLang="zh-TW" sz="2400" dirty="0" smtClean="0"/>
              <a:t>for </a:t>
            </a:r>
            <a:r>
              <a:rPr lang="en-US" altLang="zh-TW" sz="2400" dirty="0"/>
              <a:t>narrowing </a:t>
            </a:r>
            <a:r>
              <a:rPr lang="en-US" altLang="zh-TW" sz="2400" dirty="0" smtClean="0"/>
              <a:t>FP</a:t>
            </a:r>
          </a:p>
          <a:p>
            <a:pPr marL="457200" indent="-457200">
              <a:buFont typeface="+mj-lt"/>
              <a:buAutoNum type="arabicPeriod"/>
            </a:pPr>
            <a:r>
              <a:rPr lang="en-US" altLang="zh-TW" sz="2400" dirty="0" smtClean="0"/>
              <a:t>Merge 64bit and 54bit adder and non-conversion data path</a:t>
            </a:r>
          </a:p>
          <a:p>
            <a:pPr marL="457200" indent="-457200">
              <a:buFont typeface="+mj-lt"/>
              <a:buAutoNum type="arabicPeriod"/>
            </a:pPr>
            <a:r>
              <a:rPr lang="en-US" altLang="zh-TW" sz="2400" dirty="0" smtClean="0"/>
              <a:t>MISC</a:t>
            </a:r>
          </a:p>
          <a:p>
            <a:pPr marL="457200" indent="-457200">
              <a:buFont typeface="+mj-lt"/>
              <a:buAutoNum type="arabicPeriod"/>
            </a:pPr>
            <a:r>
              <a:rPr lang="en-US" altLang="zh-TW" sz="2400" dirty="0" smtClean="0">
                <a:solidFill>
                  <a:srgbClr val="FF0000"/>
                </a:solidFill>
              </a:rPr>
              <a:t>Move Bfloat16 to SP to </a:t>
            </a:r>
            <a:r>
              <a:rPr lang="en-US" altLang="zh-TW" sz="2400" dirty="0" err="1" smtClean="0">
                <a:solidFill>
                  <a:srgbClr val="FF0000"/>
                </a:solidFill>
              </a:rPr>
              <a:t>fmv</a:t>
            </a:r>
            <a:r>
              <a:rPr lang="en-US" altLang="zh-TW" sz="2400" dirty="0" smtClean="0">
                <a:solidFill>
                  <a:srgbClr val="FF0000"/>
                </a:solidFill>
              </a:rPr>
              <a:t> </a:t>
            </a:r>
            <a:r>
              <a:rPr lang="en-US" altLang="zh-TW" sz="2400" dirty="0" err="1" smtClean="0">
                <a:solidFill>
                  <a:srgbClr val="FF0000"/>
                </a:solidFill>
              </a:rPr>
              <a:t>datapath</a:t>
            </a:r>
            <a:endParaRPr lang="en-US" altLang="zh-TW" sz="2400" dirty="0" smtClean="0">
              <a:solidFill>
                <a:srgbClr val="FF0000"/>
              </a:solidFill>
            </a:endParaRPr>
          </a:p>
          <a:p>
            <a:pPr marL="457200" indent="-457200">
              <a:buFont typeface="+mj-lt"/>
              <a:buAutoNum type="arabicPeriod"/>
            </a:pPr>
            <a:endParaRPr lang="en-US" altLang="zh-TW" sz="2400" dirty="0" smtClean="0"/>
          </a:p>
        </p:txBody>
      </p:sp>
    </p:spTree>
    <p:extLst>
      <p:ext uri="{BB962C8B-B14F-4D97-AF65-F5344CB8AC3E}">
        <p14:creationId xmlns:p14="http://schemas.microsoft.com/office/powerpoint/2010/main" val="35331123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(1/)</a:t>
            </a:r>
            <a:endParaRPr lang="zh-TW" altLang="en-US" dirty="0"/>
          </a:p>
        </p:txBody>
      </p:sp>
      <p:sp>
        <p:nvSpPr>
          <p:cNvPr id="3" name="內容版面配置區 2"/>
          <p:cNvSpPr>
            <a:spLocks noGrp="1"/>
          </p:cNvSpPr>
          <p:nvPr>
            <p:ph idx="1"/>
          </p:nvPr>
        </p:nvSpPr>
        <p:spPr/>
        <p:txBody>
          <a:bodyPr/>
          <a:lstStyle/>
          <a:p>
            <a:r>
              <a:rPr lang="en-US" altLang="zh-TW" dirty="0" smtClean="0"/>
              <a:t>LZC logic</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628800"/>
            <a:ext cx="6614138" cy="475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4778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(2/)</a:t>
            </a:r>
            <a:endParaRPr lang="zh-TW" altLang="en-US" dirty="0"/>
          </a:p>
        </p:txBody>
      </p:sp>
      <p:sp>
        <p:nvSpPr>
          <p:cNvPr id="3" name="內容版面配置區 2"/>
          <p:cNvSpPr>
            <a:spLocks noGrp="1"/>
          </p:cNvSpPr>
          <p:nvPr>
            <p:ph idx="1"/>
          </p:nvPr>
        </p:nvSpPr>
        <p:spPr>
          <a:xfrm>
            <a:off x="457200" y="1980387"/>
            <a:ext cx="8229600" cy="4525963"/>
          </a:xfrm>
        </p:spPr>
        <p:txBody>
          <a:bodyPr>
            <a:normAutofit lnSpcReduction="10000"/>
          </a:bodyPr>
          <a:lstStyle/>
          <a:p>
            <a:endParaRPr lang="en-US" altLang="zh-TW" dirty="0" smtClean="0"/>
          </a:p>
          <a:p>
            <a:endParaRPr lang="en-US" altLang="zh-TW" dirty="0"/>
          </a:p>
          <a:p>
            <a:endParaRPr lang="en-US" altLang="zh-TW" dirty="0" smtClean="0"/>
          </a:p>
          <a:p>
            <a:endParaRPr lang="en-US" altLang="zh-TW" dirty="0"/>
          </a:p>
          <a:p>
            <a:endParaRPr lang="en-US" altLang="zh-TW" sz="1200" dirty="0" smtClean="0"/>
          </a:p>
          <a:p>
            <a:endParaRPr lang="en-US" altLang="zh-TW" sz="1200" dirty="0" smtClean="0"/>
          </a:p>
          <a:p>
            <a:endParaRPr lang="en-US" altLang="zh-TW" sz="1200" dirty="0"/>
          </a:p>
          <a:p>
            <a:endParaRPr lang="en-US" altLang="zh-TW" sz="1200" dirty="0" smtClean="0"/>
          </a:p>
          <a:p>
            <a:endParaRPr lang="en-US" altLang="zh-TW" sz="1200" dirty="0"/>
          </a:p>
          <a:p>
            <a:r>
              <a:rPr lang="en-US" altLang="zh-TW" sz="1200" dirty="0" smtClean="0"/>
              <a:t>LZC = 5d’13 = 5’b01101</a:t>
            </a:r>
            <a:endParaRPr lang="en-US" altLang="zh-TW" sz="1200" dirty="0"/>
          </a:p>
          <a:p>
            <a:r>
              <a:rPr lang="en-US" altLang="zh-TW" sz="1200" dirty="0" smtClean="0"/>
              <a:t>LZC[4</a:t>
            </a:r>
            <a:r>
              <a:rPr lang="en-US" altLang="zh-TW" sz="1200" dirty="0"/>
              <a:t>] </a:t>
            </a:r>
            <a:r>
              <a:rPr lang="en-US" altLang="zh-TW" sz="1200" dirty="0" smtClean="0"/>
              <a:t> = 0, L4_sticky = |</a:t>
            </a:r>
            <a:r>
              <a:rPr lang="en-US" altLang="zh-TW" sz="1200" dirty="0"/>
              <a:t>bit[15:0</a:t>
            </a:r>
            <a:r>
              <a:rPr lang="en-US" altLang="zh-TW" sz="1200" dirty="0" smtClean="0"/>
              <a:t>]</a:t>
            </a:r>
          </a:p>
          <a:p>
            <a:r>
              <a:rPr lang="en-US" altLang="zh-TW" sz="1200" dirty="0" smtClean="0"/>
              <a:t>LZC[3]  </a:t>
            </a:r>
            <a:r>
              <a:rPr lang="en-US" altLang="zh-TW" sz="1200" dirty="0"/>
              <a:t>= </a:t>
            </a:r>
            <a:r>
              <a:rPr lang="en-US" altLang="zh-TW" sz="1200" dirty="0" smtClean="0"/>
              <a:t>1, L3_sticky </a:t>
            </a:r>
            <a:r>
              <a:rPr lang="en-US" altLang="zh-TW" sz="1200" dirty="0"/>
              <a:t>= L4_sticky </a:t>
            </a:r>
            <a:r>
              <a:rPr lang="en-US" altLang="zh-TW" sz="1200" dirty="0" smtClean="0"/>
              <a:t>| 1’b0</a:t>
            </a:r>
          </a:p>
          <a:p>
            <a:r>
              <a:rPr lang="en-US" altLang="zh-TW" sz="1200" dirty="0" smtClean="0"/>
              <a:t>LZC[2]  </a:t>
            </a:r>
            <a:r>
              <a:rPr lang="en-US" altLang="zh-TW" sz="1200" dirty="0"/>
              <a:t>= 1, </a:t>
            </a:r>
            <a:r>
              <a:rPr lang="en-US" altLang="zh-TW" sz="1200" dirty="0" smtClean="0"/>
              <a:t>L2_sticky </a:t>
            </a:r>
            <a:r>
              <a:rPr lang="en-US" altLang="zh-TW" sz="1200" dirty="0"/>
              <a:t>= </a:t>
            </a:r>
            <a:r>
              <a:rPr lang="en-US" altLang="zh-TW" sz="1200" dirty="0" smtClean="0"/>
              <a:t>L3_sticky </a:t>
            </a:r>
            <a:r>
              <a:rPr lang="en-US" altLang="zh-TW" sz="1200" dirty="0"/>
              <a:t>| </a:t>
            </a:r>
            <a:r>
              <a:rPr lang="en-US" altLang="zh-TW" sz="1200" dirty="0" smtClean="0"/>
              <a:t>1’b0</a:t>
            </a:r>
          </a:p>
          <a:p>
            <a:r>
              <a:rPr lang="en-US" altLang="zh-TW" sz="1200" dirty="0" smtClean="0"/>
              <a:t>LZC[1]  </a:t>
            </a:r>
            <a:r>
              <a:rPr lang="en-US" altLang="zh-TW" sz="1200" dirty="0"/>
              <a:t>= </a:t>
            </a:r>
            <a:r>
              <a:rPr lang="en-US" altLang="zh-TW" sz="1200" dirty="0" smtClean="0"/>
              <a:t>0, L1_sticky </a:t>
            </a:r>
            <a:r>
              <a:rPr lang="en-US" altLang="zh-TW" sz="1200" dirty="0"/>
              <a:t>= </a:t>
            </a:r>
            <a:r>
              <a:rPr lang="en-US" altLang="zh-TW" sz="1200" dirty="0" smtClean="0"/>
              <a:t>L2_sticky </a:t>
            </a:r>
            <a:r>
              <a:rPr lang="en-US" altLang="zh-TW" sz="1200" dirty="0"/>
              <a:t>| </a:t>
            </a:r>
            <a:r>
              <a:rPr lang="en-US" altLang="zh-TW" sz="1200" dirty="0" smtClean="0"/>
              <a:t>bit[17:16]</a:t>
            </a:r>
            <a:endParaRPr lang="en-US" altLang="zh-TW" sz="1200" dirty="0"/>
          </a:p>
          <a:p>
            <a:r>
              <a:rPr lang="en-US" altLang="zh-TW" sz="1200" dirty="0" smtClean="0"/>
              <a:t>LZC[0]  </a:t>
            </a:r>
            <a:r>
              <a:rPr lang="en-US" altLang="zh-TW" sz="1200" dirty="0"/>
              <a:t>= 1, </a:t>
            </a:r>
            <a:r>
              <a:rPr lang="en-US" altLang="zh-TW" sz="1200" dirty="0" smtClean="0"/>
              <a:t>L0_sticky </a:t>
            </a:r>
            <a:r>
              <a:rPr lang="en-US" altLang="zh-TW" sz="1200" dirty="0"/>
              <a:t>= </a:t>
            </a:r>
            <a:r>
              <a:rPr lang="en-US" altLang="zh-TW" sz="1200" dirty="0" smtClean="0"/>
              <a:t>L1_sticky </a:t>
            </a:r>
            <a:r>
              <a:rPr lang="en-US" altLang="zh-TW" sz="1200" dirty="0"/>
              <a:t>| </a:t>
            </a:r>
            <a:r>
              <a:rPr lang="en-US" altLang="zh-TW" sz="1200" dirty="0" smtClean="0"/>
              <a:t>(</a:t>
            </a:r>
            <a:r>
              <a:rPr lang="en-US" altLang="zh-TW" sz="1200" dirty="0"/>
              <a:t>LZC[0</a:t>
            </a:r>
            <a:r>
              <a:rPr lang="en-US" altLang="zh-TW" sz="1200" dirty="0" smtClean="0"/>
              <a:t>]) ? bit[18] : |bit[19:18];</a:t>
            </a:r>
            <a:endParaRPr lang="en-US" altLang="zh-TW" sz="1200" dirty="0"/>
          </a:p>
          <a:p>
            <a:endParaRPr lang="en-US" altLang="zh-TW" sz="1200" dirty="0"/>
          </a:p>
        </p:txBody>
      </p:sp>
      <p:graphicFrame>
        <p:nvGraphicFramePr>
          <p:cNvPr id="5" name="表格 4"/>
          <p:cNvGraphicFramePr>
            <a:graphicFrameLocks noGrp="1"/>
          </p:cNvGraphicFramePr>
          <p:nvPr>
            <p:extLst>
              <p:ext uri="{D42A27DB-BD31-4B8C-83A1-F6EECF244321}">
                <p14:modId xmlns:p14="http://schemas.microsoft.com/office/powerpoint/2010/main" val="744087825"/>
              </p:ext>
            </p:extLst>
          </p:nvPr>
        </p:nvGraphicFramePr>
        <p:xfrm>
          <a:off x="878191" y="2679277"/>
          <a:ext cx="7099585" cy="2424025"/>
        </p:xfrm>
        <a:graphic>
          <a:graphicData uri="http://schemas.openxmlformats.org/drawingml/2006/table">
            <a:tbl>
              <a:tblPr firstRow="1">
                <a:tableStyleId>{073A0DAA-6AF3-43AB-8588-CEC1D06C72B9}</a:tableStyleId>
              </a:tblPr>
              <a:tblGrid>
                <a:gridCol w="218122">
                  <a:extLst>
                    <a:ext uri="{9D8B030D-6E8A-4147-A177-3AD203B41FA5}">
                      <a16:colId xmlns:a16="http://schemas.microsoft.com/office/drawing/2014/main" val="20000"/>
                    </a:ext>
                  </a:extLst>
                </a:gridCol>
                <a:gridCol w="225603">
                  <a:extLst>
                    <a:ext uri="{9D8B030D-6E8A-4147-A177-3AD203B41FA5}">
                      <a16:colId xmlns:a16="http://schemas.microsoft.com/office/drawing/2014/main" val="20001"/>
                    </a:ext>
                  </a:extLst>
                </a:gridCol>
                <a:gridCol w="221862">
                  <a:extLst>
                    <a:ext uri="{9D8B030D-6E8A-4147-A177-3AD203B41FA5}">
                      <a16:colId xmlns:a16="http://schemas.microsoft.com/office/drawing/2014/main" val="20002"/>
                    </a:ext>
                  </a:extLst>
                </a:gridCol>
                <a:gridCol w="221862">
                  <a:extLst>
                    <a:ext uri="{9D8B030D-6E8A-4147-A177-3AD203B41FA5}">
                      <a16:colId xmlns:a16="http://schemas.microsoft.com/office/drawing/2014/main" val="20003"/>
                    </a:ext>
                  </a:extLst>
                </a:gridCol>
                <a:gridCol w="221862">
                  <a:extLst>
                    <a:ext uri="{9D8B030D-6E8A-4147-A177-3AD203B41FA5}">
                      <a16:colId xmlns:a16="http://schemas.microsoft.com/office/drawing/2014/main" val="20004"/>
                    </a:ext>
                  </a:extLst>
                </a:gridCol>
                <a:gridCol w="221862">
                  <a:extLst>
                    <a:ext uri="{9D8B030D-6E8A-4147-A177-3AD203B41FA5}">
                      <a16:colId xmlns:a16="http://schemas.microsoft.com/office/drawing/2014/main" val="20005"/>
                    </a:ext>
                  </a:extLst>
                </a:gridCol>
                <a:gridCol w="221862">
                  <a:extLst>
                    <a:ext uri="{9D8B030D-6E8A-4147-A177-3AD203B41FA5}">
                      <a16:colId xmlns:a16="http://schemas.microsoft.com/office/drawing/2014/main" val="20006"/>
                    </a:ext>
                  </a:extLst>
                </a:gridCol>
                <a:gridCol w="221862">
                  <a:extLst>
                    <a:ext uri="{9D8B030D-6E8A-4147-A177-3AD203B41FA5}">
                      <a16:colId xmlns:a16="http://schemas.microsoft.com/office/drawing/2014/main" val="20007"/>
                    </a:ext>
                  </a:extLst>
                </a:gridCol>
                <a:gridCol w="221862">
                  <a:extLst>
                    <a:ext uri="{9D8B030D-6E8A-4147-A177-3AD203B41FA5}">
                      <a16:colId xmlns:a16="http://schemas.microsoft.com/office/drawing/2014/main" val="20008"/>
                    </a:ext>
                  </a:extLst>
                </a:gridCol>
                <a:gridCol w="221862">
                  <a:extLst>
                    <a:ext uri="{9D8B030D-6E8A-4147-A177-3AD203B41FA5}">
                      <a16:colId xmlns:a16="http://schemas.microsoft.com/office/drawing/2014/main" val="20009"/>
                    </a:ext>
                  </a:extLst>
                </a:gridCol>
                <a:gridCol w="221862">
                  <a:extLst>
                    <a:ext uri="{9D8B030D-6E8A-4147-A177-3AD203B41FA5}">
                      <a16:colId xmlns:a16="http://schemas.microsoft.com/office/drawing/2014/main" val="20010"/>
                    </a:ext>
                  </a:extLst>
                </a:gridCol>
                <a:gridCol w="221862">
                  <a:extLst>
                    <a:ext uri="{9D8B030D-6E8A-4147-A177-3AD203B41FA5}">
                      <a16:colId xmlns:a16="http://schemas.microsoft.com/office/drawing/2014/main" val="20011"/>
                    </a:ext>
                  </a:extLst>
                </a:gridCol>
                <a:gridCol w="221862">
                  <a:extLst>
                    <a:ext uri="{9D8B030D-6E8A-4147-A177-3AD203B41FA5}">
                      <a16:colId xmlns:a16="http://schemas.microsoft.com/office/drawing/2014/main" val="20012"/>
                    </a:ext>
                  </a:extLst>
                </a:gridCol>
                <a:gridCol w="221862">
                  <a:extLst>
                    <a:ext uri="{9D8B030D-6E8A-4147-A177-3AD203B41FA5}">
                      <a16:colId xmlns:a16="http://schemas.microsoft.com/office/drawing/2014/main" val="20013"/>
                    </a:ext>
                  </a:extLst>
                </a:gridCol>
                <a:gridCol w="221862">
                  <a:extLst>
                    <a:ext uri="{9D8B030D-6E8A-4147-A177-3AD203B41FA5}">
                      <a16:colId xmlns:a16="http://schemas.microsoft.com/office/drawing/2014/main" val="20014"/>
                    </a:ext>
                  </a:extLst>
                </a:gridCol>
                <a:gridCol w="221862">
                  <a:extLst>
                    <a:ext uri="{9D8B030D-6E8A-4147-A177-3AD203B41FA5}">
                      <a16:colId xmlns:a16="http://schemas.microsoft.com/office/drawing/2014/main" val="20015"/>
                    </a:ext>
                  </a:extLst>
                </a:gridCol>
                <a:gridCol w="221862">
                  <a:extLst>
                    <a:ext uri="{9D8B030D-6E8A-4147-A177-3AD203B41FA5}">
                      <a16:colId xmlns:a16="http://schemas.microsoft.com/office/drawing/2014/main" val="20016"/>
                    </a:ext>
                  </a:extLst>
                </a:gridCol>
                <a:gridCol w="221862">
                  <a:extLst>
                    <a:ext uri="{9D8B030D-6E8A-4147-A177-3AD203B41FA5}">
                      <a16:colId xmlns:a16="http://schemas.microsoft.com/office/drawing/2014/main" val="20017"/>
                    </a:ext>
                  </a:extLst>
                </a:gridCol>
                <a:gridCol w="221862">
                  <a:extLst>
                    <a:ext uri="{9D8B030D-6E8A-4147-A177-3AD203B41FA5}">
                      <a16:colId xmlns:a16="http://schemas.microsoft.com/office/drawing/2014/main" val="20018"/>
                    </a:ext>
                  </a:extLst>
                </a:gridCol>
                <a:gridCol w="221862">
                  <a:extLst>
                    <a:ext uri="{9D8B030D-6E8A-4147-A177-3AD203B41FA5}">
                      <a16:colId xmlns:a16="http://schemas.microsoft.com/office/drawing/2014/main" val="20019"/>
                    </a:ext>
                  </a:extLst>
                </a:gridCol>
                <a:gridCol w="221862">
                  <a:extLst>
                    <a:ext uri="{9D8B030D-6E8A-4147-A177-3AD203B41FA5}">
                      <a16:colId xmlns:a16="http://schemas.microsoft.com/office/drawing/2014/main" val="20020"/>
                    </a:ext>
                  </a:extLst>
                </a:gridCol>
                <a:gridCol w="221862">
                  <a:extLst>
                    <a:ext uri="{9D8B030D-6E8A-4147-A177-3AD203B41FA5}">
                      <a16:colId xmlns:a16="http://schemas.microsoft.com/office/drawing/2014/main" val="20021"/>
                    </a:ext>
                  </a:extLst>
                </a:gridCol>
                <a:gridCol w="221862">
                  <a:extLst>
                    <a:ext uri="{9D8B030D-6E8A-4147-A177-3AD203B41FA5}">
                      <a16:colId xmlns:a16="http://schemas.microsoft.com/office/drawing/2014/main" val="20022"/>
                    </a:ext>
                  </a:extLst>
                </a:gridCol>
                <a:gridCol w="221862">
                  <a:extLst>
                    <a:ext uri="{9D8B030D-6E8A-4147-A177-3AD203B41FA5}">
                      <a16:colId xmlns:a16="http://schemas.microsoft.com/office/drawing/2014/main" val="20023"/>
                    </a:ext>
                  </a:extLst>
                </a:gridCol>
                <a:gridCol w="221862">
                  <a:extLst>
                    <a:ext uri="{9D8B030D-6E8A-4147-A177-3AD203B41FA5}">
                      <a16:colId xmlns:a16="http://schemas.microsoft.com/office/drawing/2014/main" val="20024"/>
                    </a:ext>
                  </a:extLst>
                </a:gridCol>
                <a:gridCol w="221862">
                  <a:extLst>
                    <a:ext uri="{9D8B030D-6E8A-4147-A177-3AD203B41FA5}">
                      <a16:colId xmlns:a16="http://schemas.microsoft.com/office/drawing/2014/main" val="20025"/>
                    </a:ext>
                  </a:extLst>
                </a:gridCol>
                <a:gridCol w="221862">
                  <a:extLst>
                    <a:ext uri="{9D8B030D-6E8A-4147-A177-3AD203B41FA5}">
                      <a16:colId xmlns:a16="http://schemas.microsoft.com/office/drawing/2014/main" val="20026"/>
                    </a:ext>
                  </a:extLst>
                </a:gridCol>
                <a:gridCol w="221862">
                  <a:extLst>
                    <a:ext uri="{9D8B030D-6E8A-4147-A177-3AD203B41FA5}">
                      <a16:colId xmlns:a16="http://schemas.microsoft.com/office/drawing/2014/main" val="20027"/>
                    </a:ext>
                  </a:extLst>
                </a:gridCol>
                <a:gridCol w="221862">
                  <a:extLst>
                    <a:ext uri="{9D8B030D-6E8A-4147-A177-3AD203B41FA5}">
                      <a16:colId xmlns:a16="http://schemas.microsoft.com/office/drawing/2014/main" val="20028"/>
                    </a:ext>
                  </a:extLst>
                </a:gridCol>
                <a:gridCol w="221862">
                  <a:extLst>
                    <a:ext uri="{9D8B030D-6E8A-4147-A177-3AD203B41FA5}">
                      <a16:colId xmlns:a16="http://schemas.microsoft.com/office/drawing/2014/main" val="20029"/>
                    </a:ext>
                  </a:extLst>
                </a:gridCol>
                <a:gridCol w="221862">
                  <a:extLst>
                    <a:ext uri="{9D8B030D-6E8A-4147-A177-3AD203B41FA5}">
                      <a16:colId xmlns:a16="http://schemas.microsoft.com/office/drawing/2014/main" val="20030"/>
                    </a:ext>
                  </a:extLst>
                </a:gridCol>
                <a:gridCol w="221862">
                  <a:extLst>
                    <a:ext uri="{9D8B030D-6E8A-4147-A177-3AD203B41FA5}">
                      <a16:colId xmlns:a16="http://schemas.microsoft.com/office/drawing/2014/main" val="20031"/>
                    </a:ext>
                  </a:extLst>
                </a:gridCol>
              </a:tblGrid>
              <a:tr h="253886">
                <a:tc>
                  <a:txBody>
                    <a:bodyPr/>
                    <a:lstStyle/>
                    <a:p>
                      <a:r>
                        <a:rPr lang="en-US" altLang="zh-TW" sz="800" b="0" dirty="0" smtClean="0">
                          <a:solidFill>
                            <a:schemeClr val="bg1"/>
                          </a:solidFill>
                          <a:latin typeface="+mj-lt"/>
                        </a:rPr>
                        <a:t>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a:t>
                      </a:r>
                      <a:endParaRPr lang="zh-TW" altLang="en-US" sz="800" b="0" dirty="0">
                        <a:solidFill>
                          <a:schemeClr val="bg1"/>
                        </a:solidFill>
                        <a:latin typeface="+mj-lt"/>
                      </a:endParaRPr>
                    </a:p>
                  </a:txBody>
                  <a:tcPr/>
                </a:tc>
                <a:tc>
                  <a:txBody>
                    <a:bodyPr/>
                    <a:lstStyle/>
                    <a:p>
                      <a:r>
                        <a:rPr lang="en-US" altLang="zh-TW" sz="800" b="0" dirty="0" smtClean="0">
                          <a:latin typeface="+mj-lt"/>
                        </a:rPr>
                        <a:t>6</a:t>
                      </a:r>
                      <a:endParaRPr lang="zh-TW" altLang="en-US" sz="800" b="0" dirty="0">
                        <a:latin typeface="+mj-lt"/>
                      </a:endParaRPr>
                    </a:p>
                  </a:txBody>
                  <a:tcPr/>
                </a:tc>
                <a:tc>
                  <a:txBody>
                    <a:bodyPr/>
                    <a:lstStyle/>
                    <a:p>
                      <a:r>
                        <a:rPr lang="en-US" altLang="zh-TW" sz="800" b="0" dirty="0" smtClean="0">
                          <a:latin typeface="+mj-lt"/>
                        </a:rPr>
                        <a:t>7</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9</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10</a:t>
                      </a:r>
                      <a:endParaRPr lang="zh-TW" altLang="en-US" sz="800" dirty="0"/>
                    </a:p>
                  </a:txBody>
                  <a:tcPr/>
                </a:tc>
                <a:tc>
                  <a:txBody>
                    <a:bodyPr/>
                    <a:lstStyle/>
                    <a:p>
                      <a:r>
                        <a:rPr lang="en-US" altLang="zh-TW" sz="800" b="0" dirty="0" smtClean="0">
                          <a:latin typeface="+mj-lt"/>
                        </a:rPr>
                        <a:t>11</a:t>
                      </a:r>
                      <a:endParaRPr lang="zh-TW" altLang="en-US" sz="800" b="0" dirty="0">
                        <a:latin typeface="+mj-lt"/>
                      </a:endParaRPr>
                    </a:p>
                  </a:txBody>
                  <a:tcPr/>
                </a:tc>
                <a:tc>
                  <a:txBody>
                    <a:bodyPr/>
                    <a:lstStyle/>
                    <a:p>
                      <a:r>
                        <a:rPr lang="en-US" altLang="zh-TW" sz="800" b="0" dirty="0" smtClean="0">
                          <a:latin typeface="+mj-lt"/>
                        </a:rPr>
                        <a:t>12</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14</a:t>
                      </a:r>
                      <a:endParaRPr lang="zh-TW" altLang="en-US" sz="800" b="0" dirty="0">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21</a:t>
                      </a:r>
                      <a:endParaRPr lang="zh-TW" altLang="en-US" sz="800" b="0" dirty="0">
                        <a:solidFill>
                          <a:schemeClr val="bg1"/>
                        </a:solidFill>
                        <a:latin typeface="+mj-lt"/>
                      </a:endParaRPr>
                    </a:p>
                  </a:txBody>
                  <a:tcPr/>
                </a:tc>
                <a:tc>
                  <a:txBody>
                    <a:bodyPr/>
                    <a:lstStyle/>
                    <a:p>
                      <a:r>
                        <a:rPr lang="en-US" altLang="zh-TW" sz="800" b="0" dirty="0" smtClean="0">
                          <a:latin typeface="+mj-lt"/>
                        </a:rPr>
                        <a:t>22</a:t>
                      </a:r>
                      <a:endParaRPr lang="zh-TW" altLang="en-US" sz="800" b="0" dirty="0">
                        <a:latin typeface="+mj-lt"/>
                      </a:endParaRPr>
                    </a:p>
                  </a:txBody>
                  <a:tcPr/>
                </a:tc>
                <a:tc>
                  <a:txBody>
                    <a:bodyPr/>
                    <a:lstStyle/>
                    <a:p>
                      <a:r>
                        <a:rPr lang="en-US" altLang="zh-TW" sz="800" b="0" dirty="0" smtClean="0">
                          <a:latin typeface="+mj-lt"/>
                        </a:rPr>
                        <a:t>23</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25</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26</a:t>
                      </a:r>
                      <a:endParaRPr lang="zh-TW" altLang="en-US" sz="800" dirty="0"/>
                    </a:p>
                  </a:txBody>
                  <a:tcPr/>
                </a:tc>
                <a:tc>
                  <a:txBody>
                    <a:bodyPr/>
                    <a:lstStyle/>
                    <a:p>
                      <a:r>
                        <a:rPr lang="en-US" altLang="zh-TW" sz="800" b="0" dirty="0" smtClean="0">
                          <a:latin typeface="+mj-lt"/>
                        </a:rPr>
                        <a:t>27</a:t>
                      </a:r>
                      <a:endParaRPr lang="zh-TW" altLang="en-US" sz="800" b="0" dirty="0">
                        <a:latin typeface="+mj-lt"/>
                      </a:endParaRPr>
                    </a:p>
                  </a:txBody>
                  <a:tcPr/>
                </a:tc>
                <a:tc>
                  <a:txBody>
                    <a:bodyPr/>
                    <a:lstStyle/>
                    <a:p>
                      <a:r>
                        <a:rPr lang="en-US" altLang="zh-TW" sz="800" b="0" dirty="0" smtClean="0">
                          <a:latin typeface="+mj-lt"/>
                        </a:rPr>
                        <a:t>28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29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30</a:t>
                      </a:r>
                      <a:endParaRPr lang="zh-TW" altLang="en-US" sz="800" b="0" dirty="0">
                        <a:latin typeface="+mj-lt"/>
                      </a:endParaRPr>
                    </a:p>
                  </a:txBody>
                  <a:tcPr/>
                </a:tc>
                <a:tc>
                  <a:txBody>
                    <a:bodyPr/>
                    <a:lstStyle/>
                    <a:p>
                      <a:r>
                        <a:rPr lang="en-US" altLang="zh-TW" sz="800" dirty="0" smtClean="0"/>
                        <a:t>31</a:t>
                      </a:r>
                      <a:endParaRPr lang="zh-TW" altLang="en-US" sz="800" dirty="0"/>
                    </a:p>
                  </a:txBody>
                  <a:tcPr/>
                </a:tc>
                <a:extLst>
                  <a:ext uri="{0D108BD9-81ED-4DB2-BD59-A6C34878D82A}">
                    <a16:rowId xmlns:a16="http://schemas.microsoft.com/office/drawing/2014/main" val="10000"/>
                  </a:ext>
                </a:extLst>
              </a:tr>
              <a:tr h="168776">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1"/>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2"/>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3"/>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4"/>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5"/>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6" name="直線單箭頭接點 5"/>
          <p:cNvCxnSpPr/>
          <p:nvPr/>
        </p:nvCxnSpPr>
        <p:spPr>
          <a:xfrm>
            <a:off x="4478591" y="3417849"/>
            <a:ext cx="3384376"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2750399" y="3795401"/>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614495" y="4155441"/>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814295" y="4155441"/>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7144230" y="4155441"/>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5413520" y="4164780"/>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275554" y="3797125"/>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346243" y="455148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246343" y="456158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110439" y="456158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4046543" y="4561580"/>
            <a:ext cx="36004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910639" y="456158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810739"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6707602"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7574935"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1102599"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1544265"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2012317"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2444365"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884797"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32646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794515" y="4911773"/>
            <a:ext cx="19802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2656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464899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509065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5558711"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599075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642353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86519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7333251"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76529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8" name="文字方塊 1027"/>
          <p:cNvSpPr txBox="1"/>
          <p:nvPr/>
        </p:nvSpPr>
        <p:spPr>
          <a:xfrm>
            <a:off x="652276" y="3287617"/>
            <a:ext cx="263214" cy="1754326"/>
          </a:xfrm>
          <a:prstGeom prst="rect">
            <a:avLst/>
          </a:prstGeom>
          <a:noFill/>
        </p:spPr>
        <p:txBody>
          <a:bodyPr wrap="none" rtlCol="0">
            <a:spAutoFit/>
          </a:bodyPr>
          <a:lstStyle/>
          <a:p>
            <a:r>
              <a:rPr lang="en-US" altLang="zh-TW" sz="1200" b="1" dirty="0" smtClean="0">
                <a:solidFill>
                  <a:srgbClr val="FF0000"/>
                </a:solidFill>
              </a:rPr>
              <a:t>0</a:t>
            </a:r>
          </a:p>
          <a:p>
            <a:endParaRPr lang="en-US" altLang="zh-TW" sz="1200" b="1" dirty="0" smtClean="0">
              <a:solidFill>
                <a:srgbClr val="FF0000"/>
              </a:solidFill>
            </a:endParaRPr>
          </a:p>
          <a:p>
            <a:r>
              <a:rPr lang="en-US" altLang="zh-TW" sz="1200" b="1" dirty="0" smtClean="0">
                <a:solidFill>
                  <a:srgbClr val="FF0000"/>
                </a:solidFill>
              </a:rPr>
              <a:t>1</a:t>
            </a:r>
          </a:p>
          <a:p>
            <a:endParaRPr lang="en-US" altLang="zh-TW" sz="1200" b="1" dirty="0" smtClean="0">
              <a:solidFill>
                <a:srgbClr val="FF0000"/>
              </a:solidFill>
            </a:endParaRPr>
          </a:p>
          <a:p>
            <a:r>
              <a:rPr lang="en-US" altLang="zh-TW" sz="1200" b="1" dirty="0" smtClean="0">
                <a:solidFill>
                  <a:srgbClr val="FF0000"/>
                </a:solidFill>
              </a:rPr>
              <a:t>1</a:t>
            </a:r>
          </a:p>
          <a:p>
            <a:endParaRPr lang="en-US" altLang="zh-TW" sz="1200" b="1" dirty="0" smtClean="0">
              <a:solidFill>
                <a:srgbClr val="FF0000"/>
              </a:solidFill>
            </a:endParaRPr>
          </a:p>
          <a:p>
            <a:r>
              <a:rPr lang="en-US" altLang="zh-TW" sz="1200" b="1" dirty="0" smtClean="0">
                <a:solidFill>
                  <a:srgbClr val="FF0000"/>
                </a:solidFill>
              </a:rPr>
              <a:t>0</a:t>
            </a:r>
          </a:p>
          <a:p>
            <a:endParaRPr lang="en-US" altLang="zh-TW" sz="1200" b="1" dirty="0" smtClean="0">
              <a:solidFill>
                <a:srgbClr val="FF0000"/>
              </a:solidFill>
            </a:endParaRPr>
          </a:p>
          <a:p>
            <a:r>
              <a:rPr lang="en-US" altLang="zh-TW" sz="1200" b="1" dirty="0">
                <a:solidFill>
                  <a:srgbClr val="FF0000"/>
                </a:solidFill>
              </a:rPr>
              <a:t>1</a:t>
            </a:r>
            <a:endParaRPr lang="zh-TW" altLang="en-US" sz="1200" b="1" dirty="0">
              <a:solidFill>
                <a:srgbClr val="FF0000"/>
              </a:solidFill>
            </a:endParaRPr>
          </a:p>
        </p:txBody>
      </p:sp>
      <p:pic>
        <p:nvPicPr>
          <p:cNvPr id="39" name="Picture 4" descr="C:\Users\larryzzr\Desktop\FP\Figs\fmis_fig_f1.png"/>
          <p:cNvPicPr>
            <a:picLocks noChangeAspect="1" noChangeArrowheads="1"/>
          </p:cNvPicPr>
          <p:nvPr/>
        </p:nvPicPr>
        <p:blipFill rotWithShape="1">
          <a:blip r:embed="rId3">
            <a:extLst>
              <a:ext uri="{28A0092B-C50C-407E-A947-70E740481C1C}">
                <a14:useLocalDpi xmlns:a14="http://schemas.microsoft.com/office/drawing/2010/main" val="0"/>
              </a:ext>
            </a:extLst>
          </a:blip>
          <a:srcRect b="27515"/>
          <a:stretch/>
        </p:blipFill>
        <p:spPr bwMode="auto">
          <a:xfrm>
            <a:off x="2246343" y="1174801"/>
            <a:ext cx="4623277" cy="135759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847015" y="2276872"/>
            <a:ext cx="202260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6133600" y="3140968"/>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
        <p:nvSpPr>
          <p:cNvPr id="55" name="文字方塊 54"/>
          <p:cNvSpPr txBox="1"/>
          <p:nvPr/>
        </p:nvSpPr>
        <p:spPr>
          <a:xfrm>
            <a:off x="4019939" y="4212790"/>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Tree>
    <p:extLst>
      <p:ext uri="{BB962C8B-B14F-4D97-AF65-F5344CB8AC3E}">
        <p14:creationId xmlns:p14="http://schemas.microsoft.com/office/powerpoint/2010/main" val="538432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(2/)</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Instruction latency</a:t>
            </a:r>
            <a:endParaRPr lang="zh-TW"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907713507"/>
              </p:ext>
            </p:extLst>
          </p:nvPr>
        </p:nvGraphicFramePr>
        <p:xfrm>
          <a:off x="899592" y="2132856"/>
          <a:ext cx="7416826" cy="4267200"/>
        </p:xfrm>
        <a:graphic>
          <a:graphicData uri="http://schemas.openxmlformats.org/drawingml/2006/table">
            <a:tbl>
              <a:tblPr firstRow="1" bandRow="1">
                <a:tableStyleId>{5C22544A-7EE6-4342-B048-85BDC9FD1C3A}</a:tableStyleId>
              </a:tblPr>
              <a:tblGrid>
                <a:gridCol w="1483370">
                  <a:extLst>
                    <a:ext uri="{9D8B030D-6E8A-4147-A177-3AD203B41FA5}">
                      <a16:colId xmlns:a16="http://schemas.microsoft.com/office/drawing/2014/main" val="20000"/>
                    </a:ext>
                  </a:extLst>
                </a:gridCol>
                <a:gridCol w="1483364">
                  <a:extLst>
                    <a:ext uri="{9D8B030D-6E8A-4147-A177-3AD203B41FA5}">
                      <a16:colId xmlns:a16="http://schemas.microsoft.com/office/drawing/2014/main" val="20001"/>
                    </a:ext>
                  </a:extLst>
                </a:gridCol>
                <a:gridCol w="1483364">
                  <a:extLst>
                    <a:ext uri="{9D8B030D-6E8A-4147-A177-3AD203B41FA5}">
                      <a16:colId xmlns:a16="http://schemas.microsoft.com/office/drawing/2014/main" val="20002"/>
                    </a:ext>
                  </a:extLst>
                </a:gridCol>
                <a:gridCol w="1483364">
                  <a:extLst>
                    <a:ext uri="{9D8B030D-6E8A-4147-A177-3AD203B41FA5}">
                      <a16:colId xmlns:a16="http://schemas.microsoft.com/office/drawing/2014/main" val="20003"/>
                    </a:ext>
                  </a:extLst>
                </a:gridCol>
                <a:gridCol w="1483364">
                  <a:extLst>
                    <a:ext uri="{9D8B030D-6E8A-4147-A177-3AD203B41FA5}">
                      <a16:colId xmlns:a16="http://schemas.microsoft.com/office/drawing/2014/main" val="20004"/>
                    </a:ext>
                  </a:extLst>
                </a:gridCol>
              </a:tblGrid>
              <a:tr h="311823">
                <a:tc rowSpan="2">
                  <a:txBody>
                    <a:bodyPr/>
                    <a:lstStyle/>
                    <a:p>
                      <a:pPr algn="ctr"/>
                      <a:r>
                        <a:rPr lang="en-US" altLang="zh-TW" sz="2000" dirty="0" smtClean="0"/>
                        <a:t>Instruction </a:t>
                      </a:r>
                      <a:endParaRPr lang="zh-TW" altLang="en-US" sz="2000" dirty="0"/>
                    </a:p>
                  </a:txBody>
                  <a:tcPr anchor="ctr"/>
                </a:tc>
                <a:tc gridSpan="4">
                  <a:txBody>
                    <a:bodyPr/>
                    <a:lstStyle/>
                    <a:p>
                      <a:pPr algn="ctr"/>
                      <a:r>
                        <a:rPr lang="en-US" altLang="zh-TW" sz="2000" dirty="0" smtClean="0"/>
                        <a:t>Latency</a:t>
                      </a:r>
                      <a:endParaRPr lang="zh-TW" altLang="en-US" sz="2000" dirty="0"/>
                    </a:p>
                  </a:txBody>
                  <a:tcPr/>
                </a:tc>
                <a:tc hMerge="1">
                  <a:txBody>
                    <a:bodyPr/>
                    <a:lstStyle/>
                    <a:p>
                      <a:endParaRPr lang="zh-TW" altLang="en-US"/>
                    </a:p>
                  </a:txBody>
                  <a:tcPr/>
                </a:tc>
                <a:tc hMerge="1">
                  <a:txBody>
                    <a:bodyPr/>
                    <a:lstStyle/>
                    <a:p>
                      <a:endParaRPr lang="zh-TW" altLang="en-US" sz="1400" dirty="0"/>
                    </a:p>
                  </a:txBody>
                  <a:tcPr/>
                </a:tc>
                <a:tc hMerge="1">
                  <a:txBody>
                    <a:bodyPr/>
                    <a:lstStyle/>
                    <a:p>
                      <a:pPr algn="ctr"/>
                      <a:endParaRPr lang="zh-TW" altLang="en-US" sz="2000" dirty="0"/>
                    </a:p>
                  </a:txBody>
                  <a:tcPr/>
                </a:tc>
                <a:extLst>
                  <a:ext uri="{0D108BD9-81ED-4DB2-BD59-A6C34878D82A}">
                    <a16:rowId xmlns:a16="http://schemas.microsoft.com/office/drawing/2014/main" val="10000"/>
                  </a:ext>
                </a:extLst>
              </a:tr>
              <a:tr h="311823">
                <a:tc vMerge="1">
                  <a:txBody>
                    <a:bodyPr/>
                    <a:lstStyle/>
                    <a:p>
                      <a:endParaRPr lang="zh-TW" altLang="en-US" sz="1400" dirty="0"/>
                    </a:p>
                  </a:txBody>
                  <a:tcPr/>
                </a:tc>
                <a:tc gridSpan="2">
                  <a:txBody>
                    <a:bodyPr/>
                    <a:lstStyle/>
                    <a:p>
                      <a:pPr algn="ctr"/>
                      <a:r>
                        <a:rPr lang="en-US" altLang="zh-TW" sz="2000" dirty="0" smtClean="0"/>
                        <a:t>Scalar</a:t>
                      </a:r>
                      <a:endParaRPr lang="zh-TW" altLang="en-US" sz="2000" dirty="0"/>
                    </a:p>
                  </a:txBody>
                  <a:tcPr anchor="ctr"/>
                </a:tc>
                <a:tc hMerge="1">
                  <a:txBody>
                    <a:bodyPr/>
                    <a:lstStyle/>
                    <a:p>
                      <a:pPr algn="ctr"/>
                      <a:endParaRPr lang="zh-TW" altLang="en-US" sz="20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Vector</a:t>
                      </a:r>
                      <a:endParaRPr lang="zh-TW" altLang="en-US" sz="20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000" dirty="0" smtClean="0"/>
                    </a:p>
                  </a:txBody>
                  <a:tcPr/>
                </a:tc>
                <a:extLst>
                  <a:ext uri="{0D108BD9-81ED-4DB2-BD59-A6C34878D82A}">
                    <a16:rowId xmlns:a16="http://schemas.microsoft.com/office/drawing/2014/main" val="10001"/>
                  </a:ext>
                </a:extLst>
              </a:tr>
              <a:tr h="311823">
                <a:tc rowSpan="2">
                  <a:txBody>
                    <a:bodyPr/>
                    <a:lstStyle/>
                    <a:p>
                      <a:pPr algn="ctr"/>
                      <a:r>
                        <a:rPr lang="en-US" altLang="zh-TW" sz="2000" dirty="0" smtClean="0"/>
                        <a:t>Conversion</a:t>
                      </a:r>
                      <a:endParaRPr lang="zh-TW" altLang="en-US" sz="2000" dirty="0"/>
                    </a:p>
                  </a:txBody>
                  <a:tcPr anchor="ctr"/>
                </a:tc>
                <a:tc rowSpan="2" gridSpan="2">
                  <a:txBody>
                    <a:bodyPr/>
                    <a:lstStyle/>
                    <a:p>
                      <a:pPr algn="ctr"/>
                      <a:r>
                        <a:rPr lang="en-US" altLang="zh-TW" sz="2000" dirty="0" smtClean="0"/>
                        <a:t>2</a:t>
                      </a:r>
                      <a:endParaRPr lang="zh-TW" altLang="en-US" sz="2000" dirty="0"/>
                    </a:p>
                  </a:txBody>
                  <a:tcPr anchor="ctr"/>
                </a:tc>
                <a:tc rowSpan="2" hMerge="1">
                  <a:txBody>
                    <a:bodyPr/>
                    <a:lstStyle/>
                    <a:p>
                      <a:pPr algn="ctr"/>
                      <a:endParaRPr lang="zh-TW" altLang="en-US" sz="2000" dirty="0"/>
                    </a:p>
                  </a:txBody>
                  <a:tcPr/>
                </a:tc>
                <a:tc>
                  <a:txBody>
                    <a:bodyPr/>
                    <a:lstStyle/>
                    <a:p>
                      <a:pPr algn="ctr"/>
                      <a:r>
                        <a:rPr lang="en-US" altLang="zh-TW" sz="2000" dirty="0" smtClean="0"/>
                        <a:t>Widening</a:t>
                      </a:r>
                      <a:endParaRPr lang="zh-TW" altLang="en-US" sz="2000" dirty="0"/>
                    </a:p>
                  </a:txBody>
                  <a:tcPr anchor="ctr"/>
                </a:tc>
                <a:tc>
                  <a:txBody>
                    <a:bodyPr/>
                    <a:lstStyle/>
                    <a:p>
                      <a:pPr algn="ctr"/>
                      <a:r>
                        <a:rPr lang="en-US" altLang="zh-TW" sz="2000" dirty="0" smtClean="0"/>
                        <a:t>2</a:t>
                      </a:r>
                      <a:endParaRPr lang="zh-TW" altLang="en-US" sz="2000" dirty="0"/>
                    </a:p>
                  </a:txBody>
                  <a:tcPr anchor="ctr"/>
                </a:tc>
                <a:extLst>
                  <a:ext uri="{0D108BD9-81ED-4DB2-BD59-A6C34878D82A}">
                    <a16:rowId xmlns:a16="http://schemas.microsoft.com/office/drawing/2014/main" val="10002"/>
                  </a:ext>
                </a:extLst>
              </a:tr>
              <a:tr h="311823">
                <a:tc vMerge="1">
                  <a:txBody>
                    <a:bodyPr/>
                    <a:lstStyle/>
                    <a:p>
                      <a:pPr algn="ctr"/>
                      <a:endParaRPr lang="zh-TW" altLang="en-US" sz="2000" dirty="0"/>
                    </a:p>
                  </a:txBody>
                  <a:tcPr/>
                </a:tc>
                <a:tc gridSpan="2" vMerge="1">
                  <a:txBody>
                    <a:bodyPr/>
                    <a:lstStyle/>
                    <a:p>
                      <a:pPr algn="ctr"/>
                      <a:endParaRPr lang="zh-TW" altLang="en-US" sz="2000" dirty="0"/>
                    </a:p>
                  </a:txBody>
                  <a:tcPr/>
                </a:tc>
                <a:tc hMerge="1" vMerge="1">
                  <a:txBody>
                    <a:bodyPr/>
                    <a:lstStyle/>
                    <a:p>
                      <a:endParaRPr lang="zh-TW" altLang="en-US"/>
                    </a:p>
                  </a:txBody>
                  <a:tcPr/>
                </a:tc>
                <a:tc>
                  <a:txBody>
                    <a:bodyPr/>
                    <a:lstStyle/>
                    <a:p>
                      <a:pPr algn="ctr"/>
                      <a:r>
                        <a:rPr lang="en-US" altLang="zh-TW" sz="2000" dirty="0" smtClean="0"/>
                        <a:t>Narrowing</a:t>
                      </a:r>
                      <a:endParaRPr lang="zh-TW" altLang="en-US" sz="2000" dirty="0"/>
                    </a:p>
                  </a:txBody>
                  <a:tcPr anchor="ctr"/>
                </a:tc>
                <a:tc>
                  <a:txBody>
                    <a:bodyPr/>
                    <a:lstStyle/>
                    <a:p>
                      <a:pPr algn="ctr"/>
                      <a:r>
                        <a:rPr lang="en-US" altLang="zh-TW" sz="2000" dirty="0" smtClean="0"/>
                        <a:t>3</a:t>
                      </a:r>
                      <a:endParaRPr lang="zh-TW" altLang="en-US" sz="2000" dirty="0"/>
                    </a:p>
                  </a:txBody>
                  <a:tcPr anchor="ctr"/>
                </a:tc>
                <a:extLst>
                  <a:ext uri="{0D108BD9-81ED-4DB2-BD59-A6C34878D82A}">
                    <a16:rowId xmlns:a16="http://schemas.microsoft.com/office/drawing/2014/main" val="10003"/>
                  </a:ext>
                </a:extLst>
              </a:tr>
              <a:tr h="505963">
                <a:tc>
                  <a:txBody>
                    <a:bodyPr/>
                    <a:lstStyle/>
                    <a:p>
                      <a:pPr algn="ctr"/>
                      <a:r>
                        <a:rPr lang="en-US" altLang="zh-TW" sz="2000" dirty="0" smtClean="0"/>
                        <a:t>Sign injection</a:t>
                      </a:r>
                      <a:endParaRPr lang="zh-TW" altLang="en-US" sz="2000" dirty="0"/>
                    </a:p>
                  </a:txBody>
                  <a:tcPr anchor="ct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extLst>
                  <a:ext uri="{0D108BD9-81ED-4DB2-BD59-A6C34878D82A}">
                    <a16:rowId xmlns:a16="http://schemas.microsoft.com/office/drawing/2014/main" val="10004"/>
                  </a:ext>
                </a:extLst>
              </a:tr>
              <a:tr h="311823">
                <a:tc>
                  <a:txBody>
                    <a:bodyPr/>
                    <a:lstStyle/>
                    <a:p>
                      <a:pPr algn="ctr"/>
                      <a:r>
                        <a:rPr lang="en-US" altLang="zh-TW" sz="2000" dirty="0" smtClean="0"/>
                        <a:t>Min/max</a:t>
                      </a:r>
                      <a:endParaRPr lang="zh-TW" altLang="en-US" sz="2000" dirty="0"/>
                    </a:p>
                  </a:txBody>
                  <a:tcPr anchor="ct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extLst>
                  <a:ext uri="{0D108BD9-81ED-4DB2-BD59-A6C34878D82A}">
                    <a16:rowId xmlns:a16="http://schemas.microsoft.com/office/drawing/2014/main" val="10005"/>
                  </a:ext>
                </a:extLst>
              </a:tr>
              <a:tr h="311823">
                <a:tc>
                  <a:txBody>
                    <a:bodyPr/>
                    <a:lstStyle/>
                    <a:p>
                      <a:pPr algn="ctr"/>
                      <a:r>
                        <a:rPr lang="en-US" altLang="zh-TW" sz="2000" dirty="0" smtClean="0"/>
                        <a:t>Comparing</a:t>
                      </a:r>
                      <a:endParaRPr lang="zh-TW" altLang="en-US" sz="2000" dirty="0"/>
                    </a:p>
                  </a:txBody>
                  <a:tcPr anchor="ctr"/>
                </a:tc>
                <a:tc gridSpan="2">
                  <a:txBody>
                    <a:bodyPr/>
                    <a:lstStyle/>
                    <a:p>
                      <a:pPr algn="ctr"/>
                      <a:r>
                        <a:rPr lang="en-US" altLang="zh-TW" sz="2000" dirty="0" smtClean="0"/>
                        <a:t>1</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extLst>
                  <a:ext uri="{0D108BD9-81ED-4DB2-BD59-A6C34878D82A}">
                    <a16:rowId xmlns:a16="http://schemas.microsoft.com/office/drawing/2014/main" val="10006"/>
                  </a:ext>
                </a:extLst>
              </a:tr>
              <a:tr h="311823">
                <a:tc>
                  <a:txBody>
                    <a:bodyPr/>
                    <a:lstStyle/>
                    <a:p>
                      <a:pPr algn="ctr"/>
                      <a:r>
                        <a:rPr lang="en-US" altLang="zh-TW" sz="2000" dirty="0" smtClean="0"/>
                        <a:t>Classify</a:t>
                      </a:r>
                      <a:endParaRPr lang="zh-TW" altLang="en-US" sz="2000" dirty="0"/>
                    </a:p>
                  </a:txBody>
                  <a:tcPr anchor="ctr"/>
                </a:tc>
                <a:tc gridSpan="2">
                  <a:txBody>
                    <a:bodyPr/>
                    <a:lstStyle/>
                    <a:p>
                      <a:pPr algn="ctr"/>
                      <a:r>
                        <a:rPr lang="en-US" altLang="zh-TW" sz="2000" dirty="0" smtClean="0"/>
                        <a:t>1</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extLst>
                  <a:ext uri="{0D108BD9-81ED-4DB2-BD59-A6C34878D82A}">
                    <a16:rowId xmlns:a16="http://schemas.microsoft.com/office/drawing/2014/main" val="10007"/>
                  </a:ext>
                </a:extLst>
              </a:tr>
              <a:tr h="311823">
                <a:tc rowSpan="2">
                  <a:txBody>
                    <a:bodyPr/>
                    <a:lstStyle/>
                    <a:p>
                      <a:pPr algn="ctr"/>
                      <a:r>
                        <a:rPr lang="en-US" altLang="zh-TW" sz="2000" dirty="0" smtClean="0"/>
                        <a:t>Move</a:t>
                      </a:r>
                      <a:endParaRPr lang="zh-TW" altLang="en-US" sz="2000" dirty="0"/>
                    </a:p>
                  </a:txBody>
                  <a:tcPr anchor="ctr"/>
                </a:tc>
                <a:tc>
                  <a:txBody>
                    <a:bodyPr/>
                    <a:lstStyle/>
                    <a:p>
                      <a:pPr algn="ctr"/>
                      <a:r>
                        <a:rPr lang="en-US" altLang="zh-TW" sz="2000" dirty="0" err="1" smtClean="0">
                          <a:solidFill>
                            <a:schemeClr val="tx1"/>
                          </a:solidFill>
                        </a:rPr>
                        <a:t>toFRF</a:t>
                      </a:r>
                      <a:endParaRPr lang="zh-TW" altLang="en-US" sz="2000" dirty="0">
                        <a:solidFill>
                          <a:schemeClr val="tx1"/>
                        </a:solidFill>
                      </a:endParaRPr>
                    </a:p>
                  </a:txBody>
                  <a:tcPr anchor="ctr"/>
                </a:tc>
                <a:tc>
                  <a:txBody>
                    <a:bodyPr/>
                    <a:lstStyle/>
                    <a:p>
                      <a:pPr algn="ctr"/>
                      <a:r>
                        <a:rPr lang="en-US" altLang="zh-TW" sz="2000" dirty="0" smtClean="0">
                          <a:solidFill>
                            <a:schemeClr val="tx1"/>
                          </a:solidFill>
                        </a:rPr>
                        <a:t>2</a:t>
                      </a:r>
                      <a:endParaRPr lang="zh-TW" altLang="en-US" sz="2000" dirty="0">
                        <a:solidFill>
                          <a:schemeClr val="tx1"/>
                        </a:solidFill>
                      </a:endParaRPr>
                    </a:p>
                  </a:txBody>
                  <a:tcPr anchor="ctr"/>
                </a:tc>
                <a:tc rowSpan="2" gridSpan="2">
                  <a:txBody>
                    <a:bodyPr/>
                    <a:lstStyle/>
                    <a:p>
                      <a:pPr algn="ctr"/>
                      <a:r>
                        <a:rPr lang="en-US" altLang="zh-TW" sz="2000" dirty="0" smtClean="0"/>
                        <a:t>2</a:t>
                      </a:r>
                      <a:endParaRPr lang="zh-TW" altLang="en-US" sz="2000" dirty="0"/>
                    </a:p>
                  </a:txBody>
                  <a:tcPr anchor="ctr"/>
                </a:tc>
                <a:tc rowSpan="2" hMerge="1">
                  <a:txBody>
                    <a:bodyPr/>
                    <a:lstStyle/>
                    <a:p>
                      <a:pPr algn="ctr"/>
                      <a:endParaRPr lang="zh-TW" altLang="en-US" sz="2000" dirty="0"/>
                    </a:p>
                  </a:txBody>
                  <a:tcPr/>
                </a:tc>
                <a:extLst>
                  <a:ext uri="{0D108BD9-81ED-4DB2-BD59-A6C34878D82A}">
                    <a16:rowId xmlns:a16="http://schemas.microsoft.com/office/drawing/2014/main" val="10008"/>
                  </a:ext>
                </a:extLst>
              </a:tr>
              <a:tr h="311823">
                <a:tc vMerge="1">
                  <a:txBody>
                    <a:bodyPr/>
                    <a:lstStyle/>
                    <a:p>
                      <a:pPr algn="ctr"/>
                      <a:endParaRPr lang="zh-TW" altLang="en-US" sz="2000" dirty="0"/>
                    </a:p>
                  </a:txBody>
                  <a:tcPr/>
                </a:tc>
                <a:tc>
                  <a:txBody>
                    <a:bodyPr/>
                    <a:lstStyle/>
                    <a:p>
                      <a:pPr algn="ctr"/>
                      <a:r>
                        <a:rPr lang="en-US" altLang="zh-TW" sz="2000" dirty="0" err="1" smtClean="0">
                          <a:solidFill>
                            <a:schemeClr val="tx1"/>
                          </a:solidFill>
                        </a:rPr>
                        <a:t>toXRF</a:t>
                      </a:r>
                      <a:endParaRPr lang="zh-TW" altLang="en-US" sz="2000" dirty="0">
                        <a:solidFill>
                          <a:schemeClr val="tx1"/>
                        </a:solidFill>
                      </a:endParaRPr>
                    </a:p>
                  </a:txBody>
                  <a:tcPr anchor="ctr"/>
                </a:tc>
                <a:tc>
                  <a:txBody>
                    <a:bodyPr/>
                    <a:lstStyle/>
                    <a:p>
                      <a:pPr algn="ctr"/>
                      <a:r>
                        <a:rPr lang="en-US" altLang="zh-TW" sz="2000" dirty="0" smtClean="0">
                          <a:solidFill>
                            <a:schemeClr val="tx1"/>
                          </a:solidFill>
                        </a:rPr>
                        <a:t>1</a:t>
                      </a:r>
                      <a:endParaRPr lang="zh-TW" altLang="en-US" sz="2000" dirty="0">
                        <a:solidFill>
                          <a:schemeClr val="tx1"/>
                        </a:solidFill>
                      </a:endParaRPr>
                    </a:p>
                  </a:txBody>
                  <a:tcPr anchor="ctr"/>
                </a:tc>
                <a:tc gridSpan="2" vMerge="1">
                  <a:txBody>
                    <a:bodyPr/>
                    <a:lstStyle/>
                    <a:p>
                      <a:pPr algn="ctr"/>
                      <a:endParaRPr lang="zh-TW" altLang="en-US" sz="2000" dirty="0"/>
                    </a:p>
                  </a:txBody>
                  <a:tcPr/>
                </a:tc>
                <a:tc hMerge="1" vMerge="1">
                  <a:txBody>
                    <a:bodyPr/>
                    <a:lstStyle/>
                    <a:p>
                      <a:endParaRPr lang="zh-TW"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13637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(3/)</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pic>
        <p:nvPicPr>
          <p:cNvPr id="3076" name="Picture 4" descr="C:\Users\larryzzr\Desktop\FP\level_sticky_v2_o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6792"/>
            <a:ext cx="7798390" cy="23042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larryzzr\Desktop\FP\level_sticky_v2_st_gene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77072"/>
            <a:ext cx="7820025" cy="224790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hlinkClick r:id="rId5"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u="sng" dirty="0" smtClean="0">
                <a:solidFill>
                  <a:srgbClr val="FF0000"/>
                </a:solidFill>
              </a:rPr>
              <a:t>BACK</a:t>
            </a:r>
            <a:endParaRPr lang="zh-TW" altLang="en-US" u="sng" dirty="0">
              <a:solidFill>
                <a:srgbClr val="FF0000"/>
              </a:solidFill>
            </a:endParaRPr>
          </a:p>
        </p:txBody>
      </p:sp>
    </p:spTree>
    <p:extLst>
      <p:ext uri="{BB962C8B-B14F-4D97-AF65-F5344CB8AC3E}">
        <p14:creationId xmlns:p14="http://schemas.microsoft.com/office/powerpoint/2010/main" val="39230136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(4/)</a:t>
            </a:r>
            <a:endParaRPr lang="zh-TW" altLang="en-US" dirty="0"/>
          </a:p>
        </p:txBody>
      </p:sp>
      <p:sp>
        <p:nvSpPr>
          <p:cNvPr id="3" name="內容版面配置區 2"/>
          <p:cNvSpPr>
            <a:spLocks noGrp="1"/>
          </p:cNvSpPr>
          <p:nvPr>
            <p:ph idx="1"/>
          </p:nvPr>
        </p:nvSpPr>
        <p:spPr>
          <a:xfrm>
            <a:off x="457200" y="1980387"/>
            <a:ext cx="8229600" cy="4525963"/>
          </a:xfrm>
        </p:spPr>
        <p:txBody>
          <a:bodyPr>
            <a:normAutofit lnSpcReduction="10000"/>
          </a:bodyPr>
          <a:lstStyle/>
          <a:p>
            <a:endParaRPr lang="en-US" altLang="zh-TW" dirty="0" smtClean="0"/>
          </a:p>
          <a:p>
            <a:endParaRPr lang="en-US" altLang="zh-TW" dirty="0"/>
          </a:p>
          <a:p>
            <a:endParaRPr lang="en-US" altLang="zh-TW" dirty="0" smtClean="0"/>
          </a:p>
          <a:p>
            <a:endParaRPr lang="en-US" altLang="zh-TW" dirty="0"/>
          </a:p>
          <a:p>
            <a:endParaRPr lang="en-US" altLang="zh-TW" sz="1200" dirty="0" smtClean="0"/>
          </a:p>
          <a:p>
            <a:endParaRPr lang="en-US" altLang="zh-TW" sz="1200" dirty="0" smtClean="0"/>
          </a:p>
          <a:p>
            <a:endParaRPr lang="en-US" altLang="zh-TW" sz="1200" dirty="0"/>
          </a:p>
          <a:p>
            <a:endParaRPr lang="en-US" altLang="zh-TW" sz="1200" dirty="0" smtClean="0"/>
          </a:p>
          <a:p>
            <a:endParaRPr lang="en-US" altLang="zh-TW" sz="1200" dirty="0"/>
          </a:p>
          <a:p>
            <a:r>
              <a:rPr lang="en-US" altLang="zh-TW" sz="1200" dirty="0" smtClean="0"/>
              <a:t>LZC = 5d’13 = 5’b01101</a:t>
            </a:r>
            <a:endParaRPr lang="en-US" altLang="zh-TW" sz="1200" dirty="0"/>
          </a:p>
          <a:p>
            <a:r>
              <a:rPr lang="en-US" altLang="zh-TW" sz="1200" dirty="0" smtClean="0"/>
              <a:t>LZC[4</a:t>
            </a:r>
            <a:r>
              <a:rPr lang="en-US" altLang="zh-TW" sz="1200" dirty="0"/>
              <a:t>] </a:t>
            </a:r>
            <a:r>
              <a:rPr lang="en-US" altLang="zh-TW" sz="1200" dirty="0" smtClean="0"/>
              <a:t> = 0, L4_sticky = |</a:t>
            </a:r>
            <a:r>
              <a:rPr lang="en-US" altLang="zh-TW" sz="1200" dirty="0"/>
              <a:t>bit[15:0</a:t>
            </a:r>
            <a:r>
              <a:rPr lang="en-US" altLang="zh-TW" sz="1200" dirty="0" smtClean="0"/>
              <a:t>]</a:t>
            </a:r>
          </a:p>
          <a:p>
            <a:r>
              <a:rPr lang="en-US" altLang="zh-TW" sz="1200" dirty="0" smtClean="0"/>
              <a:t>LZC[3]  </a:t>
            </a:r>
            <a:r>
              <a:rPr lang="en-US" altLang="zh-TW" sz="1200" dirty="0"/>
              <a:t>= </a:t>
            </a:r>
            <a:r>
              <a:rPr lang="en-US" altLang="zh-TW" sz="1200" dirty="0" smtClean="0"/>
              <a:t>1, L3_sticky </a:t>
            </a:r>
            <a:r>
              <a:rPr lang="en-US" altLang="zh-TW" sz="1200" dirty="0"/>
              <a:t>= L4_sticky </a:t>
            </a:r>
            <a:r>
              <a:rPr lang="en-US" altLang="zh-TW" sz="1200" dirty="0" smtClean="0"/>
              <a:t>| 1’b0</a:t>
            </a:r>
          </a:p>
          <a:p>
            <a:r>
              <a:rPr lang="en-US" altLang="zh-TW" sz="1200" dirty="0" smtClean="0"/>
              <a:t>LZC[2]  </a:t>
            </a:r>
            <a:r>
              <a:rPr lang="en-US" altLang="zh-TW" sz="1200" dirty="0"/>
              <a:t>= 1, </a:t>
            </a:r>
            <a:r>
              <a:rPr lang="en-US" altLang="zh-TW" sz="1200" dirty="0" smtClean="0"/>
              <a:t>L2_sticky </a:t>
            </a:r>
            <a:r>
              <a:rPr lang="en-US" altLang="zh-TW" sz="1200" dirty="0"/>
              <a:t>= </a:t>
            </a:r>
            <a:r>
              <a:rPr lang="en-US" altLang="zh-TW" sz="1200" dirty="0" smtClean="0"/>
              <a:t>L3_sticky </a:t>
            </a:r>
            <a:r>
              <a:rPr lang="en-US" altLang="zh-TW" sz="1200" dirty="0"/>
              <a:t>| </a:t>
            </a:r>
            <a:r>
              <a:rPr lang="en-US" altLang="zh-TW" sz="1200" dirty="0" smtClean="0"/>
              <a:t>1’b0</a:t>
            </a:r>
          </a:p>
          <a:p>
            <a:r>
              <a:rPr lang="en-US" altLang="zh-TW" sz="1200" dirty="0" smtClean="0"/>
              <a:t>LZC[1]  </a:t>
            </a:r>
            <a:r>
              <a:rPr lang="en-US" altLang="zh-TW" sz="1200" dirty="0"/>
              <a:t>= </a:t>
            </a:r>
            <a:r>
              <a:rPr lang="en-US" altLang="zh-TW" sz="1200" dirty="0" smtClean="0"/>
              <a:t>0, L1_sticky </a:t>
            </a:r>
            <a:r>
              <a:rPr lang="en-US" altLang="zh-TW" sz="1200" dirty="0"/>
              <a:t>= </a:t>
            </a:r>
            <a:r>
              <a:rPr lang="en-US" altLang="zh-TW" sz="1200" dirty="0" smtClean="0"/>
              <a:t>L2_sticky </a:t>
            </a:r>
            <a:r>
              <a:rPr lang="en-US" altLang="zh-TW" sz="1200" dirty="0"/>
              <a:t>| </a:t>
            </a:r>
            <a:r>
              <a:rPr lang="en-US" altLang="zh-TW" sz="1200" dirty="0" smtClean="0"/>
              <a:t>bit[17:16]</a:t>
            </a:r>
            <a:endParaRPr lang="en-US" altLang="zh-TW" sz="1200" dirty="0"/>
          </a:p>
          <a:p>
            <a:r>
              <a:rPr lang="en-US" altLang="zh-TW" sz="1200" dirty="0" smtClean="0"/>
              <a:t>LZC[0]  </a:t>
            </a:r>
            <a:r>
              <a:rPr lang="en-US" altLang="zh-TW" sz="1200" dirty="0"/>
              <a:t>= 1, </a:t>
            </a:r>
            <a:r>
              <a:rPr lang="en-US" altLang="zh-TW" sz="1200" dirty="0" smtClean="0"/>
              <a:t>L0_sticky </a:t>
            </a:r>
            <a:r>
              <a:rPr lang="en-US" altLang="zh-TW" sz="1200" dirty="0"/>
              <a:t>= </a:t>
            </a:r>
            <a:r>
              <a:rPr lang="en-US" altLang="zh-TW" sz="1200" dirty="0" smtClean="0"/>
              <a:t>L1_sticky </a:t>
            </a:r>
            <a:r>
              <a:rPr lang="en-US" altLang="zh-TW" sz="1200" dirty="0"/>
              <a:t>| </a:t>
            </a:r>
            <a:r>
              <a:rPr lang="en-US" altLang="zh-TW" sz="1200" dirty="0" smtClean="0"/>
              <a:t>(</a:t>
            </a:r>
            <a:r>
              <a:rPr lang="en-US" altLang="zh-TW" sz="1200" dirty="0"/>
              <a:t>LZC[0</a:t>
            </a:r>
            <a:r>
              <a:rPr lang="en-US" altLang="zh-TW" sz="1200" dirty="0" smtClean="0"/>
              <a:t>]) ? bit[18] : |bit[19:18];</a:t>
            </a:r>
            <a:endParaRPr lang="en-US" altLang="zh-TW" sz="1200" dirty="0"/>
          </a:p>
          <a:p>
            <a:endParaRPr lang="en-US" altLang="zh-TW" sz="1200" dirty="0"/>
          </a:p>
        </p:txBody>
      </p:sp>
      <p:graphicFrame>
        <p:nvGraphicFramePr>
          <p:cNvPr id="5" name="表格 4"/>
          <p:cNvGraphicFramePr>
            <a:graphicFrameLocks noGrp="1"/>
          </p:cNvGraphicFramePr>
          <p:nvPr>
            <p:extLst>
              <p:ext uri="{D42A27DB-BD31-4B8C-83A1-F6EECF244321}">
                <p14:modId xmlns:p14="http://schemas.microsoft.com/office/powerpoint/2010/main" val="1593443337"/>
              </p:ext>
            </p:extLst>
          </p:nvPr>
        </p:nvGraphicFramePr>
        <p:xfrm>
          <a:off x="-1908720" y="1268760"/>
          <a:ext cx="13329920" cy="1828800"/>
        </p:xfrm>
        <a:graphic>
          <a:graphicData uri="http://schemas.openxmlformats.org/drawingml/2006/table">
            <a:tbl>
              <a:tblPr firstRow="1">
                <a:tableStyleId>{073A0DAA-6AF3-43AB-8588-CEC1D06C72B9}</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gridCol w="208280">
                  <a:extLst>
                    <a:ext uri="{9D8B030D-6E8A-4147-A177-3AD203B41FA5}">
                      <a16:colId xmlns:a16="http://schemas.microsoft.com/office/drawing/2014/main" val="20040"/>
                    </a:ext>
                  </a:extLst>
                </a:gridCol>
                <a:gridCol w="208280">
                  <a:extLst>
                    <a:ext uri="{9D8B030D-6E8A-4147-A177-3AD203B41FA5}">
                      <a16:colId xmlns:a16="http://schemas.microsoft.com/office/drawing/2014/main" val="20041"/>
                    </a:ext>
                  </a:extLst>
                </a:gridCol>
                <a:gridCol w="208280">
                  <a:extLst>
                    <a:ext uri="{9D8B030D-6E8A-4147-A177-3AD203B41FA5}">
                      <a16:colId xmlns:a16="http://schemas.microsoft.com/office/drawing/2014/main" val="20042"/>
                    </a:ext>
                  </a:extLst>
                </a:gridCol>
                <a:gridCol w="208280">
                  <a:extLst>
                    <a:ext uri="{9D8B030D-6E8A-4147-A177-3AD203B41FA5}">
                      <a16:colId xmlns:a16="http://schemas.microsoft.com/office/drawing/2014/main" val="20043"/>
                    </a:ext>
                  </a:extLst>
                </a:gridCol>
                <a:gridCol w="208280">
                  <a:extLst>
                    <a:ext uri="{9D8B030D-6E8A-4147-A177-3AD203B41FA5}">
                      <a16:colId xmlns:a16="http://schemas.microsoft.com/office/drawing/2014/main" val="20044"/>
                    </a:ext>
                  </a:extLst>
                </a:gridCol>
                <a:gridCol w="208280">
                  <a:extLst>
                    <a:ext uri="{9D8B030D-6E8A-4147-A177-3AD203B41FA5}">
                      <a16:colId xmlns:a16="http://schemas.microsoft.com/office/drawing/2014/main" val="20045"/>
                    </a:ext>
                  </a:extLst>
                </a:gridCol>
                <a:gridCol w="208280">
                  <a:extLst>
                    <a:ext uri="{9D8B030D-6E8A-4147-A177-3AD203B41FA5}">
                      <a16:colId xmlns:a16="http://schemas.microsoft.com/office/drawing/2014/main" val="20046"/>
                    </a:ext>
                  </a:extLst>
                </a:gridCol>
                <a:gridCol w="208280">
                  <a:extLst>
                    <a:ext uri="{9D8B030D-6E8A-4147-A177-3AD203B41FA5}">
                      <a16:colId xmlns:a16="http://schemas.microsoft.com/office/drawing/2014/main" val="20047"/>
                    </a:ext>
                  </a:extLst>
                </a:gridCol>
                <a:gridCol w="208280">
                  <a:extLst>
                    <a:ext uri="{9D8B030D-6E8A-4147-A177-3AD203B41FA5}">
                      <a16:colId xmlns:a16="http://schemas.microsoft.com/office/drawing/2014/main" val="20048"/>
                    </a:ext>
                  </a:extLst>
                </a:gridCol>
                <a:gridCol w="208280">
                  <a:extLst>
                    <a:ext uri="{9D8B030D-6E8A-4147-A177-3AD203B41FA5}">
                      <a16:colId xmlns:a16="http://schemas.microsoft.com/office/drawing/2014/main" val="20049"/>
                    </a:ext>
                  </a:extLst>
                </a:gridCol>
                <a:gridCol w="208280">
                  <a:extLst>
                    <a:ext uri="{9D8B030D-6E8A-4147-A177-3AD203B41FA5}">
                      <a16:colId xmlns:a16="http://schemas.microsoft.com/office/drawing/2014/main" val="20050"/>
                    </a:ext>
                  </a:extLst>
                </a:gridCol>
                <a:gridCol w="208280">
                  <a:extLst>
                    <a:ext uri="{9D8B030D-6E8A-4147-A177-3AD203B41FA5}">
                      <a16:colId xmlns:a16="http://schemas.microsoft.com/office/drawing/2014/main" val="20051"/>
                    </a:ext>
                  </a:extLst>
                </a:gridCol>
                <a:gridCol w="208280">
                  <a:extLst>
                    <a:ext uri="{9D8B030D-6E8A-4147-A177-3AD203B41FA5}">
                      <a16:colId xmlns:a16="http://schemas.microsoft.com/office/drawing/2014/main" val="20052"/>
                    </a:ext>
                  </a:extLst>
                </a:gridCol>
                <a:gridCol w="208280">
                  <a:extLst>
                    <a:ext uri="{9D8B030D-6E8A-4147-A177-3AD203B41FA5}">
                      <a16:colId xmlns:a16="http://schemas.microsoft.com/office/drawing/2014/main" val="20053"/>
                    </a:ext>
                  </a:extLst>
                </a:gridCol>
                <a:gridCol w="208280">
                  <a:extLst>
                    <a:ext uri="{9D8B030D-6E8A-4147-A177-3AD203B41FA5}">
                      <a16:colId xmlns:a16="http://schemas.microsoft.com/office/drawing/2014/main" val="20054"/>
                    </a:ext>
                  </a:extLst>
                </a:gridCol>
                <a:gridCol w="208280">
                  <a:extLst>
                    <a:ext uri="{9D8B030D-6E8A-4147-A177-3AD203B41FA5}">
                      <a16:colId xmlns:a16="http://schemas.microsoft.com/office/drawing/2014/main" val="20055"/>
                    </a:ext>
                  </a:extLst>
                </a:gridCol>
                <a:gridCol w="208280">
                  <a:extLst>
                    <a:ext uri="{9D8B030D-6E8A-4147-A177-3AD203B41FA5}">
                      <a16:colId xmlns:a16="http://schemas.microsoft.com/office/drawing/2014/main" val="20056"/>
                    </a:ext>
                  </a:extLst>
                </a:gridCol>
                <a:gridCol w="208280">
                  <a:extLst>
                    <a:ext uri="{9D8B030D-6E8A-4147-A177-3AD203B41FA5}">
                      <a16:colId xmlns:a16="http://schemas.microsoft.com/office/drawing/2014/main" val="20057"/>
                    </a:ext>
                  </a:extLst>
                </a:gridCol>
                <a:gridCol w="208280">
                  <a:extLst>
                    <a:ext uri="{9D8B030D-6E8A-4147-A177-3AD203B41FA5}">
                      <a16:colId xmlns:a16="http://schemas.microsoft.com/office/drawing/2014/main" val="20058"/>
                    </a:ext>
                  </a:extLst>
                </a:gridCol>
                <a:gridCol w="208280">
                  <a:extLst>
                    <a:ext uri="{9D8B030D-6E8A-4147-A177-3AD203B41FA5}">
                      <a16:colId xmlns:a16="http://schemas.microsoft.com/office/drawing/2014/main" val="20059"/>
                    </a:ext>
                  </a:extLst>
                </a:gridCol>
                <a:gridCol w="208280">
                  <a:extLst>
                    <a:ext uri="{9D8B030D-6E8A-4147-A177-3AD203B41FA5}">
                      <a16:colId xmlns:a16="http://schemas.microsoft.com/office/drawing/2014/main" val="20060"/>
                    </a:ext>
                  </a:extLst>
                </a:gridCol>
                <a:gridCol w="208280">
                  <a:extLst>
                    <a:ext uri="{9D8B030D-6E8A-4147-A177-3AD203B41FA5}">
                      <a16:colId xmlns:a16="http://schemas.microsoft.com/office/drawing/2014/main" val="20061"/>
                    </a:ext>
                  </a:extLst>
                </a:gridCol>
                <a:gridCol w="208280">
                  <a:extLst>
                    <a:ext uri="{9D8B030D-6E8A-4147-A177-3AD203B41FA5}">
                      <a16:colId xmlns:a16="http://schemas.microsoft.com/office/drawing/2014/main" val="20062"/>
                    </a:ext>
                  </a:extLst>
                </a:gridCol>
                <a:gridCol w="208280">
                  <a:extLst>
                    <a:ext uri="{9D8B030D-6E8A-4147-A177-3AD203B41FA5}">
                      <a16:colId xmlns:a16="http://schemas.microsoft.com/office/drawing/2014/main" val="20063"/>
                    </a:ext>
                  </a:extLst>
                </a:gridCol>
              </a:tblGrid>
              <a:tr h="322493">
                <a:tc>
                  <a:txBody>
                    <a:bodyPr/>
                    <a:lstStyle/>
                    <a:p>
                      <a:r>
                        <a:rPr lang="en-US" altLang="zh-TW" sz="800" b="0" dirty="0" smtClean="0">
                          <a:solidFill>
                            <a:schemeClr val="bg1"/>
                          </a:solidFill>
                          <a:latin typeface="+mj-lt"/>
                        </a:rPr>
                        <a:t>63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58</a:t>
                      </a:r>
                      <a:endParaRPr lang="zh-TW" altLang="en-US" sz="800" b="0" dirty="0">
                        <a:solidFill>
                          <a:schemeClr val="bg1"/>
                        </a:solidFill>
                        <a:latin typeface="+mj-lt"/>
                      </a:endParaRPr>
                    </a:p>
                  </a:txBody>
                  <a:tcPr/>
                </a:tc>
                <a:tc>
                  <a:txBody>
                    <a:bodyPr/>
                    <a:lstStyle/>
                    <a:p>
                      <a:r>
                        <a:rPr lang="en-US" altLang="zh-TW" sz="800" b="0" dirty="0" smtClean="0">
                          <a:latin typeface="+mj-lt"/>
                        </a:rPr>
                        <a:t>57</a:t>
                      </a:r>
                      <a:endParaRPr lang="zh-TW" altLang="en-US" sz="800" b="0" dirty="0">
                        <a:latin typeface="+mj-lt"/>
                      </a:endParaRPr>
                    </a:p>
                  </a:txBody>
                  <a:tcPr/>
                </a:tc>
                <a:tc>
                  <a:txBody>
                    <a:bodyPr/>
                    <a:lstStyle/>
                    <a:p>
                      <a:r>
                        <a:rPr lang="en-US" altLang="zh-TW" sz="800" b="0" dirty="0" smtClean="0">
                          <a:latin typeface="+mj-lt"/>
                        </a:rPr>
                        <a:t>56</a:t>
                      </a:r>
                      <a:endParaRPr lang="zh-TW" altLang="en-US" sz="800" b="0" dirty="0">
                        <a:latin typeface="+mj-lt"/>
                      </a:endParaRPr>
                    </a:p>
                  </a:txBody>
                  <a:tcPr/>
                </a:tc>
                <a:tc>
                  <a:txBody>
                    <a:bodyPr/>
                    <a:lstStyle/>
                    <a:p>
                      <a:r>
                        <a:rPr lang="en-US" altLang="zh-TW" sz="800" b="0" dirty="0" smtClean="0">
                          <a:latin typeface="+mj-lt"/>
                        </a:rPr>
                        <a:t>55</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54</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53</a:t>
                      </a:r>
                      <a:endParaRPr lang="zh-TW" altLang="en-US" sz="800" dirty="0"/>
                    </a:p>
                  </a:txBody>
                  <a:tcPr/>
                </a:tc>
                <a:tc>
                  <a:txBody>
                    <a:bodyPr/>
                    <a:lstStyle/>
                    <a:p>
                      <a:r>
                        <a:rPr lang="en-US" altLang="zh-TW" sz="800" b="0" dirty="0" smtClean="0">
                          <a:latin typeface="+mj-lt"/>
                        </a:rPr>
                        <a:t>52</a:t>
                      </a:r>
                      <a:endParaRPr lang="zh-TW" altLang="en-US" sz="800" b="0" dirty="0">
                        <a:latin typeface="+mj-lt"/>
                      </a:endParaRPr>
                    </a:p>
                  </a:txBody>
                  <a:tcPr/>
                </a:tc>
                <a:tc>
                  <a:txBody>
                    <a:bodyPr/>
                    <a:lstStyle/>
                    <a:p>
                      <a:r>
                        <a:rPr lang="en-US" altLang="zh-TW" sz="800" b="0" dirty="0" smtClean="0">
                          <a:latin typeface="+mj-lt"/>
                        </a:rPr>
                        <a:t>51</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50</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49</a:t>
                      </a:r>
                      <a:endParaRPr lang="zh-TW" altLang="en-US" sz="800" b="0" dirty="0">
                        <a:latin typeface="+mj-lt"/>
                      </a:endParaRPr>
                    </a:p>
                  </a:txBody>
                  <a:tcPr/>
                </a:tc>
                <a:tc>
                  <a:txBody>
                    <a:bodyPr/>
                    <a:lstStyle/>
                    <a:p>
                      <a:r>
                        <a:rPr lang="en-US" altLang="zh-TW" sz="800" b="0" dirty="0" smtClean="0">
                          <a:solidFill>
                            <a:schemeClr val="bg1"/>
                          </a:solidFill>
                          <a:latin typeface="+mj-lt"/>
                        </a:rPr>
                        <a:t>48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42</a:t>
                      </a:r>
                      <a:endParaRPr lang="zh-TW" altLang="en-US" sz="800" b="0" dirty="0">
                        <a:solidFill>
                          <a:schemeClr val="bg1"/>
                        </a:solidFill>
                        <a:latin typeface="+mj-lt"/>
                      </a:endParaRPr>
                    </a:p>
                  </a:txBody>
                  <a:tcPr/>
                </a:tc>
                <a:tc>
                  <a:txBody>
                    <a:bodyPr/>
                    <a:lstStyle/>
                    <a:p>
                      <a:r>
                        <a:rPr lang="en-US" altLang="zh-TW" sz="800" b="0" dirty="0" smtClean="0">
                          <a:latin typeface="+mj-lt"/>
                        </a:rPr>
                        <a:t>41</a:t>
                      </a:r>
                      <a:endParaRPr lang="zh-TW" altLang="en-US" sz="800" b="0" dirty="0">
                        <a:latin typeface="+mj-lt"/>
                      </a:endParaRPr>
                    </a:p>
                  </a:txBody>
                  <a:tcPr/>
                </a:tc>
                <a:tc>
                  <a:txBody>
                    <a:bodyPr/>
                    <a:lstStyle/>
                    <a:p>
                      <a:r>
                        <a:rPr lang="en-US" altLang="zh-TW" sz="800" b="0" dirty="0" smtClean="0">
                          <a:latin typeface="+mj-lt"/>
                        </a:rPr>
                        <a:t>40</a:t>
                      </a:r>
                      <a:endParaRPr lang="zh-TW" altLang="en-US" sz="800" b="0" dirty="0">
                        <a:latin typeface="+mj-lt"/>
                      </a:endParaRPr>
                    </a:p>
                  </a:txBody>
                  <a:tcPr/>
                </a:tc>
                <a:tc>
                  <a:txBody>
                    <a:bodyPr/>
                    <a:lstStyle/>
                    <a:p>
                      <a:r>
                        <a:rPr lang="en-US" altLang="zh-TW" sz="800" b="0" dirty="0" smtClean="0">
                          <a:latin typeface="+mj-lt"/>
                        </a:rPr>
                        <a:t>39</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38</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37</a:t>
                      </a:r>
                      <a:endParaRPr lang="zh-TW" altLang="en-US" sz="800" dirty="0"/>
                    </a:p>
                  </a:txBody>
                  <a:tcPr/>
                </a:tc>
                <a:tc>
                  <a:txBody>
                    <a:bodyPr/>
                    <a:lstStyle/>
                    <a:p>
                      <a:r>
                        <a:rPr lang="en-US" altLang="zh-TW" sz="800" b="0" dirty="0" smtClean="0">
                          <a:latin typeface="+mj-lt"/>
                        </a:rPr>
                        <a:t>36</a:t>
                      </a:r>
                      <a:endParaRPr lang="zh-TW" altLang="en-US" sz="800" b="0" dirty="0">
                        <a:latin typeface="+mj-lt"/>
                      </a:endParaRPr>
                    </a:p>
                  </a:txBody>
                  <a:tcPr/>
                </a:tc>
                <a:tc>
                  <a:txBody>
                    <a:bodyPr/>
                    <a:lstStyle/>
                    <a:p>
                      <a:r>
                        <a:rPr lang="en-US" altLang="zh-TW" sz="800" b="0" dirty="0" smtClean="0">
                          <a:latin typeface="+mj-lt"/>
                        </a:rPr>
                        <a:t>35</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34</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33</a:t>
                      </a:r>
                      <a:endParaRPr lang="zh-TW" altLang="en-US" sz="800" b="0" dirty="0">
                        <a:latin typeface="+mj-lt"/>
                      </a:endParaRPr>
                    </a:p>
                  </a:txBody>
                  <a:tcPr/>
                </a:tc>
                <a:tc>
                  <a:txBody>
                    <a:bodyPr/>
                    <a:lstStyle/>
                    <a:p>
                      <a:r>
                        <a:rPr lang="en-US" altLang="zh-TW" sz="800" b="0" dirty="0" smtClean="0">
                          <a:solidFill>
                            <a:schemeClr val="bg1"/>
                          </a:solidFill>
                          <a:latin typeface="+mj-lt"/>
                        </a:rPr>
                        <a:t>32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27</a:t>
                      </a:r>
                      <a:endParaRPr lang="zh-TW" altLang="en-US" sz="800" b="0" dirty="0">
                        <a:solidFill>
                          <a:schemeClr val="bg1"/>
                        </a:solidFill>
                        <a:latin typeface="+mj-lt"/>
                      </a:endParaRPr>
                    </a:p>
                  </a:txBody>
                  <a:tcPr/>
                </a:tc>
                <a:tc>
                  <a:txBody>
                    <a:bodyPr/>
                    <a:lstStyle/>
                    <a:p>
                      <a:r>
                        <a:rPr lang="en-US" altLang="zh-TW" sz="800" b="0" dirty="0" smtClean="0">
                          <a:latin typeface="+mj-lt"/>
                        </a:rPr>
                        <a:t>26</a:t>
                      </a:r>
                      <a:endParaRPr lang="zh-TW" altLang="en-US" sz="800" b="0" dirty="0">
                        <a:latin typeface="+mj-lt"/>
                      </a:endParaRPr>
                    </a:p>
                  </a:txBody>
                  <a:tcPr/>
                </a:tc>
                <a:tc>
                  <a:txBody>
                    <a:bodyPr/>
                    <a:lstStyle/>
                    <a:p>
                      <a:r>
                        <a:rPr lang="en-US" altLang="zh-TW" sz="800" b="0" dirty="0" smtClean="0">
                          <a:latin typeface="+mj-lt"/>
                        </a:rPr>
                        <a:t>25</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23</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22</a:t>
                      </a:r>
                      <a:endParaRPr lang="zh-TW" altLang="en-US" sz="800" dirty="0"/>
                    </a:p>
                  </a:txBody>
                  <a:tcPr/>
                </a:tc>
                <a:tc>
                  <a:txBody>
                    <a:bodyPr/>
                    <a:lstStyle/>
                    <a:p>
                      <a:r>
                        <a:rPr lang="en-US" altLang="zh-TW" sz="800" b="0" dirty="0" smtClean="0">
                          <a:latin typeface="+mj-lt"/>
                        </a:rPr>
                        <a:t>21</a:t>
                      </a:r>
                      <a:endParaRPr lang="zh-TW" altLang="en-US" sz="800" b="0" dirty="0">
                        <a:latin typeface="+mj-lt"/>
                      </a:endParaRPr>
                    </a:p>
                  </a:txBody>
                  <a:tcPr/>
                </a:tc>
                <a:tc>
                  <a:txBody>
                    <a:bodyPr/>
                    <a:lstStyle/>
                    <a:p>
                      <a:r>
                        <a:rPr lang="en-US" altLang="zh-TW" sz="800" b="0" dirty="0" smtClean="0">
                          <a:latin typeface="+mj-lt"/>
                        </a:rPr>
                        <a:t>20</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18</a:t>
                      </a:r>
                      <a:endParaRPr lang="zh-TW" altLang="en-US" sz="800" b="0" dirty="0">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11</a:t>
                      </a:r>
                      <a:endParaRPr lang="zh-TW" altLang="en-US" sz="800" b="0" dirty="0">
                        <a:solidFill>
                          <a:schemeClr val="bg1"/>
                        </a:solidFill>
                        <a:latin typeface="+mj-lt"/>
                      </a:endParaRPr>
                    </a:p>
                  </a:txBody>
                  <a:tcPr/>
                </a:tc>
                <a:tc>
                  <a:txBody>
                    <a:bodyPr/>
                    <a:lstStyle/>
                    <a:p>
                      <a:r>
                        <a:rPr lang="en-US" altLang="zh-TW" sz="800" b="0" dirty="0" smtClean="0">
                          <a:latin typeface="+mj-lt"/>
                        </a:rPr>
                        <a:t>10</a:t>
                      </a:r>
                      <a:endParaRPr lang="zh-TW" altLang="en-US" sz="800" b="0" dirty="0">
                        <a:latin typeface="+mj-lt"/>
                      </a:endParaRPr>
                    </a:p>
                  </a:txBody>
                  <a:tcPr/>
                </a:tc>
                <a:tc>
                  <a:txBody>
                    <a:bodyPr/>
                    <a:lstStyle/>
                    <a:p>
                      <a:r>
                        <a:rPr lang="en-US" altLang="zh-TW" sz="800" b="0" dirty="0" smtClean="0">
                          <a:latin typeface="+mj-lt"/>
                        </a:rPr>
                        <a:t>9</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7</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6</a:t>
                      </a:r>
                      <a:endParaRPr lang="zh-TW" altLang="en-US" sz="800" dirty="0"/>
                    </a:p>
                  </a:txBody>
                  <a:tcPr/>
                </a:tc>
                <a:tc>
                  <a:txBody>
                    <a:bodyPr/>
                    <a:lstStyle/>
                    <a:p>
                      <a:r>
                        <a:rPr lang="en-US" altLang="zh-TW" sz="800" b="0" dirty="0" smtClean="0">
                          <a:latin typeface="+mj-lt"/>
                        </a:rPr>
                        <a:t>5</a:t>
                      </a:r>
                      <a:endParaRPr lang="zh-TW" altLang="en-US" sz="800" b="0" dirty="0">
                        <a:latin typeface="+mj-lt"/>
                      </a:endParaRPr>
                    </a:p>
                  </a:txBody>
                  <a:tcPr/>
                </a:tc>
                <a:tc>
                  <a:txBody>
                    <a:bodyPr/>
                    <a:lstStyle/>
                    <a:p>
                      <a:r>
                        <a:rPr lang="en-US" altLang="zh-TW" sz="800" b="0" dirty="0" smtClean="0">
                          <a:latin typeface="+mj-lt"/>
                        </a:rPr>
                        <a:t>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2</a:t>
                      </a:r>
                      <a:endParaRPr lang="zh-TW" altLang="en-US" sz="800" b="0" dirty="0">
                        <a:latin typeface="+mj-lt"/>
                      </a:endParaRPr>
                    </a:p>
                  </a:txBody>
                  <a:tcPr/>
                </a:tc>
                <a:tc>
                  <a:txBody>
                    <a:bodyPr/>
                    <a:lstStyle/>
                    <a:p>
                      <a:r>
                        <a:rPr lang="en-US" altLang="zh-TW" sz="800" dirty="0" smtClean="0"/>
                        <a:t>1</a:t>
                      </a:r>
                      <a:endParaRPr lang="zh-TW" altLang="en-US" sz="800" dirty="0"/>
                    </a:p>
                  </a:txBody>
                  <a:tcPr/>
                </a:tc>
                <a:tc>
                  <a:txBody>
                    <a:bodyPr/>
                    <a:lstStyle/>
                    <a:p>
                      <a:r>
                        <a:rPr lang="en-US" altLang="zh-TW" sz="800" dirty="0" smtClean="0"/>
                        <a:t>0</a:t>
                      </a:r>
                      <a:endParaRPr lang="zh-TW" altLang="en-US" sz="800" dirty="0"/>
                    </a:p>
                  </a:txBody>
                  <a:tcPr/>
                </a:tc>
                <a:extLst>
                  <a:ext uri="{0D108BD9-81ED-4DB2-BD59-A6C34878D82A}">
                    <a16:rowId xmlns:a16="http://schemas.microsoft.com/office/drawing/2014/main" val="10000"/>
                  </a:ext>
                </a:extLst>
              </a:tr>
              <a:tr h="205223">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1"/>
                  </a:ext>
                </a:extLst>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extLst>
                  <a:ext uri="{0D108BD9-81ED-4DB2-BD59-A6C34878D82A}">
                    <a16:rowId xmlns:a16="http://schemas.microsoft.com/office/drawing/2014/main" val="10002"/>
                  </a:ext>
                </a:extLst>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extLst>
                  <a:ext uri="{0D108BD9-81ED-4DB2-BD59-A6C34878D82A}">
                    <a16:rowId xmlns:a16="http://schemas.microsoft.com/office/drawing/2014/main" val="10003"/>
                  </a:ext>
                </a:extLst>
              </a:tr>
              <a:tr h="176768">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extLst>
                  <a:ext uri="{0D108BD9-81ED-4DB2-BD59-A6C34878D82A}">
                    <a16:rowId xmlns:a16="http://schemas.microsoft.com/office/drawing/2014/main" val="10004"/>
                  </a:ext>
                </a:extLst>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extLst>
                  <a:ext uri="{0D108BD9-81ED-4DB2-BD59-A6C34878D82A}">
                    <a16:rowId xmlns:a16="http://schemas.microsoft.com/office/drawing/2014/main" val="10005"/>
                  </a:ext>
                </a:extLst>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extLst>
                  <a:ext uri="{0D108BD9-81ED-4DB2-BD59-A6C34878D82A}">
                    <a16:rowId xmlns:a16="http://schemas.microsoft.com/office/drawing/2014/main" val="10006"/>
                  </a:ext>
                </a:extLst>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051287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ABS(1/)</a:t>
            </a:r>
            <a:endParaRPr lang="zh-TW" altLang="en-US" dirty="0"/>
          </a:p>
        </p:txBody>
      </p:sp>
      <p:sp>
        <p:nvSpPr>
          <p:cNvPr id="3" name="內容版面配置區 2"/>
          <p:cNvSpPr>
            <a:spLocks noGrp="1"/>
          </p:cNvSpPr>
          <p:nvPr>
            <p:ph idx="1"/>
          </p:nvPr>
        </p:nvSpPr>
        <p:spPr>
          <a:xfrm>
            <a:off x="457200" y="1980387"/>
            <a:ext cx="8229600" cy="4525963"/>
          </a:xfrm>
        </p:spPr>
        <p:txBody>
          <a:bodyPr>
            <a:normAutofit/>
          </a:bodyPr>
          <a:lstStyle/>
          <a:p>
            <a:r>
              <a:rPr lang="en-US" altLang="zh-TW" sz="2000" dirty="0" smtClean="0"/>
              <a:t>Generate sticky</a:t>
            </a:r>
          </a:p>
          <a:p>
            <a:pPr lvl="1"/>
            <a:r>
              <a:rPr lang="en-US" altLang="zh-TW" sz="1600" dirty="0" smtClean="0"/>
              <a:t>Do OR with the </a:t>
            </a:r>
            <a:r>
              <a:rPr lang="en-US" altLang="zh-TW" sz="1600" dirty="0"/>
              <a:t>shifted </a:t>
            </a:r>
            <a:r>
              <a:rPr lang="en-US" altLang="zh-TW" sz="1600" dirty="0" smtClean="0"/>
              <a:t>sticky field</a:t>
            </a:r>
          </a:p>
        </p:txBody>
      </p:sp>
      <p:pic>
        <p:nvPicPr>
          <p:cNvPr id="4098" name="Picture 2" descr="C:\Users\larryzzr\Desktop\FP_Larry\FMIS_Figs\All-Alignment_format-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370" y="2690967"/>
            <a:ext cx="4443257" cy="15081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553232" y="3245169"/>
            <a:ext cx="2826931" cy="199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4840103" y="3173161"/>
            <a:ext cx="10562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552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ABS(2/)</a:t>
            </a:r>
            <a:endParaRPr lang="zh-TW" altLang="en-US" dirty="0"/>
          </a:p>
        </p:txBody>
      </p:sp>
      <p:sp>
        <p:nvSpPr>
          <p:cNvPr id="3" name="內容版面配置區 2"/>
          <p:cNvSpPr>
            <a:spLocks noGrp="1"/>
          </p:cNvSpPr>
          <p:nvPr>
            <p:ph idx="1"/>
          </p:nvPr>
        </p:nvSpPr>
        <p:spPr>
          <a:xfrm>
            <a:off x="457200" y="1980387"/>
            <a:ext cx="8229600" cy="4760981"/>
          </a:xfrm>
        </p:spPr>
        <p:txBody>
          <a:bodyPr>
            <a:normAutofit/>
          </a:bodyPr>
          <a:lstStyle/>
          <a:p>
            <a:r>
              <a:rPr lang="en-US" altLang="zh-TW" sz="1600" dirty="0" smtClean="0"/>
              <a:t>LZC = 5d’13 = 5’b01101</a:t>
            </a:r>
            <a:endParaRPr lang="en-US" altLang="zh-TW" sz="1600" dirty="0"/>
          </a:p>
          <a:p>
            <a:r>
              <a:rPr lang="en-US" altLang="zh-TW" sz="1600" dirty="0" smtClean="0"/>
              <a:t>LZC[4</a:t>
            </a:r>
            <a:r>
              <a:rPr lang="en-US" altLang="zh-TW" sz="1600" dirty="0"/>
              <a:t>] </a:t>
            </a:r>
            <a:r>
              <a:rPr lang="en-US" altLang="zh-TW" sz="1600" dirty="0" smtClean="0"/>
              <a:t> = 0, L4_sticky = </a:t>
            </a:r>
            <a:r>
              <a:rPr lang="en-US" altLang="zh-TW" sz="1600" dirty="0"/>
              <a:t>LZC[4] </a:t>
            </a:r>
            <a:r>
              <a:rPr lang="en-US" altLang="zh-TW" sz="1600" dirty="0" smtClean="0"/>
              <a:t>&amp; (|bit[16:31])</a:t>
            </a:r>
          </a:p>
          <a:p>
            <a:r>
              <a:rPr lang="en-US" altLang="zh-TW" sz="1600" dirty="0" smtClean="0"/>
              <a:t>LZC[3]  </a:t>
            </a:r>
            <a:r>
              <a:rPr lang="en-US" altLang="zh-TW" sz="1600" dirty="0"/>
              <a:t>= </a:t>
            </a:r>
            <a:r>
              <a:rPr lang="en-US" altLang="zh-TW" sz="1600" dirty="0" smtClean="0"/>
              <a:t>1, L3_sticky </a:t>
            </a:r>
            <a:r>
              <a:rPr lang="en-US" altLang="zh-TW" sz="1600" dirty="0"/>
              <a:t>= </a:t>
            </a:r>
            <a:r>
              <a:rPr lang="en-US" altLang="zh-TW" sz="1600" dirty="0" smtClean="0"/>
              <a:t>LZC[3] &amp; (|bit[24:31])</a:t>
            </a:r>
          </a:p>
          <a:p>
            <a:r>
              <a:rPr lang="en-US" altLang="zh-TW" sz="1600" dirty="0" smtClean="0"/>
              <a:t>LZC[2]  </a:t>
            </a:r>
            <a:r>
              <a:rPr lang="en-US" altLang="zh-TW" sz="1600" dirty="0"/>
              <a:t>= 1, </a:t>
            </a:r>
            <a:r>
              <a:rPr lang="en-US" altLang="zh-TW" sz="1600" dirty="0" smtClean="0"/>
              <a:t>L2_sticky </a:t>
            </a:r>
            <a:r>
              <a:rPr lang="en-US" altLang="zh-TW" sz="1600" dirty="0"/>
              <a:t>= </a:t>
            </a:r>
            <a:r>
              <a:rPr lang="en-US" altLang="zh-TW" sz="1600" dirty="0" smtClean="0"/>
              <a:t>LZC[2] &amp; (|bit[20:23])</a:t>
            </a:r>
          </a:p>
          <a:p>
            <a:r>
              <a:rPr lang="en-US" altLang="zh-TW" sz="1600" dirty="0" smtClean="0"/>
              <a:t>LZC[1]  = 0, L1_sticky = LZC[1] &amp; (|bit[18:19])</a:t>
            </a:r>
          </a:p>
          <a:p>
            <a:r>
              <a:rPr lang="en-US" altLang="zh-TW" sz="1600" dirty="0" smtClean="0"/>
              <a:t>LZC[0]  </a:t>
            </a:r>
            <a:r>
              <a:rPr lang="en-US" altLang="zh-TW" sz="1600" dirty="0"/>
              <a:t>= 1, </a:t>
            </a:r>
            <a:r>
              <a:rPr lang="en-US" altLang="zh-TW" sz="1600" dirty="0" smtClean="0"/>
              <a:t>L0_sticky </a:t>
            </a:r>
            <a:r>
              <a:rPr lang="en-US" altLang="zh-TW" sz="1600" dirty="0"/>
              <a:t>= </a:t>
            </a:r>
            <a:r>
              <a:rPr lang="en-US" altLang="zh-TW" sz="1600" dirty="0" smtClean="0"/>
              <a:t>LZC[0] &amp; bit[19]</a:t>
            </a:r>
          </a:p>
          <a:p>
            <a:r>
              <a:rPr lang="en-US" altLang="zh-TW" sz="1600" dirty="0" smtClean="0"/>
              <a:t>Sticky </a:t>
            </a:r>
            <a:r>
              <a:rPr lang="en-US" altLang="zh-TW" sz="1600" dirty="0"/>
              <a:t>= </a:t>
            </a:r>
            <a:r>
              <a:rPr lang="en-US" altLang="zh-TW" sz="1600" dirty="0" smtClean="0"/>
              <a:t>L4_sticky | </a:t>
            </a:r>
            <a:r>
              <a:rPr lang="en-US" altLang="zh-TW" sz="1600" dirty="0"/>
              <a:t>L3_sticky </a:t>
            </a:r>
            <a:r>
              <a:rPr lang="en-US" altLang="zh-TW" sz="1600" dirty="0" smtClean="0"/>
              <a:t>| L2_sticky |</a:t>
            </a:r>
            <a:r>
              <a:rPr lang="en-US" altLang="zh-TW" sz="1600" dirty="0"/>
              <a:t> </a:t>
            </a:r>
            <a:r>
              <a:rPr lang="en-US" altLang="zh-TW" sz="1600" dirty="0" smtClean="0"/>
              <a:t>L1_sticky |</a:t>
            </a:r>
            <a:r>
              <a:rPr lang="en-US" altLang="zh-TW" sz="1600" dirty="0"/>
              <a:t> </a:t>
            </a:r>
            <a:r>
              <a:rPr lang="en-US" altLang="zh-TW" sz="1600" dirty="0" smtClean="0"/>
              <a:t>L0_sticky;</a:t>
            </a:r>
            <a:endParaRPr lang="en-US" altLang="zh-TW" sz="1600" dirty="0"/>
          </a:p>
        </p:txBody>
      </p:sp>
      <p:graphicFrame>
        <p:nvGraphicFramePr>
          <p:cNvPr id="5" name="表格 4"/>
          <p:cNvGraphicFramePr>
            <a:graphicFrameLocks noGrp="1"/>
          </p:cNvGraphicFramePr>
          <p:nvPr>
            <p:extLst>
              <p:ext uri="{D42A27DB-BD31-4B8C-83A1-F6EECF244321}">
                <p14:modId xmlns:p14="http://schemas.microsoft.com/office/powerpoint/2010/main" val="3993379280"/>
              </p:ext>
            </p:extLst>
          </p:nvPr>
        </p:nvGraphicFramePr>
        <p:xfrm>
          <a:off x="800702" y="4195642"/>
          <a:ext cx="7099585" cy="2424025"/>
        </p:xfrm>
        <a:graphic>
          <a:graphicData uri="http://schemas.openxmlformats.org/drawingml/2006/table">
            <a:tbl>
              <a:tblPr firstRow="1">
                <a:tableStyleId>{073A0DAA-6AF3-43AB-8588-CEC1D06C72B9}</a:tableStyleId>
              </a:tblPr>
              <a:tblGrid>
                <a:gridCol w="218122">
                  <a:extLst>
                    <a:ext uri="{9D8B030D-6E8A-4147-A177-3AD203B41FA5}">
                      <a16:colId xmlns:a16="http://schemas.microsoft.com/office/drawing/2014/main" val="20000"/>
                    </a:ext>
                  </a:extLst>
                </a:gridCol>
                <a:gridCol w="225603">
                  <a:extLst>
                    <a:ext uri="{9D8B030D-6E8A-4147-A177-3AD203B41FA5}">
                      <a16:colId xmlns:a16="http://schemas.microsoft.com/office/drawing/2014/main" val="20001"/>
                    </a:ext>
                  </a:extLst>
                </a:gridCol>
                <a:gridCol w="221862">
                  <a:extLst>
                    <a:ext uri="{9D8B030D-6E8A-4147-A177-3AD203B41FA5}">
                      <a16:colId xmlns:a16="http://schemas.microsoft.com/office/drawing/2014/main" val="20002"/>
                    </a:ext>
                  </a:extLst>
                </a:gridCol>
                <a:gridCol w="221862">
                  <a:extLst>
                    <a:ext uri="{9D8B030D-6E8A-4147-A177-3AD203B41FA5}">
                      <a16:colId xmlns:a16="http://schemas.microsoft.com/office/drawing/2014/main" val="20003"/>
                    </a:ext>
                  </a:extLst>
                </a:gridCol>
                <a:gridCol w="221862">
                  <a:extLst>
                    <a:ext uri="{9D8B030D-6E8A-4147-A177-3AD203B41FA5}">
                      <a16:colId xmlns:a16="http://schemas.microsoft.com/office/drawing/2014/main" val="20004"/>
                    </a:ext>
                  </a:extLst>
                </a:gridCol>
                <a:gridCol w="221862">
                  <a:extLst>
                    <a:ext uri="{9D8B030D-6E8A-4147-A177-3AD203B41FA5}">
                      <a16:colId xmlns:a16="http://schemas.microsoft.com/office/drawing/2014/main" val="20005"/>
                    </a:ext>
                  </a:extLst>
                </a:gridCol>
                <a:gridCol w="221862">
                  <a:extLst>
                    <a:ext uri="{9D8B030D-6E8A-4147-A177-3AD203B41FA5}">
                      <a16:colId xmlns:a16="http://schemas.microsoft.com/office/drawing/2014/main" val="20006"/>
                    </a:ext>
                  </a:extLst>
                </a:gridCol>
                <a:gridCol w="221862">
                  <a:extLst>
                    <a:ext uri="{9D8B030D-6E8A-4147-A177-3AD203B41FA5}">
                      <a16:colId xmlns:a16="http://schemas.microsoft.com/office/drawing/2014/main" val="20007"/>
                    </a:ext>
                  </a:extLst>
                </a:gridCol>
                <a:gridCol w="221862">
                  <a:extLst>
                    <a:ext uri="{9D8B030D-6E8A-4147-A177-3AD203B41FA5}">
                      <a16:colId xmlns:a16="http://schemas.microsoft.com/office/drawing/2014/main" val="20008"/>
                    </a:ext>
                  </a:extLst>
                </a:gridCol>
                <a:gridCol w="221862">
                  <a:extLst>
                    <a:ext uri="{9D8B030D-6E8A-4147-A177-3AD203B41FA5}">
                      <a16:colId xmlns:a16="http://schemas.microsoft.com/office/drawing/2014/main" val="20009"/>
                    </a:ext>
                  </a:extLst>
                </a:gridCol>
                <a:gridCol w="221862">
                  <a:extLst>
                    <a:ext uri="{9D8B030D-6E8A-4147-A177-3AD203B41FA5}">
                      <a16:colId xmlns:a16="http://schemas.microsoft.com/office/drawing/2014/main" val="20010"/>
                    </a:ext>
                  </a:extLst>
                </a:gridCol>
                <a:gridCol w="221862">
                  <a:extLst>
                    <a:ext uri="{9D8B030D-6E8A-4147-A177-3AD203B41FA5}">
                      <a16:colId xmlns:a16="http://schemas.microsoft.com/office/drawing/2014/main" val="20011"/>
                    </a:ext>
                  </a:extLst>
                </a:gridCol>
                <a:gridCol w="221862">
                  <a:extLst>
                    <a:ext uri="{9D8B030D-6E8A-4147-A177-3AD203B41FA5}">
                      <a16:colId xmlns:a16="http://schemas.microsoft.com/office/drawing/2014/main" val="20012"/>
                    </a:ext>
                  </a:extLst>
                </a:gridCol>
                <a:gridCol w="221862">
                  <a:extLst>
                    <a:ext uri="{9D8B030D-6E8A-4147-A177-3AD203B41FA5}">
                      <a16:colId xmlns:a16="http://schemas.microsoft.com/office/drawing/2014/main" val="20013"/>
                    </a:ext>
                  </a:extLst>
                </a:gridCol>
                <a:gridCol w="221862">
                  <a:extLst>
                    <a:ext uri="{9D8B030D-6E8A-4147-A177-3AD203B41FA5}">
                      <a16:colId xmlns:a16="http://schemas.microsoft.com/office/drawing/2014/main" val="20014"/>
                    </a:ext>
                  </a:extLst>
                </a:gridCol>
                <a:gridCol w="221862">
                  <a:extLst>
                    <a:ext uri="{9D8B030D-6E8A-4147-A177-3AD203B41FA5}">
                      <a16:colId xmlns:a16="http://schemas.microsoft.com/office/drawing/2014/main" val="20015"/>
                    </a:ext>
                  </a:extLst>
                </a:gridCol>
                <a:gridCol w="221862">
                  <a:extLst>
                    <a:ext uri="{9D8B030D-6E8A-4147-A177-3AD203B41FA5}">
                      <a16:colId xmlns:a16="http://schemas.microsoft.com/office/drawing/2014/main" val="20016"/>
                    </a:ext>
                  </a:extLst>
                </a:gridCol>
                <a:gridCol w="221862">
                  <a:extLst>
                    <a:ext uri="{9D8B030D-6E8A-4147-A177-3AD203B41FA5}">
                      <a16:colId xmlns:a16="http://schemas.microsoft.com/office/drawing/2014/main" val="20017"/>
                    </a:ext>
                  </a:extLst>
                </a:gridCol>
                <a:gridCol w="221862">
                  <a:extLst>
                    <a:ext uri="{9D8B030D-6E8A-4147-A177-3AD203B41FA5}">
                      <a16:colId xmlns:a16="http://schemas.microsoft.com/office/drawing/2014/main" val="20018"/>
                    </a:ext>
                  </a:extLst>
                </a:gridCol>
                <a:gridCol w="221862">
                  <a:extLst>
                    <a:ext uri="{9D8B030D-6E8A-4147-A177-3AD203B41FA5}">
                      <a16:colId xmlns:a16="http://schemas.microsoft.com/office/drawing/2014/main" val="20019"/>
                    </a:ext>
                  </a:extLst>
                </a:gridCol>
                <a:gridCol w="221862">
                  <a:extLst>
                    <a:ext uri="{9D8B030D-6E8A-4147-A177-3AD203B41FA5}">
                      <a16:colId xmlns:a16="http://schemas.microsoft.com/office/drawing/2014/main" val="20020"/>
                    </a:ext>
                  </a:extLst>
                </a:gridCol>
                <a:gridCol w="221862">
                  <a:extLst>
                    <a:ext uri="{9D8B030D-6E8A-4147-A177-3AD203B41FA5}">
                      <a16:colId xmlns:a16="http://schemas.microsoft.com/office/drawing/2014/main" val="20021"/>
                    </a:ext>
                  </a:extLst>
                </a:gridCol>
                <a:gridCol w="221862">
                  <a:extLst>
                    <a:ext uri="{9D8B030D-6E8A-4147-A177-3AD203B41FA5}">
                      <a16:colId xmlns:a16="http://schemas.microsoft.com/office/drawing/2014/main" val="20022"/>
                    </a:ext>
                  </a:extLst>
                </a:gridCol>
                <a:gridCol w="221862">
                  <a:extLst>
                    <a:ext uri="{9D8B030D-6E8A-4147-A177-3AD203B41FA5}">
                      <a16:colId xmlns:a16="http://schemas.microsoft.com/office/drawing/2014/main" val="20023"/>
                    </a:ext>
                  </a:extLst>
                </a:gridCol>
                <a:gridCol w="221862">
                  <a:extLst>
                    <a:ext uri="{9D8B030D-6E8A-4147-A177-3AD203B41FA5}">
                      <a16:colId xmlns:a16="http://schemas.microsoft.com/office/drawing/2014/main" val="20024"/>
                    </a:ext>
                  </a:extLst>
                </a:gridCol>
                <a:gridCol w="221862">
                  <a:extLst>
                    <a:ext uri="{9D8B030D-6E8A-4147-A177-3AD203B41FA5}">
                      <a16:colId xmlns:a16="http://schemas.microsoft.com/office/drawing/2014/main" val="20025"/>
                    </a:ext>
                  </a:extLst>
                </a:gridCol>
                <a:gridCol w="221862">
                  <a:extLst>
                    <a:ext uri="{9D8B030D-6E8A-4147-A177-3AD203B41FA5}">
                      <a16:colId xmlns:a16="http://schemas.microsoft.com/office/drawing/2014/main" val="20026"/>
                    </a:ext>
                  </a:extLst>
                </a:gridCol>
                <a:gridCol w="221862">
                  <a:extLst>
                    <a:ext uri="{9D8B030D-6E8A-4147-A177-3AD203B41FA5}">
                      <a16:colId xmlns:a16="http://schemas.microsoft.com/office/drawing/2014/main" val="20027"/>
                    </a:ext>
                  </a:extLst>
                </a:gridCol>
                <a:gridCol w="221862">
                  <a:extLst>
                    <a:ext uri="{9D8B030D-6E8A-4147-A177-3AD203B41FA5}">
                      <a16:colId xmlns:a16="http://schemas.microsoft.com/office/drawing/2014/main" val="20028"/>
                    </a:ext>
                  </a:extLst>
                </a:gridCol>
                <a:gridCol w="221862">
                  <a:extLst>
                    <a:ext uri="{9D8B030D-6E8A-4147-A177-3AD203B41FA5}">
                      <a16:colId xmlns:a16="http://schemas.microsoft.com/office/drawing/2014/main" val="20029"/>
                    </a:ext>
                  </a:extLst>
                </a:gridCol>
                <a:gridCol w="221862">
                  <a:extLst>
                    <a:ext uri="{9D8B030D-6E8A-4147-A177-3AD203B41FA5}">
                      <a16:colId xmlns:a16="http://schemas.microsoft.com/office/drawing/2014/main" val="20030"/>
                    </a:ext>
                  </a:extLst>
                </a:gridCol>
                <a:gridCol w="221862">
                  <a:extLst>
                    <a:ext uri="{9D8B030D-6E8A-4147-A177-3AD203B41FA5}">
                      <a16:colId xmlns:a16="http://schemas.microsoft.com/office/drawing/2014/main" val="20031"/>
                    </a:ext>
                  </a:extLst>
                </a:gridCol>
              </a:tblGrid>
              <a:tr h="253886">
                <a:tc>
                  <a:txBody>
                    <a:bodyPr/>
                    <a:lstStyle/>
                    <a:p>
                      <a:r>
                        <a:rPr lang="en-US" altLang="zh-TW" sz="800" b="0" dirty="0" smtClean="0">
                          <a:solidFill>
                            <a:schemeClr val="bg1"/>
                          </a:solidFill>
                          <a:latin typeface="+mj-lt"/>
                        </a:rPr>
                        <a:t>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a:t>
                      </a:r>
                      <a:endParaRPr lang="zh-TW" altLang="en-US" sz="800" b="0" dirty="0">
                        <a:solidFill>
                          <a:schemeClr val="bg1"/>
                        </a:solidFill>
                        <a:latin typeface="+mj-lt"/>
                      </a:endParaRPr>
                    </a:p>
                  </a:txBody>
                  <a:tcPr/>
                </a:tc>
                <a:tc>
                  <a:txBody>
                    <a:bodyPr/>
                    <a:lstStyle/>
                    <a:p>
                      <a:r>
                        <a:rPr lang="en-US" altLang="zh-TW" sz="800" b="0" dirty="0" smtClean="0">
                          <a:latin typeface="+mj-lt"/>
                        </a:rPr>
                        <a:t>6</a:t>
                      </a:r>
                      <a:endParaRPr lang="zh-TW" altLang="en-US" sz="800" b="0" dirty="0">
                        <a:latin typeface="+mj-lt"/>
                      </a:endParaRPr>
                    </a:p>
                  </a:txBody>
                  <a:tcPr/>
                </a:tc>
                <a:tc>
                  <a:txBody>
                    <a:bodyPr/>
                    <a:lstStyle/>
                    <a:p>
                      <a:r>
                        <a:rPr lang="en-US" altLang="zh-TW" sz="800" b="0" dirty="0" smtClean="0">
                          <a:latin typeface="+mj-lt"/>
                        </a:rPr>
                        <a:t>7</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9</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10</a:t>
                      </a:r>
                      <a:endParaRPr lang="zh-TW" altLang="en-US" sz="800" dirty="0"/>
                    </a:p>
                  </a:txBody>
                  <a:tcPr/>
                </a:tc>
                <a:tc>
                  <a:txBody>
                    <a:bodyPr/>
                    <a:lstStyle/>
                    <a:p>
                      <a:r>
                        <a:rPr lang="en-US" altLang="zh-TW" sz="800" b="0" dirty="0" smtClean="0">
                          <a:latin typeface="+mj-lt"/>
                        </a:rPr>
                        <a:t>11</a:t>
                      </a:r>
                      <a:endParaRPr lang="zh-TW" altLang="en-US" sz="800" b="0" dirty="0">
                        <a:latin typeface="+mj-lt"/>
                      </a:endParaRPr>
                    </a:p>
                  </a:txBody>
                  <a:tcPr/>
                </a:tc>
                <a:tc>
                  <a:txBody>
                    <a:bodyPr/>
                    <a:lstStyle/>
                    <a:p>
                      <a:r>
                        <a:rPr lang="en-US" altLang="zh-TW" sz="800" b="0" dirty="0" smtClean="0">
                          <a:latin typeface="+mj-lt"/>
                        </a:rPr>
                        <a:t>12</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14</a:t>
                      </a:r>
                      <a:endParaRPr lang="zh-TW" altLang="en-US" sz="800" b="0" dirty="0">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21</a:t>
                      </a:r>
                      <a:endParaRPr lang="zh-TW" altLang="en-US" sz="800" b="0" dirty="0">
                        <a:solidFill>
                          <a:schemeClr val="bg1"/>
                        </a:solidFill>
                        <a:latin typeface="+mj-lt"/>
                      </a:endParaRPr>
                    </a:p>
                  </a:txBody>
                  <a:tcPr/>
                </a:tc>
                <a:tc>
                  <a:txBody>
                    <a:bodyPr/>
                    <a:lstStyle/>
                    <a:p>
                      <a:r>
                        <a:rPr lang="en-US" altLang="zh-TW" sz="800" b="0" dirty="0" smtClean="0">
                          <a:latin typeface="+mj-lt"/>
                        </a:rPr>
                        <a:t>22</a:t>
                      </a:r>
                      <a:endParaRPr lang="zh-TW" altLang="en-US" sz="800" b="0" dirty="0">
                        <a:latin typeface="+mj-lt"/>
                      </a:endParaRPr>
                    </a:p>
                  </a:txBody>
                  <a:tcPr/>
                </a:tc>
                <a:tc>
                  <a:txBody>
                    <a:bodyPr/>
                    <a:lstStyle/>
                    <a:p>
                      <a:r>
                        <a:rPr lang="en-US" altLang="zh-TW" sz="800" b="0" dirty="0" smtClean="0">
                          <a:latin typeface="+mj-lt"/>
                        </a:rPr>
                        <a:t>23</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25</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26</a:t>
                      </a:r>
                      <a:endParaRPr lang="zh-TW" altLang="en-US" sz="800" dirty="0"/>
                    </a:p>
                  </a:txBody>
                  <a:tcPr/>
                </a:tc>
                <a:tc>
                  <a:txBody>
                    <a:bodyPr/>
                    <a:lstStyle/>
                    <a:p>
                      <a:r>
                        <a:rPr lang="en-US" altLang="zh-TW" sz="800" b="0" dirty="0" smtClean="0">
                          <a:latin typeface="+mj-lt"/>
                        </a:rPr>
                        <a:t>27</a:t>
                      </a:r>
                      <a:endParaRPr lang="zh-TW" altLang="en-US" sz="800" b="0" dirty="0">
                        <a:latin typeface="+mj-lt"/>
                      </a:endParaRPr>
                    </a:p>
                  </a:txBody>
                  <a:tcPr/>
                </a:tc>
                <a:tc>
                  <a:txBody>
                    <a:bodyPr/>
                    <a:lstStyle/>
                    <a:p>
                      <a:r>
                        <a:rPr lang="en-US" altLang="zh-TW" sz="800" b="0" dirty="0" smtClean="0">
                          <a:latin typeface="+mj-lt"/>
                        </a:rPr>
                        <a:t>28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29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30</a:t>
                      </a:r>
                      <a:endParaRPr lang="zh-TW" altLang="en-US" sz="800" b="0" dirty="0">
                        <a:latin typeface="+mj-lt"/>
                      </a:endParaRPr>
                    </a:p>
                  </a:txBody>
                  <a:tcPr/>
                </a:tc>
                <a:tc>
                  <a:txBody>
                    <a:bodyPr/>
                    <a:lstStyle/>
                    <a:p>
                      <a:r>
                        <a:rPr lang="en-US" altLang="zh-TW" sz="800" dirty="0" smtClean="0"/>
                        <a:t>31</a:t>
                      </a:r>
                      <a:endParaRPr lang="zh-TW" altLang="en-US" sz="800" dirty="0"/>
                    </a:p>
                  </a:txBody>
                  <a:tcPr/>
                </a:tc>
                <a:extLst>
                  <a:ext uri="{0D108BD9-81ED-4DB2-BD59-A6C34878D82A}">
                    <a16:rowId xmlns:a16="http://schemas.microsoft.com/office/drawing/2014/main" val="10000"/>
                  </a:ext>
                </a:extLst>
              </a:tr>
              <a:tr h="168776">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1"/>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2"/>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3"/>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4"/>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5"/>
                  </a:ext>
                </a:extLst>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6" name="直線單箭頭接點 5"/>
          <p:cNvCxnSpPr/>
          <p:nvPr/>
        </p:nvCxnSpPr>
        <p:spPr>
          <a:xfrm>
            <a:off x="4401102" y="4934214"/>
            <a:ext cx="3384376"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2672910" y="5311766"/>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537006" y="5671806"/>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736806" y="5671806"/>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7066741" y="5671806"/>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5336031" y="5681145"/>
            <a:ext cx="72008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198065" y="5313490"/>
            <a:ext cx="1584176"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268754" y="606785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168854" y="607794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032950" y="607794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3969054" y="6077945"/>
            <a:ext cx="360040"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833150" y="607794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733250"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6630113"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7497446"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1025110"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1466776"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934828"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2366876"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807308"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24897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717026" y="6428138"/>
            <a:ext cx="198022"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14907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457150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5013170" y="6428138"/>
            <a:ext cx="19802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5481222"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591327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634604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78771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7255762"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68781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8" name="文字方塊 1027"/>
          <p:cNvSpPr txBox="1"/>
          <p:nvPr/>
        </p:nvSpPr>
        <p:spPr>
          <a:xfrm>
            <a:off x="99028" y="4794643"/>
            <a:ext cx="795083" cy="1754326"/>
          </a:xfrm>
          <a:prstGeom prst="rect">
            <a:avLst/>
          </a:prstGeom>
          <a:noFill/>
        </p:spPr>
        <p:txBody>
          <a:bodyPr wrap="square" rtlCol="0">
            <a:spAutoFit/>
          </a:bodyPr>
          <a:lstStyle/>
          <a:p>
            <a:r>
              <a:rPr lang="en-US" altLang="zh-TW" sz="1200" b="1" dirty="0" smtClean="0">
                <a:solidFill>
                  <a:srgbClr val="FF0000"/>
                </a:solidFill>
              </a:rPr>
              <a:t>LZC[4]=0</a:t>
            </a:r>
          </a:p>
          <a:p>
            <a:endParaRPr lang="en-US" altLang="zh-TW" sz="1200" b="1" dirty="0" smtClean="0">
              <a:solidFill>
                <a:srgbClr val="FF0000"/>
              </a:solidFill>
            </a:endParaRPr>
          </a:p>
          <a:p>
            <a:r>
              <a:rPr lang="en-US" altLang="zh-TW" sz="1200" b="1" dirty="0" smtClean="0">
                <a:solidFill>
                  <a:srgbClr val="FF0000"/>
                </a:solidFill>
              </a:rPr>
              <a:t>LZC[3]= </a:t>
            </a:r>
            <a:r>
              <a:rPr lang="en-US" altLang="zh-TW" sz="1200" b="1" dirty="0">
                <a:solidFill>
                  <a:srgbClr val="FF0000"/>
                </a:solidFill>
              </a:rPr>
              <a:t>1</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LZC[2]= </a:t>
            </a:r>
            <a:r>
              <a:rPr lang="en-US" altLang="zh-TW" sz="1200" b="1" dirty="0">
                <a:solidFill>
                  <a:srgbClr val="FF0000"/>
                </a:solidFill>
              </a:rPr>
              <a:t>1</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LZC[1]= </a:t>
            </a:r>
            <a:r>
              <a:rPr lang="en-US" altLang="zh-TW" sz="1200" b="1" dirty="0">
                <a:solidFill>
                  <a:srgbClr val="FF0000"/>
                </a:solidFill>
              </a:rPr>
              <a:t>0</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LZC[0]= </a:t>
            </a:r>
            <a:r>
              <a:rPr lang="en-US" altLang="zh-TW" sz="1200" b="1" dirty="0">
                <a:solidFill>
                  <a:srgbClr val="FF0000"/>
                </a:solidFill>
              </a:rPr>
              <a:t>1</a:t>
            </a:r>
            <a:endParaRPr lang="zh-TW" altLang="en-US" sz="1200" b="1" dirty="0">
              <a:solidFill>
                <a:srgbClr val="FF0000"/>
              </a:solidFill>
            </a:endParaRPr>
          </a:p>
        </p:txBody>
      </p:sp>
      <p:sp>
        <p:nvSpPr>
          <p:cNvPr id="55" name="文字方塊 54"/>
          <p:cNvSpPr txBox="1"/>
          <p:nvPr/>
        </p:nvSpPr>
        <p:spPr>
          <a:xfrm>
            <a:off x="5502749" y="5311813"/>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pic>
        <p:nvPicPr>
          <p:cNvPr id="4098" name="Picture 2" descr="C:\Users\larryzzr\Desktop\FP_Larry\FMIS_Figs\All-Alignment_format-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273" y="1412776"/>
            <a:ext cx="4443257" cy="15081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3135" y="1966978"/>
            <a:ext cx="2826931" cy="199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850006" y="1894970"/>
            <a:ext cx="10562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6810133" y="5017373"/>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
        <p:nvSpPr>
          <p:cNvPr id="15" name="文字方塊 14"/>
          <p:cNvSpPr txBox="1"/>
          <p:nvPr/>
        </p:nvSpPr>
        <p:spPr>
          <a:xfrm>
            <a:off x="6198065" y="5063539"/>
            <a:ext cx="727828" cy="276999"/>
          </a:xfrm>
          <a:prstGeom prst="rect">
            <a:avLst/>
          </a:prstGeom>
          <a:noFill/>
        </p:spPr>
        <p:txBody>
          <a:bodyPr wrap="none" rtlCol="0">
            <a:spAutoFit/>
          </a:bodyPr>
          <a:lstStyle/>
          <a:p>
            <a:r>
              <a:rPr lang="en-US" altLang="zh-TW" sz="1200" dirty="0" smtClean="0"/>
              <a:t>LZC[4]=0</a:t>
            </a:r>
            <a:endParaRPr lang="zh-TW" altLang="en-US" sz="1200" dirty="0"/>
          </a:p>
        </p:txBody>
      </p:sp>
      <p:sp>
        <p:nvSpPr>
          <p:cNvPr id="57" name="文字方塊 56"/>
          <p:cNvSpPr txBox="1"/>
          <p:nvPr/>
        </p:nvSpPr>
        <p:spPr>
          <a:xfrm>
            <a:off x="4646414" y="5386705"/>
            <a:ext cx="926600" cy="276999"/>
          </a:xfrm>
          <a:prstGeom prst="rect">
            <a:avLst/>
          </a:prstGeom>
          <a:noFill/>
        </p:spPr>
        <p:txBody>
          <a:bodyPr wrap="none" rtlCol="0">
            <a:spAutoFit/>
          </a:bodyPr>
          <a:lstStyle/>
          <a:p>
            <a:r>
              <a:rPr lang="en-US" altLang="zh-TW" sz="1200" dirty="0" smtClean="0"/>
              <a:t>LZC[4:3]=01</a:t>
            </a:r>
            <a:endParaRPr lang="zh-TW" altLang="en-US" sz="1200" dirty="0"/>
          </a:p>
        </p:txBody>
      </p:sp>
      <p:sp>
        <p:nvSpPr>
          <p:cNvPr id="58" name="文字方塊 57"/>
          <p:cNvSpPr txBox="1"/>
          <p:nvPr/>
        </p:nvSpPr>
        <p:spPr>
          <a:xfrm>
            <a:off x="4149074" y="6155899"/>
            <a:ext cx="1083695" cy="276999"/>
          </a:xfrm>
          <a:prstGeom prst="rect">
            <a:avLst/>
          </a:prstGeom>
          <a:noFill/>
        </p:spPr>
        <p:txBody>
          <a:bodyPr wrap="none" rtlCol="0">
            <a:spAutoFit/>
          </a:bodyPr>
          <a:lstStyle/>
          <a:p>
            <a:r>
              <a:rPr lang="en-US" altLang="zh-TW" sz="1200" dirty="0" smtClean="0"/>
              <a:t>LZC[4:1]=0110</a:t>
            </a:r>
            <a:endParaRPr lang="zh-TW" altLang="en-US" sz="1200" dirty="0"/>
          </a:p>
        </p:txBody>
      </p:sp>
    </p:spTree>
    <p:extLst>
      <p:ext uri="{BB962C8B-B14F-4D97-AF65-F5344CB8AC3E}">
        <p14:creationId xmlns:p14="http://schemas.microsoft.com/office/powerpoint/2010/main" val="28988735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ABS(3/)</a:t>
            </a:r>
            <a:endParaRPr lang="zh-TW" altLang="en-US" dirty="0"/>
          </a:p>
        </p:txBody>
      </p:sp>
      <p:sp>
        <p:nvSpPr>
          <p:cNvPr id="4" name="內容版面配置區 3"/>
          <p:cNvSpPr>
            <a:spLocks noGrp="1"/>
          </p:cNvSpPr>
          <p:nvPr>
            <p:ph idx="1"/>
          </p:nvPr>
        </p:nvSpPr>
        <p:spPr/>
        <p:txBody>
          <a:bodyPr/>
          <a:lstStyle/>
          <a:p>
            <a:endParaRPr lang="zh-TW" altLang="en-US"/>
          </a:p>
        </p:txBody>
      </p:sp>
      <p:pic>
        <p:nvPicPr>
          <p:cNvPr id="5123" name="Picture 3" descr="C:\Users\larryzzr\Desktop\FP_Larry\FMIS_Figs\All-Enhancements_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34" y="2132856"/>
            <a:ext cx="8244408" cy="243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290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AND </a:t>
            </a:r>
            <a:r>
              <a:rPr lang="en-US" altLang="zh-TW" dirty="0" smtClean="0"/>
              <a:t>network (1/)</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a:t>Structuralized AND </a:t>
            </a:r>
            <a:r>
              <a:rPr lang="en-US" altLang="zh-TW" sz="2000" dirty="0" smtClean="0"/>
              <a:t>network </a:t>
            </a:r>
            <a:r>
              <a:rPr lang="en-US" altLang="zh-TW" sz="2000" dirty="0"/>
              <a:t>is similar to </a:t>
            </a:r>
            <a:r>
              <a:rPr lang="en-US" altLang="zh-TW" sz="2000" dirty="0" smtClean="0"/>
              <a:t>OR network</a:t>
            </a:r>
          </a:p>
          <a:p>
            <a:r>
              <a:rPr lang="en-US" altLang="zh-TW" sz="2000" dirty="0" smtClean="0"/>
              <a:t>Do </a:t>
            </a:r>
            <a:r>
              <a:rPr lang="en-US" altLang="zh-TW" sz="2000" dirty="0" smtClean="0">
                <a:solidFill>
                  <a:srgbClr val="FF0000"/>
                </a:solidFill>
              </a:rPr>
              <a:t>AND(&amp;)</a:t>
            </a:r>
            <a:r>
              <a:rPr lang="en-US" altLang="zh-TW" sz="2000" dirty="0" smtClean="0"/>
              <a:t> </a:t>
            </a:r>
            <a:r>
              <a:rPr lang="en-US" altLang="zh-TW" sz="2000" dirty="0"/>
              <a:t>operation </a:t>
            </a:r>
            <a:r>
              <a:rPr lang="en-US" altLang="zh-TW" sz="2000" dirty="0" smtClean="0"/>
              <a:t>on field </a:t>
            </a:r>
            <a:r>
              <a:rPr lang="en-US" altLang="zh-TW" sz="2000" dirty="0"/>
              <a:t>and </a:t>
            </a:r>
            <a:r>
              <a:rPr lang="en-US" altLang="zh-TW" sz="2000" dirty="0" smtClean="0"/>
              <a:t>increase </a:t>
            </a:r>
            <a:r>
              <a:rPr lang="en-US" altLang="zh-TW" sz="2000" dirty="0"/>
              <a:t>normalized value for increasing of </a:t>
            </a:r>
            <a:r>
              <a:rPr lang="en-US" altLang="zh-TW" sz="2000" dirty="0" smtClean="0"/>
              <a:t>2’sc</a:t>
            </a:r>
          </a:p>
          <a:p>
            <a:endParaRPr lang="en-US" altLang="zh-TW" sz="2000" dirty="0"/>
          </a:p>
          <a:p>
            <a:endParaRPr lang="en-US" altLang="zh-TW" sz="2000" dirty="0" smtClean="0"/>
          </a:p>
          <a:p>
            <a:endParaRPr lang="en-US" altLang="zh-TW" sz="2000" dirty="0"/>
          </a:p>
          <a:p>
            <a:endParaRPr lang="en-US" altLang="zh-TW" sz="2000" dirty="0" smtClean="0"/>
          </a:p>
          <a:p>
            <a:pPr lvl="1"/>
            <a:endParaRPr lang="en-US" altLang="zh-TW" sz="1600" dirty="0" smtClean="0"/>
          </a:p>
          <a:p>
            <a:endParaRPr lang="en-US" altLang="zh-TW" dirty="0"/>
          </a:p>
          <a:p>
            <a:endParaRPr lang="en-US" altLang="zh-TW" dirty="0" smtClean="0"/>
          </a:p>
          <a:p>
            <a:endParaRPr lang="en-US" altLang="zh-TW" dirty="0"/>
          </a:p>
          <a:p>
            <a:pPr marL="0" indent="0">
              <a:buNone/>
            </a:pPr>
            <a:endParaRPr lang="en-US" altLang="zh-TW" dirty="0" smtClean="0"/>
          </a:p>
          <a:p>
            <a:endParaRPr lang="en-US" altLang="zh-TW" dirty="0"/>
          </a:p>
          <a:p>
            <a:endParaRPr lang="en-US" altLang="zh-TW" dirty="0" smtClean="0"/>
          </a:p>
          <a:p>
            <a:endParaRPr lang="zh-TW" altLang="en-US" dirty="0"/>
          </a:p>
        </p:txBody>
      </p:sp>
      <p:pic>
        <p:nvPicPr>
          <p:cNvPr id="8" name="Picture 4" descr="C:\Users\larryzzr\Desktop\FP\Figs\fmis_fig_f1.png"/>
          <p:cNvPicPr>
            <a:picLocks noChangeAspect="1" noChangeArrowheads="1"/>
          </p:cNvPicPr>
          <p:nvPr/>
        </p:nvPicPr>
        <p:blipFill rotWithShape="1">
          <a:blip r:embed="rId3">
            <a:extLst>
              <a:ext uri="{28A0092B-C50C-407E-A947-70E740481C1C}">
                <a14:useLocalDpi xmlns:a14="http://schemas.microsoft.com/office/drawing/2010/main" val="0"/>
              </a:ext>
            </a:extLst>
          </a:blip>
          <a:srcRect b="27515"/>
          <a:stretch/>
        </p:blipFill>
        <p:spPr bwMode="auto">
          <a:xfrm>
            <a:off x="1979712" y="2780928"/>
            <a:ext cx="4623277" cy="135759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580384" y="3882999"/>
            <a:ext cx="202260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80947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a:t>
            </a:r>
            <a:r>
              <a:rPr lang="en-US" altLang="zh-TW" dirty="0" smtClean="0"/>
              <a:t>AND network (2/)</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sp>
        <p:nvSpPr>
          <p:cNvPr id="6" name="文字方塊 5">
            <a:hlinkClick r:id="rId3"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u="sng" dirty="0" smtClean="0">
                <a:solidFill>
                  <a:srgbClr val="FF0000"/>
                </a:solidFill>
              </a:rPr>
              <a:t>BACK</a:t>
            </a:r>
            <a:endParaRPr lang="zh-TW" altLang="en-US" u="sng" dirty="0">
              <a:solidFill>
                <a:srgbClr val="FF0000"/>
              </a:solidFill>
            </a:endParaRPr>
          </a:p>
        </p:txBody>
      </p:sp>
      <p:pic>
        <p:nvPicPr>
          <p:cNvPr id="1026" name="Picture 2" descr="C:\Users\larryzzr\Desktop\FP_Larry\FMIS_Figs\level_sticky_v2_and_net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28" y="1628800"/>
            <a:ext cx="8352928" cy="24681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arryzzr\Desktop\FP_Larry\FMIS_Figs\level_sticky_v2_prop_gene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28" y="4205436"/>
            <a:ext cx="7820026"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049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(1/)</a:t>
            </a:r>
            <a:endParaRPr lang="zh-TW" altLang="en-US" dirty="0"/>
          </a:p>
        </p:txBody>
      </p:sp>
      <p:sp>
        <p:nvSpPr>
          <p:cNvPr id="3" name="內容版面配置區 2"/>
          <p:cNvSpPr>
            <a:spLocks noGrp="1"/>
          </p:cNvSpPr>
          <p:nvPr>
            <p:ph idx="1"/>
          </p:nvPr>
        </p:nvSpPr>
        <p:spPr/>
        <p:txBody>
          <a:bodyPr>
            <a:normAutofit/>
          </a:bodyPr>
          <a:lstStyle/>
          <a:p>
            <a:r>
              <a:rPr lang="en-US" altLang="zh-TW" sz="2600" dirty="0" smtClean="0"/>
              <a:t>Generate LZC early</a:t>
            </a:r>
          </a:p>
          <a:p>
            <a:pPr lvl="1"/>
            <a:r>
              <a:rPr lang="en-US" altLang="zh-TW" sz="2000" dirty="0" smtClean="0"/>
              <a:t>What’s input string?</a:t>
            </a:r>
          </a:p>
          <a:p>
            <a:pPr lvl="1"/>
            <a:endParaRPr lang="en-US" altLang="zh-TW" sz="1600" dirty="0" smtClean="0"/>
          </a:p>
        </p:txBody>
      </p:sp>
      <p:pic>
        <p:nvPicPr>
          <p:cNvPr id="17410" name="Picture 2" descr="C:\Users\larryzzr\Desktop\FP\FMIS_Figs\LZD_enhancement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16" y="2780928"/>
            <a:ext cx="55530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96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(2/)</a:t>
            </a:r>
            <a:endParaRPr lang="zh-TW" altLang="en-US" dirty="0"/>
          </a:p>
        </p:txBody>
      </p:sp>
      <p:sp>
        <p:nvSpPr>
          <p:cNvPr id="3" name="內容版面配置區 2"/>
          <p:cNvSpPr>
            <a:spLocks noGrp="1"/>
          </p:cNvSpPr>
          <p:nvPr>
            <p:ph idx="1"/>
          </p:nvPr>
        </p:nvSpPr>
        <p:spPr/>
        <p:txBody>
          <a:bodyPr>
            <a:normAutofit/>
          </a:bodyPr>
          <a:lstStyle/>
          <a:p>
            <a:r>
              <a:rPr lang="en-US" altLang="zh-TW" sz="2000" dirty="0"/>
              <a:t>Merge increment </a:t>
            </a:r>
            <a:r>
              <a:rPr lang="en-US" altLang="zh-TW" sz="2000" dirty="0" smtClean="0"/>
              <a:t>of 2’sc (for negative integer source) to round digit generation and</a:t>
            </a:r>
          </a:p>
          <a:p>
            <a:r>
              <a:rPr lang="en-US" altLang="zh-TW" sz="2000" dirty="0"/>
              <a:t>Add structuralized AND network to deal with carry (from sticky part) because of 2’sc </a:t>
            </a:r>
            <a:r>
              <a:rPr lang="en-US" altLang="zh-TW" sz="2000" dirty="0" smtClean="0"/>
              <a:t>increment</a:t>
            </a:r>
          </a:p>
          <a:p>
            <a:endParaRPr lang="en-US" altLang="zh-TW" sz="2000" dirty="0"/>
          </a:p>
          <a:p>
            <a:endParaRPr lang="en-US" altLang="zh-TW" sz="2000" dirty="0" smtClean="0"/>
          </a:p>
          <a:p>
            <a:endParaRPr lang="en-US" altLang="zh-TW" sz="2000" dirty="0"/>
          </a:p>
          <a:p>
            <a:r>
              <a:rPr lang="en-US" altLang="zh-TW" sz="2000" dirty="0" smtClean="0"/>
              <a:t>If (1’sc </a:t>
            </a:r>
            <a:r>
              <a:rPr lang="en-US" altLang="zh-TW" sz="2000" dirty="0"/>
              <a:t>+ 1</a:t>
            </a:r>
            <a:r>
              <a:rPr lang="en-US" altLang="zh-TW" sz="2000" dirty="0" smtClean="0"/>
              <a:t>) raise carry bit then </a:t>
            </a:r>
            <a:r>
              <a:rPr lang="en-US" altLang="zh-TW" sz="2000" dirty="0" err="1" smtClean="0"/>
              <a:t>exp_inc</a:t>
            </a:r>
            <a:r>
              <a:rPr lang="en-US" altLang="zh-TW" sz="2000" dirty="0" smtClean="0"/>
              <a:t> can select correct exponent</a:t>
            </a:r>
          </a:p>
          <a:p>
            <a:pPr lvl="1"/>
            <a:r>
              <a:rPr lang="en-US" altLang="zh-TW" sz="1600" dirty="0" smtClean="0"/>
              <a:t>Negative integer is 16’b1111_1000_0000_0000</a:t>
            </a:r>
          </a:p>
          <a:p>
            <a:pPr lvl="1"/>
            <a:r>
              <a:rPr lang="en-US" altLang="zh-TW" sz="1600" dirty="0" smtClean="0"/>
              <a:t>1’sc </a:t>
            </a:r>
            <a:r>
              <a:rPr lang="en-US" altLang="zh-TW" sz="1600" dirty="0" smtClean="0">
                <a:sym typeface="Wingdings" panose="05000000000000000000" pitchFamily="2" charset="2"/>
              </a:rPr>
              <a:t></a:t>
            </a:r>
            <a:r>
              <a:rPr lang="en-US" altLang="zh-TW" sz="1600" dirty="0" smtClean="0"/>
              <a:t>16’b0000_0111_1111_1111</a:t>
            </a:r>
          </a:p>
          <a:p>
            <a:pPr lvl="1"/>
            <a:r>
              <a:rPr lang="en-US" altLang="zh-TW" sz="1600" dirty="0" smtClean="0"/>
              <a:t>Pack to HP format </a:t>
            </a:r>
            <a:r>
              <a:rPr lang="en-US" altLang="zh-TW" sz="1600" dirty="0" smtClean="0">
                <a:sym typeface="Wingdings" panose="05000000000000000000" pitchFamily="2" charset="2"/>
              </a:rPr>
              <a:t> 01.1111_1111_11 and increment 1 for 2’sc</a:t>
            </a:r>
          </a:p>
          <a:p>
            <a:pPr lvl="1"/>
            <a:r>
              <a:rPr lang="en-US" altLang="zh-TW" sz="1600" dirty="0" smtClean="0"/>
              <a:t>Result </a:t>
            </a:r>
            <a:r>
              <a:rPr lang="en-US" altLang="zh-TW" sz="1600" dirty="0" smtClean="0">
                <a:sym typeface="Wingdings" panose="05000000000000000000" pitchFamily="2" charset="2"/>
              </a:rPr>
              <a:t> 10.0000_0000_00 and carry is set then exponent increase 1</a:t>
            </a:r>
            <a:endParaRPr lang="en-US" altLang="zh-TW" sz="1600" dirty="0" smtClean="0"/>
          </a:p>
          <a:p>
            <a:pPr lvl="1"/>
            <a:endParaRPr lang="en-US" altLang="zh-TW" sz="1600" dirty="0" smtClean="0"/>
          </a:p>
          <a:p>
            <a:pPr lvl="1"/>
            <a:endParaRPr lang="en-US" altLang="zh-TW" sz="1600" dirty="0" smtClean="0"/>
          </a:p>
          <a:p>
            <a:endParaRPr lang="en-US" altLang="zh-TW" sz="2000" dirty="0"/>
          </a:p>
          <a:p>
            <a:endParaRPr lang="en-US" altLang="zh-TW" sz="2000" dirty="0" smtClean="0"/>
          </a:p>
          <a:p>
            <a:endParaRPr lang="en-US" altLang="zh-TW" sz="2000" dirty="0"/>
          </a:p>
        </p:txBody>
      </p:sp>
      <p:pic>
        <p:nvPicPr>
          <p:cNvPr id="2050" name="Picture 2" descr="C:\Users\larryzzr\Desktop\FP_Larry\FMIS_Figs\All-Round_digit_ca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924944"/>
            <a:ext cx="1584176" cy="129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390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(3/)</a:t>
            </a:r>
            <a:endParaRPr lang="zh-TW" altLang="en-US" dirty="0"/>
          </a:p>
        </p:txBody>
      </p:sp>
      <p:sp>
        <p:nvSpPr>
          <p:cNvPr id="3" name="內容版面配置區 2"/>
          <p:cNvSpPr>
            <a:spLocks noGrp="1"/>
          </p:cNvSpPr>
          <p:nvPr>
            <p:ph idx="1"/>
          </p:nvPr>
        </p:nvSpPr>
        <p:spPr/>
        <p:txBody>
          <a:bodyPr>
            <a:normAutofit/>
          </a:bodyPr>
          <a:lstStyle/>
          <a:p>
            <a:r>
              <a:rPr lang="en-US" altLang="zh-TW" sz="2000" dirty="0"/>
              <a:t>The tail pack 1 string for carry when the integer LSB are shifted in significand field</a:t>
            </a:r>
          </a:p>
          <a:p>
            <a:r>
              <a:rPr lang="en-US" altLang="zh-TW" sz="2000" dirty="0" smtClean="0"/>
              <a:t>Example</a:t>
            </a:r>
          </a:p>
          <a:p>
            <a:r>
              <a:rPr lang="en-US" altLang="zh-TW" sz="2000" dirty="0" smtClean="0"/>
              <a:t>If (1’sc </a:t>
            </a:r>
            <a:r>
              <a:rPr lang="en-US" altLang="zh-TW" sz="2000" dirty="0"/>
              <a:t>+ 1</a:t>
            </a:r>
            <a:r>
              <a:rPr lang="en-US" altLang="zh-TW" sz="2000" dirty="0" smtClean="0"/>
              <a:t>) raise carry bit then </a:t>
            </a:r>
            <a:r>
              <a:rPr lang="en-US" altLang="zh-TW" sz="2000" dirty="0" err="1" smtClean="0"/>
              <a:t>exp_inc</a:t>
            </a:r>
            <a:r>
              <a:rPr lang="en-US" altLang="zh-TW" sz="2000" dirty="0" smtClean="0"/>
              <a:t> can select correct exponent</a:t>
            </a:r>
          </a:p>
          <a:p>
            <a:pPr lvl="1"/>
            <a:r>
              <a:rPr lang="en-US" altLang="zh-TW" sz="1600" dirty="0" smtClean="0"/>
              <a:t>Negative integer is 16’b1111_1111_0000_0000</a:t>
            </a:r>
          </a:p>
          <a:p>
            <a:pPr lvl="1"/>
            <a:r>
              <a:rPr lang="en-US" altLang="zh-TW" sz="1600" dirty="0" smtClean="0"/>
              <a:t>1’sc </a:t>
            </a:r>
            <a:r>
              <a:rPr lang="en-US" altLang="zh-TW" sz="1600" dirty="0" smtClean="0">
                <a:sym typeface="Wingdings" panose="05000000000000000000" pitchFamily="2" charset="2"/>
              </a:rPr>
              <a:t></a:t>
            </a:r>
            <a:r>
              <a:rPr lang="en-US" altLang="zh-TW" sz="1600" dirty="0" smtClean="0"/>
              <a:t>16’b0000_0000_1111_1111</a:t>
            </a:r>
            <a:r>
              <a:rPr lang="en-US" altLang="zh-TW" sz="1600" dirty="0" smtClean="0">
                <a:solidFill>
                  <a:srgbClr val="FF0000"/>
                </a:solidFill>
              </a:rPr>
              <a:t>_111</a:t>
            </a:r>
          </a:p>
          <a:p>
            <a:pPr lvl="1"/>
            <a:r>
              <a:rPr lang="en-US" altLang="zh-TW" sz="1600" dirty="0" smtClean="0"/>
              <a:t>Pack to HP format </a:t>
            </a:r>
            <a:r>
              <a:rPr lang="en-US" altLang="zh-TW" sz="1600" dirty="0" smtClean="0">
                <a:sym typeface="Wingdings" panose="05000000000000000000" pitchFamily="2" charset="2"/>
              </a:rPr>
              <a:t> 01.1111_111</a:t>
            </a:r>
            <a:r>
              <a:rPr lang="en-US" altLang="zh-TW" sz="1600" dirty="0" smtClean="0">
                <a:solidFill>
                  <a:srgbClr val="FF0000"/>
                </a:solidFill>
                <a:sym typeface="Wingdings" panose="05000000000000000000" pitchFamily="2" charset="2"/>
              </a:rPr>
              <a:t>1_11</a:t>
            </a:r>
            <a:r>
              <a:rPr lang="en-US" altLang="zh-TW" sz="1600" dirty="0" smtClean="0">
                <a:sym typeface="Wingdings" panose="05000000000000000000" pitchFamily="2" charset="2"/>
              </a:rPr>
              <a:t> and increment 1 for 2’sc</a:t>
            </a:r>
          </a:p>
          <a:p>
            <a:pPr lvl="1"/>
            <a:r>
              <a:rPr lang="en-US" altLang="zh-TW" sz="1600" dirty="0" smtClean="0"/>
              <a:t>Result </a:t>
            </a:r>
            <a:r>
              <a:rPr lang="en-US" altLang="zh-TW" sz="1600" dirty="0" smtClean="0">
                <a:sym typeface="Wingdings" panose="05000000000000000000" pitchFamily="2" charset="2"/>
              </a:rPr>
              <a:t> 10.0000_0000_00 and carry is set then exponent increase 1</a:t>
            </a:r>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p:txBody>
      </p:sp>
    </p:spTree>
    <p:extLst>
      <p:ext uri="{BB962C8B-B14F-4D97-AF65-F5344CB8AC3E}">
        <p14:creationId xmlns:p14="http://schemas.microsoft.com/office/powerpoint/2010/main" val="3528203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Configurability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73290833"/>
              </p:ext>
            </p:extLst>
          </p:nvPr>
        </p:nvGraphicFramePr>
        <p:xfrm>
          <a:off x="457200" y="1600200"/>
          <a:ext cx="8219256" cy="2260848"/>
        </p:xfrm>
        <a:graphic>
          <a:graphicData uri="http://schemas.openxmlformats.org/drawingml/2006/table">
            <a:tbl>
              <a:tblPr firstRow="1" bandRow="1">
                <a:tableStyleId>{5C22544A-7EE6-4342-B048-85BDC9FD1C3A}</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376808">
                <a:tc>
                  <a:txBody>
                    <a:bodyPr/>
                    <a:lstStyle/>
                    <a:p>
                      <a:r>
                        <a:rPr lang="en-US" altLang="zh-TW" dirty="0" smtClean="0"/>
                        <a:t>Feature</a:t>
                      </a:r>
                      <a:endParaRPr lang="zh-TW" altLang="en-US" dirty="0"/>
                    </a:p>
                  </a:txBody>
                  <a:tcPr/>
                </a:tc>
                <a:tc>
                  <a:txBody>
                    <a:bodyPr/>
                    <a:lstStyle/>
                    <a:p>
                      <a:r>
                        <a:rPr lang="en-US" altLang="zh-TW" dirty="0" smtClean="0"/>
                        <a:t>Options</a:t>
                      </a:r>
                      <a:endParaRPr lang="zh-TW" altLang="en-US" dirty="0"/>
                    </a:p>
                  </a:txBody>
                  <a:tcPr/>
                </a:tc>
                <a:extLst>
                  <a:ext uri="{0D108BD9-81ED-4DB2-BD59-A6C34878D82A}">
                    <a16:rowId xmlns:a16="http://schemas.microsoft.com/office/drawing/2014/main" val="10000"/>
                  </a:ext>
                </a:extLst>
              </a:tr>
              <a:tr h="376808">
                <a:tc>
                  <a:txBody>
                    <a:bodyPr/>
                    <a:lstStyle/>
                    <a:p>
                      <a:r>
                        <a:rPr lang="en-US" altLang="zh-TW" dirty="0" smtClean="0"/>
                        <a:t>XLEN</a:t>
                      </a:r>
                      <a:endParaRPr lang="zh-TW" altLang="en-US" dirty="0"/>
                    </a:p>
                  </a:txBody>
                  <a:tcPr/>
                </a:tc>
                <a:tc>
                  <a:txBody>
                    <a:bodyPr/>
                    <a:lstStyle/>
                    <a:p>
                      <a:r>
                        <a:rPr lang="en-US" altLang="zh-TW" dirty="0" smtClean="0"/>
                        <a:t>64</a:t>
                      </a:r>
                      <a:endParaRPr lang="zh-TW" altLang="en-US" dirty="0"/>
                    </a:p>
                  </a:txBody>
                  <a:tcPr/>
                </a:tc>
                <a:extLst>
                  <a:ext uri="{0D108BD9-81ED-4DB2-BD59-A6C34878D82A}">
                    <a16:rowId xmlns:a16="http://schemas.microsoft.com/office/drawing/2014/main" val="10001"/>
                  </a:ext>
                </a:extLst>
              </a:tr>
              <a:tr h="376808">
                <a:tc>
                  <a:txBody>
                    <a:bodyPr/>
                    <a:lstStyle/>
                    <a:p>
                      <a:r>
                        <a:rPr lang="en-US" altLang="zh-TW" dirty="0" smtClean="0"/>
                        <a:t>FLEN*</a:t>
                      </a:r>
                      <a:endParaRPr lang="zh-TW" altLang="en-US" dirty="0"/>
                    </a:p>
                  </a:txBody>
                  <a:tcPr/>
                </a:tc>
                <a:tc>
                  <a:txBody>
                    <a:bodyPr/>
                    <a:lstStyle/>
                    <a:p>
                      <a:r>
                        <a:rPr lang="en-US" altLang="zh-TW" dirty="0" smtClean="0">
                          <a:solidFill>
                            <a:schemeClr val="bg1">
                              <a:lumMod val="75000"/>
                            </a:schemeClr>
                          </a:solidFill>
                        </a:rPr>
                        <a:t>16</a:t>
                      </a:r>
                      <a:r>
                        <a:rPr lang="en-US" altLang="zh-TW" dirty="0" smtClean="0"/>
                        <a:t>/32/64</a:t>
                      </a:r>
                      <a:endParaRPr lang="zh-TW" altLang="en-US" dirty="0"/>
                    </a:p>
                  </a:txBody>
                  <a:tcPr/>
                </a:tc>
                <a:extLst>
                  <a:ext uri="{0D108BD9-81ED-4DB2-BD59-A6C34878D82A}">
                    <a16:rowId xmlns:a16="http://schemas.microsoft.com/office/drawing/2014/main" val="10002"/>
                  </a:ext>
                </a:extLst>
              </a:tr>
              <a:tr h="376808">
                <a:tc>
                  <a:txBody>
                    <a:bodyPr/>
                    <a:lstStyle/>
                    <a:p>
                      <a:r>
                        <a:rPr lang="en-US" altLang="zh-TW" dirty="0" smtClean="0"/>
                        <a:t>VLEN</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extLst>
                  <a:ext uri="{0D108BD9-81ED-4DB2-BD59-A6C34878D82A}">
                    <a16:rowId xmlns:a16="http://schemas.microsoft.com/office/drawing/2014/main" val="10003"/>
                  </a:ext>
                </a:extLst>
              </a:tr>
              <a:tr h="376808">
                <a:tc>
                  <a:txBody>
                    <a:bodyPr/>
                    <a:lstStyle/>
                    <a:p>
                      <a:r>
                        <a:rPr lang="en-US" altLang="zh-TW" dirty="0" smtClean="0"/>
                        <a:t>SIMD_WIDTH</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extLst>
                  <a:ext uri="{0D108BD9-81ED-4DB2-BD59-A6C34878D82A}">
                    <a16:rowId xmlns:a16="http://schemas.microsoft.com/office/drawing/2014/main" val="10004"/>
                  </a:ext>
                </a:extLst>
              </a:tr>
              <a:tr h="376808">
                <a:tc>
                  <a:txBody>
                    <a:bodyPr/>
                    <a:lstStyle/>
                    <a:p>
                      <a:r>
                        <a:rPr lang="en-US" altLang="zh-TW" dirty="0" smtClean="0"/>
                        <a:t>ELEN*</a:t>
                      </a:r>
                      <a:endParaRPr lang="zh-TW" altLang="en-US" dirty="0"/>
                    </a:p>
                  </a:txBody>
                  <a:tcPr/>
                </a:tc>
                <a:tc>
                  <a:txBody>
                    <a:bodyPr/>
                    <a:lstStyle/>
                    <a:p>
                      <a:r>
                        <a:rPr lang="en-US" altLang="zh-TW" dirty="0" smtClean="0"/>
                        <a:t>32/64</a:t>
                      </a:r>
                      <a:endParaRPr lang="zh-TW" altLang="en-US" dirty="0"/>
                    </a:p>
                  </a:txBody>
                  <a:tcPr/>
                </a:tc>
                <a:extLst>
                  <a:ext uri="{0D108BD9-81ED-4DB2-BD59-A6C34878D82A}">
                    <a16:rowId xmlns:a16="http://schemas.microsoft.com/office/drawing/2014/main" val="10005"/>
                  </a:ext>
                </a:extLst>
              </a:tr>
            </a:tbl>
          </a:graphicData>
        </a:graphic>
      </p:graphicFrame>
      <p:sp>
        <p:nvSpPr>
          <p:cNvPr id="3" name="文字方塊 2"/>
          <p:cNvSpPr txBox="1"/>
          <p:nvPr/>
        </p:nvSpPr>
        <p:spPr>
          <a:xfrm>
            <a:off x="395536" y="3861048"/>
            <a:ext cx="4371966" cy="646331"/>
          </a:xfrm>
          <a:prstGeom prst="rect">
            <a:avLst/>
          </a:prstGeom>
          <a:noFill/>
        </p:spPr>
        <p:txBody>
          <a:bodyPr wrap="none" rtlCol="0">
            <a:spAutoFit/>
          </a:bodyPr>
          <a:lstStyle/>
          <a:p>
            <a:r>
              <a:rPr lang="en-US" altLang="zh-TW" dirty="0" smtClean="0"/>
              <a:t>*If RVV = 0, FLEN can </a:t>
            </a:r>
            <a:r>
              <a:rPr lang="en-US" altLang="zh-TW" dirty="0"/>
              <a:t>be configured to </a:t>
            </a:r>
            <a:r>
              <a:rPr lang="en-US" altLang="zh-TW" dirty="0" smtClean="0"/>
              <a:t>32/64</a:t>
            </a:r>
          </a:p>
          <a:p>
            <a:r>
              <a:rPr lang="en-US" altLang="zh-TW" dirty="0" smtClean="0"/>
              <a:t>*If RVV = 1, </a:t>
            </a:r>
            <a:r>
              <a:rPr lang="en-US" altLang="zh-TW" dirty="0"/>
              <a:t>FLEN </a:t>
            </a:r>
            <a:r>
              <a:rPr lang="en-US" altLang="zh-TW" dirty="0" smtClean="0"/>
              <a:t>is </a:t>
            </a:r>
            <a:r>
              <a:rPr lang="en-US" altLang="zh-TW" dirty="0"/>
              <a:t>equivalent to ELEN </a:t>
            </a:r>
            <a:endParaRPr lang="en-US" altLang="zh-TW" dirty="0" smtClean="0"/>
          </a:p>
        </p:txBody>
      </p:sp>
    </p:spTree>
    <p:extLst>
      <p:ext uri="{BB962C8B-B14F-4D97-AF65-F5344CB8AC3E}">
        <p14:creationId xmlns:p14="http://schemas.microsoft.com/office/powerpoint/2010/main" val="1700803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Rearrange data alignment for </a:t>
            </a:r>
            <a:r>
              <a:rPr lang="en-US" altLang="zh-TW" dirty="0" smtClean="0"/>
              <a:t>I2F (</a:t>
            </a:r>
            <a:r>
              <a:rPr lang="en-US" altLang="zh-TW" dirty="0"/>
              <a:t>1</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Modify integer value alignment from 63-bit to 0-bit</a:t>
            </a:r>
          </a:p>
          <a:p>
            <a:pPr lvl="1"/>
            <a:r>
              <a:rPr lang="en-US" altLang="zh-TW" sz="1600" dirty="0" smtClean="0"/>
              <a:t>Reduce data type selection</a:t>
            </a:r>
          </a:p>
          <a:p>
            <a:r>
              <a:rPr lang="en-US" altLang="zh-TW" sz="2000" dirty="0" smtClean="0"/>
              <a:t>For FLEN 32 (pipe0, pipe2)</a:t>
            </a:r>
          </a:p>
          <a:p>
            <a:pPr lvl="1"/>
            <a:r>
              <a:rPr lang="en-US" altLang="zh-TW" sz="1600" dirty="0" smtClean="0"/>
              <a:t>Just force </a:t>
            </a:r>
            <a:r>
              <a:rPr lang="en-US" altLang="zh-TW" sz="1600" dirty="0" err="1" smtClean="0"/>
              <a:t>lz_num</a:t>
            </a:r>
            <a:r>
              <a:rPr lang="en-US" altLang="zh-TW" sz="1600" dirty="0" smtClean="0"/>
              <a:t>[5] to 1’b1</a:t>
            </a:r>
          </a:p>
          <a:p>
            <a:r>
              <a:rPr lang="en-US" altLang="zh-TW" sz="2000" dirty="0" smtClean="0"/>
              <a:t>For FLEN 16 (pipe1, pipe3)</a:t>
            </a:r>
          </a:p>
          <a:p>
            <a:pPr lvl="1"/>
            <a:r>
              <a:rPr lang="en-US" altLang="zh-TW" sz="1600" dirty="0" smtClean="0"/>
              <a:t>Just force </a:t>
            </a:r>
            <a:r>
              <a:rPr lang="en-US" altLang="zh-TW" sz="1600" dirty="0" err="1" smtClean="0"/>
              <a:t>lz_num</a:t>
            </a:r>
            <a:r>
              <a:rPr lang="en-US" altLang="zh-TW" sz="1600" dirty="0" smtClean="0"/>
              <a:t>[5:4] to 2’b11</a:t>
            </a:r>
          </a:p>
          <a:p>
            <a:endParaRPr lang="zh-TW" altLang="en-US" sz="2000" dirty="0"/>
          </a:p>
        </p:txBody>
      </p:sp>
      <p:pic>
        <p:nvPicPr>
          <p:cNvPr id="4098" name="Picture 2" descr="C:\Users\larryzzr\Desktop\FP\FMIS_Figs\fmis_fig_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79219"/>
            <a:ext cx="4920010" cy="4571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單箭頭接點 4"/>
          <p:cNvCxnSpPr/>
          <p:nvPr/>
        </p:nvCxnSpPr>
        <p:spPr>
          <a:xfrm>
            <a:off x="5675586" y="3284984"/>
            <a:ext cx="316835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683568" y="6381328"/>
            <a:ext cx="2847126" cy="369332"/>
          </a:xfrm>
          <a:prstGeom prst="rect">
            <a:avLst/>
          </a:prstGeom>
          <a:noFill/>
        </p:spPr>
        <p:txBody>
          <a:bodyPr wrap="none" rtlCol="0">
            <a:spAutoFit/>
          </a:bodyPr>
          <a:lstStyle/>
          <a:p>
            <a:r>
              <a:rPr lang="en-US" altLang="zh-TW" dirty="0" err="1" smtClean="0"/>
              <a:t>lz_num</a:t>
            </a:r>
            <a:r>
              <a:rPr lang="en-US" altLang="zh-TW" dirty="0" smtClean="0"/>
              <a:t> is leading zero count</a:t>
            </a:r>
            <a:endParaRPr lang="zh-TW" altLang="en-US" dirty="0"/>
          </a:p>
        </p:txBody>
      </p:sp>
      <p:sp>
        <p:nvSpPr>
          <p:cNvPr id="7" name="文字方塊 6"/>
          <p:cNvSpPr txBox="1"/>
          <p:nvPr/>
        </p:nvSpPr>
        <p:spPr>
          <a:xfrm>
            <a:off x="7020272" y="4901803"/>
            <a:ext cx="699289" cy="246221"/>
          </a:xfrm>
          <a:prstGeom prst="rect">
            <a:avLst/>
          </a:prstGeom>
          <a:noFill/>
        </p:spPr>
        <p:txBody>
          <a:bodyPr wrap="square" rtlCol="0">
            <a:spAutoFit/>
          </a:bodyPr>
          <a:lstStyle/>
          <a:p>
            <a:r>
              <a:rPr lang="en-US" altLang="zh-TW" sz="1000" dirty="0" smtClean="0">
                <a:solidFill>
                  <a:srgbClr val="FF0000"/>
                </a:solidFill>
              </a:rPr>
              <a:t>After 2’sc</a:t>
            </a:r>
            <a:endParaRPr lang="zh-TW" altLang="en-US" sz="1000" dirty="0">
              <a:solidFill>
                <a:srgbClr val="FF0000"/>
              </a:solidFill>
            </a:endParaRPr>
          </a:p>
        </p:txBody>
      </p:sp>
      <p:sp>
        <p:nvSpPr>
          <p:cNvPr id="8" name="矩形 7"/>
          <p:cNvSpPr/>
          <p:nvPr/>
        </p:nvSpPr>
        <p:spPr>
          <a:xfrm>
            <a:off x="5580112" y="5157192"/>
            <a:ext cx="326382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59003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Rearrange data alignment for </a:t>
            </a:r>
            <a:r>
              <a:rPr lang="en-US" altLang="zh-TW" dirty="0" smtClean="0"/>
              <a:t>I2F (</a:t>
            </a:r>
            <a:r>
              <a:rPr lang="en-US" altLang="zh-TW" dirty="0"/>
              <a:t>2</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following show reduced multiplexers</a:t>
            </a:r>
          </a:p>
        </p:txBody>
      </p:sp>
      <p:sp>
        <p:nvSpPr>
          <p:cNvPr id="4" name="文字方塊 3">
            <a:hlinkClick r:id="rId2"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3" action="ppaction://hlinksldjump"/>
              </a:rPr>
              <a:t>BACK</a:t>
            </a:r>
            <a:endParaRPr lang="zh-TW" altLang="en-US" dirty="0">
              <a:solidFill>
                <a:srgbClr val="FF0000"/>
              </a:solidFill>
            </a:endParaRPr>
          </a:p>
        </p:txBody>
      </p:sp>
      <p:grpSp>
        <p:nvGrpSpPr>
          <p:cNvPr id="6" name="群組 5"/>
          <p:cNvGrpSpPr/>
          <p:nvPr/>
        </p:nvGrpSpPr>
        <p:grpSpPr>
          <a:xfrm>
            <a:off x="1777405" y="2204864"/>
            <a:ext cx="4432895" cy="2939348"/>
            <a:chOff x="1777405" y="2047875"/>
            <a:chExt cx="4432895" cy="2939348"/>
          </a:xfrm>
        </p:grpSpPr>
        <p:pic>
          <p:nvPicPr>
            <p:cNvPr id="2050" name="Picture 2" descr="C:\Users\larryzzr\Desktop\FP\FMIS_Figs\All-fmis 2stage pipe_v3.png"/>
            <p:cNvPicPr>
              <a:picLocks noChangeAspect="1" noChangeArrowheads="1"/>
            </p:cNvPicPr>
            <p:nvPr/>
          </p:nvPicPr>
          <p:blipFill rotWithShape="1">
            <a:blip r:embed="rId4">
              <a:extLst>
                <a:ext uri="{28A0092B-C50C-407E-A947-70E740481C1C}">
                  <a14:useLocalDpi xmlns:a14="http://schemas.microsoft.com/office/drawing/2010/main" val="0"/>
                </a:ext>
              </a:extLst>
            </a:blip>
            <a:srcRect l="1368" t="-268" r="27872" b="39549"/>
            <a:stretch/>
          </p:blipFill>
          <p:spPr bwMode="auto">
            <a:xfrm>
              <a:off x="1777405" y="2047875"/>
              <a:ext cx="4432895" cy="293934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39752" y="3861048"/>
              <a:ext cx="50405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551264" y="2852936"/>
              <a:ext cx="5040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9437787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Rearrange data </a:t>
            </a:r>
            <a:r>
              <a:rPr lang="en-US" altLang="zh-TW" dirty="0"/>
              <a:t>alignment for </a:t>
            </a:r>
            <a:r>
              <a:rPr lang="en-US" altLang="zh-TW" dirty="0" smtClean="0"/>
              <a:t>F2I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Apply a 64-bit adder</a:t>
            </a:r>
          </a:p>
        </p:txBody>
      </p:sp>
      <p:pic>
        <p:nvPicPr>
          <p:cNvPr id="5122" name="Picture 2" descr="C:\Users\larryzzr\Desktop\FP\FMIS_Figs\All-alignment_f2i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577" y="2204864"/>
            <a:ext cx="56388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larryzzr\Desktop\FP\FMIS_Figs\All-alignment_f2i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811" y="4536389"/>
            <a:ext cx="4610100" cy="1162050"/>
          </a:xfrm>
          <a:prstGeom prst="rect">
            <a:avLst/>
          </a:prstGeom>
          <a:noFill/>
          <a:extLst>
            <a:ext uri="{909E8E84-426E-40DD-AFC4-6F175D3DCCD1}">
              <a14:hiddenFill xmlns:a14="http://schemas.microsoft.com/office/drawing/2010/main">
                <a:solidFill>
                  <a:srgbClr val="FFFFFF"/>
                </a:solidFill>
              </a14:hiddenFill>
            </a:ext>
          </a:extLst>
        </p:spPr>
      </p:pic>
      <p:sp>
        <p:nvSpPr>
          <p:cNvPr id="5" name="向下箭號 4"/>
          <p:cNvSpPr/>
          <p:nvPr/>
        </p:nvSpPr>
        <p:spPr>
          <a:xfrm>
            <a:off x="3937481" y="4161681"/>
            <a:ext cx="230991" cy="3747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hlinkClick r:id="rId4"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4" action="ppaction://hlinksldjump"/>
              </a:rPr>
              <a:t>BACK</a:t>
            </a:r>
            <a:endParaRPr lang="zh-TW" altLang="en-US" dirty="0">
              <a:solidFill>
                <a:srgbClr val="FF0000"/>
              </a:solidFill>
            </a:endParaRPr>
          </a:p>
        </p:txBody>
      </p:sp>
    </p:spTree>
    <p:extLst>
      <p:ext uri="{BB962C8B-B14F-4D97-AF65-F5344CB8AC3E}">
        <p14:creationId xmlns:p14="http://schemas.microsoft.com/office/powerpoint/2010/main" val="23108546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Rearrange data alignment for narrowing FP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a:t>This rearrangement is </a:t>
            </a:r>
            <a:r>
              <a:rPr lang="en-US" altLang="zh-TW" sz="2000" dirty="0" smtClean="0"/>
              <a:t>for merging two adders</a:t>
            </a:r>
          </a:p>
          <a:p>
            <a:r>
              <a:rPr lang="en-US" altLang="zh-TW" sz="2000" dirty="0" smtClean="0"/>
              <a:t>All destination result types are aligned at LSB</a:t>
            </a:r>
          </a:p>
          <a:p>
            <a:pPr lvl="1"/>
            <a:r>
              <a:rPr lang="en-US" altLang="zh-TW" sz="1600" dirty="0" smtClean="0"/>
              <a:t>ABS should support 65-bit right shift</a:t>
            </a:r>
          </a:p>
        </p:txBody>
      </p:sp>
      <p:sp>
        <p:nvSpPr>
          <p:cNvPr id="6" name="向下箭號 5"/>
          <p:cNvSpPr/>
          <p:nvPr/>
        </p:nvSpPr>
        <p:spPr>
          <a:xfrm>
            <a:off x="3491880" y="4509120"/>
            <a:ext cx="315044" cy="5215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365" name="Picture 5" descr="C:\Users\larryzzr\Desktop\FP\FMIS_Figs\All-alignment_narrowing_fp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39" y="5030713"/>
            <a:ext cx="49720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C:\Users\larryzzr\Desktop\FP\FMIS_Figs\All-alignment_narrowing_fp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7" y="2852936"/>
            <a:ext cx="4867276" cy="1619250"/>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hlinkClick r:id="rId4"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5" action="ppaction://hlinksldjump"/>
              </a:rPr>
              <a:t>BACK</a:t>
            </a:r>
            <a:endParaRPr lang="zh-TW" altLang="en-US" dirty="0">
              <a:solidFill>
                <a:srgbClr val="FF0000"/>
              </a:solidFill>
            </a:endParaRPr>
          </a:p>
        </p:txBody>
      </p:sp>
    </p:spTree>
    <p:extLst>
      <p:ext uri="{BB962C8B-B14F-4D97-AF65-F5344CB8AC3E}">
        <p14:creationId xmlns:p14="http://schemas.microsoft.com/office/powerpoint/2010/main" val="2085628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Merge 64bit and 54bit adder </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Use 64-bit adder to do 64-bit 2’sc and 54-bit rounding</a:t>
            </a:r>
          </a:p>
          <a:p>
            <a:pPr lvl="1"/>
            <a:r>
              <a:rPr lang="en-US" altLang="zh-TW" sz="1800" dirty="0" smtClean="0"/>
              <a:t>LSB of 64-bit is for round bit</a:t>
            </a:r>
          </a:p>
          <a:p>
            <a:r>
              <a:rPr lang="en-US" altLang="zh-TW" sz="2000" dirty="0" smtClean="0"/>
              <a:t>Rearrange data </a:t>
            </a:r>
            <a:r>
              <a:rPr lang="en-US" altLang="zh-TW" sz="2000" dirty="0"/>
              <a:t>alignment </a:t>
            </a:r>
            <a:r>
              <a:rPr lang="en-US" altLang="zh-TW" sz="2000" dirty="0" smtClean="0"/>
              <a:t>for all conversion instructions</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Adjust shift amount according to changing alignment</a:t>
            </a:r>
          </a:p>
          <a:p>
            <a:endParaRPr lang="en-US" altLang="zh-TW" sz="2000" dirty="0" smtClean="0"/>
          </a:p>
        </p:txBody>
      </p:sp>
      <p:sp>
        <p:nvSpPr>
          <p:cNvPr id="5" name="文字方塊 4">
            <a:hlinkClick r:id="rId2"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3" action="ppaction://hlinksldjump"/>
              </a:rPr>
              <a:t>BACK</a:t>
            </a:r>
            <a:endParaRPr lang="zh-TW" altLang="en-US" dirty="0">
              <a:solidFill>
                <a:srgbClr val="FF0000"/>
              </a:solidFill>
            </a:endParaRPr>
          </a:p>
        </p:txBody>
      </p:sp>
      <p:pic>
        <p:nvPicPr>
          <p:cNvPr id="6" name="Picture 3" descr="C:\Users\larryzzr\Desktop\FP\FMIS_Figs\All-alignment_x64_f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20039"/>
            <a:ext cx="5881125" cy="279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478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1281"/>
            <a:ext cx="5117937" cy="400022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normAutofit/>
          </a:bodyPr>
          <a:lstStyle/>
          <a:p>
            <a:r>
              <a:rPr lang="en-US" altLang="zh-TW" dirty="0" smtClean="0"/>
              <a:t>MISC (1/)</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00B050"/>
                </a:solidFill>
              </a:rPr>
              <a:t>Generate</a:t>
            </a:r>
            <a:r>
              <a:rPr lang="en-US" altLang="zh-TW" sz="2000" dirty="0"/>
              <a:t> </a:t>
            </a:r>
            <a:r>
              <a:rPr lang="en-US" altLang="zh-TW" sz="2000" dirty="0" err="1"/>
              <a:t>exp_inc</a:t>
            </a:r>
            <a:r>
              <a:rPr lang="en-US" altLang="zh-TW" sz="2000" dirty="0"/>
              <a:t> in F1 stage</a:t>
            </a:r>
          </a:p>
          <a:p>
            <a:pPr lvl="1"/>
            <a:r>
              <a:rPr lang="en-US" altLang="zh-TW" sz="1600" dirty="0"/>
              <a:t>Bit pattern detection</a:t>
            </a:r>
          </a:p>
          <a:p>
            <a:r>
              <a:rPr lang="en-US" altLang="zh-TW" sz="2000" dirty="0" smtClean="0">
                <a:solidFill>
                  <a:srgbClr val="FF0000"/>
                </a:solidFill>
              </a:rPr>
              <a:t>Move</a:t>
            </a:r>
            <a:r>
              <a:rPr lang="en-US" altLang="zh-TW" sz="2000" dirty="0" smtClean="0"/>
              <a:t> exponent computation to F1 stage</a:t>
            </a:r>
          </a:p>
          <a:p>
            <a:r>
              <a:rPr lang="en-US" altLang="zh-TW" sz="2000" dirty="0" smtClean="0">
                <a:solidFill>
                  <a:srgbClr val="FFC000"/>
                </a:solidFill>
              </a:rPr>
              <a:t>Reduce</a:t>
            </a:r>
            <a:r>
              <a:rPr lang="en-US" altLang="zh-TW" sz="2000" dirty="0" smtClean="0"/>
              <a:t> 1 gate delay</a:t>
            </a:r>
          </a:p>
          <a:p>
            <a:pPr lvl="1"/>
            <a:r>
              <a:rPr lang="en-US" altLang="zh-TW" sz="1600" dirty="0" smtClean="0"/>
              <a:t>Source data before clear</a:t>
            </a:r>
          </a:p>
          <a:p>
            <a:pPr lvl="1"/>
            <a:r>
              <a:rPr lang="en-US" altLang="zh-TW" sz="1600" dirty="0" smtClean="0"/>
              <a:t>Use </a:t>
            </a:r>
            <a:r>
              <a:rPr lang="en-US" altLang="zh-TW" sz="1600" dirty="0" err="1" smtClean="0"/>
              <a:t>frd_is_zero</a:t>
            </a:r>
            <a:r>
              <a:rPr lang="en-US" altLang="zh-TW" sz="1600" dirty="0" smtClean="0"/>
              <a:t> to control mask</a:t>
            </a:r>
          </a:p>
          <a:p>
            <a:endParaRPr lang="en-US" altLang="zh-TW" sz="2000" dirty="0" smtClean="0"/>
          </a:p>
        </p:txBody>
      </p:sp>
      <p:sp>
        <p:nvSpPr>
          <p:cNvPr id="8" name="矩形 7"/>
          <p:cNvSpPr/>
          <p:nvPr/>
        </p:nvSpPr>
        <p:spPr>
          <a:xfrm>
            <a:off x="6300192" y="5637370"/>
            <a:ext cx="658751" cy="2399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427984" y="5301208"/>
            <a:ext cx="1152128" cy="9732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139952" y="3933056"/>
            <a:ext cx="1080120" cy="4821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83763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MISC (2/)</a:t>
            </a:r>
            <a:endParaRPr lang="zh-TW" altLang="en-US" dirty="0"/>
          </a:p>
        </p:txBody>
      </p:sp>
      <p:sp>
        <p:nvSpPr>
          <p:cNvPr id="3" name="內容版面配置區 2"/>
          <p:cNvSpPr>
            <a:spLocks noGrp="1"/>
          </p:cNvSpPr>
          <p:nvPr>
            <p:ph idx="1"/>
          </p:nvPr>
        </p:nvSpPr>
        <p:spPr>
          <a:xfrm>
            <a:off x="457200" y="1600201"/>
            <a:ext cx="8507288" cy="4493096"/>
          </a:xfrm>
        </p:spPr>
        <p:txBody>
          <a:bodyPr>
            <a:normAutofit fontScale="92500" lnSpcReduction="10000"/>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Compute </a:t>
            </a:r>
            <a:r>
              <a:rPr lang="en-US" altLang="zh-TW" sz="2000" dirty="0"/>
              <a:t>F1_fp2hp_abs_amout </a:t>
            </a:r>
            <a:r>
              <a:rPr lang="en-US" altLang="zh-TW" sz="2000" dirty="0" smtClean="0"/>
              <a:t>with op1_exp</a:t>
            </a:r>
          </a:p>
          <a:p>
            <a:pPr lvl="1"/>
            <a:r>
              <a:rPr lang="en-US" altLang="zh-TW" sz="1600" dirty="0" smtClean="0"/>
              <a:t>f1_exp_op1_no_bias = {2‘d0, f1_op1_exp_dp} – 13’d1023 if </a:t>
            </a:r>
            <a:r>
              <a:rPr lang="en-US" altLang="zh-TW" sz="1600" dirty="0" err="1" smtClean="0"/>
              <a:t>frs</a:t>
            </a:r>
            <a:r>
              <a:rPr lang="en-US" altLang="zh-TW" sz="1600" dirty="0" smtClean="0"/>
              <a:t> is DP</a:t>
            </a:r>
          </a:p>
          <a:p>
            <a:pPr lvl="1"/>
            <a:r>
              <a:rPr lang="en-US" altLang="zh-TW" sz="1600" dirty="0"/>
              <a:t>f1_exp_op1_no_bias = </a:t>
            </a:r>
            <a:r>
              <a:rPr lang="en-US" altLang="zh-TW" sz="1600" dirty="0" smtClean="0"/>
              <a:t>{5‘d0, f1_op1_exp_sp</a:t>
            </a:r>
            <a:r>
              <a:rPr lang="en-US" altLang="zh-TW" sz="1600" dirty="0"/>
              <a:t>} – </a:t>
            </a:r>
            <a:r>
              <a:rPr lang="en-US" altLang="zh-TW" sz="1600" dirty="0" smtClean="0"/>
              <a:t>13’d127 </a:t>
            </a:r>
            <a:r>
              <a:rPr lang="en-US" altLang="zh-TW" sz="1600" dirty="0"/>
              <a:t>if </a:t>
            </a:r>
            <a:r>
              <a:rPr lang="en-US" altLang="zh-TW" sz="1600" dirty="0" err="1"/>
              <a:t>frs</a:t>
            </a:r>
            <a:r>
              <a:rPr lang="en-US" altLang="zh-TW" sz="1600" dirty="0"/>
              <a:t> is </a:t>
            </a:r>
            <a:r>
              <a:rPr lang="en-US" altLang="zh-TW" sz="1600" dirty="0" smtClean="0"/>
              <a:t>SP</a:t>
            </a:r>
            <a:endParaRPr lang="en-US" altLang="zh-TW" sz="1600" dirty="0"/>
          </a:p>
          <a:p>
            <a:r>
              <a:rPr lang="en-US" altLang="zh-TW" sz="2000" dirty="0" smtClean="0"/>
              <a:t>Do not care subnormal source and special value will handle subnormal exponent</a:t>
            </a:r>
          </a:p>
          <a:p>
            <a:r>
              <a:rPr lang="en-US" altLang="zh-TW" sz="2000" dirty="0" smtClean="0"/>
              <a:t>Modified shift amount</a:t>
            </a:r>
          </a:p>
          <a:p>
            <a:pPr lvl="1"/>
            <a:r>
              <a:rPr lang="en-US" altLang="zh-TW" sz="1600" dirty="0" smtClean="0"/>
              <a:t>f1_dp2hp_abs_amount </a:t>
            </a:r>
            <a:r>
              <a:rPr lang="en-US" altLang="zh-TW" sz="1600" dirty="0"/>
              <a:t>= (f1_dp2hp_subnorm</a:t>
            </a:r>
            <a:r>
              <a:rPr lang="en-US" altLang="zh-TW" sz="1600" dirty="0" smtClean="0"/>
              <a:t>) </a:t>
            </a:r>
            <a:r>
              <a:rPr lang="en-US" altLang="zh-TW" sz="1600" dirty="0"/>
              <a:t>? </a:t>
            </a:r>
            <a:r>
              <a:rPr lang="en-US" altLang="zh-TW" sz="1600" dirty="0" smtClean="0"/>
              <a:t>{2‘b11, ~f1_op1_exp_dp} + 13'd1052 : </a:t>
            </a:r>
            <a:r>
              <a:rPr lang="en-US" altLang="zh-TW" sz="1600" dirty="0"/>
              <a:t>13'd42;</a:t>
            </a:r>
            <a:endParaRPr lang="en-US" altLang="zh-TW" sz="1600" dirty="0" smtClean="0"/>
          </a:p>
          <a:p>
            <a:pPr lvl="1"/>
            <a:r>
              <a:rPr lang="en-US" altLang="zh-TW" sz="1600" dirty="0" smtClean="0"/>
              <a:t>f1_sp2hp_abs_amount = (f1_sp2hp_subnorm) ? {5‘b11111, </a:t>
            </a:r>
            <a:r>
              <a:rPr lang="en-US" altLang="zh-TW" sz="1600" dirty="0"/>
              <a:t>~</a:t>
            </a:r>
            <a:r>
              <a:rPr lang="en-US" altLang="zh-TW" sz="1600" dirty="0" smtClean="0"/>
              <a:t>f1_op1_exp_sp</a:t>
            </a:r>
            <a:r>
              <a:rPr lang="en-US" altLang="zh-TW" sz="1600" dirty="0"/>
              <a:t>} </a:t>
            </a:r>
            <a:r>
              <a:rPr lang="en-US" altLang="zh-TW" sz="1600" dirty="0" smtClean="0"/>
              <a:t>+ 13’d156 : 13'd42;</a:t>
            </a:r>
          </a:p>
          <a:p>
            <a:pPr lvl="1"/>
            <a:r>
              <a:rPr lang="en-US" altLang="zh-TW" sz="1600" dirty="0" smtClean="0"/>
              <a:t>f1_dp2sp_abs_amount = </a:t>
            </a:r>
            <a:r>
              <a:rPr lang="en-US" altLang="zh-TW" sz="1600" dirty="0"/>
              <a:t>(</a:t>
            </a:r>
            <a:r>
              <a:rPr lang="en-US" altLang="zh-TW" sz="1600" dirty="0" smtClean="0"/>
              <a:t>f1_dp2hp_subnorm</a:t>
            </a:r>
            <a:r>
              <a:rPr lang="en-US" altLang="zh-TW" sz="1600" dirty="0"/>
              <a:t>) ? {2‘b11, ~f1_op1_exp_dp} </a:t>
            </a:r>
            <a:r>
              <a:rPr lang="en-US" altLang="zh-TW" sz="1600" dirty="0" smtClean="0"/>
              <a:t> + 13’d927 : 13'd29;</a:t>
            </a:r>
            <a:endParaRPr lang="en-US" altLang="zh-TW" sz="1600" dirty="0"/>
          </a:p>
          <a:p>
            <a:endParaRPr lang="en-US" altLang="zh-TW" sz="2000" dirty="0"/>
          </a:p>
          <a:p>
            <a:endParaRPr lang="en-US" altLang="zh-TW"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73223"/>
            <a:ext cx="7249280" cy="2335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99592" y="2938737"/>
            <a:ext cx="6336704" cy="346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08569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Interface</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112805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Hierarchy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2496"/>
            <a:ext cx="5904657"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869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(1/)</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vc_lane_vfmis.v</a:t>
            </a:r>
            <a:endParaRPr lang="en-US" altLang="zh-TW" sz="2000" dirty="0" smtClean="0"/>
          </a:p>
          <a:p>
            <a:r>
              <a:rPr lang="en-US" altLang="zh-TW" sz="2000" dirty="0"/>
              <a:t>Hierarchy diagram</a:t>
            </a:r>
            <a:endParaRPr lang="zh-TW" altLang="en-US" sz="2000" dirty="0"/>
          </a:p>
          <a:p>
            <a:endParaRPr lang="en-US" altLang="zh-TW" sz="2000" dirty="0" smtClean="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90030"/>
            <a:ext cx="55340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59832" y="4005063"/>
            <a:ext cx="3024336"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337706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uArch</a:t>
            </a:r>
            <a:r>
              <a:rPr lang="en-US" altLang="zh-TW" dirty="0"/>
              <a:t> overview</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327426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(2/)</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Block connection diagram</a:t>
            </a:r>
            <a:endParaRPr lang="zh-TW" altLang="en-US" sz="2000" dirty="0"/>
          </a:p>
        </p:txBody>
      </p:sp>
      <p:pic>
        <p:nvPicPr>
          <p:cNvPr id="2051" name="Picture 3" descr="T:\users\klmn\larryzzr\FP_Larry\VPU hierarchy\all-Lane 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4392487" cy="21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553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(3/)</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1287317436"/>
              </p:ext>
            </p:extLst>
          </p:nvPr>
        </p:nvGraphicFramePr>
        <p:xfrm>
          <a:off x="539552" y="1177696"/>
          <a:ext cx="7992888" cy="539496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err="1" smtClean="0"/>
                        <a:t>core_clk</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Clock</a:t>
                      </a:r>
                      <a:endParaRPr lang="zh-TW" altLang="en-US" sz="14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core_reset_n</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Negative Edge Reset</a:t>
                      </a:r>
                      <a:endParaRPr lang="zh-TW" altLang="en-US" sz="1400" dirty="0"/>
                    </a:p>
                  </a:txBody>
                  <a:tcPr/>
                </a:tc>
                <a:extLst>
                  <a:ext uri="{0D108BD9-81ED-4DB2-BD59-A6C34878D82A}">
                    <a16:rowId xmlns:a16="http://schemas.microsoft.com/office/drawing/2014/main" val="10002"/>
                  </a:ext>
                </a:extLst>
              </a:tr>
              <a:tr h="227102">
                <a:tc>
                  <a:txBody>
                    <a:bodyPr/>
                    <a:lstStyle/>
                    <a:p>
                      <a:r>
                        <a:rPr lang="en-US" altLang="zh-TW" sz="1400" dirty="0" err="1" smtClean="0"/>
                        <a:t>lane_id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Lane</a:t>
                      </a:r>
                      <a:r>
                        <a:rPr lang="en-US" altLang="zh-TW" sz="1400" baseline="0" dirty="0" smtClean="0"/>
                        <a:t> </a:t>
                      </a:r>
                      <a:r>
                        <a:rPr lang="en-US" altLang="zh-TW" sz="1400" dirty="0" smtClean="0"/>
                        <a:t>ID and</a:t>
                      </a:r>
                      <a:r>
                        <a:rPr lang="en-US" altLang="zh-TW" sz="1400" baseline="0" dirty="0" smtClean="0"/>
                        <a:t> it indicate lane0 for scalar floating-point logics</a:t>
                      </a:r>
                      <a:endParaRPr lang="zh-TW" altLang="en-US" sz="1400" dirty="0"/>
                    </a:p>
                  </a:txBody>
                  <a:tcPr/>
                </a:tc>
                <a:extLst>
                  <a:ext uri="{0D108BD9-81ED-4DB2-BD59-A6C34878D82A}">
                    <a16:rowId xmlns:a16="http://schemas.microsoft.com/office/drawing/2014/main" val="10003"/>
                  </a:ext>
                </a:extLst>
              </a:tr>
              <a:tr h="227102">
                <a:tc>
                  <a:txBody>
                    <a:bodyPr/>
                    <a:lstStyle/>
                    <a:p>
                      <a:r>
                        <a:rPr lang="en-US" altLang="zh-TW" sz="1400" dirty="0" err="1" smtClean="0"/>
                        <a:t>vfmis_vtype_sew</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vsew</a:t>
                      </a:r>
                      <a:r>
                        <a:rPr lang="en-US" altLang="zh-TW" sz="1400" baseline="0" dirty="0" smtClean="0"/>
                        <a:t> to execute instruction</a:t>
                      </a:r>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vfmis_csr_ediv</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vediv</a:t>
                      </a:r>
                      <a:r>
                        <a:rPr lang="en-US" altLang="zh-TW" sz="1400" baseline="0" dirty="0" smtClean="0"/>
                        <a:t> to execute instruction</a:t>
                      </a:r>
                    </a:p>
                  </a:txBody>
                  <a:tcPr/>
                </a:tc>
                <a:extLst>
                  <a:ext uri="{0D108BD9-81ED-4DB2-BD59-A6C34878D82A}">
                    <a16:rowId xmlns:a16="http://schemas.microsoft.com/office/drawing/2014/main" val="10005"/>
                  </a:ext>
                </a:extLst>
              </a:tr>
              <a:tr h="227102">
                <a:tc>
                  <a:txBody>
                    <a:bodyPr/>
                    <a:lstStyle/>
                    <a:p>
                      <a:r>
                        <a:rPr lang="en-US" altLang="zh-TW" sz="1400" dirty="0" err="1" smtClean="0"/>
                        <a:t>vfmis_vtype_lmul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vlmul</a:t>
                      </a:r>
                      <a:r>
                        <a:rPr lang="en-US" altLang="zh-TW" sz="1400" baseline="0" dirty="0" smtClean="0"/>
                        <a:t> to execute instruction</a:t>
                      </a:r>
                      <a:endParaRPr lang="zh-TW" altLang="en-US" sz="1400" dirty="0"/>
                    </a:p>
                  </a:txBody>
                  <a:tcPr/>
                </a:tc>
                <a:extLst>
                  <a:ext uri="{0D108BD9-81ED-4DB2-BD59-A6C34878D82A}">
                    <a16:rowId xmlns:a16="http://schemas.microsoft.com/office/drawing/2014/main" val="10006"/>
                  </a:ext>
                </a:extLst>
              </a:tr>
              <a:tr h="227102">
                <a:tc>
                  <a:txBody>
                    <a:bodyPr/>
                    <a:lstStyle/>
                    <a:p>
                      <a:r>
                        <a:rPr lang="en-US" altLang="zh-TW" sz="1400" dirty="0" err="1" smtClean="0"/>
                        <a:t>vfmis_rmode</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frm</a:t>
                      </a:r>
                      <a:r>
                        <a:rPr lang="en-US" altLang="zh-TW" sz="1400" baseline="0" dirty="0" smtClean="0"/>
                        <a:t> to execute instruction</a:t>
                      </a:r>
                      <a:endParaRPr lang="zh-TW" altLang="en-US" sz="1400" dirty="0"/>
                    </a:p>
                  </a:txBody>
                  <a:tcPr/>
                </a:tc>
                <a:extLst>
                  <a:ext uri="{0D108BD9-81ED-4DB2-BD59-A6C34878D82A}">
                    <a16:rowId xmlns:a16="http://schemas.microsoft.com/office/drawing/2014/main" val="10007"/>
                  </a:ext>
                </a:extLst>
              </a:tr>
              <a:tr h="227102">
                <a:tc>
                  <a:txBody>
                    <a:bodyPr/>
                    <a:lstStyle/>
                    <a:p>
                      <a:r>
                        <a:rPr lang="en-US" altLang="zh-TW" sz="1400" dirty="0" err="1" smtClean="0"/>
                        <a:t>vfmis_valid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Instruction valid</a:t>
                      </a:r>
                      <a:r>
                        <a:rPr lang="en-US" altLang="zh-TW" sz="1400" baseline="0" dirty="0" smtClean="0"/>
                        <a:t> signal</a:t>
                      </a:r>
                      <a:endParaRPr lang="zh-TW" altLang="en-US" sz="1400" dirty="0" smtClean="0"/>
                    </a:p>
                  </a:txBody>
                  <a:tcPr/>
                </a:tc>
                <a:extLst>
                  <a:ext uri="{0D108BD9-81ED-4DB2-BD59-A6C34878D82A}">
                    <a16:rowId xmlns:a16="http://schemas.microsoft.com/office/drawing/2014/main" val="10008"/>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vfmis_uop_cnt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r>
                        <a:rPr lang="en-US" altLang="zh-TW" sz="1400" dirty="0" smtClean="0"/>
                        <a:t>Micro-op</a:t>
                      </a:r>
                      <a:r>
                        <a:rPr lang="en-US" altLang="zh-TW" sz="1400" baseline="0" dirty="0" smtClean="0"/>
                        <a:t> counter start from 0</a:t>
                      </a:r>
                      <a:endParaRPr lang="zh-TW" altLang="en-US" sz="1400" dirty="0"/>
                    </a:p>
                  </a:txBody>
                  <a:tcPr/>
                </a:tc>
                <a:extLst>
                  <a:ext uri="{0D108BD9-81ED-4DB2-BD59-A6C34878D82A}">
                    <a16:rowId xmlns:a16="http://schemas.microsoft.com/office/drawing/2014/main" val="10009"/>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vfmis_uop_first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a:t>
                      </a:r>
                      <a:r>
                        <a:rPr lang="en-US" altLang="zh-TW" sz="1400" baseline="0" dirty="0" smtClean="0"/>
                        <a:t> the 1</a:t>
                      </a:r>
                      <a:r>
                        <a:rPr lang="en-US" altLang="zh-TW" sz="1400" baseline="30000" dirty="0" smtClean="0"/>
                        <a:t>st</a:t>
                      </a:r>
                      <a:r>
                        <a:rPr lang="en-US" altLang="zh-TW" sz="1400" baseline="0" dirty="0" smtClean="0"/>
                        <a:t> micro-op</a:t>
                      </a:r>
                      <a:endParaRPr lang="zh-TW" altLang="en-US" sz="1400" dirty="0"/>
                    </a:p>
                  </a:txBody>
                  <a:tcPr/>
                </a:tc>
                <a:extLst>
                  <a:ext uri="{0D108BD9-81ED-4DB2-BD59-A6C34878D82A}">
                    <a16:rowId xmlns:a16="http://schemas.microsoft.com/office/drawing/2014/main" val="10010"/>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vfmis_uop_last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Indicate</a:t>
                      </a:r>
                      <a:r>
                        <a:rPr lang="en-US" altLang="zh-TW" sz="1400" baseline="0" dirty="0" smtClean="0"/>
                        <a:t> the last micro-op</a:t>
                      </a:r>
                      <a:endParaRPr lang="zh-TW" altLang="en-US" sz="1400" dirty="0" smtClean="0"/>
                    </a:p>
                  </a:txBody>
                  <a:tcPr/>
                </a:tc>
                <a:extLst>
                  <a:ext uri="{0D108BD9-81ED-4DB2-BD59-A6C34878D82A}">
                    <a16:rowId xmlns:a16="http://schemas.microsoft.com/office/drawing/2014/main" val="10011"/>
                  </a:ext>
                </a:extLst>
              </a:tr>
              <a:tr h="227102">
                <a:tc>
                  <a:txBody>
                    <a:bodyPr/>
                    <a:lstStyle/>
                    <a:p>
                      <a:r>
                        <a:rPr lang="en-US" altLang="zh-TW" sz="1400" dirty="0" err="1" smtClean="0"/>
                        <a:t>vfmis_msk_bits</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The</a:t>
                      </a:r>
                      <a:r>
                        <a:rPr lang="en-US" altLang="zh-TW" sz="1400" baseline="0" dirty="0" smtClean="0"/>
                        <a:t> source data valid signal</a:t>
                      </a:r>
                      <a:endParaRPr lang="zh-TW" altLang="en-US" sz="1400" dirty="0"/>
                    </a:p>
                  </a:txBody>
                  <a:tcPr/>
                </a:tc>
                <a:extLst>
                  <a:ext uri="{0D108BD9-81ED-4DB2-BD59-A6C34878D82A}">
                    <a16:rowId xmlns:a16="http://schemas.microsoft.com/office/drawing/2014/main" val="10012"/>
                  </a:ext>
                </a:extLst>
              </a:tr>
              <a:tr h="227102">
                <a:tc>
                  <a:txBody>
                    <a:bodyPr/>
                    <a:lstStyle/>
                    <a:p>
                      <a:r>
                        <a:rPr lang="en-US" altLang="zh-TW" sz="1400" dirty="0" err="1" smtClean="0"/>
                        <a:t>vfmis_ex_ctrl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Instruction encoding</a:t>
                      </a:r>
                      <a:r>
                        <a:rPr lang="en-US" altLang="zh-TW" sz="1400" baseline="0" dirty="0" smtClean="0"/>
                        <a:t> and please see </a:t>
                      </a:r>
                      <a:r>
                        <a:rPr lang="en-US" altLang="zh-TW" sz="1400" b="1" dirty="0" smtClean="0"/>
                        <a:t>Instruction encoding </a:t>
                      </a:r>
                      <a:r>
                        <a:rPr lang="en-US" altLang="zh-TW" sz="1400" dirty="0" smtClean="0"/>
                        <a:t>slide</a:t>
                      </a:r>
                      <a:endParaRPr lang="zh-TW" altLang="en-US" sz="1400" dirty="0"/>
                    </a:p>
                  </a:txBody>
                  <a:tcPr/>
                </a:tc>
                <a:extLst>
                  <a:ext uri="{0D108BD9-81ED-4DB2-BD59-A6C34878D82A}">
                    <a16:rowId xmlns:a16="http://schemas.microsoft.com/office/drawing/2014/main" val="10013"/>
                  </a:ext>
                </a:extLst>
              </a:tr>
              <a:tr h="227102">
                <a:tc>
                  <a:txBody>
                    <a:bodyPr/>
                    <a:lstStyle/>
                    <a:p>
                      <a:r>
                        <a:rPr lang="en-US" altLang="zh-TW" sz="1400" dirty="0" err="1" smtClean="0"/>
                        <a:t>vfmis_op_wide</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2x width destination or source</a:t>
                      </a:r>
                      <a:endParaRPr lang="zh-TW" altLang="en-US" sz="1400" dirty="0"/>
                    </a:p>
                  </a:txBody>
                  <a:tcPr/>
                </a:tc>
                <a:extLst>
                  <a:ext uri="{0D108BD9-81ED-4DB2-BD59-A6C34878D82A}">
                    <a16:rowId xmlns:a16="http://schemas.microsoft.com/office/drawing/2014/main" val="10014"/>
                  </a:ext>
                </a:extLst>
              </a:tr>
              <a:tr h="227102">
                <a:tc>
                  <a:txBody>
                    <a:bodyPr/>
                    <a:lstStyle/>
                    <a:p>
                      <a:r>
                        <a:rPr lang="en-US" altLang="zh-TW" sz="1400" dirty="0" err="1" smtClean="0"/>
                        <a:t>vfmis_sign</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 sign data (XRF)</a:t>
                      </a:r>
                      <a:endParaRPr lang="zh-TW" altLang="en-US" sz="1400" dirty="0"/>
                    </a:p>
                  </a:txBody>
                  <a:tcPr/>
                </a:tc>
                <a:extLst>
                  <a:ext uri="{0D108BD9-81ED-4DB2-BD59-A6C34878D82A}">
                    <a16:rowId xmlns:a16="http://schemas.microsoft.com/office/drawing/2014/main" val="10015"/>
                  </a:ext>
                </a:extLst>
              </a:tr>
              <a:tr h="227102">
                <a:tc>
                  <a:txBody>
                    <a:bodyPr/>
                    <a:lstStyle/>
                    <a:p>
                      <a:r>
                        <a:rPr lang="en-US" altLang="zh-TW" sz="1400" dirty="0" err="1" smtClean="0"/>
                        <a:t>vfmis_tail_bits</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the tail elements a</a:t>
                      </a:r>
                      <a:r>
                        <a:rPr lang="en-US" altLang="zh-TW" sz="1400" dirty="0" smtClean="0"/>
                        <a:t>nd the value is inversion of </a:t>
                      </a:r>
                      <a:r>
                        <a:rPr lang="en-US" altLang="zh-TW" sz="1400" dirty="0" err="1" smtClean="0"/>
                        <a:t>vfmis_msk_bits</a:t>
                      </a:r>
                      <a:endParaRPr lang="zh-TW" altLang="en-US" sz="1400"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9116589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(4/)</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2803455142"/>
              </p:ext>
            </p:extLst>
          </p:nvPr>
        </p:nvGraphicFramePr>
        <p:xfrm>
          <a:off x="539552" y="1177696"/>
          <a:ext cx="7992888" cy="243840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err="1" smtClean="0"/>
                        <a:t>vrf_data</a:t>
                      </a:r>
                      <a:r>
                        <a:rPr lang="en-US" altLang="zh-TW" sz="1400" dirty="0" smtClean="0"/>
                        <a:t>[0/1/2/3]_in</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 data is</a:t>
                      </a:r>
                      <a:r>
                        <a:rPr lang="en-US" altLang="zh-TW" sz="1400" baseline="0" dirty="0" smtClean="0"/>
                        <a:t> from VRF read port 0/1/2/3</a:t>
                      </a:r>
                      <a:endParaRPr lang="zh-TW" altLang="en-US" sz="14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frf_data</a:t>
                      </a:r>
                      <a:r>
                        <a:rPr lang="en-US" altLang="zh-TW" sz="1400" dirty="0" smtClean="0"/>
                        <a:t>[0/1/2]_out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 data is</a:t>
                      </a:r>
                      <a:r>
                        <a:rPr lang="en-US" altLang="zh-TW" sz="1400" baseline="0" dirty="0" smtClean="0"/>
                        <a:t> from FRF read port 0/1/2/3</a:t>
                      </a:r>
                      <a:endParaRPr lang="zh-TW" altLang="en-US" sz="1400" dirty="0" smtClean="0"/>
                    </a:p>
                  </a:txBody>
                  <a:tcPr/>
                </a:tc>
                <a:extLst>
                  <a:ext uri="{0D108BD9-81ED-4DB2-BD59-A6C34878D82A}">
                    <a16:rowId xmlns:a16="http://schemas.microsoft.com/office/drawing/2014/main" val="10002"/>
                  </a:ext>
                </a:extLst>
              </a:tr>
              <a:tr h="227102">
                <a:tc>
                  <a:txBody>
                    <a:bodyPr/>
                    <a:lstStyle/>
                    <a:p>
                      <a:r>
                        <a:rPr lang="en-US" altLang="zh-TW" sz="1400" dirty="0" err="1" smtClean="0"/>
                        <a:t>fmis_scalar_valid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that the scalar data is valid</a:t>
                      </a:r>
                      <a:endParaRPr lang="zh-TW" altLang="en-US" sz="1400" dirty="0"/>
                    </a:p>
                  </a:txBody>
                  <a:tcPr/>
                </a:tc>
                <a:extLst>
                  <a:ext uri="{0D108BD9-81ED-4DB2-BD59-A6C34878D82A}">
                    <a16:rowId xmlns:a16="http://schemas.microsoft.com/office/drawing/2014/main" val="10003"/>
                  </a:ext>
                </a:extLst>
              </a:tr>
              <a:tr h="227102">
                <a:tc>
                  <a:txBody>
                    <a:bodyPr/>
                    <a:lstStyle/>
                    <a:p>
                      <a:r>
                        <a:rPr lang="en-US" altLang="zh-TW" sz="1400" dirty="0" err="1" smtClean="0"/>
                        <a:t>vfmis</a:t>
                      </a:r>
                      <a:r>
                        <a:rPr lang="en-US" altLang="zh-TW" sz="1400" dirty="0" smtClean="0"/>
                        <a:t>_[vs1/vs2/vs3]_valid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corresponding source data is valid</a:t>
                      </a:r>
                      <a:endParaRPr lang="zh-TW" altLang="en-US" sz="1400" dirty="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a:t>
                      </a:r>
                      <a:r>
                        <a:rPr lang="en-US" altLang="zh-TW" sz="1400" dirty="0" smtClean="0"/>
                        <a:t>_[vs1/vs2/vs3]_select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The corresponding source is from read port</a:t>
                      </a:r>
                    </a:p>
                  </a:txBody>
                  <a:tcPr/>
                </a:tc>
                <a:extLst>
                  <a:ext uri="{0D108BD9-81ED-4DB2-BD59-A6C34878D82A}">
                    <a16:rowId xmlns:a16="http://schemas.microsoft.com/office/drawing/2014/main" val="10005"/>
                  </a:ext>
                </a:extLst>
              </a:tr>
              <a:tr h="227102">
                <a:tc>
                  <a:txBody>
                    <a:bodyPr/>
                    <a:lstStyle/>
                    <a:p>
                      <a:r>
                        <a:rPr lang="en-US" altLang="zh-TW" sz="1400" dirty="0" err="1" smtClean="0"/>
                        <a:t>vfmis</a:t>
                      </a:r>
                      <a:r>
                        <a:rPr lang="en-US" altLang="zh-TW" sz="1400" dirty="0" smtClean="0"/>
                        <a:t>_[rs1/rs2]_valid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corresponding source data is valid</a:t>
                      </a:r>
                      <a:endParaRPr lang="zh-TW" altLang="en-US" sz="1400" dirty="0" smtClean="0"/>
                    </a:p>
                  </a:txBody>
                  <a:tcPr/>
                </a:tc>
                <a:extLst>
                  <a:ext uri="{0D108BD9-81ED-4DB2-BD59-A6C34878D82A}">
                    <a16:rowId xmlns:a16="http://schemas.microsoft.com/office/drawing/2014/main" val="10006"/>
                  </a:ext>
                </a:extLst>
              </a:tr>
              <a:tr h="227102">
                <a:tc>
                  <a:txBody>
                    <a:bodyPr/>
                    <a:lstStyle/>
                    <a:p>
                      <a:r>
                        <a:rPr lang="en-US" altLang="zh-TW" sz="1400" dirty="0" err="1" smtClean="0"/>
                        <a:t>vfmis_rs_data</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a:t>
                      </a:r>
                      <a:r>
                        <a:rPr lang="en-US" altLang="zh-TW" sz="1400" dirty="0" smtClean="0"/>
                        <a:t>the</a:t>
                      </a:r>
                      <a:r>
                        <a:rPr lang="en-US" altLang="zh-TW" sz="1400" baseline="0" dirty="0" smtClean="0"/>
                        <a:t> scalar source data of </a:t>
                      </a:r>
                      <a:r>
                        <a:rPr lang="en-US" altLang="zh-TW" sz="1400" dirty="0" smtClean="0"/>
                        <a:t>vector instruction</a:t>
                      </a:r>
                      <a:endParaRPr lang="zh-TW" alt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42040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(5/)</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692906903"/>
              </p:ext>
            </p:extLst>
          </p:nvPr>
        </p:nvGraphicFramePr>
        <p:xfrm>
          <a:off x="539552" y="1177696"/>
          <a:ext cx="7992888" cy="493776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smtClean="0"/>
                        <a:t>vfmis_lane_carryin0_data64</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data is from other lanes and this port is for reduction instruction</a:t>
                      </a:r>
                      <a:endParaRPr lang="zh-TW" altLang="en-US" sz="1400" dirty="0"/>
                    </a:p>
                  </a:txBody>
                  <a:tcPr/>
                </a:tc>
                <a:extLst>
                  <a:ext uri="{0D108BD9-81ED-4DB2-BD59-A6C34878D82A}">
                    <a16:rowId xmlns:a16="http://schemas.microsoft.com/office/drawing/2014/main" val="10001"/>
                  </a:ext>
                </a:extLst>
              </a:tr>
              <a:tr h="227102">
                <a:tc>
                  <a:txBody>
                    <a:bodyPr/>
                    <a:lstStyle/>
                    <a:p>
                      <a:r>
                        <a:rPr lang="en-US" altLang="zh-TW" sz="1400" dirty="0" smtClean="0"/>
                        <a:t>vfmis_lane_carryin1_data64</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data is from other lanes and this port is for reduction instruction</a:t>
                      </a:r>
                      <a:endParaRPr lang="zh-TW" altLang="en-US" sz="1400" dirty="0" smtClean="0"/>
                    </a:p>
                  </a:txBody>
                  <a:tcPr/>
                </a:tc>
                <a:extLst>
                  <a:ext uri="{0D108BD9-81ED-4DB2-BD59-A6C34878D82A}">
                    <a16:rowId xmlns:a16="http://schemas.microsoft.com/office/drawing/2014/main" val="10002"/>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vfmis_lane_carryout_data64</a:t>
                      </a:r>
                      <a:endParaRPr lang="zh-TW" altLang="en-US" sz="1400" dirty="0" smtClean="0"/>
                    </a:p>
                  </a:txBody>
                  <a:tcPr/>
                </a:tc>
                <a:tc>
                  <a:txBody>
                    <a:bodyPr/>
                    <a:lstStyle/>
                    <a:p>
                      <a:r>
                        <a:rPr lang="en-US" altLang="zh-TW" sz="1400" dirty="0" smtClean="0"/>
                        <a:t>Output</a:t>
                      </a:r>
                      <a:endParaRPr lang="zh-TW" altLang="en-US" sz="1400" dirty="0"/>
                    </a:p>
                  </a:txBody>
                  <a:tcPr/>
                </a:tc>
                <a:tc>
                  <a:txBody>
                    <a:bodyPr/>
                    <a:lstStyle/>
                    <a:p>
                      <a:r>
                        <a:rPr lang="en-US" altLang="zh-TW" sz="1400" dirty="0" smtClean="0"/>
                        <a:t>This is </a:t>
                      </a:r>
                      <a:r>
                        <a:rPr lang="en-US" altLang="zh-TW" sz="1400" baseline="0" dirty="0" smtClean="0"/>
                        <a:t>reduction instruction result and it will go to other lane</a:t>
                      </a:r>
                      <a:endParaRPr lang="zh-TW" altLang="en-US" sz="1400" dirty="0"/>
                    </a:p>
                  </a:txBody>
                  <a:tcPr/>
                </a:tc>
                <a:extLst>
                  <a:ext uri="{0D108BD9-81ED-4DB2-BD59-A6C34878D82A}">
                    <a16:rowId xmlns:a16="http://schemas.microsoft.com/office/drawing/2014/main" val="10003"/>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vfmis_lci_cmp_data</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Get permuted</a:t>
                      </a:r>
                      <a:r>
                        <a:rPr lang="en-US" altLang="zh-TW" sz="1400" baseline="0" dirty="0" smtClean="0"/>
                        <a:t> result from </a:t>
                      </a:r>
                      <a:r>
                        <a:rPr lang="en-US" altLang="zh-TW" sz="1400" baseline="0" dirty="0" err="1" smtClean="0"/>
                        <a:t>vc_lane_carry_control</a:t>
                      </a:r>
                      <a:endParaRPr lang="zh-TW" altLang="en-US" sz="1400" dirty="0" smtClean="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vfmis_lci_cmp_mask</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Get permuted</a:t>
                      </a:r>
                      <a:r>
                        <a:rPr lang="en-US" altLang="zh-TW" sz="1400" baseline="0" dirty="0" smtClean="0"/>
                        <a:t> </a:t>
                      </a:r>
                      <a:r>
                        <a:rPr lang="en-US" altLang="zh-TW" sz="1400" dirty="0" smtClean="0"/>
                        <a:t>byte-write</a:t>
                      </a:r>
                      <a:r>
                        <a:rPr lang="en-US" altLang="zh-TW" sz="1400" baseline="0" dirty="0" smtClean="0"/>
                        <a:t> enable from </a:t>
                      </a:r>
                      <a:r>
                        <a:rPr lang="en-US" altLang="zh-TW" sz="1400" baseline="0" dirty="0" err="1" smtClean="0"/>
                        <a:t>vc_lane_carry_control</a:t>
                      </a:r>
                      <a:endParaRPr lang="zh-TW" altLang="en-US" sz="1400" dirty="0"/>
                    </a:p>
                  </a:txBody>
                  <a:tcPr/>
                </a:tc>
                <a:extLst>
                  <a:ext uri="{0D108BD9-81ED-4DB2-BD59-A6C34878D82A}">
                    <a16:rowId xmlns:a16="http://schemas.microsoft.com/office/drawing/2014/main" val="10005"/>
                  </a:ext>
                </a:extLst>
              </a:tr>
              <a:tr h="227102">
                <a:tc>
                  <a:txBody>
                    <a:bodyPr/>
                    <a:lstStyle/>
                    <a:p>
                      <a:r>
                        <a:rPr lang="en-US" altLang="zh-TW" sz="1400" dirty="0" err="1" smtClean="0"/>
                        <a:t>vfmis_lco_cmp_data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comparing</a:t>
                      </a:r>
                      <a:r>
                        <a:rPr lang="en-US" altLang="zh-TW" sz="1400" baseline="0" dirty="0" smtClean="0"/>
                        <a:t> </a:t>
                      </a:r>
                      <a:r>
                        <a:rPr lang="en-US" altLang="zh-TW" sz="1400" dirty="0" smtClean="0"/>
                        <a:t>instruction result</a:t>
                      </a:r>
                      <a:r>
                        <a:rPr lang="en-US" altLang="zh-TW" sz="1400" baseline="0" dirty="0" smtClean="0"/>
                        <a:t> and the data will be permuted in </a:t>
                      </a:r>
                      <a:r>
                        <a:rPr lang="en-US" altLang="zh-TW" sz="1400" baseline="0" dirty="0" err="1" smtClean="0"/>
                        <a:t>vc_lane_carry_control</a:t>
                      </a:r>
                      <a:endParaRPr lang="zh-TW" altLang="en-US" sz="1400" dirty="0" smtClean="0"/>
                    </a:p>
                  </a:txBody>
                  <a:tcPr/>
                </a:tc>
                <a:extLst>
                  <a:ext uri="{0D108BD9-81ED-4DB2-BD59-A6C34878D82A}">
                    <a16:rowId xmlns:a16="http://schemas.microsoft.com/office/drawing/2014/main" val="10006"/>
                  </a:ext>
                </a:extLst>
              </a:tr>
              <a:tr h="227102">
                <a:tc>
                  <a:txBody>
                    <a:bodyPr/>
                    <a:lstStyle/>
                    <a:p>
                      <a:r>
                        <a:rPr lang="en-US" altLang="zh-TW" sz="1400" dirty="0" err="1" smtClean="0"/>
                        <a:t>vfmis_lco_cmp_mask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narrowing instruction byte-write</a:t>
                      </a:r>
                      <a:r>
                        <a:rPr lang="en-US" altLang="zh-TW" sz="1400" baseline="0" dirty="0" smtClean="0"/>
                        <a:t> enable and it will be permuted in </a:t>
                      </a:r>
                      <a:r>
                        <a:rPr lang="en-US" altLang="zh-TW" sz="1400" baseline="0" dirty="0" err="1" smtClean="0"/>
                        <a:t>vc_lane_carry_control</a:t>
                      </a:r>
                      <a:endParaRPr lang="zh-TW" altLang="en-US" sz="1400" dirty="0" smtClean="0"/>
                    </a:p>
                  </a:txBody>
                  <a:tcPr/>
                </a:tc>
                <a:extLst>
                  <a:ext uri="{0D108BD9-81ED-4DB2-BD59-A6C34878D82A}">
                    <a16:rowId xmlns:a16="http://schemas.microsoft.com/office/drawing/2014/main" val="10007"/>
                  </a:ext>
                </a:extLst>
              </a:tr>
              <a:tr h="227102">
                <a:tc>
                  <a:txBody>
                    <a:bodyPr/>
                    <a:lstStyle/>
                    <a:p>
                      <a:r>
                        <a:rPr lang="en-US" altLang="zh-TW" sz="1400" dirty="0" err="1" smtClean="0"/>
                        <a:t>vfmis_lci_narr_data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Get permuted</a:t>
                      </a:r>
                      <a:r>
                        <a:rPr lang="en-US" altLang="zh-TW" sz="1400" baseline="0" dirty="0" smtClean="0"/>
                        <a:t> result from </a:t>
                      </a:r>
                      <a:r>
                        <a:rPr lang="en-US" altLang="zh-TW" sz="1400" baseline="0" dirty="0" err="1" smtClean="0"/>
                        <a:t>vc_lane_carry_control</a:t>
                      </a:r>
                      <a:endParaRPr lang="zh-TW" altLang="en-US" sz="1400" dirty="0" smtClean="0"/>
                    </a:p>
                  </a:txBody>
                  <a:tcPr/>
                </a:tc>
                <a:extLst>
                  <a:ext uri="{0D108BD9-81ED-4DB2-BD59-A6C34878D82A}">
                    <a16:rowId xmlns:a16="http://schemas.microsoft.com/office/drawing/2014/main" val="10008"/>
                  </a:ext>
                </a:extLst>
              </a:tr>
              <a:tr h="227102">
                <a:tc>
                  <a:txBody>
                    <a:bodyPr/>
                    <a:lstStyle/>
                    <a:p>
                      <a:r>
                        <a:rPr lang="en-US" altLang="zh-TW" sz="1400" dirty="0" err="1" smtClean="0"/>
                        <a:t>vfmis_lci_narr_mask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Get permuted</a:t>
                      </a:r>
                      <a:r>
                        <a:rPr lang="en-US" altLang="zh-TW" sz="1400" baseline="0" dirty="0" smtClean="0"/>
                        <a:t> </a:t>
                      </a:r>
                      <a:r>
                        <a:rPr lang="en-US" altLang="zh-TW" sz="1400" dirty="0" smtClean="0"/>
                        <a:t>byte-write</a:t>
                      </a:r>
                      <a:r>
                        <a:rPr lang="en-US" altLang="zh-TW" sz="1400" baseline="0" dirty="0" smtClean="0"/>
                        <a:t> enable from </a:t>
                      </a:r>
                      <a:r>
                        <a:rPr lang="en-US" altLang="zh-TW" sz="1400" baseline="0" dirty="0" err="1" smtClean="0"/>
                        <a:t>vc_lane_carry_control</a:t>
                      </a:r>
                      <a:endParaRPr lang="zh-TW" altLang="en-US" sz="1400" dirty="0"/>
                    </a:p>
                  </a:txBody>
                  <a:tcPr/>
                </a:tc>
                <a:extLst>
                  <a:ext uri="{0D108BD9-81ED-4DB2-BD59-A6C34878D82A}">
                    <a16:rowId xmlns:a16="http://schemas.microsoft.com/office/drawing/2014/main" val="10009"/>
                  </a:ext>
                </a:extLst>
              </a:tr>
              <a:tr h="227102">
                <a:tc>
                  <a:txBody>
                    <a:bodyPr/>
                    <a:lstStyle/>
                    <a:p>
                      <a:r>
                        <a:rPr lang="en-US" altLang="zh-TW" sz="1400" dirty="0" err="1" smtClean="0"/>
                        <a:t>vfmis_lco_narr_data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This is narrowing instruction result</a:t>
                      </a:r>
                      <a:r>
                        <a:rPr lang="en-US" altLang="zh-TW" sz="1400" baseline="0" dirty="0" smtClean="0"/>
                        <a:t> and the data will be permuted in </a:t>
                      </a:r>
                      <a:r>
                        <a:rPr lang="en-US" altLang="zh-TW" sz="1400" baseline="0" dirty="0" err="1" smtClean="0"/>
                        <a:t>vc_lane_carry_control</a:t>
                      </a:r>
                      <a:endParaRPr lang="zh-TW" altLang="en-US" sz="1400" dirty="0"/>
                    </a:p>
                  </a:txBody>
                  <a:tcPr/>
                </a:tc>
                <a:extLst>
                  <a:ext uri="{0D108BD9-81ED-4DB2-BD59-A6C34878D82A}">
                    <a16:rowId xmlns:a16="http://schemas.microsoft.com/office/drawing/2014/main" val="10010"/>
                  </a:ext>
                </a:extLst>
              </a:tr>
              <a:tr h="227102">
                <a:tc>
                  <a:txBody>
                    <a:bodyPr/>
                    <a:lstStyle/>
                    <a:p>
                      <a:r>
                        <a:rPr lang="en-US" altLang="zh-TW" sz="1400" dirty="0" err="1" smtClean="0"/>
                        <a:t>vfmis_lco_narr_mask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narrowing instruction byte-write</a:t>
                      </a:r>
                      <a:r>
                        <a:rPr lang="en-US" altLang="zh-TW" sz="1400" baseline="0" dirty="0" smtClean="0"/>
                        <a:t> enable and it will be permuted in </a:t>
                      </a:r>
                      <a:r>
                        <a:rPr lang="en-US" altLang="zh-TW" sz="1400" baseline="0" dirty="0" err="1" smtClean="0"/>
                        <a:t>vc_lane_carry_control</a:t>
                      </a:r>
                      <a:endParaRPr lang="zh-TW" altLang="en-US" sz="1400" dirty="0" smtClean="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734769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(6/)</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3774201778"/>
              </p:ext>
            </p:extLst>
          </p:nvPr>
        </p:nvGraphicFramePr>
        <p:xfrm>
          <a:off x="539552" y="1177696"/>
          <a:ext cx="7992888" cy="182880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err="1" smtClean="0"/>
                        <a:t>vfmis_data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a:t>
                      </a:r>
                      <a:r>
                        <a:rPr lang="en-US" altLang="zh-TW" sz="1400" baseline="0" dirty="0" smtClean="0"/>
                        <a:t> VRF data</a:t>
                      </a:r>
                      <a:endParaRPr lang="zh-TW" altLang="en-US" sz="14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vfmis_frf_data</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Result FRF data</a:t>
                      </a:r>
                      <a:endParaRPr lang="zh-TW" altLang="en-US" sz="1400" dirty="0" smtClean="0"/>
                    </a:p>
                  </a:txBody>
                  <a:tcPr/>
                </a:tc>
                <a:extLst>
                  <a:ext uri="{0D108BD9-81ED-4DB2-BD59-A6C34878D82A}">
                    <a16:rowId xmlns:a16="http://schemas.microsoft.com/office/drawing/2014/main" val="10002"/>
                  </a:ext>
                </a:extLst>
              </a:tr>
              <a:tr h="227102">
                <a:tc>
                  <a:txBody>
                    <a:bodyPr/>
                    <a:lstStyle/>
                    <a:p>
                      <a:r>
                        <a:rPr lang="en-US" altLang="zh-TW" sz="1400" dirty="0" err="1" smtClean="0"/>
                        <a:t>vfmis_xrf_data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XRF data</a:t>
                      </a:r>
                      <a:endParaRPr lang="zh-TW" altLang="en-US" sz="1400" dirty="0"/>
                    </a:p>
                  </a:txBody>
                  <a:tcPr/>
                </a:tc>
                <a:extLst>
                  <a:ext uri="{0D108BD9-81ED-4DB2-BD59-A6C34878D82A}">
                    <a16:rowId xmlns:a16="http://schemas.microsoft.com/office/drawing/2014/main" val="10003"/>
                  </a:ext>
                </a:extLst>
              </a:tr>
              <a:tr h="227102">
                <a:tc>
                  <a:txBody>
                    <a:bodyPr/>
                    <a:lstStyle/>
                    <a:p>
                      <a:r>
                        <a:rPr lang="en-US" altLang="zh-TW" sz="1400" dirty="0" err="1" smtClean="0"/>
                        <a:t>vfmis_mask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byte-write</a:t>
                      </a:r>
                      <a:r>
                        <a:rPr lang="en-US" altLang="zh-TW" sz="1400" baseline="0" dirty="0" smtClean="0"/>
                        <a:t> enable</a:t>
                      </a:r>
                      <a:endParaRPr lang="zh-TW" altLang="en-US" sz="1400" dirty="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vfmis_vfcsr_flag_set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exception flag</a:t>
                      </a:r>
                      <a:endParaRPr lang="zh-TW"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10712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Pipe Interface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vc_vfp_fmis.v</a:t>
            </a:r>
            <a:endParaRPr lang="en-US" altLang="zh-TW" sz="2000" dirty="0" smtClean="0"/>
          </a:p>
          <a:p>
            <a:r>
              <a:rPr lang="en-US" altLang="zh-TW" sz="2000" dirty="0"/>
              <a:t>Supported FLENs are 16/32/64 and XLEN is the same with FLEN</a:t>
            </a:r>
          </a:p>
          <a:p>
            <a:r>
              <a:rPr lang="en-US" altLang="zh-TW" sz="2000" dirty="0" smtClean="0"/>
              <a:t>Hierarchy diagram</a:t>
            </a:r>
            <a:endParaRPr lang="zh-TW" altLang="en-US" sz="2000"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96" y="2708920"/>
            <a:ext cx="5231080" cy="397057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23929" y="4581129"/>
            <a:ext cx="1512168"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15646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2</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81500824"/>
              </p:ext>
            </p:extLst>
          </p:nvPr>
        </p:nvGraphicFramePr>
        <p:xfrm>
          <a:off x="467544" y="1628800"/>
          <a:ext cx="7992888" cy="493776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227102">
                <a:tc>
                  <a:txBody>
                    <a:bodyPr/>
                    <a:lstStyle/>
                    <a:p>
                      <a:r>
                        <a:rPr lang="en-US" altLang="zh-TW" sz="1600" dirty="0" err="1" smtClean="0"/>
                        <a:t>core_clk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Clock</a:t>
                      </a:r>
                      <a:endParaRPr lang="zh-TW" altLang="en-US" sz="16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t>core_reset_n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Negative Edge Reset</a:t>
                      </a:r>
                      <a:endParaRPr lang="zh-TW" altLang="en-US" sz="1600" dirty="0"/>
                    </a:p>
                  </a:txBody>
                  <a:tcPr/>
                </a:tc>
                <a:extLst>
                  <a:ext uri="{0D108BD9-81ED-4DB2-BD59-A6C34878D82A}">
                    <a16:rowId xmlns:a16="http://schemas.microsoft.com/office/drawing/2014/main" val="10002"/>
                  </a:ext>
                </a:extLst>
              </a:tr>
              <a:tr h="227102">
                <a:tc>
                  <a:txBody>
                    <a:bodyPr/>
                    <a:lstStyle/>
                    <a:p>
                      <a:r>
                        <a:rPr lang="en-US" altLang="zh-TW" sz="1600" dirty="0" smtClean="0"/>
                        <a:t>lane_pipe_id_0</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a:t>
                      </a:r>
                      <a:r>
                        <a:rPr lang="en-US" altLang="zh-TW" sz="1600" dirty="0" smtClean="0"/>
                        <a:t>Pipe 0 in Lane</a:t>
                      </a:r>
                      <a:r>
                        <a:rPr lang="en-US" altLang="zh-TW" sz="1600" baseline="0" dirty="0" smtClean="0"/>
                        <a:t> 0</a:t>
                      </a:r>
                      <a:endParaRPr lang="zh-TW" altLang="en-US" sz="1600" dirty="0"/>
                    </a:p>
                  </a:txBody>
                  <a:tcPr/>
                </a:tc>
                <a:extLst>
                  <a:ext uri="{0D108BD9-81ED-4DB2-BD59-A6C34878D82A}">
                    <a16:rowId xmlns:a16="http://schemas.microsoft.com/office/drawing/2014/main" val="10003"/>
                  </a:ext>
                </a:extLst>
              </a:tr>
              <a:tr h="227102">
                <a:tc>
                  <a:txBody>
                    <a:bodyPr/>
                    <a:lstStyle/>
                    <a:p>
                      <a:r>
                        <a:rPr lang="en-US" altLang="zh-TW" sz="1600" dirty="0" smtClean="0"/>
                        <a:t>f1_valid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Valid signal</a:t>
                      </a:r>
                      <a:endParaRPr lang="zh-TW" altLang="en-US" sz="1600" dirty="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f1_fmis_scalar_valid</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Indicate scalar</a:t>
                      </a:r>
                      <a:r>
                        <a:rPr lang="en-US" altLang="zh-TW" sz="1600" baseline="0" dirty="0" smtClean="0"/>
                        <a:t> instruction</a:t>
                      </a:r>
                    </a:p>
                  </a:txBody>
                  <a:tcPr/>
                </a:tc>
                <a:extLst>
                  <a:ext uri="{0D108BD9-81ED-4DB2-BD59-A6C34878D82A}">
                    <a16:rowId xmlns:a16="http://schemas.microsoft.com/office/drawing/2014/main" val="10005"/>
                  </a:ext>
                </a:extLst>
              </a:tr>
              <a:tr h="227102">
                <a:tc>
                  <a:txBody>
                    <a:bodyPr/>
                    <a:lstStyle/>
                    <a:p>
                      <a:r>
                        <a:rPr lang="en-US" altLang="zh-TW" sz="1600" dirty="0" smtClean="0"/>
                        <a:t>f1_ex_ctrl</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Control signal for encoding.</a:t>
                      </a:r>
                      <a:r>
                        <a:rPr lang="en-US" altLang="zh-TW" sz="1600" baseline="0" dirty="0" smtClean="0"/>
                        <a:t> More info in instruction encoding slide.</a:t>
                      </a:r>
                      <a:endParaRPr lang="zh-TW" altLang="en-US" sz="1600" dirty="0"/>
                    </a:p>
                  </a:txBody>
                  <a:tcPr/>
                </a:tc>
                <a:extLst>
                  <a:ext uri="{0D108BD9-81ED-4DB2-BD59-A6C34878D82A}">
                    <a16:rowId xmlns:a16="http://schemas.microsoft.com/office/drawing/2014/main" val="10006"/>
                  </a:ext>
                </a:extLst>
              </a:tr>
              <a:tr h="227102">
                <a:tc>
                  <a:txBody>
                    <a:bodyPr/>
                    <a:lstStyle/>
                    <a:p>
                      <a:r>
                        <a:rPr lang="en-US" altLang="zh-TW" sz="1600" dirty="0" smtClean="0"/>
                        <a:t>f1_sew</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element width</a:t>
                      </a:r>
                      <a:endParaRPr lang="zh-TW" altLang="en-US" sz="1600" dirty="0"/>
                    </a:p>
                  </a:txBody>
                  <a:tcPr/>
                </a:tc>
                <a:extLst>
                  <a:ext uri="{0D108BD9-81ED-4DB2-BD59-A6C34878D82A}">
                    <a16:rowId xmlns:a16="http://schemas.microsoft.com/office/drawing/2014/main" val="10007"/>
                  </a:ext>
                </a:extLst>
              </a:tr>
              <a:tr h="227102">
                <a:tc>
                  <a:txBody>
                    <a:bodyPr/>
                    <a:lstStyle/>
                    <a:p>
                      <a:r>
                        <a:rPr lang="en-US" altLang="zh-TW" sz="1600" dirty="0" smtClean="0"/>
                        <a:t>f1_ediv</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Un-used</a:t>
                      </a:r>
                      <a:endParaRPr lang="zh-TW" altLang="en-US" sz="1600" dirty="0" smtClean="0"/>
                    </a:p>
                  </a:txBody>
                  <a:tcPr/>
                </a:tc>
                <a:extLst>
                  <a:ext uri="{0D108BD9-81ED-4DB2-BD59-A6C34878D82A}">
                    <a16:rowId xmlns:a16="http://schemas.microsoft.com/office/drawing/2014/main" val="10008"/>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f1_round_mode</a:t>
                      </a:r>
                      <a:endParaRPr lang="zh-TW" altLang="en-US" sz="1600" dirty="0" smtClean="0"/>
                    </a:p>
                  </a:txBody>
                  <a:tcPr/>
                </a:tc>
                <a:tc>
                  <a:txBody>
                    <a:bodyPr/>
                    <a:lstStyle/>
                    <a:p>
                      <a:r>
                        <a:rPr lang="en-US" altLang="zh-TW" sz="1600" dirty="0" smtClean="0"/>
                        <a:t>Input</a:t>
                      </a:r>
                      <a:endParaRPr lang="zh-TW" altLang="en-US" sz="1600" dirty="0"/>
                    </a:p>
                  </a:txBody>
                  <a:tcPr/>
                </a:tc>
                <a:tc>
                  <a:txBody>
                    <a:bodyPr/>
                    <a:lstStyle/>
                    <a:p>
                      <a:r>
                        <a:rPr lang="en-US" altLang="zh-TW" sz="1600" dirty="0" smtClean="0"/>
                        <a:t>Round mode</a:t>
                      </a:r>
                      <a:endParaRPr lang="zh-TW" altLang="en-US" sz="1600" dirty="0"/>
                    </a:p>
                  </a:txBody>
                  <a:tcPr/>
                </a:tc>
                <a:extLst>
                  <a:ext uri="{0D108BD9-81ED-4DB2-BD59-A6C34878D82A}">
                    <a16:rowId xmlns:a16="http://schemas.microsoft.com/office/drawing/2014/main" val="10009"/>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f1_widen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Widening</a:t>
                      </a:r>
                      <a:r>
                        <a:rPr lang="en-US" altLang="zh-TW" sz="1600" baseline="0" dirty="0" smtClean="0"/>
                        <a:t> instruction for vector instruction</a:t>
                      </a:r>
                      <a:endParaRPr lang="zh-TW" altLang="en-US" sz="1600" dirty="0"/>
                    </a:p>
                  </a:txBody>
                  <a:tcPr/>
                </a:tc>
                <a:extLst>
                  <a:ext uri="{0D108BD9-81ED-4DB2-BD59-A6C34878D82A}">
                    <a16:rowId xmlns:a16="http://schemas.microsoft.com/office/drawing/2014/main" val="10010"/>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f1_narrow</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Narrowing instruction for vector instruction</a:t>
                      </a:r>
                      <a:endParaRPr lang="zh-TW" altLang="en-US" sz="1600" dirty="0"/>
                    </a:p>
                  </a:txBody>
                  <a:tcPr/>
                </a:tc>
                <a:extLst>
                  <a:ext uri="{0D108BD9-81ED-4DB2-BD59-A6C34878D82A}">
                    <a16:rowId xmlns:a16="http://schemas.microsoft.com/office/drawing/2014/main" val="10011"/>
                  </a:ext>
                </a:extLst>
              </a:tr>
              <a:tr h="227102">
                <a:tc>
                  <a:txBody>
                    <a:bodyPr/>
                    <a:lstStyle/>
                    <a:p>
                      <a:r>
                        <a:rPr lang="en-US" altLang="zh-TW" sz="1600" dirty="0" smtClean="0"/>
                        <a:t>f1_sign</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baseline="0" dirty="0" smtClean="0"/>
                        <a:t>Indicate signed integer source or decode instruction</a:t>
                      </a:r>
                      <a:endParaRPr lang="zh-TW" altLang="en-US" sz="1600" dirty="0"/>
                    </a:p>
                  </a:txBody>
                  <a:tcPr/>
                </a:tc>
                <a:extLst>
                  <a:ext uri="{0D108BD9-81ED-4DB2-BD59-A6C34878D82A}">
                    <a16:rowId xmlns:a16="http://schemas.microsoft.com/office/drawing/2014/main" val="10012"/>
                  </a:ext>
                </a:extLst>
              </a:tr>
              <a:tr h="227102">
                <a:tc>
                  <a:txBody>
                    <a:bodyPr/>
                    <a:lstStyle/>
                    <a:p>
                      <a:r>
                        <a:rPr lang="en-US" altLang="zh-TW" sz="1600" dirty="0" smtClean="0"/>
                        <a:t>f1_vmask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The corresponding</a:t>
                      </a:r>
                      <a:r>
                        <a:rPr lang="en-US" altLang="zh-TW" sz="1600" baseline="0" dirty="0" smtClean="0"/>
                        <a:t> element v</a:t>
                      </a:r>
                      <a:r>
                        <a:rPr lang="en-US" altLang="zh-TW" sz="1600" dirty="0" smtClean="0"/>
                        <a:t>0.t value</a:t>
                      </a:r>
                      <a:endParaRPr lang="zh-TW" altLang="en-US" sz="1600"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382146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3</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31170900"/>
              </p:ext>
            </p:extLst>
          </p:nvPr>
        </p:nvGraphicFramePr>
        <p:xfrm>
          <a:off x="539552" y="1268760"/>
          <a:ext cx="7992888" cy="341376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f1_op1_invalid</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Invalid</a:t>
                      </a:r>
                      <a:r>
                        <a:rPr lang="en-US" altLang="zh-TW" sz="1600" baseline="0" dirty="0" smtClean="0"/>
                        <a:t> oprand1</a:t>
                      </a:r>
                      <a:endParaRPr lang="zh-TW" altLang="en-US" sz="1600" dirty="0"/>
                    </a:p>
                  </a:txBody>
                  <a:tcPr/>
                </a:tc>
                <a:extLst>
                  <a:ext uri="{0D108BD9-81ED-4DB2-BD59-A6C34878D82A}">
                    <a16:rowId xmlns:a16="http://schemas.microsoft.com/office/drawing/2014/main" val="10001"/>
                  </a:ext>
                </a:extLst>
              </a:tr>
              <a:tr h="227102">
                <a:tc>
                  <a:txBody>
                    <a:bodyPr/>
                    <a:lstStyle/>
                    <a:p>
                      <a:r>
                        <a:rPr lang="en-US" altLang="zh-TW" sz="1600" dirty="0" smtClean="0"/>
                        <a:t>f1_op2_invalid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Invalid</a:t>
                      </a:r>
                      <a:r>
                        <a:rPr lang="en-US" altLang="zh-TW" sz="1600" baseline="0" dirty="0" smtClean="0"/>
                        <a:t> oprand2</a:t>
                      </a:r>
                      <a:endParaRPr lang="zh-TW" altLang="en-US" sz="1600" dirty="0" smtClean="0"/>
                    </a:p>
                  </a:txBody>
                  <a:tcPr/>
                </a:tc>
                <a:extLst>
                  <a:ext uri="{0D108BD9-81ED-4DB2-BD59-A6C34878D82A}">
                    <a16:rowId xmlns:a16="http://schemas.microsoft.com/office/drawing/2014/main" val="10002"/>
                  </a:ext>
                </a:extLst>
              </a:tr>
              <a:tr h="227102">
                <a:tc>
                  <a:txBody>
                    <a:bodyPr/>
                    <a:lstStyle/>
                    <a:p>
                      <a:r>
                        <a:rPr lang="en-US" altLang="zh-TW" sz="1600" dirty="0" smtClean="0"/>
                        <a:t>f1_op1_data</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Source oprand1</a:t>
                      </a:r>
                      <a:endParaRPr lang="zh-TW" altLang="en-US" sz="1600" dirty="0"/>
                    </a:p>
                  </a:txBody>
                  <a:tcPr/>
                </a:tc>
                <a:extLst>
                  <a:ext uri="{0D108BD9-81ED-4DB2-BD59-A6C34878D82A}">
                    <a16:rowId xmlns:a16="http://schemas.microsoft.com/office/drawing/2014/main" val="10003"/>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f1_op2_data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Source oprand2</a:t>
                      </a:r>
                      <a:endParaRPr lang="zh-TW" altLang="en-US" sz="1600" dirty="0" smtClean="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f1_cmp_inv_op</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r>
                        <a:rPr lang="en-US" altLang="zh-TW" sz="1600" dirty="0" smtClean="0"/>
                        <a:t>Set</a:t>
                      </a:r>
                      <a:r>
                        <a:rPr lang="en-US" altLang="zh-TW" sz="1600" baseline="0" dirty="0" smtClean="0"/>
                        <a:t> invalid operation exception flag for </a:t>
                      </a:r>
                      <a:r>
                        <a:rPr lang="en-US" altLang="zh-TW" sz="1600" dirty="0" smtClean="0"/>
                        <a:t>scalar</a:t>
                      </a:r>
                      <a:r>
                        <a:rPr lang="en-US" altLang="zh-TW" sz="1600" baseline="0" dirty="0" smtClean="0"/>
                        <a:t> </a:t>
                      </a:r>
                      <a:r>
                        <a:rPr lang="en-US" altLang="zh-TW" sz="1600" baseline="0" dirty="0" err="1" smtClean="0"/>
                        <a:t>fp</a:t>
                      </a:r>
                      <a:r>
                        <a:rPr lang="en-US" altLang="zh-TW" sz="1600" baseline="0" dirty="0" smtClean="0"/>
                        <a:t> instruction (destination is XRF)</a:t>
                      </a:r>
                    </a:p>
                  </a:txBody>
                  <a:tcPr/>
                </a:tc>
                <a:extLst>
                  <a:ext uri="{0D108BD9-81ED-4DB2-BD59-A6C34878D82A}">
                    <a16:rowId xmlns:a16="http://schemas.microsoft.com/office/drawing/2014/main" val="10005"/>
                  </a:ext>
                </a:extLst>
              </a:tr>
              <a:tr h="227102">
                <a:tc>
                  <a:txBody>
                    <a:bodyPr/>
                    <a:lstStyle/>
                    <a:p>
                      <a:r>
                        <a:rPr lang="en-US" altLang="zh-TW" sz="1600" dirty="0" smtClean="0"/>
                        <a:t>f1_wdata_en</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Write</a:t>
                      </a:r>
                      <a:r>
                        <a:rPr lang="en-US" altLang="zh-TW" sz="1600" baseline="0" dirty="0" smtClean="0"/>
                        <a:t> enable for F1 retired instruction (Instruction latency is 1)</a:t>
                      </a:r>
                      <a:endParaRPr lang="zh-TW" altLang="en-US" sz="1600" dirty="0"/>
                    </a:p>
                  </a:txBody>
                  <a:tcPr/>
                </a:tc>
                <a:extLst>
                  <a:ext uri="{0D108BD9-81ED-4DB2-BD59-A6C34878D82A}">
                    <a16:rowId xmlns:a16="http://schemas.microsoft.com/office/drawing/2014/main" val="10006"/>
                  </a:ext>
                </a:extLst>
              </a:tr>
              <a:tr h="227102">
                <a:tc>
                  <a:txBody>
                    <a:bodyPr/>
                    <a:lstStyle/>
                    <a:p>
                      <a:r>
                        <a:rPr lang="en-US" altLang="zh-TW" sz="1600" dirty="0" smtClean="0"/>
                        <a:t>f1_wdata</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a:t>
                      </a:r>
                      <a:r>
                        <a:rPr lang="en-US" altLang="zh-TW" sz="1600" baseline="0" dirty="0" smtClean="0"/>
                        <a:t> data for F1 retired instruction (Instruction latency is 1)</a:t>
                      </a:r>
                      <a:endParaRPr lang="zh-TW" alt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57092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4</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723598050"/>
              </p:ext>
            </p:extLst>
          </p:nvPr>
        </p:nvGraphicFramePr>
        <p:xfrm>
          <a:off x="539552" y="1412776"/>
          <a:ext cx="7992888" cy="527304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227102">
                <a:tc>
                  <a:txBody>
                    <a:bodyPr/>
                    <a:lstStyle/>
                    <a:p>
                      <a:r>
                        <a:rPr lang="en-US" altLang="zh-TW" sz="1600" dirty="0" smtClean="0"/>
                        <a:t>f2_result_type</a:t>
                      </a:r>
                      <a:endParaRPr lang="zh-TW" altLang="en-US"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 data</a:t>
                      </a:r>
                      <a:r>
                        <a:rPr lang="en-US" altLang="zh-TW" sz="1600" baseline="0" dirty="0" smtClean="0"/>
                        <a:t> </a:t>
                      </a:r>
                      <a:r>
                        <a:rPr lang="en-US" altLang="zh-TW" sz="1600" dirty="0" smtClean="0"/>
                        <a:t>type</a:t>
                      </a:r>
                    </a:p>
                    <a:p>
                      <a:r>
                        <a:rPr lang="en-US" altLang="zh-TW" sz="1600" dirty="0" smtClean="0">
                          <a:sym typeface="Wingdings" panose="05000000000000000000" pitchFamily="2" charset="2"/>
                        </a:rPr>
                        <a:t>3’b111  </a:t>
                      </a:r>
                      <a:r>
                        <a:rPr lang="en-US" altLang="zh-TW" sz="1600" dirty="0" smtClean="0"/>
                        <a:t>DP</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3’b110  SP</a:t>
                      </a:r>
                    </a:p>
                    <a:p>
                      <a:r>
                        <a:rPr lang="en-US" altLang="zh-TW" sz="1600" dirty="0" smtClean="0">
                          <a:sym typeface="Wingdings" panose="05000000000000000000" pitchFamily="2" charset="2"/>
                        </a:rPr>
                        <a:t>3’b101  HP</a:t>
                      </a:r>
                    </a:p>
                    <a:p>
                      <a:r>
                        <a:rPr lang="en-US" altLang="zh-TW" sz="1600" baseline="0" dirty="0" smtClean="0">
                          <a:sym typeface="Wingdings" panose="05000000000000000000" pitchFamily="2" charset="2"/>
                        </a:rPr>
                        <a:t>3’b100  </a:t>
                      </a:r>
                      <a:r>
                        <a:rPr lang="en-US" altLang="zh-TW" sz="1600" dirty="0" smtClean="0">
                          <a:sym typeface="Wingdings" panose="05000000000000000000" pitchFamily="2" charset="2"/>
                        </a:rPr>
                        <a:t>Bfloat16</a:t>
                      </a:r>
                    </a:p>
                    <a:p>
                      <a:r>
                        <a:rPr lang="en-US" altLang="zh-TW" sz="1600" dirty="0" smtClean="0">
                          <a:sym typeface="Wingdings" panose="05000000000000000000" pitchFamily="2" charset="2"/>
                        </a:rPr>
                        <a:t>3’b011  Double-word</a:t>
                      </a:r>
                    </a:p>
                    <a:p>
                      <a:r>
                        <a:rPr lang="en-US" altLang="zh-TW" sz="1600" dirty="0" smtClean="0">
                          <a:sym typeface="Wingdings" panose="05000000000000000000" pitchFamily="2" charset="2"/>
                        </a:rPr>
                        <a:t>3’b010  Word</a:t>
                      </a:r>
                    </a:p>
                    <a:p>
                      <a:r>
                        <a:rPr lang="en-US" altLang="zh-TW" sz="1600" dirty="0" smtClean="0">
                          <a:sym typeface="Wingdings" panose="05000000000000000000" pitchFamily="2" charset="2"/>
                        </a:rPr>
                        <a:t>3’b001  Half</a:t>
                      </a:r>
                      <a:r>
                        <a:rPr lang="en-US" altLang="zh-TW" sz="1600" baseline="0" dirty="0" smtClean="0">
                          <a:sym typeface="Wingdings" panose="05000000000000000000" pitchFamily="2" charset="2"/>
                        </a:rPr>
                        <a:t>-word</a:t>
                      </a:r>
                      <a:endParaRPr lang="en-US" altLang="zh-TW" sz="1600" dirty="0" smtClean="0">
                        <a:sym typeface="Wingdings" panose="05000000000000000000" pitchFamily="2" charset="2"/>
                      </a:endParaRPr>
                    </a:p>
                    <a:p>
                      <a:r>
                        <a:rPr lang="en-US" altLang="zh-TW" sz="1600" baseline="0" dirty="0" smtClean="0">
                          <a:sym typeface="Wingdings" panose="05000000000000000000" pitchFamily="2" charset="2"/>
                        </a:rPr>
                        <a:t>3’b000  </a:t>
                      </a:r>
                      <a:r>
                        <a:rPr lang="en-US" altLang="zh-TW" sz="1600" dirty="0" smtClean="0">
                          <a:sym typeface="Wingdings" panose="05000000000000000000" pitchFamily="2" charset="2"/>
                        </a:rPr>
                        <a:t>Byte</a:t>
                      </a:r>
                      <a:endParaRPr lang="en-US" altLang="zh-TW" sz="1600" baseline="0" dirty="0" smtClean="0">
                        <a:sym typeface="Wingdings" panose="05000000000000000000" pitchFamily="2" charset="2"/>
                      </a:endParaRPr>
                    </a:p>
                  </a:txBody>
                  <a:tcPr/>
                </a:tc>
                <a:extLst>
                  <a:ext uri="{0D108BD9-81ED-4DB2-BD59-A6C34878D82A}">
                    <a16:rowId xmlns:a16="http://schemas.microsoft.com/office/drawing/2014/main" val="10001"/>
                  </a:ext>
                </a:extLst>
              </a:tr>
              <a:tr h="227102">
                <a:tc>
                  <a:txBody>
                    <a:bodyPr/>
                    <a:lstStyle/>
                    <a:p>
                      <a:r>
                        <a:rPr lang="en-US" altLang="zh-TW" sz="1600" dirty="0" smtClean="0"/>
                        <a:t>f2_cmp_result</a:t>
                      </a:r>
                      <a:endParaRPr lang="zh-TW" altLang="en-US" sz="1600" dirty="0"/>
                    </a:p>
                  </a:txBody>
                  <a:tcPr/>
                </a:tc>
                <a:tc>
                  <a:txBody>
                    <a:bodyPr/>
                    <a:lstStyle/>
                    <a:p>
                      <a:r>
                        <a:rPr lang="en-US" altLang="zh-TW" sz="1600" dirty="0" smtClean="0"/>
                        <a:t>Output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Partial</a:t>
                      </a:r>
                      <a:r>
                        <a:rPr lang="en-US" altLang="zh-TW" sz="1600" baseline="0" dirty="0" smtClean="0"/>
                        <a:t> compare result and upper module need to merging and shifting data.</a:t>
                      </a:r>
                      <a:endParaRPr lang="zh-TW" altLang="en-US" sz="1600" dirty="0" smtClean="0"/>
                    </a:p>
                  </a:txBody>
                  <a:tcPr/>
                </a:tc>
                <a:extLst>
                  <a:ext uri="{0D108BD9-81ED-4DB2-BD59-A6C34878D82A}">
                    <a16:rowId xmlns:a16="http://schemas.microsoft.com/office/drawing/2014/main" val="10002"/>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f2_narr_wdata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r>
                        <a:rPr lang="en-US" altLang="zh-TW" sz="1600" dirty="0" smtClean="0"/>
                        <a:t>Partial</a:t>
                      </a:r>
                      <a:r>
                        <a:rPr lang="en-US" altLang="zh-TW" sz="1600" baseline="0" dirty="0" smtClean="0"/>
                        <a:t> narrowing result and upper module need to merging and shifting data.</a:t>
                      </a:r>
                      <a:endParaRPr lang="zh-TW" altLang="en-US" sz="1600" dirty="0"/>
                    </a:p>
                  </a:txBody>
                  <a:tcPr/>
                </a:tc>
                <a:extLst>
                  <a:ext uri="{0D108BD9-81ED-4DB2-BD59-A6C34878D82A}">
                    <a16:rowId xmlns:a16="http://schemas.microsoft.com/office/drawing/2014/main" val="10003"/>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f2_wdata_en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Write</a:t>
                      </a:r>
                      <a:r>
                        <a:rPr lang="en-US" altLang="zh-TW" sz="1600" baseline="0" dirty="0" smtClean="0"/>
                        <a:t> enable for non F1 retired instruction (Instruction latency is 2 or 3)</a:t>
                      </a:r>
                      <a:endParaRPr lang="zh-TW" altLang="en-US" sz="1600" dirty="0" smtClean="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f2_wdata</a:t>
                      </a:r>
                      <a:endParaRPr lang="zh-TW" altLang="en-US" sz="1600" dirty="0" smtClean="0"/>
                    </a:p>
                  </a:txBody>
                  <a:tcPr/>
                </a:tc>
                <a:tc>
                  <a:txBody>
                    <a:bodyPr/>
                    <a:lstStyle/>
                    <a:p>
                      <a:r>
                        <a:rPr lang="en-US" altLang="zh-TW" sz="1600" dirty="0" smtClean="0"/>
                        <a:t>Output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Result</a:t>
                      </a:r>
                      <a:r>
                        <a:rPr lang="en-US" altLang="zh-TW" sz="1600" baseline="0" dirty="0" smtClean="0"/>
                        <a:t> data for non F1 retired instruction (Instruction latency </a:t>
                      </a:r>
                      <a:r>
                        <a:rPr lang="en-US" altLang="zh-TW" sz="1600" baseline="0" smtClean="0"/>
                        <a:t>is 2 or 3</a:t>
                      </a:r>
                      <a:r>
                        <a:rPr lang="en-US" altLang="zh-TW" sz="1600" baseline="0" dirty="0" smtClean="0"/>
                        <a:t>)</a:t>
                      </a:r>
                      <a:endParaRPr lang="zh-TW" altLang="en-US" sz="1600" dirty="0" smtClean="0"/>
                    </a:p>
                  </a:txBody>
                  <a:tcPr/>
                </a:tc>
                <a:extLst>
                  <a:ext uri="{0D108BD9-81ED-4DB2-BD59-A6C34878D82A}">
                    <a16:rowId xmlns:a16="http://schemas.microsoft.com/office/drawing/2014/main" val="10005"/>
                  </a:ext>
                </a:extLst>
              </a:tr>
              <a:tr h="227102">
                <a:tc>
                  <a:txBody>
                    <a:bodyPr/>
                    <a:lstStyle/>
                    <a:p>
                      <a:r>
                        <a:rPr lang="en-US" altLang="zh-TW" sz="1600" dirty="0" smtClean="0"/>
                        <a:t>f2_flag_set</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baseline="0" dirty="0" smtClean="0"/>
                        <a:t>Result exception flag</a:t>
                      </a:r>
                      <a:endParaRPr lang="zh-TW" alt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06152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Instruction Encoding</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7555920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stage</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400" dirty="0" smtClean="0">
              <a:sym typeface="Wingdings" panose="05000000000000000000" pitchFamily="2" charset="2"/>
            </a:endParaRPr>
          </a:p>
        </p:txBody>
      </p:sp>
      <p:sp>
        <p:nvSpPr>
          <p:cNvPr id="5" name="矩形 4"/>
          <p:cNvSpPr/>
          <p:nvPr/>
        </p:nvSpPr>
        <p:spPr>
          <a:xfrm>
            <a:off x="5292080" y="5157192"/>
            <a:ext cx="11521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24" t="22542" r="53050" b="21402"/>
          <a:stretch/>
        </p:blipFill>
        <p:spPr bwMode="auto">
          <a:xfrm>
            <a:off x="123528" y="1889268"/>
            <a:ext cx="8827068" cy="42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724128" y="5293816"/>
            <a:ext cx="165618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83768" y="2420888"/>
            <a:ext cx="3168352" cy="372100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473876" y="2927122"/>
            <a:ext cx="1041952" cy="369332"/>
          </a:xfrm>
          <a:prstGeom prst="rect">
            <a:avLst/>
          </a:prstGeom>
          <a:noFill/>
        </p:spPr>
        <p:txBody>
          <a:bodyPr wrap="none" rtlCol="0">
            <a:spAutoFit/>
          </a:bodyPr>
          <a:lstStyle/>
          <a:p>
            <a:r>
              <a:rPr lang="en-US" altLang="zh-TW" dirty="0" smtClean="0">
                <a:solidFill>
                  <a:srgbClr val="FFC000"/>
                </a:solidFill>
              </a:rPr>
              <a:t>Frontend</a:t>
            </a:r>
            <a:endParaRPr lang="zh-TW" altLang="en-US" dirty="0">
              <a:solidFill>
                <a:srgbClr val="FFC000"/>
              </a:solidFill>
            </a:endParaRPr>
          </a:p>
        </p:txBody>
      </p:sp>
      <p:sp>
        <p:nvSpPr>
          <p:cNvPr id="15" name="文字方塊 14"/>
          <p:cNvSpPr txBox="1"/>
          <p:nvPr/>
        </p:nvSpPr>
        <p:spPr>
          <a:xfrm>
            <a:off x="7385421" y="5277091"/>
            <a:ext cx="1431802" cy="369332"/>
          </a:xfrm>
          <a:prstGeom prst="rect">
            <a:avLst/>
          </a:prstGeom>
          <a:noFill/>
        </p:spPr>
        <p:txBody>
          <a:bodyPr wrap="none" rtlCol="0">
            <a:spAutoFit/>
          </a:bodyPr>
          <a:lstStyle/>
          <a:p>
            <a:r>
              <a:rPr lang="en-US" altLang="zh-TW" dirty="0" smtClean="0">
                <a:solidFill>
                  <a:srgbClr val="FF0000"/>
                </a:solidFill>
              </a:rPr>
              <a:t>Function unit</a:t>
            </a:r>
            <a:endParaRPr lang="zh-TW" altLang="en-US" dirty="0">
              <a:solidFill>
                <a:srgbClr val="FF0000"/>
              </a:solidFill>
            </a:endParaRPr>
          </a:p>
        </p:txBody>
      </p:sp>
    </p:spTree>
    <p:extLst>
      <p:ext uri="{BB962C8B-B14F-4D97-AF65-F5344CB8AC3E}">
        <p14:creationId xmlns:p14="http://schemas.microsoft.com/office/powerpoint/2010/main" val="5247637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Instruction </a:t>
            </a:r>
            <a:r>
              <a:rPr lang="en-US" altLang="zh-TW" dirty="0" smtClean="0"/>
              <a:t>encoding (1/)</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1230957762"/>
              </p:ext>
            </p:extLst>
          </p:nvPr>
        </p:nvGraphicFramePr>
        <p:xfrm>
          <a:off x="323528" y="1402928"/>
          <a:ext cx="8568952" cy="5310965"/>
        </p:xfrm>
        <a:graphic>
          <a:graphicData uri="http://schemas.openxmlformats.org/presentationml/2006/ole">
            <mc:AlternateContent xmlns:mc="http://schemas.openxmlformats.org/markup-compatibility/2006">
              <mc:Choice xmlns:v="urn:schemas-microsoft-com:vml" Requires="v">
                <p:oleObj spid="_x0000_s2052" name="工作表" r:id="rId3" imgW="12344535" imgH="7648560" progId="Excel.Sheet.12">
                  <p:embed/>
                </p:oleObj>
              </mc:Choice>
              <mc:Fallback>
                <p:oleObj name="工作表" r:id="rId3" imgW="12344535" imgH="7648560" progId="Excel.Sheet.12">
                  <p:embed/>
                  <p:pic>
                    <p:nvPicPr>
                      <p:cNvPr id="5" name="物件 4"/>
                      <p:cNvPicPr/>
                      <p:nvPr/>
                    </p:nvPicPr>
                    <p:blipFill>
                      <a:blip r:embed="rId4"/>
                      <a:stretch>
                        <a:fillRect/>
                      </a:stretch>
                    </p:blipFill>
                    <p:spPr>
                      <a:xfrm>
                        <a:off x="323528" y="1402928"/>
                        <a:ext cx="8568952" cy="5310965"/>
                      </a:xfrm>
                      <a:prstGeom prst="rect">
                        <a:avLst/>
                      </a:prstGeom>
                    </p:spPr>
                  </p:pic>
                </p:oleObj>
              </mc:Fallback>
            </mc:AlternateContent>
          </a:graphicData>
        </a:graphic>
      </p:graphicFrame>
    </p:spTree>
    <p:extLst>
      <p:ext uri="{BB962C8B-B14F-4D97-AF65-F5344CB8AC3E}">
        <p14:creationId xmlns:p14="http://schemas.microsoft.com/office/powerpoint/2010/main" val="38043871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Backup</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7708747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Underflow Flag </a:t>
            </a:r>
            <a:r>
              <a:rPr lang="en-US" altLang="zh-TW" dirty="0" smtClean="0"/>
              <a:t>Detection – All cases</a:t>
            </a:r>
            <a:endParaRPr lang="zh-TW" altLang="en-US" dirty="0"/>
          </a:p>
        </p:txBody>
      </p:sp>
      <p:sp>
        <p:nvSpPr>
          <p:cNvPr id="3" name="內容版面配置區 2"/>
          <p:cNvSpPr>
            <a:spLocks noGrp="1"/>
          </p:cNvSpPr>
          <p:nvPr>
            <p:ph idx="1"/>
          </p:nvPr>
        </p:nvSpPr>
        <p:spPr>
          <a:xfrm>
            <a:off x="457200" y="1600200"/>
            <a:ext cx="2962672" cy="4525963"/>
          </a:xfrm>
        </p:spPr>
        <p:txBody>
          <a:bodyPr>
            <a:normAutofit/>
          </a:bodyPr>
          <a:lstStyle/>
          <a:p>
            <a:r>
              <a:rPr lang="en-US" altLang="zh-TW" sz="1600" dirty="0" smtClean="0"/>
              <a:t>The condition should qualify bit pattern (BP) and the following condition under different rounding mode</a:t>
            </a:r>
          </a:p>
        </p:txBody>
      </p:sp>
      <p:graphicFrame>
        <p:nvGraphicFramePr>
          <p:cNvPr id="10" name="表格 9"/>
          <p:cNvGraphicFramePr>
            <a:graphicFrameLocks noGrp="1"/>
          </p:cNvGraphicFramePr>
          <p:nvPr>
            <p:extLst>
              <p:ext uri="{D42A27DB-BD31-4B8C-83A1-F6EECF244321}">
                <p14:modId xmlns:p14="http://schemas.microsoft.com/office/powerpoint/2010/main" val="303474922"/>
              </p:ext>
            </p:extLst>
          </p:nvPr>
        </p:nvGraphicFramePr>
        <p:xfrm>
          <a:off x="3455369" y="1628800"/>
          <a:ext cx="5688631" cy="4663440"/>
        </p:xfrm>
        <a:graphic>
          <a:graphicData uri="http://schemas.openxmlformats.org/drawingml/2006/table">
            <a:tbl>
              <a:tblPr firstRow="1" bandRow="1">
                <a:tableStyleId>{5C22544A-7EE6-4342-B048-85BDC9FD1C3A}</a:tableStyleId>
              </a:tblPr>
              <a:tblGrid>
                <a:gridCol w="64807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492080">
                  <a:extLst>
                    <a:ext uri="{9D8B030D-6E8A-4147-A177-3AD203B41FA5}">
                      <a16:colId xmlns:a16="http://schemas.microsoft.com/office/drawing/2014/main" val="20006"/>
                    </a:ext>
                  </a:extLst>
                </a:gridCol>
                <a:gridCol w="595784">
                  <a:extLst>
                    <a:ext uri="{9D8B030D-6E8A-4147-A177-3AD203B41FA5}">
                      <a16:colId xmlns:a16="http://schemas.microsoft.com/office/drawing/2014/main" val="20007"/>
                    </a:ext>
                  </a:extLst>
                </a:gridCol>
                <a:gridCol w="504056">
                  <a:extLst>
                    <a:ext uri="{9D8B030D-6E8A-4147-A177-3AD203B41FA5}">
                      <a16:colId xmlns:a16="http://schemas.microsoft.com/office/drawing/2014/main" val="20008"/>
                    </a:ext>
                  </a:extLst>
                </a:gridCol>
                <a:gridCol w="504056">
                  <a:extLst>
                    <a:ext uri="{9D8B030D-6E8A-4147-A177-3AD203B41FA5}">
                      <a16:colId xmlns:a16="http://schemas.microsoft.com/office/drawing/2014/main" val="20009"/>
                    </a:ext>
                  </a:extLst>
                </a:gridCol>
                <a:gridCol w="576064">
                  <a:extLst>
                    <a:ext uri="{9D8B030D-6E8A-4147-A177-3AD203B41FA5}">
                      <a16:colId xmlns:a16="http://schemas.microsoft.com/office/drawing/2014/main" val="20010"/>
                    </a:ext>
                  </a:extLst>
                </a:gridCol>
                <a:gridCol w="576064">
                  <a:extLst>
                    <a:ext uri="{9D8B030D-6E8A-4147-A177-3AD203B41FA5}">
                      <a16:colId xmlns:a16="http://schemas.microsoft.com/office/drawing/2014/main" val="20011"/>
                    </a:ext>
                  </a:extLst>
                </a:gridCol>
              </a:tblGrid>
              <a:tr h="160959">
                <a:tc>
                  <a:txBody>
                    <a:bodyPr/>
                    <a:lstStyle/>
                    <a:p>
                      <a:pPr algn="ctr"/>
                      <a:r>
                        <a:rPr lang="en-US" altLang="zh-TW" sz="1200" dirty="0" smtClean="0"/>
                        <a:t>BP</a:t>
                      </a:r>
                      <a:endParaRPr lang="zh-TW" altLang="en-US" sz="1200" dirty="0"/>
                    </a:p>
                  </a:txBody>
                  <a:tcPr/>
                </a:tc>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extLst>
                  <a:ext uri="{0D108BD9-81ED-4DB2-BD59-A6C34878D82A}">
                    <a16:rowId xmlns:a16="http://schemas.microsoft.com/office/drawing/2014/main" val="10000"/>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1"/>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2"/>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3"/>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4"/>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A</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5"/>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6"/>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7"/>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8"/>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9"/>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0"/>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1"/>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2"/>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3"/>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4"/>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5"/>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98238121"/>
              </p:ext>
            </p:extLst>
          </p:nvPr>
        </p:nvGraphicFramePr>
        <p:xfrm>
          <a:off x="755576" y="4077072"/>
          <a:ext cx="2448272" cy="21336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255714">
                <a:tc>
                  <a:txBody>
                    <a:bodyPr/>
                    <a:lstStyle/>
                    <a:p>
                      <a:r>
                        <a:rPr lang="en-US" altLang="zh-TW" sz="1400" dirty="0" smtClean="0"/>
                        <a:t>RM</a:t>
                      </a:r>
                      <a:endParaRPr lang="zh-TW" altLang="en-US" sz="1400" dirty="0"/>
                    </a:p>
                  </a:txBody>
                  <a:tcPr/>
                </a:tc>
                <a:tc>
                  <a:txBody>
                    <a:bodyPr/>
                    <a:lstStyle/>
                    <a:p>
                      <a:r>
                        <a:rPr lang="en-US" altLang="zh-TW" sz="1400" dirty="0" smtClean="0"/>
                        <a:t>Underflow</a:t>
                      </a:r>
                      <a:endParaRPr lang="zh-TW" altLang="en-US" sz="1400" dirty="0"/>
                    </a:p>
                  </a:txBody>
                  <a:tcPr/>
                </a:tc>
                <a:extLst>
                  <a:ext uri="{0D108BD9-81ED-4DB2-BD59-A6C34878D82A}">
                    <a16:rowId xmlns:a16="http://schemas.microsoft.com/office/drawing/2014/main" val="10000"/>
                  </a:ext>
                </a:extLst>
              </a:tr>
              <a:tr h="255714">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extLst>
                  <a:ext uri="{0D108BD9-81ED-4DB2-BD59-A6C34878D82A}">
                    <a16:rowId xmlns:a16="http://schemas.microsoft.com/office/drawing/2014/main" val="10001"/>
                  </a:ext>
                </a:extLst>
              </a:tr>
              <a:tr h="25571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2"/>
                  </a:ext>
                </a:extLst>
              </a:tr>
              <a:tr h="25571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3"/>
                  </a:ext>
                </a:extLst>
              </a:tr>
              <a:tr h="25571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4"/>
                  </a:ext>
                </a:extLst>
              </a:tr>
              <a:tr h="25571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extLst>
                  <a:ext uri="{0D108BD9-81ED-4DB2-BD59-A6C34878D82A}">
                    <a16:rowId xmlns:a16="http://schemas.microsoft.com/office/drawing/2014/main" val="10005"/>
                  </a:ext>
                </a:extLst>
              </a:tr>
              <a:tr h="25571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69250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 v0.1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2050" name="Picture 2" descr="C:\Users\larryzzr\Desktop\FP\FMIS_Figs\fmis_datapath_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372199" cy="486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642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 v0.2</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12295" name="Picture 7" descr="C:\Users\larryzzr\Desktop\FP\FMIS_Figs\All-fmis 2stage pipe_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0241"/>
            <a:ext cx="7884368" cy="55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3865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a:t>uArch</a:t>
            </a:r>
            <a:r>
              <a:rPr lang="en-US" altLang="zh-TW" dirty="0"/>
              <a:t> – </a:t>
            </a:r>
            <a:r>
              <a:rPr lang="en-US" altLang="zh-TW" dirty="0" smtClean="0"/>
              <a:t>v0.3</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1031" name="Picture 7" descr="C:\Users\larryzzr\Desktop\FP_Larry\FMIS_Figs\All-fmis 2stage pipe_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81200"/>
            <a:ext cx="6761609" cy="528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682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a:t>uArch</a:t>
            </a:r>
            <a:r>
              <a:rPr lang="en-US" altLang="zh-TW" dirty="0"/>
              <a:t> – </a:t>
            </a:r>
            <a:r>
              <a:rPr lang="en-US" altLang="zh-TW" dirty="0" smtClean="0"/>
              <a:t>v0.4</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8"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95" y="1571421"/>
            <a:ext cx="6774122" cy="52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64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(1/)</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000" dirty="0" smtClean="0"/>
              <a:t>The following RTL </a:t>
            </a:r>
            <a:r>
              <a:rPr lang="en-US" altLang="zh-TW" sz="2000" dirty="0"/>
              <a:t>SHA-1 </a:t>
            </a:r>
            <a:r>
              <a:rPr lang="en-US" altLang="zh-TW" sz="2000" dirty="0" smtClean="0"/>
              <a:t>are</a:t>
            </a:r>
            <a:endParaRPr lang="en-US" altLang="zh-TW" sz="2000" dirty="0"/>
          </a:p>
          <a:p>
            <a:pPr lvl="1"/>
            <a:r>
              <a:rPr lang="en-US" altLang="zh-TW" sz="1600" dirty="0" smtClean="0"/>
              <a:t>Original</a:t>
            </a:r>
            <a:r>
              <a:rPr lang="en-US" altLang="zh-TW" sz="1600" dirty="0"/>
              <a:t>: </a:t>
            </a:r>
            <a:r>
              <a:rPr lang="en-US" altLang="zh-TW" sz="1600" dirty="0" smtClean="0"/>
              <a:t>master branch </a:t>
            </a:r>
            <a:r>
              <a:rPr lang="en-US" altLang="zh-TW" sz="1600" b="1" dirty="0" smtClean="0"/>
              <a:t>b81cf640d</a:t>
            </a:r>
          </a:p>
          <a:p>
            <a:pPr lvl="1"/>
            <a:r>
              <a:rPr lang="en-US" altLang="zh-TW" sz="1600" dirty="0" smtClean="0"/>
              <a:t>V1: master branch </a:t>
            </a:r>
            <a:r>
              <a:rPr lang="en-US" altLang="zh-TW" sz="1600" b="1" dirty="0" smtClean="0"/>
              <a:t>96a7f05b8</a:t>
            </a:r>
          </a:p>
          <a:p>
            <a:pPr lvl="1"/>
            <a:r>
              <a:rPr lang="en-US" altLang="zh-TW" sz="1600" dirty="0" smtClean="0"/>
              <a:t>V2: </a:t>
            </a:r>
            <a:r>
              <a:rPr lang="en-US" altLang="zh-TW" sz="1600" dirty="0"/>
              <a:t>master branch </a:t>
            </a:r>
            <a:r>
              <a:rPr lang="en-US" altLang="zh-TW" sz="1600" b="1" dirty="0"/>
              <a:t>4b13089c3</a:t>
            </a:r>
            <a:endParaRPr lang="en-US" altLang="zh-TW" sz="1600" b="1" dirty="0" smtClean="0"/>
          </a:p>
          <a:p>
            <a:r>
              <a:rPr lang="en-US" altLang="zh-TW" sz="2000" dirty="0" smtClean="0"/>
              <a:t>Synthesis tool: </a:t>
            </a:r>
            <a:r>
              <a:rPr lang="en-US" altLang="zh-TW" sz="2000" dirty="0"/>
              <a:t>DC v2019.03-sp3</a:t>
            </a:r>
            <a:endParaRPr lang="en-US" altLang="zh-TW" sz="2000" dirty="0" smtClean="0"/>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FMIS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902420225"/>
              </p:ext>
            </p:extLst>
          </p:nvPr>
        </p:nvGraphicFramePr>
        <p:xfrm>
          <a:off x="827584" y="3501008"/>
          <a:ext cx="7848871" cy="1371600"/>
        </p:xfrm>
        <a:graphic>
          <a:graphicData uri="http://schemas.openxmlformats.org/drawingml/2006/table">
            <a:tbl>
              <a:tblPr firstRow="1" bandRow="1">
                <a:tableStyleId>{5C22544A-7EE6-4342-B048-85BDC9FD1C3A}</a:tableStyleId>
              </a:tblPr>
              <a:tblGrid>
                <a:gridCol w="1121267">
                  <a:extLst>
                    <a:ext uri="{9D8B030D-6E8A-4147-A177-3AD203B41FA5}">
                      <a16:colId xmlns:a16="http://schemas.microsoft.com/office/drawing/2014/main" val="20000"/>
                    </a:ext>
                  </a:extLst>
                </a:gridCol>
                <a:gridCol w="894957">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2016223">
                  <a:extLst>
                    <a:ext uri="{9D8B030D-6E8A-4147-A177-3AD203B41FA5}">
                      <a16:colId xmlns:a16="http://schemas.microsoft.com/office/drawing/2014/main" val="20004"/>
                    </a:ext>
                  </a:extLst>
                </a:gridCol>
              </a:tblGrid>
              <a:tr h="1440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err="1" smtClean="0"/>
                        <a:t>Feq</a:t>
                      </a:r>
                      <a:r>
                        <a:rPr lang="en-US" altLang="zh-TW" sz="120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XLEN/FLEN</a:t>
                      </a:r>
                      <a:endParaRPr lang="zh-TW" altLang="en-US" sz="1200" dirty="0"/>
                    </a:p>
                  </a:txBody>
                  <a:tcPr/>
                </a:tc>
                <a:tc>
                  <a:txBody>
                    <a:bodyPr/>
                    <a:lstStyle/>
                    <a:p>
                      <a:pPr algn="ctr"/>
                      <a:r>
                        <a:rPr lang="en-US" altLang="zh-TW" sz="1200" dirty="0" smtClean="0"/>
                        <a:t>Original (</a:t>
                      </a:r>
                      <a:r>
                        <a:rPr lang="en-US" altLang="zh-TW" sz="1200" dirty="0" err="1" smtClean="0"/>
                        <a:t>kgates</a:t>
                      </a:r>
                      <a:r>
                        <a:rPr lang="en-US" altLang="zh-TW" sz="1200" dirty="0" smtClean="0"/>
                        <a:t>/</a:t>
                      </a:r>
                      <a:r>
                        <a:rPr lang="en-US" altLang="zh-TW" sz="1200" dirty="0" err="1" smtClean="0"/>
                        <a:t>ps</a:t>
                      </a:r>
                      <a:r>
                        <a:rPr lang="en-US" altLang="zh-TW" sz="1200" dirty="0" smtClean="0"/>
                        <a:t>)</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 (</a:t>
                      </a:r>
                      <a:r>
                        <a:rPr lang="en-US" altLang="zh-TW" sz="1200" dirty="0" err="1" smtClean="0"/>
                        <a:t>kgates</a:t>
                      </a:r>
                      <a:r>
                        <a:rPr lang="en-US" altLang="zh-TW" sz="1200" dirty="0" smtClean="0"/>
                        <a:t>/</a:t>
                      </a:r>
                      <a:r>
                        <a:rPr lang="en-US" altLang="zh-TW" sz="1200" dirty="0" err="1" smtClean="0"/>
                        <a:t>ps</a:t>
                      </a:r>
                      <a:r>
                        <a:rPr lang="en-US" altLang="zh-TW" sz="120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 (</a:t>
                      </a:r>
                      <a:r>
                        <a:rPr lang="en-US" altLang="zh-TW" sz="1200" dirty="0" err="1" smtClean="0"/>
                        <a:t>kgates</a:t>
                      </a:r>
                      <a:r>
                        <a:rPr lang="en-US" altLang="zh-TW" sz="1200" dirty="0" smtClean="0"/>
                        <a:t>/</a:t>
                      </a:r>
                      <a:r>
                        <a:rPr lang="en-US" altLang="zh-TW" sz="1200" dirty="0" err="1" smtClean="0"/>
                        <a:t>ps</a:t>
                      </a:r>
                      <a:r>
                        <a:rPr lang="en-US" altLang="zh-TW" sz="1200" dirty="0" smtClean="0"/>
                        <a:t> / %)</a:t>
                      </a:r>
                      <a:endParaRPr lang="zh-TW" altLang="en-US" sz="1200" dirty="0" smtClean="0"/>
                    </a:p>
                  </a:txBody>
                  <a:tcPr/>
                </a:tc>
                <a:extLst>
                  <a:ext uri="{0D108BD9-81ED-4DB2-BD59-A6C34878D82A}">
                    <a16:rowId xmlns:a16="http://schemas.microsoft.com/office/drawing/2014/main" val="10000"/>
                  </a:ext>
                </a:extLst>
              </a:tr>
              <a:tr h="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23.32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19.09 / MET / -18.14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18.17 / MET / </a:t>
                      </a:r>
                      <a:r>
                        <a:rPr lang="en-US" altLang="zh-TW" sz="1200" b="0" u="none" dirty="0" smtClean="0"/>
                        <a:t>-22.08</a:t>
                      </a:r>
                      <a:endParaRPr lang="zh-TW" altLang="en-US" sz="1200" b="0" u="none" dirty="0" smtClean="0"/>
                    </a:p>
                  </a:txBody>
                  <a:tcPr/>
                </a:tc>
                <a:extLst>
                  <a:ext uri="{0D108BD9-81ED-4DB2-BD59-A6C34878D82A}">
                    <a16:rowId xmlns:a16="http://schemas.microsoft.com/office/drawing/2014/main" val="10001"/>
                  </a:ext>
                </a:extLst>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26.82 / MET</a:t>
                      </a:r>
                      <a:endParaRPr lang="en-US" altLang="zh-TW" sz="1200" b="0" u="non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22.40</a:t>
                      </a:r>
                      <a:r>
                        <a:rPr lang="en-US" altLang="zh-TW" sz="1200" b="0" u="none" baseline="0" dirty="0" smtClean="0"/>
                        <a:t> / MET / -16.48</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21.17 / MET /</a:t>
                      </a:r>
                      <a:r>
                        <a:rPr lang="en-US" altLang="zh-TW" sz="1200" b="0" u="none" baseline="0" dirty="0" smtClean="0"/>
                        <a:t> </a:t>
                      </a:r>
                      <a:r>
                        <a:rPr lang="en-US" altLang="zh-TW" sz="1200" b="0" u="none" dirty="0" smtClean="0"/>
                        <a:t>-21.17</a:t>
                      </a:r>
                      <a:endParaRPr lang="zh-TW" altLang="en-US" sz="1200" b="0" u="none" dirty="0" smtClean="0"/>
                    </a:p>
                  </a:txBody>
                  <a:tcPr/>
                </a:tc>
                <a:extLst>
                  <a:ext uri="{0D108BD9-81ED-4DB2-BD59-A6C34878D82A}">
                    <a16:rowId xmlns:a16="http://schemas.microsoft.com/office/drawing/2014/main" val="10002"/>
                  </a:ext>
                </a:extLst>
              </a:tr>
              <a:tr h="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33.20 / </a:t>
                      </a:r>
                      <a:r>
                        <a:rPr lang="en-US" altLang="zh-TW" sz="1200" u="none" baseline="0" dirty="0" smtClean="0">
                          <a:solidFill>
                            <a:srgbClr val="FF0000"/>
                          </a:solidFill>
                          <a:sym typeface="Wingdings" panose="05000000000000000000" pitchFamily="2" charset="2"/>
                        </a:rPr>
                        <a:t>-75ps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26.66</a:t>
                      </a:r>
                      <a:r>
                        <a:rPr lang="en-US" altLang="zh-TW" sz="1200" b="0" u="none" baseline="0" dirty="0" smtClean="0"/>
                        <a:t> / </a:t>
                      </a:r>
                      <a:r>
                        <a:rPr lang="en-US" altLang="zh-TW" sz="1200" u="none" baseline="0" dirty="0" smtClean="0">
                          <a:solidFill>
                            <a:srgbClr val="FF0000"/>
                          </a:solidFill>
                          <a:sym typeface="Wingdings" panose="05000000000000000000" pitchFamily="2" charset="2"/>
                        </a:rPr>
                        <a:t>-40ps </a:t>
                      </a:r>
                      <a:r>
                        <a:rPr lang="en-US" altLang="zh-TW" sz="1200" u="none" baseline="0" dirty="0" smtClean="0">
                          <a:solidFill>
                            <a:schemeClr val="tx1"/>
                          </a:solidFill>
                          <a:sym typeface="Wingdings" panose="05000000000000000000" pitchFamily="2" charset="2"/>
                        </a:rPr>
                        <a:t>/ -19.70</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25.81 / </a:t>
                      </a:r>
                      <a:r>
                        <a:rPr lang="en-US" altLang="zh-TW" sz="1200" u="none" baseline="0" dirty="0" smtClean="0">
                          <a:solidFill>
                            <a:srgbClr val="FF0000"/>
                          </a:solidFill>
                          <a:sym typeface="Wingdings" panose="05000000000000000000" pitchFamily="2" charset="2"/>
                        </a:rPr>
                        <a:t>-7ps </a:t>
                      </a:r>
                      <a:r>
                        <a:rPr lang="en-US" altLang="zh-TW" sz="1200" u="none" baseline="0" dirty="0" smtClean="0">
                          <a:solidFill>
                            <a:schemeClr val="tx1"/>
                          </a:solidFill>
                          <a:sym typeface="Wingdings" panose="05000000000000000000" pitchFamily="2" charset="2"/>
                        </a:rPr>
                        <a:t>/ -22.26</a:t>
                      </a:r>
                      <a:endParaRPr lang="zh-TW" altLang="en-US" sz="1200" b="0" u="none" dirty="0" smtClean="0">
                        <a:solidFill>
                          <a:schemeClr val="tx1"/>
                        </a:solidFill>
                      </a:endParaRPr>
                    </a:p>
                  </a:txBody>
                  <a:tcPr/>
                </a:tc>
                <a:extLst>
                  <a:ext uri="{0D108BD9-81ED-4DB2-BD59-A6C34878D82A}">
                    <a16:rowId xmlns:a16="http://schemas.microsoft.com/office/drawing/2014/main" val="10003"/>
                  </a:ext>
                </a:extLst>
              </a:tr>
              <a:tr h="12685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35.41</a:t>
                      </a:r>
                      <a:r>
                        <a:rPr lang="en-US" altLang="zh-TW" sz="1200" b="0" u="none" baseline="0" dirty="0" smtClean="0"/>
                        <a:t> / </a:t>
                      </a:r>
                      <a:r>
                        <a:rPr lang="en-US" altLang="zh-TW" sz="1200" u="none" baseline="0" dirty="0" smtClean="0">
                          <a:solidFill>
                            <a:srgbClr val="FF0000"/>
                          </a:solidFill>
                          <a:sym typeface="Wingdings" panose="05000000000000000000" pitchFamily="2" charset="2"/>
                        </a:rPr>
                        <a:t>-105ps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32.39 / </a:t>
                      </a:r>
                      <a:r>
                        <a:rPr lang="en-US" altLang="zh-TW" sz="1200" u="none" baseline="0" dirty="0" smtClean="0">
                          <a:solidFill>
                            <a:srgbClr val="FF0000"/>
                          </a:solidFill>
                          <a:sym typeface="Wingdings" panose="05000000000000000000" pitchFamily="2" charset="2"/>
                        </a:rPr>
                        <a:t>-50ps </a:t>
                      </a:r>
                      <a:r>
                        <a:rPr lang="en-US" altLang="zh-TW" sz="1200" u="none" baseline="0" dirty="0" smtClean="0">
                          <a:solidFill>
                            <a:schemeClr val="tx1"/>
                          </a:solidFill>
                          <a:sym typeface="Wingdings" panose="05000000000000000000" pitchFamily="2" charset="2"/>
                        </a:rPr>
                        <a:t>/ -8.53</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31.56 / </a:t>
                      </a:r>
                      <a:r>
                        <a:rPr lang="en-US" altLang="zh-TW" sz="1200" u="none" baseline="0" dirty="0" smtClean="0">
                          <a:solidFill>
                            <a:srgbClr val="FF0000"/>
                          </a:solidFill>
                          <a:sym typeface="Wingdings" panose="05000000000000000000" pitchFamily="2" charset="2"/>
                        </a:rPr>
                        <a:t>-31ps </a:t>
                      </a:r>
                      <a:r>
                        <a:rPr lang="en-US" altLang="zh-TW" sz="1200" u="none" baseline="0" dirty="0" smtClean="0">
                          <a:solidFill>
                            <a:schemeClr val="tx1"/>
                          </a:solidFill>
                          <a:sym typeface="Wingdings" panose="05000000000000000000" pitchFamily="2" charset="2"/>
                        </a:rPr>
                        <a:t>/ </a:t>
                      </a:r>
                      <a:r>
                        <a:rPr lang="en-US" altLang="zh-TW" sz="1200" b="0" u="none" dirty="0" smtClean="0"/>
                        <a:t>-10.87</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18447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(2/)</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079933041"/>
              </p:ext>
            </p:extLst>
          </p:nvPr>
        </p:nvGraphicFramePr>
        <p:xfrm>
          <a:off x="467545" y="1628800"/>
          <a:ext cx="7854872" cy="4343017"/>
        </p:xfrm>
        <a:graphic>
          <a:graphicData uri="http://schemas.openxmlformats.org/drawingml/2006/table">
            <a:tbl>
              <a:tblPr firstRow="1" bandRow="1">
                <a:tableStyleId>{5C22544A-7EE6-4342-B048-85BDC9FD1C3A}</a:tableStyleId>
              </a:tblPr>
              <a:tblGrid>
                <a:gridCol w="921212">
                  <a:extLst>
                    <a:ext uri="{9D8B030D-6E8A-4147-A177-3AD203B41FA5}">
                      <a16:colId xmlns:a16="http://schemas.microsoft.com/office/drawing/2014/main" val="20000"/>
                    </a:ext>
                  </a:extLst>
                </a:gridCol>
                <a:gridCol w="1163083">
                  <a:extLst>
                    <a:ext uri="{9D8B030D-6E8A-4147-A177-3AD203B41FA5}">
                      <a16:colId xmlns:a16="http://schemas.microsoft.com/office/drawing/2014/main" val="20001"/>
                    </a:ext>
                  </a:extLst>
                </a:gridCol>
                <a:gridCol w="1163083">
                  <a:extLst>
                    <a:ext uri="{9D8B030D-6E8A-4147-A177-3AD203B41FA5}">
                      <a16:colId xmlns:a16="http://schemas.microsoft.com/office/drawing/2014/main" val="20002"/>
                    </a:ext>
                  </a:extLst>
                </a:gridCol>
                <a:gridCol w="1163083">
                  <a:extLst>
                    <a:ext uri="{9D8B030D-6E8A-4147-A177-3AD203B41FA5}">
                      <a16:colId xmlns:a16="http://schemas.microsoft.com/office/drawing/2014/main" val="20003"/>
                    </a:ext>
                  </a:extLst>
                </a:gridCol>
                <a:gridCol w="1698884">
                  <a:extLst>
                    <a:ext uri="{9D8B030D-6E8A-4147-A177-3AD203B41FA5}">
                      <a16:colId xmlns:a16="http://schemas.microsoft.com/office/drawing/2014/main" val="20004"/>
                    </a:ext>
                  </a:extLst>
                </a:gridCol>
                <a:gridCol w="1745527">
                  <a:extLst>
                    <a:ext uri="{9D8B030D-6E8A-4147-A177-3AD203B41FA5}">
                      <a16:colId xmlns:a16="http://schemas.microsoft.com/office/drawing/2014/main" val="20005"/>
                    </a:ext>
                  </a:extLst>
                </a:gridCol>
              </a:tblGrid>
              <a:tr h="319657">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a:t>
                      </a:r>
                      <a:endParaRPr lang="zh-TW" altLang="en-US" sz="1200" dirty="0" smtClean="0"/>
                    </a:p>
                  </a:txBody>
                  <a:tcPr/>
                </a:tc>
                <a:extLst>
                  <a:ext uri="{0D108BD9-81ED-4DB2-BD59-A6C34878D82A}">
                    <a16:rowId xmlns:a16="http://schemas.microsoft.com/office/drawing/2014/main" val="10000"/>
                  </a:ext>
                </a:extLst>
              </a:tr>
              <a:tr h="616447">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8813.9520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2821.0140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789.7680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2551.6260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786.4920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7211.1059 / -18.19%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2440.872 / -13.48%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660.24 / -16.40%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1709.568 / -33.00%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666.288 / -15.28%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6852.3840 / </a:t>
                      </a:r>
                      <a:r>
                        <a:rPr lang="en-US" altLang="zh-TW" sz="1200" baseline="0" dirty="0" smtClean="0">
                          <a:sym typeface="Wingdings" panose="05000000000000000000" pitchFamily="2" charset="2"/>
                        </a:rPr>
                        <a:t>-22.26%</a:t>
                      </a:r>
                      <a:endParaRPr lang="en-US" altLang="zh-TW" sz="1200" b="0" u="none"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2412.3960 / </a:t>
                      </a:r>
                      <a:r>
                        <a:rPr lang="en-US" altLang="zh-TW" sz="1200" baseline="0" dirty="0" smtClean="0">
                          <a:sym typeface="Wingdings" panose="05000000000000000000" pitchFamily="2" charset="2"/>
                        </a:rPr>
                        <a:t>-14.48%</a:t>
                      </a:r>
                      <a:endParaRPr lang="en-US" altLang="zh-TW" sz="1200" b="0" u="none"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615.1320 /</a:t>
                      </a:r>
                      <a:r>
                        <a:rPr lang="en-US" altLang="zh-TW" sz="1200" b="0" u="none" baseline="0" dirty="0" smtClean="0"/>
                        <a:t> </a:t>
                      </a:r>
                      <a:r>
                        <a:rPr lang="en-US" altLang="zh-TW" sz="1200" baseline="0" dirty="0" smtClean="0">
                          <a:sym typeface="Wingdings" panose="05000000000000000000" pitchFamily="2" charset="2"/>
                        </a:rPr>
                        <a:t>-22.11%</a:t>
                      </a:r>
                      <a:endParaRPr lang="en-US" altLang="zh-TW" sz="1200" b="0" u="none"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1602.7200 / </a:t>
                      </a:r>
                      <a:r>
                        <a:rPr lang="en-US" altLang="zh-TW" sz="1200" baseline="0" dirty="0" smtClean="0">
                          <a:solidFill>
                            <a:srgbClr val="FF0000"/>
                          </a:solidFill>
                          <a:sym typeface="Wingdings" panose="05000000000000000000" pitchFamily="2" charset="2"/>
                        </a:rPr>
                        <a:t>-37.19%</a:t>
                      </a:r>
                      <a:endParaRPr lang="zh-TW" altLang="en-US" sz="1200" b="0" u="none"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610.5960 / -22.36%</a:t>
                      </a:r>
                    </a:p>
                  </a:txBody>
                  <a:tcPr/>
                </a:tc>
                <a:extLst>
                  <a:ext uri="{0D108BD9-81ED-4DB2-BD59-A6C34878D82A}">
                    <a16:rowId xmlns:a16="http://schemas.microsoft.com/office/drawing/2014/main" val="10001"/>
                  </a:ext>
                </a:extLst>
              </a:tr>
              <a:tr h="7627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10138.7160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3912.4260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786.6180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2643.9840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779.3100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8460.2699 / </a:t>
                      </a:r>
                      <a:r>
                        <a:rPr lang="en-US" altLang="zh-TW" sz="1200" b="0" u="none" dirty="0" smtClean="0"/>
                        <a:t>-16.55%</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3500.7840 / </a:t>
                      </a:r>
                      <a:r>
                        <a:rPr lang="en-US" altLang="zh-TW" sz="1200" b="0" u="none" dirty="0" smtClean="0"/>
                        <a:t>-10.52%</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676.1160 / </a:t>
                      </a:r>
                      <a:r>
                        <a:rPr lang="en-US" altLang="zh-TW" sz="1200" b="0" u="none" dirty="0" smtClean="0"/>
                        <a:t>-14.05%</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1725.8220 / </a:t>
                      </a:r>
                      <a:r>
                        <a:rPr lang="en-US" altLang="zh-TW" sz="1200" b="0" u="none" dirty="0" smtClean="0">
                          <a:solidFill>
                            <a:srgbClr val="FF0000"/>
                          </a:solidFill>
                        </a:rPr>
                        <a:t>-34.73%</a:t>
                      </a:r>
                      <a:endParaRPr lang="en-US" altLang="zh-TW" sz="1200" baseline="0" dirty="0" smtClean="0">
                        <a:solidFill>
                          <a:srgbClr val="FF0000"/>
                        </a:solidFill>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676.6200 / </a:t>
                      </a:r>
                      <a:r>
                        <a:rPr lang="en-US" altLang="zh-TW" sz="1200" b="0" u="none" dirty="0" smtClean="0"/>
                        <a:t>-13.18%</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7999.6139 / </a:t>
                      </a:r>
                      <a:r>
                        <a:rPr lang="en-US" altLang="zh-TW" sz="1200" b="0" u="none" dirty="0" smtClean="0"/>
                        <a:t>-21.10%</a:t>
                      </a:r>
                      <a:endParaRPr lang="en-US" altLang="zh-TW" sz="1200" baseline="0" dirty="0" smtClean="0">
                        <a:sym typeface="Wingdings" panose="05000000000000000000" pitchFamily="2"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3393.8100 / </a:t>
                      </a:r>
                      <a:r>
                        <a:rPr lang="en-US" altLang="zh-TW" sz="1200" b="0" u="none" dirty="0" smtClean="0"/>
                        <a:t>-13.26%</a:t>
                      </a:r>
                      <a:endParaRPr lang="en-US" altLang="zh-TW" sz="1200" baseline="0" dirty="0" smtClean="0">
                        <a:sym typeface="Wingdings" panose="05000000000000000000" pitchFamily="2"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607.9500 / </a:t>
                      </a:r>
                      <a:r>
                        <a:rPr lang="en-US" altLang="zh-TW" sz="1200" b="0" u="none" dirty="0" smtClean="0"/>
                        <a:t>-22.71%</a:t>
                      </a:r>
                      <a:endParaRPr lang="en-US" altLang="zh-TW" sz="1200" baseline="0" dirty="0" smtClean="0">
                        <a:sym typeface="Wingdings" panose="05000000000000000000" pitchFamily="2"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1603.4760 / </a:t>
                      </a:r>
                      <a:r>
                        <a:rPr lang="en-US" altLang="zh-TW" sz="1200" b="0" u="none" dirty="0" smtClean="0">
                          <a:solidFill>
                            <a:srgbClr val="FF0000"/>
                          </a:solidFill>
                        </a:rPr>
                        <a:t>-39.35%</a:t>
                      </a:r>
                      <a:endParaRPr lang="en-US" altLang="zh-TW" sz="1200" baseline="0" dirty="0" smtClean="0">
                        <a:solidFill>
                          <a:srgbClr val="FF0000"/>
                        </a:solidFill>
                        <a:sym typeface="Wingdings" panose="05000000000000000000" pitchFamily="2"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609.5880 / </a:t>
                      </a:r>
                      <a:r>
                        <a:rPr lang="en-US" altLang="zh-TW" sz="1200" b="0" u="none" dirty="0" smtClean="0"/>
                        <a:t>-21.78%</a:t>
                      </a:r>
                    </a:p>
                  </a:txBody>
                  <a:tcPr/>
                </a:tc>
                <a:extLst>
                  <a:ext uri="{0D108BD9-81ED-4DB2-BD59-A6C34878D82A}">
                    <a16:rowId xmlns:a16="http://schemas.microsoft.com/office/drawing/2014/main" val="10002"/>
                  </a:ext>
                </a:extLst>
              </a:tr>
              <a:tr h="69299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12544.8119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4448.5560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921.9420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3786.5520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902.2860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10071.306 / -19.72%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3575.502 / -19.63%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832.608 / -9.69%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2394.378 / -36.77%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874.314</a:t>
                      </a:r>
                      <a:r>
                        <a:rPr lang="en-US" altLang="zh-TW" sz="1200" b="0" u="none" baseline="0" dirty="0" smtClean="0"/>
                        <a:t> / </a:t>
                      </a:r>
                      <a:r>
                        <a:rPr lang="en-US" altLang="zh-TW" sz="1200" b="0" u="none" dirty="0" smtClean="0"/>
                        <a:t>-3.10%</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9753.2820 / -22.25%</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3553.5780 / -20.12%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815.9760 / -11.49%</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2291.9400 / -39.47%</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817.4880 / -9.40%</a:t>
                      </a:r>
                      <a:endParaRPr lang="zh-TW" altLang="en-US" sz="1200" b="0" u="none" dirty="0" smtClean="0"/>
                    </a:p>
                  </a:txBody>
                  <a:tcPr/>
                </a:tc>
                <a:extLst>
                  <a:ext uri="{0D108BD9-81ED-4DB2-BD59-A6C34878D82A}">
                    <a16:rowId xmlns:a16="http://schemas.microsoft.com/office/drawing/2014/main" val="10003"/>
                  </a:ext>
                </a:extLst>
              </a:tr>
              <a:tr h="767279">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vc_vfmis64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fmis_pipe2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fmis_pipe3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13386.4919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5844.8880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859.9500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3352.2300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880.3620</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12243.9239 / -8.54%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5645.304 / -3.41%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851.256 / -1.01%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2435.454</a:t>
                      </a:r>
                      <a:r>
                        <a:rPr lang="en-US" altLang="zh-TW" sz="1200" b="0" u="none" baseline="0" dirty="0" smtClean="0">
                          <a:solidFill>
                            <a:srgbClr val="FF0000"/>
                          </a:solidFill>
                        </a:rPr>
                        <a:t> / </a:t>
                      </a:r>
                      <a:r>
                        <a:rPr lang="en-US" altLang="zh-TW" sz="1200" b="0" u="none" dirty="0" smtClean="0">
                          <a:solidFill>
                            <a:srgbClr val="FF0000"/>
                          </a:solidFill>
                        </a:rPr>
                        <a:t>-27.35%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877.338 / -0.34%</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11927.0339 / -10.90%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5768.6580 / -1.30%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776.1600 / -9.74%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2235.2400 / -33.32%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834.4980 / -5.21%</a:t>
                      </a:r>
                    </a:p>
                  </a:txBody>
                  <a:tcPr/>
                </a:tc>
                <a:extLst>
                  <a:ext uri="{0D108BD9-81ED-4DB2-BD59-A6C34878D82A}">
                    <a16:rowId xmlns:a16="http://schemas.microsoft.com/office/drawing/2014/main" val="10004"/>
                  </a:ext>
                </a:extLst>
              </a:tr>
            </a:tbl>
          </a:graphicData>
        </a:graphic>
      </p:graphicFrame>
      <p:sp>
        <p:nvSpPr>
          <p:cNvPr id="5" name="矩形 4"/>
          <p:cNvSpPr/>
          <p:nvPr/>
        </p:nvSpPr>
        <p:spPr>
          <a:xfrm>
            <a:off x="395536" y="1556792"/>
            <a:ext cx="7992888"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5006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VFMIS64 PPA (3/)</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000" dirty="0" smtClean="0"/>
              <a:t>The following RTL </a:t>
            </a:r>
            <a:r>
              <a:rPr lang="en-US" altLang="zh-TW" sz="2000" dirty="0"/>
              <a:t>SHA-1 </a:t>
            </a:r>
            <a:r>
              <a:rPr lang="en-US" altLang="zh-TW" sz="2000" dirty="0" smtClean="0"/>
              <a:t>are</a:t>
            </a:r>
            <a:endParaRPr lang="en-US" altLang="zh-TW" sz="2000" dirty="0"/>
          </a:p>
          <a:p>
            <a:pPr lvl="1"/>
            <a:r>
              <a:rPr lang="en-US" altLang="zh-TW" sz="1600" dirty="0" smtClean="0"/>
              <a:t>Original: master branch </a:t>
            </a:r>
            <a:r>
              <a:rPr lang="en-US" altLang="zh-TW" sz="1600" b="1" dirty="0" smtClean="0"/>
              <a:t>b81cf640d</a:t>
            </a:r>
          </a:p>
          <a:p>
            <a:pPr lvl="1"/>
            <a:r>
              <a:rPr lang="en-US" altLang="zh-TW" sz="1600" dirty="0" smtClean="0"/>
              <a:t>V1: master branch </a:t>
            </a:r>
            <a:r>
              <a:rPr lang="en-US" altLang="zh-TW" sz="1600" b="1" dirty="0" smtClean="0"/>
              <a:t>96a7f05b8</a:t>
            </a:r>
          </a:p>
          <a:p>
            <a:pPr lvl="1"/>
            <a:r>
              <a:rPr lang="en-US" altLang="zh-TW" sz="1600" dirty="0" smtClean="0"/>
              <a:t>V2: </a:t>
            </a:r>
            <a:r>
              <a:rPr lang="en-US" altLang="zh-TW" sz="1600" dirty="0"/>
              <a:t>master branch </a:t>
            </a:r>
            <a:r>
              <a:rPr lang="en-US" altLang="zh-TW" sz="1600" b="1" dirty="0" smtClean="0"/>
              <a:t>4b13089c3</a:t>
            </a:r>
          </a:p>
          <a:p>
            <a:pPr lvl="1"/>
            <a:r>
              <a:rPr lang="en-US" altLang="zh-TW" sz="1600" dirty="0" smtClean="0"/>
              <a:t>V3: separate data FFs for conversion and non-conversion instruction</a:t>
            </a:r>
          </a:p>
          <a:p>
            <a:r>
              <a:rPr lang="en-US" altLang="zh-TW" sz="2000" dirty="0" smtClean="0"/>
              <a:t>Synthesis tool: </a:t>
            </a:r>
            <a:r>
              <a:rPr lang="en-US" altLang="zh-TW" sz="2000" dirty="0"/>
              <a:t>DC v2019.03-sp3</a:t>
            </a:r>
            <a:endParaRPr lang="en-US" altLang="zh-TW" sz="2000" dirty="0" smtClean="0"/>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FMIS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991717659"/>
              </p:ext>
            </p:extLst>
          </p:nvPr>
        </p:nvGraphicFramePr>
        <p:xfrm>
          <a:off x="827584" y="3789040"/>
          <a:ext cx="7920880" cy="13716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584176">
                  <a:extLst>
                    <a:ext uri="{9D8B030D-6E8A-4147-A177-3AD203B41FA5}">
                      <a16:colId xmlns:a16="http://schemas.microsoft.com/office/drawing/2014/main" val="20005"/>
                    </a:ext>
                  </a:extLst>
                </a:gridCol>
              </a:tblGrid>
              <a:tr h="1440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err="1" smtClean="0"/>
                        <a:t>Feq</a:t>
                      </a:r>
                      <a:r>
                        <a:rPr lang="en-US" altLang="zh-TW" sz="120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XLEN/FLEN</a:t>
                      </a:r>
                      <a:endParaRPr lang="zh-TW" altLang="en-US" sz="1200" dirty="0"/>
                    </a:p>
                  </a:txBody>
                  <a:tcPr/>
                </a:tc>
                <a:tc>
                  <a:txBody>
                    <a:bodyPr/>
                    <a:lstStyle/>
                    <a:p>
                      <a:pPr algn="ctr"/>
                      <a:r>
                        <a:rPr lang="en-US" altLang="zh-TW" sz="1200" dirty="0" smtClean="0"/>
                        <a:t>Original (</a:t>
                      </a:r>
                      <a:r>
                        <a:rPr lang="en-US" altLang="zh-TW" sz="1200" dirty="0" err="1" smtClean="0"/>
                        <a:t>kgates</a:t>
                      </a:r>
                      <a:r>
                        <a:rPr lang="en-US" altLang="zh-TW" sz="1200" dirty="0" smtClean="0"/>
                        <a:t>/</a:t>
                      </a:r>
                      <a:r>
                        <a:rPr lang="en-US" altLang="zh-TW" sz="1200" dirty="0" err="1" smtClean="0"/>
                        <a:t>ps</a:t>
                      </a:r>
                      <a:r>
                        <a:rPr lang="en-US" altLang="zh-TW" sz="1200" dirty="0" smtClean="0"/>
                        <a:t>)</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 (</a:t>
                      </a:r>
                      <a:r>
                        <a:rPr lang="en-US" altLang="zh-TW" sz="1200" dirty="0" err="1" smtClean="0"/>
                        <a:t>kgates</a:t>
                      </a:r>
                      <a:r>
                        <a:rPr lang="en-US" altLang="zh-TW" sz="1200" dirty="0" smtClean="0"/>
                        <a:t>/</a:t>
                      </a:r>
                      <a:r>
                        <a:rPr lang="en-US" altLang="zh-TW" sz="1200" dirty="0" err="1" smtClean="0"/>
                        <a:t>ps</a:t>
                      </a:r>
                      <a:r>
                        <a:rPr lang="en-US" altLang="zh-TW" sz="120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 (</a:t>
                      </a:r>
                      <a:r>
                        <a:rPr lang="en-US" altLang="zh-TW" sz="1200" dirty="0" err="1" smtClean="0"/>
                        <a:t>kgates</a:t>
                      </a:r>
                      <a:r>
                        <a:rPr lang="en-US" altLang="zh-TW" sz="1200" dirty="0" smtClean="0"/>
                        <a:t>/</a:t>
                      </a:r>
                      <a:r>
                        <a:rPr lang="en-US" altLang="zh-TW" sz="1200" dirty="0" err="1" smtClean="0"/>
                        <a:t>ps</a:t>
                      </a:r>
                      <a:r>
                        <a:rPr lang="en-US" altLang="zh-TW" sz="1200" dirty="0" smtClean="0"/>
                        <a:t> /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 (</a:t>
                      </a:r>
                      <a:r>
                        <a:rPr lang="en-US" altLang="zh-TW" sz="1200" dirty="0" err="1" smtClean="0"/>
                        <a:t>kgates</a:t>
                      </a:r>
                      <a:r>
                        <a:rPr lang="en-US" altLang="zh-TW" sz="1200" dirty="0" smtClean="0"/>
                        <a:t>/</a:t>
                      </a:r>
                      <a:r>
                        <a:rPr lang="en-US" altLang="zh-TW" sz="1200" dirty="0" err="1" smtClean="0"/>
                        <a:t>ps</a:t>
                      </a:r>
                      <a:r>
                        <a:rPr lang="en-US" altLang="zh-TW" sz="1200" dirty="0" smtClean="0"/>
                        <a:t> / %)</a:t>
                      </a:r>
                      <a:endParaRPr lang="zh-TW" altLang="en-US" sz="1200" dirty="0" smtClean="0"/>
                    </a:p>
                  </a:txBody>
                  <a:tcPr/>
                </a:tc>
                <a:extLst>
                  <a:ext uri="{0D108BD9-81ED-4DB2-BD59-A6C34878D82A}">
                    <a16:rowId xmlns:a16="http://schemas.microsoft.com/office/drawing/2014/main" val="10000"/>
                  </a:ext>
                </a:extLst>
              </a:tr>
              <a:tr h="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23.32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19.09 / MET / -18.14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18.17 / MET / </a:t>
                      </a:r>
                      <a:r>
                        <a:rPr lang="en-US" altLang="zh-TW" sz="1200" b="0" u="none" dirty="0" smtClean="0"/>
                        <a:t>-22.08</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19.26 / MET /  -17.41</a:t>
                      </a:r>
                      <a:endParaRPr lang="zh-TW" altLang="en-US" sz="1200" b="0" u="none" dirty="0" smtClean="0"/>
                    </a:p>
                  </a:txBody>
                  <a:tcPr/>
                </a:tc>
                <a:extLst>
                  <a:ext uri="{0D108BD9-81ED-4DB2-BD59-A6C34878D82A}">
                    <a16:rowId xmlns:a16="http://schemas.microsoft.com/office/drawing/2014/main" val="10001"/>
                  </a:ext>
                </a:extLst>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26.82 / MET</a:t>
                      </a:r>
                      <a:endParaRPr lang="en-US" altLang="zh-TW" sz="1200" b="0" u="non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22.40</a:t>
                      </a:r>
                      <a:r>
                        <a:rPr lang="en-US" altLang="zh-TW" sz="1200" b="0" u="none" baseline="0" dirty="0" smtClean="0"/>
                        <a:t> / MET / -16.48</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21.17 / MET /</a:t>
                      </a:r>
                      <a:r>
                        <a:rPr lang="en-US" altLang="zh-TW" sz="1200" b="0" u="none" baseline="0" dirty="0" smtClean="0"/>
                        <a:t> </a:t>
                      </a:r>
                      <a:r>
                        <a:rPr lang="en-US" altLang="zh-TW" sz="1200" b="0" u="none" dirty="0" smtClean="0"/>
                        <a:t>-21.17</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22.06 / MET / -17.75</a:t>
                      </a:r>
                      <a:endParaRPr lang="zh-TW" altLang="en-US" sz="1200" b="0" u="none" dirty="0" smtClean="0"/>
                    </a:p>
                  </a:txBody>
                  <a:tcPr/>
                </a:tc>
                <a:extLst>
                  <a:ext uri="{0D108BD9-81ED-4DB2-BD59-A6C34878D82A}">
                    <a16:rowId xmlns:a16="http://schemas.microsoft.com/office/drawing/2014/main" val="10002"/>
                  </a:ext>
                </a:extLst>
              </a:tr>
              <a:tr h="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33.20 / </a:t>
                      </a:r>
                      <a:r>
                        <a:rPr lang="en-US" altLang="zh-TW" sz="1200" u="none" baseline="0" dirty="0" smtClean="0">
                          <a:solidFill>
                            <a:srgbClr val="FF0000"/>
                          </a:solidFill>
                          <a:sym typeface="Wingdings" panose="05000000000000000000" pitchFamily="2" charset="2"/>
                        </a:rPr>
                        <a:t>-75ps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26.66</a:t>
                      </a:r>
                      <a:r>
                        <a:rPr lang="en-US" altLang="zh-TW" sz="1200" b="0" u="none" baseline="0" dirty="0" smtClean="0"/>
                        <a:t> / </a:t>
                      </a:r>
                      <a:r>
                        <a:rPr lang="en-US" altLang="zh-TW" sz="1200" u="none" baseline="0" dirty="0" smtClean="0">
                          <a:solidFill>
                            <a:srgbClr val="FF0000"/>
                          </a:solidFill>
                          <a:sym typeface="Wingdings" panose="05000000000000000000" pitchFamily="2" charset="2"/>
                        </a:rPr>
                        <a:t>-40ps </a:t>
                      </a:r>
                      <a:r>
                        <a:rPr lang="en-US" altLang="zh-TW" sz="1200" u="none" baseline="0" dirty="0" smtClean="0">
                          <a:solidFill>
                            <a:schemeClr val="tx1"/>
                          </a:solidFill>
                          <a:sym typeface="Wingdings" panose="05000000000000000000" pitchFamily="2" charset="2"/>
                        </a:rPr>
                        <a:t>/ -19.70</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25.81 / </a:t>
                      </a:r>
                      <a:r>
                        <a:rPr lang="en-US" altLang="zh-TW" sz="1200" u="none" baseline="0" dirty="0" smtClean="0">
                          <a:solidFill>
                            <a:srgbClr val="FF0000"/>
                          </a:solidFill>
                          <a:sym typeface="Wingdings" panose="05000000000000000000" pitchFamily="2" charset="2"/>
                        </a:rPr>
                        <a:t>-7ps </a:t>
                      </a:r>
                      <a:r>
                        <a:rPr lang="en-US" altLang="zh-TW" sz="1200" u="none" baseline="0" dirty="0" smtClean="0">
                          <a:solidFill>
                            <a:schemeClr val="tx1"/>
                          </a:solidFill>
                          <a:sym typeface="Wingdings" panose="05000000000000000000" pitchFamily="2" charset="2"/>
                        </a:rPr>
                        <a:t>/ -22.26</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27.08 / </a:t>
                      </a:r>
                      <a:r>
                        <a:rPr lang="en-US" altLang="zh-TW" sz="1200" b="0" u="none" dirty="0" smtClean="0">
                          <a:solidFill>
                            <a:srgbClr val="FF0000"/>
                          </a:solidFill>
                        </a:rPr>
                        <a:t>-17ps</a:t>
                      </a:r>
                      <a:r>
                        <a:rPr lang="en-US" altLang="zh-TW" sz="1200" b="0" u="none" baseline="0" dirty="0" smtClean="0">
                          <a:solidFill>
                            <a:schemeClr val="tx1"/>
                          </a:solidFill>
                        </a:rPr>
                        <a:t> / -18.34</a:t>
                      </a:r>
                      <a:endParaRPr lang="zh-TW" altLang="en-US" sz="1200" b="0" u="none" dirty="0" smtClean="0">
                        <a:solidFill>
                          <a:schemeClr val="tx1"/>
                        </a:solidFill>
                      </a:endParaRPr>
                    </a:p>
                  </a:txBody>
                  <a:tcPr/>
                </a:tc>
                <a:extLst>
                  <a:ext uri="{0D108BD9-81ED-4DB2-BD59-A6C34878D82A}">
                    <a16:rowId xmlns:a16="http://schemas.microsoft.com/office/drawing/2014/main" val="10003"/>
                  </a:ext>
                </a:extLst>
              </a:tr>
              <a:tr h="12685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35.41</a:t>
                      </a:r>
                      <a:r>
                        <a:rPr lang="en-US" altLang="zh-TW" sz="1200" b="0" u="none" baseline="0" dirty="0" smtClean="0"/>
                        <a:t> / </a:t>
                      </a:r>
                      <a:r>
                        <a:rPr lang="en-US" altLang="zh-TW" sz="1200" u="none" baseline="0" dirty="0" smtClean="0">
                          <a:solidFill>
                            <a:srgbClr val="FF0000"/>
                          </a:solidFill>
                          <a:sym typeface="Wingdings" panose="05000000000000000000" pitchFamily="2" charset="2"/>
                        </a:rPr>
                        <a:t>-105ps</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32.39 / </a:t>
                      </a:r>
                      <a:r>
                        <a:rPr lang="en-US" altLang="zh-TW" sz="1200" u="none" baseline="0" dirty="0" smtClean="0">
                          <a:solidFill>
                            <a:srgbClr val="FF0000"/>
                          </a:solidFill>
                          <a:sym typeface="Wingdings" panose="05000000000000000000" pitchFamily="2" charset="2"/>
                        </a:rPr>
                        <a:t>-50ps </a:t>
                      </a:r>
                      <a:r>
                        <a:rPr lang="en-US" altLang="zh-TW" sz="1200" u="none" baseline="0" dirty="0" smtClean="0">
                          <a:solidFill>
                            <a:schemeClr val="tx1"/>
                          </a:solidFill>
                          <a:sym typeface="Wingdings" panose="05000000000000000000" pitchFamily="2" charset="2"/>
                        </a:rPr>
                        <a:t>/ -8.53</a:t>
                      </a:r>
                      <a:endParaRPr lang="zh-TW" altLang="en-US" sz="1200" b="0" u="none"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31.56 / </a:t>
                      </a:r>
                      <a:r>
                        <a:rPr lang="en-US" altLang="zh-TW" sz="1200" u="none" baseline="0" dirty="0" smtClean="0">
                          <a:solidFill>
                            <a:srgbClr val="FF0000"/>
                          </a:solidFill>
                          <a:sym typeface="Wingdings" panose="05000000000000000000" pitchFamily="2" charset="2"/>
                        </a:rPr>
                        <a:t>-31ps </a:t>
                      </a:r>
                      <a:r>
                        <a:rPr lang="en-US" altLang="zh-TW" sz="1200" u="none" baseline="0" dirty="0" smtClean="0">
                          <a:solidFill>
                            <a:schemeClr val="tx1"/>
                          </a:solidFill>
                          <a:sym typeface="Wingdings" panose="05000000000000000000" pitchFamily="2" charset="2"/>
                        </a:rPr>
                        <a:t>/ </a:t>
                      </a:r>
                      <a:r>
                        <a:rPr lang="en-US" altLang="zh-TW" sz="1200" b="0" u="none" dirty="0" smtClean="0"/>
                        <a:t>-10.87</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31.54 / </a:t>
                      </a:r>
                      <a:r>
                        <a:rPr lang="en-US" altLang="zh-TW" sz="1200" b="0" u="none" dirty="0" smtClean="0">
                          <a:solidFill>
                            <a:srgbClr val="FF0000"/>
                          </a:solidFill>
                        </a:rPr>
                        <a:t>-23ps</a:t>
                      </a:r>
                      <a:r>
                        <a:rPr lang="en-US" altLang="zh-TW" sz="1200" b="0" u="none" baseline="0" dirty="0" smtClean="0"/>
                        <a:t> / -10.92</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842157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94167</TotalTime>
  <Words>7033</Words>
  <Application>Microsoft Office PowerPoint</Application>
  <PresentationFormat>如螢幕大小 (4:3)</PresentationFormat>
  <Paragraphs>2176</Paragraphs>
  <Slides>102</Slides>
  <Notes>26</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102</vt:i4>
      </vt:variant>
    </vt:vector>
  </HeadingPairs>
  <TitlesOfParts>
    <vt:vector size="109" baseType="lpstr">
      <vt:lpstr>新細明體</vt:lpstr>
      <vt:lpstr>Arial</vt:lpstr>
      <vt:lpstr>Calibri</vt:lpstr>
      <vt:lpstr>Symbol</vt:lpstr>
      <vt:lpstr>Wingdings</vt:lpstr>
      <vt:lpstr>Office 佈景主題</vt:lpstr>
      <vt:lpstr>Microsoft Excel 工作表</vt:lpstr>
      <vt:lpstr>FP MISC uArch</vt:lpstr>
      <vt:lpstr>Agenda</vt:lpstr>
      <vt:lpstr>List of abbreviation (1/)</vt:lpstr>
      <vt:lpstr>List of parameter (1/)</vt:lpstr>
      <vt:lpstr>Overview (1/)</vt:lpstr>
      <vt:lpstr>Overview (2/)</vt:lpstr>
      <vt:lpstr>Configurability</vt:lpstr>
      <vt:lpstr>uArch overview</vt:lpstr>
      <vt:lpstr>VPU stage</vt:lpstr>
      <vt:lpstr>Function Unit Lane Hierarchy</vt:lpstr>
      <vt:lpstr>FMIS uArch (1/)</vt:lpstr>
      <vt:lpstr>FMIS uArch (2/)</vt:lpstr>
      <vt:lpstr>FMIS uArch (3/)</vt:lpstr>
      <vt:lpstr>FMIS uArch (4/)</vt:lpstr>
      <vt:lpstr>FMIS uArch (5/)</vt:lpstr>
      <vt:lpstr>Conversion instructions</vt:lpstr>
      <vt:lpstr>Integer to FP Datapath</vt:lpstr>
      <vt:lpstr>Integer to FP (1/)</vt:lpstr>
      <vt:lpstr>Integer to FP (2/)</vt:lpstr>
      <vt:lpstr>Integer to FP (3/)</vt:lpstr>
      <vt:lpstr>FP to Integer Datapath</vt:lpstr>
      <vt:lpstr>FP to integer (1/)</vt:lpstr>
      <vt:lpstr>FP to integer (2/)</vt:lpstr>
      <vt:lpstr>FP to FP Datapath</vt:lpstr>
      <vt:lpstr>FP to FP – Widening FP (1/)</vt:lpstr>
      <vt:lpstr>FP to FP – Narrowing FP (2/)</vt:lpstr>
      <vt:lpstr>FP to FP – Narrowing FP (3/)</vt:lpstr>
      <vt:lpstr>FP to FP – Narrowing FP (4/)</vt:lpstr>
      <vt:lpstr>Round digit/2’sc inc generation</vt:lpstr>
      <vt:lpstr>Round digit/2’sc inc generation (1/)</vt:lpstr>
      <vt:lpstr>Round digit/2’sc inc generation (2/)</vt:lpstr>
      <vt:lpstr>Round digit/2’sc inc generation (3/)</vt:lpstr>
      <vt:lpstr>Round digit/2’sc inc generation (4/)</vt:lpstr>
      <vt:lpstr>Round digit/2’sc inc generation (5/)</vt:lpstr>
      <vt:lpstr>Round digit/2’sc inc generation (6/)</vt:lpstr>
      <vt:lpstr>Round digit/2’sc inc generation (7/)</vt:lpstr>
      <vt:lpstr>Round digit/2’sc inc generation (8/)</vt:lpstr>
      <vt:lpstr>Underflow Flag Detection</vt:lpstr>
      <vt:lpstr>Underflow Flag Detection – Special Case (1/)</vt:lpstr>
      <vt:lpstr>Underflow Flag Detection – Special Case (2/)</vt:lpstr>
      <vt:lpstr>Underflow Flag Detection – Normal Case (4/)</vt:lpstr>
      <vt:lpstr>comparing &amp; others instructions</vt:lpstr>
      <vt:lpstr>Comparing &amp; Others Instructions Datapath</vt:lpstr>
      <vt:lpstr>Comparing &amp; Others Instructions</vt:lpstr>
      <vt:lpstr>Comparing Instructions</vt:lpstr>
      <vt:lpstr>Others Instructions</vt:lpstr>
      <vt:lpstr>Cross Lane datapath</vt:lpstr>
      <vt:lpstr>Narrowing &amp; Mask Instruction Datapath</vt:lpstr>
      <vt:lpstr>Reduction Instructions (1/)</vt:lpstr>
      <vt:lpstr>Reduction Instructions (2/) </vt:lpstr>
      <vt:lpstr>Reduction Instructions (3/)</vt:lpstr>
      <vt:lpstr>Reduction Instructions (4/)</vt:lpstr>
      <vt:lpstr>Conversion from nibble/byte to HP/SP (1/)</vt:lpstr>
      <vt:lpstr>Conversion from nibble/byte to HP/SP (2/)</vt:lpstr>
      <vt:lpstr>Conversion from nibble/byte to HP/SP (3/)</vt:lpstr>
      <vt:lpstr>Enhancements</vt:lpstr>
      <vt:lpstr>Enhancement list (1/)</vt:lpstr>
      <vt:lpstr>Structuralized OR network (1/)</vt:lpstr>
      <vt:lpstr>Structuralized OR network (2/)</vt:lpstr>
      <vt:lpstr>Structuralized OR network (3/)</vt:lpstr>
      <vt:lpstr>Structuralized OR network (4/)</vt:lpstr>
      <vt:lpstr>Structuralized OR network - ABS(1/)</vt:lpstr>
      <vt:lpstr>Structuralized OR network - ABS(2/)</vt:lpstr>
      <vt:lpstr>Structuralized OR network - ABS(3/)</vt:lpstr>
      <vt:lpstr>Structuralized AND network (1/)</vt:lpstr>
      <vt:lpstr>Structuralized AND network (2/)</vt:lpstr>
      <vt:lpstr>Leading zero detection before 2’sc (1/)</vt:lpstr>
      <vt:lpstr>Leading zero detection before 2’sc (2/)</vt:lpstr>
      <vt:lpstr>Leading zero detection before 2’sc (3/)</vt:lpstr>
      <vt:lpstr>Rearrange data alignment for I2F (1/)</vt:lpstr>
      <vt:lpstr>Rearrange data alignment for I2F (2/)</vt:lpstr>
      <vt:lpstr>Rearrange data alignment for F2I (1/)</vt:lpstr>
      <vt:lpstr>Rearrange data alignment for narrowing FP (1/)</vt:lpstr>
      <vt:lpstr>Merge 64bit and 54bit adder (1/)</vt:lpstr>
      <vt:lpstr>MISC (1/)</vt:lpstr>
      <vt:lpstr>MISC (2/)</vt:lpstr>
      <vt:lpstr>Interface</vt:lpstr>
      <vt:lpstr>VPU Hierarchy</vt:lpstr>
      <vt:lpstr>Lane Interface (1/)</vt:lpstr>
      <vt:lpstr>Lane Interface (2/)</vt:lpstr>
      <vt:lpstr>Lane Interface (3/)</vt:lpstr>
      <vt:lpstr>Lane Interface (4/)</vt:lpstr>
      <vt:lpstr>Lane Interface (5/)</vt:lpstr>
      <vt:lpstr>Lane Interface (6/)</vt:lpstr>
      <vt:lpstr>Pipe Interface (1/)</vt:lpstr>
      <vt:lpstr>Pipe Interface (2/)</vt:lpstr>
      <vt:lpstr>Pipe Interface (3/)</vt:lpstr>
      <vt:lpstr>Pipe Interface (4/)</vt:lpstr>
      <vt:lpstr>Instruction Encoding</vt:lpstr>
      <vt:lpstr>Instruction encoding (1/)</vt:lpstr>
      <vt:lpstr>Backup</vt:lpstr>
      <vt:lpstr>Underflow Flag Detection – All cases</vt:lpstr>
      <vt:lpstr>FMIS uArch – v0.1</vt:lpstr>
      <vt:lpstr>FMIS uArch – v0.2</vt:lpstr>
      <vt:lpstr>FMIS uArch – v0.3</vt:lpstr>
      <vt:lpstr>FMIS uArch – v0.4</vt:lpstr>
      <vt:lpstr>VFMIS64 PPA (1/)</vt:lpstr>
      <vt:lpstr>VFMIS64 PPA (2/)</vt:lpstr>
      <vt:lpstr>VFMIS64 PPA (3/)</vt:lpstr>
      <vt:lpstr>VFMIS64 PPA (4/)</vt:lpstr>
      <vt:lpstr>VFMIS64 PPA (5/)</vt:lpstr>
      <vt:lpstr>VFMIS64 PPA (6/)</vt:lpstr>
    </vt:vector>
  </TitlesOfParts>
  <Company>Andes Technology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Larry Che-Jung Chang(張哲榮)</dc:creator>
  <cp:lastModifiedBy>Larry Che-Jung Chang(張哲榮)</cp:lastModifiedBy>
  <cp:revision>3078</cp:revision>
  <dcterms:created xsi:type="dcterms:W3CDTF">2020-11-20T05:54:43Z</dcterms:created>
  <dcterms:modified xsi:type="dcterms:W3CDTF">2021-05-12T03:37:02Z</dcterms:modified>
</cp:coreProperties>
</file>