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8"/>
  </p:notesMasterIdLst>
  <p:handoutMasterIdLst>
    <p:handoutMasterId r:id="rId9"/>
  </p:handoutMasterIdLst>
  <p:sldIdLst>
    <p:sldId id="525" r:id="rId2"/>
    <p:sldId id="1078" r:id="rId3"/>
    <p:sldId id="1153" r:id="rId4"/>
    <p:sldId id="1151" r:id="rId5"/>
    <p:sldId id="1152" r:id="rId6"/>
    <p:sldId id="983" r:id="rId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5DDD8D6-79C9-4DFF-815F-89DA4795BEEB}">
          <p14:sldIdLst>
            <p14:sldId id="525"/>
            <p14:sldId id="1078"/>
            <p14:sldId id="1153"/>
            <p14:sldId id="1151"/>
            <p14:sldId id="1152"/>
            <p14:sldId id="9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80EBB"/>
    <a:srgbClr val="FF3399"/>
    <a:srgbClr val="FDC7FD"/>
    <a:srgbClr val="FF99FF"/>
    <a:srgbClr val="FFCBFB"/>
    <a:srgbClr val="1C71A6"/>
    <a:srgbClr val="000066"/>
    <a:srgbClr val="FFFFCC"/>
    <a:srgbClr val="32AE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9305" autoAdjust="0"/>
  </p:normalViewPr>
  <p:slideViewPr>
    <p:cSldViewPr snapToGrid="0">
      <p:cViewPr>
        <p:scale>
          <a:sx n="80" d="100"/>
          <a:sy n="80" d="100"/>
        </p:scale>
        <p:origin x="-1718" y="-23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2496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970159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E1479-1B44-46F7-B2B0-D9B1309EF560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970159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35F32-C31C-4AC4-8E45-5890523DD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349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04" cy="4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159" y="0"/>
            <a:ext cx="3038604" cy="4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713" y="4416311"/>
            <a:ext cx="5608975" cy="4181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59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621"/>
            <a:ext cx="3038604" cy="46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159" y="8832621"/>
            <a:ext cx="3038604" cy="46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fld id="{C79FA509-B1DE-4A2A-816D-4E4A94353D1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457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0941E5-DFE5-45FE-9949-0CAB0B51B56A}" type="slidenum">
              <a:rPr lang="zh-TW" altLang="en-US" smtClean="0"/>
              <a:pPr>
                <a:defRPr/>
              </a:pPr>
              <a:t>1</a:t>
            </a:fld>
            <a:endParaRPr lang="en-US" altLang="zh-TW" dirty="0" smtClean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BC8CCC-1454-49B8-B8EC-74F2C178A1FE}" type="slidenum">
              <a:rPr lang="zh-TW" altLang="en-US" smtClean="0"/>
              <a:pPr>
                <a:defRPr/>
              </a:pPr>
              <a:t>6</a:t>
            </a:fld>
            <a:endParaRPr lang="en-US" altLang="zh-TW" smtClean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350" y="4416311"/>
            <a:ext cx="5605701" cy="4181447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標題投影片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des-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8913"/>
            <a:ext cx="1133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0"/>
          <p:cNvSpPr txBox="1">
            <a:spLocks noChangeArrowheads="1"/>
          </p:cNvSpPr>
          <p:nvPr userDrawn="1"/>
        </p:nvSpPr>
        <p:spPr bwMode="auto">
          <a:xfrm>
            <a:off x="7586663" y="6554788"/>
            <a:ext cx="15478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900" b="0" dirty="0">
                <a:solidFill>
                  <a:schemeClr val="bg1"/>
                </a:solidFill>
                <a:ea typeface="新細明體" pitchFamily="18" charset="-120"/>
              </a:rPr>
              <a:t>WWW.ANDESTECH.COM</a:t>
            </a:r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2976563"/>
            <a:ext cx="9144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1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590925" y="2286000"/>
            <a:ext cx="5324475" cy="3810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 sz="2200">
                <a:solidFill>
                  <a:srgbClr val="00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 dirty="0"/>
          </a:p>
        </p:txBody>
      </p:sp>
      <p:sp>
        <p:nvSpPr>
          <p:cNvPr id="5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905000" y="1447800"/>
            <a:ext cx="7010400" cy="762000"/>
          </a:xfrm>
          <a:effectLst>
            <a:outerShdw dist="17961" dir="2700000" algn="ctr" rotWithShape="0">
              <a:srgbClr val="C0C0C0"/>
            </a:outerShdw>
          </a:effectLst>
        </p:spPr>
        <p:txBody>
          <a:bodyPr/>
          <a:lstStyle>
            <a:lvl1pPr algn="r">
              <a:defRPr sz="36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3" y="133350"/>
            <a:ext cx="2119312" cy="61817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23850" y="142875"/>
            <a:ext cx="6205538" cy="61817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316234" y="2824481"/>
            <a:ext cx="8658225" cy="1269049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 algn="l">
              <a:defRPr b="1" i="1">
                <a:solidFill>
                  <a:schemeClr val="tx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5541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372" y="1240981"/>
            <a:ext cx="8632372" cy="52300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標題，文字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624207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052513"/>
            <a:ext cx="4133850" cy="52720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圖表版面配置區 3"/>
          <p:cNvSpPr>
            <a:spLocks noGrp="1"/>
          </p:cNvSpPr>
          <p:nvPr>
            <p:ph type="chart" sz="half" idx="2"/>
          </p:nvPr>
        </p:nvSpPr>
        <p:spPr>
          <a:xfrm>
            <a:off x="4667250" y="1052513"/>
            <a:ext cx="4133850" cy="52720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按一下圖示以新增圖表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8536" y="142875"/>
            <a:ext cx="85915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381000" y="1052513"/>
            <a:ext cx="8420100" cy="52720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052513"/>
            <a:ext cx="413385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7250" y="1052513"/>
            <a:ext cx="413385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標題，文字及多媒體項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7813" y="222250"/>
            <a:ext cx="8615362" cy="4873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33850" cy="5105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媒體版面配置區 3"/>
          <p:cNvSpPr>
            <a:spLocks noGrp="1"/>
          </p:cNvSpPr>
          <p:nvPr>
            <p:ph type="media" sz="half" idx="2"/>
          </p:nvPr>
        </p:nvSpPr>
        <p:spPr>
          <a:xfrm>
            <a:off x="4667250" y="1219200"/>
            <a:ext cx="4133850" cy="5105400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按一下圖示以新增多媒體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6" descr="Line Bar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975725" y="0"/>
            <a:ext cx="1793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8834" name="Rectangle 2"/>
          <p:cNvSpPr>
            <a:spLocks noChangeArrowheads="1"/>
          </p:cNvSpPr>
          <p:nvPr/>
        </p:nvSpPr>
        <p:spPr bwMode="gray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248841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23850" y="142875"/>
            <a:ext cx="865822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dirty="0" smtClean="0"/>
          </a:p>
        </p:txBody>
      </p:sp>
      <p:sp>
        <p:nvSpPr>
          <p:cNvPr id="248836" name="Freeform 4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81000" y="1052513"/>
            <a:ext cx="842010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pic>
        <p:nvPicPr>
          <p:cNvPr id="1031" name="Picture 1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050213" y="52388"/>
            <a:ext cx="10191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2" descr="andes-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763" y="6486525"/>
            <a:ext cx="989012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3"/>
          <p:cNvSpPr txBox="1">
            <a:spLocks noGrp="1"/>
          </p:cNvSpPr>
          <p:nvPr/>
        </p:nvSpPr>
        <p:spPr bwMode="gray">
          <a:xfrm>
            <a:off x="811213" y="6502400"/>
            <a:ext cx="1497012" cy="38417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TW" sz="1600" dirty="0">
                <a:solidFill>
                  <a:srgbClr val="002060"/>
                </a:solidFill>
                <a:latin typeface="Tahoma" pitchFamily="34" charset="0"/>
                <a:ea typeface="+mn-ea"/>
              </a:rPr>
              <a:t>Confidential</a:t>
            </a:r>
            <a:endParaRPr lang="en-US" altLang="zh-TW" sz="1200" dirty="0">
              <a:solidFill>
                <a:srgbClr val="002060"/>
              </a:solidFill>
              <a:latin typeface="Tahoma" pitchFamily="34" charset="0"/>
              <a:ea typeface="+mn-ea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gray">
          <a:xfrm>
            <a:off x="6821488" y="6618288"/>
            <a:ext cx="217011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zh-TW" sz="1100">
                <a:latin typeface="Verdana" pitchFamily="34" charset="0"/>
              </a:rPr>
              <a:t>Driving Innovations™</a:t>
            </a:r>
            <a:endParaRPr lang="en-US" altLang="zh-TW" sz="1000">
              <a:latin typeface="Verdana" pitchFamily="34" charset="0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gray">
          <a:xfrm>
            <a:off x="3924300" y="6597650"/>
            <a:ext cx="8382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538D94C5-BC46-4B0D-B46B-3E7F715B45EE}" type="slidenum">
              <a:rPr lang="zh-TW" altLang="en-US" sz="1000">
                <a:latin typeface="Verdana" pitchFamily="34" charset="0"/>
              </a:rPr>
              <a:pPr algn="ctr">
                <a:defRPr/>
              </a:pPr>
              <a:t>‹#›</a:t>
            </a:fld>
            <a:endParaRPr lang="en-US" altLang="zh-TW" sz="1000" dirty="0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2" r:id="rId2"/>
    <p:sldLayoutId id="2147483743" r:id="rId3"/>
    <p:sldLayoutId id="2147483740" r:id="rId4"/>
    <p:sldLayoutId id="2147483744" r:id="rId5"/>
    <p:sldLayoutId id="2147483751" r:id="rId6"/>
    <p:sldLayoutId id="2147483741" r:id="rId7"/>
    <p:sldLayoutId id="2147483748" r:id="rId8"/>
    <p:sldLayoutId id="2147483746" r:id="rId9"/>
    <p:sldLayoutId id="2147483745" r:id="rId10"/>
    <p:sldLayoutId id="2147483765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kumimoji="1" sz="2800">
          <a:solidFill>
            <a:schemeClr val="tx1"/>
          </a:solidFill>
          <a:latin typeface="Tahoma" pitchFamily="34" charset="0"/>
          <a:ea typeface="新細明體" pitchFamily="18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n"/>
        <a:defRPr kumimoji="1" sz="2400">
          <a:solidFill>
            <a:schemeClr val="tx1"/>
          </a:solidFill>
          <a:latin typeface="Tahoma" pitchFamily="34" charset="0"/>
          <a:ea typeface="新細明體" pitchFamily="18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u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l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Tahoma" pitchFamily="34" charset="0"/>
          <a:ea typeface="新細明體" pitchFamily="18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63938" y="2290763"/>
            <a:ext cx="5324475" cy="381000"/>
          </a:xfrm>
        </p:spPr>
        <p:txBody>
          <a:bodyPr/>
          <a:lstStyle/>
          <a:p>
            <a:r>
              <a:rPr lang="en-US" altLang="zh-TW" sz="2800" dirty="0" smtClean="0">
                <a:ea typeface="新細明體" charset="-120"/>
              </a:rPr>
              <a:t>Driving Innovations™</a:t>
            </a:r>
            <a:endParaRPr lang="zh-TW" altLang="en-US" sz="2800" baseline="30000" dirty="0" smtClean="0">
              <a:ea typeface="新細明體" charset="-120"/>
            </a:endParaRPr>
          </a:p>
        </p:txBody>
      </p:sp>
      <p:sp>
        <p:nvSpPr>
          <p:cNvPr id="802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238" y="1447800"/>
            <a:ext cx="8666162" cy="762000"/>
          </a:xfrm>
        </p:spPr>
        <p:txBody>
          <a:bodyPr/>
          <a:lstStyle/>
          <a:p>
            <a:pPr>
              <a:defRPr/>
            </a:pPr>
            <a:r>
              <a:rPr lang="en-US" altLang="zh-TW" sz="3200" dirty="0" smtClean="0">
                <a:solidFill>
                  <a:srgbClr val="333333"/>
                </a:solidFill>
                <a:ea typeface="新細明體" charset="-120"/>
              </a:rPr>
              <a:t>[Alpaca]: FPU MAC </a:t>
            </a:r>
            <a:r>
              <a:rPr lang="en-US" altLang="zh-TW" sz="3200" dirty="0">
                <a:solidFill>
                  <a:srgbClr val="333333"/>
                </a:solidFill>
                <a:ea typeface="新細明體" charset="-120"/>
              </a:rPr>
              <a:t>S</a:t>
            </a:r>
            <a:r>
              <a:rPr lang="en-US" altLang="zh-TW" sz="3200" dirty="0" smtClean="0">
                <a:solidFill>
                  <a:srgbClr val="333333"/>
                </a:solidFill>
                <a:ea typeface="新細明體" charset="-120"/>
              </a:rPr>
              <a:t>P Pipeline uArch</a:t>
            </a: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5711825" y="5667375"/>
            <a:ext cx="2038350" cy="64633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Eric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2019/12/12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MAC </a:t>
            </a:r>
            <a:r>
              <a:rPr lang="en-US" altLang="zh-TW" smtClean="0"/>
              <a:t>SP </a:t>
            </a:r>
            <a:r>
              <a:rPr lang="en-US" altLang="zh-TW" dirty="0" smtClean="0"/>
              <a:t>only Pipeline uArch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015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471584" y="9525"/>
            <a:ext cx="6310341" cy="68484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684" y="119743"/>
            <a:ext cx="5055276" cy="673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0" y="236082"/>
            <a:ext cx="228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OPT. 1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1919" y="1309957"/>
            <a:ext cx="1760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Total Area large</a:t>
            </a:r>
          </a:p>
          <a:p>
            <a:pPr marL="171450" indent="-171450">
              <a:buFont typeface="Arial" charset="0"/>
              <a:buChar char="•"/>
            </a:pPr>
            <a:endParaRPr lang="en-US" altLang="zh-TW" sz="1200" dirty="0"/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Not use this option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70027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 107"/>
          <p:cNvSpPr/>
          <p:nvPr/>
        </p:nvSpPr>
        <p:spPr bwMode="auto">
          <a:xfrm>
            <a:off x="1467631" y="11927"/>
            <a:ext cx="6310341" cy="68484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直線接點 5"/>
          <p:cNvCxnSpPr/>
          <p:nvPr/>
        </p:nvCxnSpPr>
        <p:spPr>
          <a:xfrm flipV="1">
            <a:off x="1547784" y="2325881"/>
            <a:ext cx="5763905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778612" y="4459501"/>
            <a:ext cx="815670" cy="75391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Normalization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01668" y="1403057"/>
            <a:ext cx="549275" cy="70675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Multiplier</a:t>
            </a:r>
            <a:b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</a:b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(24x24)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5619164" y="1099469"/>
            <a:ext cx="302" cy="303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5879752" y="1099469"/>
            <a:ext cx="0" cy="303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420040" y="369996"/>
            <a:ext cx="504306" cy="1955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fraction3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新細明體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63860" y="320447"/>
            <a:ext cx="557680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fraction1</a:t>
            </a: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29000" y="365940"/>
            <a:ext cx="533033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fraction2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38645" y="1097996"/>
            <a:ext cx="315243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sub</a:t>
            </a: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16" name="直線接點 15"/>
          <p:cNvCxnSpPr/>
          <p:nvPr/>
        </p:nvCxnSpPr>
        <p:spPr>
          <a:xfrm flipV="1">
            <a:off x="1621522" y="291374"/>
            <a:ext cx="57632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139967" y="1663018"/>
            <a:ext cx="254000" cy="19367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FP1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77908" y="3717378"/>
            <a:ext cx="253365" cy="193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F</a:t>
            </a: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P2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13077" y="2790292"/>
            <a:ext cx="549275" cy="1955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Add (</a:t>
            </a:r>
            <a:r>
              <a:rPr lang="en-US" sz="700" kern="100" dirty="0" err="1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neg</a:t>
            </a: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)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20" name="直線單箭頭接點 19"/>
          <p:cNvCxnSpPr>
            <a:stCxn id="8" idx="2"/>
          </p:cNvCxnSpPr>
          <p:nvPr/>
        </p:nvCxnSpPr>
        <p:spPr>
          <a:xfrm flipH="1">
            <a:off x="5776205" y="2109812"/>
            <a:ext cx="101" cy="631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4831630" y="2641261"/>
            <a:ext cx="40" cy="15265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H="1">
            <a:off x="4618616" y="2550847"/>
            <a:ext cx="985244" cy="2"/>
          </a:xfrm>
          <a:prstGeom prst="line">
            <a:avLst/>
          </a:prstGeom>
          <a:ln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7" idx="2"/>
            <a:endCxn id="50" idx="0"/>
          </p:cNvCxnSpPr>
          <p:nvPr/>
        </p:nvCxnSpPr>
        <p:spPr>
          <a:xfrm>
            <a:off x="5186447" y="5213412"/>
            <a:ext cx="4435" cy="255854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178543" y="5731775"/>
            <a:ext cx="252730" cy="19240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F</a:t>
            </a: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P3</a:t>
            </a:r>
            <a:endParaRPr lang="zh-TW" sz="1200" kern="100" dirty="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26" name="直線接點 25"/>
          <p:cNvCxnSpPr/>
          <p:nvPr/>
        </p:nvCxnSpPr>
        <p:spPr>
          <a:xfrm flipV="1">
            <a:off x="1621522" y="4958085"/>
            <a:ext cx="576262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033032" y="1730739"/>
            <a:ext cx="230827" cy="16373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st1</a:t>
            </a: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860553" y="813287"/>
            <a:ext cx="622326" cy="3057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Shift Amount Calc.</a:t>
            </a:r>
            <a:endParaRPr lang="zh-TW" sz="11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 flipH="1">
            <a:off x="2987564" y="706160"/>
            <a:ext cx="1" cy="107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3182156" y="610955"/>
            <a:ext cx="0" cy="202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3406648" y="701052"/>
            <a:ext cx="290" cy="1126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860570" y="511215"/>
            <a:ext cx="254015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exp1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043025" y="416645"/>
            <a:ext cx="278302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exp2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264761" y="506742"/>
            <a:ext cx="284403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exp3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092402" y="139245"/>
            <a:ext cx="253365" cy="19367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F</a:t>
            </a: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rf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795302" y="813287"/>
            <a:ext cx="549275" cy="2861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Subnorm detection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222800" y="813719"/>
            <a:ext cx="548640" cy="2857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Subnorm detection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344250" y="813719"/>
            <a:ext cx="548005" cy="2857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Subnorm detection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5501668" y="519079"/>
            <a:ext cx="0" cy="294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6062725" y="519079"/>
            <a:ext cx="0" cy="294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4618199" y="551542"/>
            <a:ext cx="54" cy="2621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463299" y="2792255"/>
            <a:ext cx="548640" cy="1955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Add (</a:t>
            </a:r>
            <a:r>
              <a:rPr lang="en-US" sz="700" kern="100" dirty="0" err="1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pos</a:t>
            </a: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)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45" name="直線單箭頭接點 44"/>
          <p:cNvCxnSpPr>
            <a:stCxn id="40" idx="2"/>
            <a:endCxn id="80" idx="0"/>
          </p:cNvCxnSpPr>
          <p:nvPr/>
        </p:nvCxnSpPr>
        <p:spPr>
          <a:xfrm flipH="1">
            <a:off x="4615244" y="1099469"/>
            <a:ext cx="3009" cy="103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5599833" y="2550849"/>
            <a:ext cx="0" cy="19048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4748617" y="2985872"/>
            <a:ext cx="7138" cy="844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4783212" y="5469266"/>
            <a:ext cx="815340" cy="342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Rounding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51" name="直線接點 50"/>
          <p:cNvCxnSpPr/>
          <p:nvPr/>
        </p:nvCxnSpPr>
        <p:spPr>
          <a:xfrm>
            <a:off x="5190882" y="5812166"/>
            <a:ext cx="6245" cy="55499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>
            <a:off x="5598461" y="5580682"/>
            <a:ext cx="952808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5740431" y="2217305"/>
            <a:ext cx="83846" cy="32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5791854" y="2093070"/>
            <a:ext cx="303662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</a:rPr>
              <a:t>48</a:t>
            </a: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55" name="直線接點 54"/>
          <p:cNvCxnSpPr/>
          <p:nvPr/>
        </p:nvCxnSpPr>
        <p:spPr>
          <a:xfrm>
            <a:off x="5648859" y="3065247"/>
            <a:ext cx="83820" cy="3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700294" y="2985872"/>
            <a:ext cx="374848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74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57" name="直線接點 56"/>
          <p:cNvCxnSpPr/>
          <p:nvPr/>
        </p:nvCxnSpPr>
        <p:spPr>
          <a:xfrm>
            <a:off x="4707074" y="3068057"/>
            <a:ext cx="83820" cy="3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4758509" y="2988682"/>
            <a:ext cx="252730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TW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74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59" name="直線接點 58"/>
          <p:cNvCxnSpPr/>
          <p:nvPr/>
        </p:nvCxnSpPr>
        <p:spPr>
          <a:xfrm>
            <a:off x="4831482" y="2641261"/>
            <a:ext cx="944622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3664724" y="813719"/>
            <a:ext cx="548005" cy="30534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Add/Sub selection</a:t>
            </a:r>
            <a:endParaRPr lang="zh-TW" sz="11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561450" y="5492493"/>
            <a:ext cx="301148" cy="137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st1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62" name="直線接點 61"/>
          <p:cNvCxnSpPr/>
          <p:nvPr/>
        </p:nvCxnSpPr>
        <p:spPr>
          <a:xfrm flipH="1">
            <a:off x="5598892" y="5723252"/>
            <a:ext cx="952500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6561449" y="5602513"/>
            <a:ext cx="241687" cy="16088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rm</a:t>
            </a: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64" name="直線單箭頭接點 63"/>
          <p:cNvCxnSpPr>
            <a:stCxn id="81" idx="3"/>
            <a:endCxn id="28" idx="1"/>
          </p:cNvCxnSpPr>
          <p:nvPr/>
        </p:nvCxnSpPr>
        <p:spPr>
          <a:xfrm>
            <a:off x="4889262" y="1809705"/>
            <a:ext cx="143770" cy="2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/>
          <p:cNvCxnSpPr>
            <a:stCxn id="29" idx="2"/>
            <a:endCxn id="81" idx="1"/>
          </p:cNvCxnSpPr>
          <p:nvPr/>
        </p:nvCxnSpPr>
        <p:spPr>
          <a:xfrm rot="16200000" flipH="1">
            <a:off x="3410535" y="880252"/>
            <a:ext cx="690633" cy="11682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5677997" y="5925460"/>
            <a:ext cx="814705" cy="342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Exception detection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67" name="直線單箭頭接點 66"/>
          <p:cNvCxnSpPr/>
          <p:nvPr/>
        </p:nvCxnSpPr>
        <p:spPr>
          <a:xfrm>
            <a:off x="5196878" y="6096910"/>
            <a:ext cx="4811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6455563" y="809068"/>
            <a:ext cx="814070" cy="342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Special Value Detection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69" name="直線單箭頭接點 68"/>
          <p:cNvCxnSpPr>
            <a:stCxn id="68" idx="2"/>
          </p:cNvCxnSpPr>
          <p:nvPr/>
        </p:nvCxnSpPr>
        <p:spPr>
          <a:xfrm flipH="1">
            <a:off x="6861291" y="1151968"/>
            <a:ext cx="1307" cy="1180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>
            <a:off x="6861619" y="2325882"/>
            <a:ext cx="979" cy="2632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6861291" y="4958085"/>
            <a:ext cx="656" cy="148876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梯形 72"/>
          <p:cNvSpPr/>
          <p:nvPr/>
        </p:nvSpPr>
        <p:spPr>
          <a:xfrm rot="10800000">
            <a:off x="4661183" y="6367156"/>
            <a:ext cx="737870" cy="159385"/>
          </a:xfrm>
          <a:prstGeom prst="trapezoid">
            <a:avLst>
              <a:gd name="adj" fmla="val 9763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Georgia"/>
                <a:cs typeface="Calibri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74" name="直線單箭頭接點 73"/>
          <p:cNvCxnSpPr>
            <a:stCxn id="73" idx="1"/>
          </p:cNvCxnSpPr>
          <p:nvPr/>
        </p:nvCxnSpPr>
        <p:spPr>
          <a:xfrm>
            <a:off x="5321248" y="6446848"/>
            <a:ext cx="1540043" cy="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4408632" y="5901329"/>
            <a:ext cx="694246" cy="27674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Special Values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76" name="直線接點 75"/>
          <p:cNvCxnSpPr/>
          <p:nvPr/>
        </p:nvCxnSpPr>
        <p:spPr>
          <a:xfrm>
            <a:off x="4782889" y="6178078"/>
            <a:ext cx="0" cy="19644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 flipH="1">
            <a:off x="5030044" y="6526541"/>
            <a:ext cx="74" cy="26605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endCxn id="60" idx="0"/>
          </p:cNvCxnSpPr>
          <p:nvPr/>
        </p:nvCxnSpPr>
        <p:spPr>
          <a:xfrm>
            <a:off x="3938651" y="548969"/>
            <a:ext cx="76" cy="264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3614220" y="377214"/>
            <a:ext cx="639669" cy="1955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instructions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341241" y="1202494"/>
            <a:ext cx="548005" cy="18125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Invert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339987" y="1504114"/>
            <a:ext cx="549275" cy="6111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Alignment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82" name="直線單箭頭接點 81"/>
          <p:cNvCxnSpPr>
            <a:stCxn id="80" idx="2"/>
            <a:endCxn id="81" idx="0"/>
          </p:cNvCxnSpPr>
          <p:nvPr/>
        </p:nvCxnSpPr>
        <p:spPr>
          <a:xfrm flipH="1">
            <a:off x="4614625" y="1383745"/>
            <a:ext cx="619" cy="1203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接點 82"/>
          <p:cNvCxnSpPr>
            <a:stCxn id="60" idx="2"/>
            <a:endCxn id="80" idx="1"/>
          </p:cNvCxnSpPr>
          <p:nvPr/>
        </p:nvCxnSpPr>
        <p:spPr>
          <a:xfrm rot="16200000" flipH="1">
            <a:off x="4052958" y="1004837"/>
            <a:ext cx="174052" cy="4025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81" idx="2"/>
          </p:cNvCxnSpPr>
          <p:nvPr/>
        </p:nvCxnSpPr>
        <p:spPr>
          <a:xfrm>
            <a:off x="4614625" y="2115296"/>
            <a:ext cx="3561" cy="6769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梯形 84"/>
          <p:cNvSpPr/>
          <p:nvPr/>
        </p:nvSpPr>
        <p:spPr>
          <a:xfrm rot="10800000">
            <a:off x="4368562" y="3837682"/>
            <a:ext cx="1635971" cy="159385"/>
          </a:xfrm>
          <a:prstGeom prst="trapezoid">
            <a:avLst>
              <a:gd name="adj" fmla="val 9763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Georgia"/>
                <a:cs typeface="Calibri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86" name="直線單箭頭接點 85"/>
          <p:cNvCxnSpPr>
            <a:stCxn id="19" idx="2"/>
          </p:cNvCxnSpPr>
          <p:nvPr/>
        </p:nvCxnSpPr>
        <p:spPr>
          <a:xfrm flipH="1">
            <a:off x="5687617" y="2985872"/>
            <a:ext cx="98" cy="851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4571368" y="2212541"/>
            <a:ext cx="83820" cy="3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4622802" y="2095066"/>
            <a:ext cx="301543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74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94" name="直線接點 93"/>
          <p:cNvCxnSpPr/>
          <p:nvPr/>
        </p:nvCxnSpPr>
        <p:spPr>
          <a:xfrm>
            <a:off x="5743252" y="2554067"/>
            <a:ext cx="83820" cy="3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5794687" y="2474692"/>
            <a:ext cx="252730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solidFill>
                  <a:srgbClr val="000000"/>
                </a:solidFill>
                <a:latin typeface="Georgia"/>
                <a:ea typeface="新細明體"/>
              </a:rPr>
              <a:t>74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97" name="直線單箭頭接點 96"/>
          <p:cNvCxnSpPr>
            <a:endCxn id="44" idx="3"/>
          </p:cNvCxnSpPr>
          <p:nvPr/>
        </p:nvCxnSpPr>
        <p:spPr>
          <a:xfrm flipH="1">
            <a:off x="5011939" y="2890045"/>
            <a:ext cx="1329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endCxn id="19" idx="3"/>
          </p:cNvCxnSpPr>
          <p:nvPr/>
        </p:nvCxnSpPr>
        <p:spPr>
          <a:xfrm flipH="1">
            <a:off x="5962352" y="2888082"/>
            <a:ext cx="1184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5112003" y="2782686"/>
            <a:ext cx="254000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700" kern="10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sub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068872" y="2778999"/>
            <a:ext cx="252095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1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101" name="橢圓 100"/>
          <p:cNvSpPr/>
          <p:nvPr/>
        </p:nvSpPr>
        <p:spPr>
          <a:xfrm>
            <a:off x="5580596" y="2737862"/>
            <a:ext cx="45719" cy="45719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102" name="橢圓 101"/>
          <p:cNvSpPr/>
          <p:nvPr/>
        </p:nvSpPr>
        <p:spPr>
          <a:xfrm>
            <a:off x="5752163" y="2737601"/>
            <a:ext cx="45085" cy="4508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3833887" y="3907179"/>
            <a:ext cx="698749" cy="1587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complement</a:t>
            </a: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104" name="直線單箭頭接點 103"/>
          <p:cNvCxnSpPr>
            <a:stCxn id="85" idx="0"/>
            <a:endCxn id="7" idx="0"/>
          </p:cNvCxnSpPr>
          <p:nvPr/>
        </p:nvCxnSpPr>
        <p:spPr>
          <a:xfrm flipH="1">
            <a:off x="5186447" y="3997067"/>
            <a:ext cx="100" cy="46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接點 104"/>
          <p:cNvCxnSpPr>
            <a:stCxn id="113" idx="0"/>
            <a:endCxn id="7" idx="1"/>
          </p:cNvCxnSpPr>
          <p:nvPr/>
        </p:nvCxnSpPr>
        <p:spPr>
          <a:xfrm rot="16200000" flipH="1">
            <a:off x="3975720" y="4033564"/>
            <a:ext cx="83445" cy="15223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字方塊 109"/>
          <p:cNvSpPr txBox="1"/>
          <p:nvPr/>
        </p:nvSpPr>
        <p:spPr>
          <a:xfrm>
            <a:off x="0" y="236082"/>
            <a:ext cx="228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OPT. 2</a:t>
            </a:r>
            <a:endParaRPr lang="zh-TW" altLang="en-US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121919" y="1309957"/>
            <a:ext cx="17607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F1 alignment74-bit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F2 dual adder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Adder: </a:t>
            </a:r>
            <a:r>
              <a:rPr lang="en-US" altLang="zh-TW" sz="1200" smtClean="0"/>
              <a:t>74 bits </a:t>
            </a:r>
            <a:endParaRPr lang="en-US" altLang="zh-TW" sz="1200" dirty="0" smtClean="0"/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No swap needed</a:t>
            </a:r>
          </a:p>
          <a:p>
            <a:r>
              <a:rPr lang="en-US" altLang="zh-TW" sz="1200" dirty="0" smtClean="0"/>
              <a:t>      (Faster)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err="1" smtClean="0"/>
              <a:t>LZ_counter</a:t>
            </a:r>
            <a:r>
              <a:rPr lang="en-US" altLang="zh-TW" sz="1200" dirty="0" smtClean="0"/>
              <a:t> longer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Normalization mux larger</a:t>
            </a:r>
          </a:p>
          <a:p>
            <a:pPr marL="171450" indent="-171450">
              <a:buFont typeface="Arial" charset="0"/>
              <a:buChar char="•"/>
            </a:pPr>
            <a:endParaRPr lang="en-US" altLang="zh-TW" sz="1200" dirty="0"/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Use this option</a:t>
            </a:r>
            <a:endParaRPr lang="zh-TW" altLang="en-US" sz="1200" dirty="0"/>
          </a:p>
        </p:txBody>
      </p:sp>
      <p:sp>
        <p:nvSpPr>
          <p:cNvPr id="112" name="矩形 111"/>
          <p:cNvSpPr/>
          <p:nvPr/>
        </p:nvSpPr>
        <p:spPr>
          <a:xfrm>
            <a:off x="2694835" y="4037629"/>
            <a:ext cx="585483" cy="24645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Subnorm </a:t>
            </a: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lz_num </a:t>
            </a:r>
            <a:r>
              <a:rPr lang="en-US" sz="700" kern="100" dirty="0" err="1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calc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113" name="梯形 112"/>
          <p:cNvSpPr/>
          <p:nvPr/>
        </p:nvSpPr>
        <p:spPr>
          <a:xfrm rot="10800000">
            <a:off x="2711985" y="4593627"/>
            <a:ext cx="1088575" cy="159385"/>
          </a:xfrm>
          <a:prstGeom prst="trapezoid">
            <a:avLst>
              <a:gd name="adj" fmla="val 9763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Georgia"/>
                <a:cs typeface="Calibri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114" name="直線單箭頭接點 113"/>
          <p:cNvCxnSpPr>
            <a:stCxn id="112" idx="2"/>
          </p:cNvCxnSpPr>
          <p:nvPr/>
        </p:nvCxnSpPr>
        <p:spPr>
          <a:xfrm>
            <a:off x="2987577" y="4284082"/>
            <a:ext cx="0" cy="31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>
            <a:off x="2951281" y="2799577"/>
            <a:ext cx="405130" cy="8870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LZA positive</a:t>
            </a:r>
            <a:endParaRPr lang="zh-TW" sz="11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3638986" y="2798942"/>
            <a:ext cx="394335" cy="8877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LZA </a:t>
            </a:r>
            <a:r>
              <a:rPr lang="en-US" sz="7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negative</a:t>
            </a:r>
            <a:endParaRPr lang="zh-TW" sz="11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163" name="直線單箭頭接點 162"/>
          <p:cNvCxnSpPr/>
          <p:nvPr/>
        </p:nvCxnSpPr>
        <p:spPr>
          <a:xfrm flipH="1">
            <a:off x="3061771" y="2554067"/>
            <a:ext cx="1270" cy="245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63"/>
          <p:cNvCxnSpPr>
            <a:endCxn id="190" idx="0"/>
          </p:cNvCxnSpPr>
          <p:nvPr/>
        </p:nvCxnSpPr>
        <p:spPr>
          <a:xfrm flipH="1">
            <a:off x="3938645" y="2637652"/>
            <a:ext cx="2253" cy="107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 flipH="1">
            <a:off x="3061771" y="2550847"/>
            <a:ext cx="1551508" cy="0"/>
          </a:xfrm>
          <a:prstGeom prst="line">
            <a:avLst/>
          </a:prstGeom>
          <a:ln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梯形 166"/>
          <p:cNvSpPr/>
          <p:nvPr/>
        </p:nvSpPr>
        <p:spPr>
          <a:xfrm rot="10800000">
            <a:off x="3056056" y="3837802"/>
            <a:ext cx="920115" cy="159385"/>
          </a:xfrm>
          <a:prstGeom prst="trapezoid">
            <a:avLst>
              <a:gd name="adj" fmla="val 97632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168" name="直線單箭頭接點 167"/>
          <p:cNvCxnSpPr/>
          <p:nvPr/>
        </p:nvCxnSpPr>
        <p:spPr>
          <a:xfrm>
            <a:off x="3515796" y="3990202"/>
            <a:ext cx="317" cy="60342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單箭頭接點 169"/>
          <p:cNvCxnSpPr/>
          <p:nvPr/>
        </p:nvCxnSpPr>
        <p:spPr>
          <a:xfrm>
            <a:off x="3254176" y="2637652"/>
            <a:ext cx="1905" cy="161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單箭頭接點 170"/>
          <p:cNvCxnSpPr>
            <a:endCxn id="189" idx="0"/>
          </p:cNvCxnSpPr>
          <p:nvPr/>
        </p:nvCxnSpPr>
        <p:spPr>
          <a:xfrm>
            <a:off x="3767256" y="2554067"/>
            <a:ext cx="139" cy="19113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 flipH="1" flipV="1">
            <a:off x="3254176" y="2637652"/>
            <a:ext cx="1577307" cy="3662"/>
          </a:xfrm>
          <a:prstGeom prst="line">
            <a:avLst/>
          </a:prstGeom>
          <a:ln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/>
          <p:cNvCxnSpPr>
            <a:stCxn id="159" idx="2"/>
          </p:cNvCxnSpPr>
          <p:nvPr/>
        </p:nvCxnSpPr>
        <p:spPr>
          <a:xfrm>
            <a:off x="3153846" y="3686672"/>
            <a:ext cx="0" cy="143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單箭頭接點 181"/>
          <p:cNvCxnSpPr/>
          <p:nvPr/>
        </p:nvCxnSpPr>
        <p:spPr>
          <a:xfrm>
            <a:off x="3848486" y="3686672"/>
            <a:ext cx="0" cy="143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單箭頭接點 183"/>
          <p:cNvCxnSpPr>
            <a:endCxn id="167" idx="1"/>
          </p:cNvCxnSpPr>
          <p:nvPr/>
        </p:nvCxnSpPr>
        <p:spPr>
          <a:xfrm flipH="1" flipV="1">
            <a:off x="3898366" y="3917494"/>
            <a:ext cx="531370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橢圓 188"/>
          <p:cNvSpPr/>
          <p:nvPr/>
        </p:nvSpPr>
        <p:spPr>
          <a:xfrm>
            <a:off x="3744535" y="2745201"/>
            <a:ext cx="45719" cy="45719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190" name="橢圓 189"/>
          <p:cNvSpPr/>
          <p:nvPr/>
        </p:nvSpPr>
        <p:spPr>
          <a:xfrm>
            <a:off x="3916102" y="2744940"/>
            <a:ext cx="45085" cy="4508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074160" y="3078234"/>
            <a:ext cx="581027" cy="1955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comparator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116" name="直線單箭頭接點 115"/>
          <p:cNvCxnSpPr/>
          <p:nvPr/>
        </p:nvCxnSpPr>
        <p:spPr>
          <a:xfrm>
            <a:off x="4251842" y="3273814"/>
            <a:ext cx="0" cy="6333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/>
          <p:nvPr/>
        </p:nvCxnSpPr>
        <p:spPr>
          <a:xfrm>
            <a:off x="4164051" y="2554067"/>
            <a:ext cx="0" cy="51118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/>
          <p:nvPr/>
        </p:nvCxnSpPr>
        <p:spPr>
          <a:xfrm>
            <a:off x="4316451" y="2649634"/>
            <a:ext cx="0" cy="41556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29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 bwMode="auto">
          <a:xfrm>
            <a:off x="1485900" y="0"/>
            <a:ext cx="6242957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直線接點 5"/>
          <p:cNvCxnSpPr/>
          <p:nvPr/>
        </p:nvCxnSpPr>
        <p:spPr>
          <a:xfrm flipV="1">
            <a:off x="1595834" y="2436632"/>
            <a:ext cx="5763905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356179" y="3291167"/>
            <a:ext cx="549778" cy="1960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Alignment</a:t>
            </a:r>
            <a:endParaRPr lang="zh-TW" sz="1200" kern="10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49750" y="4663219"/>
            <a:ext cx="815670" cy="343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Normalization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44818" y="1451358"/>
            <a:ext cx="549275" cy="70675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Multiplier</a:t>
            </a:r>
            <a:b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</a:b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(24x24)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4562314" y="1147770"/>
            <a:ext cx="302" cy="303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4822902" y="1147770"/>
            <a:ext cx="0" cy="303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885385" y="461837"/>
            <a:ext cx="608219" cy="1487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fraction3</a:t>
            </a:r>
            <a:endParaRPr lang="zh-TW" sz="14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07010" y="368748"/>
            <a:ext cx="557680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fraction1</a:t>
            </a: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72150" y="405533"/>
            <a:ext cx="533033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fraction2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15" name="直線單箭頭接點 14"/>
          <p:cNvCxnSpPr>
            <a:stCxn id="7" idx="2"/>
          </p:cNvCxnSpPr>
          <p:nvPr/>
        </p:nvCxnSpPr>
        <p:spPr>
          <a:xfrm flipH="1">
            <a:off x="4630767" y="3487170"/>
            <a:ext cx="301" cy="330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148614" y="1203955"/>
            <a:ext cx="254266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sub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17" name="直線單箭頭接點 16"/>
          <p:cNvCxnSpPr>
            <a:endCxn id="57" idx="0"/>
          </p:cNvCxnSpPr>
          <p:nvPr/>
        </p:nvCxnSpPr>
        <p:spPr>
          <a:xfrm flipH="1">
            <a:off x="2759180" y="4219097"/>
            <a:ext cx="3902" cy="124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V="1">
            <a:off x="1669572" y="453975"/>
            <a:ext cx="57632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188017" y="1711319"/>
            <a:ext cx="254000" cy="19367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FP1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225958" y="3765679"/>
            <a:ext cx="253365" cy="193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F</a:t>
            </a: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P2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56227" y="2838593"/>
            <a:ext cx="549275" cy="1955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Swap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22" name="直線單箭頭接點 21"/>
          <p:cNvCxnSpPr>
            <a:stCxn id="9" idx="2"/>
          </p:cNvCxnSpPr>
          <p:nvPr/>
        </p:nvCxnSpPr>
        <p:spPr>
          <a:xfrm>
            <a:off x="4719456" y="2158113"/>
            <a:ext cx="8905" cy="675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3354716" y="2689562"/>
            <a:ext cx="40" cy="14441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H="1">
            <a:off x="3111314" y="2599148"/>
            <a:ext cx="1439911" cy="1"/>
          </a:xfrm>
          <a:prstGeom prst="line">
            <a:avLst/>
          </a:prstGeom>
          <a:ln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8" idx="2"/>
            <a:endCxn id="59" idx="0"/>
          </p:cNvCxnSpPr>
          <p:nvPr/>
        </p:nvCxnSpPr>
        <p:spPr>
          <a:xfrm>
            <a:off x="3957585" y="5006728"/>
            <a:ext cx="155" cy="34948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976678" y="3817700"/>
            <a:ext cx="1974762" cy="2635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Adder/</a:t>
            </a:r>
            <a:r>
              <a:rPr lang="en-US" sz="800" kern="100" dirty="0" err="1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Suber</a:t>
            </a: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 </a:t>
            </a: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(</a:t>
            </a:r>
            <a:r>
              <a:rPr lang="en-US" sz="8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48</a:t>
            </a: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-bit</a:t>
            </a: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)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27" name="直線單箭頭接點 26"/>
          <p:cNvCxnSpPr>
            <a:stCxn id="26" idx="2"/>
            <a:endCxn id="8" idx="0"/>
          </p:cNvCxnSpPr>
          <p:nvPr/>
        </p:nvCxnSpPr>
        <p:spPr>
          <a:xfrm flipH="1">
            <a:off x="3957585" y="4081225"/>
            <a:ext cx="6474" cy="581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1661449" y="4953363"/>
            <a:ext cx="57632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216852" y="5483620"/>
            <a:ext cx="252730" cy="19240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F</a:t>
            </a: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P3</a:t>
            </a:r>
            <a:endParaRPr lang="zh-TW" sz="1200" kern="100" dirty="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225956" y="5367631"/>
            <a:ext cx="252095" cy="1917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55189" y="3706478"/>
            <a:ext cx="171426" cy="1379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st1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862310" y="1451357"/>
            <a:ext cx="549275" cy="40560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Shift amount Gen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34" name="直線單箭頭接點 33"/>
          <p:cNvCxnSpPr>
            <a:stCxn id="37" idx="2"/>
          </p:cNvCxnSpPr>
          <p:nvPr/>
        </p:nvCxnSpPr>
        <p:spPr>
          <a:xfrm>
            <a:off x="5941596" y="900105"/>
            <a:ext cx="8586" cy="551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38" idx="2"/>
            <a:endCxn id="33" idx="0"/>
          </p:cNvCxnSpPr>
          <p:nvPr/>
        </p:nvCxnSpPr>
        <p:spPr>
          <a:xfrm>
            <a:off x="6136531" y="804899"/>
            <a:ext cx="417" cy="646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6338654" y="894996"/>
            <a:ext cx="0" cy="556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794960" y="700687"/>
            <a:ext cx="293271" cy="19941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exp1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968564" y="610589"/>
            <a:ext cx="335934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exp</a:t>
            </a: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2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190782" y="707744"/>
            <a:ext cx="410043" cy="187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exp</a:t>
            </a: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3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40" name="直線接點 39"/>
          <p:cNvCxnSpPr>
            <a:stCxn id="73" idx="2"/>
          </p:cNvCxnSpPr>
          <p:nvPr/>
        </p:nvCxnSpPr>
        <p:spPr>
          <a:xfrm flipH="1">
            <a:off x="2148614" y="1167369"/>
            <a:ext cx="81" cy="2782642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7140452" y="187546"/>
            <a:ext cx="253365" cy="19367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F</a:t>
            </a: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rf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738452" y="861588"/>
            <a:ext cx="549275" cy="2861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Subnorm detection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165950" y="862020"/>
            <a:ext cx="548640" cy="2857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Subnorm detection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809596" y="862020"/>
            <a:ext cx="548005" cy="2857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Subnorm detection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45" name="直線單箭頭接點 44"/>
          <p:cNvCxnSpPr/>
          <p:nvPr/>
        </p:nvCxnSpPr>
        <p:spPr>
          <a:xfrm>
            <a:off x="4444818" y="567380"/>
            <a:ext cx="0" cy="294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5005875" y="567380"/>
            <a:ext cx="0" cy="294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endCxn id="44" idx="0"/>
          </p:cNvCxnSpPr>
          <p:nvPr/>
        </p:nvCxnSpPr>
        <p:spPr>
          <a:xfrm>
            <a:off x="3083545" y="599843"/>
            <a:ext cx="54" cy="2621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944965" y="2840556"/>
            <a:ext cx="548640" cy="1955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Swap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 flipH="1">
            <a:off x="3111657" y="1148011"/>
            <a:ext cx="35" cy="1685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>
            <a:off x="4543079" y="2599150"/>
            <a:ext cx="193" cy="234825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4728159" y="2689562"/>
            <a:ext cx="998470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4543175" y="2599149"/>
            <a:ext cx="1396814" cy="1"/>
          </a:xfrm>
          <a:prstGeom prst="line">
            <a:avLst/>
          </a:prstGeom>
          <a:ln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21" idx="3"/>
            <a:endCxn id="80" idx="1"/>
          </p:cNvCxnSpPr>
          <p:nvPr/>
        </p:nvCxnSpPr>
        <p:spPr>
          <a:xfrm flipV="1">
            <a:off x="4905502" y="2934075"/>
            <a:ext cx="583563" cy="2308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48" idx="3"/>
            <a:endCxn id="21" idx="1"/>
          </p:cNvCxnSpPr>
          <p:nvPr/>
        </p:nvCxnSpPr>
        <p:spPr>
          <a:xfrm flipV="1">
            <a:off x="3493605" y="2936383"/>
            <a:ext cx="862622" cy="1963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21" idx="2"/>
            <a:endCxn id="7" idx="0"/>
          </p:cNvCxnSpPr>
          <p:nvPr/>
        </p:nvCxnSpPr>
        <p:spPr>
          <a:xfrm>
            <a:off x="4630865" y="3034173"/>
            <a:ext cx="203" cy="256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8" idx="2"/>
          </p:cNvCxnSpPr>
          <p:nvPr/>
        </p:nvCxnSpPr>
        <p:spPr>
          <a:xfrm flipH="1">
            <a:off x="3219227" y="3036136"/>
            <a:ext cx="58" cy="781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2484542" y="4343516"/>
            <a:ext cx="549275" cy="1955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err="1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LZ_counter</a:t>
            </a:r>
            <a:endParaRPr lang="zh-TW" sz="11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58" name="直線接點 57"/>
          <p:cNvCxnSpPr/>
          <p:nvPr/>
        </p:nvCxnSpPr>
        <p:spPr>
          <a:xfrm>
            <a:off x="2763038" y="4219097"/>
            <a:ext cx="1200778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3550070" y="5356215"/>
            <a:ext cx="815340" cy="342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Rounding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60" name="直線接點 59"/>
          <p:cNvCxnSpPr>
            <a:stCxn id="59" idx="2"/>
          </p:cNvCxnSpPr>
          <p:nvPr/>
        </p:nvCxnSpPr>
        <p:spPr>
          <a:xfrm>
            <a:off x="3957740" y="5699115"/>
            <a:ext cx="6245" cy="55499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H="1">
            <a:off x="4365319" y="5467631"/>
            <a:ext cx="952808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2763038" y="4918794"/>
            <a:ext cx="786712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57" idx="2"/>
            <a:endCxn id="108" idx="0"/>
          </p:cNvCxnSpPr>
          <p:nvPr/>
        </p:nvCxnSpPr>
        <p:spPr>
          <a:xfrm>
            <a:off x="2759180" y="4539096"/>
            <a:ext cx="0" cy="5461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flipH="1">
            <a:off x="4822486" y="3487170"/>
            <a:ext cx="104" cy="21469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4683581" y="2265606"/>
            <a:ext cx="83846" cy="32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735004" y="2185821"/>
            <a:ext cx="253365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solidFill>
                  <a:srgbClr val="000000"/>
                </a:solidFill>
                <a:latin typeface="Georgia"/>
                <a:ea typeface="新細明體"/>
              </a:rPr>
              <a:t>48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67" name="直線接點 66"/>
          <p:cNvCxnSpPr/>
          <p:nvPr/>
        </p:nvCxnSpPr>
        <p:spPr>
          <a:xfrm>
            <a:off x="4592009" y="3113548"/>
            <a:ext cx="83820" cy="3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4643444" y="3034173"/>
            <a:ext cx="252730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latin typeface="Georgia"/>
                <a:ea typeface="Georgia"/>
              </a:rPr>
              <a:t>48</a:t>
            </a: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69" name="直線接點 68"/>
          <p:cNvCxnSpPr/>
          <p:nvPr/>
        </p:nvCxnSpPr>
        <p:spPr>
          <a:xfrm>
            <a:off x="3177612" y="3180106"/>
            <a:ext cx="83820" cy="3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3229047" y="3100731"/>
            <a:ext cx="252730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solidFill>
                  <a:srgbClr val="000000"/>
                </a:solidFill>
                <a:latin typeface="Georgia"/>
                <a:ea typeface="Georgia"/>
              </a:rPr>
              <a:t>48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71" name="直線接點 70"/>
          <p:cNvCxnSpPr>
            <a:endCxn id="7" idx="3"/>
          </p:cNvCxnSpPr>
          <p:nvPr/>
        </p:nvCxnSpPr>
        <p:spPr>
          <a:xfrm flipH="1">
            <a:off x="4905957" y="3389169"/>
            <a:ext cx="1356680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3354592" y="2689562"/>
            <a:ext cx="1373567" cy="0"/>
          </a:xfrm>
          <a:prstGeom prst="line">
            <a:avLst/>
          </a:prstGeom>
          <a:ln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1874692" y="862020"/>
            <a:ext cx="548005" cy="30534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Add/Sub selection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74" name="直線單箭頭接點 73"/>
          <p:cNvCxnSpPr>
            <a:endCxn id="26" idx="1"/>
          </p:cNvCxnSpPr>
          <p:nvPr/>
        </p:nvCxnSpPr>
        <p:spPr>
          <a:xfrm>
            <a:off x="2148668" y="3949463"/>
            <a:ext cx="8280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318250" y="5320002"/>
            <a:ext cx="170815" cy="137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st1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76" name="直線接點 75"/>
          <p:cNvCxnSpPr/>
          <p:nvPr/>
        </p:nvCxnSpPr>
        <p:spPr>
          <a:xfrm>
            <a:off x="4822590" y="3701860"/>
            <a:ext cx="4955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 flipH="1">
            <a:off x="5318009" y="3701860"/>
            <a:ext cx="118" cy="1765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 flipH="1">
            <a:off x="4365750" y="5610201"/>
            <a:ext cx="952500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5328308" y="5538230"/>
            <a:ext cx="170180" cy="137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rm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489065" y="2833976"/>
            <a:ext cx="518773" cy="20019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Compare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81" name="直線單箭頭接點 80"/>
          <p:cNvCxnSpPr/>
          <p:nvPr/>
        </p:nvCxnSpPr>
        <p:spPr>
          <a:xfrm>
            <a:off x="5939853" y="2599150"/>
            <a:ext cx="0" cy="234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>
            <a:off x="5726499" y="2689562"/>
            <a:ext cx="0" cy="144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 flipH="1">
            <a:off x="6258278" y="1856977"/>
            <a:ext cx="4214" cy="15321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83"/>
          <p:cNvCxnSpPr>
            <a:stCxn id="33" idx="2"/>
            <a:endCxn id="80" idx="3"/>
          </p:cNvCxnSpPr>
          <p:nvPr/>
        </p:nvCxnSpPr>
        <p:spPr>
          <a:xfrm rot="5400000">
            <a:off x="5533837" y="2330963"/>
            <a:ext cx="1077113" cy="1291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4444855" y="5812409"/>
            <a:ext cx="814705" cy="342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Exception detection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86" name="直線單箭頭接點 85"/>
          <p:cNvCxnSpPr>
            <a:endCxn id="85" idx="1"/>
          </p:cNvCxnSpPr>
          <p:nvPr/>
        </p:nvCxnSpPr>
        <p:spPr>
          <a:xfrm>
            <a:off x="3963736" y="5983859"/>
            <a:ext cx="4811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503613" y="1203955"/>
            <a:ext cx="814070" cy="342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Special Value Detection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88" name="直線單箭頭接點 87"/>
          <p:cNvCxnSpPr>
            <a:stCxn id="87" idx="2"/>
          </p:cNvCxnSpPr>
          <p:nvPr/>
        </p:nvCxnSpPr>
        <p:spPr>
          <a:xfrm flipH="1">
            <a:off x="6910484" y="1546855"/>
            <a:ext cx="164" cy="889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>
            <a:off x="6910489" y="2436632"/>
            <a:ext cx="0" cy="1719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6910484" y="3487170"/>
            <a:ext cx="0" cy="1719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>
            <a:off x="6910325" y="5206750"/>
            <a:ext cx="159" cy="112704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梯形 91"/>
          <p:cNvSpPr/>
          <p:nvPr/>
        </p:nvSpPr>
        <p:spPr>
          <a:xfrm rot="10800000">
            <a:off x="3428041" y="6254105"/>
            <a:ext cx="737870" cy="159385"/>
          </a:xfrm>
          <a:prstGeom prst="trapezoid">
            <a:avLst>
              <a:gd name="adj" fmla="val 9763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Georgia"/>
                <a:cs typeface="Calibri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93" name="直線單箭頭接點 92"/>
          <p:cNvCxnSpPr>
            <a:stCxn id="92" idx="1"/>
          </p:cNvCxnSpPr>
          <p:nvPr/>
        </p:nvCxnSpPr>
        <p:spPr>
          <a:xfrm>
            <a:off x="4088106" y="6333797"/>
            <a:ext cx="2822378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3175490" y="5788278"/>
            <a:ext cx="694246" cy="27674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Special Values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95" name="直線接點 94"/>
          <p:cNvCxnSpPr/>
          <p:nvPr/>
        </p:nvCxnSpPr>
        <p:spPr>
          <a:xfrm>
            <a:off x="3549747" y="6065027"/>
            <a:ext cx="0" cy="19644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>
            <a:stCxn id="92" idx="0"/>
          </p:cNvCxnSpPr>
          <p:nvPr/>
        </p:nvCxnSpPr>
        <p:spPr>
          <a:xfrm flipH="1">
            <a:off x="3796902" y="6413490"/>
            <a:ext cx="74" cy="26605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/>
          <p:cNvSpPr txBox="1"/>
          <p:nvPr/>
        </p:nvSpPr>
        <p:spPr>
          <a:xfrm>
            <a:off x="1" y="236082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OPT. 3</a:t>
            </a:r>
          </a:p>
        </p:txBody>
      </p:sp>
      <p:sp>
        <p:nvSpPr>
          <p:cNvPr id="107" name="文字方塊 106"/>
          <p:cNvSpPr txBox="1"/>
          <p:nvPr/>
        </p:nvSpPr>
        <p:spPr>
          <a:xfrm>
            <a:off x="121920" y="1309957"/>
            <a:ext cx="17527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F2 alignment 22-bit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F2 single adder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Adder: 22 bits 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Need Swap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Slower</a:t>
            </a:r>
          </a:p>
          <a:p>
            <a:pPr marL="171450" indent="-171450">
              <a:buFont typeface="Arial" charset="0"/>
              <a:buChar char="•"/>
            </a:pPr>
            <a:endParaRPr lang="en-US" altLang="zh-TW" sz="1200" dirty="0"/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Not use this option</a:t>
            </a:r>
            <a:endParaRPr lang="zh-TW" altLang="en-US" sz="1200" dirty="0"/>
          </a:p>
        </p:txBody>
      </p:sp>
      <p:sp>
        <p:nvSpPr>
          <p:cNvPr id="108" name="矩形 107"/>
          <p:cNvSpPr/>
          <p:nvPr/>
        </p:nvSpPr>
        <p:spPr>
          <a:xfrm>
            <a:off x="2484542" y="4593706"/>
            <a:ext cx="549275" cy="250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Subnormal Detection</a:t>
            </a:r>
            <a:endParaRPr lang="zh-TW" sz="11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113" name="直線接點 112"/>
          <p:cNvCxnSpPr>
            <a:stCxn id="108" idx="2"/>
          </p:cNvCxnSpPr>
          <p:nvPr/>
        </p:nvCxnSpPr>
        <p:spPr bwMode="auto">
          <a:xfrm flipH="1">
            <a:off x="2759179" y="4843896"/>
            <a:ext cx="1" cy="74898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759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50800" y="1052513"/>
            <a:ext cx="8936038" cy="4824412"/>
          </a:xfrm>
        </p:spPr>
        <p:txBody>
          <a:bodyPr/>
          <a:lstStyle/>
          <a:p>
            <a:pPr marL="268288" indent="-268288" algn="ctr" eaLnBrk="1" hangingPunct="1">
              <a:buFont typeface="Wingdings" pitchFamily="2" charset="2"/>
              <a:buNone/>
            </a:pPr>
            <a:endParaRPr lang="en-US" altLang="zh-TW" sz="4400" b="1" smtClean="0">
              <a:solidFill>
                <a:schemeClr val="tx2"/>
              </a:solidFill>
              <a:ea typeface="新細明體" charset="-120"/>
            </a:endParaRPr>
          </a:p>
          <a:p>
            <a:pPr marL="268288" indent="-268288" algn="ctr" eaLnBrk="1" hangingPunct="1">
              <a:buFont typeface="Wingdings" pitchFamily="2" charset="2"/>
              <a:buNone/>
            </a:pPr>
            <a:endParaRPr lang="en-US" altLang="zh-TW" sz="3600" b="1" smtClean="0">
              <a:solidFill>
                <a:schemeClr val="tx2"/>
              </a:solidFill>
              <a:ea typeface="新細明體" charset="-120"/>
            </a:endParaRPr>
          </a:p>
          <a:p>
            <a:pPr marL="268288" indent="-268288" algn="ctr" eaLnBrk="1" hangingPunct="1">
              <a:buFont typeface="Wingdings" pitchFamily="2" charset="2"/>
              <a:buNone/>
            </a:pPr>
            <a:r>
              <a:rPr lang="en-US" altLang="zh-TW" sz="8000" b="1" smtClean="0">
                <a:solidFill>
                  <a:schemeClr val="tx2"/>
                </a:solidFill>
                <a:ea typeface="新細明體" charset="-120"/>
              </a:rPr>
              <a:t>Thank You!</a:t>
            </a:r>
            <a:endParaRPr lang="en-US" altLang="zh-TW" sz="3200" b="1" smtClean="0">
              <a:solidFill>
                <a:schemeClr val="tx2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母片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1_281TGp_consulting_light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281TGp_consulting_light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4357C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0AEBF"/>
        </a:accent5>
        <a:accent6>
          <a:srgbClr val="85AE49"/>
        </a:accent6>
        <a:hlink>
          <a:srgbClr val="9999FF"/>
        </a:hlink>
        <a:folHlink>
          <a:srgbClr val="4EA7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2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25557B"/>
        </a:accent1>
        <a:accent2>
          <a:srgbClr val="E4C244"/>
        </a:accent2>
        <a:accent3>
          <a:srgbClr val="FFFFFF"/>
        </a:accent3>
        <a:accent4>
          <a:srgbClr val="2A2A2A"/>
        </a:accent4>
        <a:accent5>
          <a:srgbClr val="ACB4BF"/>
        </a:accent5>
        <a:accent6>
          <a:srgbClr val="CFB03D"/>
        </a:accent6>
        <a:hlink>
          <a:srgbClr val="66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3">
        <a:dk1>
          <a:srgbClr val="35567B"/>
        </a:dk1>
        <a:lt1>
          <a:srgbClr val="FFFFFF"/>
        </a:lt1>
        <a:dk2>
          <a:srgbClr val="000000"/>
        </a:dk2>
        <a:lt2>
          <a:srgbClr val="DDDDDD"/>
        </a:lt2>
        <a:accent1>
          <a:srgbClr val="789F21"/>
        </a:accent1>
        <a:accent2>
          <a:srgbClr val="E9803F"/>
        </a:accent2>
        <a:accent3>
          <a:srgbClr val="FFFFFF"/>
        </a:accent3>
        <a:accent4>
          <a:srgbClr val="2C4868"/>
        </a:accent4>
        <a:accent5>
          <a:srgbClr val="BECDAB"/>
        </a:accent5>
        <a:accent6>
          <a:srgbClr val="D37338"/>
        </a:accent6>
        <a:hlink>
          <a:srgbClr val="E0C24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母片</Template>
  <TotalTime>168947</TotalTime>
  <Words>192</Words>
  <Application>Microsoft Office PowerPoint</Application>
  <PresentationFormat>如螢幕大小 (4:3)</PresentationFormat>
  <Paragraphs>129</Paragraphs>
  <Slides>6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母片</vt:lpstr>
      <vt:lpstr>[Alpaca]: FPU MAC SP Pipeline uArch</vt:lpstr>
      <vt:lpstr>MAC SP only Pipeline uArch</vt:lpstr>
      <vt:lpstr>PowerPoint 簡報</vt:lpstr>
      <vt:lpstr>PowerPoint 簡報</vt:lpstr>
      <vt:lpstr>PowerPoint 簡報</vt:lpstr>
      <vt:lpstr>PowerPoint 簡報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Andes … Introduction (Title)</dc:title>
  <dc:creator>ericchen@andestech.com</dc:creator>
  <cp:lastModifiedBy>Eric Rui-Lin Chen(陳瑞霖)</cp:lastModifiedBy>
  <cp:revision>2649</cp:revision>
  <cp:lastPrinted>2018-05-08T06:45:15Z</cp:lastPrinted>
  <dcterms:created xsi:type="dcterms:W3CDTF">2018-01-08T00:52:47Z</dcterms:created>
  <dcterms:modified xsi:type="dcterms:W3CDTF">2020-11-17T00:56:01Z</dcterms:modified>
</cp:coreProperties>
</file>