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6"/>
  </p:notesMasterIdLst>
  <p:sldIdLst>
    <p:sldId id="986" r:id="rId2"/>
    <p:sldId id="1029" r:id="rId3"/>
    <p:sldId id="1043" r:id="rId4"/>
    <p:sldId id="1030" r:id="rId5"/>
    <p:sldId id="1062" r:id="rId6"/>
    <p:sldId id="1070" r:id="rId7"/>
    <p:sldId id="1119" r:id="rId8"/>
    <p:sldId id="1065" r:id="rId9"/>
    <p:sldId id="1066" r:id="rId10"/>
    <p:sldId id="1067" r:id="rId11"/>
    <p:sldId id="1068" r:id="rId12"/>
    <p:sldId id="1182" r:id="rId13"/>
    <p:sldId id="1173" r:id="rId14"/>
    <p:sldId id="1174" r:id="rId15"/>
    <p:sldId id="1175" r:id="rId16"/>
    <p:sldId id="1176" r:id="rId17"/>
    <p:sldId id="1177" r:id="rId18"/>
    <p:sldId id="1178" r:id="rId19"/>
    <p:sldId id="1179" r:id="rId20"/>
    <p:sldId id="1180" r:id="rId21"/>
    <p:sldId id="1085" r:id="rId22"/>
    <p:sldId id="1140" r:id="rId23"/>
    <p:sldId id="1078" r:id="rId24"/>
    <p:sldId id="1099" r:id="rId25"/>
    <p:sldId id="1100" r:id="rId26"/>
    <p:sldId id="1101" r:id="rId27"/>
    <p:sldId id="1133" r:id="rId28"/>
    <p:sldId id="1134" r:id="rId29"/>
    <p:sldId id="1098" r:id="rId30"/>
    <p:sldId id="1093" r:id="rId31"/>
    <p:sldId id="1102" r:id="rId32"/>
    <p:sldId id="1084" r:id="rId33"/>
    <p:sldId id="1130" r:id="rId34"/>
    <p:sldId id="1131" r:id="rId35"/>
    <p:sldId id="1132" r:id="rId36"/>
    <p:sldId id="1117" r:id="rId37"/>
    <p:sldId id="1087" r:id="rId38"/>
    <p:sldId id="1108" r:id="rId39"/>
    <p:sldId id="1109" r:id="rId40"/>
    <p:sldId id="1135" r:id="rId41"/>
    <p:sldId id="1136" r:id="rId42"/>
    <p:sldId id="1137" r:id="rId43"/>
    <p:sldId id="1138" r:id="rId44"/>
    <p:sldId id="1116" r:id="rId45"/>
    <p:sldId id="1081" r:id="rId46"/>
    <p:sldId id="1083" r:id="rId47"/>
    <p:sldId id="1120" r:id="rId48"/>
    <p:sldId id="1121" r:id="rId49"/>
    <p:sldId id="1122" r:id="rId50"/>
    <p:sldId id="1123" r:id="rId51"/>
    <p:sldId id="1125" r:id="rId52"/>
    <p:sldId id="1127" r:id="rId53"/>
    <p:sldId id="1080" r:id="rId54"/>
    <p:sldId id="1183" r:id="rId55"/>
    <p:sldId id="1170" r:id="rId56"/>
    <p:sldId id="1181" r:id="rId57"/>
    <p:sldId id="1160" r:id="rId58"/>
    <p:sldId id="1161" r:id="rId59"/>
    <p:sldId id="1162" r:id="rId60"/>
    <p:sldId id="1163" r:id="rId61"/>
    <p:sldId id="1164" r:id="rId62"/>
    <p:sldId id="1165" r:id="rId63"/>
    <p:sldId id="1166" r:id="rId64"/>
    <p:sldId id="1167" r:id="rId65"/>
    <p:sldId id="1168" r:id="rId66"/>
    <p:sldId id="1169" r:id="rId67"/>
    <p:sldId id="1171" r:id="rId68"/>
    <p:sldId id="1141" r:id="rId69"/>
    <p:sldId id="1142" r:id="rId70"/>
    <p:sldId id="1143" r:id="rId71"/>
    <p:sldId id="1144" r:id="rId72"/>
    <p:sldId id="1145" r:id="rId73"/>
    <p:sldId id="1148" r:id="rId74"/>
    <p:sldId id="1149" r:id="rId7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66FF"/>
    <a:srgbClr val="0000FF"/>
    <a:srgbClr val="FFFF99"/>
    <a:srgbClr val="99FF99"/>
    <a:srgbClr val="6699FF"/>
    <a:srgbClr val="FFF78F"/>
    <a:srgbClr val="66FFFF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6" autoAdjust="0"/>
    <p:restoredTop sz="95713" autoAdjust="0"/>
  </p:normalViewPr>
  <p:slideViewPr>
    <p:cSldViewPr snapToGrid="0">
      <p:cViewPr>
        <p:scale>
          <a:sx n="90" d="100"/>
          <a:sy n="90" d="100"/>
        </p:scale>
        <p:origin x="-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6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808CC-8634-416F-85D1-11AD569D5B91}" type="slidenum">
              <a:rPr lang="en-US" altLang="zh-TW"/>
              <a:pPr/>
              <a:t>1</a:t>
            </a:fld>
            <a:endParaRPr lang="en-US" altLang="zh-TW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55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4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58225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4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  <p:extLst>
      <p:ext uri="{BB962C8B-B14F-4D97-AF65-F5344CB8AC3E}">
        <p14:creationId xmlns:p14="http://schemas.microsoft.com/office/powerpoint/2010/main" val="12763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pic>
        <p:nvPicPr>
          <p:cNvPr id="1032" name="Picture 12" descr="andes-logo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62012" y="6489700"/>
            <a:ext cx="1601787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8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95307" y="6542880"/>
            <a:ext cx="21701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400" dirty="0">
                <a:latin typeface="Tahoma" panose="020B0604030504040204" pitchFamily="34" charset="0"/>
                <a:cs typeface="Tahoma" panose="020B0604030504040204" pitchFamily="34" charset="0"/>
              </a:rPr>
              <a:t>Driving Innovations™</a:t>
            </a: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51" r:id="rId3"/>
    <p:sldLayoutId id="2147483750" r:id="rId4"/>
    <p:sldLayoutId id="2147483765" r:id="rId5"/>
    <p:sldLayoutId id="214748376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83126" y="1239171"/>
            <a:ext cx="8622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3600" dirty="0" smtClean="0">
                <a:latin typeface="Tahoma" pitchFamily="34" charset="0"/>
              </a:rPr>
              <a:t>Vector FPU</a:t>
            </a:r>
            <a:endParaRPr lang="en-US" altLang="zh-TW" sz="3600" dirty="0">
              <a:latin typeface="Tahoma" pitchFamily="34" charset="0"/>
            </a:endParaRPr>
          </a:p>
        </p:txBody>
      </p:sp>
      <p:sp>
        <p:nvSpPr>
          <p:cNvPr id="494597" name="Rectangle 3"/>
          <p:cNvSpPr>
            <a:spLocks noChangeArrowheads="1"/>
          </p:cNvSpPr>
          <p:nvPr/>
        </p:nvSpPr>
        <p:spPr bwMode="gray">
          <a:xfrm>
            <a:off x="3563938" y="2289175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r"/>
            <a:r>
              <a:rPr lang="en-US" altLang="zh-TW" b="0" dirty="0" smtClean="0">
                <a:solidFill>
                  <a:srgbClr val="000000"/>
                </a:solidFill>
                <a:cs typeface="Tahoma" pitchFamily="34" charset="0"/>
              </a:rPr>
              <a:t>Ruei-Yuan (2019/6/12)</a:t>
            </a:r>
            <a:endParaRPr lang="en-US" altLang="zh-TW" b="0" dirty="0">
              <a:solidFill>
                <a:srgbClr val="00000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6" name="畫布 135"/>
          <p:cNvGrpSpPr/>
          <p:nvPr/>
        </p:nvGrpSpPr>
        <p:grpSpPr>
          <a:xfrm>
            <a:off x="1140912" y="3835357"/>
            <a:ext cx="6503035" cy="2906395"/>
            <a:chOff x="0" y="0"/>
            <a:chExt cx="6503035" cy="2906395"/>
          </a:xfrm>
        </p:grpSpPr>
        <p:sp>
          <p:nvSpPr>
            <p:cNvPr id="69" name="文字方塊 2022"/>
            <p:cNvSpPr txBox="1"/>
            <p:nvPr/>
          </p:nvSpPr>
          <p:spPr>
            <a:xfrm>
              <a:off x="3088129" y="169944"/>
              <a:ext cx="60549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0"/>
              <a:ext cx="6503035" cy="290639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8" name="文字方塊 2027"/>
            <p:cNvSpPr txBox="1"/>
            <p:nvPr/>
          </p:nvSpPr>
          <p:spPr>
            <a:xfrm>
              <a:off x="3065581" y="1462811"/>
              <a:ext cx="71739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" name="文字方塊 2017"/>
            <p:cNvSpPr txBox="1"/>
            <p:nvPr/>
          </p:nvSpPr>
          <p:spPr>
            <a:xfrm>
              <a:off x="1466604" y="99102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1" name="文字方塊 1991"/>
            <p:cNvSpPr txBox="1"/>
            <p:nvPr/>
          </p:nvSpPr>
          <p:spPr>
            <a:xfrm>
              <a:off x="1071989" y="393826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966"/>
            <p:cNvSpPr txBox="1"/>
            <p:nvPr/>
          </p:nvSpPr>
          <p:spPr>
            <a:xfrm>
              <a:off x="1072424" y="1651808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1107371" y="0"/>
              <a:ext cx="0" cy="25909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912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2965026" y="42873"/>
              <a:ext cx="0" cy="26525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595363" y="1878060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581963" y="1618724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1164494" y="1892786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1164556" y="1383209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481348" y="187802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875481" y="1274260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2874050" y="167276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2876329" y="2106444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1164494" y="1383230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1164423" y="2401413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581561" y="2242259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2481255" y="2408427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94928" y="620078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581528" y="360742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1164059" y="634804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1164121" y="125227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2480913" y="62004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875046" y="16278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2873615" y="41478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V="1">
              <a:off x="2875894" y="848462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164059" y="125248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1163988" y="1143431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1581126" y="984277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2480820" y="1150445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橢圓 101"/>
          <p:cNvSpPr/>
          <p:nvPr/>
        </p:nvSpPr>
        <p:spPr>
          <a:xfrm>
            <a:off x="2282997" y="4427459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287370" y="5689161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grpSp>
        <p:nvGrpSpPr>
          <p:cNvPr id="106" name="畫布 135"/>
          <p:cNvGrpSpPr/>
          <p:nvPr/>
        </p:nvGrpSpPr>
        <p:grpSpPr>
          <a:xfrm>
            <a:off x="1135035" y="1450074"/>
            <a:ext cx="6503035" cy="1978926"/>
            <a:chOff x="0" y="0"/>
            <a:chExt cx="6503035" cy="1978926"/>
          </a:xfrm>
        </p:grpSpPr>
        <p:sp>
          <p:nvSpPr>
            <p:cNvPr id="107" name="矩形 106"/>
            <p:cNvSpPr/>
            <p:nvPr/>
          </p:nvSpPr>
          <p:spPr>
            <a:xfrm>
              <a:off x="0" y="0"/>
              <a:ext cx="6503035" cy="1978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8" name="文字方塊 1747"/>
            <p:cNvSpPr txBox="1"/>
            <p:nvPr/>
          </p:nvSpPr>
          <p:spPr>
            <a:xfrm>
              <a:off x="2329631" y="72327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9" name="文字方塊 1742"/>
            <p:cNvSpPr txBox="1"/>
            <p:nvPr/>
          </p:nvSpPr>
          <p:spPr>
            <a:xfrm>
              <a:off x="2329633" y="49059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0" name="文字方塊 1701"/>
            <p:cNvSpPr txBox="1"/>
            <p:nvPr/>
          </p:nvSpPr>
          <p:spPr>
            <a:xfrm>
              <a:off x="5254290" y="73084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1" name="文字方塊 1696"/>
            <p:cNvSpPr txBox="1"/>
            <p:nvPr/>
          </p:nvSpPr>
          <p:spPr>
            <a:xfrm>
              <a:off x="5254290" y="51801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2" name="文字方塊 1596"/>
            <p:cNvSpPr txBox="1"/>
            <p:nvPr/>
          </p:nvSpPr>
          <p:spPr>
            <a:xfrm>
              <a:off x="1020705" y="744619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3" name="文字方塊 1597"/>
            <p:cNvSpPr txBox="1"/>
            <p:nvPr/>
          </p:nvSpPr>
          <p:spPr>
            <a:xfrm>
              <a:off x="1072362" y="47987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2965023" y="460"/>
              <a:ext cx="0" cy="19783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107413" y="0"/>
              <a:ext cx="0" cy="19789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600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7" name="文字方塊 1601"/>
            <p:cNvSpPr txBox="1"/>
            <p:nvPr/>
          </p:nvSpPr>
          <p:spPr>
            <a:xfrm>
              <a:off x="3893305" y="9378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8" name="文字方塊 1603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7990" y="477167"/>
              <a:ext cx="562505" cy="607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Vector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Register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80" name="文字方塊 1608"/>
            <p:cNvSpPr txBox="1"/>
            <p:nvPr/>
          </p:nvSpPr>
          <p:spPr>
            <a:xfrm>
              <a:off x="5813909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5567367" y="143598"/>
              <a:ext cx="0" cy="18352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166280" y="548788"/>
              <a:ext cx="1872294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	         Divider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3" name="直線單箭頭接點 182"/>
            <p:cNvCxnSpPr/>
            <p:nvPr/>
          </p:nvCxnSpPr>
          <p:spPr>
            <a:xfrm>
              <a:off x="1020686" y="678890"/>
              <a:ext cx="4091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/>
            <p:nvPr/>
          </p:nvCxnSpPr>
          <p:spPr>
            <a:xfrm>
              <a:off x="1020667" y="920970"/>
              <a:ext cx="4092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/>
            <p:nvPr/>
          </p:nvCxnSpPr>
          <p:spPr>
            <a:xfrm>
              <a:off x="5038677" y="679110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/>
            <p:nvPr/>
          </p:nvCxnSpPr>
          <p:spPr>
            <a:xfrm>
              <a:off x="5038677" y="904218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1429935" y="479827"/>
              <a:ext cx="899727" cy="64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 &amp;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 flipV="1">
              <a:off x="2329631" y="678780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V="1">
              <a:off x="2329631" y="900463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圓形箭號 189"/>
            <p:cNvSpPr/>
            <p:nvPr/>
          </p:nvSpPr>
          <p:spPr>
            <a:xfrm rot="10317112">
              <a:off x="3342019" y="493810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1" name="圓形箭號 190"/>
            <p:cNvSpPr/>
            <p:nvPr/>
          </p:nvSpPr>
          <p:spPr>
            <a:xfrm rot="976709">
              <a:off x="3334326" y="184682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3805836" y="1546074"/>
              <a:ext cx="714492" cy="329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</a:t>
              </a: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   FSM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93" name="上-下雙向箭號 192"/>
            <p:cNvSpPr/>
            <p:nvPr/>
          </p:nvSpPr>
          <p:spPr>
            <a:xfrm>
              <a:off x="4112135" y="1125771"/>
              <a:ext cx="114808" cy="38376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15" name="畫布 135"/>
          <p:cNvGrpSpPr/>
          <p:nvPr/>
        </p:nvGrpSpPr>
        <p:grpSpPr>
          <a:xfrm>
            <a:off x="447174" y="1185222"/>
            <a:ext cx="8041218" cy="4974038"/>
            <a:chOff x="0" y="0"/>
            <a:chExt cx="7306310" cy="4545965"/>
          </a:xfrm>
        </p:grpSpPr>
        <p:sp>
          <p:nvSpPr>
            <p:cNvPr id="416" name="矩形 415"/>
            <p:cNvSpPr/>
            <p:nvPr/>
          </p:nvSpPr>
          <p:spPr>
            <a:xfrm>
              <a:off x="0" y="0"/>
              <a:ext cx="7306310" cy="45459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17" name="文字方塊 952"/>
            <p:cNvSpPr txBox="1"/>
            <p:nvPr/>
          </p:nvSpPr>
          <p:spPr>
            <a:xfrm>
              <a:off x="1133169" y="276978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8" name="文字方塊 947"/>
            <p:cNvSpPr txBox="1"/>
            <p:nvPr/>
          </p:nvSpPr>
          <p:spPr>
            <a:xfrm>
              <a:off x="1133169" y="257721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9" name="文字方塊 942"/>
            <p:cNvSpPr txBox="1"/>
            <p:nvPr/>
          </p:nvSpPr>
          <p:spPr>
            <a:xfrm>
              <a:off x="76200" y="1670844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remainder1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0" name="文字方塊 1853"/>
            <p:cNvSpPr txBox="1"/>
            <p:nvPr/>
          </p:nvSpPr>
          <p:spPr>
            <a:xfrm>
              <a:off x="1621564" y="2137524"/>
              <a:ext cx="79778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quotient_sel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1" name="文字方塊 2036"/>
            <p:cNvSpPr txBox="1"/>
            <p:nvPr/>
          </p:nvSpPr>
          <p:spPr>
            <a:xfrm>
              <a:off x="266700" y="3619191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2" name="文字方塊 1711"/>
            <p:cNvSpPr txBox="1"/>
            <p:nvPr/>
          </p:nvSpPr>
          <p:spPr>
            <a:xfrm>
              <a:off x="76200" y="1328581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remainder0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3" name="文字方塊 1489"/>
            <p:cNvSpPr txBox="1"/>
            <p:nvPr/>
          </p:nvSpPr>
          <p:spPr>
            <a:xfrm>
              <a:off x="5601462" y="283127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文字方塊 1497"/>
            <p:cNvSpPr txBox="1"/>
            <p:nvPr/>
          </p:nvSpPr>
          <p:spPr>
            <a:xfrm>
              <a:off x="4029834" y="1213396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374085" y="0"/>
              <a:ext cx="0" cy="4356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501"/>
            <p:cNvSpPr txBox="1"/>
            <p:nvPr/>
          </p:nvSpPr>
          <p:spPr>
            <a:xfrm>
              <a:off x="2017386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7" name="文字方塊 1502"/>
            <p:cNvSpPr txBox="1"/>
            <p:nvPr/>
          </p:nvSpPr>
          <p:spPr>
            <a:xfrm>
              <a:off x="4478676" y="7548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8" name="直線單箭頭接點 427"/>
            <p:cNvCxnSpPr/>
            <p:nvPr/>
          </p:nvCxnSpPr>
          <p:spPr>
            <a:xfrm>
              <a:off x="1696593" y="2862441"/>
              <a:ext cx="2283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/>
            <p:cNvCxnSpPr/>
            <p:nvPr/>
          </p:nvCxnSpPr>
          <p:spPr>
            <a:xfrm>
              <a:off x="35676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2821962" y="2976776"/>
              <a:ext cx="679242" cy="3398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Result+1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H="1">
              <a:off x="1723447" y="1688255"/>
              <a:ext cx="56" cy="928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2383912" y="2872981"/>
              <a:ext cx="209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單箭頭接點 432"/>
            <p:cNvCxnSpPr/>
            <p:nvPr/>
          </p:nvCxnSpPr>
          <p:spPr>
            <a:xfrm>
              <a:off x="3501219" y="3153576"/>
              <a:ext cx="10003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橢圓 433"/>
            <p:cNvSpPr/>
            <p:nvPr/>
          </p:nvSpPr>
          <p:spPr>
            <a:xfrm>
              <a:off x="2551817" y="2831246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5" name="直線單箭頭接點 434"/>
            <p:cNvCxnSpPr/>
            <p:nvPr/>
          </p:nvCxnSpPr>
          <p:spPr>
            <a:xfrm>
              <a:off x="2574290" y="1854987"/>
              <a:ext cx="4318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021849" y="1702092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7" name="直線單箭頭接點 436"/>
            <p:cNvCxnSpPr/>
            <p:nvPr/>
          </p:nvCxnSpPr>
          <p:spPr>
            <a:xfrm>
              <a:off x="4501521" y="1419597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>
              <a:off x="4492975" y="2737293"/>
              <a:ext cx="2063" cy="56526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單箭頭接點 438"/>
            <p:cNvCxnSpPr/>
            <p:nvPr/>
          </p:nvCxnSpPr>
          <p:spPr>
            <a:xfrm flipH="1">
              <a:off x="4501371" y="2229377"/>
              <a:ext cx="7" cy="5108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單箭頭接點 439"/>
            <p:cNvCxnSpPr/>
            <p:nvPr/>
          </p:nvCxnSpPr>
          <p:spPr>
            <a:xfrm>
              <a:off x="4501225" y="3019929"/>
              <a:ext cx="4330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矩形 440"/>
            <p:cNvSpPr/>
            <p:nvPr/>
          </p:nvSpPr>
          <p:spPr>
            <a:xfrm>
              <a:off x="4938502" y="2690592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2" name="直線接點 441"/>
            <p:cNvCxnSpPr/>
            <p:nvPr/>
          </p:nvCxnSpPr>
          <p:spPr>
            <a:xfrm>
              <a:off x="3567539" y="39273"/>
              <a:ext cx="0" cy="43169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文字方塊 1600"/>
            <p:cNvSpPr txBox="1"/>
            <p:nvPr/>
          </p:nvSpPr>
          <p:spPr>
            <a:xfrm>
              <a:off x="396356" y="39046"/>
              <a:ext cx="79121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V</a:t>
              </a:r>
              <a:r>
                <a:rPr lang="en-US" sz="1200" kern="100" dirty="0">
                  <a:effectLst/>
                  <a:latin typeface="Georgia"/>
                  <a:ea typeface="Georgia"/>
                  <a:cs typeface="Calibri"/>
                </a:rPr>
                <a:t>F</a:t>
              </a: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44" name="直線接點 443"/>
            <p:cNvCxnSpPr/>
            <p:nvPr/>
          </p:nvCxnSpPr>
          <p:spPr>
            <a:xfrm>
              <a:off x="1711636" y="2616513"/>
              <a:ext cx="0" cy="48826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2574206" y="2872981"/>
              <a:ext cx="84" cy="25400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1435100" y="2758890"/>
              <a:ext cx="288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單箭頭接點 446"/>
            <p:cNvCxnSpPr/>
            <p:nvPr/>
          </p:nvCxnSpPr>
          <p:spPr>
            <a:xfrm>
              <a:off x="1435058" y="2958898"/>
              <a:ext cx="288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2574094" y="1854959"/>
              <a:ext cx="112" cy="10179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/>
            <p:cNvSpPr/>
            <p:nvPr/>
          </p:nvSpPr>
          <p:spPr>
            <a:xfrm>
              <a:off x="1924727" y="2555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81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38100"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&gt;&gt;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0" name="直線單箭頭接點 449"/>
            <p:cNvCxnSpPr/>
            <p:nvPr/>
          </p:nvCxnSpPr>
          <p:spPr>
            <a:xfrm>
              <a:off x="2574290" y="3127014"/>
              <a:ext cx="2475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單箭頭接點 450"/>
            <p:cNvCxnSpPr/>
            <p:nvPr/>
          </p:nvCxnSpPr>
          <p:spPr>
            <a:xfrm>
              <a:off x="5582487" y="3023816"/>
              <a:ext cx="6512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>
              <a:off x="482788" y="3807647"/>
              <a:ext cx="168160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單箭頭接點 452"/>
            <p:cNvCxnSpPr/>
            <p:nvPr/>
          </p:nvCxnSpPr>
          <p:spPr>
            <a:xfrm flipV="1">
              <a:off x="2170060" y="3083934"/>
              <a:ext cx="0" cy="7236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/>
            <p:cNvSpPr/>
            <p:nvPr/>
          </p:nvSpPr>
          <p:spPr>
            <a:xfrm>
              <a:off x="840083" y="1419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 &amp; stick Gen.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5" name="直線單箭頭接點 454"/>
            <p:cNvCxnSpPr/>
            <p:nvPr/>
          </p:nvCxnSpPr>
          <p:spPr>
            <a:xfrm>
              <a:off x="600062" y="1847115"/>
              <a:ext cx="239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600074" y="1505190"/>
              <a:ext cx="258658" cy="7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>
              <a:off x="1299062" y="1688287"/>
              <a:ext cx="42444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3003372" y="1517741"/>
              <a:ext cx="459082" cy="431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62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&amp; 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1310969" y="1600019"/>
              <a:ext cx="16924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單箭頭接點 459"/>
            <p:cNvCxnSpPr/>
            <p:nvPr/>
          </p:nvCxnSpPr>
          <p:spPr>
            <a:xfrm>
              <a:off x="3470511" y="1854987"/>
              <a:ext cx="559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04524" y="3873218"/>
              <a:ext cx="813435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Special Value 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 flipH="1">
              <a:off x="1194108" y="4080681"/>
              <a:ext cx="4137016" cy="339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V="1">
              <a:off x="5331124" y="3446201"/>
              <a:ext cx="0" cy="6378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接點 6"/>
          <p:cNvCxnSpPr/>
          <p:nvPr/>
        </p:nvCxnSpPr>
        <p:spPr bwMode="auto">
          <a:xfrm>
            <a:off x="1239661" y="2845882"/>
            <a:ext cx="0" cy="1360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1163320" y="3206271"/>
            <a:ext cx="0" cy="12158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 flipH="1">
            <a:off x="1239661" y="4206874"/>
            <a:ext cx="8198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接點 12"/>
          <p:cNvCxnSpPr/>
          <p:nvPr/>
        </p:nvCxnSpPr>
        <p:spPr bwMode="auto">
          <a:xfrm flipH="1">
            <a:off x="1163320" y="4422658"/>
            <a:ext cx="8962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3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Conversion between FP </a:t>
            </a:r>
            <a:r>
              <a:rPr lang="en-US" altLang="zh-TW" sz="2400" dirty="0"/>
              <a:t>and Integer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Integer to FP</a:t>
            </a:r>
          </a:p>
          <a:p>
            <a:pPr lvl="2"/>
            <a:r>
              <a:rPr lang="en-US" altLang="zh-TW" sz="1800" dirty="0" smtClean="0"/>
              <a:t>16-bit integer to SP/HP</a:t>
            </a:r>
            <a:endParaRPr lang="en-US" altLang="zh-TW" sz="1800" dirty="0"/>
          </a:p>
          <a:p>
            <a:pPr lvl="2"/>
            <a:r>
              <a:rPr lang="en-US" altLang="zh-TW" sz="1800" dirty="0"/>
              <a:t>Word </a:t>
            </a:r>
            <a:r>
              <a:rPr lang="en-US" altLang="zh-TW" sz="1800" dirty="0" smtClean="0"/>
              <a:t>integer to SP/HP</a:t>
            </a:r>
            <a:endParaRPr lang="en-US" altLang="zh-TW" sz="1800" dirty="0"/>
          </a:p>
          <a:p>
            <a:pPr lvl="1"/>
            <a:r>
              <a:rPr lang="en-US" altLang="zh-TW" sz="2000" dirty="0" smtClean="0"/>
              <a:t>FP to Integer</a:t>
            </a:r>
          </a:p>
          <a:p>
            <a:pPr lvl="2"/>
            <a:r>
              <a:rPr lang="en-US" altLang="zh-TW" sz="1800" dirty="0" smtClean="0"/>
              <a:t>HP to 16-bit/Word integer</a:t>
            </a:r>
          </a:p>
          <a:p>
            <a:pPr lvl="2"/>
            <a:r>
              <a:rPr lang="en-US" altLang="zh-TW" sz="1800" dirty="0" smtClean="0"/>
              <a:t>SP to 16-bit/Word integer</a:t>
            </a:r>
          </a:p>
          <a:p>
            <a:pPr lvl="1"/>
            <a:r>
              <a:rPr lang="en-US" altLang="zh-TW" sz="2200" dirty="0" smtClean="0"/>
              <a:t>FP to FP</a:t>
            </a:r>
          </a:p>
          <a:p>
            <a:pPr lvl="2"/>
            <a:r>
              <a:rPr lang="en-US" altLang="zh-TW" sz="1800" dirty="0" smtClean="0"/>
              <a:t>SP </a:t>
            </a:r>
            <a:r>
              <a:rPr lang="en-US" altLang="zh-TW" sz="1800" dirty="0" smtClean="0">
                <a:sym typeface="Wingdings" pitchFamily="2" charset="2"/>
              </a:rPr>
              <a:t></a:t>
            </a:r>
            <a:r>
              <a:rPr lang="en-US" altLang="zh-TW" sz="1800" dirty="0" smtClean="0"/>
              <a:t> HP</a:t>
            </a:r>
          </a:p>
          <a:p>
            <a:pPr lvl="2"/>
            <a:r>
              <a:rPr lang="en-US" altLang="zh-TW" sz="1800" dirty="0" smtClean="0"/>
              <a:t>HP </a:t>
            </a:r>
            <a:r>
              <a:rPr lang="en-US" altLang="zh-TW" sz="1800" dirty="0" smtClean="0">
                <a:sym typeface="Wingdings" pitchFamily="2" charset="2"/>
              </a:rPr>
              <a:t></a:t>
            </a:r>
            <a:r>
              <a:rPr lang="en-US" altLang="zh-TW" sz="1800" dirty="0" smtClean="0"/>
              <a:t> SP</a:t>
            </a:r>
          </a:p>
          <a:p>
            <a:pPr lvl="2"/>
            <a:r>
              <a:rPr lang="en-US" altLang="zh-TW" sz="1800" dirty="0" err="1" smtClean="0"/>
              <a:t>Bfloat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ym typeface="Wingdings" pitchFamily="2" charset="2"/>
              </a:rPr>
              <a:t> SP</a:t>
            </a:r>
            <a:endParaRPr lang="en-US" altLang="zh-TW" sz="1800" dirty="0" smtClean="0"/>
          </a:p>
          <a:p>
            <a:pPr lvl="2"/>
            <a:endParaRPr lang="en-US" altLang="zh-TW" sz="1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5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300250"/>
            <a:ext cx="8763656" cy="5117483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Perform two’s complement when input is negative</a:t>
            </a:r>
          </a:p>
          <a:p>
            <a:pPr lvl="1"/>
            <a:r>
              <a:rPr lang="en-US" altLang="zh-TW" dirty="0" smtClean="0"/>
              <a:t>Source is Word: bit[43:0]={12’b0</a:t>
            </a:r>
            <a:r>
              <a:rPr lang="en-US" altLang="zh-TW" dirty="0"/>
              <a:t>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[31:0]}</a:t>
            </a:r>
            <a:endParaRPr lang="en-US" altLang="zh-TW" dirty="0"/>
          </a:p>
          <a:p>
            <a:pPr lvl="2"/>
            <a:r>
              <a:rPr lang="en-US" altLang="zh-TW" dirty="0" smtClean="0"/>
              <a:t>Word </a:t>
            </a:r>
            <a:r>
              <a:rPr lang="en-US" altLang="zh-TW" dirty="0"/>
              <a:t>to </a:t>
            </a:r>
            <a:r>
              <a:rPr lang="en-US" altLang="zh-TW" dirty="0" smtClean="0"/>
              <a:t>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 smtClean="0"/>
              <a:t>Source is 16-bit: bit[43:0]={12’b0,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[15:0], 16’b0}</a:t>
            </a:r>
          </a:p>
          <a:p>
            <a:pPr lvl="2"/>
            <a:r>
              <a:rPr lang="en-US" altLang="zh-TW" dirty="0" smtClean="0"/>
              <a:t>16-bit to 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=15 </a:t>
            </a:r>
          </a:p>
          <a:p>
            <a:pPr lvl="1"/>
            <a:r>
              <a:rPr lang="en-US" altLang="zh-TW" dirty="0" smtClean="0"/>
              <a:t>Source is 8-bit: bit[43:0]={</a:t>
            </a:r>
            <a:r>
              <a:rPr lang="en-US" altLang="zh-TW" dirty="0"/>
              <a:t>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[7:0</a:t>
            </a:r>
            <a:r>
              <a:rPr lang="en-US" altLang="zh-TW" dirty="0"/>
              <a:t>], </a:t>
            </a:r>
            <a:r>
              <a:rPr lang="en-US" altLang="zh-TW" dirty="0" smtClean="0"/>
              <a:t>24’b0}</a:t>
            </a:r>
            <a:r>
              <a:rPr lang="en-US" altLang="zh-TW" dirty="0"/>
              <a:t>	</a:t>
            </a:r>
          </a:p>
          <a:p>
            <a:pPr lvl="2"/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to </a:t>
            </a:r>
            <a:r>
              <a:rPr lang="en-US" altLang="zh-TW" dirty="0" smtClean="0"/>
              <a:t>HP</a:t>
            </a:r>
            <a:r>
              <a:rPr lang="en-US" altLang="zh-TW" dirty="0"/>
              <a:t>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69537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20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3122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Count leading zero of bit[31:0</a:t>
            </a:r>
            <a:r>
              <a:rPr lang="en-US" altLang="zh-TW" dirty="0" smtClean="0"/>
              <a:t>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 smtClean="0"/>
              <a:t>Left </a:t>
            </a:r>
            <a:r>
              <a:rPr lang="en-US" altLang="zh-TW" dirty="0"/>
              <a:t>shift 12 bits </a:t>
            </a:r>
            <a:r>
              <a:rPr lang="en-US" altLang="zh-TW" dirty="0" smtClean="0"/>
              <a:t>if target is SP</a:t>
            </a:r>
            <a:endParaRPr lang="en-US" altLang="zh-TW" dirty="0"/>
          </a:p>
          <a:p>
            <a:pPr lvl="2"/>
            <a:r>
              <a:rPr lang="en-US" altLang="zh-TW" dirty="0" smtClean="0">
                <a:sym typeface="Wingdings" pitchFamily="2" charset="2"/>
              </a:rPr>
              <a:t>Left </a:t>
            </a:r>
            <a:r>
              <a:rPr lang="en-US" altLang="zh-TW" dirty="0">
                <a:sym typeface="Wingdings" pitchFamily="2" charset="2"/>
              </a:rPr>
              <a:t>shift </a:t>
            </a:r>
            <a:r>
              <a:rPr lang="en-US" altLang="zh-TW" dirty="0" smtClean="0">
                <a:sym typeface="Wingdings" pitchFamily="2" charset="2"/>
              </a:rPr>
              <a:t>bit[43:0] by lz_num[4:0] (5 level mux)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Rounding</a:t>
            </a:r>
            <a:r>
              <a:rPr lang="en-US" altLang="zh-TW" dirty="0" smtClean="0">
                <a:sym typeface="Wingdings" pitchFamily="2" charset="2"/>
              </a:rPr>
              <a:t>: (25-bit adder needed: bit[44:20])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Detect Sticky </a:t>
            </a:r>
            <a:r>
              <a:rPr lang="en-US" altLang="zh-TW" dirty="0" smtClean="0">
                <a:sym typeface="Wingdings" pitchFamily="2" charset="2"/>
              </a:rPr>
              <a:t>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bit[19:0</a:t>
            </a:r>
            <a:r>
              <a:rPr lang="en-US" altLang="zh-TW" dirty="0">
                <a:sym typeface="Wingdings" pitchFamily="2" charset="2"/>
              </a:rPr>
              <a:t>])</a:t>
            </a:r>
          </a:p>
          <a:p>
            <a:pPr lvl="2"/>
            <a:r>
              <a:rPr lang="en-US" altLang="zh-TW" dirty="0">
                <a:sym typeface="Wingdings" pitchFamily="2" charset="2"/>
              </a:rPr>
              <a:t>According to round </a:t>
            </a:r>
            <a:r>
              <a:rPr lang="en-US" altLang="zh-TW" dirty="0" smtClean="0">
                <a:sym typeface="Wingdings" pitchFamily="2" charset="2"/>
              </a:rPr>
              <a:t>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en-US" altLang="zh-TW" dirty="0">
                <a:sym typeface="Wingdings" pitchFamily="2" charset="2"/>
              </a:rPr>
              <a:t>add 1 on LSB or on Round </a:t>
            </a:r>
            <a:r>
              <a:rPr lang="en-US" altLang="zh-TW" dirty="0" smtClean="0">
                <a:sym typeface="Wingdings" pitchFamily="2" charset="2"/>
              </a:rPr>
              <a:t>bit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If bit[44](SP)/bit[32](HP)==1  exp+1, fraction=0</a:t>
            </a: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52151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zh-TW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17404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8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To use smaller rounding </a:t>
            </a:r>
            <a:r>
              <a:rPr lang="en-US" altLang="zh-TW" dirty="0" smtClean="0"/>
              <a:t>adder (25-bit):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(23-exp), Leading 8 bits are 0</a:t>
            </a:r>
          </a:p>
          <a:p>
            <a:pPr lvl="2"/>
            <a:r>
              <a:rPr lang="en-US" altLang="zh-TW" dirty="0" smtClean="0"/>
              <a:t>need to be rounded (at least 1bit shifted to bit[7:0])</a:t>
            </a:r>
          </a:p>
          <a:p>
            <a:pPr lvl="2"/>
            <a:r>
              <a:rPr lang="en-US" altLang="zh-TW" dirty="0" smtClean="0"/>
              <a:t>Result integer = {8’b0, bit[31:8]}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23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31: right shift (31-exp),</a:t>
            </a:r>
          </a:p>
          <a:p>
            <a:pPr lvl="2"/>
            <a:r>
              <a:rPr lang="en-US" altLang="zh-TW" dirty="0" smtClean="0"/>
              <a:t>no need to be rounded</a:t>
            </a:r>
          </a:p>
          <a:p>
            <a:pPr lvl="2"/>
            <a:r>
              <a:rPr lang="en-US" altLang="zh-TW" dirty="0" smtClean="0"/>
              <a:t>Result integer = {bit[31:0]}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/>
              <a:t>8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09" y="5735089"/>
            <a:ext cx="2738316" cy="365760"/>
          </a:xfrm>
          <a:prstGeom prst="wedgeRectCallout">
            <a:avLst>
              <a:gd name="adj1" fmla="val -71077"/>
              <a:gd name="adj2" fmla="val -1075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 is needed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82191" y="35904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80881" y="60341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2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32/16/8 Bit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= 23-exp, then rounding by 25bit adder</a:t>
            </a:r>
          </a:p>
          <a:p>
            <a:pPr lvl="3"/>
            <a:r>
              <a:rPr lang="en-US" altLang="zh-TW" dirty="0" smtClean="0"/>
              <a:t>32bit_int[31:0]	={8’b0,bit[31:8]}</a:t>
            </a:r>
          </a:p>
          <a:p>
            <a:pPr lvl="3"/>
            <a:r>
              <a:rPr lang="en-US" altLang="zh-TW" dirty="0" smtClean="0"/>
              <a:t>16bit_int[15:0]	=         bit[23:8]</a:t>
            </a:r>
          </a:p>
          <a:p>
            <a:pPr lvl="3"/>
            <a:r>
              <a:rPr lang="en-US" altLang="zh-TW" dirty="0" smtClean="0"/>
              <a:t>  8bit_int[7:0]	=         bit[15:8]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 </a:t>
            </a:r>
            <a:r>
              <a:rPr lang="en-US" altLang="zh-TW" dirty="0"/>
              <a:t>&gt;= 23: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31-exp, no rounding</a:t>
            </a:r>
          </a:p>
          <a:p>
            <a:pPr lvl="3"/>
            <a:r>
              <a:rPr lang="en-US" altLang="zh-TW" dirty="0" smtClean="0"/>
              <a:t> 32bit_int[31:0</a:t>
            </a:r>
            <a:r>
              <a:rPr lang="en-US" altLang="zh-TW" dirty="0"/>
              <a:t>]=bit[31:0</a:t>
            </a:r>
            <a:r>
              <a:rPr lang="en-US" altLang="zh-TW" dirty="0" smtClean="0"/>
              <a:t>]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16bit_int: exception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 8bit_int: exception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6730"/>
              </p:ext>
            </p:extLst>
          </p:nvPr>
        </p:nvGraphicFramePr>
        <p:xfrm>
          <a:off x="521673" y="1071727"/>
          <a:ext cx="8103586" cy="1559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 L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 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 S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3615267" y="2042773"/>
            <a:ext cx="4876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40" y="2740296"/>
            <a:ext cx="63495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2642007" y="2810680"/>
            <a:ext cx="254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2297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859981"/>
            <a:ext cx="8632372" cy="56170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Right shift amount:</a:t>
            </a:r>
          </a:p>
          <a:p>
            <a:pPr lvl="1"/>
            <a:r>
              <a:rPr lang="en-US" altLang="zh-TW" dirty="0" smtClean="0"/>
              <a:t>(31-18=13)  + (-exp-13) if target result is </a:t>
            </a:r>
            <a:r>
              <a:rPr lang="en-US" altLang="zh-TW" dirty="0" err="1" smtClean="0"/>
              <a:t>subnorm</a:t>
            </a:r>
            <a:endParaRPr lang="en-US" altLang="zh-TW" dirty="0" smtClean="0"/>
          </a:p>
          <a:p>
            <a:pPr lvl="1"/>
            <a:r>
              <a:rPr lang="en-US" altLang="zh-TW" dirty="0"/>
              <a:t>Rounding </a:t>
            </a:r>
            <a:r>
              <a:rPr lang="en-US" altLang="zh-TW" dirty="0" smtClean="0"/>
              <a:t>                            (i.e</a:t>
            </a:r>
            <a:r>
              <a:rPr lang="en-US" altLang="zh-TW" dirty="0"/>
              <a:t>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&gt;-25)</a:t>
            </a:r>
            <a:endParaRPr lang="en-US" altLang="zh-TW" dirty="0" smtClean="0"/>
          </a:p>
          <a:p>
            <a:r>
              <a:rPr lang="en-US" altLang="zh-TW" dirty="0" smtClean="0"/>
              <a:t>HP to SP</a:t>
            </a:r>
          </a:p>
          <a:p>
            <a:pPr lvl="1"/>
            <a:r>
              <a:rPr lang="en-US" altLang="zh-TW" dirty="0" smtClean="0"/>
              <a:t>bit[31:0] = {</a:t>
            </a:r>
            <a:r>
              <a:rPr lang="en-US" altLang="zh-TW" dirty="0" err="1" smtClean="0"/>
              <a:t>hp</a:t>
            </a:r>
            <a:r>
              <a:rPr lang="en-US" altLang="zh-TW" dirty="0" smtClean="0"/>
              <a:t>[10:0],20’b0}</a:t>
            </a:r>
          </a:p>
          <a:p>
            <a:pPr lvl="1"/>
            <a:r>
              <a:rPr lang="en-US" altLang="zh-TW" dirty="0" smtClean="0"/>
              <a:t>Use LZD to left shift subnormal input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79830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2959031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726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Right shift by 31-15=16 bit (do not detect subnormal)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r>
              <a:rPr lang="en-US" altLang="zh-TW" dirty="0" err="1" smtClean="0"/>
              <a:t>Bfloat</a:t>
            </a:r>
            <a:r>
              <a:rPr lang="en-US" altLang="zh-TW" dirty="0" smtClean="0"/>
              <a:t> to SP</a:t>
            </a:r>
          </a:p>
          <a:p>
            <a:pPr lvl="1"/>
            <a:r>
              <a:rPr lang="en-US" altLang="zh-TW" dirty="0" smtClean="0"/>
              <a:t>sp[31:0] = {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[15:0],16’b0}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03424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120430" y="2129847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86200" y="1907988"/>
            <a:ext cx="2159000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25901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18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</a:t>
            </a:r>
            <a:r>
              <a:rPr lang="en-US" altLang="zh-TW" dirty="0" smtClean="0"/>
              <a:t>Instructions uArch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Conversion needs Left Shifter</a:t>
            </a:r>
          </a:p>
          <a:p>
            <a:pPr lvl="1"/>
            <a:r>
              <a:rPr lang="en-US" altLang="zh-TW" dirty="0" smtClean="0"/>
              <a:t>Integer to FP</a:t>
            </a:r>
          </a:p>
          <a:p>
            <a:pPr lvl="1"/>
            <a:r>
              <a:rPr lang="en-US" altLang="zh-TW" dirty="0" smtClean="0"/>
              <a:t>HP to SP </a:t>
            </a:r>
          </a:p>
          <a:p>
            <a:pPr lvl="2"/>
            <a:r>
              <a:rPr lang="en-US" altLang="zh-TW" dirty="0" smtClean="0"/>
              <a:t>left shift when subnormal input, otherwise don’t need shifter</a:t>
            </a:r>
          </a:p>
          <a:p>
            <a:r>
              <a:rPr lang="en-US" altLang="zh-TW" dirty="0" smtClean="0"/>
              <a:t>Conversion needs Right Shifter</a:t>
            </a:r>
          </a:p>
          <a:p>
            <a:pPr lvl="1"/>
            <a:r>
              <a:rPr lang="en-US" altLang="zh-TW" dirty="0" smtClean="0"/>
              <a:t>FP to Integer</a:t>
            </a:r>
          </a:p>
          <a:p>
            <a:pPr lvl="1"/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Support 16-bit (half-precision), 32-bit (single-precision) operations</a:t>
            </a:r>
          </a:p>
          <a:p>
            <a:pPr lvl="1"/>
            <a:r>
              <a:rPr lang="en-US" altLang="zh-TW" dirty="0" smtClean="0"/>
              <a:t>Support vector/scalar floating-point instructions</a:t>
            </a:r>
          </a:p>
          <a:p>
            <a:pPr lvl="1"/>
            <a:r>
              <a:rPr lang="en-US" altLang="zh-TW" dirty="0" smtClean="0"/>
              <a:t>Fix latency for the </a:t>
            </a:r>
            <a:r>
              <a:rPr lang="en-US" altLang="zh-TW" dirty="0"/>
              <a:t>v</a:t>
            </a:r>
            <a:r>
              <a:rPr lang="en-US" altLang="zh-TW" dirty="0" smtClean="0"/>
              <a:t>ector/scalar floating-point instructions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3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6" y="4412924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25-bit adder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 bwMode="auto">
          <a:xfrm rot="5400000">
            <a:off x="6071845" y="3800493"/>
            <a:ext cx="359670" cy="8651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26" idx="2"/>
          </p:cNvCxnSpPr>
          <p:nvPr/>
        </p:nvCxnSpPr>
        <p:spPr bwMode="auto">
          <a:xfrm>
            <a:off x="5423443" y="4782201"/>
            <a:ext cx="604" cy="142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74" y="4923811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4359631" y="5228611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7" y="4923811"/>
            <a:ext cx="1" cy="1314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92857" y="5583333"/>
            <a:ext cx="6620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Int2FP/HP2SP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14854" y="3266806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22743" y="5553577"/>
            <a:ext cx="2268696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 bwMode="auto">
          <a:xfrm>
            <a:off x="4365611" y="5914405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4183196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47771" y="5041931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4183196"/>
            <a:ext cx="0" cy="85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699392" y="4925161"/>
            <a:ext cx="1" cy="116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391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016227" y="4183196"/>
            <a:ext cx="0" cy="237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92577" y="4984510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/>
          <p:nvPr/>
        </p:nvCxnSpPr>
        <p:spPr bwMode="auto">
          <a:xfrm flipH="1">
            <a:off x="3339885" y="513417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H="1">
            <a:off x="2863725" y="5738215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67360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71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 per Lane (64-bit)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0" name="畫布 135"/>
          <p:cNvGrpSpPr/>
          <p:nvPr/>
        </p:nvGrpSpPr>
        <p:grpSpPr>
          <a:xfrm>
            <a:off x="1285336" y="1371600"/>
            <a:ext cx="6840747" cy="4869885"/>
            <a:chOff x="0" y="0"/>
            <a:chExt cx="6503670" cy="4590415"/>
          </a:xfrm>
        </p:grpSpPr>
        <p:sp>
          <p:nvSpPr>
            <p:cNvPr id="61" name="矩形 60"/>
            <p:cNvSpPr/>
            <p:nvPr/>
          </p:nvSpPr>
          <p:spPr>
            <a:xfrm>
              <a:off x="0" y="0"/>
              <a:ext cx="6503670" cy="45904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2" name="文字方塊 1497"/>
            <p:cNvSpPr txBox="1"/>
            <p:nvPr/>
          </p:nvSpPr>
          <p:spPr>
            <a:xfrm>
              <a:off x="4113648" y="180821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2604023" y="74703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604023" y="2523629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1094400" y="3165426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1120279" y="2205561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1077147" y="1233470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1059894" y="263913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FMAC pipe3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1173192" y="491572"/>
              <a:ext cx="776377" cy="759270"/>
              <a:chOff x="1293962" y="828003"/>
              <a:chExt cx="776377" cy="759270"/>
            </a:xfrm>
          </p:grpSpPr>
          <p:sp>
            <p:nvSpPr>
              <p:cNvPr id="109" name="橢圓 108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10" name="直線接點 109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單箭頭接點 69"/>
            <p:cNvCxnSpPr/>
            <p:nvPr/>
          </p:nvCxnSpPr>
          <p:spPr>
            <a:xfrm>
              <a:off x="707366" y="491540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612475" y="1061059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群組 71"/>
            <p:cNvGrpSpPr/>
            <p:nvPr/>
          </p:nvGrpSpPr>
          <p:grpSpPr>
            <a:xfrm>
              <a:off x="1173192" y="1388719"/>
              <a:ext cx="776377" cy="759270"/>
              <a:chOff x="1293962" y="828003"/>
              <a:chExt cx="776377" cy="759270"/>
            </a:xfrm>
          </p:grpSpPr>
          <p:sp>
            <p:nvSpPr>
              <p:cNvPr id="106" name="橢圓 105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7" name="直線接點 106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線單箭頭接點 72"/>
            <p:cNvCxnSpPr/>
            <p:nvPr/>
          </p:nvCxnSpPr>
          <p:spPr>
            <a:xfrm>
              <a:off x="707366" y="1388687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flipV="1">
              <a:off x="612475" y="195820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1173192" y="2372131"/>
              <a:ext cx="776377" cy="759270"/>
              <a:chOff x="1293962" y="828003"/>
              <a:chExt cx="776377" cy="759270"/>
            </a:xfrm>
          </p:grpSpPr>
          <p:sp>
            <p:nvSpPr>
              <p:cNvPr id="103" name="橢圓 102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線單箭頭接點 75"/>
            <p:cNvCxnSpPr/>
            <p:nvPr/>
          </p:nvCxnSpPr>
          <p:spPr>
            <a:xfrm>
              <a:off x="707366" y="2372099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612475" y="294161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173192" y="3329663"/>
              <a:ext cx="776377" cy="759270"/>
              <a:chOff x="1293962" y="828003"/>
              <a:chExt cx="776377" cy="759270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1" name="直線接點 100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/>
            <p:cNvCxnSpPr/>
            <p:nvPr/>
          </p:nvCxnSpPr>
          <p:spPr>
            <a:xfrm>
              <a:off x="707366" y="3329631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612475" y="3899150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2139351" y="991808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2044460" y="159572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2682815" y="974434"/>
              <a:ext cx="776377" cy="759270"/>
              <a:chOff x="1293962" y="828003"/>
              <a:chExt cx="776377" cy="759270"/>
            </a:xfrm>
          </p:grpSpPr>
          <p:sp>
            <p:nvSpPr>
              <p:cNvPr id="97" name="橢圓 96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線單箭頭接點 83"/>
            <p:cNvCxnSpPr/>
            <p:nvPr/>
          </p:nvCxnSpPr>
          <p:spPr>
            <a:xfrm>
              <a:off x="2096219" y="2768884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2001328" y="3372804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/>
            <p:cNvGrpSpPr/>
            <p:nvPr/>
          </p:nvGrpSpPr>
          <p:grpSpPr>
            <a:xfrm>
              <a:off x="2639683" y="2751510"/>
              <a:ext cx="776377" cy="759270"/>
              <a:chOff x="1293962" y="828003"/>
              <a:chExt cx="776377" cy="759270"/>
            </a:xfrm>
          </p:grpSpPr>
          <p:sp>
            <p:nvSpPr>
              <p:cNvPr id="94" name="橢圓 93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5" name="直線接點 94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線單箭頭接點 86"/>
            <p:cNvCxnSpPr/>
            <p:nvPr/>
          </p:nvCxnSpPr>
          <p:spPr>
            <a:xfrm>
              <a:off x="3623095" y="1578223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 flipV="1">
              <a:off x="3528204" y="294164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/>
            <p:cNvGrpSpPr/>
            <p:nvPr/>
          </p:nvGrpSpPr>
          <p:grpSpPr>
            <a:xfrm>
              <a:off x="4132053" y="2009661"/>
              <a:ext cx="776377" cy="759270"/>
              <a:chOff x="1293962" y="828003"/>
              <a:chExt cx="776377" cy="759270"/>
            </a:xfrm>
          </p:grpSpPr>
          <p:sp>
            <p:nvSpPr>
              <p:cNvPr id="91" name="橢圓 90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單箭頭接點 89"/>
            <p:cNvCxnSpPr/>
            <p:nvPr/>
          </p:nvCxnSpPr>
          <p:spPr>
            <a:xfrm>
              <a:off x="5011948" y="2457957"/>
              <a:ext cx="698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線接點 111"/>
          <p:cNvCxnSpPr/>
          <p:nvPr/>
        </p:nvCxnSpPr>
        <p:spPr>
          <a:xfrm>
            <a:off x="3719206" y="1371600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5275259" y="1453119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600"/>
          <p:cNvSpPr txBox="1"/>
          <p:nvPr/>
        </p:nvSpPr>
        <p:spPr>
          <a:xfrm>
            <a:off x="2492246" y="6138157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5" name="文字方塊 1600"/>
          <p:cNvSpPr txBox="1"/>
          <p:nvPr/>
        </p:nvSpPr>
        <p:spPr>
          <a:xfrm>
            <a:off x="4024322" y="621967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6" name="文字方塊 1600"/>
          <p:cNvSpPr txBox="1"/>
          <p:nvPr/>
        </p:nvSpPr>
        <p:spPr>
          <a:xfrm>
            <a:off x="5519063" y="621563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7" name="文字方塊 1497"/>
          <p:cNvSpPr txBox="1"/>
          <p:nvPr/>
        </p:nvSpPr>
        <p:spPr>
          <a:xfrm>
            <a:off x="1130392" y="5008546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8" name="文字方塊 1497"/>
          <p:cNvSpPr txBox="1"/>
          <p:nvPr/>
        </p:nvSpPr>
        <p:spPr>
          <a:xfrm>
            <a:off x="1180296" y="3945391"/>
            <a:ext cx="824117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9" name="文字方塊 1497"/>
          <p:cNvSpPr txBox="1"/>
          <p:nvPr/>
        </p:nvSpPr>
        <p:spPr>
          <a:xfrm>
            <a:off x="1255151" y="1796709"/>
            <a:ext cx="824116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1" name="文字方塊 1497"/>
          <p:cNvSpPr txBox="1"/>
          <p:nvPr/>
        </p:nvSpPr>
        <p:spPr>
          <a:xfrm>
            <a:off x="1205247" y="284483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Vs2[2]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497"/>
          <p:cNvSpPr txBox="1"/>
          <p:nvPr/>
        </p:nvSpPr>
        <p:spPr>
          <a:xfrm>
            <a:off x="1255152" y="5436601"/>
            <a:ext cx="774212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41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39899"/>
              </p:ext>
            </p:extLst>
          </p:nvPr>
        </p:nvGraphicFramePr>
        <p:xfrm>
          <a:off x="845385" y="1311214"/>
          <a:ext cx="811746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2109761"/>
                <a:gridCol w="3053751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Vs1[0]+Vs2[0]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P0_T0+Vs2[1]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P0_T1+P2_T1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Vs2[2]+Vs2[3]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Vs2[2]+Vs2[3] (hold the result)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1" y="3526599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LMUL=1, T= 4 cycles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1497"/>
          <p:cNvSpPr txBox="1"/>
          <p:nvPr/>
        </p:nvSpPr>
        <p:spPr>
          <a:xfrm>
            <a:off x="0" y="1527406"/>
            <a:ext cx="1360655" cy="2687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600" kern="100" dirty="0" smtClean="0">
                <a:effectLst/>
                <a:latin typeface="Georgia"/>
                <a:ea typeface="新細明體"/>
                <a:cs typeface="Calibri"/>
              </a:rPr>
              <a:t>V2 stage</a:t>
            </a:r>
            <a:endParaRPr lang="zh-TW" sz="16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 (T0)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10" name="文字方塊 1497"/>
            <p:cNvSpPr txBox="1"/>
            <p:nvPr/>
          </p:nvSpPr>
          <p:spPr>
            <a:xfrm>
              <a:off x="419831" y="3452922"/>
              <a:ext cx="5573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9" name="文字方塊 1497"/>
            <p:cNvSpPr txBox="1"/>
            <p:nvPr/>
          </p:nvSpPr>
          <p:spPr>
            <a:xfrm>
              <a:off x="434115" y="3219415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5" name="文字方塊 1497"/>
            <p:cNvSpPr txBox="1"/>
            <p:nvPr/>
          </p:nvSpPr>
          <p:spPr>
            <a:xfrm>
              <a:off x="449171" y="1382098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6" name="文字方塊 1497"/>
            <p:cNvSpPr txBox="1"/>
            <p:nvPr/>
          </p:nvSpPr>
          <p:spPr>
            <a:xfrm>
              <a:off x="449171" y="1587425"/>
              <a:ext cx="49639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cxnSp>
        <p:nvCxnSpPr>
          <p:cNvPr id="70" name="直線接點 69"/>
          <p:cNvCxnSpPr/>
          <p:nvPr/>
        </p:nvCxnSpPr>
        <p:spPr>
          <a:xfrm>
            <a:off x="2194666" y="931653"/>
            <a:ext cx="0" cy="584870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20" y="638203"/>
            <a:ext cx="3635480" cy="100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1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字方塊 1497"/>
          <p:cNvSpPr txBox="1"/>
          <p:nvPr/>
        </p:nvSpPr>
        <p:spPr>
          <a:xfrm>
            <a:off x="1169925" y="2642107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5" name="文字方塊 1497"/>
          <p:cNvSpPr txBox="1"/>
          <p:nvPr/>
        </p:nvSpPr>
        <p:spPr>
          <a:xfrm>
            <a:off x="1169925" y="2957523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2" name="文字方塊 1497"/>
          <p:cNvSpPr txBox="1"/>
          <p:nvPr/>
        </p:nvSpPr>
        <p:spPr>
          <a:xfrm>
            <a:off x="1281401" y="4785001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 (T1)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1339557" y="1591896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1" name="文字方塊 1497"/>
          <p:cNvSpPr txBox="1"/>
          <p:nvPr/>
        </p:nvSpPr>
        <p:spPr>
          <a:xfrm>
            <a:off x="7053489" y="4939056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20" y="638203"/>
            <a:ext cx="3635480" cy="100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方塊 1497"/>
          <p:cNvSpPr txBox="1"/>
          <p:nvPr/>
        </p:nvSpPr>
        <p:spPr>
          <a:xfrm>
            <a:off x="1163665" y="2945342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0" name="文字方塊 1497"/>
          <p:cNvSpPr txBox="1"/>
          <p:nvPr/>
        </p:nvSpPr>
        <p:spPr>
          <a:xfrm>
            <a:off x="1169925" y="2642107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 (T2)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6485188" y="2654883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Vs2[2]+Vs2[3]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7" name="文字方塊 1497"/>
          <p:cNvSpPr txBox="1"/>
          <p:nvPr/>
        </p:nvSpPr>
        <p:spPr>
          <a:xfrm>
            <a:off x="6651700" y="4821587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Vs2[1]+Vs2[0]+Vs1[0]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20" y="638203"/>
            <a:ext cx="3635480" cy="100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矩形 68"/>
          <p:cNvSpPr/>
          <p:nvPr/>
        </p:nvSpPr>
        <p:spPr bwMode="auto">
          <a:xfrm>
            <a:off x="2286828" y="2716354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1497"/>
          <p:cNvSpPr txBox="1"/>
          <p:nvPr/>
        </p:nvSpPr>
        <p:spPr>
          <a:xfrm>
            <a:off x="6775398" y="5377713"/>
            <a:ext cx="2311878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Vs2[2</a:t>
            </a:r>
            <a:r>
              <a:rPr lang="en-US" altLang="zh-TW" sz="800" kern="100" dirty="0" smtClean="0">
                <a:latin typeface="Georgia"/>
              </a:rPr>
              <a:t>]+Vs2[3]</a:t>
            </a:r>
            <a:endParaRPr lang="zh-TW" altLang="zh-TW" sz="12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Vs2[1]+Vs2[0]+Vs1[0]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 (T3)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56724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25159"/>
              </p:ext>
            </p:extLst>
          </p:nvPr>
        </p:nvGraphicFramePr>
        <p:xfrm>
          <a:off x="845385" y="1311214"/>
          <a:ext cx="8117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764705"/>
                <a:gridCol w="3398807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V4[0]+V8[0]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P0_T0+V5[0]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P0_T1+V6[0]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V4[1]+V5[1]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P1_T1+V6[1]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V4[2]+V5[2]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P2_T1+V6[2]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V4[3]+V5[3]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P3_T1+V6[3]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1" y="3233301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LMUL&gt;1, T= 4 </a:t>
            </a:r>
            <a:r>
              <a:rPr lang="en-US" altLang="zh-TW" dirty="0"/>
              <a:t>cycles, </a:t>
            </a:r>
            <a:r>
              <a:rPr lang="en-US" altLang="zh-TW" dirty="0" smtClean="0"/>
              <a:t>e.g.: LMUL=4, and Vs2=V4,V5,V6,V7 and Vs1=V8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05490"/>
              </p:ext>
            </p:extLst>
          </p:nvPr>
        </p:nvGraphicFramePr>
        <p:xfrm>
          <a:off x="845385" y="1311214"/>
          <a:ext cx="8117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764705"/>
                <a:gridCol w="3398807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Result(T5)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P0_T2+V7[0]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P0_T3+P1_T3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P0_T4+P1_T4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P1_T2+V7[1]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P2_T2+V7[2]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P2_T3+P3_T3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P3_T2+V7[3]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2640" y="3233301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LMUL&gt;1, T= 4 </a:t>
            </a:r>
            <a:r>
              <a:rPr lang="en-US" altLang="zh-TW" dirty="0"/>
              <a:t>cycles, </a:t>
            </a:r>
            <a:r>
              <a:rPr lang="en-US" altLang="zh-TW" dirty="0" smtClean="0"/>
              <a:t>e.g.: LMUL=4, and Vs2=V4,V5,V6,V7 and Vs1=V8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字方塊 1600"/>
          <p:cNvSpPr txBox="1"/>
          <p:nvPr/>
        </p:nvSpPr>
        <p:spPr>
          <a:xfrm>
            <a:off x="1915064" y="6419640"/>
            <a:ext cx="1370338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</a:rPr>
              <a:t>4T*LMUL+8T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文字方塊 1497"/>
          <p:cNvSpPr txBox="1"/>
          <p:nvPr/>
        </p:nvSpPr>
        <p:spPr>
          <a:xfrm>
            <a:off x="1349841" y="6064369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文字方塊 1497"/>
          <p:cNvSpPr txBox="1"/>
          <p:nvPr/>
        </p:nvSpPr>
        <p:spPr>
          <a:xfrm>
            <a:off x="1349841" y="5777988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3" name="文字方塊 1600"/>
          <p:cNvSpPr txBox="1"/>
          <p:nvPr/>
        </p:nvSpPr>
        <p:spPr>
          <a:xfrm>
            <a:off x="4572000" y="6450686"/>
            <a:ext cx="613696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600"/>
          <p:cNvSpPr txBox="1"/>
          <p:nvPr/>
        </p:nvSpPr>
        <p:spPr>
          <a:xfrm>
            <a:off x="3435009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4" name="文字方塊 1600"/>
          <p:cNvSpPr txBox="1"/>
          <p:nvPr/>
        </p:nvSpPr>
        <p:spPr>
          <a:xfrm>
            <a:off x="5246556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77" y="973214"/>
            <a:ext cx="4225135" cy="544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7" name="直線接點 116"/>
          <p:cNvCxnSpPr/>
          <p:nvPr/>
        </p:nvCxnSpPr>
        <p:spPr>
          <a:xfrm>
            <a:off x="337415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40932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299536" y="897146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6029673" y="866100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1497"/>
          <p:cNvSpPr txBox="1"/>
          <p:nvPr/>
        </p:nvSpPr>
        <p:spPr>
          <a:xfrm>
            <a:off x="1341087" y="1109390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Vs2[N]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文字方塊 1497"/>
          <p:cNvSpPr txBox="1"/>
          <p:nvPr/>
        </p:nvSpPr>
        <p:spPr>
          <a:xfrm>
            <a:off x="1341086" y="3139628"/>
            <a:ext cx="923925" cy="99582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effectLst/>
                <a:latin typeface="Georgia"/>
                <a:ea typeface="新細明體"/>
              </a:rPr>
              <a:t>.</a:t>
            </a:r>
            <a:endParaRPr lang="zh-TW" sz="20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文字方塊 1497"/>
          <p:cNvSpPr txBox="1"/>
          <p:nvPr/>
        </p:nvSpPr>
        <p:spPr>
          <a:xfrm>
            <a:off x="1341087" y="138458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Vs1[N]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" name="弧形箭號 (下彎) 1"/>
          <p:cNvSpPr/>
          <p:nvPr/>
        </p:nvSpPr>
        <p:spPr bwMode="auto">
          <a:xfrm rot="10800000">
            <a:off x="2287635" y="5994387"/>
            <a:ext cx="1147373" cy="497912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pic>
        <p:nvPicPr>
          <p:cNvPr id="15" name="Picture 26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41" y="1071512"/>
            <a:ext cx="6811158" cy="5118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3316803" y="4502640"/>
            <a:ext cx="685800" cy="16876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931847" y="4502639"/>
            <a:ext cx="685800" cy="16876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87515" y="4502642"/>
            <a:ext cx="685800" cy="16876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49260" y="4502641"/>
            <a:ext cx="685800" cy="16876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for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25777"/>
              </p:ext>
            </p:extLst>
          </p:nvPr>
        </p:nvGraphicFramePr>
        <p:xfrm>
          <a:off x="629728" y="1175626"/>
          <a:ext cx="714267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77"/>
                <a:gridCol w="1328933"/>
                <a:gridCol w="1664898"/>
                <a:gridCol w="1632253"/>
                <a:gridCol w="1654411"/>
              </a:tblGrid>
              <a:tr h="2754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Result(T3)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L0_T0+L1_T0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L0_T1+L2_T1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L0_T2+L4_T2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L1_T0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L2_T0+L3_T0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L4_T0+L5_T0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L4_T1+L6_T1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L6_T0+L7_T0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5633" y="4632689"/>
            <a:ext cx="791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LMUL&gt;=1, T0= 4*LMUL + 8 cycles, T1, T2, T3 =  4 cycles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04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(Lane Top)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90" y="1104180"/>
            <a:ext cx="4007509" cy="52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950234" y="5072332"/>
            <a:ext cx="3045124" cy="12651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(step1 * LMUL)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50566" y="1354347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10951" y="1966823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23887" y="2562046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10951" y="3933646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23887" y="452024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58393" y="5124091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2)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10951" y="1966823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23887" y="452024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3)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4)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(Unordered)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4891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96459"/>
              </p:ext>
            </p:extLst>
          </p:nvPr>
        </p:nvGraphicFramePr>
        <p:xfrm>
          <a:off x="842511" y="1293483"/>
          <a:ext cx="7870168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trike="sngStrike" dirty="0" smtClean="0"/>
                        <a:t>((Log2(elements)*4) + 4)*LMUL</a:t>
                      </a:r>
                      <a:endParaRPr lang="zh-TW" altLang="en-US" strike="sngStrike" dirty="0" smtClean="0"/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4*LMUL+4*(log2(512/SEW))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(Ordered) 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2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Reuse the unordered logic for the reduction sum ordered operation.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3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62" name="文字方塊 1497"/>
            <p:cNvSpPr txBox="1"/>
            <p:nvPr/>
          </p:nvSpPr>
          <p:spPr>
            <a:xfrm>
              <a:off x="448298" y="346820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533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37561"/>
            <a:ext cx="7694762" cy="5288334"/>
            <a:chOff x="0" y="0"/>
            <a:chExt cx="6539230" cy="4615815"/>
          </a:xfrm>
        </p:grpSpPr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7" name="文字方塊 1497"/>
            <p:cNvSpPr txBox="1"/>
            <p:nvPr/>
          </p:nvSpPr>
          <p:spPr>
            <a:xfrm>
              <a:off x="5378726" y="3333116"/>
              <a:ext cx="96989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73781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per Lane (64-bit)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3470" y="2333625"/>
            <a:ext cx="6441440" cy="322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21635" y="275209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1635" y="346837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21635" y="417766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21000" y="484568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7" name="文字方塊 685"/>
          <p:cNvSpPr txBox="1"/>
          <p:nvPr/>
        </p:nvSpPr>
        <p:spPr>
          <a:xfrm>
            <a:off x="672862" y="488759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20420" y="303276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21055" y="376301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854710" y="5147310"/>
            <a:ext cx="2066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855345" y="4519930"/>
            <a:ext cx="2032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044440" y="3032760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044440" y="37007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044440" y="4424045"/>
            <a:ext cx="265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989830" y="5058410"/>
            <a:ext cx="270827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文字方塊 685"/>
          <p:cNvSpPr txBox="1"/>
          <p:nvPr/>
        </p:nvSpPr>
        <p:spPr>
          <a:xfrm>
            <a:off x="672863" y="4274820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文字方塊 685"/>
          <p:cNvSpPr txBox="1"/>
          <p:nvPr/>
        </p:nvSpPr>
        <p:spPr>
          <a:xfrm>
            <a:off x="672861" y="3517900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文字方塊 685"/>
          <p:cNvSpPr txBox="1"/>
          <p:nvPr/>
        </p:nvSpPr>
        <p:spPr>
          <a:xfrm>
            <a:off x="672862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5" name="文字方塊 685"/>
          <p:cNvSpPr txBox="1"/>
          <p:nvPr/>
        </p:nvSpPr>
        <p:spPr>
          <a:xfrm>
            <a:off x="5652136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6" name="文字方塊 685"/>
          <p:cNvSpPr txBox="1"/>
          <p:nvPr/>
        </p:nvSpPr>
        <p:spPr>
          <a:xfrm>
            <a:off x="5652136" y="3466693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7" name="文字方塊 685"/>
          <p:cNvSpPr txBox="1"/>
          <p:nvPr/>
        </p:nvSpPr>
        <p:spPr>
          <a:xfrm>
            <a:off x="5659752" y="4177665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8" name="文字方塊 685"/>
          <p:cNvSpPr txBox="1"/>
          <p:nvPr/>
        </p:nvSpPr>
        <p:spPr>
          <a:xfrm>
            <a:off x="5683946" y="482028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7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750473" y="3333116"/>
              <a:ext cx="1598152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893079" y="3325922"/>
              <a:ext cx="1598152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Vs2[0]+Vs2[1]+Vs2[2]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341743" cy="5288334"/>
            <a:chOff x="0" y="0"/>
            <a:chExt cx="7089053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893079" y="3325922"/>
              <a:ext cx="219597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Vs2[0]+Vs2[1]+Vs2[2]+Vs2[3]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90" y="1104180"/>
            <a:ext cx="4007509" cy="52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6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60525"/>
              </p:ext>
            </p:extLst>
          </p:nvPr>
        </p:nvGraphicFramePr>
        <p:xfrm>
          <a:off x="1523998" y="1397000"/>
          <a:ext cx="6671096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(512/SEW)</a:t>
                      </a:r>
                      <a:r>
                        <a:rPr lang="en-US" altLang="zh-TW" dirty="0" smtClean="0"/>
                        <a:t>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Widening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Convert the all source operand (e.g. 16-bit) to 32-bit (single precision) for the widening operation.</a:t>
            </a:r>
          </a:p>
          <a:p>
            <a:r>
              <a:rPr lang="en-US" altLang="zh-TW" dirty="0" smtClean="0"/>
              <a:t>Case1: 2*SEW = SEW + SEW</a:t>
            </a:r>
          </a:p>
          <a:p>
            <a:r>
              <a:rPr lang="en-US" altLang="zh-TW" dirty="0" smtClean="0"/>
              <a:t>Case2: 2*SEW = 2*SWE + SEW</a:t>
            </a:r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9208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Reuse the reduction unordered logic to implement dot product operation.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5124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43981"/>
              </p:ext>
            </p:extLst>
          </p:nvPr>
        </p:nvGraphicFramePr>
        <p:xfrm>
          <a:off x="845385" y="1311214"/>
          <a:ext cx="46398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Vs2[0]*Vs1[0]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P0_T0+Vd[0]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Vs2[1]*Vs1[1]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P1_T0+Vd[1]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0" y="3212839"/>
            <a:ext cx="45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2T = 8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0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vs1[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vs2[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sew=32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69314"/>
              </p:ext>
            </p:extLst>
          </p:nvPr>
        </p:nvGraphicFramePr>
        <p:xfrm>
          <a:off x="845385" y="4088920"/>
          <a:ext cx="46398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Vs2[0]*Vs1[0]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P0_T0+Vd[0]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Vs2[1]*Vs1[1]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P1_T0+Vd[1]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Vs2[2]*Vs1[2]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P2_T0+Vd[2]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Vs2[3]*Vs1[3]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P3_T0+Vd[3]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62640" y="5990545"/>
            <a:ext cx="45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2T = 8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2640" y="3719588"/>
            <a:ext cx="80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vs1[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vs2[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sew=16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06678"/>
              </p:ext>
            </p:extLst>
          </p:nvPr>
        </p:nvGraphicFramePr>
        <p:xfrm>
          <a:off x="862640" y="1733051"/>
          <a:ext cx="811746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3279158"/>
                <a:gridCol w="1708030"/>
                <a:gridCol w="2096221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Vs2[0][15: 0]*Vs1[0][15:  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P0_T0+P1_T0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P0_T1+Vd[0][31:0]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Vs2[0][31:16]*Vs1[0][31:16]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Vs2[1][15: 0]*Vs1[1][15:  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P2_T0+P3_T0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P2_T1+Vd[0][31:0]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Vs2[1][31:16]*Vs1[1][31:16]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83408" y="4091430"/>
            <a:ext cx="45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3T = 12 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[31:0] + (vs1[31:16] * vs2[31:16]) +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      (vs1[15:  0] * vs2[15:  0]), sew=32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73" name="文字方塊 1497"/>
            <p:cNvSpPr txBox="1"/>
            <p:nvPr/>
          </p:nvSpPr>
          <p:spPr>
            <a:xfrm>
              <a:off x="44085" y="3486314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246806" y="2549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46806" y="2295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149461" y="1573639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246806" y="1332452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346891" y="411615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364798" y="670396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58648" y="3253309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6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87120" y="2320925"/>
            <a:ext cx="6441440" cy="237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5285" y="251777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FMAC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15285" y="323405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MISC/CVT Pipeline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814070" y="279844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814705" y="352869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038090" y="2798445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5038090" y="3466465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815340" y="428561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915285" y="401193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DIV/SQRT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038090" y="42849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6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488394" cy="5288334"/>
            <a:chOff x="0" y="0"/>
            <a:chExt cx="7213681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1537081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 * 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8" name="文字方塊 1497"/>
            <p:cNvSpPr txBox="1"/>
            <p:nvPr/>
          </p:nvSpPr>
          <p:spPr>
            <a:xfrm>
              <a:off x="5279575" y="1482929"/>
              <a:ext cx="19341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 * 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5319808" y="2417810"/>
              <a:ext cx="149066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 * 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80" name="文字方塊 1497"/>
            <p:cNvSpPr txBox="1"/>
            <p:nvPr/>
          </p:nvSpPr>
          <p:spPr>
            <a:xfrm>
              <a:off x="5328437" y="3276033"/>
              <a:ext cx="167997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 * Vs1[0][15:0]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507" y="3786653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226993" y="1650692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5" name="文字方塊 1497"/>
            <p:cNvSpPr txBox="1"/>
            <p:nvPr/>
          </p:nvSpPr>
          <p:spPr>
            <a:xfrm>
              <a:off x="291397" y="1354514"/>
              <a:ext cx="83559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[1][31:0]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869319" y="288126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168613" y="3276033"/>
              <a:ext cx="69016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[0][31:0]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974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[1][31:0]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1" name="直線單箭頭接點 70"/>
            <p:cNvCxnSpPr/>
            <p:nvPr/>
          </p:nvCxnSpPr>
          <p:spPr>
            <a:xfrm>
              <a:off x="5257851" y="1659719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[0][31:0]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14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32489"/>
              </p:ext>
            </p:extLst>
          </p:nvPr>
        </p:nvGraphicFramePr>
        <p:xfrm>
          <a:off x="193960" y="1373249"/>
          <a:ext cx="8724408" cy="365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010"/>
                <a:gridCol w="376839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ADD/SUB/MUL/MADD/MUSB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0" dirty="0" smtClean="0"/>
                        <a:t> + (</a:t>
                      </a:r>
                      <a:r>
                        <a:rPr lang="en-US" altLang="zh-TW" dirty="0" smtClean="0"/>
                        <a:t>LMUL-1)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ADD/SUB/MUL/MADD/MUSB (widening)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0" dirty="0" smtClean="0"/>
                        <a:t> + (2*</a:t>
                      </a:r>
                      <a:r>
                        <a:rPr lang="en-US" altLang="zh-TW" dirty="0" smtClean="0"/>
                        <a:t>LMUL-1) + 1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DIV/SQRT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17*LMUL</a:t>
                      </a:r>
                      <a:r>
                        <a:rPr lang="en-US" altLang="zh-TW" baseline="0" dirty="0" smtClean="0"/>
                        <a:t> (sew=32, single precision)</a:t>
                      </a:r>
                    </a:p>
                    <a:p>
                      <a:r>
                        <a:rPr lang="en-US" altLang="zh-TW" baseline="0" dirty="0" smtClean="0"/>
                        <a:t>10*LMUL (sew=16, half precision)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SGN/CMP/CVT/MAX/MIN/MERGE/MV/CLASS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2 + (</a:t>
                      </a:r>
                      <a:r>
                        <a:rPr lang="en-US" altLang="zh-TW" dirty="0" smtClean="0"/>
                        <a:t>LMUL-1)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(sew=16/32, 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4*LMUL+4*log2(512/SEW)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4*(512/SEW)*LMUL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min/max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2*LMUL+2*log2(512/SEW)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Instructions Throughput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06940"/>
              </p:ext>
            </p:extLst>
          </p:nvPr>
        </p:nvGraphicFramePr>
        <p:xfrm>
          <a:off x="193960" y="1373249"/>
          <a:ext cx="8724408" cy="32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204"/>
                <a:gridCol w="436220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Throughput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ADD/SUB/MUL/MADD/MUSB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ADD/SUB/MUL/MADD/MUSB (widening)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DIV/SQRT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17 -&gt;15-&gt;14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10 -&gt;8-&gt;7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(sew=16/32, 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4*LMUL+4*log2(512/SEW)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4*(512/SEW)*LMUL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min/max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2*LMUL+2*log2(512/SEW)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6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Conversion between FP </a:t>
            </a:r>
            <a:r>
              <a:rPr lang="en-US" altLang="zh-TW" sz="2400" dirty="0"/>
              <a:t>and Integer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Integer to FP</a:t>
            </a:r>
          </a:p>
          <a:p>
            <a:pPr lvl="2"/>
            <a:r>
              <a:rPr lang="en-US" altLang="zh-TW" sz="1800" dirty="0" smtClean="0"/>
              <a:t>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to SP/HP</a:t>
            </a:r>
            <a:endParaRPr lang="en-US" altLang="zh-TW" sz="1800" dirty="0"/>
          </a:p>
          <a:p>
            <a:pPr lvl="2"/>
            <a:r>
              <a:rPr lang="en-US" altLang="zh-TW" sz="1800" dirty="0"/>
              <a:t>Word to </a:t>
            </a:r>
            <a:r>
              <a:rPr lang="en-US" altLang="zh-TW" sz="1800" dirty="0" smtClean="0"/>
              <a:t>SP/HP</a:t>
            </a:r>
            <a:endParaRPr lang="en-US" altLang="zh-TW" sz="1800" dirty="0"/>
          </a:p>
          <a:p>
            <a:pPr lvl="1"/>
            <a:r>
              <a:rPr lang="en-US" altLang="zh-TW" sz="2000" dirty="0" smtClean="0"/>
              <a:t>FP to Integer</a:t>
            </a:r>
          </a:p>
          <a:p>
            <a:pPr lvl="2"/>
            <a:r>
              <a:rPr lang="en-US" altLang="zh-TW" sz="1800" dirty="0" smtClean="0"/>
              <a:t>HP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pPr lvl="2"/>
            <a:r>
              <a:rPr lang="en-US" altLang="zh-TW" sz="1800" dirty="0" smtClean="0"/>
              <a:t>SP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r>
              <a:rPr lang="en-US" altLang="zh-TW" sz="2400" dirty="0" smtClean="0"/>
              <a:t>FP Sign Injection </a:t>
            </a:r>
          </a:p>
          <a:p>
            <a:pPr lvl="1"/>
            <a:r>
              <a:rPr lang="en-US" altLang="zh-TW" sz="1800" dirty="0" smtClean="0"/>
              <a:t>FSGNJ</a:t>
            </a:r>
            <a:r>
              <a:rPr lang="en-US" altLang="zh-TW" sz="1800" dirty="0"/>
              <a:t>, FSGNJN, </a:t>
            </a:r>
            <a:r>
              <a:rPr lang="en-US" altLang="zh-TW" sz="1800" dirty="0" smtClean="0"/>
              <a:t>FSGNJX</a:t>
            </a:r>
          </a:p>
          <a:p>
            <a:r>
              <a:rPr lang="en-US" altLang="zh-TW" sz="2400" dirty="0"/>
              <a:t>FCMP</a:t>
            </a:r>
            <a:endParaRPr lang="en-US" altLang="zh-TW" sz="1800" dirty="0"/>
          </a:p>
          <a:p>
            <a:r>
              <a:rPr lang="en-US" altLang="zh-TW" sz="2400" dirty="0" smtClean="0"/>
              <a:t>FMIN_MAX</a:t>
            </a:r>
          </a:p>
          <a:p>
            <a:r>
              <a:rPr lang="en-US" altLang="zh-TW" sz="2400" dirty="0" smtClean="0"/>
              <a:t>FCLASS</a:t>
            </a:r>
          </a:p>
          <a:p>
            <a:r>
              <a:rPr lang="en-US" altLang="zh-TW" sz="2400" dirty="0" smtClean="0"/>
              <a:t>FMV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9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Sign-Injection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result takes all bits except the sign bit form the vector vs2 operands.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sz="2000" dirty="0"/>
              <a:t>The rm (rounding mode) field indicates J[N]/</a:t>
            </a:r>
            <a:r>
              <a:rPr lang="en-US" altLang="zh-TW" sz="2000" dirty="0" smtClean="0"/>
              <a:t>JX</a:t>
            </a:r>
            <a:endParaRPr lang="en-US" altLang="zh-TW" sz="2000" dirty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Vfsgnj.vv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{vs1[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 </a:t>
            </a:r>
          </a:p>
          <a:p>
            <a:r>
              <a:rPr lang="en-US" altLang="zh-TW" sz="2000" dirty="0" err="1" smtClean="0"/>
              <a:t>Vfsgnj.vf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Vfsgjn.vv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]} </a:t>
            </a:r>
          </a:p>
          <a:p>
            <a:r>
              <a:rPr lang="en-US" altLang="zh-TW" sz="2000" dirty="0" err="1" smtClean="0"/>
              <a:t>Vfsgjn.vf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</a:t>
            </a:r>
            <a:r>
              <a:rPr lang="en-US" altLang="zh-TW" sz="2000" dirty="0" smtClean="0"/>
              <a:t>v/rs1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 err="1" smtClean="0"/>
              <a:t>Vfsgnjx.vv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 ^ vs1[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].MSB, 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]}</a:t>
            </a:r>
            <a:r>
              <a:rPr lang="en-US" altLang="zh-TW" sz="1400" dirty="0"/>
              <a:t> </a:t>
            </a:r>
          </a:p>
          <a:p>
            <a:r>
              <a:rPr lang="en-US" altLang="zh-TW" sz="2000" dirty="0" err="1" smtClean="0"/>
              <a:t>Vfsgnjx.vf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].MSB ^ </a:t>
            </a:r>
            <a:r>
              <a:rPr lang="en-US" altLang="zh-TW" sz="1200" dirty="0" smtClean="0"/>
              <a:t>f[rs1].</a:t>
            </a:r>
            <a:r>
              <a:rPr lang="en-US" altLang="zh-TW" sz="1200" dirty="0"/>
              <a:t>MSB, 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]} </a:t>
            </a:r>
            <a:endParaRPr lang="en-US" altLang="zh-TW" sz="12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9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Write the comparison result to a mask register (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necessarily V0).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equal</a:t>
            </a:r>
          </a:p>
          <a:p>
            <a:r>
              <a:rPr lang="en-US" altLang="zh-TW" sz="2000" dirty="0" err="1" smtClean="0"/>
              <a:t>Vfeq.vv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==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Vfeq.vf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</a:t>
            </a:r>
            <a:r>
              <a:rPr lang="en-US" altLang="zh-TW" sz="1400" dirty="0" smtClean="0"/>
              <a:t>Vector-scalar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</a:t>
            </a:r>
            <a:r>
              <a:rPr lang="en-US" altLang="zh-TW" sz="1400" dirty="0" smtClean="0"/>
              <a:t>f[rs1])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not equal</a:t>
            </a:r>
          </a:p>
          <a:p>
            <a:r>
              <a:rPr lang="en-US" altLang="zh-TW" sz="2000" dirty="0" err="1" smtClean="0"/>
              <a:t>Vfne.vv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!=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Vfne.vf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!=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r>
              <a:rPr lang="en-US" altLang="zh-TW" sz="2000" dirty="0"/>
              <a:t>Compare </a:t>
            </a:r>
            <a:r>
              <a:rPr lang="en-US" altLang="zh-TW" sz="2000" dirty="0" smtClean="0"/>
              <a:t>less than</a:t>
            </a:r>
            <a:endParaRPr lang="en-US" altLang="zh-TW" sz="2000" dirty="0"/>
          </a:p>
          <a:p>
            <a:r>
              <a:rPr lang="en-US" altLang="zh-TW" sz="2000" dirty="0" err="1" smtClean="0"/>
              <a:t>Vflt.vv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Vflt.vf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].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8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Compare less than or equal</a:t>
            </a:r>
          </a:p>
          <a:p>
            <a:r>
              <a:rPr lang="en-US" altLang="zh-TW" sz="2000" dirty="0" err="1" smtClean="0"/>
              <a:t>Vfle.vv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greater than</a:t>
            </a:r>
          </a:p>
          <a:p>
            <a:r>
              <a:rPr lang="en-US" altLang="zh-TW" sz="2000" dirty="0" err="1" smtClean="0"/>
              <a:t>Vfgt.vf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 , rs1,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Compare greater </a:t>
            </a:r>
            <a:r>
              <a:rPr lang="en-US" altLang="zh-TW" sz="2000" dirty="0" smtClean="0"/>
              <a:t>than or equal</a:t>
            </a:r>
            <a:endParaRPr lang="en-US" altLang="zh-TW" sz="2000" dirty="0"/>
          </a:p>
          <a:p>
            <a:r>
              <a:rPr lang="en-US" altLang="zh-TW" sz="2000" dirty="0" err="1" smtClean="0"/>
              <a:t>Vfge.vf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&gt;= 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3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Interface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vfxxx_clr_bits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[</a:t>
            </a:r>
            <a:r>
              <a:rPr lang="en-US" altLang="zh-TW" sz="1600" dirty="0"/>
              <a:t>1:0] </a:t>
            </a:r>
            <a:r>
              <a:rPr lang="en-US" altLang="zh-TW" sz="1600" dirty="0" err="1" smtClean="0"/>
              <a:t>vfxxx_csr_ediv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 [`</a:t>
            </a:r>
            <a:r>
              <a:rPr lang="en-US" altLang="zh-TW" sz="1600" dirty="0"/>
              <a:t>EX_CTRL_RANGE] </a:t>
            </a:r>
            <a:r>
              <a:rPr lang="en-US" altLang="zh-TW" sz="1600" dirty="0" err="1" smtClean="0"/>
              <a:t>vfxxx_ex_ctrl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[`MOP_CNT_RANGE] </a:t>
            </a:r>
            <a:r>
              <a:rPr lang="en-US" altLang="zh-TW" sz="1600" dirty="0" err="1" smtClean="0"/>
              <a:t>vfxxx_mop_cnt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vfxxx_msk_bits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 [</a:t>
            </a:r>
            <a:r>
              <a:rPr lang="en-US" altLang="zh-TW" sz="1600" dirty="0"/>
              <a:t>2:0] </a:t>
            </a:r>
            <a:r>
              <a:rPr lang="en-US" altLang="zh-TW" sz="1600" dirty="0" err="1" smtClean="0"/>
              <a:t>vfxxx_rmode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</a:t>
            </a:r>
            <a:r>
              <a:rPr lang="en-US" altLang="zh-TW" sz="1600" dirty="0" smtClean="0"/>
              <a:t>    [`</a:t>
            </a:r>
            <a:r>
              <a:rPr lang="en-US" altLang="zh-TW" sz="1600" dirty="0"/>
              <a:t>DATA_RANGE] </a:t>
            </a:r>
            <a:r>
              <a:rPr lang="en-US" altLang="zh-TW" sz="1600" dirty="0" smtClean="0"/>
              <a:t>vfxxx_rs1_data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vfxxx_rs1_valid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</a:t>
            </a:r>
            <a:r>
              <a:rPr lang="en-US" altLang="zh-TW" sz="1600" dirty="0" err="1" smtClean="0"/>
              <a:t>vfxxx_valid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[`</a:t>
            </a:r>
            <a:r>
              <a:rPr lang="en-US" altLang="zh-TW" sz="1600" dirty="0"/>
              <a:t>CSR_LMUL_RANGE] </a:t>
            </a:r>
            <a:r>
              <a:rPr lang="en-US" altLang="zh-TW" sz="1600" dirty="0" err="1" smtClean="0"/>
              <a:t>vfxxx_vtype_lmul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</a:t>
            </a:r>
            <a:r>
              <a:rPr lang="en-US" altLang="zh-TW" sz="1600" dirty="0" smtClean="0"/>
              <a:t>     [`</a:t>
            </a:r>
            <a:r>
              <a:rPr lang="en-US" altLang="zh-TW" sz="1600" dirty="0"/>
              <a:t>SEW_RANGE] </a:t>
            </a:r>
            <a:r>
              <a:rPr lang="en-US" altLang="zh-TW" sz="1600" dirty="0" err="1" smtClean="0"/>
              <a:t>vfxxx_vtype_sew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</a:t>
            </a:r>
            <a:r>
              <a:rPr lang="en-US" altLang="zh-TW" sz="1600" dirty="0" smtClean="0"/>
              <a:t>nput			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vfxxx_wide</a:t>
            </a:r>
            <a:r>
              <a:rPr lang="en-US" altLang="zh-TW" sz="1600" dirty="0" smtClean="0"/>
              <a:t>;  // indicate the widening operation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output      </a:t>
            </a:r>
            <a:r>
              <a:rPr lang="en-US" altLang="zh-TW" sz="1600" dirty="0"/>
              <a:t>[`VRF_MASK_RANGE] </a:t>
            </a:r>
            <a:r>
              <a:rPr lang="en-US" altLang="zh-TW" sz="1600" dirty="0" err="1" smtClean="0"/>
              <a:t>vfxxx_mask</a:t>
            </a:r>
            <a:r>
              <a:rPr lang="en-US" altLang="zh-TW" sz="1600" dirty="0"/>
              <a:t>;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output      [`VRF_DATA_RANGE] </a:t>
            </a:r>
            <a:r>
              <a:rPr lang="en-US" altLang="zh-TW" sz="1600" dirty="0" err="1" smtClean="0"/>
              <a:t>vfxxx_data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output                              [4:0] </a:t>
            </a:r>
            <a:r>
              <a:rPr lang="en-US" altLang="zh-TW" sz="1600" dirty="0" err="1"/>
              <a:t>vfxxx_vfcsr_flag_set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Note: xxx includes: mac, div, </a:t>
            </a:r>
            <a:r>
              <a:rPr lang="en-US" altLang="zh-TW" sz="1600" dirty="0" err="1" smtClean="0"/>
              <a:t>mis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04950"/>
            <a:ext cx="62674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762500" y="2324100"/>
            <a:ext cx="2085975" cy="647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This feature is removed from RISC-V spec. </a:t>
            </a:r>
          </a:p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To help implement the C99 floating-point comparison functions, a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 instruction is added that sets a mask register if the arguments are ordered.</a:t>
            </a:r>
          </a:p>
          <a:p>
            <a:pPr lvl="1"/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One of the source operands is treated as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NaNs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, result should be 0 (unordered).</a:t>
            </a:r>
          </a:p>
          <a:p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Vford.vv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vs1,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# Vector-vector</a:t>
            </a: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Vford.vf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rs1,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	# Vector-scalar 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5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MIN/MAX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Floating-point minimum</a:t>
            </a:r>
          </a:p>
          <a:p>
            <a:r>
              <a:rPr lang="en-US" altLang="zh-TW" sz="2000" dirty="0" err="1" smtClean="0"/>
              <a:t>Vfmin.vv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min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],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Vfmin.vf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min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/>
              <a:t>Floating-point </a:t>
            </a:r>
            <a:r>
              <a:rPr lang="en-US" altLang="zh-TW" sz="2000" dirty="0" smtClean="0"/>
              <a:t>maximum</a:t>
            </a:r>
          </a:p>
          <a:p>
            <a:r>
              <a:rPr lang="en-US" altLang="zh-TW" sz="2000" dirty="0" err="1" smtClean="0"/>
              <a:t>Vfmax.vv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max </a:t>
            </a:r>
            <a:r>
              <a:rPr lang="en-US" altLang="zh-TW" sz="1400" dirty="0"/>
              <a:t>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Vfmax.vf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max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2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FMIN and FMAX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FMIN-MAX</a:t>
            </a:r>
          </a:p>
          <a:p>
            <a:pPr lvl="1"/>
            <a:r>
              <a:rPr lang="en-US" altLang="zh-TW" sz="2000" dirty="0" smtClean="0"/>
              <a:t>The rm field indicates MIN/MAX</a:t>
            </a:r>
          </a:p>
          <a:p>
            <a:pPr lvl="1"/>
            <a:r>
              <a:rPr lang="en-US" altLang="zh-TW" sz="2000" dirty="0" smtClean="0"/>
              <a:t>FMIN: W</a:t>
            </a:r>
            <a:r>
              <a:rPr lang="en-US" altLang="zh-TW" sz="1800" dirty="0" smtClean="0"/>
              <a:t>rite the smaller of rs1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FMAX: </a:t>
            </a:r>
            <a:r>
              <a:rPr lang="en-US" altLang="zh-TW" sz="1800" dirty="0" smtClean="0"/>
              <a:t>Write the larger of rs2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Both </a:t>
            </a:r>
            <a:r>
              <a:rPr lang="en-US" altLang="zh-TW" sz="2000" dirty="0"/>
              <a:t>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</a:t>
            </a:r>
            <a:r>
              <a:rPr lang="en-US" altLang="zh-TW" sz="2000" dirty="0" smtClean="0"/>
              <a:t>is the </a:t>
            </a:r>
            <a:r>
              <a:rPr lang="en-US" altLang="zh-TW" sz="2000" dirty="0"/>
              <a:t>canonical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Only </a:t>
            </a:r>
            <a:r>
              <a:rPr lang="en-US" altLang="zh-TW" sz="2000" dirty="0"/>
              <a:t>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Signaling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2117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Classify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Vfclass.v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classify(vs2[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  <a:endParaRPr lang="en-US" altLang="zh-TW" sz="1400" dirty="0"/>
          </a:p>
          <a:p>
            <a:r>
              <a:rPr lang="en-US" altLang="zh-TW" sz="2000" dirty="0" smtClean="0"/>
              <a:t>The 10-bit mask produced by this instruction is placed in the LSB of the result elements.</a:t>
            </a:r>
          </a:p>
          <a:p>
            <a:r>
              <a:rPr lang="en-US" altLang="zh-TW" sz="2000" dirty="0" smtClean="0"/>
              <a:t>This instruction is only defined for SEW=16b above, so the result will always fit in the destination elements.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971800"/>
            <a:ext cx="3933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7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Merge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=0):</a:t>
            </a:r>
          </a:p>
          <a:p>
            <a:pPr lvl="1"/>
            <a:r>
              <a:rPr lang="en-US" altLang="zh-TW" sz="1600" dirty="0" err="1" smtClean="0"/>
              <a:t>Vfmerge.vf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rs1, v0.t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v0[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].LSB ? f[rs1] : vs2[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</a:t>
            </a:r>
          </a:p>
          <a:p>
            <a:pPr lvl="1"/>
            <a:r>
              <a:rPr lang="en-US" altLang="zh-TW" sz="1600" dirty="0" smtClean="0"/>
              <a:t>All elements should be written back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Unmask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=1)</a:t>
            </a:r>
          </a:p>
          <a:p>
            <a:pPr lvl="1"/>
            <a:r>
              <a:rPr lang="en-US" altLang="zh-TW" sz="1600" dirty="0" err="1"/>
              <a:t>Vfmerge.vf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v0, rs1</a:t>
            </a:r>
            <a:r>
              <a:rPr lang="en-US" altLang="zh-TW" sz="1600" dirty="0"/>
              <a:t>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f[rs1]</a:t>
            </a:r>
          </a:p>
          <a:p>
            <a:pPr lvl="2"/>
            <a:r>
              <a:rPr lang="en-US" altLang="zh-TW" sz="1400" dirty="0" smtClean="0"/>
              <a:t>The instruction must have the vs2 field set to v0, with all other values for vs2 reserved.</a:t>
            </a:r>
          </a:p>
          <a:p>
            <a:pPr lvl="2"/>
            <a:r>
              <a:rPr lang="en-US" altLang="zh-TW" sz="1400" dirty="0" smtClean="0"/>
              <a:t>Pseudo instruction </a:t>
            </a:r>
            <a:r>
              <a:rPr lang="en-US" altLang="zh-TW" sz="1400" dirty="0" err="1" smtClean="0"/>
              <a:t>vmv.v.f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rs1 which expands to </a:t>
            </a:r>
            <a:r>
              <a:rPr lang="en-US" altLang="zh-TW" sz="1400" dirty="0" err="1" smtClean="0"/>
              <a:t>vfmerge.vf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v0, rs1</a:t>
            </a:r>
            <a:endParaRPr lang="en-US" altLang="zh-TW" sz="14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0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Floating-Point Scalar Move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The floating-point scalar read/write instructions transfer a single value between a scalar f register and element 0 of as vector register. The instructions ignore LMUL and vector register groups.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Vfmv.f.s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, vs2	# 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 = vs2[0] (rs1=0)</a:t>
            </a:r>
            <a:endParaRPr lang="en-US" altLang="zh-TW" sz="1600" dirty="0"/>
          </a:p>
          <a:p>
            <a:r>
              <a:rPr lang="en-US" altLang="zh-TW" sz="1600" dirty="0" smtClean="0"/>
              <a:t>If </a:t>
            </a:r>
            <a:r>
              <a:rPr lang="en-US" altLang="zh-TW" sz="1600" dirty="0"/>
              <a:t>SEW &gt; FLEN, the least-significant FLEN </a:t>
            </a:r>
            <a:r>
              <a:rPr lang="en-US" altLang="zh-TW" sz="1600" dirty="0" smtClean="0"/>
              <a:t>bits are </a:t>
            </a:r>
            <a:r>
              <a:rPr lang="en-US" altLang="zh-TW" sz="1600" dirty="0"/>
              <a:t>transferred and the upper SEW-FLEN bits are ignored. If SEW &lt; FLEN, the value is </a:t>
            </a:r>
            <a:r>
              <a:rPr lang="en-US" altLang="zh-TW" sz="1600" dirty="0" err="1" smtClean="0"/>
              <a:t>NaN</a:t>
            </a:r>
            <a:r>
              <a:rPr lang="en-US" altLang="zh-TW" sz="1600" dirty="0" smtClean="0"/>
              <a:t>-boxed (1-extended</a:t>
            </a:r>
            <a:r>
              <a:rPr lang="en-US" altLang="zh-TW" sz="1600" dirty="0"/>
              <a:t>) to FLEN bits.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r>
              <a:rPr lang="en-US" altLang="zh-TW" sz="1600" dirty="0" err="1"/>
              <a:t>Vfmv.s.f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rs1	#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[0] = rs1 (vs2=0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If SEW </a:t>
            </a:r>
            <a:r>
              <a:rPr lang="en-US" altLang="zh-TW" sz="1600" dirty="0"/>
              <a:t>&lt; FLEN, the least-significant bits are copied and the upper XLEN-SEW bits are ignored. If </a:t>
            </a:r>
            <a:r>
              <a:rPr lang="en-US" altLang="zh-TW" sz="1600" dirty="0" smtClean="0"/>
              <a:t>SEW &gt; FLEN</a:t>
            </a:r>
            <a:r>
              <a:rPr lang="en-US" altLang="zh-TW" sz="1600" dirty="0"/>
              <a:t>, the value is </a:t>
            </a:r>
            <a:r>
              <a:rPr lang="en-US" altLang="zh-TW" sz="1600" dirty="0" err="1"/>
              <a:t>NaN</a:t>
            </a:r>
            <a:r>
              <a:rPr lang="en-US" altLang="zh-TW" sz="1600" dirty="0"/>
              <a:t>-boxed (1-extended) to SEW bits. 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The </a:t>
            </a:r>
            <a:r>
              <a:rPr lang="en-US" altLang="zh-TW" sz="1600" dirty="0"/>
              <a:t>other elements in the </a:t>
            </a:r>
            <a:r>
              <a:rPr lang="en-US" altLang="zh-TW" sz="1600" dirty="0" smtClean="0"/>
              <a:t>destination vector </a:t>
            </a:r>
            <a:r>
              <a:rPr lang="en-US" altLang="zh-TW" sz="1600" dirty="0"/>
              <a:t>register ( 0 &lt; index &lt; VLEN/SEW) are zeroed</a:t>
            </a:r>
            <a:r>
              <a:rPr lang="en-US" altLang="zh-TW" sz="1600" dirty="0" smtClean="0"/>
              <a:t>. If </a:t>
            </a:r>
            <a:r>
              <a:rPr lang="en-US" altLang="zh-TW" sz="1600" dirty="0" err="1" smtClean="0"/>
              <a:t>vl</a:t>
            </a:r>
            <a:r>
              <a:rPr lang="en-US" altLang="zh-TW" sz="1600" dirty="0" smtClean="0"/>
              <a:t>=0, no operation is performed and the destination register is not updated.</a:t>
            </a:r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4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Backup slides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82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Before normalization shifter:</a:t>
            </a:r>
          </a:p>
          <a:p>
            <a:pPr lvl="1"/>
            <a:r>
              <a:rPr lang="en-US" altLang="zh-TW" sz="1600" dirty="0" smtClean="0"/>
              <a:t>Case1 (EXP&gt;-126): </a:t>
            </a:r>
            <a:r>
              <a:rPr lang="en-US" altLang="zh-TW" sz="1600" dirty="0"/>
              <a:t>0.0001xxx*2^100 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</a:t>
            </a:r>
            <a:r>
              <a:rPr lang="en-US" altLang="zh-TW" sz="1600" dirty="0"/>
              <a:t>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Case2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EXP&gt;-126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125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 smtClean="0"/>
              <a:t>After </a:t>
            </a:r>
            <a:r>
              <a:rPr lang="en-US" altLang="zh-TW" sz="1600" dirty="0"/>
              <a:t>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129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Case3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EXP&lt;-126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130</a:t>
            </a:r>
            <a:endParaRPr lang="en-US" altLang="zh-TW" sz="1600" dirty="0"/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  <a:endParaRPr lang="en-US" altLang="zh-TW" sz="1600" dirty="0"/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134</a:t>
            </a:r>
            <a:endParaRPr lang="en-US" altLang="zh-TW" sz="1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19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sz="1600" dirty="0" smtClean="0"/>
              <a:t>Case1: </a:t>
            </a:r>
            <a:r>
              <a:rPr lang="en-US" altLang="zh-TW" sz="1600" dirty="0"/>
              <a:t>0.0001xxx*2^100 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EXP(100) and (EXP(100) – LZA(4) =96) &gt;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4 (LZA result)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Case2: result 0.0001xxx*2^-125</a:t>
            </a:r>
            <a:endParaRPr lang="en-US" altLang="zh-TW" sz="1600" dirty="0"/>
          </a:p>
          <a:p>
            <a:pPr lvl="2"/>
            <a:r>
              <a:rPr lang="en-US" altLang="zh-TW" sz="1600" dirty="0" smtClean="0"/>
              <a:t>EXP(-125) &gt; -126 and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EXP(-125) </a:t>
            </a:r>
            <a:r>
              <a:rPr lang="en-US" altLang="zh-TW" sz="1600" dirty="0"/>
              <a:t>– LZA(4) </a:t>
            </a:r>
            <a:r>
              <a:rPr lang="en-US" altLang="zh-TW" sz="1600" dirty="0" smtClean="0"/>
              <a:t>=-129) &lt;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1 (EXP(-125) + 126)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0.001xxx*2^-127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Case3: </a:t>
            </a:r>
            <a:r>
              <a:rPr lang="en-US" altLang="zh-TW" sz="1600" dirty="0"/>
              <a:t>result 0.0001xxx*2</a:t>
            </a:r>
            <a:r>
              <a:rPr lang="en-US" altLang="zh-TW" sz="1600" dirty="0" smtClean="0"/>
              <a:t>^-127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0.0001xxx*2</a:t>
            </a:r>
            <a:r>
              <a:rPr lang="en-US" altLang="zh-TW" sz="1600" dirty="0"/>
              <a:t>^-127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55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FPU FMAC pipeline: </a:t>
            </a:r>
          </a:p>
          <a:p>
            <a:pPr lvl="1"/>
            <a:r>
              <a:rPr lang="en-US" altLang="zh-TW" sz="2000" dirty="0" smtClean="0"/>
              <a:t>ADD/SUB/MUL/MADD/MSUB/REDSUM/DOT instructions </a:t>
            </a:r>
          </a:p>
          <a:p>
            <a:r>
              <a:rPr lang="en-US" altLang="zh-TW" dirty="0" smtClean="0"/>
              <a:t>FPU DIV pipeline: </a:t>
            </a:r>
          </a:p>
          <a:p>
            <a:pPr lvl="1"/>
            <a:r>
              <a:rPr lang="en-US" altLang="zh-TW" sz="2000" dirty="0" smtClean="0"/>
              <a:t>DIV/SQRT instructions</a:t>
            </a:r>
          </a:p>
          <a:p>
            <a:r>
              <a:rPr lang="en-US" altLang="zh-TW" dirty="0" smtClean="0"/>
              <a:t>FPU </a:t>
            </a:r>
            <a:r>
              <a:rPr lang="en-US" altLang="zh-TW" dirty="0"/>
              <a:t>MISC/CVT pipeline: 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CMP/MERGE/SIGN/MIN/MAX/CLASS/CVT/REDMAX/REDMIN/MV </a:t>
            </a:r>
            <a:r>
              <a:rPr lang="en-US" altLang="zh-TW" sz="2000" dirty="0"/>
              <a:t>instructions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8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5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66" name="文字方塊 4"/>
            <p:cNvSpPr txBox="1"/>
            <p:nvPr/>
          </p:nvSpPr>
          <p:spPr>
            <a:xfrm>
              <a:off x="3584580" y="3911548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Final EXP?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5" name="文字方塊 4"/>
            <p:cNvSpPr txBox="1"/>
            <p:nvPr/>
          </p:nvSpPr>
          <p:spPr>
            <a:xfrm>
              <a:off x="3596005" y="2015921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Subnormal?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>
              <a:off x="2196874" y="4165575"/>
              <a:ext cx="16550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2997980" y="2300165"/>
              <a:ext cx="85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1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Corner case:</a:t>
            </a:r>
          </a:p>
          <a:p>
            <a:pPr lvl="1"/>
            <a:r>
              <a:rPr lang="en-US" altLang="zh-TW" sz="1600" dirty="0" smtClean="0"/>
              <a:t>Case4: </a:t>
            </a:r>
            <a:r>
              <a:rPr lang="en-US" altLang="zh-TW" sz="1600" dirty="0"/>
              <a:t>result </a:t>
            </a:r>
            <a:r>
              <a:rPr lang="en-US" altLang="zh-TW" sz="1600" dirty="0" smtClean="0"/>
              <a:t>0.1111…*2^-127 (maximum subnormal value)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0.1111…*2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127</a:t>
            </a:r>
          </a:p>
          <a:p>
            <a:pPr lvl="2"/>
            <a:r>
              <a:rPr lang="en-US" altLang="zh-TW" sz="1600" dirty="0" smtClean="0"/>
              <a:t>If the final result‘s (fraction) MSB is 1 (e.g.: 1.0000…) after rounding, it the EXP will be modified from 0 to -126 for 1.0000…*2^-126 (minimum normalization value)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16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466" name="文字方塊 854"/>
            <p:cNvSpPr txBox="1"/>
            <p:nvPr/>
          </p:nvSpPr>
          <p:spPr>
            <a:xfrm>
              <a:off x="4518962" y="3915459"/>
              <a:ext cx="42146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  <a:cs typeface="Calibri"/>
                </a:rPr>
                <a:t>-126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6" name="文字方塊 854"/>
            <p:cNvSpPr txBox="1"/>
            <p:nvPr/>
          </p:nvSpPr>
          <p:spPr>
            <a:xfrm>
              <a:off x="4601614" y="3736444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 flipV="1">
              <a:off x="2196874" y="4165333"/>
              <a:ext cx="3050541" cy="2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>
              <a:off x="5237387" y="3817570"/>
              <a:ext cx="84" cy="481153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文字方塊 833"/>
            <p:cNvSpPr txBox="1"/>
            <p:nvPr/>
          </p:nvSpPr>
          <p:spPr>
            <a:xfrm>
              <a:off x="5298071" y="2159114"/>
              <a:ext cx="17249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 MSB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4" name="直線單箭頭接點 453"/>
            <p:cNvCxnSpPr/>
            <p:nvPr/>
          </p:nvCxnSpPr>
          <p:spPr>
            <a:xfrm>
              <a:off x="5246533" y="3503129"/>
              <a:ext cx="0" cy="3106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接點 454"/>
            <p:cNvCxnSpPr/>
            <p:nvPr/>
          </p:nvCxnSpPr>
          <p:spPr>
            <a:xfrm>
              <a:off x="3024821" y="2320733"/>
              <a:ext cx="202727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5050963" y="2320058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單箭頭接點 456"/>
            <p:cNvCxnSpPr/>
            <p:nvPr/>
          </p:nvCxnSpPr>
          <p:spPr>
            <a:xfrm>
              <a:off x="4731274" y="3915459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4940426" y="3076178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5405134" y="2337244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文字方塊 864"/>
            <p:cNvSpPr txBox="1"/>
            <p:nvPr/>
          </p:nvSpPr>
          <p:spPr>
            <a:xfrm>
              <a:off x="5745829" y="367324"/>
              <a:ext cx="1503617" cy="190262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(subnormal &amp; Result MSB==0)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 if (</a:t>
              </a:r>
              <a:r>
                <a:rPr lang="en-US" altLang="zh-TW" sz="800" kern="100" dirty="0">
                  <a:latin typeface="Georgia"/>
                  <a:cs typeface="Calibri"/>
                </a:rPr>
                <a:t>subnormal &amp; Result MSB</a:t>
              </a:r>
              <a:r>
                <a:rPr lang="en-US" altLang="zh-TW" sz="800" kern="100" dirty="0" smtClean="0">
                  <a:latin typeface="Georgia"/>
                  <a:cs typeface="Calibri"/>
                </a:rPr>
                <a:t>==1</a:t>
              </a: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)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	</a:t>
              </a:r>
              <a:endParaRPr lang="en-US" sz="800" kern="100" dirty="0" smtClean="0">
                <a:effectLst/>
                <a:latin typeface="Georgia"/>
                <a:ea typeface="新細明體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latin typeface="Georgia"/>
                  <a:ea typeface="新細明體"/>
                  <a:cs typeface="Calibri"/>
                </a:rPr>
                <a:t>              select -126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</a:t>
              </a: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select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(EXP-LZA)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1" name="直線單箭頭接點 460"/>
            <p:cNvCxnSpPr/>
            <p:nvPr/>
          </p:nvCxnSpPr>
          <p:spPr>
            <a:xfrm>
              <a:off x="5237357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文字方塊 870"/>
            <p:cNvSpPr txBox="1"/>
            <p:nvPr/>
          </p:nvSpPr>
          <p:spPr>
            <a:xfrm>
              <a:off x="5404522" y="4209674"/>
              <a:ext cx="79942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4" name="直線單箭頭接點 463"/>
            <p:cNvCxnSpPr/>
            <p:nvPr/>
          </p:nvCxnSpPr>
          <p:spPr>
            <a:xfrm>
              <a:off x="4731274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  FMAC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814" name="畫布 135"/>
          <p:cNvGrpSpPr/>
          <p:nvPr/>
        </p:nvGrpSpPr>
        <p:grpSpPr>
          <a:xfrm>
            <a:off x="927287" y="1604217"/>
            <a:ext cx="7093528" cy="4349750"/>
            <a:chOff x="-578" y="0"/>
            <a:chExt cx="7093528" cy="4349750"/>
          </a:xfrm>
        </p:grpSpPr>
        <p:sp>
          <p:nvSpPr>
            <p:cNvPr id="815" name="矩形 814"/>
            <p:cNvSpPr/>
            <p:nvPr/>
          </p:nvSpPr>
          <p:spPr>
            <a:xfrm>
              <a:off x="0" y="0"/>
              <a:ext cx="7092950" cy="4349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816" name="文字方塊 1037"/>
            <p:cNvSpPr txBox="1"/>
            <p:nvPr/>
          </p:nvSpPr>
          <p:spPr>
            <a:xfrm>
              <a:off x="-578" y="101399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7" name="文字方塊 1008"/>
            <p:cNvSpPr txBox="1"/>
            <p:nvPr/>
          </p:nvSpPr>
          <p:spPr>
            <a:xfrm>
              <a:off x="317406" y="135528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8" name="文字方塊 1007"/>
            <p:cNvSpPr txBox="1"/>
            <p:nvPr/>
          </p:nvSpPr>
          <p:spPr>
            <a:xfrm>
              <a:off x="297646" y="1573590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9" name="文字方塊 1015"/>
            <p:cNvSpPr txBox="1"/>
            <p:nvPr/>
          </p:nvSpPr>
          <p:spPr>
            <a:xfrm>
              <a:off x="317406" y="1790414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0" name="文字方塊 882"/>
            <p:cNvSpPr txBox="1"/>
            <p:nvPr/>
          </p:nvSpPr>
          <p:spPr>
            <a:xfrm>
              <a:off x="3413531" y="2010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1" name="文字方塊 904"/>
            <p:cNvSpPr txBox="1"/>
            <p:nvPr/>
          </p:nvSpPr>
          <p:spPr>
            <a:xfrm>
              <a:off x="1285531" y="3343842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exp1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2" name="文字方塊 1472"/>
            <p:cNvSpPr txBox="1"/>
            <p:nvPr/>
          </p:nvSpPr>
          <p:spPr>
            <a:xfrm>
              <a:off x="1285532" y="366497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3" name="文字方塊 1467"/>
            <p:cNvSpPr txBox="1"/>
            <p:nvPr/>
          </p:nvSpPr>
          <p:spPr>
            <a:xfrm>
              <a:off x="1302624" y="350244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4" name="文字方塊 1410"/>
            <p:cNvSpPr txBox="1"/>
            <p:nvPr/>
          </p:nvSpPr>
          <p:spPr>
            <a:xfrm>
              <a:off x="6370574" y="264347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5" name="文字方塊 1405"/>
            <p:cNvSpPr txBox="1"/>
            <p:nvPr/>
          </p:nvSpPr>
          <p:spPr>
            <a:xfrm>
              <a:off x="6370577" y="199616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6" name="文字方塊 1400"/>
            <p:cNvSpPr txBox="1"/>
            <p:nvPr/>
          </p:nvSpPr>
          <p:spPr>
            <a:xfrm>
              <a:off x="6370573" y="149868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7" name="文字方塊 1395"/>
            <p:cNvSpPr txBox="1"/>
            <p:nvPr/>
          </p:nvSpPr>
          <p:spPr>
            <a:xfrm>
              <a:off x="6370570" y="58722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28" name="直線接點 827"/>
            <p:cNvCxnSpPr/>
            <p:nvPr/>
          </p:nvCxnSpPr>
          <p:spPr>
            <a:xfrm>
              <a:off x="3206547" y="46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" name="文字方塊 866"/>
            <p:cNvSpPr txBox="1"/>
            <p:nvPr/>
          </p:nvSpPr>
          <p:spPr>
            <a:xfrm>
              <a:off x="16712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0" name="文字方塊 867"/>
            <p:cNvSpPr txBox="1"/>
            <p:nvPr/>
          </p:nvSpPr>
          <p:spPr>
            <a:xfrm>
              <a:off x="4453010" y="10139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1" name="直線接點 830"/>
            <p:cNvCxnSpPr/>
            <p:nvPr/>
          </p:nvCxnSpPr>
          <p:spPr>
            <a:xfrm flipH="1" flipV="1">
              <a:off x="2462837" y="3668331"/>
              <a:ext cx="113824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矩形 831"/>
            <p:cNvSpPr/>
            <p:nvPr/>
          </p:nvSpPr>
          <p:spPr>
            <a:xfrm>
              <a:off x="1774917" y="3403674"/>
              <a:ext cx="687967" cy="5659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SHIFT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Amount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3" name="文字方塊 891"/>
            <p:cNvSpPr txBox="1"/>
            <p:nvPr/>
          </p:nvSpPr>
          <p:spPr>
            <a:xfrm>
              <a:off x="6553353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4" name="直線接點 833"/>
            <p:cNvCxnSpPr/>
            <p:nvPr/>
          </p:nvCxnSpPr>
          <p:spPr>
            <a:xfrm>
              <a:off x="6304518" y="14365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線單箭頭接點 834"/>
            <p:cNvCxnSpPr/>
            <p:nvPr/>
          </p:nvCxnSpPr>
          <p:spPr>
            <a:xfrm>
              <a:off x="1517366" y="3511800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線單箭頭接點 835"/>
            <p:cNvCxnSpPr/>
            <p:nvPr/>
          </p:nvCxnSpPr>
          <p:spPr>
            <a:xfrm>
              <a:off x="1517366" y="3668749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線單箭頭接點 836"/>
            <p:cNvCxnSpPr/>
            <p:nvPr/>
          </p:nvCxnSpPr>
          <p:spPr>
            <a:xfrm>
              <a:off x="1517366" y="3818874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矩形 837"/>
            <p:cNvSpPr/>
            <p:nvPr/>
          </p:nvSpPr>
          <p:spPr>
            <a:xfrm>
              <a:off x="2042739" y="2484160"/>
              <a:ext cx="1094162" cy="543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7</a:t>
              </a: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1-bits </a:t>
              </a: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Alignment Shift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9" name="直線單箭頭接點 838"/>
            <p:cNvCxnSpPr/>
            <p:nvPr/>
          </p:nvCxnSpPr>
          <p:spPr>
            <a:xfrm flipV="1">
              <a:off x="2576677" y="3027164"/>
              <a:ext cx="0" cy="640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單箭頭接點 839"/>
            <p:cNvCxnSpPr/>
            <p:nvPr/>
          </p:nvCxnSpPr>
          <p:spPr>
            <a:xfrm>
              <a:off x="1850014" y="2750050"/>
              <a:ext cx="209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矩形 840"/>
            <p:cNvSpPr/>
            <p:nvPr/>
          </p:nvSpPr>
          <p:spPr>
            <a:xfrm>
              <a:off x="2042699" y="1796182"/>
              <a:ext cx="1094202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2" name="直線單箭頭接點 841"/>
            <p:cNvCxnSpPr/>
            <p:nvPr/>
          </p:nvCxnSpPr>
          <p:spPr>
            <a:xfrm flipV="1">
              <a:off x="2565647" y="2289484"/>
              <a:ext cx="0" cy="1945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矩形 842"/>
            <p:cNvSpPr/>
            <p:nvPr/>
          </p:nvSpPr>
          <p:spPr>
            <a:xfrm>
              <a:off x="2042714" y="549047"/>
              <a:ext cx="109418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MUL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4" name="直線接點 843"/>
            <p:cNvCxnSpPr/>
            <p:nvPr/>
          </p:nvCxnSpPr>
          <p:spPr>
            <a:xfrm flipH="1" flipV="1">
              <a:off x="3136901" y="2749643"/>
              <a:ext cx="322998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文字方塊 960"/>
            <p:cNvSpPr txBox="1"/>
            <p:nvPr/>
          </p:nvSpPr>
          <p:spPr>
            <a:xfrm>
              <a:off x="3373172" y="19155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6" name="直線單箭頭接點 845"/>
            <p:cNvCxnSpPr/>
            <p:nvPr/>
          </p:nvCxnSpPr>
          <p:spPr>
            <a:xfrm>
              <a:off x="3136901" y="2087230"/>
              <a:ext cx="33547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7" name="矩形 846"/>
            <p:cNvSpPr/>
            <p:nvPr/>
          </p:nvSpPr>
          <p:spPr>
            <a:xfrm>
              <a:off x="3625795" y="587226"/>
              <a:ext cx="403841" cy="647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3:2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CSA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8" name="直線接點 847"/>
            <p:cNvCxnSpPr/>
            <p:nvPr/>
          </p:nvCxnSpPr>
          <p:spPr>
            <a:xfrm>
              <a:off x="3459837" y="1112154"/>
              <a:ext cx="0" cy="163728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線單箭頭接點 848"/>
            <p:cNvCxnSpPr/>
            <p:nvPr/>
          </p:nvCxnSpPr>
          <p:spPr>
            <a:xfrm>
              <a:off x="3459829" y="1112142"/>
              <a:ext cx="165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0" name="矩形 849"/>
            <p:cNvSpPr/>
            <p:nvPr/>
          </p:nvSpPr>
          <p:spPr>
            <a:xfrm>
              <a:off x="4452989" y="3323140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Sign-detection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1" name="直線單箭頭接點 850"/>
            <p:cNvCxnSpPr/>
            <p:nvPr/>
          </p:nvCxnSpPr>
          <p:spPr>
            <a:xfrm>
              <a:off x="4155319" y="3445668"/>
              <a:ext cx="297566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線單箭頭接點 851"/>
            <p:cNvCxnSpPr/>
            <p:nvPr/>
          </p:nvCxnSpPr>
          <p:spPr>
            <a:xfrm>
              <a:off x="4105585" y="3667682"/>
              <a:ext cx="348188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矩形 852"/>
            <p:cNvSpPr/>
            <p:nvPr/>
          </p:nvSpPr>
          <p:spPr>
            <a:xfrm>
              <a:off x="4582849" y="1524202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4" name="矩形 853"/>
            <p:cNvSpPr/>
            <p:nvPr/>
          </p:nvSpPr>
          <p:spPr>
            <a:xfrm>
              <a:off x="4582848" y="95145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5" name="矩形 854"/>
            <p:cNvSpPr/>
            <p:nvPr/>
          </p:nvSpPr>
          <p:spPr>
            <a:xfrm>
              <a:off x="4582860" y="39042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6" name="直線接點 855"/>
            <p:cNvCxnSpPr/>
            <p:nvPr/>
          </p:nvCxnSpPr>
          <p:spPr>
            <a:xfrm flipH="1">
              <a:off x="4155129" y="594222"/>
              <a:ext cx="98" cy="285128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線單箭頭接點 856"/>
            <p:cNvCxnSpPr/>
            <p:nvPr/>
          </p:nvCxnSpPr>
          <p:spPr>
            <a:xfrm>
              <a:off x="4155230" y="594254"/>
              <a:ext cx="4202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單箭頭接點 857"/>
            <p:cNvCxnSpPr/>
            <p:nvPr/>
          </p:nvCxnSpPr>
          <p:spPr>
            <a:xfrm>
              <a:off x="4162196" y="1133306"/>
              <a:ext cx="344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單箭頭接點 858"/>
            <p:cNvCxnSpPr/>
            <p:nvPr/>
          </p:nvCxnSpPr>
          <p:spPr>
            <a:xfrm>
              <a:off x="4154954" y="1665544"/>
              <a:ext cx="4204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" name="橢圓 859"/>
            <p:cNvSpPr/>
            <p:nvPr/>
          </p:nvSpPr>
          <p:spPr>
            <a:xfrm>
              <a:off x="4527320" y="1099585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1" name="橢圓 860"/>
            <p:cNvSpPr/>
            <p:nvPr/>
          </p:nvSpPr>
          <p:spPr>
            <a:xfrm>
              <a:off x="4128419" y="1099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2" name="橢圓 861"/>
            <p:cNvSpPr/>
            <p:nvPr/>
          </p:nvSpPr>
          <p:spPr>
            <a:xfrm>
              <a:off x="4527320" y="1338420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3" name="直線單箭頭接點 862"/>
            <p:cNvCxnSpPr/>
            <p:nvPr/>
          </p:nvCxnSpPr>
          <p:spPr>
            <a:xfrm>
              <a:off x="4083621" y="1388137"/>
              <a:ext cx="45764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4" name="橢圓 863"/>
            <p:cNvSpPr/>
            <p:nvPr/>
          </p:nvSpPr>
          <p:spPr>
            <a:xfrm>
              <a:off x="4139339" y="160434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5" name="直線單箭頭接點 864"/>
            <p:cNvCxnSpPr/>
            <p:nvPr/>
          </p:nvCxnSpPr>
          <p:spPr>
            <a:xfrm>
              <a:off x="4105495" y="1917923"/>
              <a:ext cx="457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橢圓 865"/>
            <p:cNvSpPr/>
            <p:nvPr/>
          </p:nvSpPr>
          <p:spPr>
            <a:xfrm>
              <a:off x="4076361" y="187035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7" name="直線單箭頭接點 866"/>
            <p:cNvCxnSpPr/>
            <p:nvPr/>
          </p:nvCxnSpPr>
          <p:spPr>
            <a:xfrm>
              <a:off x="4105313" y="682387"/>
              <a:ext cx="476963" cy="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矩形 867"/>
            <p:cNvSpPr/>
            <p:nvPr/>
          </p:nvSpPr>
          <p:spPr>
            <a:xfrm>
              <a:off x="4654683" y="2363350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pos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69" name="矩形 868"/>
            <p:cNvSpPr/>
            <p:nvPr/>
          </p:nvSpPr>
          <p:spPr>
            <a:xfrm>
              <a:off x="4654684" y="2769161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neg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0" name="直線接點 869"/>
            <p:cNvCxnSpPr/>
            <p:nvPr/>
          </p:nvCxnSpPr>
          <p:spPr>
            <a:xfrm>
              <a:off x="5959578" y="2292601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線單箭頭接點 870"/>
            <p:cNvCxnSpPr/>
            <p:nvPr/>
          </p:nvCxnSpPr>
          <p:spPr>
            <a:xfrm>
              <a:off x="5832432" y="2572980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線單箭頭接點 871"/>
            <p:cNvCxnSpPr/>
            <p:nvPr/>
          </p:nvCxnSpPr>
          <p:spPr>
            <a:xfrm>
              <a:off x="5828347" y="2982413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線接點 872"/>
            <p:cNvCxnSpPr/>
            <p:nvPr/>
          </p:nvCxnSpPr>
          <p:spPr>
            <a:xfrm flipH="1">
              <a:off x="5626405" y="3577666"/>
              <a:ext cx="326212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單箭頭接點 873"/>
            <p:cNvCxnSpPr/>
            <p:nvPr/>
          </p:nvCxnSpPr>
          <p:spPr>
            <a:xfrm flipV="1">
              <a:off x="5952751" y="3155144"/>
              <a:ext cx="40" cy="4294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單箭頭接點 874"/>
            <p:cNvCxnSpPr/>
            <p:nvPr/>
          </p:nvCxnSpPr>
          <p:spPr>
            <a:xfrm>
              <a:off x="5956413" y="2768871"/>
              <a:ext cx="535268" cy="3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接點 875"/>
            <p:cNvCxnSpPr/>
            <p:nvPr/>
          </p:nvCxnSpPr>
          <p:spPr>
            <a:xfrm flipH="1">
              <a:off x="4991587" y="677576"/>
              <a:ext cx="727498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線接點 876"/>
            <p:cNvCxnSpPr/>
            <p:nvPr/>
          </p:nvCxnSpPr>
          <p:spPr>
            <a:xfrm flipH="1">
              <a:off x="4986243" y="1234827"/>
              <a:ext cx="593091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線接點 877"/>
            <p:cNvCxnSpPr/>
            <p:nvPr/>
          </p:nvCxnSpPr>
          <p:spPr>
            <a:xfrm flipH="1">
              <a:off x="4274213" y="2125124"/>
              <a:ext cx="14447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線接點 878"/>
            <p:cNvCxnSpPr/>
            <p:nvPr/>
          </p:nvCxnSpPr>
          <p:spPr>
            <a:xfrm flipH="1">
              <a:off x="5584282" y="1243195"/>
              <a:ext cx="1" cy="92679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接點 879"/>
            <p:cNvCxnSpPr/>
            <p:nvPr/>
          </p:nvCxnSpPr>
          <p:spPr>
            <a:xfrm flipH="1" flipV="1">
              <a:off x="4348889" y="2169548"/>
              <a:ext cx="1230571" cy="16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線接點 880"/>
            <p:cNvCxnSpPr/>
            <p:nvPr/>
          </p:nvCxnSpPr>
          <p:spPr>
            <a:xfrm flipH="1">
              <a:off x="4348984" y="2169666"/>
              <a:ext cx="2" cy="81258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單箭頭接點 881"/>
            <p:cNvCxnSpPr/>
            <p:nvPr/>
          </p:nvCxnSpPr>
          <p:spPr>
            <a:xfrm flipV="1">
              <a:off x="4356003" y="2982192"/>
              <a:ext cx="312202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線接點 882"/>
            <p:cNvCxnSpPr/>
            <p:nvPr/>
          </p:nvCxnSpPr>
          <p:spPr>
            <a:xfrm>
              <a:off x="5317791" y="1778932"/>
              <a:ext cx="8715" cy="5266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線單箭頭接點 883"/>
            <p:cNvCxnSpPr/>
            <p:nvPr/>
          </p:nvCxnSpPr>
          <p:spPr>
            <a:xfrm flipV="1">
              <a:off x="4453674" y="2538502"/>
              <a:ext cx="222023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線接點 884"/>
            <p:cNvCxnSpPr/>
            <p:nvPr/>
          </p:nvCxnSpPr>
          <p:spPr>
            <a:xfrm flipH="1">
              <a:off x="4453674" y="2292469"/>
              <a:ext cx="864124" cy="1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線接點 885"/>
            <p:cNvCxnSpPr/>
            <p:nvPr/>
          </p:nvCxnSpPr>
          <p:spPr>
            <a:xfrm flipH="1">
              <a:off x="4452786" y="2289331"/>
              <a:ext cx="20" cy="24903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線接點 886"/>
            <p:cNvCxnSpPr/>
            <p:nvPr/>
          </p:nvCxnSpPr>
          <p:spPr>
            <a:xfrm>
              <a:off x="5718055" y="683987"/>
              <a:ext cx="515" cy="14411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線接點 887"/>
            <p:cNvCxnSpPr/>
            <p:nvPr/>
          </p:nvCxnSpPr>
          <p:spPr>
            <a:xfrm flipH="1">
              <a:off x="4274118" y="2125010"/>
              <a:ext cx="2" cy="32489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線單箭頭接點 888"/>
            <p:cNvCxnSpPr/>
            <p:nvPr/>
          </p:nvCxnSpPr>
          <p:spPr>
            <a:xfrm>
              <a:off x="4282462" y="2436127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線接點 889"/>
            <p:cNvCxnSpPr/>
            <p:nvPr/>
          </p:nvCxnSpPr>
          <p:spPr>
            <a:xfrm>
              <a:off x="4273928" y="2449754"/>
              <a:ext cx="190" cy="38882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線單箭頭接點 890"/>
            <p:cNvCxnSpPr/>
            <p:nvPr/>
          </p:nvCxnSpPr>
          <p:spPr>
            <a:xfrm>
              <a:off x="4282462" y="2838736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2" name="橢圓 891"/>
            <p:cNvSpPr/>
            <p:nvPr/>
          </p:nvSpPr>
          <p:spPr>
            <a:xfrm>
              <a:off x="4262264" y="240916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3" name="直線接點 892"/>
            <p:cNvCxnSpPr/>
            <p:nvPr/>
          </p:nvCxnSpPr>
          <p:spPr>
            <a:xfrm>
              <a:off x="5952481" y="1133852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線單箭頭接點 893"/>
            <p:cNvCxnSpPr/>
            <p:nvPr/>
          </p:nvCxnSpPr>
          <p:spPr>
            <a:xfrm flipV="1">
              <a:off x="5579217" y="1234760"/>
              <a:ext cx="373130" cy="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線單箭頭接點 894"/>
            <p:cNvCxnSpPr/>
            <p:nvPr/>
          </p:nvCxnSpPr>
          <p:spPr>
            <a:xfrm>
              <a:off x="4991475" y="1795969"/>
              <a:ext cx="9678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6" name="橢圓 895"/>
            <p:cNvSpPr/>
            <p:nvPr/>
          </p:nvSpPr>
          <p:spPr>
            <a:xfrm>
              <a:off x="5290249" y="175270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97" name="橢圓 896"/>
            <p:cNvSpPr/>
            <p:nvPr/>
          </p:nvSpPr>
          <p:spPr>
            <a:xfrm>
              <a:off x="5556976" y="1179528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8" name="直線單箭頭接點 897"/>
            <p:cNvCxnSpPr/>
            <p:nvPr/>
          </p:nvCxnSpPr>
          <p:spPr>
            <a:xfrm>
              <a:off x="5955225" y="1593486"/>
              <a:ext cx="5367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單箭頭接點 898"/>
            <p:cNvCxnSpPr/>
            <p:nvPr/>
          </p:nvCxnSpPr>
          <p:spPr>
            <a:xfrm>
              <a:off x="5718832" y="683928"/>
              <a:ext cx="772996" cy="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0" name="橢圓 899"/>
            <p:cNvSpPr/>
            <p:nvPr/>
          </p:nvSpPr>
          <p:spPr>
            <a:xfrm>
              <a:off x="5696693" y="637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1" name="橢圓 900"/>
            <p:cNvSpPr/>
            <p:nvPr/>
          </p:nvSpPr>
          <p:spPr>
            <a:xfrm>
              <a:off x="4072880" y="13394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2" name="直線接點 901"/>
            <p:cNvCxnSpPr/>
            <p:nvPr/>
          </p:nvCxnSpPr>
          <p:spPr>
            <a:xfrm flipH="1">
              <a:off x="4022721" y="783461"/>
              <a:ext cx="825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接點 902"/>
            <p:cNvCxnSpPr/>
            <p:nvPr/>
          </p:nvCxnSpPr>
          <p:spPr>
            <a:xfrm flipH="1">
              <a:off x="4022588" y="907634"/>
              <a:ext cx="139516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接點 903"/>
            <p:cNvCxnSpPr/>
            <p:nvPr/>
          </p:nvCxnSpPr>
          <p:spPr>
            <a:xfrm flipH="1">
              <a:off x="4105032" y="687507"/>
              <a:ext cx="98" cy="29772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5" name="橢圓 904"/>
            <p:cNvSpPr/>
            <p:nvPr/>
          </p:nvSpPr>
          <p:spPr>
            <a:xfrm>
              <a:off x="4150589" y="876184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6" name="橢圓 905"/>
            <p:cNvSpPr/>
            <p:nvPr/>
          </p:nvSpPr>
          <p:spPr>
            <a:xfrm>
              <a:off x="4080642" y="744180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7" name="直線單箭頭接點 906"/>
            <p:cNvCxnSpPr/>
            <p:nvPr/>
          </p:nvCxnSpPr>
          <p:spPr>
            <a:xfrm>
              <a:off x="3728452" y="332623"/>
              <a:ext cx="0" cy="2545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矩形 907"/>
            <p:cNvSpPr/>
            <p:nvPr/>
          </p:nvSpPr>
          <p:spPr>
            <a:xfrm>
              <a:off x="1570621" y="2483888"/>
              <a:ext cx="279390" cy="542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INV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09" name="文字方塊 959"/>
            <p:cNvSpPr txBox="1"/>
            <p:nvPr/>
          </p:nvSpPr>
          <p:spPr>
            <a:xfrm>
              <a:off x="318738" y="759526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10" name="文字方塊 961"/>
            <p:cNvSpPr txBox="1"/>
            <p:nvPr/>
          </p:nvSpPr>
          <p:spPr>
            <a:xfrm>
              <a:off x="349614" y="498483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1" name="直線單箭頭接點 910"/>
            <p:cNvCxnSpPr/>
            <p:nvPr/>
          </p:nvCxnSpPr>
          <p:spPr>
            <a:xfrm>
              <a:off x="653803" y="691925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線單箭頭接點 911"/>
            <p:cNvCxnSpPr/>
            <p:nvPr/>
          </p:nvCxnSpPr>
          <p:spPr>
            <a:xfrm>
              <a:off x="653802" y="909714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矩形 912"/>
            <p:cNvSpPr/>
            <p:nvPr/>
          </p:nvSpPr>
          <p:spPr>
            <a:xfrm>
              <a:off x="800495" y="5958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600" kern="100" dirty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600" kern="100" dirty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4" name="直線單箭頭接點 913"/>
            <p:cNvCxnSpPr/>
            <p:nvPr/>
          </p:nvCxnSpPr>
          <p:spPr>
            <a:xfrm>
              <a:off x="1082853" y="896527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5" name="文字方塊 971"/>
            <p:cNvSpPr txBox="1"/>
            <p:nvPr/>
          </p:nvSpPr>
          <p:spPr>
            <a:xfrm>
              <a:off x="476521" y="2538362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6" name="直線單箭頭接點 915"/>
            <p:cNvCxnSpPr/>
            <p:nvPr/>
          </p:nvCxnSpPr>
          <p:spPr>
            <a:xfrm>
              <a:off x="534977" y="2734391"/>
              <a:ext cx="3411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線單箭頭接點 916"/>
            <p:cNvCxnSpPr/>
            <p:nvPr/>
          </p:nvCxnSpPr>
          <p:spPr>
            <a:xfrm>
              <a:off x="1157998" y="2750050"/>
              <a:ext cx="4126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單箭頭接點 917"/>
            <p:cNvCxnSpPr/>
            <p:nvPr/>
          </p:nvCxnSpPr>
          <p:spPr>
            <a:xfrm>
              <a:off x="1082853" y="701384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矩形 918"/>
            <p:cNvSpPr/>
            <p:nvPr/>
          </p:nvSpPr>
          <p:spPr>
            <a:xfrm>
              <a:off x="878603" y="25383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600" kern="100" dirty="0" smtClean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 smtClean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600" kern="100" dirty="0" smtClean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20" name="矩形 919"/>
            <p:cNvSpPr/>
            <p:nvPr/>
          </p:nvSpPr>
          <p:spPr>
            <a:xfrm>
              <a:off x="758873" y="1476434"/>
              <a:ext cx="428340" cy="619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unpacked</a:t>
              </a:r>
              <a:endParaRPr lang="zh-TW" sz="600" kern="100" dirty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21" name="直線單箭頭接點 920"/>
            <p:cNvCxnSpPr/>
            <p:nvPr/>
          </p:nvCxnSpPr>
          <p:spPr>
            <a:xfrm>
              <a:off x="621595" y="1548729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線單箭頭接點 921"/>
            <p:cNvCxnSpPr/>
            <p:nvPr/>
          </p:nvCxnSpPr>
          <p:spPr>
            <a:xfrm>
              <a:off x="621594" y="176651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直線單箭頭接點 922"/>
            <p:cNvCxnSpPr/>
            <p:nvPr/>
          </p:nvCxnSpPr>
          <p:spPr>
            <a:xfrm>
              <a:off x="621595" y="196666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直線接點 923"/>
            <p:cNvCxnSpPr/>
            <p:nvPr/>
          </p:nvCxnSpPr>
          <p:spPr>
            <a:xfrm flipH="1">
              <a:off x="1187213" y="1604345"/>
              <a:ext cx="106068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線單箭頭接點 924"/>
            <p:cNvCxnSpPr/>
            <p:nvPr/>
          </p:nvCxnSpPr>
          <p:spPr>
            <a:xfrm flipV="1">
              <a:off x="2247900" y="1045591"/>
              <a:ext cx="40" cy="5637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線單箭頭接點 925"/>
            <p:cNvCxnSpPr/>
            <p:nvPr/>
          </p:nvCxnSpPr>
          <p:spPr>
            <a:xfrm>
              <a:off x="3136900" y="677516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線單箭頭接點 926"/>
            <p:cNvCxnSpPr/>
            <p:nvPr/>
          </p:nvCxnSpPr>
          <p:spPr>
            <a:xfrm>
              <a:off x="3136900" y="893240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線接點 927"/>
            <p:cNvCxnSpPr/>
            <p:nvPr/>
          </p:nvCxnSpPr>
          <p:spPr>
            <a:xfrm>
              <a:off x="726665" y="59573"/>
              <a:ext cx="0" cy="40806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線接點 928"/>
            <p:cNvCxnSpPr/>
            <p:nvPr/>
          </p:nvCxnSpPr>
          <p:spPr>
            <a:xfrm flipH="1">
              <a:off x="1187254" y="1745263"/>
              <a:ext cx="24149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線接點 929"/>
            <p:cNvCxnSpPr/>
            <p:nvPr/>
          </p:nvCxnSpPr>
          <p:spPr>
            <a:xfrm flipH="1">
              <a:off x="1422400" y="1745263"/>
              <a:ext cx="6350" cy="20774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6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Subnorm</a:t>
              </a:r>
              <a:endParaRPr lang="zh-TW" sz="1200" kern="100" dirty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chemeClr val="tx1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 dirty="0">
                <a:solidFill>
                  <a:schemeClr val="tx1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213435</TotalTime>
  <Words>3374</Words>
  <Application>Microsoft Office PowerPoint</Application>
  <PresentationFormat>如螢幕大小 (4:3)</PresentationFormat>
  <Paragraphs>1535</Paragraphs>
  <Slides>74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75" baseType="lpstr">
      <vt:lpstr>1_281TGp_consulting_light</vt:lpstr>
      <vt:lpstr>PowerPoint 簡報</vt:lpstr>
      <vt:lpstr>Vector FPU</vt:lpstr>
      <vt:lpstr>Vector FPU</vt:lpstr>
      <vt:lpstr>Vector FPU per Lane (64-bit)</vt:lpstr>
      <vt:lpstr>Vector FPU Pipeline </vt:lpstr>
      <vt:lpstr>Vector FPU Interface</vt:lpstr>
      <vt:lpstr>Vector FPU Pipeline</vt:lpstr>
      <vt:lpstr>  FMAC Pipeline</vt:lpstr>
      <vt:lpstr>FMAC Pipeline</vt:lpstr>
      <vt:lpstr>DIV Pipeline</vt:lpstr>
      <vt:lpstr>DIV Pipeline</vt:lpstr>
      <vt:lpstr>Convert Instructions</vt:lpstr>
      <vt:lpstr>Integer to FP (1/)</vt:lpstr>
      <vt:lpstr>Integer to FP (2/)</vt:lpstr>
      <vt:lpstr>FP to Integer</vt:lpstr>
      <vt:lpstr>FP to 32/16/8 Bit Integer</vt:lpstr>
      <vt:lpstr>Convert Between SP and HP</vt:lpstr>
      <vt:lpstr>Convert Between SP and Bfloat</vt:lpstr>
      <vt:lpstr>Convert Instructions uArch</vt:lpstr>
      <vt:lpstr>uArch of Convert Instructions</vt:lpstr>
      <vt:lpstr>Reduction Sum Operation (Unordered) per Lane (64-bit)</vt:lpstr>
      <vt:lpstr>Reduction Sum Operation (Unordered) per Lane</vt:lpstr>
      <vt:lpstr>Reduction Sum Operation per Lane (T0)</vt:lpstr>
      <vt:lpstr>Reduction Sum Operation per Lane (T1)</vt:lpstr>
      <vt:lpstr>Reduction Sum Operation per Lane (T2)</vt:lpstr>
      <vt:lpstr>Reduction Sum Operation per Lane (T3)</vt:lpstr>
      <vt:lpstr>Reduction Sum Operation (Unordered) per Lane</vt:lpstr>
      <vt:lpstr>Reduction Sum Operation (Unordered) per Lane</vt:lpstr>
      <vt:lpstr>Reduction Sum Operation (Unordered)</vt:lpstr>
      <vt:lpstr>Reduction Sum Operation (Unordered) for Lane</vt:lpstr>
      <vt:lpstr>Reduction Sum Operation (Lane Top)</vt:lpstr>
      <vt:lpstr>Reduction Sum Operation (step1 * LMUL)</vt:lpstr>
      <vt:lpstr>Reduction Sum Operation (step 2)</vt:lpstr>
      <vt:lpstr>Reduction Sum Operation (step 3)</vt:lpstr>
      <vt:lpstr>Reduction Sum Operation (step 4)</vt:lpstr>
      <vt:lpstr>Reduction Sum (Unordered) Instructions Latency</vt:lpstr>
      <vt:lpstr>Reduction Sum Operation (Ordered) 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</vt:lpstr>
      <vt:lpstr>Reduction Sum (Ordered) Instructions Latency</vt:lpstr>
      <vt:lpstr>Widening Operation</vt:lpstr>
      <vt:lpstr>Dot Product Operation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Instructions Latency</vt:lpstr>
      <vt:lpstr>Instructions Throughput</vt:lpstr>
      <vt:lpstr>PowerPoint 簡報</vt:lpstr>
      <vt:lpstr>Misc. Pipeline Instructions</vt:lpstr>
      <vt:lpstr>Vector Floating-Point Sign-Injection Instructions</vt:lpstr>
      <vt:lpstr>Vector Floating-Point Compare Instructions</vt:lpstr>
      <vt:lpstr>Vector Floating-Point Compare Instructions</vt:lpstr>
      <vt:lpstr>Vector Floating-Point Compare Instructions</vt:lpstr>
      <vt:lpstr>Vector Floating-Point Compare Instructions</vt:lpstr>
      <vt:lpstr>Vector Floating-Point MIN/MAX Instructions</vt:lpstr>
      <vt:lpstr>FMIN and FMAX Instructions</vt:lpstr>
      <vt:lpstr>Vector Floating-Point Classify Instruction</vt:lpstr>
      <vt:lpstr>Vector Floating-Point Merge Instruction</vt:lpstr>
      <vt:lpstr>Floating-Point Scalar Move Instructions</vt:lpstr>
      <vt:lpstr>PowerPoint 簡報</vt:lpstr>
      <vt:lpstr>FMAC Pipeline (subnormal output detection)</vt:lpstr>
      <vt:lpstr>FMAC Pipeline (proposed subnormal output detection)</vt:lpstr>
      <vt:lpstr>FMAC Pipeline (subnormal output)</vt:lpstr>
      <vt:lpstr>FMAC Pipeline(proposed subnormal output detection)</vt:lpstr>
      <vt:lpstr>FMAC Pipeline (subnormal output)</vt:lpstr>
      <vt:lpstr>FMAC Pipeline (proposed subnormal output detection)</vt:lpstr>
      <vt:lpstr>FMAC Pipeline(proposed subnormal output detection)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RD-VLSI Organization Chart</dc:title>
  <dc:creator>jctseng@andestech.com;wolfson@andestech.com</dc:creator>
  <cp:lastModifiedBy>Cash Kai-Shu Han(韓開旭)</cp:lastModifiedBy>
  <cp:revision>3670</cp:revision>
  <dcterms:created xsi:type="dcterms:W3CDTF">2006-04-12T15:04:39Z</dcterms:created>
  <dcterms:modified xsi:type="dcterms:W3CDTF">2019-08-29T02:28:40Z</dcterms:modified>
</cp:coreProperties>
</file>