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6"/>
  </p:notesMasterIdLst>
  <p:sldIdLst>
    <p:sldId id="986" r:id="rId2"/>
    <p:sldId id="1029" r:id="rId3"/>
    <p:sldId id="1043" r:id="rId4"/>
    <p:sldId id="1061" r:id="rId5"/>
    <p:sldId id="1030" r:id="rId6"/>
    <p:sldId id="1062" r:id="rId7"/>
    <p:sldId id="1070" r:id="rId8"/>
    <p:sldId id="1119" r:id="rId9"/>
    <p:sldId id="1065" r:id="rId10"/>
    <p:sldId id="1082" r:id="rId11"/>
    <p:sldId id="1066" r:id="rId12"/>
    <p:sldId id="1069" r:id="rId13"/>
    <p:sldId id="1072" r:id="rId14"/>
    <p:sldId id="1076" r:id="rId15"/>
    <p:sldId id="1075" r:id="rId16"/>
    <p:sldId id="1074" r:id="rId17"/>
    <p:sldId id="1073" r:id="rId18"/>
    <p:sldId id="1071" r:id="rId19"/>
    <p:sldId id="1067" r:id="rId20"/>
    <p:sldId id="1068" r:id="rId21"/>
    <p:sldId id="1085" r:id="rId22"/>
    <p:sldId id="1141" r:id="rId23"/>
    <p:sldId id="1140" r:id="rId24"/>
    <p:sldId id="1078" r:id="rId25"/>
    <p:sldId id="1099" r:id="rId26"/>
    <p:sldId id="1100" r:id="rId27"/>
    <p:sldId id="1101" r:id="rId28"/>
    <p:sldId id="1133" r:id="rId29"/>
    <p:sldId id="1134" r:id="rId30"/>
    <p:sldId id="1098" r:id="rId31"/>
    <p:sldId id="1093" r:id="rId32"/>
    <p:sldId id="1102" r:id="rId33"/>
    <p:sldId id="1084" r:id="rId34"/>
    <p:sldId id="1130" r:id="rId35"/>
    <p:sldId id="1131" r:id="rId36"/>
    <p:sldId id="1132" r:id="rId37"/>
    <p:sldId id="1117" r:id="rId38"/>
    <p:sldId id="1087" r:id="rId39"/>
    <p:sldId id="1108" r:id="rId40"/>
    <p:sldId id="1109" r:id="rId41"/>
    <p:sldId id="1135" r:id="rId42"/>
    <p:sldId id="1136" r:id="rId43"/>
    <p:sldId id="1137" r:id="rId44"/>
    <p:sldId id="1138" r:id="rId45"/>
    <p:sldId id="1116" r:id="rId46"/>
    <p:sldId id="1081" r:id="rId47"/>
    <p:sldId id="1083" r:id="rId48"/>
    <p:sldId id="1120" r:id="rId49"/>
    <p:sldId id="1121" r:id="rId50"/>
    <p:sldId id="1122" r:id="rId51"/>
    <p:sldId id="1123" r:id="rId52"/>
    <p:sldId id="1125" r:id="rId53"/>
    <p:sldId id="1127" r:id="rId54"/>
    <p:sldId id="1080" r:id="rId55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3366FF"/>
    <a:srgbClr val="0000FF"/>
    <a:srgbClr val="FFFF99"/>
    <a:srgbClr val="99FF99"/>
    <a:srgbClr val="6699FF"/>
    <a:srgbClr val="FFF78F"/>
    <a:srgbClr val="66FFFF"/>
    <a:srgbClr val="0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5" autoAdjust="0"/>
    <p:restoredTop sz="95713" autoAdjust="0"/>
  </p:normalViewPr>
  <p:slideViewPr>
    <p:cSldViewPr snapToGrid="0">
      <p:cViewPr varScale="1">
        <p:scale>
          <a:sx n="110" d="100"/>
          <a:sy n="110" d="100"/>
        </p:scale>
        <p:origin x="-17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05679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TW" dirty="0"/>
              <a:t>Andes confidential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TW" dirty="0"/>
              <a:t>Andes confidential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808CC-8634-416F-85D1-11AD569D5B91}" type="slidenum">
              <a:rPr lang="en-US" altLang="zh-TW"/>
              <a:pPr/>
              <a:t>1</a:t>
            </a:fld>
            <a:endParaRPr lang="en-US" altLang="zh-TW" dirty="0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58225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64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pic>
        <p:nvPicPr>
          <p:cNvPr id="1032" name="Picture 12" descr="andes-logo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 userDrawn="1"/>
        </p:nvSpPr>
        <p:spPr bwMode="gray">
          <a:xfrm>
            <a:off x="862012" y="6489700"/>
            <a:ext cx="1601787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8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gray">
          <a:xfrm>
            <a:off x="6895307" y="6542880"/>
            <a:ext cx="21701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400" dirty="0">
                <a:latin typeface="Tahoma" panose="020B0604030504040204" pitchFamily="34" charset="0"/>
                <a:cs typeface="Tahoma" panose="020B0604030504040204" pitchFamily="34" charset="0"/>
              </a:rPr>
              <a:t>Driving Innovations™</a:t>
            </a:r>
          </a:p>
        </p:txBody>
      </p:sp>
      <p:sp>
        <p:nvSpPr>
          <p:cNvPr id="11" name="Rectangle 27"/>
          <p:cNvSpPr>
            <a:spLocks noChangeArrowheads="1"/>
          </p:cNvSpPr>
          <p:nvPr userDrawn="1"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51" r:id="rId3"/>
    <p:sldLayoutId id="2147483750" r:id="rId4"/>
    <p:sldLayoutId id="2147483765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83126" y="1239171"/>
            <a:ext cx="86227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TW" sz="3600" dirty="0" smtClean="0">
                <a:latin typeface="Tahoma" pitchFamily="34" charset="0"/>
              </a:rPr>
              <a:t>Vector FPU</a:t>
            </a:r>
            <a:endParaRPr lang="en-US" altLang="zh-TW" sz="3600" dirty="0">
              <a:latin typeface="Tahoma" pitchFamily="34" charset="0"/>
            </a:endParaRPr>
          </a:p>
        </p:txBody>
      </p:sp>
      <p:sp>
        <p:nvSpPr>
          <p:cNvPr id="494597" name="Rectangle 3"/>
          <p:cNvSpPr>
            <a:spLocks noChangeArrowheads="1"/>
          </p:cNvSpPr>
          <p:nvPr/>
        </p:nvSpPr>
        <p:spPr bwMode="gray">
          <a:xfrm>
            <a:off x="3563938" y="2289175"/>
            <a:ext cx="532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ctr" eaLnBrk="0" hangingPunct="0">
              <a:spcBef>
                <a:spcPct val="20000"/>
              </a:spcBef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algn="r"/>
            <a:r>
              <a:rPr lang="en-US" altLang="zh-TW" b="0" dirty="0" smtClean="0">
                <a:solidFill>
                  <a:srgbClr val="000000"/>
                </a:solidFill>
                <a:cs typeface="Tahoma" pitchFamily="34" charset="0"/>
              </a:rPr>
              <a:t>Ruei-Yuan (2019/6/12)</a:t>
            </a:r>
            <a:endParaRPr lang="en-US" altLang="zh-TW" b="0" dirty="0">
              <a:solidFill>
                <a:srgbClr val="000000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4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  FMAC Pipeline (unpacked logic)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Unpacked logic includes:</a:t>
            </a:r>
          </a:p>
          <a:p>
            <a:pPr lvl="1"/>
            <a:r>
              <a:rPr lang="en-US" altLang="zh-TW" dirty="0" smtClean="0"/>
              <a:t>16-bit unpacked</a:t>
            </a:r>
          </a:p>
          <a:p>
            <a:pPr lvl="1"/>
            <a:r>
              <a:rPr lang="en-US" altLang="zh-TW" dirty="0" smtClean="0"/>
              <a:t>32-bit unpacked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73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5" name="文字方塊 695"/>
            <p:cNvSpPr txBox="1"/>
            <p:nvPr/>
          </p:nvSpPr>
          <p:spPr>
            <a:xfrm>
              <a:off x="283745" y="1715963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0" name="文字方塊 1193"/>
            <p:cNvSpPr txBox="1"/>
            <p:nvPr/>
          </p:nvSpPr>
          <p:spPr>
            <a:xfrm>
              <a:off x="2744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1" name="文字方塊 1198"/>
            <p:cNvSpPr txBox="1"/>
            <p:nvPr/>
          </p:nvSpPr>
          <p:spPr>
            <a:xfrm>
              <a:off x="278184" y="1523406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7519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Dual-adder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1491379" y="2836466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V="1">
              <a:off x="1491379" y="2201094"/>
              <a:ext cx="0" cy="11210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3070746" y="1337544"/>
              <a:ext cx="0" cy="149850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12687" y="1973405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98677" y="2103059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1491379" y="2201419"/>
              <a:ext cx="1530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/>
            <p:cNvSpPr/>
            <p:nvPr/>
          </p:nvSpPr>
          <p:spPr>
            <a:xfrm>
              <a:off x="1467801" y="2803324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4" name="直線單箭頭接點 153"/>
            <p:cNvCxnSpPr/>
            <p:nvPr/>
          </p:nvCxnSpPr>
          <p:spPr>
            <a:xfrm>
              <a:off x="2972344" y="2161195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>
              <a:off x="2886352" y="2055582"/>
              <a:ext cx="6552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V="1">
              <a:off x="2818113" y="19416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/>
            <p:cNvSpPr/>
            <p:nvPr/>
          </p:nvSpPr>
          <p:spPr>
            <a:xfrm>
              <a:off x="3040399" y="130368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單箭頭接點 288"/>
            <p:cNvCxnSpPr/>
            <p:nvPr/>
          </p:nvCxnSpPr>
          <p:spPr>
            <a:xfrm>
              <a:off x="2733548" y="1337526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426739" y="3533430"/>
              <a:ext cx="711688" cy="4898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Select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99" name="直線接點 298"/>
            <p:cNvCxnSpPr/>
            <p:nvPr/>
          </p:nvCxnSpPr>
          <p:spPr>
            <a:xfrm>
              <a:off x="3650500" y="3125402"/>
              <a:ext cx="0" cy="77785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3862018" y="3302561"/>
              <a:ext cx="153" cy="3413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單箭頭接點 300"/>
            <p:cNvCxnSpPr/>
            <p:nvPr/>
          </p:nvCxnSpPr>
          <p:spPr>
            <a:xfrm>
              <a:off x="3862283" y="3644859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單箭頭接點 301"/>
            <p:cNvCxnSpPr/>
            <p:nvPr/>
          </p:nvCxnSpPr>
          <p:spPr>
            <a:xfrm>
              <a:off x="3643960" y="3902943"/>
              <a:ext cx="78261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橢圓 302"/>
            <p:cNvSpPr/>
            <p:nvPr/>
          </p:nvSpPr>
          <p:spPr>
            <a:xfrm>
              <a:off x="3834875" y="32744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4" name="直線接點 303"/>
            <p:cNvCxnSpPr/>
            <p:nvPr/>
          </p:nvCxnSpPr>
          <p:spPr>
            <a:xfrm>
              <a:off x="5138621" y="3787737"/>
              <a:ext cx="12964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/>
            <p:cNvCxnSpPr/>
            <p:nvPr/>
          </p:nvCxnSpPr>
          <p:spPr>
            <a:xfrm flipV="1">
              <a:off x="6435079" y="1428896"/>
              <a:ext cx="532" cy="23699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橢圓 309"/>
            <p:cNvSpPr/>
            <p:nvPr/>
          </p:nvSpPr>
          <p:spPr>
            <a:xfrm>
              <a:off x="3637794" y="3086461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/>
            <p:cNvCxnSpPr/>
            <p:nvPr/>
          </p:nvCxnSpPr>
          <p:spPr>
            <a:xfrm>
              <a:off x="766136" y="1633807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>
              <a:off x="766136" y="1777423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214187" y="1787942"/>
              <a:ext cx="0" cy="255204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橢圓 315"/>
            <p:cNvSpPr/>
            <p:nvPr/>
          </p:nvSpPr>
          <p:spPr>
            <a:xfrm>
              <a:off x="1207369" y="1742938"/>
              <a:ext cx="55245" cy="749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8" name="直線接點 317"/>
            <p:cNvCxnSpPr/>
            <p:nvPr/>
          </p:nvCxnSpPr>
          <p:spPr>
            <a:xfrm flipH="1">
              <a:off x="2059630" y="1765214"/>
              <a:ext cx="1331576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H="1" flipV="1">
              <a:off x="3390453" y="1764932"/>
              <a:ext cx="753" cy="2356152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單箭頭接點 319"/>
            <p:cNvCxnSpPr/>
            <p:nvPr/>
          </p:nvCxnSpPr>
          <p:spPr>
            <a:xfrm>
              <a:off x="3391206" y="4131397"/>
              <a:ext cx="211398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矩形 320"/>
            <p:cNvSpPr/>
            <p:nvPr/>
          </p:nvSpPr>
          <p:spPr>
            <a:xfrm>
              <a:off x="5520608" y="4007504"/>
              <a:ext cx="711688" cy="395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2" name="直線單箭頭接點 321"/>
            <p:cNvCxnSpPr/>
            <p:nvPr/>
          </p:nvCxnSpPr>
          <p:spPr>
            <a:xfrm>
              <a:off x="5771649" y="3681193"/>
              <a:ext cx="18" cy="32630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5266812" y="3233127"/>
              <a:ext cx="0" cy="44778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橢圓 323"/>
            <p:cNvSpPr/>
            <p:nvPr/>
          </p:nvSpPr>
          <p:spPr>
            <a:xfrm>
              <a:off x="5254880" y="318493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5" name="直線接點 324"/>
            <p:cNvCxnSpPr/>
            <p:nvPr/>
          </p:nvCxnSpPr>
          <p:spPr>
            <a:xfrm>
              <a:off x="5253243" y="3673457"/>
              <a:ext cx="517512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單箭頭接點 325"/>
            <p:cNvCxnSpPr/>
            <p:nvPr/>
          </p:nvCxnSpPr>
          <p:spPr>
            <a:xfrm>
              <a:off x="1203109" y="4339642"/>
              <a:ext cx="4317090" cy="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805"/>
            <p:cNvSpPr txBox="1"/>
            <p:nvPr/>
          </p:nvSpPr>
          <p:spPr>
            <a:xfrm>
              <a:off x="6340526" y="4019939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8" name="直線單箭頭接點 327"/>
            <p:cNvCxnSpPr/>
            <p:nvPr/>
          </p:nvCxnSpPr>
          <p:spPr>
            <a:xfrm>
              <a:off x="6232306" y="4203334"/>
              <a:ext cx="39464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265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8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Before normalization shifter:</a:t>
            </a:r>
          </a:p>
          <a:p>
            <a:pPr lvl="1"/>
            <a:r>
              <a:rPr lang="en-US" altLang="zh-TW" sz="1600" dirty="0" smtClean="0"/>
              <a:t>Case1 (EXP&gt;-126): </a:t>
            </a:r>
            <a:r>
              <a:rPr lang="en-US" altLang="zh-TW" sz="1600" dirty="0"/>
              <a:t>0.0001xxx*2^100 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LZA result (4) </a:t>
            </a:r>
            <a:r>
              <a:rPr lang="en-US" altLang="zh-TW" sz="1600" dirty="0" smtClean="0"/>
              <a:t>for </a:t>
            </a:r>
            <a:r>
              <a:rPr lang="en-US" altLang="zh-TW" sz="1600" dirty="0"/>
              <a:t>normalization 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1.xxx*2^96</a:t>
            </a:r>
            <a:endParaRPr lang="en-US" altLang="zh-TW" sz="1600" dirty="0"/>
          </a:p>
          <a:p>
            <a:pPr lvl="2"/>
            <a:endParaRPr lang="en-US" altLang="zh-TW" sz="1600" dirty="0"/>
          </a:p>
          <a:p>
            <a:pPr lvl="1"/>
            <a:r>
              <a:rPr lang="en-US" altLang="zh-TW" sz="1600" dirty="0" smtClean="0"/>
              <a:t>Case2 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EXP&gt;-126</a:t>
            </a:r>
            <a:r>
              <a:rPr lang="en-US" altLang="zh-TW" sz="1600" dirty="0"/>
              <a:t>): </a:t>
            </a:r>
            <a:r>
              <a:rPr lang="en-US" altLang="zh-TW" sz="1600" dirty="0" smtClean="0"/>
              <a:t>result </a:t>
            </a:r>
            <a:r>
              <a:rPr lang="en-US" altLang="zh-TW" sz="1600" dirty="0"/>
              <a:t>0.0001xxx*2^-</a:t>
            </a:r>
            <a:r>
              <a:rPr lang="en-US" altLang="zh-TW" sz="1600" dirty="0" smtClean="0"/>
              <a:t>125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LZA result (4) </a:t>
            </a:r>
            <a:r>
              <a:rPr lang="en-US" altLang="zh-TW" sz="1600" dirty="0" smtClean="0"/>
              <a:t>for normalization shifter</a:t>
            </a:r>
          </a:p>
          <a:p>
            <a:pPr lvl="2"/>
            <a:r>
              <a:rPr lang="en-US" altLang="zh-TW" sz="1600" dirty="0" smtClean="0"/>
              <a:t>After </a:t>
            </a:r>
            <a:r>
              <a:rPr lang="en-US" altLang="zh-TW" sz="1600" dirty="0"/>
              <a:t>normalization </a:t>
            </a:r>
            <a:r>
              <a:rPr lang="en-US" altLang="zh-TW" sz="1600" dirty="0" smtClean="0"/>
              <a:t>1.xxx*2</a:t>
            </a:r>
            <a:r>
              <a:rPr lang="en-US" altLang="zh-TW" sz="1600" dirty="0"/>
              <a:t>^-</a:t>
            </a:r>
            <a:r>
              <a:rPr lang="en-US" altLang="zh-TW" sz="1600" dirty="0" smtClean="0"/>
              <a:t>129</a:t>
            </a:r>
            <a:endParaRPr lang="en-US" altLang="zh-TW" sz="1600" dirty="0"/>
          </a:p>
          <a:p>
            <a:pPr lvl="2"/>
            <a:endParaRPr lang="en-US" altLang="zh-TW" sz="1600" dirty="0"/>
          </a:p>
          <a:p>
            <a:pPr lvl="1"/>
            <a:r>
              <a:rPr lang="en-US" altLang="zh-TW" sz="1600" dirty="0" smtClean="0"/>
              <a:t>Case3 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EXP&lt;-126</a:t>
            </a:r>
            <a:r>
              <a:rPr lang="en-US" altLang="zh-TW" sz="1600" dirty="0"/>
              <a:t>): </a:t>
            </a:r>
            <a:r>
              <a:rPr lang="en-US" altLang="zh-TW" sz="1600" dirty="0" smtClean="0"/>
              <a:t>result </a:t>
            </a:r>
            <a:r>
              <a:rPr lang="en-US" altLang="zh-TW" sz="1600" dirty="0"/>
              <a:t>0.0001xxx*2^-</a:t>
            </a:r>
            <a:r>
              <a:rPr lang="en-US" altLang="zh-TW" sz="1600" dirty="0" smtClean="0"/>
              <a:t>130</a:t>
            </a:r>
            <a:endParaRPr lang="en-US" altLang="zh-TW" sz="1600" dirty="0"/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LZA result (4) </a:t>
            </a:r>
            <a:r>
              <a:rPr lang="en-US" altLang="zh-TW" sz="1600" dirty="0" smtClean="0"/>
              <a:t>for normalization shifter</a:t>
            </a:r>
            <a:endParaRPr lang="en-US" altLang="zh-TW" sz="1600" dirty="0"/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1.xxx*2</a:t>
            </a:r>
            <a:r>
              <a:rPr lang="en-US" altLang="zh-TW" sz="1600" dirty="0"/>
              <a:t>^-</a:t>
            </a:r>
            <a:r>
              <a:rPr lang="en-US" altLang="zh-TW" sz="1600" dirty="0" smtClean="0"/>
              <a:t>134</a:t>
            </a:r>
            <a:endParaRPr lang="en-US" altLang="zh-TW" sz="1600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65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8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sz="1600" dirty="0" smtClean="0"/>
              <a:t>Case1: </a:t>
            </a:r>
            <a:r>
              <a:rPr lang="en-US" altLang="zh-TW" sz="1600" dirty="0"/>
              <a:t>0.0001xxx*2^100 </a:t>
            </a:r>
            <a:endParaRPr lang="en-US" altLang="zh-TW" sz="1600" dirty="0" smtClean="0"/>
          </a:p>
          <a:p>
            <a:pPr lvl="2"/>
            <a:r>
              <a:rPr lang="en-US" altLang="zh-TW" sz="1600" dirty="0" smtClean="0"/>
              <a:t>EXP(100) and (EXP(100) – LZA(4) =96) &gt; -126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4 (LZA result) </a:t>
            </a:r>
            <a:r>
              <a:rPr lang="en-US" altLang="zh-TW" sz="1600" dirty="0"/>
              <a:t>for normalization </a:t>
            </a:r>
            <a:r>
              <a:rPr lang="en-US" altLang="zh-TW" sz="1600" dirty="0" smtClean="0"/>
              <a:t>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1.xxx*2^96</a:t>
            </a:r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r>
              <a:rPr lang="en-US" altLang="zh-TW" sz="1600" dirty="0" smtClean="0"/>
              <a:t>Case2: result 0.0001xxx*2^-125</a:t>
            </a:r>
            <a:endParaRPr lang="en-US" altLang="zh-TW" sz="1600" dirty="0"/>
          </a:p>
          <a:p>
            <a:pPr lvl="2"/>
            <a:r>
              <a:rPr lang="en-US" altLang="zh-TW" sz="1600" dirty="0" smtClean="0"/>
              <a:t>EXP(-125) &gt; -126 and </a:t>
            </a:r>
            <a:r>
              <a:rPr lang="en-US" altLang="zh-TW" sz="1600" dirty="0"/>
              <a:t>(</a:t>
            </a:r>
            <a:r>
              <a:rPr lang="en-US" altLang="zh-TW" sz="1600" dirty="0" smtClean="0"/>
              <a:t>EXP(-125) </a:t>
            </a:r>
            <a:r>
              <a:rPr lang="en-US" altLang="zh-TW" sz="1600" dirty="0"/>
              <a:t>– LZA(4) </a:t>
            </a:r>
            <a:r>
              <a:rPr lang="en-US" altLang="zh-TW" sz="1600" dirty="0" smtClean="0"/>
              <a:t>=-129) &lt; -126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1 (EXP(-125) + 126) </a:t>
            </a:r>
            <a:r>
              <a:rPr lang="en-US" altLang="zh-TW" sz="1600" dirty="0" smtClean="0"/>
              <a:t>for normalization 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0.001xxx*2^-127</a:t>
            </a:r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r>
              <a:rPr lang="en-US" altLang="zh-TW" sz="1600" dirty="0" smtClean="0"/>
              <a:t>Case3: </a:t>
            </a:r>
            <a:r>
              <a:rPr lang="en-US" altLang="zh-TW" sz="1600" dirty="0"/>
              <a:t>result 0.0001xxx*2</a:t>
            </a:r>
            <a:r>
              <a:rPr lang="en-US" altLang="zh-TW" sz="1600" dirty="0" smtClean="0"/>
              <a:t>^-127</a:t>
            </a:r>
            <a:endParaRPr lang="en-US" altLang="zh-TW" sz="1600" dirty="0"/>
          </a:p>
          <a:p>
            <a:pPr lvl="2"/>
            <a:r>
              <a:rPr lang="en-US" altLang="zh-TW" sz="1600" dirty="0"/>
              <a:t>EXP(-</a:t>
            </a:r>
            <a:r>
              <a:rPr lang="en-US" altLang="zh-TW" sz="1600" dirty="0" smtClean="0"/>
              <a:t>127) &lt; -</a:t>
            </a:r>
            <a:r>
              <a:rPr lang="en-US" altLang="zh-TW" sz="1600" dirty="0"/>
              <a:t>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0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for normalization </a:t>
            </a:r>
            <a:r>
              <a:rPr lang="en-US" altLang="zh-TW" sz="1600" dirty="0" smtClean="0"/>
              <a:t>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0.0001xxx*2</a:t>
            </a:r>
            <a:r>
              <a:rPr lang="en-US" altLang="zh-TW" sz="1600" dirty="0"/>
              <a:t>^-127</a:t>
            </a:r>
          </a:p>
          <a:p>
            <a:pPr lvl="2"/>
            <a:endParaRPr lang="en-US" altLang="zh-TW" sz="16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95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5" name="文字方塊 695"/>
            <p:cNvSpPr txBox="1"/>
            <p:nvPr/>
          </p:nvSpPr>
          <p:spPr>
            <a:xfrm>
              <a:off x="283745" y="1715963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0" name="文字方塊 1193"/>
            <p:cNvSpPr txBox="1"/>
            <p:nvPr/>
          </p:nvSpPr>
          <p:spPr>
            <a:xfrm>
              <a:off x="2744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1" name="文字方塊 1198"/>
            <p:cNvSpPr txBox="1"/>
            <p:nvPr/>
          </p:nvSpPr>
          <p:spPr>
            <a:xfrm>
              <a:off x="278184" y="1523406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7519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Dual-adder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1491379" y="2836466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V="1">
              <a:off x="1491379" y="2201094"/>
              <a:ext cx="0" cy="11210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3070746" y="1337544"/>
              <a:ext cx="0" cy="149850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12687" y="1973405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98677" y="2103059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1491379" y="2201419"/>
              <a:ext cx="1530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/>
            <p:cNvSpPr/>
            <p:nvPr/>
          </p:nvSpPr>
          <p:spPr>
            <a:xfrm>
              <a:off x="1467801" y="2803324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4" name="直線單箭頭接點 153"/>
            <p:cNvCxnSpPr/>
            <p:nvPr/>
          </p:nvCxnSpPr>
          <p:spPr>
            <a:xfrm>
              <a:off x="2972344" y="2161195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>
              <a:off x="2886352" y="2055582"/>
              <a:ext cx="6552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V="1">
              <a:off x="2818113" y="19416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/>
            <p:cNvSpPr/>
            <p:nvPr/>
          </p:nvSpPr>
          <p:spPr>
            <a:xfrm>
              <a:off x="3040399" y="130368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單箭頭接點 288"/>
            <p:cNvCxnSpPr/>
            <p:nvPr/>
          </p:nvCxnSpPr>
          <p:spPr>
            <a:xfrm>
              <a:off x="2733548" y="1337526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426739" y="3533430"/>
              <a:ext cx="711688" cy="4898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Select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99" name="直線接點 298"/>
            <p:cNvCxnSpPr/>
            <p:nvPr/>
          </p:nvCxnSpPr>
          <p:spPr>
            <a:xfrm>
              <a:off x="3650500" y="3125402"/>
              <a:ext cx="0" cy="77785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3862018" y="3302561"/>
              <a:ext cx="153" cy="3413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單箭頭接點 300"/>
            <p:cNvCxnSpPr/>
            <p:nvPr/>
          </p:nvCxnSpPr>
          <p:spPr>
            <a:xfrm>
              <a:off x="3862283" y="3644859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單箭頭接點 301"/>
            <p:cNvCxnSpPr/>
            <p:nvPr/>
          </p:nvCxnSpPr>
          <p:spPr>
            <a:xfrm>
              <a:off x="3643960" y="3902943"/>
              <a:ext cx="78261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橢圓 302"/>
            <p:cNvSpPr/>
            <p:nvPr/>
          </p:nvSpPr>
          <p:spPr>
            <a:xfrm>
              <a:off x="3834875" y="32744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4" name="直線接點 303"/>
            <p:cNvCxnSpPr/>
            <p:nvPr/>
          </p:nvCxnSpPr>
          <p:spPr>
            <a:xfrm>
              <a:off x="5138621" y="3787737"/>
              <a:ext cx="12964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/>
            <p:cNvCxnSpPr/>
            <p:nvPr/>
          </p:nvCxnSpPr>
          <p:spPr>
            <a:xfrm flipV="1">
              <a:off x="6435079" y="1428896"/>
              <a:ext cx="532" cy="23699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橢圓 309"/>
            <p:cNvSpPr/>
            <p:nvPr/>
          </p:nvSpPr>
          <p:spPr>
            <a:xfrm>
              <a:off x="3637794" y="3086461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/>
            <p:cNvCxnSpPr/>
            <p:nvPr/>
          </p:nvCxnSpPr>
          <p:spPr>
            <a:xfrm>
              <a:off x="766136" y="1633807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>
              <a:off x="766136" y="1777423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214187" y="1787942"/>
              <a:ext cx="0" cy="255204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橢圓 315"/>
            <p:cNvSpPr/>
            <p:nvPr/>
          </p:nvSpPr>
          <p:spPr>
            <a:xfrm>
              <a:off x="1207369" y="1742938"/>
              <a:ext cx="55245" cy="749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8" name="直線接點 317"/>
            <p:cNvCxnSpPr/>
            <p:nvPr/>
          </p:nvCxnSpPr>
          <p:spPr>
            <a:xfrm flipH="1">
              <a:off x="2059630" y="1765214"/>
              <a:ext cx="1331576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H="1" flipV="1">
              <a:off x="3390453" y="1764932"/>
              <a:ext cx="753" cy="2356152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單箭頭接點 319"/>
            <p:cNvCxnSpPr/>
            <p:nvPr/>
          </p:nvCxnSpPr>
          <p:spPr>
            <a:xfrm>
              <a:off x="3391206" y="4131397"/>
              <a:ext cx="211398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矩形 320"/>
            <p:cNvSpPr/>
            <p:nvPr/>
          </p:nvSpPr>
          <p:spPr>
            <a:xfrm>
              <a:off x="5520608" y="4007504"/>
              <a:ext cx="711688" cy="395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2" name="直線單箭頭接點 321"/>
            <p:cNvCxnSpPr/>
            <p:nvPr/>
          </p:nvCxnSpPr>
          <p:spPr>
            <a:xfrm>
              <a:off x="5771649" y="3681193"/>
              <a:ext cx="18" cy="32630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5266812" y="3233127"/>
              <a:ext cx="0" cy="44778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橢圓 323"/>
            <p:cNvSpPr/>
            <p:nvPr/>
          </p:nvSpPr>
          <p:spPr>
            <a:xfrm>
              <a:off x="5254880" y="318493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5" name="直線接點 324"/>
            <p:cNvCxnSpPr/>
            <p:nvPr/>
          </p:nvCxnSpPr>
          <p:spPr>
            <a:xfrm>
              <a:off x="5253243" y="3673457"/>
              <a:ext cx="517512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單箭頭接點 325"/>
            <p:cNvCxnSpPr/>
            <p:nvPr/>
          </p:nvCxnSpPr>
          <p:spPr>
            <a:xfrm>
              <a:off x="1203109" y="4339642"/>
              <a:ext cx="4317090" cy="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805"/>
            <p:cNvSpPr txBox="1"/>
            <p:nvPr/>
          </p:nvSpPr>
          <p:spPr>
            <a:xfrm>
              <a:off x="6340526" y="4019939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8" name="直線單箭頭接點 327"/>
            <p:cNvCxnSpPr/>
            <p:nvPr/>
          </p:nvCxnSpPr>
          <p:spPr>
            <a:xfrm>
              <a:off x="6232306" y="4203334"/>
              <a:ext cx="39464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4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363" name="畫布 135"/>
          <p:cNvGrpSpPr/>
          <p:nvPr/>
        </p:nvGrpSpPr>
        <p:grpSpPr>
          <a:xfrm>
            <a:off x="987420" y="1415872"/>
            <a:ext cx="7321550" cy="4692650"/>
            <a:chOff x="0" y="0"/>
            <a:chExt cx="7321550" cy="4692650"/>
          </a:xfrm>
        </p:grpSpPr>
        <p:sp>
          <p:nvSpPr>
            <p:cNvPr id="66" name="文字方塊 4"/>
            <p:cNvSpPr txBox="1"/>
            <p:nvPr/>
          </p:nvSpPr>
          <p:spPr>
            <a:xfrm>
              <a:off x="3584580" y="3911548"/>
              <a:ext cx="9184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Final EXP?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5" name="文字方塊 4"/>
            <p:cNvSpPr txBox="1"/>
            <p:nvPr/>
          </p:nvSpPr>
          <p:spPr>
            <a:xfrm>
              <a:off x="3596005" y="2015921"/>
              <a:ext cx="9184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Subnormal?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0" y="0"/>
              <a:ext cx="7321550" cy="46926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365" name="文字方塊 765"/>
            <p:cNvSpPr txBox="1"/>
            <p:nvPr/>
          </p:nvSpPr>
          <p:spPr>
            <a:xfrm>
              <a:off x="13497" y="2752190"/>
              <a:ext cx="1503617" cy="132505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if (EXP &lt; -126)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else if (EXP-LZA) &lt; -126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EXP + 126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else 	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LZA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7" name="文字方塊 731"/>
            <p:cNvSpPr txBox="1"/>
            <p:nvPr/>
          </p:nvSpPr>
          <p:spPr>
            <a:xfrm>
              <a:off x="2796279" y="3695280"/>
              <a:ext cx="25932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8" name="文字方塊 706"/>
            <p:cNvSpPr txBox="1"/>
            <p:nvPr/>
          </p:nvSpPr>
          <p:spPr>
            <a:xfrm>
              <a:off x="1848283" y="3482417"/>
              <a:ext cx="447886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126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9" name="文字方塊 4"/>
            <p:cNvSpPr txBox="1"/>
            <p:nvPr/>
          </p:nvSpPr>
          <p:spPr>
            <a:xfrm>
              <a:off x="6290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0" name="文字方塊 5"/>
            <p:cNvSpPr txBox="1"/>
            <p:nvPr/>
          </p:nvSpPr>
          <p:spPr>
            <a:xfrm>
              <a:off x="5665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1" name="文字方塊 6"/>
            <p:cNvSpPr txBox="1"/>
            <p:nvPr/>
          </p:nvSpPr>
          <p:spPr>
            <a:xfrm>
              <a:off x="512612" y="2121004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72" name="直線接點 371"/>
            <p:cNvCxnSpPr/>
            <p:nvPr/>
          </p:nvCxnSpPr>
          <p:spPr>
            <a:xfrm>
              <a:off x="1399212" y="0"/>
              <a:ext cx="0" cy="469265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文字方塊 15"/>
            <p:cNvSpPr txBox="1"/>
            <p:nvPr/>
          </p:nvSpPr>
          <p:spPr>
            <a:xfrm>
              <a:off x="17220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18" name="直線接點 417"/>
            <p:cNvCxnSpPr/>
            <p:nvPr/>
          </p:nvCxnSpPr>
          <p:spPr>
            <a:xfrm>
              <a:off x="35930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矩形 418"/>
            <p:cNvSpPr/>
            <p:nvPr/>
          </p:nvSpPr>
          <p:spPr>
            <a:xfrm>
              <a:off x="16606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0" name="直線單箭頭接點 419"/>
            <p:cNvCxnSpPr/>
            <p:nvPr/>
          </p:nvCxnSpPr>
          <p:spPr>
            <a:xfrm>
              <a:off x="10383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單箭頭接點 420"/>
            <p:cNvCxnSpPr/>
            <p:nvPr/>
          </p:nvCxnSpPr>
          <p:spPr>
            <a:xfrm>
              <a:off x="10440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線單箭頭接點 421"/>
            <p:cNvCxnSpPr/>
            <p:nvPr/>
          </p:nvCxnSpPr>
          <p:spPr>
            <a:xfrm>
              <a:off x="2997826" y="3497083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橢圓 422"/>
            <p:cNvSpPr/>
            <p:nvPr/>
          </p:nvSpPr>
          <p:spPr>
            <a:xfrm>
              <a:off x="1465838" y="2397717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橢圓 423"/>
            <p:cNvSpPr/>
            <p:nvPr/>
          </p:nvSpPr>
          <p:spPr>
            <a:xfrm>
              <a:off x="1410430" y="21950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3592109" y="39265"/>
              <a:ext cx="3896" cy="465311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470"/>
            <p:cNvSpPr txBox="1"/>
            <p:nvPr/>
          </p:nvSpPr>
          <p:spPr>
            <a:xfrm>
              <a:off x="289688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7" name="直線單箭頭接點 426"/>
            <p:cNvCxnSpPr/>
            <p:nvPr/>
          </p:nvCxnSpPr>
          <p:spPr>
            <a:xfrm>
              <a:off x="995012" y="2231390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文字方塊 690"/>
            <p:cNvSpPr txBox="1"/>
            <p:nvPr/>
          </p:nvSpPr>
          <p:spPr>
            <a:xfrm>
              <a:off x="507063" y="2324478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9" name="直線單箭頭接點 428"/>
            <p:cNvCxnSpPr/>
            <p:nvPr/>
          </p:nvCxnSpPr>
          <p:spPr>
            <a:xfrm>
              <a:off x="1016452" y="240711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1622769" y="2151416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EXP-LZA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V="1">
              <a:off x="2114081" y="2321020"/>
              <a:ext cx="30249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1489480" y="3442972"/>
              <a:ext cx="101710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矩形 432"/>
            <p:cNvSpPr/>
            <p:nvPr/>
          </p:nvSpPr>
          <p:spPr>
            <a:xfrm>
              <a:off x="2506673" y="3336951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4" name="直線單箭頭接點 433"/>
            <p:cNvCxnSpPr/>
            <p:nvPr/>
          </p:nvCxnSpPr>
          <p:spPr>
            <a:xfrm>
              <a:off x="2113968" y="3593090"/>
              <a:ext cx="3925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接點 434"/>
            <p:cNvCxnSpPr/>
            <p:nvPr/>
          </p:nvCxnSpPr>
          <p:spPr>
            <a:xfrm>
              <a:off x="1438171" y="2231405"/>
              <a:ext cx="0" cy="9523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單箭頭接點 435"/>
            <p:cNvCxnSpPr/>
            <p:nvPr/>
          </p:nvCxnSpPr>
          <p:spPr>
            <a:xfrm flipV="1">
              <a:off x="1438103" y="3183527"/>
              <a:ext cx="1753801" cy="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接點 436"/>
            <p:cNvCxnSpPr/>
            <p:nvPr/>
          </p:nvCxnSpPr>
          <p:spPr>
            <a:xfrm>
              <a:off x="3191820" y="3072073"/>
              <a:ext cx="84" cy="87187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>
              <a:off x="3184733" y="3497074"/>
              <a:ext cx="25940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接點 438"/>
            <p:cNvCxnSpPr/>
            <p:nvPr/>
          </p:nvCxnSpPr>
          <p:spPr>
            <a:xfrm>
              <a:off x="3457948" y="2037498"/>
              <a:ext cx="0" cy="14593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接點 439"/>
            <p:cNvCxnSpPr/>
            <p:nvPr/>
          </p:nvCxnSpPr>
          <p:spPr>
            <a:xfrm>
              <a:off x="2247926" y="2037625"/>
              <a:ext cx="121021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單箭頭接點 440"/>
            <p:cNvCxnSpPr/>
            <p:nvPr/>
          </p:nvCxnSpPr>
          <p:spPr>
            <a:xfrm flipH="1" flipV="1">
              <a:off x="2247329" y="1447931"/>
              <a:ext cx="597" cy="5895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>
              <a:off x="2991002" y="3817805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接點 442"/>
            <p:cNvCxnSpPr/>
            <p:nvPr/>
          </p:nvCxnSpPr>
          <p:spPr>
            <a:xfrm>
              <a:off x="1489554" y="2407608"/>
              <a:ext cx="0" cy="10355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矩形 443"/>
            <p:cNvSpPr/>
            <p:nvPr/>
          </p:nvSpPr>
          <p:spPr>
            <a:xfrm>
              <a:off x="2416451" y="2194892"/>
              <a:ext cx="608740" cy="4269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predict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5" name="直線單箭頭接點 444"/>
            <p:cNvCxnSpPr/>
            <p:nvPr/>
          </p:nvCxnSpPr>
          <p:spPr>
            <a:xfrm>
              <a:off x="1489412" y="2528353"/>
              <a:ext cx="9191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橢圓 445"/>
            <p:cNvSpPr/>
            <p:nvPr/>
          </p:nvSpPr>
          <p:spPr>
            <a:xfrm>
              <a:off x="1465837" y="250351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7" name="直線接點 446"/>
            <p:cNvCxnSpPr/>
            <p:nvPr/>
          </p:nvCxnSpPr>
          <p:spPr>
            <a:xfrm flipH="1">
              <a:off x="3025353" y="2431150"/>
              <a:ext cx="16620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單箭頭接點 447"/>
            <p:cNvCxnSpPr/>
            <p:nvPr/>
          </p:nvCxnSpPr>
          <p:spPr>
            <a:xfrm flipH="1">
              <a:off x="3184736" y="2439921"/>
              <a:ext cx="172" cy="6314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接點 448"/>
            <p:cNvCxnSpPr/>
            <p:nvPr/>
          </p:nvCxnSpPr>
          <p:spPr>
            <a:xfrm flipV="1">
              <a:off x="2203910" y="2337245"/>
              <a:ext cx="0" cy="18283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橢圓 449"/>
            <p:cNvSpPr/>
            <p:nvPr/>
          </p:nvSpPr>
          <p:spPr>
            <a:xfrm>
              <a:off x="2186268" y="2300165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1" name="直線單箭頭接點 450"/>
            <p:cNvCxnSpPr/>
            <p:nvPr/>
          </p:nvCxnSpPr>
          <p:spPr>
            <a:xfrm>
              <a:off x="2196874" y="4165575"/>
              <a:ext cx="165501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2997980" y="2300165"/>
              <a:ext cx="8539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文字方塊 874"/>
            <p:cNvSpPr txBox="1"/>
            <p:nvPr/>
          </p:nvSpPr>
          <p:spPr>
            <a:xfrm>
              <a:off x="5201864" y="791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8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(subnormal output)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5" name="文字方塊 695"/>
            <p:cNvSpPr txBox="1"/>
            <p:nvPr/>
          </p:nvSpPr>
          <p:spPr>
            <a:xfrm>
              <a:off x="283745" y="1715963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0" name="文字方塊 1193"/>
            <p:cNvSpPr txBox="1"/>
            <p:nvPr/>
          </p:nvSpPr>
          <p:spPr>
            <a:xfrm>
              <a:off x="2744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1" name="文字方塊 1198"/>
            <p:cNvSpPr txBox="1"/>
            <p:nvPr/>
          </p:nvSpPr>
          <p:spPr>
            <a:xfrm>
              <a:off x="278184" y="1523406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>
              <a:off x="7519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Dual-adder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/>
            <p:cNvCxnSpPr/>
            <p:nvPr/>
          </p:nvCxnSpPr>
          <p:spPr>
            <a:xfrm>
              <a:off x="1491379" y="2836466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/>
            <p:cNvCxnSpPr/>
            <p:nvPr/>
          </p:nvCxnSpPr>
          <p:spPr>
            <a:xfrm flipV="1">
              <a:off x="1491379" y="2201094"/>
              <a:ext cx="0" cy="112106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/>
            <p:cNvCxnSpPr/>
            <p:nvPr/>
          </p:nvCxnSpPr>
          <p:spPr>
            <a:xfrm>
              <a:off x="3070746" y="1337544"/>
              <a:ext cx="0" cy="149850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1712687" y="1973405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1798677" y="2103059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LSB-adder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1491379" y="2201419"/>
              <a:ext cx="15306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橢圓 151"/>
            <p:cNvSpPr/>
            <p:nvPr/>
          </p:nvSpPr>
          <p:spPr>
            <a:xfrm>
              <a:off x="1467801" y="2803324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4" name="直線單箭頭接點 153"/>
            <p:cNvCxnSpPr/>
            <p:nvPr/>
          </p:nvCxnSpPr>
          <p:spPr>
            <a:xfrm>
              <a:off x="2972344" y="2161195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單箭頭接點 154"/>
            <p:cNvCxnSpPr/>
            <p:nvPr/>
          </p:nvCxnSpPr>
          <p:spPr>
            <a:xfrm>
              <a:off x="2886352" y="2055582"/>
              <a:ext cx="65524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V="1">
              <a:off x="2818113" y="19416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橢圓 159"/>
            <p:cNvSpPr/>
            <p:nvPr/>
          </p:nvSpPr>
          <p:spPr>
            <a:xfrm>
              <a:off x="3040399" y="130368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線單箭頭接點 288"/>
            <p:cNvCxnSpPr/>
            <p:nvPr/>
          </p:nvCxnSpPr>
          <p:spPr>
            <a:xfrm>
              <a:off x="2733548" y="1337526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4426739" y="3533430"/>
              <a:ext cx="711688" cy="48987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Select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99" name="直線接點 298"/>
            <p:cNvCxnSpPr/>
            <p:nvPr/>
          </p:nvCxnSpPr>
          <p:spPr>
            <a:xfrm>
              <a:off x="3650500" y="3125402"/>
              <a:ext cx="0" cy="77785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接點 299"/>
            <p:cNvCxnSpPr/>
            <p:nvPr/>
          </p:nvCxnSpPr>
          <p:spPr>
            <a:xfrm>
              <a:off x="3862018" y="3302561"/>
              <a:ext cx="153" cy="3413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單箭頭接點 300"/>
            <p:cNvCxnSpPr/>
            <p:nvPr/>
          </p:nvCxnSpPr>
          <p:spPr>
            <a:xfrm>
              <a:off x="3862283" y="3644859"/>
              <a:ext cx="56925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線單箭頭接點 301"/>
            <p:cNvCxnSpPr/>
            <p:nvPr/>
          </p:nvCxnSpPr>
          <p:spPr>
            <a:xfrm>
              <a:off x="3643960" y="3902943"/>
              <a:ext cx="782612" cy="5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橢圓 302"/>
            <p:cNvSpPr/>
            <p:nvPr/>
          </p:nvSpPr>
          <p:spPr>
            <a:xfrm>
              <a:off x="3834875" y="32744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4" name="直線接點 303"/>
            <p:cNvCxnSpPr/>
            <p:nvPr/>
          </p:nvCxnSpPr>
          <p:spPr>
            <a:xfrm>
              <a:off x="5138621" y="3787737"/>
              <a:ext cx="12964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/>
            <p:cNvCxnSpPr/>
            <p:nvPr/>
          </p:nvCxnSpPr>
          <p:spPr>
            <a:xfrm flipV="1">
              <a:off x="6435079" y="1428896"/>
              <a:ext cx="532" cy="23699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橢圓 309"/>
            <p:cNvSpPr/>
            <p:nvPr/>
          </p:nvSpPr>
          <p:spPr>
            <a:xfrm>
              <a:off x="3637794" y="3086461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線單箭頭接點 312"/>
            <p:cNvCxnSpPr/>
            <p:nvPr/>
          </p:nvCxnSpPr>
          <p:spPr>
            <a:xfrm>
              <a:off x="766136" y="1633807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線單箭頭接點 313"/>
            <p:cNvCxnSpPr/>
            <p:nvPr/>
          </p:nvCxnSpPr>
          <p:spPr>
            <a:xfrm>
              <a:off x="766136" y="1777423"/>
              <a:ext cx="62226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接點 314"/>
            <p:cNvCxnSpPr/>
            <p:nvPr/>
          </p:nvCxnSpPr>
          <p:spPr>
            <a:xfrm>
              <a:off x="1214187" y="1787942"/>
              <a:ext cx="0" cy="255204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橢圓 315"/>
            <p:cNvSpPr/>
            <p:nvPr/>
          </p:nvSpPr>
          <p:spPr>
            <a:xfrm>
              <a:off x="1207369" y="1742938"/>
              <a:ext cx="55245" cy="7493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8" name="直線接點 317"/>
            <p:cNvCxnSpPr/>
            <p:nvPr/>
          </p:nvCxnSpPr>
          <p:spPr>
            <a:xfrm flipH="1">
              <a:off x="2059630" y="1765214"/>
              <a:ext cx="1331576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接點 318"/>
            <p:cNvCxnSpPr/>
            <p:nvPr/>
          </p:nvCxnSpPr>
          <p:spPr>
            <a:xfrm flipH="1" flipV="1">
              <a:off x="3390453" y="1764932"/>
              <a:ext cx="753" cy="2356152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單箭頭接點 319"/>
            <p:cNvCxnSpPr/>
            <p:nvPr/>
          </p:nvCxnSpPr>
          <p:spPr>
            <a:xfrm>
              <a:off x="3391206" y="4131397"/>
              <a:ext cx="2113988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矩形 320"/>
            <p:cNvSpPr/>
            <p:nvPr/>
          </p:nvSpPr>
          <p:spPr>
            <a:xfrm>
              <a:off x="5520608" y="4007504"/>
              <a:ext cx="711688" cy="3950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2" name="直線單箭頭接點 321"/>
            <p:cNvCxnSpPr/>
            <p:nvPr/>
          </p:nvCxnSpPr>
          <p:spPr>
            <a:xfrm>
              <a:off x="5771649" y="3681193"/>
              <a:ext cx="18" cy="326309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接點 322"/>
            <p:cNvCxnSpPr/>
            <p:nvPr/>
          </p:nvCxnSpPr>
          <p:spPr>
            <a:xfrm flipV="1">
              <a:off x="5266812" y="3233127"/>
              <a:ext cx="0" cy="447786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橢圓 323"/>
            <p:cNvSpPr/>
            <p:nvPr/>
          </p:nvSpPr>
          <p:spPr>
            <a:xfrm>
              <a:off x="5254880" y="318493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5" name="直線接點 324"/>
            <p:cNvCxnSpPr/>
            <p:nvPr/>
          </p:nvCxnSpPr>
          <p:spPr>
            <a:xfrm>
              <a:off x="5253243" y="3673457"/>
              <a:ext cx="517512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單箭頭接點 325"/>
            <p:cNvCxnSpPr/>
            <p:nvPr/>
          </p:nvCxnSpPr>
          <p:spPr>
            <a:xfrm>
              <a:off x="1203109" y="4339642"/>
              <a:ext cx="4317090" cy="1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805"/>
            <p:cNvSpPr txBox="1"/>
            <p:nvPr/>
          </p:nvSpPr>
          <p:spPr>
            <a:xfrm>
              <a:off x="6340526" y="4019939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8" name="直線單箭頭接點 327"/>
            <p:cNvCxnSpPr/>
            <p:nvPr/>
          </p:nvCxnSpPr>
          <p:spPr>
            <a:xfrm>
              <a:off x="6232306" y="4203334"/>
              <a:ext cx="394643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56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 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18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Corner case:</a:t>
            </a:r>
          </a:p>
          <a:p>
            <a:pPr lvl="1"/>
            <a:r>
              <a:rPr lang="en-US" altLang="zh-TW" sz="1600" dirty="0" smtClean="0"/>
              <a:t>Case4: </a:t>
            </a:r>
            <a:r>
              <a:rPr lang="en-US" altLang="zh-TW" sz="1600" dirty="0"/>
              <a:t>result </a:t>
            </a:r>
            <a:r>
              <a:rPr lang="en-US" altLang="zh-TW" sz="1600" dirty="0" smtClean="0"/>
              <a:t>0.1111…*2^-127 (maximum subnormal value)</a:t>
            </a:r>
            <a:endParaRPr lang="en-US" altLang="zh-TW" sz="1600" dirty="0"/>
          </a:p>
          <a:p>
            <a:pPr lvl="2"/>
            <a:r>
              <a:rPr lang="en-US" altLang="zh-TW" sz="1600" dirty="0"/>
              <a:t>EXP(-</a:t>
            </a:r>
            <a:r>
              <a:rPr lang="en-US" altLang="zh-TW" sz="1600" dirty="0" smtClean="0"/>
              <a:t>127) &lt; -</a:t>
            </a:r>
            <a:r>
              <a:rPr lang="en-US" altLang="zh-TW" sz="1600" dirty="0"/>
              <a:t>126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Select 0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for normalization </a:t>
            </a:r>
            <a:r>
              <a:rPr lang="en-US" altLang="zh-TW" sz="1600" dirty="0" smtClean="0"/>
              <a:t>shifter</a:t>
            </a:r>
          </a:p>
          <a:p>
            <a:pPr lvl="2"/>
            <a:r>
              <a:rPr lang="en-US" altLang="zh-TW" sz="1600" dirty="0"/>
              <a:t>After normalization </a:t>
            </a:r>
            <a:r>
              <a:rPr lang="en-US" altLang="zh-TW" sz="1600" dirty="0" smtClean="0"/>
              <a:t>0.1111…*2</a:t>
            </a:r>
            <a:r>
              <a:rPr lang="en-US" altLang="zh-TW" sz="1600" dirty="0"/>
              <a:t>^-</a:t>
            </a:r>
            <a:r>
              <a:rPr lang="en-US" altLang="zh-TW" sz="1600" dirty="0" smtClean="0"/>
              <a:t>127</a:t>
            </a:r>
          </a:p>
          <a:p>
            <a:pPr lvl="2"/>
            <a:r>
              <a:rPr lang="en-US" altLang="zh-TW" sz="1600" dirty="0" smtClean="0"/>
              <a:t>If the final result‘s (fraction) MSB is 1 (e.g.: 1.0000…) after rounding, it the EXP will be modified from 0 to -126 for 1.0000…*2^-126 (minimum normalization value)</a:t>
            </a:r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67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FMAC </a:t>
            </a:r>
            <a:r>
              <a:rPr lang="en-US" altLang="zh-TW" sz="2800" dirty="0" smtClean="0"/>
              <a:t>Pipeline(proposed subnormal output detection)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363" name="畫布 135"/>
          <p:cNvGrpSpPr/>
          <p:nvPr/>
        </p:nvGrpSpPr>
        <p:grpSpPr>
          <a:xfrm>
            <a:off x="987420" y="1415872"/>
            <a:ext cx="7321550" cy="4692650"/>
            <a:chOff x="0" y="0"/>
            <a:chExt cx="7321550" cy="4692650"/>
          </a:xfrm>
        </p:grpSpPr>
        <p:sp>
          <p:nvSpPr>
            <p:cNvPr id="466" name="文字方塊 854"/>
            <p:cNvSpPr txBox="1"/>
            <p:nvPr/>
          </p:nvSpPr>
          <p:spPr>
            <a:xfrm>
              <a:off x="4518962" y="3915459"/>
              <a:ext cx="42146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  <a:cs typeface="Calibri"/>
                </a:rPr>
                <a:t>-126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6" name="文字方塊 854"/>
            <p:cNvSpPr txBox="1"/>
            <p:nvPr/>
          </p:nvSpPr>
          <p:spPr>
            <a:xfrm>
              <a:off x="4601614" y="3736444"/>
              <a:ext cx="25932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4" name="矩形 363"/>
            <p:cNvSpPr/>
            <p:nvPr/>
          </p:nvSpPr>
          <p:spPr>
            <a:xfrm>
              <a:off x="0" y="0"/>
              <a:ext cx="7321550" cy="46926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365" name="文字方塊 765"/>
            <p:cNvSpPr txBox="1"/>
            <p:nvPr/>
          </p:nvSpPr>
          <p:spPr>
            <a:xfrm>
              <a:off x="13497" y="2752190"/>
              <a:ext cx="1503617" cy="132505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if (EXP &lt; -126) 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select 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else if (EXP-LZA) &lt; -126 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select EXP + 126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else 	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select 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7" name="文字方塊 731"/>
            <p:cNvSpPr txBox="1"/>
            <p:nvPr/>
          </p:nvSpPr>
          <p:spPr>
            <a:xfrm>
              <a:off x="2796279" y="3695280"/>
              <a:ext cx="25932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8" name="文字方塊 706"/>
            <p:cNvSpPr txBox="1"/>
            <p:nvPr/>
          </p:nvSpPr>
          <p:spPr>
            <a:xfrm>
              <a:off x="1848283" y="3482417"/>
              <a:ext cx="447886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126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9" name="文字方塊 4"/>
            <p:cNvSpPr txBox="1"/>
            <p:nvPr/>
          </p:nvSpPr>
          <p:spPr>
            <a:xfrm>
              <a:off x="6290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0" name="文字方塊 5"/>
            <p:cNvSpPr txBox="1"/>
            <p:nvPr/>
          </p:nvSpPr>
          <p:spPr>
            <a:xfrm>
              <a:off x="566567" y="1194785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1" name="文字方塊 6"/>
            <p:cNvSpPr txBox="1"/>
            <p:nvPr/>
          </p:nvSpPr>
          <p:spPr>
            <a:xfrm>
              <a:off x="512612" y="2121004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72" name="直線接點 371"/>
            <p:cNvCxnSpPr/>
            <p:nvPr/>
          </p:nvCxnSpPr>
          <p:spPr>
            <a:xfrm>
              <a:off x="1399212" y="0"/>
              <a:ext cx="0" cy="469265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文字方塊 15"/>
            <p:cNvSpPr txBox="1"/>
            <p:nvPr/>
          </p:nvSpPr>
          <p:spPr>
            <a:xfrm>
              <a:off x="17220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18" name="直線接點 417"/>
            <p:cNvCxnSpPr/>
            <p:nvPr/>
          </p:nvCxnSpPr>
          <p:spPr>
            <a:xfrm>
              <a:off x="35930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矩形 418"/>
            <p:cNvSpPr/>
            <p:nvPr/>
          </p:nvSpPr>
          <p:spPr>
            <a:xfrm>
              <a:off x="16606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Normalization Shifter </a:t>
              </a:r>
              <a:endPara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endParaRP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&lt;&lt;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0" name="直線單箭頭接點 419"/>
            <p:cNvCxnSpPr/>
            <p:nvPr/>
          </p:nvCxnSpPr>
          <p:spPr>
            <a:xfrm>
              <a:off x="10383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單箭頭接點 420"/>
            <p:cNvCxnSpPr/>
            <p:nvPr/>
          </p:nvCxnSpPr>
          <p:spPr>
            <a:xfrm>
              <a:off x="1044067" y="1259002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直線單箭頭接點 421"/>
            <p:cNvCxnSpPr/>
            <p:nvPr/>
          </p:nvCxnSpPr>
          <p:spPr>
            <a:xfrm>
              <a:off x="2997826" y="3497083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橢圓 422"/>
            <p:cNvSpPr/>
            <p:nvPr/>
          </p:nvSpPr>
          <p:spPr>
            <a:xfrm>
              <a:off x="1465838" y="2397717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橢圓 423"/>
            <p:cNvSpPr/>
            <p:nvPr/>
          </p:nvSpPr>
          <p:spPr>
            <a:xfrm>
              <a:off x="1410430" y="2195018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3592109" y="39265"/>
              <a:ext cx="3896" cy="465311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470"/>
            <p:cNvSpPr txBox="1"/>
            <p:nvPr/>
          </p:nvSpPr>
          <p:spPr>
            <a:xfrm>
              <a:off x="289688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7" name="直線單箭頭接點 426"/>
            <p:cNvCxnSpPr/>
            <p:nvPr/>
          </p:nvCxnSpPr>
          <p:spPr>
            <a:xfrm>
              <a:off x="995012" y="2231390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文字方塊 690"/>
            <p:cNvSpPr txBox="1"/>
            <p:nvPr/>
          </p:nvSpPr>
          <p:spPr>
            <a:xfrm>
              <a:off x="507063" y="2324478"/>
              <a:ext cx="62635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9" name="直線單箭頭接點 428"/>
            <p:cNvCxnSpPr/>
            <p:nvPr/>
          </p:nvCxnSpPr>
          <p:spPr>
            <a:xfrm>
              <a:off x="1016452" y="240711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1622769" y="2151416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EXP-LZA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V="1">
              <a:off x="2114081" y="2321020"/>
              <a:ext cx="302496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1489480" y="3442972"/>
              <a:ext cx="101710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矩形 432"/>
            <p:cNvSpPr/>
            <p:nvPr/>
          </p:nvSpPr>
          <p:spPr>
            <a:xfrm>
              <a:off x="2506673" y="3336951"/>
              <a:ext cx="491307" cy="331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4" name="直線單箭頭接點 433"/>
            <p:cNvCxnSpPr/>
            <p:nvPr/>
          </p:nvCxnSpPr>
          <p:spPr>
            <a:xfrm>
              <a:off x="2113968" y="3593090"/>
              <a:ext cx="3925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接點 434"/>
            <p:cNvCxnSpPr/>
            <p:nvPr/>
          </p:nvCxnSpPr>
          <p:spPr>
            <a:xfrm>
              <a:off x="1438171" y="2231405"/>
              <a:ext cx="0" cy="9523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單箭頭接點 435"/>
            <p:cNvCxnSpPr/>
            <p:nvPr/>
          </p:nvCxnSpPr>
          <p:spPr>
            <a:xfrm flipV="1">
              <a:off x="1438103" y="3183527"/>
              <a:ext cx="1753801" cy="7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接點 436"/>
            <p:cNvCxnSpPr/>
            <p:nvPr/>
          </p:nvCxnSpPr>
          <p:spPr>
            <a:xfrm>
              <a:off x="3191820" y="3072073"/>
              <a:ext cx="84" cy="87187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>
              <a:off x="3184733" y="3497074"/>
              <a:ext cx="25940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接點 438"/>
            <p:cNvCxnSpPr/>
            <p:nvPr/>
          </p:nvCxnSpPr>
          <p:spPr>
            <a:xfrm>
              <a:off x="3457948" y="2037498"/>
              <a:ext cx="0" cy="145937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接點 439"/>
            <p:cNvCxnSpPr/>
            <p:nvPr/>
          </p:nvCxnSpPr>
          <p:spPr>
            <a:xfrm>
              <a:off x="2247926" y="2037625"/>
              <a:ext cx="121021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單箭頭接點 440"/>
            <p:cNvCxnSpPr/>
            <p:nvPr/>
          </p:nvCxnSpPr>
          <p:spPr>
            <a:xfrm flipH="1" flipV="1">
              <a:off x="2247329" y="1447931"/>
              <a:ext cx="597" cy="58957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直線單箭頭接點 441"/>
            <p:cNvCxnSpPr/>
            <p:nvPr/>
          </p:nvCxnSpPr>
          <p:spPr>
            <a:xfrm>
              <a:off x="2991002" y="3817805"/>
              <a:ext cx="1940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直線接點 442"/>
            <p:cNvCxnSpPr/>
            <p:nvPr/>
          </p:nvCxnSpPr>
          <p:spPr>
            <a:xfrm>
              <a:off x="1489554" y="2407608"/>
              <a:ext cx="0" cy="103556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矩形 443"/>
            <p:cNvSpPr/>
            <p:nvPr/>
          </p:nvSpPr>
          <p:spPr>
            <a:xfrm>
              <a:off x="2416451" y="2194892"/>
              <a:ext cx="608740" cy="4269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predict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5" name="直線單箭頭接點 444"/>
            <p:cNvCxnSpPr/>
            <p:nvPr/>
          </p:nvCxnSpPr>
          <p:spPr>
            <a:xfrm>
              <a:off x="1489412" y="2528353"/>
              <a:ext cx="9191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6" name="橢圓 445"/>
            <p:cNvSpPr/>
            <p:nvPr/>
          </p:nvSpPr>
          <p:spPr>
            <a:xfrm>
              <a:off x="1465837" y="250351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7" name="直線接點 446"/>
            <p:cNvCxnSpPr/>
            <p:nvPr/>
          </p:nvCxnSpPr>
          <p:spPr>
            <a:xfrm flipH="1">
              <a:off x="3025353" y="2431150"/>
              <a:ext cx="16620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單箭頭接點 447"/>
            <p:cNvCxnSpPr/>
            <p:nvPr/>
          </p:nvCxnSpPr>
          <p:spPr>
            <a:xfrm flipH="1">
              <a:off x="3184736" y="2439921"/>
              <a:ext cx="172" cy="6314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接點 448"/>
            <p:cNvCxnSpPr/>
            <p:nvPr/>
          </p:nvCxnSpPr>
          <p:spPr>
            <a:xfrm flipV="1">
              <a:off x="2203910" y="2337245"/>
              <a:ext cx="0" cy="18283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橢圓 449"/>
            <p:cNvSpPr/>
            <p:nvPr/>
          </p:nvSpPr>
          <p:spPr>
            <a:xfrm>
              <a:off x="2186268" y="2300165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1" name="直線單箭頭接點 450"/>
            <p:cNvCxnSpPr/>
            <p:nvPr/>
          </p:nvCxnSpPr>
          <p:spPr>
            <a:xfrm flipV="1">
              <a:off x="2196874" y="4165333"/>
              <a:ext cx="3050541" cy="24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/>
            <p:cNvCxnSpPr/>
            <p:nvPr/>
          </p:nvCxnSpPr>
          <p:spPr>
            <a:xfrm>
              <a:off x="5237387" y="3817570"/>
              <a:ext cx="84" cy="481153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3" name="文字方塊 833"/>
            <p:cNvSpPr txBox="1"/>
            <p:nvPr/>
          </p:nvSpPr>
          <p:spPr>
            <a:xfrm>
              <a:off x="5298071" y="2159114"/>
              <a:ext cx="17249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 MSB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4" name="直線單箭頭接點 453"/>
            <p:cNvCxnSpPr/>
            <p:nvPr/>
          </p:nvCxnSpPr>
          <p:spPr>
            <a:xfrm>
              <a:off x="5246533" y="3503129"/>
              <a:ext cx="0" cy="3106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接點 454"/>
            <p:cNvCxnSpPr/>
            <p:nvPr/>
          </p:nvCxnSpPr>
          <p:spPr>
            <a:xfrm>
              <a:off x="3024821" y="2320733"/>
              <a:ext cx="202727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5050963" y="2320058"/>
              <a:ext cx="0" cy="7511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單箭頭接點 456"/>
            <p:cNvCxnSpPr/>
            <p:nvPr/>
          </p:nvCxnSpPr>
          <p:spPr>
            <a:xfrm>
              <a:off x="4731274" y="3915459"/>
              <a:ext cx="5287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矩形 457"/>
            <p:cNvSpPr/>
            <p:nvPr/>
          </p:nvSpPr>
          <p:spPr>
            <a:xfrm>
              <a:off x="4940426" y="3076178"/>
              <a:ext cx="608740" cy="42694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9" name="直線單箭頭接點 458"/>
            <p:cNvCxnSpPr/>
            <p:nvPr/>
          </p:nvCxnSpPr>
          <p:spPr>
            <a:xfrm>
              <a:off x="5405134" y="2337244"/>
              <a:ext cx="0" cy="75112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文字方塊 864"/>
            <p:cNvSpPr txBox="1"/>
            <p:nvPr/>
          </p:nvSpPr>
          <p:spPr>
            <a:xfrm>
              <a:off x="5745829" y="367324"/>
              <a:ext cx="1503617" cy="1902624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if (subnormal &amp; Result MSB==0)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select 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else if (</a:t>
              </a:r>
              <a:r>
                <a:rPr lang="en-US" altLang="zh-TW" sz="800" kern="100" dirty="0">
                  <a:latin typeface="Georgia"/>
                  <a:cs typeface="Calibri"/>
                </a:rPr>
                <a:t>subnormal &amp; Result MSB</a:t>
              </a:r>
              <a:r>
                <a:rPr lang="en-US" altLang="zh-TW" sz="800" kern="100" dirty="0" smtClean="0">
                  <a:latin typeface="Georgia"/>
                  <a:cs typeface="Calibri"/>
                </a:rPr>
                <a:t>==1</a:t>
              </a: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) </a:t>
              </a: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	</a:t>
              </a:r>
              <a:endParaRPr lang="en-US" sz="800" kern="100" dirty="0" smtClean="0">
                <a:effectLst/>
                <a:latin typeface="Georgia"/>
                <a:ea typeface="新細明體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latin typeface="Georgia"/>
                  <a:ea typeface="新細明體"/>
                  <a:cs typeface="Calibri"/>
                </a:rPr>
                <a:t>              select -126</a:t>
              </a: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else</a:t>
              </a:r>
            </a:p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select </a:t>
              </a: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(EXP-LZA)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61" name="直線單箭頭接點 460"/>
            <p:cNvCxnSpPr/>
            <p:nvPr/>
          </p:nvCxnSpPr>
          <p:spPr>
            <a:xfrm>
              <a:off x="5237357" y="4050041"/>
              <a:ext cx="5287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文字方塊 870"/>
            <p:cNvSpPr txBox="1"/>
            <p:nvPr/>
          </p:nvSpPr>
          <p:spPr>
            <a:xfrm>
              <a:off x="5404522" y="4209674"/>
              <a:ext cx="79942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 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63" name="文字方塊 874"/>
            <p:cNvSpPr txBox="1"/>
            <p:nvPr/>
          </p:nvSpPr>
          <p:spPr>
            <a:xfrm>
              <a:off x="5201864" y="791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64" name="直線單箭頭接點 463"/>
            <p:cNvCxnSpPr/>
            <p:nvPr/>
          </p:nvCxnSpPr>
          <p:spPr>
            <a:xfrm>
              <a:off x="4731274" y="4050041"/>
              <a:ext cx="52878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1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DIV Pipeline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6" name="畫布 135"/>
          <p:cNvGrpSpPr/>
          <p:nvPr/>
        </p:nvGrpSpPr>
        <p:grpSpPr>
          <a:xfrm>
            <a:off x="1159962" y="3492457"/>
            <a:ext cx="6503035" cy="2906395"/>
            <a:chOff x="0" y="0"/>
            <a:chExt cx="6503035" cy="2906395"/>
          </a:xfrm>
        </p:grpSpPr>
        <p:sp>
          <p:nvSpPr>
            <p:cNvPr id="69" name="文字方塊 2022"/>
            <p:cNvSpPr txBox="1"/>
            <p:nvPr/>
          </p:nvSpPr>
          <p:spPr>
            <a:xfrm>
              <a:off x="3088129" y="169944"/>
              <a:ext cx="60549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0" y="0"/>
              <a:ext cx="6503035" cy="290639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8" name="文字方塊 2027"/>
            <p:cNvSpPr txBox="1"/>
            <p:nvPr/>
          </p:nvSpPr>
          <p:spPr>
            <a:xfrm>
              <a:off x="3065581" y="1462811"/>
              <a:ext cx="71739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0" name="文字方塊 2017"/>
            <p:cNvSpPr txBox="1"/>
            <p:nvPr/>
          </p:nvSpPr>
          <p:spPr>
            <a:xfrm>
              <a:off x="1466604" y="99102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1" name="文字方塊 1991"/>
            <p:cNvSpPr txBox="1"/>
            <p:nvPr/>
          </p:nvSpPr>
          <p:spPr>
            <a:xfrm>
              <a:off x="1071989" y="393826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2" name="文字方塊 1966"/>
            <p:cNvSpPr txBox="1"/>
            <p:nvPr/>
          </p:nvSpPr>
          <p:spPr>
            <a:xfrm>
              <a:off x="1072424" y="1651808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1107371" y="0"/>
              <a:ext cx="0" cy="259093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1912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2965026" y="42873"/>
              <a:ext cx="0" cy="26525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>
              <a:off x="595363" y="1878060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1581963" y="1618724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8" name="直線接點 77"/>
            <p:cNvCxnSpPr/>
            <p:nvPr/>
          </p:nvCxnSpPr>
          <p:spPr>
            <a:xfrm>
              <a:off x="1164494" y="1892786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>
              <a:off x="1164556" y="1383209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2481348" y="187802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2875481" y="1274260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>
              <a:off x="2874050" y="167276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flipV="1">
              <a:off x="2876329" y="2106444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>
              <a:off x="1164494" y="1383230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>
              <a:off x="1164423" y="2401413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1581561" y="2242259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7" name="直線接點 86"/>
            <p:cNvCxnSpPr/>
            <p:nvPr/>
          </p:nvCxnSpPr>
          <p:spPr>
            <a:xfrm flipH="1">
              <a:off x="2481255" y="2408427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594928" y="620078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1581528" y="360742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1164059" y="634804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1164121" y="125227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2480913" y="62004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2875046" y="16278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2873615" y="41478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 flipV="1">
              <a:off x="2875894" y="848462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1164059" y="125248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>
              <a:off x="1163988" y="1143431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1581126" y="984277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9" name="直線接點 98"/>
            <p:cNvCxnSpPr/>
            <p:nvPr/>
          </p:nvCxnSpPr>
          <p:spPr>
            <a:xfrm flipH="1">
              <a:off x="2480820" y="1150445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橢圓 101"/>
          <p:cNvSpPr/>
          <p:nvPr/>
        </p:nvSpPr>
        <p:spPr>
          <a:xfrm>
            <a:off x="2282997" y="4075034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2296895" y="5317686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grpSp>
        <p:nvGrpSpPr>
          <p:cNvPr id="106" name="畫布 135"/>
          <p:cNvGrpSpPr/>
          <p:nvPr/>
        </p:nvGrpSpPr>
        <p:grpSpPr>
          <a:xfrm>
            <a:off x="1135035" y="1450074"/>
            <a:ext cx="6503035" cy="1978926"/>
            <a:chOff x="0" y="0"/>
            <a:chExt cx="6503035" cy="1978926"/>
          </a:xfrm>
        </p:grpSpPr>
        <p:sp>
          <p:nvSpPr>
            <p:cNvPr id="107" name="矩形 106"/>
            <p:cNvSpPr/>
            <p:nvPr/>
          </p:nvSpPr>
          <p:spPr>
            <a:xfrm>
              <a:off x="0" y="0"/>
              <a:ext cx="6503035" cy="197866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8" name="文字方塊 1747"/>
            <p:cNvSpPr txBox="1"/>
            <p:nvPr/>
          </p:nvSpPr>
          <p:spPr>
            <a:xfrm>
              <a:off x="2329631" y="72327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09" name="文字方塊 1742"/>
            <p:cNvSpPr txBox="1"/>
            <p:nvPr/>
          </p:nvSpPr>
          <p:spPr>
            <a:xfrm>
              <a:off x="2329633" y="49059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0" name="文字方塊 1701"/>
            <p:cNvSpPr txBox="1"/>
            <p:nvPr/>
          </p:nvSpPr>
          <p:spPr>
            <a:xfrm>
              <a:off x="5254290" y="73084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1" name="文字方塊 1696"/>
            <p:cNvSpPr txBox="1"/>
            <p:nvPr/>
          </p:nvSpPr>
          <p:spPr>
            <a:xfrm>
              <a:off x="5254290" y="51801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2" name="文字方塊 1596"/>
            <p:cNvSpPr txBox="1"/>
            <p:nvPr/>
          </p:nvSpPr>
          <p:spPr>
            <a:xfrm>
              <a:off x="1020705" y="744619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3" name="文字方塊 1597"/>
            <p:cNvSpPr txBox="1"/>
            <p:nvPr/>
          </p:nvSpPr>
          <p:spPr>
            <a:xfrm>
              <a:off x="1072362" y="479877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2965023" y="460"/>
              <a:ext cx="0" cy="19783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107413" y="0"/>
              <a:ext cx="0" cy="197892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文字方塊 1600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7" name="文字方塊 1601"/>
            <p:cNvSpPr txBox="1"/>
            <p:nvPr/>
          </p:nvSpPr>
          <p:spPr>
            <a:xfrm>
              <a:off x="3893305" y="93789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8" name="文字方塊 1603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17990" y="477167"/>
              <a:ext cx="562505" cy="6078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Vector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Register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file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80" name="文字方塊 1608"/>
            <p:cNvSpPr txBox="1"/>
            <p:nvPr/>
          </p:nvSpPr>
          <p:spPr>
            <a:xfrm>
              <a:off x="5813909" y="10353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5567367" y="143598"/>
              <a:ext cx="0" cy="183527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>
            <a:xfrm>
              <a:off x="3166280" y="548788"/>
              <a:ext cx="1872294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	         Divider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3" name="直線單箭頭接點 182"/>
            <p:cNvCxnSpPr/>
            <p:nvPr/>
          </p:nvCxnSpPr>
          <p:spPr>
            <a:xfrm>
              <a:off x="1020686" y="678890"/>
              <a:ext cx="4091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/>
            <p:nvPr/>
          </p:nvCxnSpPr>
          <p:spPr>
            <a:xfrm>
              <a:off x="1020667" y="920970"/>
              <a:ext cx="4092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/>
            <p:nvPr/>
          </p:nvCxnSpPr>
          <p:spPr>
            <a:xfrm>
              <a:off x="5038677" y="679110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/>
            <p:nvPr/>
          </p:nvCxnSpPr>
          <p:spPr>
            <a:xfrm>
              <a:off x="5038677" y="904218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1429935" y="479827"/>
              <a:ext cx="899727" cy="646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 &amp;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8" name="直線單箭頭接點 187"/>
            <p:cNvCxnSpPr/>
            <p:nvPr/>
          </p:nvCxnSpPr>
          <p:spPr>
            <a:xfrm flipV="1">
              <a:off x="2329631" y="678780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/>
            <p:nvPr/>
          </p:nvCxnSpPr>
          <p:spPr>
            <a:xfrm flipV="1">
              <a:off x="2329631" y="900463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圓形箭號 189"/>
            <p:cNvSpPr/>
            <p:nvPr/>
          </p:nvSpPr>
          <p:spPr>
            <a:xfrm rot="10317112">
              <a:off x="3342019" y="493810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1" name="圓形箭號 190"/>
            <p:cNvSpPr/>
            <p:nvPr/>
          </p:nvSpPr>
          <p:spPr>
            <a:xfrm rot="976709">
              <a:off x="3334326" y="184682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3805836" y="1546074"/>
              <a:ext cx="714492" cy="3298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</a:t>
              </a: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   FSM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93" name="上-下雙向箭號 192"/>
            <p:cNvSpPr/>
            <p:nvPr/>
          </p:nvSpPr>
          <p:spPr>
            <a:xfrm>
              <a:off x="4112135" y="1125771"/>
              <a:ext cx="114808" cy="383760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Support 16-bit (half-precision), 32-bit (single-precision) operations</a:t>
            </a:r>
          </a:p>
          <a:p>
            <a:pPr lvl="1"/>
            <a:r>
              <a:rPr lang="en-US" altLang="zh-TW" dirty="0" smtClean="0"/>
              <a:t>Support vector/scalar floating-point instructions</a:t>
            </a:r>
          </a:p>
          <a:p>
            <a:pPr lvl="1"/>
            <a:r>
              <a:rPr lang="en-US" altLang="zh-TW" dirty="0" smtClean="0"/>
              <a:t>Fix latency for the </a:t>
            </a:r>
            <a:r>
              <a:rPr lang="en-US" altLang="zh-TW" dirty="0"/>
              <a:t>v</a:t>
            </a:r>
            <a:r>
              <a:rPr lang="en-US" altLang="zh-TW" dirty="0" smtClean="0"/>
              <a:t>ector/scalar floating-point instructions 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3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DIV Pipeline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415" name="畫布 135"/>
          <p:cNvGrpSpPr/>
          <p:nvPr/>
        </p:nvGrpSpPr>
        <p:grpSpPr>
          <a:xfrm>
            <a:off x="447174" y="1185222"/>
            <a:ext cx="8041218" cy="4974038"/>
            <a:chOff x="0" y="0"/>
            <a:chExt cx="7306310" cy="4545965"/>
          </a:xfrm>
        </p:grpSpPr>
        <p:sp>
          <p:nvSpPr>
            <p:cNvPr id="416" name="矩形 415"/>
            <p:cNvSpPr/>
            <p:nvPr/>
          </p:nvSpPr>
          <p:spPr>
            <a:xfrm>
              <a:off x="0" y="0"/>
              <a:ext cx="7306310" cy="454596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417" name="文字方塊 952"/>
            <p:cNvSpPr txBox="1"/>
            <p:nvPr/>
          </p:nvSpPr>
          <p:spPr>
            <a:xfrm>
              <a:off x="1133169" y="276978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8" name="文字方塊 947"/>
            <p:cNvSpPr txBox="1"/>
            <p:nvPr/>
          </p:nvSpPr>
          <p:spPr>
            <a:xfrm>
              <a:off x="1133169" y="257721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9" name="文字方塊 942"/>
            <p:cNvSpPr txBox="1"/>
            <p:nvPr/>
          </p:nvSpPr>
          <p:spPr>
            <a:xfrm>
              <a:off x="76200" y="1688255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remainder1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0" name="文字方塊 1853"/>
            <p:cNvSpPr txBox="1"/>
            <p:nvPr/>
          </p:nvSpPr>
          <p:spPr>
            <a:xfrm>
              <a:off x="1621564" y="2137524"/>
              <a:ext cx="79778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quotient_sel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1" name="文字方塊 2036"/>
            <p:cNvSpPr txBox="1"/>
            <p:nvPr/>
          </p:nvSpPr>
          <p:spPr>
            <a:xfrm>
              <a:off x="266700" y="3619191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2" name="文字方塊 1711"/>
            <p:cNvSpPr txBox="1"/>
            <p:nvPr/>
          </p:nvSpPr>
          <p:spPr>
            <a:xfrm>
              <a:off x="76200" y="1345992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remainder0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3" name="文字方塊 1489"/>
            <p:cNvSpPr txBox="1"/>
            <p:nvPr/>
          </p:nvSpPr>
          <p:spPr>
            <a:xfrm>
              <a:off x="5601462" y="2831270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文字方塊 1497"/>
            <p:cNvSpPr txBox="1"/>
            <p:nvPr/>
          </p:nvSpPr>
          <p:spPr>
            <a:xfrm>
              <a:off x="4029834" y="1213396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1374085" y="0"/>
              <a:ext cx="0" cy="43563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501"/>
            <p:cNvSpPr txBox="1"/>
            <p:nvPr/>
          </p:nvSpPr>
          <p:spPr>
            <a:xfrm>
              <a:off x="2017386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7" name="文字方塊 1502"/>
            <p:cNvSpPr txBox="1"/>
            <p:nvPr/>
          </p:nvSpPr>
          <p:spPr>
            <a:xfrm>
              <a:off x="4478676" y="7548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8" name="直線單箭頭接點 427"/>
            <p:cNvCxnSpPr/>
            <p:nvPr/>
          </p:nvCxnSpPr>
          <p:spPr>
            <a:xfrm>
              <a:off x="1696593" y="2862441"/>
              <a:ext cx="22831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線接點 428"/>
            <p:cNvCxnSpPr/>
            <p:nvPr/>
          </p:nvCxnSpPr>
          <p:spPr>
            <a:xfrm>
              <a:off x="35676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2821962" y="2976776"/>
              <a:ext cx="679242" cy="3398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Result+1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H="1">
              <a:off x="1723447" y="1688255"/>
              <a:ext cx="56" cy="9281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2383912" y="2872981"/>
              <a:ext cx="209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線單箭頭接點 432"/>
            <p:cNvCxnSpPr/>
            <p:nvPr/>
          </p:nvCxnSpPr>
          <p:spPr>
            <a:xfrm>
              <a:off x="3501219" y="3153576"/>
              <a:ext cx="10003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橢圓 433"/>
            <p:cNvSpPr/>
            <p:nvPr/>
          </p:nvSpPr>
          <p:spPr>
            <a:xfrm>
              <a:off x="2551817" y="2831246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5" name="直線單箭頭接點 434"/>
            <p:cNvCxnSpPr/>
            <p:nvPr/>
          </p:nvCxnSpPr>
          <p:spPr>
            <a:xfrm>
              <a:off x="2574290" y="1854987"/>
              <a:ext cx="4318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矩形 435"/>
            <p:cNvSpPr/>
            <p:nvPr/>
          </p:nvSpPr>
          <p:spPr>
            <a:xfrm>
              <a:off x="4021849" y="1702092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7" name="直線單箭頭接點 436"/>
            <p:cNvCxnSpPr/>
            <p:nvPr/>
          </p:nvCxnSpPr>
          <p:spPr>
            <a:xfrm>
              <a:off x="4501521" y="1419597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 flipH="1">
              <a:off x="4492975" y="2737293"/>
              <a:ext cx="2063" cy="56526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單箭頭接點 438"/>
            <p:cNvCxnSpPr/>
            <p:nvPr/>
          </p:nvCxnSpPr>
          <p:spPr>
            <a:xfrm flipH="1">
              <a:off x="4501371" y="2229377"/>
              <a:ext cx="7" cy="5108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單箭頭接點 439"/>
            <p:cNvCxnSpPr/>
            <p:nvPr/>
          </p:nvCxnSpPr>
          <p:spPr>
            <a:xfrm>
              <a:off x="4501225" y="3019929"/>
              <a:ext cx="43300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矩形 440"/>
            <p:cNvSpPr/>
            <p:nvPr/>
          </p:nvSpPr>
          <p:spPr>
            <a:xfrm>
              <a:off x="4938502" y="2690592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special value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42" name="直線接點 441"/>
            <p:cNvCxnSpPr/>
            <p:nvPr/>
          </p:nvCxnSpPr>
          <p:spPr>
            <a:xfrm>
              <a:off x="3567539" y="39273"/>
              <a:ext cx="0" cy="43169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3" name="文字方塊 1600"/>
            <p:cNvSpPr txBox="1"/>
            <p:nvPr/>
          </p:nvSpPr>
          <p:spPr>
            <a:xfrm>
              <a:off x="396356" y="39046"/>
              <a:ext cx="791210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V</a:t>
              </a:r>
              <a:r>
                <a:rPr lang="en-US" sz="1200" kern="100" dirty="0">
                  <a:effectLst/>
                  <a:latin typeface="Georgia"/>
                  <a:ea typeface="Georgia"/>
                  <a:cs typeface="Calibri"/>
                </a:rPr>
                <a:t>F</a:t>
              </a: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44" name="直線接點 443"/>
            <p:cNvCxnSpPr/>
            <p:nvPr/>
          </p:nvCxnSpPr>
          <p:spPr>
            <a:xfrm>
              <a:off x="1711636" y="2616513"/>
              <a:ext cx="0" cy="48826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接點 444"/>
            <p:cNvCxnSpPr/>
            <p:nvPr/>
          </p:nvCxnSpPr>
          <p:spPr>
            <a:xfrm>
              <a:off x="2574206" y="2872981"/>
              <a:ext cx="84" cy="25400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1435100" y="2758890"/>
              <a:ext cx="288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單箭頭接點 446"/>
            <p:cNvCxnSpPr/>
            <p:nvPr/>
          </p:nvCxnSpPr>
          <p:spPr>
            <a:xfrm>
              <a:off x="1435058" y="2958898"/>
              <a:ext cx="2884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接點 447"/>
            <p:cNvCxnSpPr/>
            <p:nvPr/>
          </p:nvCxnSpPr>
          <p:spPr>
            <a:xfrm flipH="1">
              <a:off x="2574094" y="1854959"/>
              <a:ext cx="112" cy="10179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矩形 448"/>
            <p:cNvSpPr/>
            <p:nvPr/>
          </p:nvSpPr>
          <p:spPr>
            <a:xfrm>
              <a:off x="1924727" y="2555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81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Shifter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38100"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&gt;&gt;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0" name="直線單箭頭接點 449"/>
            <p:cNvCxnSpPr/>
            <p:nvPr/>
          </p:nvCxnSpPr>
          <p:spPr>
            <a:xfrm>
              <a:off x="2574290" y="3127014"/>
              <a:ext cx="2475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單箭頭接點 450"/>
            <p:cNvCxnSpPr/>
            <p:nvPr/>
          </p:nvCxnSpPr>
          <p:spPr>
            <a:xfrm>
              <a:off x="5582487" y="3023816"/>
              <a:ext cx="6512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/>
            <p:cNvCxnSpPr/>
            <p:nvPr/>
          </p:nvCxnSpPr>
          <p:spPr>
            <a:xfrm flipH="1">
              <a:off x="482788" y="3807647"/>
              <a:ext cx="168160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單箭頭接點 452"/>
            <p:cNvCxnSpPr/>
            <p:nvPr/>
          </p:nvCxnSpPr>
          <p:spPr>
            <a:xfrm flipV="1">
              <a:off x="2170060" y="3083934"/>
              <a:ext cx="0" cy="7236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矩形 453"/>
            <p:cNvSpPr/>
            <p:nvPr/>
          </p:nvSpPr>
          <p:spPr>
            <a:xfrm>
              <a:off x="840083" y="1419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 &amp; stick Gen.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5" name="直線單箭頭接點 454"/>
            <p:cNvCxnSpPr/>
            <p:nvPr/>
          </p:nvCxnSpPr>
          <p:spPr>
            <a:xfrm>
              <a:off x="600062" y="1847115"/>
              <a:ext cx="239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600074" y="1505190"/>
              <a:ext cx="258658" cy="7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接點 456"/>
            <p:cNvCxnSpPr/>
            <p:nvPr/>
          </p:nvCxnSpPr>
          <p:spPr>
            <a:xfrm flipH="1">
              <a:off x="1299062" y="1688287"/>
              <a:ext cx="42444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矩形 457"/>
            <p:cNvSpPr/>
            <p:nvPr/>
          </p:nvSpPr>
          <p:spPr>
            <a:xfrm>
              <a:off x="3003372" y="1517741"/>
              <a:ext cx="459082" cy="431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62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&amp; Stick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9" name="直線單箭頭接點 458"/>
            <p:cNvCxnSpPr/>
            <p:nvPr/>
          </p:nvCxnSpPr>
          <p:spPr>
            <a:xfrm>
              <a:off x="1310969" y="1600019"/>
              <a:ext cx="16924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單箭頭接點 459"/>
            <p:cNvCxnSpPr/>
            <p:nvPr/>
          </p:nvCxnSpPr>
          <p:spPr>
            <a:xfrm>
              <a:off x="3470511" y="1854987"/>
              <a:ext cx="5593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矩形 460"/>
            <p:cNvSpPr/>
            <p:nvPr/>
          </p:nvSpPr>
          <p:spPr>
            <a:xfrm>
              <a:off x="404524" y="3873218"/>
              <a:ext cx="813435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Special Value Detection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62" name="直線接點 461"/>
            <p:cNvCxnSpPr/>
            <p:nvPr/>
          </p:nvCxnSpPr>
          <p:spPr>
            <a:xfrm flipH="1">
              <a:off x="1194108" y="4080681"/>
              <a:ext cx="4137016" cy="339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單箭頭接點 462"/>
            <p:cNvCxnSpPr/>
            <p:nvPr/>
          </p:nvCxnSpPr>
          <p:spPr>
            <a:xfrm flipV="1">
              <a:off x="5331124" y="3446201"/>
              <a:ext cx="0" cy="6378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356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(Unordered) per Lane (64-bit)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0" name="畫布 135"/>
          <p:cNvGrpSpPr/>
          <p:nvPr/>
        </p:nvGrpSpPr>
        <p:grpSpPr>
          <a:xfrm>
            <a:off x="1285336" y="1371600"/>
            <a:ext cx="6840747" cy="4869885"/>
            <a:chOff x="0" y="0"/>
            <a:chExt cx="6503670" cy="4590415"/>
          </a:xfrm>
        </p:grpSpPr>
        <p:sp>
          <p:nvSpPr>
            <p:cNvPr id="61" name="矩形 60"/>
            <p:cNvSpPr/>
            <p:nvPr/>
          </p:nvSpPr>
          <p:spPr>
            <a:xfrm>
              <a:off x="0" y="0"/>
              <a:ext cx="6503670" cy="45904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2" name="文字方塊 1497"/>
            <p:cNvSpPr txBox="1"/>
            <p:nvPr/>
          </p:nvSpPr>
          <p:spPr>
            <a:xfrm>
              <a:off x="4113648" y="1808212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pipe0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2604023" y="747032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pipe2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2604023" y="2523629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pipe0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1094400" y="3165426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pipe0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1120279" y="2205561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" name="文字方塊 1497"/>
            <p:cNvSpPr txBox="1"/>
            <p:nvPr/>
          </p:nvSpPr>
          <p:spPr>
            <a:xfrm>
              <a:off x="1077147" y="1233470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FMAC pipe2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" name="文字方塊 1497"/>
            <p:cNvSpPr txBox="1"/>
            <p:nvPr/>
          </p:nvSpPr>
          <p:spPr>
            <a:xfrm>
              <a:off x="1059894" y="263913"/>
              <a:ext cx="924181" cy="25336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FMAC pipe3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grpSp>
          <p:nvGrpSpPr>
            <p:cNvPr id="69" name="群組 68"/>
            <p:cNvGrpSpPr/>
            <p:nvPr/>
          </p:nvGrpSpPr>
          <p:grpSpPr>
            <a:xfrm>
              <a:off x="1173192" y="491572"/>
              <a:ext cx="776377" cy="759270"/>
              <a:chOff x="1293962" y="828003"/>
              <a:chExt cx="776377" cy="759270"/>
            </a:xfrm>
          </p:grpSpPr>
          <p:sp>
            <p:nvSpPr>
              <p:cNvPr id="109" name="橢圓 108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10" name="直線接點 109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接點 110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線單箭頭接點 69"/>
            <p:cNvCxnSpPr/>
            <p:nvPr/>
          </p:nvCxnSpPr>
          <p:spPr>
            <a:xfrm>
              <a:off x="707366" y="491540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V="1">
              <a:off x="612475" y="1061059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群組 71"/>
            <p:cNvGrpSpPr/>
            <p:nvPr/>
          </p:nvGrpSpPr>
          <p:grpSpPr>
            <a:xfrm>
              <a:off x="1173192" y="1388719"/>
              <a:ext cx="776377" cy="759270"/>
              <a:chOff x="1293962" y="828003"/>
              <a:chExt cx="776377" cy="759270"/>
            </a:xfrm>
          </p:grpSpPr>
          <p:sp>
            <p:nvSpPr>
              <p:cNvPr id="106" name="橢圓 105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07" name="直線接點 106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線接點 107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線單箭頭接點 72"/>
            <p:cNvCxnSpPr/>
            <p:nvPr/>
          </p:nvCxnSpPr>
          <p:spPr>
            <a:xfrm>
              <a:off x="707366" y="1388687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73"/>
            <p:cNvCxnSpPr/>
            <p:nvPr/>
          </p:nvCxnSpPr>
          <p:spPr>
            <a:xfrm flipV="1">
              <a:off x="612475" y="1958206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1173192" y="2372131"/>
              <a:ext cx="776377" cy="759270"/>
              <a:chOff x="1293962" y="828003"/>
              <a:chExt cx="776377" cy="759270"/>
            </a:xfrm>
          </p:grpSpPr>
          <p:sp>
            <p:nvSpPr>
              <p:cNvPr id="103" name="橢圓 102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04" name="直線接點 103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直線單箭頭接點 75"/>
            <p:cNvCxnSpPr/>
            <p:nvPr/>
          </p:nvCxnSpPr>
          <p:spPr>
            <a:xfrm>
              <a:off x="707366" y="2372099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單箭頭接點 76"/>
            <p:cNvCxnSpPr/>
            <p:nvPr/>
          </p:nvCxnSpPr>
          <p:spPr>
            <a:xfrm flipV="1">
              <a:off x="612475" y="2941618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群組 77"/>
            <p:cNvGrpSpPr/>
            <p:nvPr/>
          </p:nvGrpSpPr>
          <p:grpSpPr>
            <a:xfrm>
              <a:off x="1173192" y="3329663"/>
              <a:ext cx="776377" cy="759270"/>
              <a:chOff x="1293962" y="828003"/>
              <a:chExt cx="776377" cy="759270"/>
            </a:xfrm>
          </p:grpSpPr>
          <p:sp>
            <p:nvSpPr>
              <p:cNvPr id="100" name="橢圓 99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101" name="直線接點 100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線單箭頭接點 78"/>
            <p:cNvCxnSpPr/>
            <p:nvPr/>
          </p:nvCxnSpPr>
          <p:spPr>
            <a:xfrm>
              <a:off x="707366" y="3329631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 flipV="1">
              <a:off x="612475" y="3899150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>
              <a:off x="2139351" y="991808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 flipV="1">
              <a:off x="2044460" y="1595728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群組 82"/>
            <p:cNvGrpSpPr/>
            <p:nvPr/>
          </p:nvGrpSpPr>
          <p:grpSpPr>
            <a:xfrm>
              <a:off x="2682815" y="974434"/>
              <a:ext cx="776377" cy="759270"/>
              <a:chOff x="1293962" y="828003"/>
              <a:chExt cx="776377" cy="759270"/>
            </a:xfrm>
          </p:grpSpPr>
          <p:sp>
            <p:nvSpPr>
              <p:cNvPr id="97" name="橢圓 96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8" name="直線接點 97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直線單箭頭接點 83"/>
            <p:cNvCxnSpPr/>
            <p:nvPr/>
          </p:nvCxnSpPr>
          <p:spPr>
            <a:xfrm>
              <a:off x="2096219" y="2768884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 flipV="1">
              <a:off x="2001328" y="3372804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群組 85"/>
            <p:cNvGrpSpPr/>
            <p:nvPr/>
          </p:nvGrpSpPr>
          <p:grpSpPr>
            <a:xfrm>
              <a:off x="2639683" y="2751510"/>
              <a:ext cx="776377" cy="759270"/>
              <a:chOff x="1293962" y="828003"/>
              <a:chExt cx="776377" cy="759270"/>
            </a:xfrm>
          </p:grpSpPr>
          <p:sp>
            <p:nvSpPr>
              <p:cNvPr id="94" name="橢圓 93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5" name="直線接點 94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直線單箭頭接點 86"/>
            <p:cNvCxnSpPr/>
            <p:nvPr/>
          </p:nvCxnSpPr>
          <p:spPr>
            <a:xfrm>
              <a:off x="3623095" y="1578223"/>
              <a:ext cx="465826" cy="2416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 flipV="1">
              <a:off x="3528204" y="2941646"/>
              <a:ext cx="560717" cy="10337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群組 88"/>
            <p:cNvGrpSpPr/>
            <p:nvPr/>
          </p:nvGrpSpPr>
          <p:grpSpPr>
            <a:xfrm>
              <a:off x="4132053" y="2009661"/>
              <a:ext cx="776377" cy="759270"/>
              <a:chOff x="1293962" y="828003"/>
              <a:chExt cx="776377" cy="759270"/>
            </a:xfrm>
          </p:grpSpPr>
          <p:sp>
            <p:nvSpPr>
              <p:cNvPr id="91" name="橢圓 90"/>
              <p:cNvSpPr/>
              <p:nvPr/>
            </p:nvSpPr>
            <p:spPr>
              <a:xfrm>
                <a:off x="1293962" y="845389"/>
                <a:ext cx="776377" cy="741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  <p:cxnSp>
            <p:nvCxnSpPr>
              <p:cNvPr id="92" name="直線接點 91"/>
              <p:cNvCxnSpPr/>
              <p:nvPr/>
            </p:nvCxnSpPr>
            <p:spPr>
              <a:xfrm>
                <a:off x="1371600" y="1224871"/>
                <a:ext cx="65560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接點 92"/>
              <p:cNvCxnSpPr/>
              <p:nvPr/>
            </p:nvCxnSpPr>
            <p:spPr>
              <a:xfrm>
                <a:off x="1682152" y="828003"/>
                <a:ext cx="0" cy="7592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單箭頭接點 89"/>
            <p:cNvCxnSpPr/>
            <p:nvPr/>
          </p:nvCxnSpPr>
          <p:spPr>
            <a:xfrm>
              <a:off x="5011948" y="2457957"/>
              <a:ext cx="69873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線接點 111"/>
          <p:cNvCxnSpPr/>
          <p:nvPr/>
        </p:nvCxnSpPr>
        <p:spPr>
          <a:xfrm>
            <a:off x="3719206" y="1371600"/>
            <a:ext cx="0" cy="47665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5275259" y="1453119"/>
            <a:ext cx="0" cy="47665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字方塊 1600"/>
          <p:cNvSpPr txBox="1"/>
          <p:nvPr/>
        </p:nvSpPr>
        <p:spPr>
          <a:xfrm>
            <a:off x="2492246" y="6138157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4T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5" name="文字方塊 1600"/>
          <p:cNvSpPr txBox="1"/>
          <p:nvPr/>
        </p:nvSpPr>
        <p:spPr>
          <a:xfrm>
            <a:off x="4024322" y="621967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4T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6" name="文字方塊 1600"/>
          <p:cNvSpPr txBox="1"/>
          <p:nvPr/>
        </p:nvSpPr>
        <p:spPr>
          <a:xfrm>
            <a:off x="5519063" y="621563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4T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7" name="文字方塊 1497"/>
          <p:cNvSpPr txBox="1"/>
          <p:nvPr/>
        </p:nvSpPr>
        <p:spPr>
          <a:xfrm>
            <a:off x="1130392" y="5008546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8" name="文字方塊 1497"/>
          <p:cNvSpPr txBox="1"/>
          <p:nvPr/>
        </p:nvSpPr>
        <p:spPr>
          <a:xfrm>
            <a:off x="1180296" y="3945391"/>
            <a:ext cx="824117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9" name="文字方塊 1497"/>
          <p:cNvSpPr txBox="1"/>
          <p:nvPr/>
        </p:nvSpPr>
        <p:spPr>
          <a:xfrm>
            <a:off x="1255151" y="1796709"/>
            <a:ext cx="824116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1" name="文字方塊 1497"/>
          <p:cNvSpPr txBox="1"/>
          <p:nvPr/>
        </p:nvSpPr>
        <p:spPr>
          <a:xfrm>
            <a:off x="1205247" y="2844832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Vs2[2]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2" name="文字方塊 1497"/>
          <p:cNvSpPr txBox="1"/>
          <p:nvPr/>
        </p:nvSpPr>
        <p:spPr>
          <a:xfrm>
            <a:off x="1255152" y="5436601"/>
            <a:ext cx="774212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9418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642289"/>
              </p:ext>
            </p:extLst>
          </p:nvPr>
        </p:nvGraphicFramePr>
        <p:xfrm>
          <a:off x="845385" y="1311214"/>
          <a:ext cx="81174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2109761"/>
                <a:gridCol w="3053751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Vs1[0]+Vs2[0]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P0_T0+Vs2[1]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P0_T1+P2_T1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Vs2[2]+Vs2[3]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2641" y="3526599"/>
            <a:ext cx="810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LMUL=1, T= 4 cycles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1" y="941882"/>
            <a:ext cx="450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[0] = sum</a:t>
            </a:r>
            <a:r>
              <a:rPr lang="en-US" altLang="zh-TW" dirty="0"/>
              <a:t>( vs2[*] , vs1[0]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053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Widening 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728557"/>
              </p:ext>
            </p:extLst>
          </p:nvPr>
        </p:nvGraphicFramePr>
        <p:xfrm>
          <a:off x="155275" y="1311214"/>
          <a:ext cx="880757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74"/>
                <a:gridCol w="1682151"/>
                <a:gridCol w="1587260"/>
                <a:gridCol w="1682151"/>
                <a:gridCol w="2950235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en-US" altLang="zh-TW" smtClean="0"/>
                        <a:t>mop0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mop0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mop1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Result(T2)</a:t>
                      </a:r>
                      <a:endParaRPr lang="zh-TW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mop1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Vs1[0]+Vs2[0]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P0_T0+Vs2[1]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P0_T1+Vs2[2]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P0_T2+Vs2[3]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2641" y="3526599"/>
            <a:ext cx="8100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LMUL=1, T= 4 </a:t>
            </a:r>
            <a:r>
              <a:rPr lang="en-US" altLang="zh-TW" dirty="0" smtClean="0"/>
              <a:t>cycles</a:t>
            </a:r>
          </a:p>
          <a:p>
            <a:r>
              <a:rPr lang="en-US" altLang="zh-TW" dirty="0" smtClean="0"/>
              <a:t>The widening reduction sum (unordered) will be decomposed to the micro-instructions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1" y="941882"/>
            <a:ext cx="450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[0] = sum</a:t>
            </a:r>
            <a:r>
              <a:rPr lang="en-US" altLang="zh-TW" dirty="0"/>
              <a:t>( vs2[*] , vs1[0]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1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字方塊 1497"/>
          <p:cNvSpPr txBox="1"/>
          <p:nvPr/>
        </p:nvSpPr>
        <p:spPr>
          <a:xfrm>
            <a:off x="0" y="1527406"/>
            <a:ext cx="1360655" cy="26879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600" kern="100" dirty="0" smtClean="0">
                <a:effectLst/>
                <a:latin typeface="Georgia"/>
                <a:ea typeface="新細明體"/>
                <a:cs typeface="Calibri"/>
              </a:rPr>
              <a:t>V2 stage</a:t>
            </a:r>
            <a:endParaRPr lang="zh-TW" sz="16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710" name="文字方塊 1497"/>
            <p:cNvSpPr txBox="1"/>
            <p:nvPr/>
          </p:nvSpPr>
          <p:spPr>
            <a:xfrm>
              <a:off x="419831" y="3452922"/>
              <a:ext cx="557306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9" name="文字方塊 1497"/>
            <p:cNvSpPr txBox="1"/>
            <p:nvPr/>
          </p:nvSpPr>
          <p:spPr>
            <a:xfrm>
              <a:off x="434115" y="3219415"/>
              <a:ext cx="44523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5" name="文字方塊 1497"/>
            <p:cNvSpPr txBox="1"/>
            <p:nvPr/>
          </p:nvSpPr>
          <p:spPr>
            <a:xfrm>
              <a:off x="449171" y="1382098"/>
              <a:ext cx="44523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6" name="文字方塊 1497"/>
            <p:cNvSpPr txBox="1"/>
            <p:nvPr/>
          </p:nvSpPr>
          <p:spPr>
            <a:xfrm>
              <a:off x="449171" y="1587425"/>
              <a:ext cx="496393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cxnSp>
        <p:nvCxnSpPr>
          <p:cNvPr id="70" name="直線接點 69"/>
          <p:cNvCxnSpPr/>
          <p:nvPr/>
        </p:nvCxnSpPr>
        <p:spPr>
          <a:xfrm>
            <a:off x="2138729" y="931653"/>
            <a:ext cx="0" cy="584870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字方塊 1497"/>
          <p:cNvSpPr txBox="1"/>
          <p:nvPr/>
        </p:nvSpPr>
        <p:spPr>
          <a:xfrm>
            <a:off x="1281401" y="4785001"/>
            <a:ext cx="523911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sp>
        <p:nvSpPr>
          <p:cNvPr id="63" name="矩形 62"/>
          <p:cNvSpPr/>
          <p:nvPr/>
        </p:nvSpPr>
        <p:spPr bwMode="auto">
          <a:xfrm>
            <a:off x="2286829" y="2699146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2286828" y="4950192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文字方塊 1497"/>
          <p:cNvSpPr txBox="1"/>
          <p:nvPr/>
        </p:nvSpPr>
        <p:spPr>
          <a:xfrm>
            <a:off x="1339557" y="1591896"/>
            <a:ext cx="523911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8" name="文字方塊 1497"/>
          <p:cNvSpPr txBox="1"/>
          <p:nvPr/>
        </p:nvSpPr>
        <p:spPr>
          <a:xfrm>
            <a:off x="6782724" y="1622411"/>
            <a:ext cx="1434903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9" name="文字方塊 1497"/>
          <p:cNvSpPr txBox="1"/>
          <p:nvPr/>
        </p:nvSpPr>
        <p:spPr>
          <a:xfrm>
            <a:off x="6868123" y="2673795"/>
            <a:ext cx="1434903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Vs2[2] + 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70" name="文字方塊 1497"/>
          <p:cNvSpPr txBox="1"/>
          <p:nvPr/>
        </p:nvSpPr>
        <p:spPr>
          <a:xfrm>
            <a:off x="6966807" y="3803995"/>
            <a:ext cx="1434903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71" name="文字方塊 1497"/>
          <p:cNvSpPr txBox="1"/>
          <p:nvPr/>
        </p:nvSpPr>
        <p:spPr>
          <a:xfrm>
            <a:off x="7053489" y="4939056"/>
            <a:ext cx="1434903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Vs2[0]+Vs1[0]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2991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2286828" y="4950192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文字方塊 1497"/>
          <p:cNvSpPr txBox="1"/>
          <p:nvPr/>
        </p:nvSpPr>
        <p:spPr>
          <a:xfrm>
            <a:off x="6485188" y="2654883"/>
            <a:ext cx="2443152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Vs2[2]+Vs2[3]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7" name="文字方塊 1497"/>
          <p:cNvSpPr txBox="1"/>
          <p:nvPr/>
        </p:nvSpPr>
        <p:spPr>
          <a:xfrm>
            <a:off x="6651700" y="4821587"/>
            <a:ext cx="2443152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Vs2[1]+Vs2[0]+Vs1[0]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90790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1497"/>
          <p:cNvSpPr txBox="1"/>
          <p:nvPr/>
        </p:nvSpPr>
        <p:spPr>
          <a:xfrm>
            <a:off x="6775398" y="5377713"/>
            <a:ext cx="2311878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Vs2[2</a:t>
            </a:r>
            <a:r>
              <a:rPr lang="en-US" altLang="zh-TW" sz="800" kern="100" dirty="0" smtClean="0">
                <a:latin typeface="Georgia"/>
              </a:rPr>
              <a:t>]+Vs2[3]</a:t>
            </a:r>
            <a:endParaRPr lang="zh-TW" altLang="zh-TW" sz="12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Vs2[1]+Vs2[0]+Vs1[0]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sp>
        <p:nvSpPr>
          <p:cNvPr id="65" name="矩形 64"/>
          <p:cNvSpPr/>
          <p:nvPr/>
        </p:nvSpPr>
        <p:spPr bwMode="auto">
          <a:xfrm>
            <a:off x="2286828" y="4950192"/>
            <a:ext cx="4164217" cy="608932"/>
          </a:xfrm>
          <a:prstGeom prst="rect">
            <a:avLst/>
          </a:prstGeom>
          <a:solidFill>
            <a:schemeClr val="accent1">
              <a:alpha val="5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325159"/>
              </p:ext>
            </p:extLst>
          </p:nvPr>
        </p:nvGraphicFramePr>
        <p:xfrm>
          <a:off x="845385" y="1311214"/>
          <a:ext cx="81174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764705"/>
                <a:gridCol w="3398807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V4[0]+V8[0]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P0_T0+V5[0]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P0_T1+V6[0]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V4[1]+V5[1]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P1_T1+V6[1]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V4[2]+V5[2]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P2_T1+V6[2]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V4[3]+V5[3]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P3_T1+V6[3]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2641" y="3233301"/>
            <a:ext cx="810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LMUL&gt;1, T= 4 </a:t>
            </a:r>
            <a:r>
              <a:rPr lang="en-US" altLang="zh-TW" dirty="0"/>
              <a:t>cycles, </a:t>
            </a:r>
            <a:r>
              <a:rPr lang="en-US" altLang="zh-TW" dirty="0" smtClean="0"/>
              <a:t>e.g.: LMUL=4, and Vs2=V4,V5,V6,V7 and Vs1=V8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1" y="941882"/>
            <a:ext cx="450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[0] = sum</a:t>
            </a:r>
            <a:r>
              <a:rPr lang="en-US" altLang="zh-TW" dirty="0"/>
              <a:t>( vs2[*] , vs1[0]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4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05490"/>
              </p:ext>
            </p:extLst>
          </p:nvPr>
        </p:nvGraphicFramePr>
        <p:xfrm>
          <a:off x="845385" y="1311214"/>
          <a:ext cx="81174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764705"/>
                <a:gridCol w="3398807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Result(T3)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Result(T4)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Result(T5)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P0_T2+V7[0]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P0_T3+P1_T3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P0_T4+P1_T4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P1_T2+V7[1]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P2_T2+V7[2]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P2_T3+P3_T3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P3_T2+V7[3]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3" name="文字方塊 72"/>
          <p:cNvSpPr txBox="1"/>
          <p:nvPr/>
        </p:nvSpPr>
        <p:spPr>
          <a:xfrm>
            <a:off x="862641" y="941882"/>
            <a:ext cx="450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[0] = sum</a:t>
            </a:r>
            <a:r>
              <a:rPr lang="en-US" altLang="zh-TW" dirty="0"/>
              <a:t>( vs2[*] , vs1[0] 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2640" y="3233301"/>
            <a:ext cx="8100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LMUL&gt;1, T= 4 </a:t>
            </a:r>
            <a:r>
              <a:rPr lang="en-US" altLang="zh-TW" dirty="0"/>
              <a:t>cycles, </a:t>
            </a:r>
            <a:r>
              <a:rPr lang="en-US" altLang="zh-TW" dirty="0" smtClean="0"/>
              <a:t>e.g.: LMUL=4, and Vs2=V4,V5,V6,V7 and Vs1=V8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4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088"/>
          <p:cNvSpPr txBox="1"/>
          <p:nvPr/>
        </p:nvSpPr>
        <p:spPr>
          <a:xfrm>
            <a:off x="413793" y="3861696"/>
            <a:ext cx="791659" cy="25402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latin typeface="Georgia"/>
                <a:ea typeface="新細明體"/>
                <a:cs typeface="Calibri"/>
              </a:rPr>
              <a:t>V2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" y="1256665"/>
            <a:ext cx="8222933" cy="4505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466725" y="4752023"/>
            <a:ext cx="685800" cy="9153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90675" y="4752023"/>
            <a:ext cx="685800" cy="9153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657475" y="4752023"/>
            <a:ext cx="685800" cy="9153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781425" y="4752023"/>
            <a:ext cx="685800" cy="9153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0" name="文字方塊 1088"/>
          <p:cNvSpPr txBox="1"/>
          <p:nvPr/>
        </p:nvSpPr>
        <p:spPr>
          <a:xfrm>
            <a:off x="413795" y="2723010"/>
            <a:ext cx="791659" cy="25402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latin typeface="Georgia"/>
                <a:ea typeface="新細明體"/>
                <a:cs typeface="Calibri"/>
              </a:rPr>
              <a:t>V1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1" name="文字方塊 1088"/>
          <p:cNvSpPr txBox="1"/>
          <p:nvPr/>
        </p:nvSpPr>
        <p:spPr>
          <a:xfrm>
            <a:off x="413794" y="1791357"/>
            <a:ext cx="791659" cy="25402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effectLst/>
                <a:latin typeface="Georgia"/>
                <a:ea typeface="Georgia"/>
                <a:cs typeface="Calibri"/>
              </a:rPr>
              <a:t>II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17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文字方塊 1600"/>
          <p:cNvSpPr txBox="1"/>
          <p:nvPr/>
        </p:nvSpPr>
        <p:spPr>
          <a:xfrm>
            <a:off x="1915064" y="6419640"/>
            <a:ext cx="1370338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1200" kern="100" dirty="0" smtClean="0">
                <a:latin typeface="Georgia"/>
                <a:ea typeface="新細明體"/>
              </a:rPr>
              <a:t>4T*LMUL+8T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8" name="文字方塊 1497"/>
          <p:cNvSpPr txBox="1"/>
          <p:nvPr/>
        </p:nvSpPr>
        <p:spPr>
          <a:xfrm>
            <a:off x="1349841" y="6064369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Vs1[0]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9" name="文字方塊 1497"/>
          <p:cNvSpPr txBox="1"/>
          <p:nvPr/>
        </p:nvSpPr>
        <p:spPr>
          <a:xfrm>
            <a:off x="1349841" y="5777988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Vs2[1]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3" name="文字方塊 1600"/>
          <p:cNvSpPr txBox="1"/>
          <p:nvPr/>
        </p:nvSpPr>
        <p:spPr>
          <a:xfrm>
            <a:off x="4572000" y="6450686"/>
            <a:ext cx="613696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Georgia"/>
                <a:ea typeface="新細明體"/>
                <a:cs typeface="Calibri"/>
              </a:rPr>
              <a:t>4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2" name="文字方塊 1600"/>
          <p:cNvSpPr txBox="1"/>
          <p:nvPr/>
        </p:nvSpPr>
        <p:spPr>
          <a:xfrm>
            <a:off x="3435009" y="645068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Georgia"/>
                <a:ea typeface="新細明體"/>
                <a:cs typeface="Calibri"/>
              </a:rPr>
              <a:t>4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4" name="文字方塊 1600"/>
          <p:cNvSpPr txBox="1"/>
          <p:nvPr/>
        </p:nvSpPr>
        <p:spPr>
          <a:xfrm>
            <a:off x="5246556" y="6450686"/>
            <a:ext cx="870794" cy="27791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latin typeface="Georgia"/>
                <a:ea typeface="新細明體"/>
                <a:cs typeface="Calibri"/>
              </a:rPr>
              <a:t>4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T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(Unordered)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977" y="973214"/>
            <a:ext cx="4225135" cy="544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7" name="直線接點 116"/>
          <p:cNvCxnSpPr/>
          <p:nvPr/>
        </p:nvCxnSpPr>
        <p:spPr>
          <a:xfrm>
            <a:off x="3374150" y="897147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4409320" y="897147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5299536" y="897146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>
            <a:off x="6029673" y="866100"/>
            <a:ext cx="0" cy="5831457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1497"/>
          <p:cNvSpPr txBox="1"/>
          <p:nvPr/>
        </p:nvSpPr>
        <p:spPr>
          <a:xfrm>
            <a:off x="1341087" y="1109390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Vs2[N]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3" name="文字方塊 1497"/>
          <p:cNvSpPr txBox="1"/>
          <p:nvPr/>
        </p:nvSpPr>
        <p:spPr>
          <a:xfrm>
            <a:off x="1341086" y="3139628"/>
            <a:ext cx="923925" cy="99582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 smtClean="0">
                <a:latin typeface="Georgia"/>
                <a:ea typeface="新細明體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 smtClean="0">
                <a:latin typeface="Georgia"/>
                <a:ea typeface="新細明體"/>
              </a:rPr>
              <a:t>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2000" kern="100" dirty="0">
                <a:effectLst/>
                <a:latin typeface="Georgia"/>
                <a:ea typeface="新細明體"/>
              </a:rPr>
              <a:t>.</a:t>
            </a:r>
            <a:endParaRPr lang="zh-TW" sz="20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4" name="文字方塊 1497"/>
          <p:cNvSpPr txBox="1"/>
          <p:nvPr/>
        </p:nvSpPr>
        <p:spPr>
          <a:xfrm>
            <a:off x="1341087" y="1384582"/>
            <a:ext cx="923925" cy="25273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Vs1[N]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2" name="弧形箭號 (下彎) 1"/>
          <p:cNvSpPr/>
          <p:nvPr/>
        </p:nvSpPr>
        <p:spPr bwMode="auto">
          <a:xfrm rot="10800000">
            <a:off x="2287635" y="5994387"/>
            <a:ext cx="1147373" cy="497912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9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</a:t>
            </a:r>
            <a:r>
              <a:rPr lang="en-US" altLang="zh-TW" sz="2800" dirty="0"/>
              <a:t>Sum Operation (Unordered) </a:t>
            </a:r>
            <a:r>
              <a:rPr lang="en-US" altLang="zh-TW" sz="2800" dirty="0" smtClean="0"/>
              <a:t>for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81155" y="25447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25777"/>
              </p:ext>
            </p:extLst>
          </p:nvPr>
        </p:nvGraphicFramePr>
        <p:xfrm>
          <a:off x="629728" y="1175626"/>
          <a:ext cx="7142672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77"/>
                <a:gridCol w="1328933"/>
                <a:gridCol w="1664898"/>
                <a:gridCol w="1632253"/>
                <a:gridCol w="1654411"/>
              </a:tblGrid>
              <a:tr h="2754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Result(T3)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L0_T0+L1_T0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L0_T1+L2_T1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L0_T2+L4_T2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L1_T0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L2_T0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L2_T0+L3_T0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L3_T0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L4_T0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L4_T0+L5_T0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L4_T1+L6_T1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L5_T0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L6_T0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L6_T0+L7_T0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L7_T0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435633" y="4632689"/>
            <a:ext cx="791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LMUL&gt;=1, T0= 4*LMUL + 8 cycles, T1, T2, T3 =  4 cycles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048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90" y="1104180"/>
            <a:ext cx="4007509" cy="523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2950234" y="5072332"/>
            <a:ext cx="3045124" cy="126518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35" y="971955"/>
            <a:ext cx="4130169" cy="53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(step1 * LMUL)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50566" y="1354347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10951" y="1966823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523887" y="2562046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510951" y="3191774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510951" y="3933646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23887" y="452024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558393" y="5124091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558393" y="577107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76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35" y="971955"/>
            <a:ext cx="4130169" cy="53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(step 2)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10951" y="1966823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510951" y="3191774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523887" y="452024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558393" y="577107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35" y="971955"/>
            <a:ext cx="4130169" cy="53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(step 3)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510951" y="3191774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558393" y="577107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335" y="971955"/>
            <a:ext cx="4130169" cy="539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(step 4)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558393" y="5771072"/>
            <a:ext cx="2251492" cy="33643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7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(Unordered) 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94891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25484"/>
              </p:ext>
            </p:extLst>
          </p:nvPr>
        </p:nvGraphicFramePr>
        <p:xfrm>
          <a:off x="842511" y="1293483"/>
          <a:ext cx="7870168" cy="106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084"/>
                <a:gridCol w="3935084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(sew=16)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trike="sngStrike" dirty="0" smtClean="0"/>
                        <a:t>((Log2(elements)*4) + 4)*LMUL</a:t>
                      </a:r>
                      <a:endParaRPr lang="zh-TW" altLang="en-US" strike="sngStrike" dirty="0" smtClean="0"/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4*LMUL+20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93663"/>
              </p:ext>
            </p:extLst>
          </p:nvPr>
        </p:nvGraphicFramePr>
        <p:xfrm>
          <a:off x="731807" y="3041769"/>
          <a:ext cx="7870168" cy="1062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084"/>
                <a:gridCol w="3935084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(sew=32)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trike="sngStrike" dirty="0" smtClean="0"/>
                        <a:t>(Log2(elements)*4)*LMUL</a:t>
                      </a:r>
                      <a:endParaRPr lang="zh-TW" altLang="en-US" strike="sngStrike" dirty="0" smtClean="0"/>
                    </a:p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4*LMUL+16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1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(Ordered) 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82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Reuse the unordered logic for the reduction sum ordered operation.</a:t>
            </a:r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936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304803"/>
            <a:chOff x="0" y="0"/>
            <a:chExt cx="6539230" cy="4630190"/>
          </a:xfrm>
        </p:grpSpPr>
        <p:sp>
          <p:nvSpPr>
            <p:cNvPr id="62" name="文字方塊 1497"/>
            <p:cNvSpPr txBox="1"/>
            <p:nvPr/>
          </p:nvSpPr>
          <p:spPr>
            <a:xfrm>
              <a:off x="448298" y="3468206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533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38729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1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" name="Picture 18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" y="1042986"/>
            <a:ext cx="8356283" cy="497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 10"/>
          <p:cNvSpPr/>
          <p:nvPr/>
        </p:nvSpPr>
        <p:spPr>
          <a:xfrm>
            <a:off x="2962275" y="3855720"/>
            <a:ext cx="819150" cy="21259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848225" y="3855720"/>
            <a:ext cx="819150" cy="21259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91325" y="3836670"/>
            <a:ext cx="819150" cy="21259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09650" y="3891437"/>
            <a:ext cx="819150" cy="21259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0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37561"/>
            <a:ext cx="7694762" cy="5288334"/>
            <a:chOff x="0" y="0"/>
            <a:chExt cx="6539230" cy="4615815"/>
          </a:xfrm>
        </p:grpSpPr>
        <p:sp>
          <p:nvSpPr>
            <p:cNvPr id="63" name="文字方塊 1497"/>
            <p:cNvSpPr txBox="1"/>
            <p:nvPr/>
          </p:nvSpPr>
          <p:spPr>
            <a:xfrm>
              <a:off x="427864" y="327603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7" name="文字方塊 1497"/>
            <p:cNvSpPr txBox="1"/>
            <p:nvPr/>
          </p:nvSpPr>
          <p:spPr>
            <a:xfrm>
              <a:off x="5378726" y="3333116"/>
              <a:ext cx="96989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73781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77" name="文字方塊 1497"/>
            <p:cNvSpPr txBox="1"/>
            <p:nvPr/>
          </p:nvSpPr>
          <p:spPr>
            <a:xfrm>
              <a:off x="4750473" y="3333116"/>
              <a:ext cx="1598152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Vs2[0]+Vs2[1]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7603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3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77" name="文字方塊 1497"/>
            <p:cNvSpPr txBox="1"/>
            <p:nvPr/>
          </p:nvSpPr>
          <p:spPr>
            <a:xfrm>
              <a:off x="4893079" y="3325922"/>
              <a:ext cx="1598152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Vs2[0]+Vs2[1]+Vs2[2]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427864" y="3276033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52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8341743" cy="5288334"/>
            <a:chOff x="0" y="0"/>
            <a:chExt cx="7089053" cy="4615815"/>
          </a:xfrm>
        </p:grpSpPr>
        <p:sp>
          <p:nvSpPr>
            <p:cNvPr id="77" name="文字方塊 1497"/>
            <p:cNvSpPr txBox="1"/>
            <p:nvPr/>
          </p:nvSpPr>
          <p:spPr>
            <a:xfrm>
              <a:off x="4893079" y="3325922"/>
              <a:ext cx="219597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 + Vs2[0]+Vs2[1]+Vs2[2]+Vs2[3]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536295" y="1323909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Vs2[2]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728715" y="411615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Vs2[3]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8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90" y="1104180"/>
            <a:ext cx="4007509" cy="5233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63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Reduction Sum (Ordered) 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33144"/>
              </p:ext>
            </p:extLst>
          </p:nvPr>
        </p:nvGraphicFramePr>
        <p:xfrm>
          <a:off x="1523998" y="1397000"/>
          <a:ext cx="6671096" cy="79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548"/>
                <a:gridCol w="3335548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(sew=16)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</a:t>
                      </a:r>
                      <a:r>
                        <a:rPr lang="en-US" altLang="zh-TW" b="1" dirty="0" smtClean="0"/>
                        <a:t>32</a:t>
                      </a:r>
                      <a:r>
                        <a:rPr lang="en-US" altLang="zh-TW" dirty="0" smtClean="0"/>
                        <a:t>*LMUL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254846"/>
              </p:ext>
            </p:extLst>
          </p:nvPr>
        </p:nvGraphicFramePr>
        <p:xfrm>
          <a:off x="1562813" y="2800230"/>
          <a:ext cx="6671096" cy="793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548"/>
                <a:gridCol w="3335548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 (sew=32)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</a:t>
                      </a:r>
                      <a:r>
                        <a:rPr lang="en-US" altLang="zh-TW" b="1" dirty="0" smtClean="0"/>
                        <a:t>16</a:t>
                      </a:r>
                      <a:r>
                        <a:rPr lang="en-US" altLang="zh-TW" dirty="0" smtClean="0"/>
                        <a:t>*LMUL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8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Widening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7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Convert the all source operand (e.g. 16-bit) to 32-bit (single precision) for the widening operation.</a:t>
            </a:r>
          </a:p>
          <a:p>
            <a:r>
              <a:rPr lang="en-US" altLang="zh-TW" dirty="0" smtClean="0"/>
              <a:t>Case1: 2*SEW = SEW + SEW</a:t>
            </a:r>
          </a:p>
          <a:p>
            <a:r>
              <a:rPr lang="en-US" altLang="zh-TW" dirty="0" smtClean="0"/>
              <a:t>Case2: 2*SEW = 2*SWE + SEW</a:t>
            </a:r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9208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7" name="內容版面配置區 15"/>
          <p:cNvSpPr>
            <a:spLocks noGrp="1"/>
          </p:cNvSpPr>
          <p:nvPr>
            <p:ph idx="1"/>
          </p:nvPr>
        </p:nvSpPr>
        <p:spPr>
          <a:xfrm>
            <a:off x="381000" y="1054100"/>
            <a:ext cx="8432800" cy="5270500"/>
          </a:xfrm>
        </p:spPr>
        <p:txBody>
          <a:bodyPr/>
          <a:lstStyle/>
          <a:p>
            <a:r>
              <a:rPr lang="en-US" altLang="zh-TW" dirty="0" smtClean="0"/>
              <a:t>Reuse the reduction unordered logic to implement dot product operation.</a:t>
            </a:r>
            <a:endParaRPr lang="en-US" altLang="zh-TW" dirty="0"/>
          </a:p>
          <a:p>
            <a:endParaRPr lang="en-US" altLang="zh-TW" dirty="0" smtClean="0"/>
          </a:p>
          <a:p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51240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20770" y="2501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43981"/>
              </p:ext>
            </p:extLst>
          </p:nvPr>
        </p:nvGraphicFramePr>
        <p:xfrm>
          <a:off x="845385" y="1311214"/>
          <a:ext cx="463980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685860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Vs2[0]*Vs1[0]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P0_T0+Vd[0]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Vs2[1]*Vs1[1]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P1_T0+Vd[1]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62640" y="3212839"/>
            <a:ext cx="458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T= 4 cycles, the latency is 2T = 8 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0" y="941882"/>
            <a:ext cx="80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+ vs1[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* vs2[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sew=32 and </a:t>
            </a:r>
            <a:r>
              <a:rPr lang="en-US" altLang="zh-TW" dirty="0" err="1" smtClean="0"/>
              <a:t>ediv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269314"/>
              </p:ext>
            </p:extLst>
          </p:nvPr>
        </p:nvGraphicFramePr>
        <p:xfrm>
          <a:off x="845385" y="4088920"/>
          <a:ext cx="4639808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1919897"/>
                <a:gridCol w="1685860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Vs2[0]*Vs1[0]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P0_T0+Vd[0]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Vs2[1]*Vs1[1]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P1_T0+Vd[1]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Vs2[2]*Vs1[2]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P2_T0+Vd[2]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Vs2[3]*Vs1[3]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P3_T0+Vd[3]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62640" y="5990545"/>
            <a:ext cx="458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T= 4 cycles, the latency is 2T = 8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62640" y="3719588"/>
            <a:ext cx="80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+ vs1[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* vs2[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], sew=16 and </a:t>
            </a:r>
            <a:r>
              <a:rPr lang="en-US" altLang="zh-TW" dirty="0" err="1" smtClean="0"/>
              <a:t>ediv</a:t>
            </a:r>
            <a:r>
              <a:rPr lang="en-US" altLang="zh-TW" dirty="0" smtClean="0"/>
              <a:t>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93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-120770" y="2501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06678"/>
              </p:ext>
            </p:extLst>
          </p:nvPr>
        </p:nvGraphicFramePr>
        <p:xfrm>
          <a:off x="862640" y="1733051"/>
          <a:ext cx="811746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051"/>
                <a:gridCol w="3279158"/>
                <a:gridCol w="1708030"/>
                <a:gridCol w="2096221"/>
              </a:tblGrid>
              <a:tr h="27547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Result(T2)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Vs2[0][15: 0]*Vs1[0][15:  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P0_T0+P1_T0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P0_T1+Vd[0][31:0]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Vs2[0][31:16]*Vs1[0][31:16]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x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Vs2[1][15: 0]*Vs1[1][15:  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P2_T0+P3_T0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P2_T1+Vd[0][31:0]</a:t>
                      </a:r>
                      <a:endParaRPr lang="zh-TW" altLang="en-US" dirty="0" smtClean="0"/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Pipe3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Vs2[1][31:16]*Vs1[1][31:16]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chemeClr val="dk1"/>
                          </a:solidFill>
                        </a:rPr>
                        <a:t>x</a:t>
                      </a:r>
                      <a:endParaRPr lang="zh-TW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983408" y="4091430"/>
            <a:ext cx="452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T= 4 cycles, the latency is 3T = 12  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862640" y="941882"/>
            <a:ext cx="828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Operation: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 = </a:t>
            </a:r>
            <a:r>
              <a:rPr lang="en-US" altLang="zh-TW" dirty="0" err="1" smtClean="0"/>
              <a:t>vd</a:t>
            </a:r>
            <a:r>
              <a:rPr lang="en-US" altLang="zh-TW" dirty="0" smtClean="0"/>
              <a:t>[31:0] + (vs1[31:16] * vs2[31:16]) + 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	      (vs1[15:  0] * vs2[15:  0]), sew=32 and </a:t>
            </a:r>
            <a:r>
              <a:rPr lang="en-US" altLang="zh-TW" dirty="0" err="1" smtClean="0"/>
              <a:t>ediv</a:t>
            </a:r>
            <a:r>
              <a:rPr lang="en-US" altLang="zh-TW" dirty="0" smtClean="0"/>
              <a:t>=2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011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per Lane (64-bit)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93470" y="2333625"/>
            <a:ext cx="6441440" cy="3223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921635" y="2752090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32/16-bit FPU pipeline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921635" y="3468370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32/16-bit FPU pipeline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21635" y="417766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21000" y="484568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37" name="文字方塊 685"/>
          <p:cNvSpPr txBox="1"/>
          <p:nvPr/>
        </p:nvSpPr>
        <p:spPr>
          <a:xfrm>
            <a:off x="672862" y="4887595"/>
            <a:ext cx="188055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31:0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[15:0]}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820420" y="3032760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821055" y="3763010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854710" y="5147310"/>
            <a:ext cx="20669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855345" y="4519930"/>
            <a:ext cx="20326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5044440" y="3032760"/>
            <a:ext cx="2653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5044440" y="3700780"/>
            <a:ext cx="26543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5044440" y="4424045"/>
            <a:ext cx="26543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4989830" y="5058410"/>
            <a:ext cx="270827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8" name="文字方塊 685"/>
          <p:cNvSpPr txBox="1"/>
          <p:nvPr/>
        </p:nvSpPr>
        <p:spPr>
          <a:xfrm>
            <a:off x="672863" y="4274820"/>
            <a:ext cx="1904752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63:32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[31:16]}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29" name="文字方塊 685"/>
          <p:cNvSpPr txBox="1"/>
          <p:nvPr/>
        </p:nvSpPr>
        <p:spPr>
          <a:xfrm>
            <a:off x="672861" y="3517900"/>
            <a:ext cx="1904754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[47:32]}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2" name="文字方塊 685"/>
          <p:cNvSpPr txBox="1"/>
          <p:nvPr/>
        </p:nvSpPr>
        <p:spPr>
          <a:xfrm>
            <a:off x="672862" y="2793365"/>
            <a:ext cx="186450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[63:48]}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5" name="文字方塊 685"/>
          <p:cNvSpPr txBox="1"/>
          <p:nvPr/>
        </p:nvSpPr>
        <p:spPr>
          <a:xfrm>
            <a:off x="5652136" y="2793365"/>
            <a:ext cx="186450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[63:48]}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6" name="文字方塊 685"/>
          <p:cNvSpPr txBox="1"/>
          <p:nvPr/>
        </p:nvSpPr>
        <p:spPr>
          <a:xfrm>
            <a:off x="5652136" y="3466693"/>
            <a:ext cx="1904754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32’b0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 or {16’b0, [47:32]}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7" name="文字方塊 685"/>
          <p:cNvSpPr txBox="1"/>
          <p:nvPr/>
        </p:nvSpPr>
        <p:spPr>
          <a:xfrm>
            <a:off x="5659752" y="4177665"/>
            <a:ext cx="1904752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63:32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[31:16]}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8" name="文字方塊 685"/>
          <p:cNvSpPr txBox="1"/>
          <p:nvPr/>
        </p:nvSpPr>
        <p:spPr>
          <a:xfrm>
            <a:off x="5683946" y="4820285"/>
            <a:ext cx="1880558" cy="24511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[</a:t>
            </a:r>
            <a:r>
              <a:rPr lang="en-US" sz="1000" kern="100" dirty="0" smtClean="0">
                <a:latin typeface="Georgia"/>
                <a:ea typeface="新細明體"/>
                <a:cs typeface="Calibri"/>
              </a:rPr>
              <a:t>31:0</a:t>
            </a:r>
            <a:r>
              <a:rPr lang="en-US" sz="1000" kern="100" dirty="0" smtClean="0">
                <a:effectLst/>
                <a:latin typeface="Georgia"/>
                <a:ea typeface="新細明體"/>
                <a:cs typeface="Calibri"/>
              </a:rPr>
              <a:t>] or {16’b0, [15:0]}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87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304803"/>
            <a:chOff x="0" y="0"/>
            <a:chExt cx="6539230" cy="4630190"/>
          </a:xfrm>
        </p:grpSpPr>
        <p:sp>
          <p:nvSpPr>
            <p:cNvPr id="73" name="文字方塊 1497"/>
            <p:cNvSpPr txBox="1"/>
            <p:nvPr/>
          </p:nvSpPr>
          <p:spPr>
            <a:xfrm>
              <a:off x="44085" y="3486314"/>
              <a:ext cx="80012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2" name="文字方塊 1497"/>
            <p:cNvSpPr txBox="1"/>
            <p:nvPr/>
          </p:nvSpPr>
          <p:spPr>
            <a:xfrm>
              <a:off x="246806" y="2549407"/>
              <a:ext cx="967203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Vs1[0][31:16]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246806" y="2295407"/>
              <a:ext cx="967203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1" name="文字方塊 1497"/>
            <p:cNvSpPr txBox="1"/>
            <p:nvPr/>
          </p:nvSpPr>
          <p:spPr>
            <a:xfrm>
              <a:off x="149461" y="1573639"/>
              <a:ext cx="96720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Vs1[1][15:0]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" name="文字方塊 1497"/>
            <p:cNvSpPr txBox="1"/>
            <p:nvPr/>
          </p:nvSpPr>
          <p:spPr>
            <a:xfrm>
              <a:off x="246806" y="1332452"/>
              <a:ext cx="96720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6" name="文字方塊 1497"/>
            <p:cNvSpPr txBox="1"/>
            <p:nvPr/>
          </p:nvSpPr>
          <p:spPr>
            <a:xfrm>
              <a:off x="346891" y="411615"/>
              <a:ext cx="93969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" name="文字方塊 1497"/>
            <p:cNvSpPr txBox="1"/>
            <p:nvPr/>
          </p:nvSpPr>
          <p:spPr>
            <a:xfrm>
              <a:off x="364798" y="670396"/>
              <a:ext cx="93969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Vs1[1][31:16]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58648" y="3253309"/>
              <a:ext cx="80012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" name="橢圓 699"/>
            <p:cNvSpPr/>
            <p:nvPr/>
          </p:nvSpPr>
          <p:spPr>
            <a:xfrm>
              <a:off x="5239341" y="3579922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38729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64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8488394" cy="5288334"/>
            <a:chOff x="0" y="0"/>
            <a:chExt cx="7213681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2" name="文字方塊 1497"/>
            <p:cNvSpPr txBox="1"/>
            <p:nvPr/>
          </p:nvSpPr>
          <p:spPr>
            <a:xfrm>
              <a:off x="5273395" y="538970"/>
              <a:ext cx="1537081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Vs2[1][31:16] * Vs1[1][31:16]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8" name="文字方塊 1497"/>
            <p:cNvSpPr txBox="1"/>
            <p:nvPr/>
          </p:nvSpPr>
          <p:spPr>
            <a:xfrm>
              <a:off x="5279575" y="1482929"/>
              <a:ext cx="1934106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Vs2[1][15:0] * Vs1[1][15:0]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9" name="文字方塊 1497"/>
            <p:cNvSpPr txBox="1"/>
            <p:nvPr/>
          </p:nvSpPr>
          <p:spPr>
            <a:xfrm>
              <a:off x="5319808" y="2417810"/>
              <a:ext cx="1490668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Vs2[0][31:16] * Vs1[0][31:16]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80" name="文字方塊 1497"/>
            <p:cNvSpPr txBox="1"/>
            <p:nvPr/>
          </p:nvSpPr>
          <p:spPr>
            <a:xfrm>
              <a:off x="5328437" y="3276033"/>
              <a:ext cx="1679975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Vs2[0][15:0] * Vs1[0][15:0]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2285507" y="3786653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2226993" y="1650692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2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5" name="文字方塊 1497"/>
            <p:cNvSpPr txBox="1"/>
            <p:nvPr/>
          </p:nvSpPr>
          <p:spPr>
            <a:xfrm>
              <a:off x="291397" y="1354514"/>
              <a:ext cx="835598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err="1" smtClean="0">
                  <a:latin typeface="Georgia"/>
                  <a:ea typeface="新細明體"/>
                </a:rPr>
                <a:t>Vd</a:t>
              </a:r>
              <a:r>
                <a:rPr lang="en-US" altLang="zh-TW" sz="800" kern="100" dirty="0" smtClean="0">
                  <a:latin typeface="Georgia"/>
                  <a:ea typeface="新細明體"/>
                </a:rPr>
                <a:t>[1][31:0]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9" name="文字方塊 1497"/>
            <p:cNvSpPr txBox="1"/>
            <p:nvPr/>
          </p:nvSpPr>
          <p:spPr>
            <a:xfrm>
              <a:off x="869319" y="288126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3" name="文字方塊 1497"/>
            <p:cNvSpPr txBox="1"/>
            <p:nvPr/>
          </p:nvSpPr>
          <p:spPr>
            <a:xfrm>
              <a:off x="168613" y="3276033"/>
              <a:ext cx="690160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err="1" smtClean="0">
                  <a:latin typeface="Georgia"/>
                  <a:ea typeface="新細明體"/>
                </a:rPr>
                <a:t>Vd</a:t>
              </a:r>
              <a:r>
                <a:rPr lang="en-US" altLang="zh-TW" sz="800" kern="100" dirty="0" smtClean="0">
                  <a:latin typeface="Georgia"/>
                  <a:ea typeface="新細明體"/>
                </a:rPr>
                <a:t>[0][31:0]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4" name="文字方塊 1497"/>
            <p:cNvSpPr txBox="1"/>
            <p:nvPr/>
          </p:nvSpPr>
          <p:spPr>
            <a:xfrm>
              <a:off x="783100" y="2295407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Vs2[1]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" name="文字方塊 1497"/>
            <p:cNvSpPr txBox="1"/>
            <p:nvPr/>
          </p:nvSpPr>
          <p:spPr>
            <a:xfrm>
              <a:off x="783100" y="2544810"/>
              <a:ext cx="430909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 smtClean="0">
                  <a:latin typeface="Georgia"/>
                  <a:ea typeface="新細明體"/>
                </a:rPr>
                <a:t>0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文字方塊 1497"/>
          <p:cNvSpPr txBox="1"/>
          <p:nvPr/>
        </p:nvSpPr>
        <p:spPr>
          <a:xfrm>
            <a:off x="6949112" y="2819299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(Vs2[1][31:16] * Vs1[1][31:16])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(Vs2[1</a:t>
            </a:r>
            <a:r>
              <a:rPr lang="en-US" altLang="zh-TW" sz="800" kern="100" dirty="0" smtClean="0">
                <a:latin typeface="Georgia"/>
              </a:rPr>
              <a:t>][15:0] </a:t>
            </a:r>
            <a:r>
              <a:rPr lang="en-US" altLang="zh-TW" sz="800" kern="100" dirty="0">
                <a:latin typeface="Georgia"/>
              </a:rPr>
              <a:t>* Vs1[1</a:t>
            </a:r>
            <a:r>
              <a:rPr lang="en-US" altLang="zh-TW" sz="800" kern="100" dirty="0" smtClean="0">
                <a:latin typeface="Georgia"/>
              </a:rPr>
              <a:t>][15:0])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1" name="文字方塊 1497"/>
          <p:cNvSpPr txBox="1"/>
          <p:nvPr/>
        </p:nvSpPr>
        <p:spPr>
          <a:xfrm>
            <a:off x="7109803" y="4869278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(Vs2[0][31:16] * Vs1[0][31:16])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</a:t>
            </a:r>
            <a:r>
              <a:rPr lang="en-US" altLang="zh-TW" sz="800" kern="100" dirty="0" smtClean="0">
                <a:latin typeface="Georgia"/>
              </a:rPr>
              <a:t>Vs2[0][15:0] </a:t>
            </a:r>
            <a:r>
              <a:rPr lang="en-US" altLang="zh-TW" sz="800" kern="100" dirty="0">
                <a:latin typeface="Georgia"/>
              </a:rPr>
              <a:t>* </a:t>
            </a:r>
            <a:r>
              <a:rPr lang="en-US" altLang="zh-TW" sz="800" kern="100" dirty="0" smtClean="0">
                <a:latin typeface="Georgia"/>
              </a:rPr>
              <a:t>Vs1[0][15:0])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9748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字方塊 1497"/>
          <p:cNvSpPr txBox="1"/>
          <p:nvPr/>
        </p:nvSpPr>
        <p:spPr>
          <a:xfrm>
            <a:off x="6949112" y="2819299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(Vs2[1][31:16] * Vs1[1][31:16])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(Vs2[1</a:t>
            </a:r>
            <a:r>
              <a:rPr lang="en-US" altLang="zh-TW" sz="800" kern="100" dirty="0" smtClean="0">
                <a:latin typeface="Georgia"/>
              </a:rPr>
              <a:t>][15:0] </a:t>
            </a:r>
            <a:r>
              <a:rPr lang="en-US" altLang="zh-TW" sz="800" kern="100" dirty="0">
                <a:latin typeface="Georgia"/>
              </a:rPr>
              <a:t>* Vs1[1</a:t>
            </a:r>
            <a:r>
              <a:rPr lang="en-US" altLang="zh-TW" sz="800" kern="100" dirty="0" smtClean="0">
                <a:latin typeface="Georgia"/>
              </a:rPr>
              <a:t>][15:0])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</a:rPr>
              <a:t>+ </a:t>
            </a:r>
            <a:r>
              <a:rPr lang="en-US" altLang="zh-TW" sz="800" kern="100" dirty="0" err="1" smtClean="0">
                <a:latin typeface="Georgia"/>
              </a:rPr>
              <a:t>Vd</a:t>
            </a:r>
            <a:r>
              <a:rPr lang="en-US" altLang="zh-TW" sz="800" kern="100" dirty="0" smtClean="0">
                <a:latin typeface="Georgia"/>
              </a:rPr>
              <a:t>[1][31:0]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/>
              <a:t>Dot Product Operation per Lane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46" name="畫布 135"/>
          <p:cNvGrpSpPr/>
          <p:nvPr/>
        </p:nvGrpSpPr>
        <p:grpSpPr>
          <a:xfrm>
            <a:off x="655607" y="1120309"/>
            <a:ext cx="7694762" cy="5288334"/>
            <a:chOff x="0" y="0"/>
            <a:chExt cx="6539230" cy="4615815"/>
          </a:xfrm>
        </p:grpSpPr>
        <p:sp>
          <p:nvSpPr>
            <p:cNvPr id="647" name="矩形 646"/>
            <p:cNvSpPr/>
            <p:nvPr/>
          </p:nvSpPr>
          <p:spPr>
            <a:xfrm>
              <a:off x="0" y="0"/>
              <a:ext cx="6539230" cy="461581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48" name="矩形 647"/>
            <p:cNvSpPr/>
            <p:nvPr/>
          </p:nvSpPr>
          <p:spPr>
            <a:xfrm>
              <a:off x="1377364" y="3342151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49" name="直線接點 648"/>
            <p:cNvCxnSpPr/>
            <p:nvPr/>
          </p:nvCxnSpPr>
          <p:spPr>
            <a:xfrm>
              <a:off x="4925131" y="3606978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矩形 649"/>
            <p:cNvSpPr/>
            <p:nvPr/>
          </p:nvSpPr>
          <p:spPr>
            <a:xfrm>
              <a:off x="1319865" y="441169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1" name="直線接點 650"/>
            <p:cNvCxnSpPr/>
            <p:nvPr/>
          </p:nvCxnSpPr>
          <p:spPr>
            <a:xfrm>
              <a:off x="4858736" y="716934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接點 651"/>
            <p:cNvCxnSpPr/>
            <p:nvPr/>
          </p:nvCxnSpPr>
          <p:spPr>
            <a:xfrm>
              <a:off x="1168311" y="3587116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單箭頭接點 652"/>
            <p:cNvCxnSpPr/>
            <p:nvPr/>
          </p:nvCxnSpPr>
          <p:spPr>
            <a:xfrm>
              <a:off x="992883" y="3834637"/>
              <a:ext cx="1702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單箭頭接點 653"/>
            <p:cNvCxnSpPr/>
            <p:nvPr/>
          </p:nvCxnSpPr>
          <p:spPr>
            <a:xfrm>
              <a:off x="595306" y="3659526"/>
              <a:ext cx="5678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直線單箭頭接點 654"/>
            <p:cNvCxnSpPr/>
            <p:nvPr/>
          </p:nvCxnSpPr>
          <p:spPr>
            <a:xfrm>
              <a:off x="1168006" y="3755743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文字方塊 1497"/>
            <p:cNvSpPr txBox="1"/>
            <p:nvPr/>
          </p:nvSpPr>
          <p:spPr>
            <a:xfrm>
              <a:off x="1424683" y="3399212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7" name="文字方塊 1497"/>
            <p:cNvSpPr txBox="1"/>
            <p:nvPr/>
          </p:nvSpPr>
          <p:spPr>
            <a:xfrm>
              <a:off x="1424683" y="3608583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58" name="矩形 657"/>
            <p:cNvSpPr/>
            <p:nvPr/>
          </p:nvSpPr>
          <p:spPr>
            <a:xfrm>
              <a:off x="1377364" y="2318042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59" name="直線接點 658"/>
            <p:cNvCxnSpPr/>
            <p:nvPr/>
          </p:nvCxnSpPr>
          <p:spPr>
            <a:xfrm flipV="1">
              <a:off x="5272543" y="3587057"/>
              <a:ext cx="401" cy="5999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接點 659"/>
            <p:cNvCxnSpPr/>
            <p:nvPr/>
          </p:nvCxnSpPr>
          <p:spPr>
            <a:xfrm flipH="1">
              <a:off x="977136" y="4187016"/>
              <a:ext cx="430109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接點 660"/>
            <p:cNvCxnSpPr/>
            <p:nvPr/>
          </p:nvCxnSpPr>
          <p:spPr>
            <a:xfrm flipV="1">
              <a:off x="977052" y="3834451"/>
              <a:ext cx="84" cy="3524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接點 661"/>
            <p:cNvCxnSpPr/>
            <p:nvPr/>
          </p:nvCxnSpPr>
          <p:spPr>
            <a:xfrm>
              <a:off x="4925131" y="2582850"/>
              <a:ext cx="3482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 flipV="1">
              <a:off x="5273395" y="2582850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 flipH="1">
              <a:off x="945564" y="3094310"/>
              <a:ext cx="43335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接點 664"/>
            <p:cNvCxnSpPr/>
            <p:nvPr/>
          </p:nvCxnSpPr>
          <p:spPr>
            <a:xfrm flipV="1">
              <a:off x="945564" y="3094310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接點 665"/>
            <p:cNvCxnSpPr/>
            <p:nvPr/>
          </p:nvCxnSpPr>
          <p:spPr>
            <a:xfrm>
              <a:off x="1168311" y="323058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單箭頭接點 666"/>
            <p:cNvCxnSpPr/>
            <p:nvPr/>
          </p:nvCxnSpPr>
          <p:spPr>
            <a:xfrm>
              <a:off x="771983" y="3399212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單箭頭接點 667"/>
            <p:cNvCxnSpPr/>
            <p:nvPr/>
          </p:nvCxnSpPr>
          <p:spPr>
            <a:xfrm>
              <a:off x="945564" y="3302995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單箭頭接點 668"/>
            <p:cNvCxnSpPr/>
            <p:nvPr/>
          </p:nvCxnSpPr>
          <p:spPr>
            <a:xfrm>
              <a:off x="1168006" y="3399212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矩形 669"/>
            <p:cNvSpPr/>
            <p:nvPr/>
          </p:nvSpPr>
          <p:spPr>
            <a:xfrm>
              <a:off x="1377364" y="1381696"/>
              <a:ext cx="3547767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0">
                <a:lnSpc>
                  <a:spcPct val="150000"/>
                </a:lnSpc>
                <a:spcAft>
                  <a:spcPts val="0"/>
                </a:spcAft>
              </a:pPr>
              <a:r>
                <a:rPr lang="en-US" sz="1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FMAC pipeline2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671" name="直線接點 670"/>
            <p:cNvCxnSpPr/>
            <p:nvPr/>
          </p:nvCxnSpPr>
          <p:spPr>
            <a:xfrm>
              <a:off x="4909587" y="1653820"/>
              <a:ext cx="348264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接點 671"/>
            <p:cNvCxnSpPr/>
            <p:nvPr/>
          </p:nvCxnSpPr>
          <p:spPr>
            <a:xfrm flipV="1">
              <a:off x="5257851" y="1653820"/>
              <a:ext cx="0" cy="5114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接點 672"/>
            <p:cNvCxnSpPr/>
            <p:nvPr/>
          </p:nvCxnSpPr>
          <p:spPr>
            <a:xfrm flipH="1">
              <a:off x="771983" y="2165260"/>
              <a:ext cx="448586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接點 673"/>
            <p:cNvCxnSpPr/>
            <p:nvPr/>
          </p:nvCxnSpPr>
          <p:spPr>
            <a:xfrm flipV="1">
              <a:off x="765532" y="2165261"/>
              <a:ext cx="6451" cy="12339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直線單箭頭接點 674"/>
            <p:cNvCxnSpPr/>
            <p:nvPr/>
          </p:nvCxnSpPr>
          <p:spPr>
            <a:xfrm>
              <a:off x="581382" y="3472364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文字方塊 1497"/>
            <p:cNvSpPr txBox="1"/>
            <p:nvPr/>
          </p:nvSpPr>
          <p:spPr>
            <a:xfrm>
              <a:off x="1424683" y="236776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77" name="文字方塊 1497"/>
            <p:cNvSpPr txBox="1"/>
            <p:nvPr/>
          </p:nvSpPr>
          <p:spPr>
            <a:xfrm>
              <a:off x="1424683" y="2582850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78" name="直線單箭頭接點 677"/>
            <p:cNvCxnSpPr/>
            <p:nvPr/>
          </p:nvCxnSpPr>
          <p:spPr>
            <a:xfrm>
              <a:off x="1174164" y="2433606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單箭頭接點 678"/>
            <p:cNvCxnSpPr/>
            <p:nvPr/>
          </p:nvCxnSpPr>
          <p:spPr>
            <a:xfrm>
              <a:off x="1174164" y="2702354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接點 679"/>
            <p:cNvCxnSpPr/>
            <p:nvPr/>
          </p:nvCxnSpPr>
          <p:spPr>
            <a:xfrm flipV="1">
              <a:off x="5207000" y="716934"/>
              <a:ext cx="0" cy="511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接點 680"/>
            <p:cNvCxnSpPr/>
            <p:nvPr/>
          </p:nvCxnSpPr>
          <p:spPr>
            <a:xfrm flipH="1">
              <a:off x="992883" y="1228355"/>
              <a:ext cx="4207891" cy="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單箭頭接點 681"/>
            <p:cNvCxnSpPr/>
            <p:nvPr/>
          </p:nvCxnSpPr>
          <p:spPr>
            <a:xfrm>
              <a:off x="1163109" y="1511891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直線單箭頭接點 682"/>
            <p:cNvCxnSpPr/>
            <p:nvPr/>
          </p:nvCxnSpPr>
          <p:spPr>
            <a:xfrm>
              <a:off x="1168440" y="1863929"/>
              <a:ext cx="19786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4" name="文字方塊 1497"/>
            <p:cNvSpPr txBox="1"/>
            <p:nvPr/>
          </p:nvSpPr>
          <p:spPr>
            <a:xfrm>
              <a:off x="1424683" y="1405718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85" name="文字方塊 1497"/>
            <p:cNvSpPr txBox="1"/>
            <p:nvPr/>
          </p:nvSpPr>
          <p:spPr>
            <a:xfrm>
              <a:off x="1424683" y="1609929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86" name="直線接點 685"/>
            <p:cNvCxnSpPr/>
            <p:nvPr/>
          </p:nvCxnSpPr>
          <p:spPr>
            <a:xfrm>
              <a:off x="1163108" y="135937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接點 686"/>
            <p:cNvCxnSpPr/>
            <p:nvPr/>
          </p:nvCxnSpPr>
          <p:spPr>
            <a:xfrm flipV="1">
              <a:off x="992883" y="1228355"/>
              <a:ext cx="0" cy="208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單箭頭接點 687"/>
            <p:cNvCxnSpPr/>
            <p:nvPr/>
          </p:nvCxnSpPr>
          <p:spPr>
            <a:xfrm>
              <a:off x="971601" y="1437041"/>
              <a:ext cx="21754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單箭頭接點 688"/>
            <p:cNvCxnSpPr/>
            <p:nvPr/>
          </p:nvCxnSpPr>
          <p:spPr>
            <a:xfrm>
              <a:off x="586713" y="1592943"/>
              <a:ext cx="5817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0" name="文字方塊 1497"/>
            <p:cNvSpPr txBox="1"/>
            <p:nvPr/>
          </p:nvSpPr>
          <p:spPr>
            <a:xfrm>
              <a:off x="1346322" y="462934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691" name="文字方塊 1497"/>
            <p:cNvSpPr txBox="1"/>
            <p:nvPr/>
          </p:nvSpPr>
          <p:spPr>
            <a:xfrm>
              <a:off x="1346322" y="665616"/>
              <a:ext cx="358444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2" name="直線單箭頭接點 691"/>
            <p:cNvCxnSpPr/>
            <p:nvPr/>
          </p:nvCxnSpPr>
          <p:spPr>
            <a:xfrm>
              <a:off x="1116665" y="538970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直線單箭頭接點 692"/>
            <p:cNvCxnSpPr/>
            <p:nvPr/>
          </p:nvCxnSpPr>
          <p:spPr>
            <a:xfrm>
              <a:off x="1104737" y="855545"/>
              <a:ext cx="20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接點 693"/>
            <p:cNvCxnSpPr/>
            <p:nvPr/>
          </p:nvCxnSpPr>
          <p:spPr>
            <a:xfrm>
              <a:off x="1168311" y="1714425"/>
              <a:ext cx="1" cy="299448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線接點 694"/>
            <p:cNvCxnSpPr/>
            <p:nvPr/>
          </p:nvCxnSpPr>
          <p:spPr>
            <a:xfrm flipV="1">
              <a:off x="771983" y="1953158"/>
              <a:ext cx="0" cy="2180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單箭頭接點 695"/>
            <p:cNvCxnSpPr/>
            <p:nvPr/>
          </p:nvCxnSpPr>
          <p:spPr>
            <a:xfrm>
              <a:off x="771983" y="1953158"/>
              <a:ext cx="39112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單箭頭接點 696"/>
            <p:cNvCxnSpPr/>
            <p:nvPr/>
          </p:nvCxnSpPr>
          <p:spPr>
            <a:xfrm>
              <a:off x="581381" y="1783138"/>
              <a:ext cx="5817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橢圓 697"/>
            <p:cNvSpPr/>
            <p:nvPr/>
          </p:nvSpPr>
          <p:spPr>
            <a:xfrm>
              <a:off x="736271" y="2121330"/>
              <a:ext cx="80467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699" name="直線單箭頭接點 698"/>
            <p:cNvCxnSpPr/>
            <p:nvPr/>
          </p:nvCxnSpPr>
          <p:spPr>
            <a:xfrm>
              <a:off x="5272994" y="3604563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矩形 700"/>
            <p:cNvSpPr/>
            <p:nvPr/>
          </p:nvSpPr>
          <p:spPr>
            <a:xfrm>
              <a:off x="309235" y="10019"/>
              <a:ext cx="1295278" cy="2946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Reduction control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sp>
          <p:nvSpPr>
            <p:cNvPr id="702" name="向下箭號 701"/>
            <p:cNvSpPr/>
            <p:nvPr/>
          </p:nvSpPr>
          <p:spPr>
            <a:xfrm>
              <a:off x="364798" y="323671"/>
              <a:ext cx="119786" cy="4291461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1" name="直線單箭頭接點 70"/>
            <p:cNvCxnSpPr/>
            <p:nvPr/>
          </p:nvCxnSpPr>
          <p:spPr>
            <a:xfrm>
              <a:off x="5257851" y="1659719"/>
              <a:ext cx="58172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 bwMode="auto">
          <a:xfrm>
            <a:off x="2276362" y="4949408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2276362" y="2716960"/>
            <a:ext cx="4156394" cy="596258"/>
          </a:xfrm>
          <a:prstGeom prst="rect">
            <a:avLst/>
          </a:prstGeom>
          <a:solidFill>
            <a:schemeClr val="accent1">
              <a:alpha val="4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文字方塊 1497"/>
          <p:cNvSpPr txBox="1"/>
          <p:nvPr/>
        </p:nvSpPr>
        <p:spPr>
          <a:xfrm>
            <a:off x="7109803" y="4869278"/>
            <a:ext cx="1808695" cy="291008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  <a:ea typeface="新細明體"/>
              </a:rPr>
              <a:t>(Vs2[0][31:16] * Vs1[0][31:16]) +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>
                <a:latin typeface="Georgia"/>
              </a:rPr>
              <a:t>(</a:t>
            </a:r>
            <a:r>
              <a:rPr lang="en-US" altLang="zh-TW" sz="800" kern="100" dirty="0" smtClean="0">
                <a:latin typeface="Georgia"/>
              </a:rPr>
              <a:t>Vs2[0][15:0] </a:t>
            </a:r>
            <a:r>
              <a:rPr lang="en-US" altLang="zh-TW" sz="800" kern="100" dirty="0">
                <a:latin typeface="Georgia"/>
              </a:rPr>
              <a:t>* </a:t>
            </a:r>
            <a:r>
              <a:rPr lang="en-US" altLang="zh-TW" sz="800" kern="100" dirty="0" smtClean="0">
                <a:latin typeface="Georgia"/>
              </a:rPr>
              <a:t>Vs1[0][15:0])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latin typeface="Georgia"/>
              </a:rPr>
              <a:t>+ </a:t>
            </a:r>
            <a:r>
              <a:rPr lang="en-US" altLang="zh-TW" sz="800" kern="100" dirty="0" err="1" smtClean="0">
                <a:latin typeface="Georgia"/>
              </a:rPr>
              <a:t>Vd</a:t>
            </a:r>
            <a:r>
              <a:rPr lang="en-US" altLang="zh-TW" sz="800" kern="100" dirty="0" smtClean="0">
                <a:latin typeface="Georgia"/>
              </a:rPr>
              <a:t>[0][31:0]</a:t>
            </a:r>
            <a:endParaRPr lang="en-US" altLang="zh-TW" sz="800" kern="100" dirty="0">
              <a:latin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altLang="zh-TW" sz="800" kern="100" dirty="0">
              <a:latin typeface="Times New Roman"/>
              <a:ea typeface="Georgi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800" kern="100" dirty="0">
              <a:effectLst/>
              <a:latin typeface="Times New Roman"/>
              <a:ea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141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Instructions Latency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4192"/>
              </p:ext>
            </p:extLst>
          </p:nvPr>
        </p:nvGraphicFramePr>
        <p:xfrm>
          <a:off x="230034" y="1336615"/>
          <a:ext cx="8612040" cy="2916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6020"/>
                <a:gridCol w="4306020"/>
              </a:tblGrid>
              <a:tr h="42256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Instruction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Latency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ADD/SUB/MUL/MADD/MUSB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r>
                        <a:rPr lang="en-US" altLang="zh-TW" baseline="0" dirty="0" smtClean="0"/>
                        <a:t> + (</a:t>
                      </a:r>
                      <a:r>
                        <a:rPr lang="en-US" altLang="zh-TW" dirty="0" smtClean="0"/>
                        <a:t>LMUL-1)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DIV/SQRT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17*LMUL</a:t>
                      </a:r>
                      <a:r>
                        <a:rPr lang="en-US" altLang="zh-TW" baseline="0" dirty="0" smtClean="0"/>
                        <a:t> (sew=32, single precision)</a:t>
                      </a:r>
                    </a:p>
                    <a:p>
                      <a:r>
                        <a:rPr lang="en-US" altLang="zh-TW" baseline="0" dirty="0" smtClean="0"/>
                        <a:t>10*LMUL (sew=16, half precision)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DOT (sew=16/32, </a:t>
                      </a:r>
                      <a:r>
                        <a:rPr lang="en-US" altLang="zh-TW" dirty="0" err="1" smtClean="0"/>
                        <a:t>ediv</a:t>
                      </a:r>
                      <a:r>
                        <a:rPr lang="en-US" altLang="zh-TW" dirty="0" smtClean="0"/>
                        <a:t>=1)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8*LMUL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DOT (sew=32,      </a:t>
                      </a:r>
                      <a:r>
                        <a:rPr lang="en-US" altLang="zh-TW" dirty="0" err="1" smtClean="0"/>
                        <a:t>ediv</a:t>
                      </a:r>
                      <a:r>
                        <a:rPr lang="en-US" altLang="zh-TW" dirty="0" smtClean="0"/>
                        <a:t>=2)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12*LMUL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 sum (unordered)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4*LMUL+4*log2(512/SEW) 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Reduction</a:t>
                      </a:r>
                      <a:r>
                        <a:rPr lang="en-US" altLang="zh-TW" baseline="0" dirty="0" smtClean="0"/>
                        <a:t> sum (ordered)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4*(512/SEW)*LMUL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8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Pipeline 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087120" y="2320925"/>
            <a:ext cx="6441440" cy="2374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新細明體"/>
                <a:cs typeface="Calibri"/>
              </a:rPr>
              <a:t>32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915285" y="251777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FMAC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15285" y="3234055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MISC/CVT Pipeline 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814070" y="2798445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814705" y="3528695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5038090" y="2798445"/>
            <a:ext cx="26536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5038090" y="3466465"/>
            <a:ext cx="26543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815340" y="4285615"/>
            <a:ext cx="2100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915285" y="4011930"/>
            <a:ext cx="212217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32/16-bit </a:t>
            </a: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FPU </a:t>
            </a:r>
            <a:r>
              <a:rPr lang="en-US" sz="1200" kern="100" dirty="0" smtClean="0">
                <a:effectLst/>
                <a:latin typeface="Georgia"/>
                <a:ea typeface="新細明體"/>
                <a:cs typeface="Calibri"/>
              </a:rPr>
              <a:t>DIV/SQRT Pipeline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5038090" y="4284980"/>
            <a:ext cx="265430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160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Interface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600" dirty="0"/>
              <a:t>input       [`VRF_MASK_RANGE] </a:t>
            </a:r>
            <a:r>
              <a:rPr lang="en-US" altLang="zh-TW" sz="1600" dirty="0" err="1" smtClean="0"/>
              <a:t>vfxxx_clr_bits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</a:t>
            </a:r>
            <a:r>
              <a:rPr lang="en-US" altLang="zh-TW" sz="1600" dirty="0" smtClean="0"/>
              <a:t>            [</a:t>
            </a:r>
            <a:r>
              <a:rPr lang="en-US" altLang="zh-TW" sz="1600" dirty="0"/>
              <a:t>1:0] </a:t>
            </a:r>
            <a:r>
              <a:rPr lang="en-US" altLang="zh-TW" sz="1600" dirty="0" err="1" smtClean="0"/>
              <a:t>vfxxx_csr_ediv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input         [`</a:t>
            </a:r>
            <a:r>
              <a:rPr lang="en-US" altLang="zh-TW" sz="1600" dirty="0"/>
              <a:t>EX_CTRL_RANGE] </a:t>
            </a:r>
            <a:r>
              <a:rPr lang="en-US" altLang="zh-TW" sz="1600" dirty="0" err="1" smtClean="0"/>
              <a:t>vfxxx_ex_ctrl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[`MOP_CNT_RANGE] </a:t>
            </a:r>
            <a:r>
              <a:rPr lang="en-US" altLang="zh-TW" sz="1600" dirty="0" err="1" smtClean="0"/>
              <a:t>vfxxx_mop_cnt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[`VRF_MASK_RANGE] </a:t>
            </a:r>
            <a:r>
              <a:rPr lang="en-US" altLang="zh-TW" sz="1600" dirty="0" err="1" smtClean="0"/>
              <a:t>vfxxx_msk_bits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</a:t>
            </a:r>
            <a:r>
              <a:rPr lang="en-US" altLang="zh-TW" sz="1600" dirty="0" smtClean="0"/>
              <a:t>             [</a:t>
            </a:r>
            <a:r>
              <a:rPr lang="en-US" altLang="zh-TW" sz="1600" dirty="0"/>
              <a:t>2:0] </a:t>
            </a:r>
            <a:r>
              <a:rPr lang="en-US" altLang="zh-TW" sz="1600" dirty="0" err="1" smtClean="0"/>
              <a:t>vfxxx_rmode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</a:t>
            </a:r>
            <a:r>
              <a:rPr lang="en-US" altLang="zh-TW" sz="1600" dirty="0" smtClean="0"/>
              <a:t>    [`</a:t>
            </a:r>
            <a:r>
              <a:rPr lang="en-US" altLang="zh-TW" sz="1600" dirty="0"/>
              <a:t>DATA_RANGE] </a:t>
            </a:r>
            <a:r>
              <a:rPr lang="en-US" altLang="zh-TW" sz="1600" dirty="0" smtClean="0"/>
              <a:t>vfxxx_rs1_data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      </a:t>
            </a:r>
            <a:r>
              <a:rPr lang="en-US" altLang="zh-TW" sz="1600" dirty="0" smtClean="0"/>
              <a:t>              vfxxx_rs1_valid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             </a:t>
            </a:r>
            <a:r>
              <a:rPr lang="en-US" altLang="zh-TW" sz="1600" dirty="0" smtClean="0"/>
              <a:t>              </a:t>
            </a:r>
            <a:r>
              <a:rPr lang="en-US" altLang="zh-TW" sz="1600" dirty="0" err="1" smtClean="0"/>
              <a:t>vfxxx_valid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input        [`</a:t>
            </a:r>
            <a:r>
              <a:rPr lang="en-US" altLang="zh-TW" sz="1600" dirty="0"/>
              <a:t>CSR_LMUL_RANGE] </a:t>
            </a:r>
            <a:r>
              <a:rPr lang="en-US" altLang="zh-TW" sz="1600" dirty="0" err="1" smtClean="0"/>
              <a:t>vfxxx_vtype_lmul</a:t>
            </a:r>
            <a:r>
              <a:rPr lang="en-US" altLang="zh-TW" sz="1600" dirty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input            </a:t>
            </a:r>
            <a:r>
              <a:rPr lang="en-US" altLang="zh-TW" sz="1600" dirty="0" smtClean="0"/>
              <a:t>     [`</a:t>
            </a:r>
            <a:r>
              <a:rPr lang="en-US" altLang="zh-TW" sz="1600" dirty="0"/>
              <a:t>SEW_RANGE] </a:t>
            </a:r>
            <a:r>
              <a:rPr lang="en-US" altLang="zh-TW" sz="1600" dirty="0" err="1" smtClean="0"/>
              <a:t>vfxxx_vtype_sew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 smtClean="0"/>
              <a:t>Input			   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vfxxx_wide</a:t>
            </a:r>
            <a:r>
              <a:rPr lang="en-US" altLang="zh-TW" sz="1600" dirty="0" smtClean="0"/>
              <a:t>;  // indicate the widening operation</a:t>
            </a:r>
          </a:p>
          <a:p>
            <a:pPr marL="0" indent="0">
              <a:buNone/>
            </a:pP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 smtClean="0"/>
              <a:t>output      </a:t>
            </a:r>
            <a:r>
              <a:rPr lang="en-US" altLang="zh-TW" sz="1600" dirty="0"/>
              <a:t>[`VRF_MASK_RANGE] </a:t>
            </a:r>
            <a:r>
              <a:rPr lang="en-US" altLang="zh-TW" sz="1600" dirty="0" err="1" smtClean="0"/>
              <a:t>vfxxx_mask</a:t>
            </a:r>
            <a:r>
              <a:rPr lang="en-US" altLang="zh-TW" sz="1600" dirty="0"/>
              <a:t>; </a:t>
            </a:r>
            <a:endParaRPr lang="en-US" altLang="zh-TW" sz="1600" dirty="0" smtClean="0"/>
          </a:p>
          <a:p>
            <a:pPr marL="0" indent="0">
              <a:buNone/>
            </a:pPr>
            <a:r>
              <a:rPr lang="en-US" altLang="zh-TW" sz="1600" dirty="0"/>
              <a:t>output      [`VRF_DATA_RANGE] </a:t>
            </a:r>
            <a:r>
              <a:rPr lang="en-US" altLang="zh-TW" sz="1600" dirty="0" err="1" smtClean="0"/>
              <a:t>vfxxx_data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r>
              <a:rPr lang="en-US" altLang="zh-TW" sz="1600" dirty="0"/>
              <a:t>output                              [4:0] </a:t>
            </a:r>
            <a:r>
              <a:rPr lang="en-US" altLang="zh-TW" sz="1600" dirty="0" err="1"/>
              <a:t>vfxxx_vfcsr_flag_set</a:t>
            </a:r>
            <a:r>
              <a:rPr lang="en-US" altLang="zh-TW" sz="1600" dirty="0" smtClean="0"/>
              <a:t>;</a:t>
            </a:r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r>
              <a:rPr lang="en-US" altLang="zh-TW" sz="1600" dirty="0" smtClean="0"/>
              <a:t>Note: xxx includes: mac, div, </a:t>
            </a:r>
            <a:r>
              <a:rPr lang="en-US" altLang="zh-TW" sz="1600" dirty="0" err="1" smtClean="0"/>
              <a:t>mis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350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FPU Pipeline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FPU FMAC pipeline: </a:t>
            </a:r>
            <a:r>
              <a:rPr lang="en-US" altLang="zh-TW" sz="2400" dirty="0" smtClean="0"/>
              <a:t>ADD/SUB/MUL/MADD/MSUB/REDSUM/DOT instructions 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FPU DIV pipeline: </a:t>
            </a:r>
            <a:r>
              <a:rPr lang="en-US" altLang="zh-TW" sz="2400" dirty="0" smtClean="0"/>
              <a:t>DIV/SQRT instructions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/>
              <a:t>FPU MISC/CVT pipeline: CMP/MERGE/SIGN/MIN/MAX/CLASS/CVT/REDMAX/REDMIN/MV instructions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3" name="Rectangle 6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4" name="Rectangle 7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/>
            </a:r>
            <a:br>
              <a:rPr kumimoji="1" lang="zh-TW" altLang="zh-TW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</a:b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Calibri" pitchFamily="34" charset="0"/>
              </a:rPr>
              <a:t>    </a:t>
            </a:r>
            <a:endParaRPr kumimoji="1" lang="en-US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48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  FMAC Pipeline (subnormal input)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14" name="畫布 135"/>
          <p:cNvGrpSpPr/>
          <p:nvPr/>
        </p:nvGrpSpPr>
        <p:grpSpPr>
          <a:xfrm>
            <a:off x="927287" y="1604217"/>
            <a:ext cx="7093528" cy="4349750"/>
            <a:chOff x="-578" y="0"/>
            <a:chExt cx="7093528" cy="4349750"/>
          </a:xfrm>
        </p:grpSpPr>
        <p:sp>
          <p:nvSpPr>
            <p:cNvPr id="815" name="矩形 814"/>
            <p:cNvSpPr/>
            <p:nvPr/>
          </p:nvSpPr>
          <p:spPr>
            <a:xfrm>
              <a:off x="0" y="0"/>
              <a:ext cx="7092950" cy="434975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816" name="文字方塊 1037"/>
            <p:cNvSpPr txBox="1"/>
            <p:nvPr/>
          </p:nvSpPr>
          <p:spPr>
            <a:xfrm>
              <a:off x="-578" y="101399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17" name="文字方塊 1008"/>
            <p:cNvSpPr txBox="1"/>
            <p:nvPr/>
          </p:nvSpPr>
          <p:spPr>
            <a:xfrm>
              <a:off x="317406" y="1355287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18" name="文字方塊 1007"/>
            <p:cNvSpPr txBox="1"/>
            <p:nvPr/>
          </p:nvSpPr>
          <p:spPr>
            <a:xfrm>
              <a:off x="297646" y="1573590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19" name="文字方塊 1015"/>
            <p:cNvSpPr txBox="1"/>
            <p:nvPr/>
          </p:nvSpPr>
          <p:spPr>
            <a:xfrm>
              <a:off x="317406" y="1790414"/>
              <a:ext cx="42986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0" name="文字方塊 882"/>
            <p:cNvSpPr txBox="1"/>
            <p:nvPr/>
          </p:nvSpPr>
          <p:spPr>
            <a:xfrm>
              <a:off x="3413531" y="20101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sub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1" name="文字方塊 904"/>
            <p:cNvSpPr txBox="1"/>
            <p:nvPr/>
          </p:nvSpPr>
          <p:spPr>
            <a:xfrm>
              <a:off x="1285531" y="3343842"/>
              <a:ext cx="4722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2" name="文字方塊 1472"/>
            <p:cNvSpPr txBox="1"/>
            <p:nvPr/>
          </p:nvSpPr>
          <p:spPr>
            <a:xfrm>
              <a:off x="1285532" y="3664974"/>
              <a:ext cx="4722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3" name="文字方塊 1467"/>
            <p:cNvSpPr txBox="1"/>
            <p:nvPr/>
          </p:nvSpPr>
          <p:spPr>
            <a:xfrm>
              <a:off x="1302624" y="3502444"/>
              <a:ext cx="4722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4" name="文字方塊 1410"/>
            <p:cNvSpPr txBox="1"/>
            <p:nvPr/>
          </p:nvSpPr>
          <p:spPr>
            <a:xfrm>
              <a:off x="6370574" y="264347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5" name="文字方塊 1405"/>
            <p:cNvSpPr txBox="1"/>
            <p:nvPr/>
          </p:nvSpPr>
          <p:spPr>
            <a:xfrm>
              <a:off x="6370577" y="199616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6" name="文字方塊 1400"/>
            <p:cNvSpPr txBox="1"/>
            <p:nvPr/>
          </p:nvSpPr>
          <p:spPr>
            <a:xfrm>
              <a:off x="6370573" y="1498680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27" name="文字方塊 1395"/>
            <p:cNvSpPr txBox="1"/>
            <p:nvPr/>
          </p:nvSpPr>
          <p:spPr>
            <a:xfrm>
              <a:off x="6370570" y="58722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28" name="直線接點 827"/>
            <p:cNvCxnSpPr/>
            <p:nvPr/>
          </p:nvCxnSpPr>
          <p:spPr>
            <a:xfrm>
              <a:off x="3206547" y="460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9" name="文字方塊 866"/>
            <p:cNvSpPr txBox="1"/>
            <p:nvPr/>
          </p:nvSpPr>
          <p:spPr>
            <a:xfrm>
              <a:off x="16712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30" name="文字方塊 867"/>
            <p:cNvSpPr txBox="1"/>
            <p:nvPr/>
          </p:nvSpPr>
          <p:spPr>
            <a:xfrm>
              <a:off x="4453010" y="101399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1" name="直線接點 830"/>
            <p:cNvCxnSpPr/>
            <p:nvPr/>
          </p:nvCxnSpPr>
          <p:spPr>
            <a:xfrm flipH="1" flipV="1">
              <a:off x="2462837" y="3668331"/>
              <a:ext cx="113824" cy="2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2" name="矩形 831"/>
            <p:cNvSpPr/>
            <p:nvPr/>
          </p:nvSpPr>
          <p:spPr>
            <a:xfrm>
              <a:off x="1774917" y="3403674"/>
              <a:ext cx="687967" cy="56595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SHIFT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Amount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33" name="文字方塊 891"/>
            <p:cNvSpPr txBox="1"/>
            <p:nvPr/>
          </p:nvSpPr>
          <p:spPr>
            <a:xfrm>
              <a:off x="6553353" y="10353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4" name="直線接點 833"/>
            <p:cNvCxnSpPr/>
            <p:nvPr/>
          </p:nvCxnSpPr>
          <p:spPr>
            <a:xfrm>
              <a:off x="6304518" y="143650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5" name="直線單箭頭接點 834"/>
            <p:cNvCxnSpPr/>
            <p:nvPr/>
          </p:nvCxnSpPr>
          <p:spPr>
            <a:xfrm>
              <a:off x="1517366" y="3511800"/>
              <a:ext cx="2541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直線單箭頭接點 835"/>
            <p:cNvCxnSpPr/>
            <p:nvPr/>
          </p:nvCxnSpPr>
          <p:spPr>
            <a:xfrm>
              <a:off x="1517366" y="3668749"/>
              <a:ext cx="2541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直線單箭頭接點 836"/>
            <p:cNvCxnSpPr/>
            <p:nvPr/>
          </p:nvCxnSpPr>
          <p:spPr>
            <a:xfrm>
              <a:off x="1517366" y="3818874"/>
              <a:ext cx="25413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8" name="矩形 837"/>
            <p:cNvSpPr/>
            <p:nvPr/>
          </p:nvSpPr>
          <p:spPr>
            <a:xfrm>
              <a:off x="2042739" y="2484160"/>
              <a:ext cx="1094162" cy="5430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7</a:t>
              </a:r>
              <a:r>
                <a:rPr lang="en-US" sz="800" kern="100" dirty="0" smtClean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1-bits </a:t>
              </a:r>
              <a:r>
                <a:rPr lang="en-US" sz="800" kern="100" dirty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Alignment Shift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9" name="直線單箭頭接點 838"/>
            <p:cNvCxnSpPr/>
            <p:nvPr/>
          </p:nvCxnSpPr>
          <p:spPr>
            <a:xfrm flipV="1">
              <a:off x="2576677" y="3027164"/>
              <a:ext cx="0" cy="6409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單箭頭接點 839"/>
            <p:cNvCxnSpPr/>
            <p:nvPr/>
          </p:nvCxnSpPr>
          <p:spPr>
            <a:xfrm>
              <a:off x="1850014" y="2750050"/>
              <a:ext cx="2097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矩形 840"/>
            <p:cNvSpPr/>
            <p:nvPr/>
          </p:nvSpPr>
          <p:spPr>
            <a:xfrm>
              <a:off x="2042699" y="1796182"/>
              <a:ext cx="1094202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Stick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2" name="直線單箭頭接點 841"/>
            <p:cNvCxnSpPr/>
            <p:nvPr/>
          </p:nvCxnSpPr>
          <p:spPr>
            <a:xfrm flipV="1">
              <a:off x="2565647" y="2289484"/>
              <a:ext cx="0" cy="1945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3" name="矩形 842"/>
            <p:cNvSpPr/>
            <p:nvPr/>
          </p:nvSpPr>
          <p:spPr>
            <a:xfrm>
              <a:off x="2042714" y="549047"/>
              <a:ext cx="109418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MUL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4" name="直線接點 843"/>
            <p:cNvCxnSpPr/>
            <p:nvPr/>
          </p:nvCxnSpPr>
          <p:spPr>
            <a:xfrm flipH="1" flipV="1">
              <a:off x="3136901" y="2749643"/>
              <a:ext cx="322998" cy="2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5" name="文字方塊 960"/>
            <p:cNvSpPr txBox="1"/>
            <p:nvPr/>
          </p:nvSpPr>
          <p:spPr>
            <a:xfrm>
              <a:off x="3373172" y="191551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6" name="直線單箭頭接點 845"/>
            <p:cNvCxnSpPr/>
            <p:nvPr/>
          </p:nvCxnSpPr>
          <p:spPr>
            <a:xfrm>
              <a:off x="3136901" y="2087230"/>
              <a:ext cx="33547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7" name="矩形 846"/>
            <p:cNvSpPr/>
            <p:nvPr/>
          </p:nvSpPr>
          <p:spPr>
            <a:xfrm>
              <a:off x="3625795" y="587226"/>
              <a:ext cx="403841" cy="64789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3:2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CSA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48" name="直線接點 847"/>
            <p:cNvCxnSpPr/>
            <p:nvPr/>
          </p:nvCxnSpPr>
          <p:spPr>
            <a:xfrm>
              <a:off x="3459837" y="1112154"/>
              <a:ext cx="0" cy="163728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線單箭頭接點 848"/>
            <p:cNvCxnSpPr/>
            <p:nvPr/>
          </p:nvCxnSpPr>
          <p:spPr>
            <a:xfrm>
              <a:off x="3459829" y="1112142"/>
              <a:ext cx="16589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0" name="矩形 849"/>
            <p:cNvSpPr/>
            <p:nvPr/>
          </p:nvSpPr>
          <p:spPr>
            <a:xfrm>
              <a:off x="4452989" y="3323140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Sign-detection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51" name="直線單箭頭接點 850"/>
            <p:cNvCxnSpPr/>
            <p:nvPr/>
          </p:nvCxnSpPr>
          <p:spPr>
            <a:xfrm>
              <a:off x="4155319" y="3445668"/>
              <a:ext cx="297566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線單箭頭接點 851"/>
            <p:cNvCxnSpPr/>
            <p:nvPr/>
          </p:nvCxnSpPr>
          <p:spPr>
            <a:xfrm>
              <a:off x="4105585" y="3667682"/>
              <a:ext cx="348188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3" name="矩形 852"/>
            <p:cNvSpPr/>
            <p:nvPr/>
          </p:nvSpPr>
          <p:spPr>
            <a:xfrm>
              <a:off x="4582849" y="1524202"/>
              <a:ext cx="403841" cy="5201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HA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54" name="矩形 853"/>
            <p:cNvSpPr/>
            <p:nvPr/>
          </p:nvSpPr>
          <p:spPr>
            <a:xfrm>
              <a:off x="4582848" y="951457"/>
              <a:ext cx="403841" cy="5201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HA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55" name="矩形 854"/>
            <p:cNvSpPr/>
            <p:nvPr/>
          </p:nvSpPr>
          <p:spPr>
            <a:xfrm>
              <a:off x="4582860" y="390427"/>
              <a:ext cx="403841" cy="5201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HA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56" name="直線接點 855"/>
            <p:cNvCxnSpPr/>
            <p:nvPr/>
          </p:nvCxnSpPr>
          <p:spPr>
            <a:xfrm flipH="1">
              <a:off x="4155129" y="594222"/>
              <a:ext cx="98" cy="285128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線單箭頭接點 856"/>
            <p:cNvCxnSpPr/>
            <p:nvPr/>
          </p:nvCxnSpPr>
          <p:spPr>
            <a:xfrm>
              <a:off x="4155230" y="594254"/>
              <a:ext cx="4202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單箭頭接點 857"/>
            <p:cNvCxnSpPr/>
            <p:nvPr/>
          </p:nvCxnSpPr>
          <p:spPr>
            <a:xfrm>
              <a:off x="4162196" y="1133306"/>
              <a:ext cx="3447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單箭頭接點 858"/>
            <p:cNvCxnSpPr/>
            <p:nvPr/>
          </p:nvCxnSpPr>
          <p:spPr>
            <a:xfrm>
              <a:off x="4154954" y="1665544"/>
              <a:ext cx="42045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0" name="橢圓 859"/>
            <p:cNvSpPr/>
            <p:nvPr/>
          </p:nvSpPr>
          <p:spPr>
            <a:xfrm>
              <a:off x="4527320" y="1099585"/>
              <a:ext cx="55539" cy="752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61" name="橢圓 860"/>
            <p:cNvSpPr/>
            <p:nvPr/>
          </p:nvSpPr>
          <p:spPr>
            <a:xfrm>
              <a:off x="4128419" y="109959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62" name="橢圓 861"/>
            <p:cNvSpPr/>
            <p:nvPr/>
          </p:nvSpPr>
          <p:spPr>
            <a:xfrm>
              <a:off x="4527320" y="1338420"/>
              <a:ext cx="55539" cy="7527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63" name="直線單箭頭接點 862"/>
            <p:cNvCxnSpPr/>
            <p:nvPr/>
          </p:nvCxnSpPr>
          <p:spPr>
            <a:xfrm>
              <a:off x="4083621" y="1388137"/>
              <a:ext cx="457649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4" name="橢圓 863"/>
            <p:cNvSpPr/>
            <p:nvPr/>
          </p:nvSpPr>
          <p:spPr>
            <a:xfrm>
              <a:off x="4139339" y="1604345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65" name="直線單箭頭接點 864"/>
            <p:cNvCxnSpPr/>
            <p:nvPr/>
          </p:nvCxnSpPr>
          <p:spPr>
            <a:xfrm>
              <a:off x="4105495" y="1917923"/>
              <a:ext cx="4570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6" name="橢圓 865"/>
            <p:cNvSpPr/>
            <p:nvPr/>
          </p:nvSpPr>
          <p:spPr>
            <a:xfrm>
              <a:off x="4076361" y="187035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67" name="直線單箭頭接點 866"/>
            <p:cNvCxnSpPr/>
            <p:nvPr/>
          </p:nvCxnSpPr>
          <p:spPr>
            <a:xfrm>
              <a:off x="4105313" y="682387"/>
              <a:ext cx="476963" cy="5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8" name="矩形 867"/>
            <p:cNvSpPr/>
            <p:nvPr/>
          </p:nvSpPr>
          <p:spPr>
            <a:xfrm>
              <a:off x="4654683" y="2363350"/>
              <a:ext cx="1173665" cy="386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CLZ pos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69" name="矩形 868"/>
            <p:cNvSpPr/>
            <p:nvPr/>
          </p:nvSpPr>
          <p:spPr>
            <a:xfrm>
              <a:off x="4654684" y="2769161"/>
              <a:ext cx="1173665" cy="3860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CLZ neg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70" name="直線接點 869"/>
            <p:cNvCxnSpPr/>
            <p:nvPr/>
          </p:nvCxnSpPr>
          <p:spPr>
            <a:xfrm>
              <a:off x="5959578" y="2292601"/>
              <a:ext cx="0" cy="86230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線單箭頭接點 870"/>
            <p:cNvCxnSpPr/>
            <p:nvPr/>
          </p:nvCxnSpPr>
          <p:spPr>
            <a:xfrm>
              <a:off x="5832432" y="2572980"/>
              <a:ext cx="1270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線單箭頭接點 871"/>
            <p:cNvCxnSpPr/>
            <p:nvPr/>
          </p:nvCxnSpPr>
          <p:spPr>
            <a:xfrm>
              <a:off x="5828347" y="2982413"/>
              <a:ext cx="1270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3" name="直線接點 872"/>
            <p:cNvCxnSpPr/>
            <p:nvPr/>
          </p:nvCxnSpPr>
          <p:spPr>
            <a:xfrm flipH="1">
              <a:off x="5626405" y="3577666"/>
              <a:ext cx="326212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線單箭頭接點 873"/>
            <p:cNvCxnSpPr/>
            <p:nvPr/>
          </p:nvCxnSpPr>
          <p:spPr>
            <a:xfrm flipV="1">
              <a:off x="5952751" y="3155144"/>
              <a:ext cx="40" cy="42948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單箭頭接點 874"/>
            <p:cNvCxnSpPr/>
            <p:nvPr/>
          </p:nvCxnSpPr>
          <p:spPr>
            <a:xfrm>
              <a:off x="5956413" y="2768871"/>
              <a:ext cx="535268" cy="33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接點 875"/>
            <p:cNvCxnSpPr/>
            <p:nvPr/>
          </p:nvCxnSpPr>
          <p:spPr>
            <a:xfrm flipH="1">
              <a:off x="4991587" y="677576"/>
              <a:ext cx="727498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線接點 876"/>
            <p:cNvCxnSpPr/>
            <p:nvPr/>
          </p:nvCxnSpPr>
          <p:spPr>
            <a:xfrm flipH="1">
              <a:off x="4986243" y="1234827"/>
              <a:ext cx="593091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線接點 877"/>
            <p:cNvCxnSpPr/>
            <p:nvPr/>
          </p:nvCxnSpPr>
          <p:spPr>
            <a:xfrm flipH="1">
              <a:off x="4274213" y="2125124"/>
              <a:ext cx="144474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線接點 878"/>
            <p:cNvCxnSpPr/>
            <p:nvPr/>
          </p:nvCxnSpPr>
          <p:spPr>
            <a:xfrm flipH="1">
              <a:off x="5584282" y="1243195"/>
              <a:ext cx="1" cy="926799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線接點 879"/>
            <p:cNvCxnSpPr/>
            <p:nvPr/>
          </p:nvCxnSpPr>
          <p:spPr>
            <a:xfrm flipH="1" flipV="1">
              <a:off x="4348889" y="2169548"/>
              <a:ext cx="1230571" cy="16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線接點 880"/>
            <p:cNvCxnSpPr/>
            <p:nvPr/>
          </p:nvCxnSpPr>
          <p:spPr>
            <a:xfrm flipH="1">
              <a:off x="4348984" y="2169666"/>
              <a:ext cx="2" cy="81258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單箭頭接點 881"/>
            <p:cNvCxnSpPr/>
            <p:nvPr/>
          </p:nvCxnSpPr>
          <p:spPr>
            <a:xfrm flipV="1">
              <a:off x="4356003" y="2982192"/>
              <a:ext cx="312202" cy="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直線接點 882"/>
            <p:cNvCxnSpPr/>
            <p:nvPr/>
          </p:nvCxnSpPr>
          <p:spPr>
            <a:xfrm>
              <a:off x="5317791" y="1778932"/>
              <a:ext cx="8715" cy="52667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直線單箭頭接點 883"/>
            <p:cNvCxnSpPr/>
            <p:nvPr/>
          </p:nvCxnSpPr>
          <p:spPr>
            <a:xfrm flipV="1">
              <a:off x="4453674" y="2538502"/>
              <a:ext cx="222023" cy="5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直線接點 884"/>
            <p:cNvCxnSpPr/>
            <p:nvPr/>
          </p:nvCxnSpPr>
          <p:spPr>
            <a:xfrm flipH="1">
              <a:off x="4453674" y="2292469"/>
              <a:ext cx="864124" cy="13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線接點 885"/>
            <p:cNvCxnSpPr/>
            <p:nvPr/>
          </p:nvCxnSpPr>
          <p:spPr>
            <a:xfrm flipH="1">
              <a:off x="4452786" y="2289331"/>
              <a:ext cx="20" cy="24903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線接點 886"/>
            <p:cNvCxnSpPr/>
            <p:nvPr/>
          </p:nvCxnSpPr>
          <p:spPr>
            <a:xfrm>
              <a:off x="5718055" y="683987"/>
              <a:ext cx="515" cy="144113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線接點 887"/>
            <p:cNvCxnSpPr/>
            <p:nvPr/>
          </p:nvCxnSpPr>
          <p:spPr>
            <a:xfrm flipH="1">
              <a:off x="4274118" y="2125010"/>
              <a:ext cx="2" cy="32489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線單箭頭接點 888"/>
            <p:cNvCxnSpPr/>
            <p:nvPr/>
          </p:nvCxnSpPr>
          <p:spPr>
            <a:xfrm>
              <a:off x="4282462" y="2436127"/>
              <a:ext cx="3856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線接點 889"/>
            <p:cNvCxnSpPr/>
            <p:nvPr/>
          </p:nvCxnSpPr>
          <p:spPr>
            <a:xfrm>
              <a:off x="4273928" y="2449754"/>
              <a:ext cx="190" cy="38882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線單箭頭接點 890"/>
            <p:cNvCxnSpPr/>
            <p:nvPr/>
          </p:nvCxnSpPr>
          <p:spPr>
            <a:xfrm>
              <a:off x="4282462" y="2838736"/>
              <a:ext cx="3856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2" name="橢圓 891"/>
            <p:cNvSpPr/>
            <p:nvPr/>
          </p:nvSpPr>
          <p:spPr>
            <a:xfrm>
              <a:off x="4262264" y="2409165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93" name="直線接點 892"/>
            <p:cNvCxnSpPr/>
            <p:nvPr/>
          </p:nvCxnSpPr>
          <p:spPr>
            <a:xfrm>
              <a:off x="5952481" y="1133852"/>
              <a:ext cx="0" cy="86230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直線單箭頭接點 893"/>
            <p:cNvCxnSpPr/>
            <p:nvPr/>
          </p:nvCxnSpPr>
          <p:spPr>
            <a:xfrm flipV="1">
              <a:off x="5579217" y="1234760"/>
              <a:ext cx="373130" cy="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5" name="直線單箭頭接點 894"/>
            <p:cNvCxnSpPr/>
            <p:nvPr/>
          </p:nvCxnSpPr>
          <p:spPr>
            <a:xfrm>
              <a:off x="4991475" y="1795969"/>
              <a:ext cx="96783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6" name="橢圓 895"/>
            <p:cNvSpPr/>
            <p:nvPr/>
          </p:nvSpPr>
          <p:spPr>
            <a:xfrm>
              <a:off x="5290249" y="175270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897" name="橢圓 896"/>
            <p:cNvSpPr/>
            <p:nvPr/>
          </p:nvSpPr>
          <p:spPr>
            <a:xfrm>
              <a:off x="5556976" y="1179528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898" name="直線單箭頭接點 897"/>
            <p:cNvCxnSpPr/>
            <p:nvPr/>
          </p:nvCxnSpPr>
          <p:spPr>
            <a:xfrm>
              <a:off x="5955225" y="1593486"/>
              <a:ext cx="5367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線單箭頭接點 898"/>
            <p:cNvCxnSpPr/>
            <p:nvPr/>
          </p:nvCxnSpPr>
          <p:spPr>
            <a:xfrm>
              <a:off x="5718832" y="683928"/>
              <a:ext cx="772996" cy="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0" name="橢圓 899"/>
            <p:cNvSpPr/>
            <p:nvPr/>
          </p:nvSpPr>
          <p:spPr>
            <a:xfrm>
              <a:off x="5696693" y="63759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901" name="橢圓 900"/>
            <p:cNvSpPr/>
            <p:nvPr/>
          </p:nvSpPr>
          <p:spPr>
            <a:xfrm>
              <a:off x="4072880" y="1339497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902" name="直線接點 901"/>
            <p:cNvCxnSpPr/>
            <p:nvPr/>
          </p:nvCxnSpPr>
          <p:spPr>
            <a:xfrm flipH="1">
              <a:off x="4022721" y="783461"/>
              <a:ext cx="8250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線接點 902"/>
            <p:cNvCxnSpPr/>
            <p:nvPr/>
          </p:nvCxnSpPr>
          <p:spPr>
            <a:xfrm flipH="1">
              <a:off x="4022588" y="907634"/>
              <a:ext cx="139516" cy="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線接點 903"/>
            <p:cNvCxnSpPr/>
            <p:nvPr/>
          </p:nvCxnSpPr>
          <p:spPr>
            <a:xfrm flipH="1">
              <a:off x="4105032" y="687507"/>
              <a:ext cx="98" cy="29772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5" name="橢圓 904"/>
            <p:cNvSpPr/>
            <p:nvPr/>
          </p:nvSpPr>
          <p:spPr>
            <a:xfrm>
              <a:off x="4150589" y="876184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906" name="橢圓 905"/>
            <p:cNvSpPr/>
            <p:nvPr/>
          </p:nvSpPr>
          <p:spPr>
            <a:xfrm>
              <a:off x="4080642" y="744180"/>
              <a:ext cx="55539" cy="7527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cxnSp>
          <p:nvCxnSpPr>
            <p:cNvPr id="907" name="直線單箭頭接點 906"/>
            <p:cNvCxnSpPr/>
            <p:nvPr/>
          </p:nvCxnSpPr>
          <p:spPr>
            <a:xfrm>
              <a:off x="3728452" y="332623"/>
              <a:ext cx="0" cy="2545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矩形 907"/>
            <p:cNvSpPr/>
            <p:nvPr/>
          </p:nvSpPr>
          <p:spPr>
            <a:xfrm>
              <a:off x="1570621" y="2483888"/>
              <a:ext cx="279390" cy="5429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INV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5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09" name="文字方塊 959"/>
            <p:cNvSpPr txBox="1"/>
            <p:nvPr/>
          </p:nvSpPr>
          <p:spPr>
            <a:xfrm>
              <a:off x="318738" y="759526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10" name="文字方塊 961"/>
            <p:cNvSpPr txBox="1"/>
            <p:nvPr/>
          </p:nvSpPr>
          <p:spPr>
            <a:xfrm>
              <a:off x="349614" y="498483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11" name="直線單箭頭接點 910"/>
            <p:cNvCxnSpPr/>
            <p:nvPr/>
          </p:nvCxnSpPr>
          <p:spPr>
            <a:xfrm>
              <a:off x="653803" y="691925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直線單箭頭接點 911"/>
            <p:cNvCxnSpPr/>
            <p:nvPr/>
          </p:nvCxnSpPr>
          <p:spPr>
            <a:xfrm>
              <a:off x="653802" y="909714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3" name="矩形 912"/>
            <p:cNvSpPr/>
            <p:nvPr/>
          </p:nvSpPr>
          <p:spPr>
            <a:xfrm>
              <a:off x="800495" y="595862"/>
              <a:ext cx="279395" cy="4176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Hidden1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Gen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14" name="直線單箭頭接點 913"/>
            <p:cNvCxnSpPr/>
            <p:nvPr/>
          </p:nvCxnSpPr>
          <p:spPr>
            <a:xfrm>
              <a:off x="1082853" y="896527"/>
              <a:ext cx="9896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5" name="文字方塊 971"/>
            <p:cNvSpPr txBox="1"/>
            <p:nvPr/>
          </p:nvSpPr>
          <p:spPr>
            <a:xfrm>
              <a:off x="476521" y="2538362"/>
              <a:ext cx="42986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16" name="直線單箭頭接點 915"/>
            <p:cNvCxnSpPr/>
            <p:nvPr/>
          </p:nvCxnSpPr>
          <p:spPr>
            <a:xfrm>
              <a:off x="534977" y="2734391"/>
              <a:ext cx="3411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直線單箭頭接點 916"/>
            <p:cNvCxnSpPr/>
            <p:nvPr/>
          </p:nvCxnSpPr>
          <p:spPr>
            <a:xfrm>
              <a:off x="1157998" y="2750050"/>
              <a:ext cx="4126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直線單箭頭接點 917"/>
            <p:cNvCxnSpPr/>
            <p:nvPr/>
          </p:nvCxnSpPr>
          <p:spPr>
            <a:xfrm>
              <a:off x="1082853" y="701384"/>
              <a:ext cx="9896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9" name="矩形 918"/>
            <p:cNvSpPr/>
            <p:nvPr/>
          </p:nvSpPr>
          <p:spPr>
            <a:xfrm>
              <a:off x="878603" y="2538362"/>
              <a:ext cx="279395" cy="41769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Hidden1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Gen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20" name="矩形 919"/>
            <p:cNvSpPr/>
            <p:nvPr/>
          </p:nvSpPr>
          <p:spPr>
            <a:xfrm>
              <a:off x="758873" y="1476434"/>
              <a:ext cx="428340" cy="6190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 dirty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unpacked</a:t>
              </a:r>
              <a:endParaRPr lang="zh-TW" sz="6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21" name="直線單箭頭接點 920"/>
            <p:cNvCxnSpPr/>
            <p:nvPr/>
          </p:nvCxnSpPr>
          <p:spPr>
            <a:xfrm>
              <a:off x="621595" y="1548729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直線單箭頭接點 921"/>
            <p:cNvCxnSpPr/>
            <p:nvPr/>
          </p:nvCxnSpPr>
          <p:spPr>
            <a:xfrm>
              <a:off x="621594" y="1766518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直線單箭頭接點 922"/>
            <p:cNvCxnSpPr/>
            <p:nvPr/>
          </p:nvCxnSpPr>
          <p:spPr>
            <a:xfrm>
              <a:off x="621595" y="1966668"/>
              <a:ext cx="1372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直線接點 923"/>
            <p:cNvCxnSpPr/>
            <p:nvPr/>
          </p:nvCxnSpPr>
          <p:spPr>
            <a:xfrm flipH="1">
              <a:off x="1187213" y="1604345"/>
              <a:ext cx="106068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直線單箭頭接點 924"/>
            <p:cNvCxnSpPr/>
            <p:nvPr/>
          </p:nvCxnSpPr>
          <p:spPr>
            <a:xfrm flipV="1">
              <a:off x="2247900" y="1045591"/>
              <a:ext cx="40" cy="56372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直線單箭頭接點 925"/>
            <p:cNvCxnSpPr/>
            <p:nvPr/>
          </p:nvCxnSpPr>
          <p:spPr>
            <a:xfrm>
              <a:off x="3136900" y="677516"/>
              <a:ext cx="488822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直線單箭頭接點 926"/>
            <p:cNvCxnSpPr/>
            <p:nvPr/>
          </p:nvCxnSpPr>
          <p:spPr>
            <a:xfrm>
              <a:off x="3136900" y="893240"/>
              <a:ext cx="488822" cy="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直線接點 927"/>
            <p:cNvCxnSpPr/>
            <p:nvPr/>
          </p:nvCxnSpPr>
          <p:spPr>
            <a:xfrm>
              <a:off x="726665" y="59573"/>
              <a:ext cx="0" cy="408068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直線接點 928"/>
            <p:cNvCxnSpPr/>
            <p:nvPr/>
          </p:nvCxnSpPr>
          <p:spPr>
            <a:xfrm flipH="1">
              <a:off x="1187254" y="1745263"/>
              <a:ext cx="24149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直線接點 929"/>
            <p:cNvCxnSpPr/>
            <p:nvPr/>
          </p:nvCxnSpPr>
          <p:spPr>
            <a:xfrm flipH="1">
              <a:off x="1422400" y="1745263"/>
              <a:ext cx="6350" cy="207743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46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81TGp_consulting_light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222143</TotalTime>
  <Words>2372</Words>
  <Application>Microsoft Office PowerPoint</Application>
  <PresentationFormat>如螢幕大小 (4:3)</PresentationFormat>
  <Paragraphs>945</Paragraphs>
  <Slides>54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55" baseType="lpstr">
      <vt:lpstr>1_281TGp_consulting_light</vt:lpstr>
      <vt:lpstr>PowerPoint 簡報</vt:lpstr>
      <vt:lpstr>Vector FPU</vt:lpstr>
      <vt:lpstr>Vector FPU</vt:lpstr>
      <vt:lpstr>Vector FPU</vt:lpstr>
      <vt:lpstr>Vector FPU per Lane (64-bit)</vt:lpstr>
      <vt:lpstr>Vector FPU Pipeline </vt:lpstr>
      <vt:lpstr>Vector FPU Interface</vt:lpstr>
      <vt:lpstr>Vector FPU Pipeline</vt:lpstr>
      <vt:lpstr>  FMAC Pipeline (subnormal input)</vt:lpstr>
      <vt:lpstr>  FMAC Pipeline (unpacked logic)</vt:lpstr>
      <vt:lpstr>FMAC Pipeline (subnormal output)</vt:lpstr>
      <vt:lpstr>FMAC Pipeline (subnormal output detection)</vt:lpstr>
      <vt:lpstr>FMAC Pipeline (proposed subnormal output detection)</vt:lpstr>
      <vt:lpstr>FMAC Pipeline (subnormal output)</vt:lpstr>
      <vt:lpstr>FMAC Pipeline(proposed subnormal output detection)</vt:lpstr>
      <vt:lpstr>FMAC Pipeline (subnormal output)</vt:lpstr>
      <vt:lpstr>FMAC Pipeline (proposed subnormal output detection)</vt:lpstr>
      <vt:lpstr>FMAC Pipeline(proposed subnormal output detection)</vt:lpstr>
      <vt:lpstr>DIV Pipeline</vt:lpstr>
      <vt:lpstr>DIV Pipeline</vt:lpstr>
      <vt:lpstr>Reduction Sum Operation (Unordered) per Lane (64-bit)</vt:lpstr>
      <vt:lpstr>Reduction Sum Operation (Unordered) per Lane</vt:lpstr>
      <vt:lpstr>Widening Reduction Sum Operation (Unordered) per Lane</vt:lpstr>
      <vt:lpstr>Reduction Sum Operation per Lane</vt:lpstr>
      <vt:lpstr>Reduction Sum Operation per Lane</vt:lpstr>
      <vt:lpstr>Reduction Sum Operation per Lane</vt:lpstr>
      <vt:lpstr>Reduction Sum Operation per Lane</vt:lpstr>
      <vt:lpstr>Reduction Sum Operation (Unordered) per Lane</vt:lpstr>
      <vt:lpstr>Reduction Sum Operation (Unordered) per Lane</vt:lpstr>
      <vt:lpstr>Reduction Sum Operation (Unordered)</vt:lpstr>
      <vt:lpstr>Reduction Sum Operation (Unordered) for Lane</vt:lpstr>
      <vt:lpstr>Reduction Sum Operation</vt:lpstr>
      <vt:lpstr>Reduction Sum Operation (step1 * LMUL)</vt:lpstr>
      <vt:lpstr>Reduction Sum Operation (step 2)</vt:lpstr>
      <vt:lpstr>Reduction Sum Operation (step 3)</vt:lpstr>
      <vt:lpstr>Reduction Sum Operation (step 4)</vt:lpstr>
      <vt:lpstr>Reduction Sum (Unordered) Instructions Latency</vt:lpstr>
      <vt:lpstr>Reduction Sum Operation (Ordered) </vt:lpstr>
      <vt:lpstr>Reduction Sum Operation per Lane</vt:lpstr>
      <vt:lpstr>Reduction Sum Operation per Lane</vt:lpstr>
      <vt:lpstr>Reduction Sum Operation per Lane</vt:lpstr>
      <vt:lpstr>Reduction Sum Operation per Lane</vt:lpstr>
      <vt:lpstr>Reduction Sum Operation per Lane</vt:lpstr>
      <vt:lpstr>Reduction Sum Operation</vt:lpstr>
      <vt:lpstr>Reduction Sum (Ordered) Instructions Latency</vt:lpstr>
      <vt:lpstr>Widening Operation</vt:lpstr>
      <vt:lpstr>Dot Product Operation</vt:lpstr>
      <vt:lpstr>Dot Product Operation per Lane</vt:lpstr>
      <vt:lpstr>Dot Product Operation per Lane</vt:lpstr>
      <vt:lpstr>Dot Product Operation per Lane</vt:lpstr>
      <vt:lpstr>Dot Product Operation per Lane</vt:lpstr>
      <vt:lpstr>Dot Product Operation per Lane</vt:lpstr>
      <vt:lpstr>Dot Product Operation per Lane</vt:lpstr>
      <vt:lpstr>Instructions Latency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RD-VLSI Organization Chart</dc:title>
  <dc:creator>jctseng@andestech.com;wolfson@andestech.com</dc:creator>
  <cp:lastModifiedBy>Ruei-Yuan Jou(周瑞源)</cp:lastModifiedBy>
  <cp:revision>3650</cp:revision>
  <dcterms:created xsi:type="dcterms:W3CDTF">2006-04-12T15:04:39Z</dcterms:created>
  <dcterms:modified xsi:type="dcterms:W3CDTF">2019-11-20T07:30:25Z</dcterms:modified>
</cp:coreProperties>
</file>