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525" r:id="rId2"/>
    <p:sldId id="985" r:id="rId3"/>
    <p:sldId id="986" r:id="rId4"/>
    <p:sldId id="987" r:id="rId5"/>
    <p:sldId id="988" r:id="rId6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580" autoAdjust="0"/>
  </p:normalViewPr>
  <p:slideViewPr>
    <p:cSldViewPr snapToGrid="0">
      <p:cViewPr varScale="1">
        <p:scale>
          <a:sx n="86" d="100"/>
          <a:sy n="86" d="100"/>
        </p:scale>
        <p:origin x="-1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2015/10/8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Panther Bus Interface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Kane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2015-10-08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 bwMode="auto">
          <a:xfrm>
            <a:off x="2390775" y="4705350"/>
            <a:ext cx="6305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Instruction and Data channel</a:t>
            </a:r>
          </a:p>
          <a:p>
            <a:pPr lvl="1"/>
            <a:r>
              <a:rPr lang="en-US" altLang="zh-TW" sz="2000" dirty="0" smtClean="0"/>
              <a:t>AXI4 x2</a:t>
            </a:r>
          </a:p>
          <a:p>
            <a:pPr lvl="1"/>
            <a:r>
              <a:rPr lang="en-US" altLang="zh-TW" sz="2000" dirty="0" smtClean="0"/>
              <a:t>Configurable address width: 24 to 64 bits</a:t>
            </a:r>
          </a:p>
          <a:p>
            <a:pPr lvl="1"/>
            <a:r>
              <a:rPr lang="en-US" altLang="zh-TW" sz="2000" dirty="0" smtClean="0"/>
              <a:t>Data width: 64-bit </a:t>
            </a:r>
          </a:p>
          <a:p>
            <a:r>
              <a:rPr lang="en-US" altLang="zh-TW" sz="2400" dirty="0" smtClean="0"/>
              <a:t>Synchronous bus clock domain </a:t>
            </a:r>
          </a:p>
          <a:p>
            <a:pPr lvl="1"/>
            <a:r>
              <a:rPr lang="en-US" altLang="zh-TW" sz="2000" dirty="0" smtClean="0"/>
              <a:t>Clock phase enable signal</a:t>
            </a:r>
          </a:p>
          <a:p>
            <a:pPr lvl="1"/>
            <a:r>
              <a:rPr lang="en-US" altLang="zh-TW" sz="2000" dirty="0" smtClean="0"/>
              <a:t>Synchronous FIFO</a:t>
            </a:r>
          </a:p>
          <a:p>
            <a:r>
              <a:rPr lang="en-US" altLang="zh-TW" sz="2400" dirty="0" smtClean="0"/>
              <a:t>Snoop Channel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057898" y="5362575"/>
            <a:ext cx="1571625" cy="419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err="1" smtClean="0">
                <a:solidFill>
                  <a:schemeClr val="tx1"/>
                </a:solidFill>
                <a:latin typeface="Arial" charset="0"/>
              </a:rPr>
              <a:t>axi_wrapper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962524" y="5343525"/>
            <a:ext cx="895350" cy="43815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err="1" smtClean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ahb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86199" y="5343525"/>
            <a:ext cx="895350" cy="438150"/>
          </a:xfrm>
          <a:prstGeom prst="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err="1" smtClean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ocp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上-下雙向箭號 8"/>
          <p:cNvSpPr/>
          <p:nvPr/>
        </p:nvSpPr>
        <p:spPr bwMode="auto">
          <a:xfrm>
            <a:off x="5253036" y="4924425"/>
            <a:ext cx="314325" cy="419100"/>
          </a:xfrm>
          <a:prstGeom prst="upDown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上-下雙向箭號 9"/>
          <p:cNvSpPr/>
          <p:nvPr/>
        </p:nvSpPr>
        <p:spPr bwMode="auto">
          <a:xfrm>
            <a:off x="4176711" y="4924425"/>
            <a:ext cx="314325" cy="419100"/>
          </a:xfrm>
          <a:prstGeom prst="upDownArrow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86197" y="3619500"/>
            <a:ext cx="4438651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err="1" smtClean="0">
                <a:solidFill>
                  <a:schemeClr val="tx1"/>
                </a:solidFill>
                <a:latin typeface="Arial" charset="0"/>
              </a:rPr>
              <a:t>biu_path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上-下雙向箭號 11"/>
          <p:cNvSpPr/>
          <p:nvPr/>
        </p:nvSpPr>
        <p:spPr bwMode="auto">
          <a:xfrm>
            <a:off x="6357932" y="5791200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上-下雙向箭號 12"/>
          <p:cNvSpPr/>
          <p:nvPr/>
        </p:nvSpPr>
        <p:spPr bwMode="auto">
          <a:xfrm>
            <a:off x="5948360" y="4057650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886198" y="4486275"/>
            <a:ext cx="4438651" cy="438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err="1" smtClean="0">
                <a:solidFill>
                  <a:schemeClr val="tx1"/>
                </a:solidFill>
                <a:latin typeface="Arial" charset="0"/>
              </a:rPr>
              <a:t>sync_fifo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266949" y="4772025"/>
            <a:ext cx="1523999" cy="342900"/>
          </a:xfrm>
          <a:prstGeom prst="rect">
            <a:avLst/>
          </a:prstGeom>
          <a:ln w="127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 smtClean="0">
                <a:solidFill>
                  <a:schemeClr val="tx1"/>
                </a:solidFill>
                <a:latin typeface="Arial" charset="0"/>
              </a:rPr>
              <a:t>bus </a:t>
            </a:r>
            <a:r>
              <a:rPr lang="en-US" altLang="zh-TW" sz="1400" b="0" dirty="0" err="1" smtClean="0">
                <a:solidFill>
                  <a:schemeClr val="tx1"/>
                </a:solidFill>
                <a:latin typeface="Arial" charset="0"/>
              </a:rPr>
              <a:t>clk</a:t>
            </a:r>
            <a:r>
              <a:rPr lang="en-US" altLang="zh-TW" sz="1400" b="0" dirty="0" smtClean="0">
                <a:solidFill>
                  <a:schemeClr val="tx1"/>
                </a:solidFill>
                <a:latin typeface="Arial" charset="0"/>
              </a:rPr>
              <a:t> domain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266948" y="4276725"/>
            <a:ext cx="1523999" cy="342900"/>
          </a:xfrm>
          <a:prstGeom prst="rect">
            <a:avLst/>
          </a:prstGeom>
          <a:ln w="12700"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0" dirty="0" smtClean="0">
                <a:solidFill>
                  <a:schemeClr val="tx1"/>
                </a:solidFill>
                <a:latin typeface="Arial" charset="0"/>
              </a:rPr>
              <a:t>core </a:t>
            </a:r>
            <a:r>
              <a:rPr lang="en-US" altLang="zh-TW" sz="1400" b="0" dirty="0" err="1" smtClean="0">
                <a:solidFill>
                  <a:schemeClr val="tx1"/>
                </a:solidFill>
                <a:latin typeface="Arial" charset="0"/>
              </a:rPr>
              <a:t>clk</a:t>
            </a:r>
            <a:r>
              <a:rPr lang="en-US" altLang="zh-TW" sz="1400" b="0" dirty="0" smtClean="0">
                <a:solidFill>
                  <a:schemeClr val="tx1"/>
                </a:solidFill>
                <a:latin typeface="Arial" charset="0"/>
              </a:rPr>
              <a:t> domain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上-下雙向箭號 20"/>
          <p:cNvSpPr/>
          <p:nvPr/>
        </p:nvSpPr>
        <p:spPr bwMode="auto">
          <a:xfrm rot="16200000">
            <a:off x="6148388" y="3764688"/>
            <a:ext cx="314325" cy="5029204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上-下雙向箭號 21"/>
          <p:cNvSpPr/>
          <p:nvPr/>
        </p:nvSpPr>
        <p:spPr bwMode="auto">
          <a:xfrm>
            <a:off x="7000872" y="5781675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上-下雙向箭號 22"/>
          <p:cNvSpPr/>
          <p:nvPr/>
        </p:nvSpPr>
        <p:spPr bwMode="auto">
          <a:xfrm>
            <a:off x="6686547" y="4943475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9523" y="5362574"/>
            <a:ext cx="695327" cy="419101"/>
          </a:xfrm>
          <a:prstGeom prst="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tx1"/>
                </a:solidFill>
                <a:latin typeface="Arial" charset="0"/>
              </a:rPr>
              <a:t>SCU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上-下雙向箭號 25"/>
          <p:cNvSpPr/>
          <p:nvPr/>
        </p:nvSpPr>
        <p:spPr bwMode="auto">
          <a:xfrm>
            <a:off x="7820023" y="5791200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上-下雙向箭號 26"/>
          <p:cNvSpPr/>
          <p:nvPr/>
        </p:nvSpPr>
        <p:spPr bwMode="auto">
          <a:xfrm>
            <a:off x="7820023" y="4924425"/>
            <a:ext cx="314325" cy="4191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 smtClean="0"/>
              <a:t>Cacheability</a:t>
            </a:r>
            <a:r>
              <a:rPr lang="en-US" altLang="zh-TW" sz="2400" dirty="0" smtClean="0"/>
              <a:t> indication</a:t>
            </a:r>
            <a:endParaRPr lang="en-US" altLang="zh-TW" sz="2400" dirty="0"/>
          </a:p>
          <a:p>
            <a:pPr lvl="1"/>
            <a:r>
              <a:rPr lang="en-US" altLang="zh-TW" sz="2000" dirty="0"/>
              <a:t>Use “C” field from $MR3 (TLB_DATA)</a:t>
            </a:r>
          </a:p>
          <a:p>
            <a:pPr lvl="1"/>
            <a:r>
              <a:rPr lang="en-US" altLang="zh-TW" sz="2000" dirty="0"/>
              <a:t>Translate to output AR/WCACHE[3:0] for memory type </a:t>
            </a:r>
            <a:r>
              <a:rPr lang="en-US" altLang="zh-TW" sz="2000" dirty="0" smtClean="0"/>
              <a:t>encoding (AXI4)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 bwMode="auto">
          <a:xfrm>
            <a:off x="3819525" y="4124325"/>
            <a:ext cx="59055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6" y="2609850"/>
            <a:ext cx="4029074" cy="389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609850"/>
            <a:ext cx="2962275" cy="389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4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 - 2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Interface </a:t>
            </a:r>
            <a:r>
              <a:rPr lang="en-US" altLang="zh-TW" dirty="0"/>
              <a:t>change between BIU and other internal modules</a:t>
            </a:r>
          </a:p>
          <a:p>
            <a:pPr lvl="1"/>
            <a:r>
              <a:rPr lang="en-US" altLang="zh-TW" dirty="0"/>
              <a:t>Add wait-cycle to return data </a:t>
            </a:r>
            <a:r>
              <a:rPr lang="en-US" altLang="zh-TW" dirty="0" smtClean="0"/>
              <a:t>phase</a:t>
            </a:r>
          </a:p>
          <a:p>
            <a:pPr lvl="2"/>
            <a:r>
              <a:rPr lang="en-US" altLang="zh-TW" sz="1800" dirty="0" smtClean="0"/>
              <a:t>ready-valid (</a:t>
            </a:r>
            <a:r>
              <a:rPr lang="en-US" altLang="zh-TW" sz="1800" dirty="0" err="1" smtClean="0"/>
              <a:t>ack</a:t>
            </a:r>
            <a:r>
              <a:rPr lang="en-US" altLang="zh-TW" sz="1800" dirty="0" smtClean="0"/>
              <a:t>) handshaking protocol</a:t>
            </a:r>
            <a:endParaRPr lang="en-US" altLang="zh-TW" sz="1800" dirty="0"/>
          </a:p>
          <a:p>
            <a:pPr lvl="1"/>
            <a:r>
              <a:rPr lang="en-US" altLang="zh-TW" dirty="0" smtClean="0"/>
              <a:t>Pros: </a:t>
            </a:r>
          </a:p>
          <a:p>
            <a:pPr lvl="2"/>
            <a:r>
              <a:rPr lang="en-US" altLang="zh-TW" sz="1800" dirty="0" smtClean="0"/>
              <a:t>Other </a:t>
            </a:r>
            <a:r>
              <a:rPr lang="en-US" altLang="zh-TW" sz="1800" dirty="0"/>
              <a:t>i</a:t>
            </a:r>
            <a:r>
              <a:rPr lang="en-US" altLang="zh-TW" sz="1800" dirty="0" smtClean="0"/>
              <a:t>nternal modules don’t have to receive the response data immediately (when “</a:t>
            </a:r>
            <a:r>
              <a:rPr lang="en-US" altLang="zh-TW" sz="1800" dirty="0" err="1" smtClean="0"/>
              <a:t>ack</a:t>
            </a:r>
            <a:r>
              <a:rPr lang="en-US" altLang="zh-TW" sz="1800" dirty="0" smtClean="0"/>
              <a:t>” is asserted)</a:t>
            </a:r>
          </a:p>
          <a:p>
            <a:pPr lvl="2"/>
            <a:r>
              <a:rPr lang="en-US" altLang="zh-TW" sz="1800" dirty="0" smtClean="0"/>
              <a:t>No pre-allocated buffer is needed for each module, </a:t>
            </a:r>
            <a:r>
              <a:rPr lang="en-US" altLang="zh-TW" sz="1800" dirty="0" smtClean="0"/>
              <a:t>reduce area </a:t>
            </a:r>
            <a:r>
              <a:rPr lang="en-US" altLang="zh-TW" sz="1800" dirty="0" smtClean="0"/>
              <a:t>overhead</a:t>
            </a:r>
          </a:p>
          <a:p>
            <a:pPr lvl="1"/>
            <a:r>
              <a:rPr lang="en-US" altLang="zh-TW" dirty="0" smtClean="0"/>
              <a:t>Cons: </a:t>
            </a:r>
          </a:p>
          <a:p>
            <a:pPr lvl="2"/>
            <a:r>
              <a:rPr lang="en-US" altLang="zh-TW" dirty="0" smtClean="0"/>
              <a:t>The return data has to be kept in BIU, one extra buffer is needed for BIU</a:t>
            </a:r>
            <a:endParaRPr lang="en-US" altLang="zh-TW" dirty="0"/>
          </a:p>
          <a:p>
            <a:endParaRPr lang="zh-TW" altLang="en-US" sz="32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333751" y="3637397"/>
            <a:ext cx="2271708" cy="21823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tx1"/>
                </a:solidFill>
                <a:latin typeface="Arial" charset="0"/>
              </a:rPr>
              <a:t>BIU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 - 3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2064890"/>
          </a:xfrm>
        </p:spPr>
        <p:txBody>
          <a:bodyPr/>
          <a:lstStyle/>
          <a:p>
            <a:r>
              <a:rPr lang="en-US" altLang="zh-TW" dirty="0" smtClean="0"/>
              <a:t>Snoop </a:t>
            </a:r>
            <a:r>
              <a:rPr lang="en-US" altLang="zh-TW" dirty="0"/>
              <a:t>channel for ACU</a:t>
            </a:r>
          </a:p>
          <a:p>
            <a:pPr lvl="1"/>
            <a:r>
              <a:rPr lang="en-US" altLang="zh-TW" dirty="0"/>
              <a:t>How to cancel WB command/data queue entry after hit by snoop</a:t>
            </a:r>
          </a:p>
          <a:p>
            <a:pPr lvl="2"/>
            <a:r>
              <a:rPr lang="en-US" altLang="zh-TW" sz="1800" dirty="0"/>
              <a:t>In-queue</a:t>
            </a:r>
          </a:p>
          <a:p>
            <a:pPr lvl="2"/>
            <a:r>
              <a:rPr lang="en-US" altLang="zh-TW" sz="1800" dirty="0"/>
              <a:t>Not observed by AXI interface (not top)</a:t>
            </a:r>
          </a:p>
          <a:p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 bwMode="auto">
          <a:xfrm>
            <a:off x="6572227" y="3650145"/>
            <a:ext cx="1828823" cy="21696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tx1"/>
                </a:solidFill>
                <a:latin typeface="Arial" charset="0"/>
              </a:rPr>
              <a:t>LSU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上-下雙向箭號 10"/>
          <p:cNvSpPr/>
          <p:nvPr/>
        </p:nvSpPr>
        <p:spPr bwMode="auto">
          <a:xfrm rot="16200000">
            <a:off x="5815872" y="4882281"/>
            <a:ext cx="314325" cy="1143616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028174" y="5244540"/>
            <a:ext cx="1386501" cy="419101"/>
          </a:xfrm>
          <a:prstGeom prst="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tx1"/>
                </a:solidFill>
                <a:latin typeface="Arial" charset="0"/>
              </a:rPr>
              <a:t>SCU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429105" y="4062057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wb_fifo_0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429104" y="4314477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wb_fifo_1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429104" y="4581192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wb_fifo_2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4429103" y="4833612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wb_fifo_3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854702" y="3781425"/>
            <a:ext cx="866742" cy="1957369"/>
          </a:xfrm>
          <a:prstGeom prst="rect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0" dirty="0" smtClean="0">
                <a:solidFill>
                  <a:schemeClr val="tx1"/>
                </a:solidFill>
                <a:latin typeface="Arial" charset="0"/>
              </a:rPr>
              <a:t>ACU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7" name="直線單箭頭接點 26"/>
          <p:cNvCxnSpPr>
            <a:endCxn id="11" idx="4"/>
          </p:cNvCxnSpPr>
          <p:nvPr/>
        </p:nvCxnSpPr>
        <p:spPr bwMode="auto">
          <a:xfrm flipH="1">
            <a:off x="6544843" y="5211528"/>
            <a:ext cx="423876" cy="2425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73" idx="1"/>
            <a:endCxn id="23" idx="3"/>
          </p:cNvCxnSpPr>
          <p:nvPr/>
        </p:nvCxnSpPr>
        <p:spPr bwMode="auto">
          <a:xfrm flipH="1" flipV="1">
            <a:off x="5410177" y="4712164"/>
            <a:ext cx="1585925" cy="48950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 bwMode="auto">
          <a:xfrm>
            <a:off x="6203139" y="5731960"/>
            <a:ext cx="1943122" cy="366532"/>
          </a:xfrm>
          <a:prstGeom prst="rect">
            <a:avLst/>
          </a:prstGeom>
          <a:noFill/>
          <a:ln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0" dirty="0" smtClean="0">
                <a:solidFill>
                  <a:srgbClr val="FF0000"/>
                </a:solidFill>
                <a:latin typeface="Arial" charset="0"/>
              </a:rPr>
              <a:t>Provide snoop data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438057" y="3695525"/>
            <a:ext cx="963169" cy="366532"/>
          </a:xfrm>
          <a:prstGeom prst="rect">
            <a:avLst/>
          </a:prstGeom>
          <a:noFill/>
          <a:ln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0" dirty="0" err="1" smtClean="0">
                <a:solidFill>
                  <a:schemeClr val="tx1"/>
                </a:solidFill>
                <a:latin typeface="Arial" charset="0"/>
              </a:rPr>
              <a:t>cmd</a:t>
            </a:r>
            <a:r>
              <a:rPr lang="en-US" altLang="zh-TW" sz="1200" b="0" dirty="0" smtClean="0">
                <a:solidFill>
                  <a:schemeClr val="tx1"/>
                </a:solidFill>
                <a:latin typeface="Arial" charset="0"/>
              </a:rPr>
              <a:t>/data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996103" y="4551564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lsu_wb_0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6996102" y="4803984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b="0" dirty="0" smtClean="0">
                <a:solidFill>
                  <a:schemeClr val="tx1"/>
                </a:solidFill>
                <a:latin typeface="Arial" charset="0"/>
              </a:rPr>
              <a:t>lsu_wb_1</a:t>
            </a:r>
            <a:endParaRPr lang="zh-TW" alt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996102" y="5070699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b="0" dirty="0" smtClean="0">
                <a:solidFill>
                  <a:srgbClr val="FF0000"/>
                </a:solidFill>
                <a:latin typeface="Arial" charset="0"/>
              </a:rPr>
              <a:t>lsu_wb_2</a:t>
            </a:r>
            <a:endParaRPr lang="zh-TW" altLang="en-US" sz="1200" b="0" dirty="0">
              <a:solidFill>
                <a:srgbClr val="FF0000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6996101" y="5323119"/>
            <a:ext cx="981073" cy="261944"/>
          </a:xfrm>
          <a:prstGeom prst="rect">
            <a:avLst/>
          </a:prstGeom>
          <a:solidFill>
            <a:srgbClr val="FFC000"/>
          </a:solidFill>
          <a:ln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b="0" dirty="0" smtClean="0">
                <a:solidFill>
                  <a:schemeClr val="tx1"/>
                </a:solidFill>
                <a:latin typeface="Arial" charset="0"/>
              </a:rPr>
              <a:t>lsu_wb_3</a:t>
            </a:r>
            <a:endParaRPr lang="zh-TW" altLang="en-US" sz="1200" b="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" name="上-下雙向箭號 74"/>
          <p:cNvSpPr/>
          <p:nvPr/>
        </p:nvSpPr>
        <p:spPr bwMode="auto">
          <a:xfrm rot="16200000">
            <a:off x="3217647" y="4807193"/>
            <a:ext cx="314325" cy="1306728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605458" y="4434741"/>
            <a:ext cx="1488332" cy="366532"/>
          </a:xfrm>
          <a:prstGeom prst="rect">
            <a:avLst/>
          </a:prstGeom>
          <a:noFill/>
          <a:ln>
            <a:noFill/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0" dirty="0" smtClean="0">
                <a:solidFill>
                  <a:srgbClr val="FF0000"/>
                </a:solidFill>
                <a:latin typeface="Arial" charset="0"/>
              </a:rPr>
              <a:t>Cancel FIFO entry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1" name="上-下雙向箭號 80"/>
          <p:cNvSpPr/>
          <p:nvPr/>
        </p:nvSpPr>
        <p:spPr bwMode="auto">
          <a:xfrm rot="16200000">
            <a:off x="5904297" y="3824515"/>
            <a:ext cx="314325" cy="78940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上-下雙向箭號 81"/>
          <p:cNvSpPr/>
          <p:nvPr/>
        </p:nvSpPr>
        <p:spPr bwMode="auto">
          <a:xfrm rot="16200000">
            <a:off x="2856883" y="3910623"/>
            <a:ext cx="314325" cy="585202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上-下雙向箭號 82"/>
          <p:cNvSpPr/>
          <p:nvPr/>
        </p:nvSpPr>
        <p:spPr bwMode="auto">
          <a:xfrm>
            <a:off x="964100" y="3458989"/>
            <a:ext cx="400048" cy="278055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上-下雙向箭號 83"/>
          <p:cNvSpPr/>
          <p:nvPr/>
        </p:nvSpPr>
        <p:spPr bwMode="auto">
          <a:xfrm rot="16200000">
            <a:off x="1404936" y="4394702"/>
            <a:ext cx="314325" cy="585204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es Present Slides Format 20150221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Present Slides Format 20150221</Template>
  <TotalTime>435</TotalTime>
  <Words>201</Words>
  <Application>Microsoft Office PowerPoint</Application>
  <PresentationFormat>如螢幕大小 (4:3)</PresentationFormat>
  <Paragraphs>55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Andes Present Slides Format 20150221</vt:lpstr>
      <vt:lpstr>Panther Bus Interface</vt:lpstr>
      <vt:lpstr>Basic Structure</vt:lpstr>
      <vt:lpstr>Requirement</vt:lpstr>
      <vt:lpstr>Requirement - 2</vt:lpstr>
      <vt:lpstr>Requirement - 3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Panther Bus Interface</dc:title>
  <dc:creator>Kane Tien-Yu Chang(張天與)</dc:creator>
  <cp:lastModifiedBy>Osban Cheng-Yi Lin(林承毅)</cp:lastModifiedBy>
  <cp:revision>30</cp:revision>
  <dcterms:created xsi:type="dcterms:W3CDTF">2015-10-06T09:12:02Z</dcterms:created>
  <dcterms:modified xsi:type="dcterms:W3CDTF">2015-10-08T06:29:53Z</dcterms:modified>
</cp:coreProperties>
</file>