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14"/>
  </p:notesMasterIdLst>
  <p:handoutMasterIdLst>
    <p:handoutMasterId r:id="rId15"/>
  </p:handoutMasterIdLst>
  <p:sldIdLst>
    <p:sldId id="525" r:id="rId2"/>
    <p:sldId id="985" r:id="rId3"/>
    <p:sldId id="986" r:id="rId4"/>
    <p:sldId id="987" r:id="rId5"/>
    <p:sldId id="990" r:id="rId6"/>
    <p:sldId id="992" r:id="rId7"/>
    <p:sldId id="989" r:id="rId8"/>
    <p:sldId id="991" r:id="rId9"/>
    <p:sldId id="993" r:id="rId10"/>
    <p:sldId id="994" r:id="rId11"/>
    <p:sldId id="995" r:id="rId12"/>
    <p:sldId id="983" r:id="rId13"/>
  </p:sldIdLst>
  <p:sldSz cx="9144000" cy="6858000" type="screen4x3"/>
  <p:notesSz cx="6797675" cy="992822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CC99FF"/>
    <a:srgbClr val="00FFFF"/>
    <a:srgbClr val="B39B45"/>
    <a:srgbClr val="FFF78F"/>
    <a:srgbClr val="000066"/>
    <a:srgbClr val="78A4C7"/>
    <a:srgbClr val="AEC8DD"/>
    <a:srgbClr val="1C71A6"/>
    <a:srgbClr val="32AE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279" autoAdjust="0"/>
    <p:restoredTop sz="93580" autoAdjust="0"/>
  </p:normalViewPr>
  <p:slideViewPr>
    <p:cSldViewPr snapToGrid="0">
      <p:cViewPr varScale="1">
        <p:scale>
          <a:sx n="100" d="100"/>
          <a:sy n="100" d="100"/>
        </p:scale>
        <p:origin x="-1836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37" d="100"/>
          <a:sy n="37" d="100"/>
        </p:scale>
        <p:origin x="-2496" y="-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E1479-1B44-46F7-B2B0-D9B1309EF560}" type="datetimeFigureOut">
              <a:rPr lang="zh-TW" altLang="en-US" smtClean="0"/>
              <a:t>2017/6/6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C35F32-C31C-4AC4-8E45-5890523DD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73491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26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9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5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259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defTabSz="849313">
              <a:defRPr sz="1000" b="0">
                <a:ea typeface="+mn-ea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9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32925"/>
            <a:ext cx="2946400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4850" tIns="42426" rIns="84850" bIns="42426" numCol="1" anchor="b" anchorCtr="0" compatLnSpc="1">
            <a:prstTxWarp prst="textNoShape">
              <a:avLst/>
            </a:prstTxWarp>
          </a:bodyPr>
          <a:lstStyle>
            <a:lvl1pPr algn="r" defTabSz="849313">
              <a:defRPr sz="1000" b="0">
                <a:ea typeface="+mn-ea"/>
              </a:defRPr>
            </a:lvl1pPr>
          </a:lstStyle>
          <a:p>
            <a:pPr>
              <a:defRPr/>
            </a:pPr>
            <a:fld id="{C79FA509-B1DE-4A2A-816D-4E4A94353D1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5457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C0941E5-DFE5-45FE-9949-0CAB0B51B56A}" type="slidenum">
              <a:rPr lang="zh-TW" altLang="en-US" smtClean="0"/>
              <a:pPr>
                <a:defRPr/>
              </a:pPr>
              <a:t>1</a:t>
            </a:fld>
            <a:endParaRPr lang="en-US" altLang="zh-TW" smtClean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BBC8CCC-1454-49B8-B8EC-74F2C178A1FE}" type="slidenum">
              <a:rPr lang="zh-TW" altLang="en-US" smtClean="0"/>
              <a:pPr>
                <a:defRPr/>
              </a:pPr>
              <a:t>12</a:t>
            </a:fld>
            <a:endParaRPr lang="en-US" altLang="zh-TW" smtClean="0"/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4716463"/>
            <a:ext cx="5435600" cy="4465637"/>
          </a:xfrm>
          <a:noFill/>
          <a:ln/>
        </p:spPr>
        <p:txBody>
          <a:bodyPr/>
          <a:lstStyle/>
          <a:p>
            <a:pPr eaLnBrk="1" hangingPunct="1"/>
            <a:endParaRPr lang="zh-TW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標題投影片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ndes-logo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79388" y="188913"/>
            <a:ext cx="1133475" cy="40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20"/>
          <p:cNvSpPr txBox="1">
            <a:spLocks noChangeArrowheads="1"/>
          </p:cNvSpPr>
          <p:nvPr userDrawn="1"/>
        </p:nvSpPr>
        <p:spPr bwMode="auto">
          <a:xfrm>
            <a:off x="7586663" y="6554788"/>
            <a:ext cx="1547812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TW" sz="900" b="0" dirty="0">
                <a:solidFill>
                  <a:schemeClr val="bg1"/>
                </a:solidFill>
                <a:ea typeface="新細明體" pitchFamily="18" charset="-120"/>
              </a:rPr>
              <a:t>WWW.ANDESTECH.COM</a:t>
            </a:r>
          </a:p>
        </p:txBody>
      </p:sp>
      <p:pic>
        <p:nvPicPr>
          <p:cNvPr id="6" name="Picture 24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2976563"/>
            <a:ext cx="9144000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3" name="Rectangle 13"/>
          <p:cNvSpPr>
            <a:spLocks noGrp="1" noChangeArrowheads="1"/>
          </p:cNvSpPr>
          <p:nvPr>
            <p:ph type="subTitle" idx="1"/>
          </p:nvPr>
        </p:nvSpPr>
        <p:spPr bwMode="gray">
          <a:xfrm>
            <a:off x="3590925" y="2286000"/>
            <a:ext cx="5324475" cy="381000"/>
          </a:xfrm>
          <a:prstGeom prst="rect">
            <a:avLst/>
          </a:prstGeom>
        </p:spPr>
        <p:txBody>
          <a:bodyPr/>
          <a:lstStyle>
            <a:lvl1pPr marL="0" indent="0" algn="r">
              <a:buFont typeface="Wingdings" pitchFamily="2" charset="2"/>
              <a:buNone/>
              <a:defRPr sz="2200">
                <a:solidFill>
                  <a:srgbClr val="000000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按一下以編輯母片副標題樣式</a:t>
            </a:r>
            <a:endParaRPr lang="en-US" altLang="zh-TW" dirty="0"/>
          </a:p>
        </p:txBody>
      </p:sp>
      <p:sp>
        <p:nvSpPr>
          <p:cNvPr id="54" name="Rectangle 14"/>
          <p:cNvSpPr>
            <a:spLocks noGrp="1" noChangeArrowheads="1"/>
          </p:cNvSpPr>
          <p:nvPr>
            <p:ph type="ctrTitle"/>
          </p:nvPr>
        </p:nvSpPr>
        <p:spPr>
          <a:xfrm>
            <a:off x="1905000" y="1447800"/>
            <a:ext cx="7010400" cy="762000"/>
          </a:xfrm>
          <a:effectLst>
            <a:outerShdw dist="17961" dir="2700000" algn="ctr" rotWithShape="0">
              <a:srgbClr val="C0C0C0"/>
            </a:outerShdw>
          </a:effectLst>
        </p:spPr>
        <p:txBody>
          <a:bodyPr/>
          <a:lstStyle>
            <a:lvl1pPr algn="r">
              <a:defRPr sz="3600" b="1">
                <a:solidFill>
                  <a:schemeClr val="tx1"/>
                </a:solidFill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1000" y="1054100"/>
            <a:ext cx="8420100" cy="5331460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圖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2513"/>
            <a:ext cx="4133850" cy="533304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圖表版面配置區 3"/>
          <p:cNvSpPr>
            <a:spLocks noGrp="1"/>
          </p:cNvSpPr>
          <p:nvPr>
            <p:ph type="chart" sz="half" idx="2"/>
          </p:nvPr>
        </p:nvSpPr>
        <p:spPr>
          <a:xfrm>
            <a:off x="4667250" y="1052513"/>
            <a:ext cx="4133850" cy="534828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按一下圖示以新增圖表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381000" y="1052513"/>
            <a:ext cx="8420100" cy="5333047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按一下圖示以新增表格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38100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67250" y="1052513"/>
            <a:ext cx="4133850" cy="532099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，文字及多媒體項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sz="half" idx="1"/>
          </p:nvPr>
        </p:nvSpPr>
        <p:spPr>
          <a:xfrm>
            <a:off x="381000" y="1054099"/>
            <a:ext cx="4133850" cy="5305757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媒體版面配置區 3"/>
          <p:cNvSpPr>
            <a:spLocks noGrp="1"/>
          </p:cNvSpPr>
          <p:nvPr>
            <p:ph type="media" sz="half" idx="2"/>
          </p:nvPr>
        </p:nvSpPr>
        <p:spPr>
          <a:xfrm>
            <a:off x="4667250" y="1054100"/>
            <a:ext cx="4133850" cy="5319404"/>
          </a:xfrm>
        </p:spPr>
        <p:txBody>
          <a:bodyPr/>
          <a:lstStyle/>
          <a:p>
            <a:pPr lvl="0"/>
            <a:r>
              <a:rPr lang="zh-TW" altLang="en-US" noProof="0" smtClean="0"/>
              <a:t>按一下圖示以新增多媒體</a:t>
            </a:r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1054100"/>
            <a:ext cx="5238750" cy="531940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368300" y="1054099"/>
            <a:ext cx="3097213" cy="531940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81000" y="1052513"/>
            <a:ext cx="8420100" cy="5320991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323851" y="142875"/>
            <a:ext cx="8515350" cy="60801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72263" y="133350"/>
            <a:ext cx="2119312" cy="61817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323850" y="142875"/>
            <a:ext cx="6205538" cy="61817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36" descr="Line Bar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8975725" y="0"/>
            <a:ext cx="17938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8834" name="Rectangle 2"/>
          <p:cNvSpPr>
            <a:spLocks noChangeArrowheads="1"/>
          </p:cNvSpPr>
          <p:nvPr/>
        </p:nvSpPr>
        <p:spPr bwMode="gray">
          <a:xfrm>
            <a:off x="0" y="0"/>
            <a:ext cx="9144000" cy="9144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248841" name="Rectangle 9"/>
          <p:cNvSpPr>
            <a:spLocks noGrp="1" noChangeArrowheads="1"/>
          </p:cNvSpPr>
          <p:nvPr>
            <p:ph type="title"/>
          </p:nvPr>
        </p:nvSpPr>
        <p:spPr bwMode="gray">
          <a:xfrm>
            <a:off x="323850" y="142875"/>
            <a:ext cx="8658225" cy="608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  <a:endParaRPr lang="en-US" altLang="zh-TW" dirty="0" smtClean="0"/>
          </a:p>
        </p:txBody>
      </p:sp>
      <p:sp>
        <p:nvSpPr>
          <p:cNvPr id="248836" name="Freeform 4"/>
          <p:cNvSpPr>
            <a:spLocks/>
          </p:cNvSpPr>
          <p:nvPr/>
        </p:nvSpPr>
        <p:spPr bwMode="gray">
          <a:xfrm>
            <a:off x="-12700" y="342900"/>
            <a:ext cx="6032500" cy="67945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3800" y="0"/>
              </a:cxn>
              <a:cxn ang="0">
                <a:pos x="3456" y="428"/>
              </a:cxn>
            </a:cxnLst>
            <a:rect l="0" t="0" r="r" b="b"/>
            <a:pathLst>
              <a:path w="3800" h="428">
                <a:moveTo>
                  <a:pt x="0" y="0"/>
                </a:moveTo>
                <a:lnTo>
                  <a:pt x="3800" y="0"/>
                </a:lnTo>
                <a:lnTo>
                  <a:pt x="3456" y="428"/>
                </a:lnTo>
              </a:path>
            </a:pathLst>
          </a:cu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TW" altLang="en-US">
              <a:ea typeface="+mn-ea"/>
            </a:endParaRPr>
          </a:p>
        </p:txBody>
      </p:sp>
      <p:sp>
        <p:nvSpPr>
          <p:cNvPr id="1030" name="Rectangle 5"/>
          <p:cNvSpPr>
            <a:spLocks noGrp="1" noChangeArrowheads="1"/>
          </p:cNvSpPr>
          <p:nvPr>
            <p:ph type="body" idx="1"/>
          </p:nvPr>
        </p:nvSpPr>
        <p:spPr bwMode="black">
          <a:xfrm>
            <a:off x="381000" y="1052513"/>
            <a:ext cx="8420100" cy="527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altLang="zh-TW" smtClean="0"/>
          </a:p>
        </p:txBody>
      </p:sp>
      <p:pic>
        <p:nvPicPr>
          <p:cNvPr id="1031" name="Picture 12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8050213" y="52388"/>
            <a:ext cx="1019175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2" descr="andes-logo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4763" y="6486525"/>
            <a:ext cx="989012" cy="357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3"/>
          <p:cNvSpPr txBox="1">
            <a:spLocks noGrp="1"/>
          </p:cNvSpPr>
          <p:nvPr/>
        </p:nvSpPr>
        <p:spPr bwMode="gray">
          <a:xfrm>
            <a:off x="811213" y="6502400"/>
            <a:ext cx="1497012" cy="384175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r>
              <a:rPr lang="en-US" altLang="zh-TW" sz="1600" dirty="0">
                <a:solidFill>
                  <a:srgbClr val="002060"/>
                </a:solidFill>
                <a:latin typeface="Tahoma" pitchFamily="34" charset="0"/>
                <a:ea typeface="+mn-ea"/>
              </a:rPr>
              <a:t>Confidential</a:t>
            </a:r>
            <a:endParaRPr lang="en-US" altLang="zh-TW" sz="1200" dirty="0">
              <a:solidFill>
                <a:srgbClr val="002060"/>
              </a:solidFill>
              <a:latin typeface="Tahoma" pitchFamily="34" charset="0"/>
              <a:ea typeface="+mn-ea"/>
            </a:endParaRPr>
          </a:p>
        </p:txBody>
      </p:sp>
      <p:sp>
        <p:nvSpPr>
          <p:cNvPr id="10" name="Rectangle 26"/>
          <p:cNvSpPr>
            <a:spLocks noChangeArrowheads="1"/>
          </p:cNvSpPr>
          <p:nvPr/>
        </p:nvSpPr>
        <p:spPr bwMode="gray">
          <a:xfrm>
            <a:off x="6821488" y="6618288"/>
            <a:ext cx="2170112" cy="239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/>
            <a:r>
              <a:rPr lang="en-US" altLang="zh-TW" sz="1100">
                <a:latin typeface="Verdana" pitchFamily="34" charset="0"/>
              </a:rPr>
              <a:t>Driving Innovations™</a:t>
            </a:r>
            <a:endParaRPr lang="en-US" altLang="zh-TW" sz="1000">
              <a:latin typeface="Verdana" pitchFamily="34" charset="0"/>
            </a:endParaRPr>
          </a:p>
        </p:txBody>
      </p:sp>
      <p:sp>
        <p:nvSpPr>
          <p:cNvPr id="11" name="Rectangle 27"/>
          <p:cNvSpPr>
            <a:spLocks noChangeArrowheads="1"/>
          </p:cNvSpPr>
          <p:nvPr/>
        </p:nvSpPr>
        <p:spPr bwMode="gray">
          <a:xfrm>
            <a:off x="3924300" y="6597650"/>
            <a:ext cx="838200" cy="26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fld id="{538D94C5-BC46-4B0D-B46B-3E7F715B45EE}" type="slidenum">
              <a:rPr lang="zh-TW" altLang="en-US" sz="1000">
                <a:latin typeface="Verdana" pitchFamily="34" charset="0"/>
              </a:rPr>
              <a:pPr algn="ctr">
                <a:defRPr/>
              </a:pPr>
              <a:t>‹#›</a:t>
            </a:fld>
            <a:endParaRPr lang="en-US" altLang="zh-TW" sz="1000" dirty="0">
              <a:latin typeface="Verdan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2" r:id="rId2"/>
    <p:sldLayoutId id="2147483743" r:id="rId3"/>
    <p:sldLayoutId id="2147483744" r:id="rId4"/>
    <p:sldLayoutId id="2147483751" r:id="rId5"/>
    <p:sldLayoutId id="2147483741" r:id="rId6"/>
    <p:sldLayoutId id="2147483748" r:id="rId7"/>
    <p:sldLayoutId id="2147483746" r:id="rId8"/>
    <p:sldLayoutId id="2147483745" r:id="rId9"/>
    <p:sldLayoutId id="2147483740" r:id="rId10"/>
  </p:sldLayoutIdLst>
  <p:timing>
    <p:tnLst>
      <p:par>
        <p:cTn id="1" dur="indefinite" restart="never" nodeType="tmRoot"/>
      </p:par>
    </p:tnLst>
  </p:timing>
  <p:hf sldNum="0"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kumimoji="1" sz="3200" b="1">
          <a:solidFill>
            <a:schemeClr val="bg1"/>
          </a:solidFill>
          <a:latin typeface="Tahoma" pitchFamily="34" charset="0"/>
          <a:ea typeface="新細明體" pitchFamily="18" charset="-12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v"/>
        <a:defRPr kumimoji="1" sz="2800">
          <a:solidFill>
            <a:schemeClr val="tx1"/>
          </a:solidFill>
          <a:latin typeface="Tahoma" pitchFamily="34" charset="0"/>
          <a:ea typeface="新細明體" pitchFamily="18" charset="-120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n"/>
        <a:defRPr kumimoji="1" sz="2400">
          <a:solidFill>
            <a:schemeClr val="tx1"/>
          </a:solidFill>
          <a:latin typeface="Tahoma" pitchFamily="34" charset="0"/>
          <a:ea typeface="新細明體" pitchFamily="18" charset="-12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u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l"/>
        <a:defRPr kumimoji="1" sz="2000">
          <a:solidFill>
            <a:schemeClr val="tx1"/>
          </a:solidFill>
          <a:latin typeface="Tahoma" pitchFamily="34" charset="0"/>
          <a:ea typeface="新細明體" pitchFamily="18" charset="-12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Tahoma" pitchFamily="34" charset="0"/>
          <a:ea typeface="新細明體" pitchFamily="18" charset="-12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rgbClr val="080808"/>
        </a:buClr>
        <a:buFont typeface="Wingdings" pitchFamily="2" charset="2"/>
        <a:buChar char="Ø"/>
        <a:defRPr kumimoji="1"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2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5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563938" y="2290763"/>
            <a:ext cx="5324475" cy="381000"/>
          </a:xfrm>
        </p:spPr>
        <p:txBody>
          <a:bodyPr/>
          <a:lstStyle/>
          <a:p>
            <a:r>
              <a:rPr lang="en-US" altLang="zh-TW" sz="2800" dirty="0" smtClean="0">
                <a:ea typeface="新細明體" charset="-120"/>
              </a:rPr>
              <a:t>Driving Innovations™</a:t>
            </a:r>
            <a:endParaRPr lang="zh-TW" altLang="en-US" sz="2800" baseline="30000" dirty="0" smtClean="0">
              <a:ea typeface="新細明體" charset="-120"/>
            </a:endParaRPr>
          </a:p>
        </p:txBody>
      </p:sp>
      <p:sp>
        <p:nvSpPr>
          <p:cNvPr id="802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238" y="1106600"/>
            <a:ext cx="8666162" cy="762000"/>
          </a:xfrm>
        </p:spPr>
        <p:txBody>
          <a:bodyPr/>
          <a:lstStyle/>
          <a:p>
            <a:r>
              <a:rPr lang="en-US" altLang="zh-TW" sz="2000" b="0" dirty="0" err="1"/>
              <a:t>biu_sync_fifo</a:t>
            </a:r>
            <a:r>
              <a:rPr lang="en-US" altLang="zh-TW" sz="2000" b="0" dirty="0"/>
              <a:t> enhancement for the </a:t>
            </a:r>
            <a:r>
              <a:rPr lang="en-US" altLang="zh-TW" sz="2000" b="0" dirty="0" smtClean="0"/>
              <a:t>bus half-cycle transition</a:t>
            </a:r>
            <a:endParaRPr lang="en-US" altLang="zh-TW" sz="2000" dirty="0" smtClean="0">
              <a:solidFill>
                <a:srgbClr val="333333"/>
              </a:solidFill>
              <a:ea typeface="新細明體" charset="-120"/>
            </a:endParaRPr>
          </a:p>
        </p:txBody>
      </p:sp>
      <p:sp>
        <p:nvSpPr>
          <p:cNvPr id="54275" name="Text Box 4"/>
          <p:cNvSpPr txBox="1">
            <a:spLocks noChangeArrowheads="1"/>
          </p:cNvSpPr>
          <p:nvPr/>
        </p:nvSpPr>
        <p:spPr bwMode="auto">
          <a:xfrm>
            <a:off x="5711825" y="5667375"/>
            <a:ext cx="2481916" cy="91598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Ruei-Yuan Jou</a:t>
            </a:r>
            <a:endParaRPr lang="en-US" altLang="zh-TW" dirty="0">
              <a:solidFill>
                <a:schemeClr val="bg1"/>
              </a:solidFill>
            </a:endParaRPr>
          </a:p>
          <a:p>
            <a:pPr algn="ctr"/>
            <a:endParaRPr lang="en-US" altLang="zh-TW" dirty="0">
              <a:solidFill>
                <a:schemeClr val="bg1"/>
              </a:solidFill>
            </a:endParaRPr>
          </a:p>
          <a:p>
            <a:pPr algn="ctr"/>
            <a:r>
              <a:rPr lang="en-US" altLang="zh-TW" dirty="0" smtClean="0">
                <a:solidFill>
                  <a:schemeClr val="bg1"/>
                </a:solidFill>
              </a:rPr>
              <a:t>2017-06-06</a:t>
            </a:r>
            <a:endParaRPr lang="en-US" altLang="zh-TW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RTL code changes in </a:t>
            </a:r>
            <a:r>
              <a:rPr lang="en-US" altLang="zh-TW" dirty="0" err="1" smtClean="0"/>
              <a:t>biu_sync_fifo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1200" dirty="0"/>
              <a:t>assign  </a:t>
            </a:r>
            <a:r>
              <a:rPr lang="en-US" altLang="zh-TW" sz="1200" dirty="0" err="1"/>
              <a:t>bypass_wr_data</a:t>
            </a:r>
            <a:r>
              <a:rPr lang="en-US" altLang="zh-TW" sz="1200" dirty="0"/>
              <a:t> = </a:t>
            </a:r>
            <a:r>
              <a:rPr lang="en-US" altLang="zh-TW" sz="1200" dirty="0" err="1"/>
              <a:t>wr</a:t>
            </a:r>
            <a:r>
              <a:rPr lang="en-US" altLang="zh-TW" sz="1200" dirty="0"/>
              <a:t> &amp; (</a:t>
            </a:r>
            <a:r>
              <a:rPr lang="en-US" altLang="zh-TW" sz="1200" dirty="0" err="1"/>
              <a:t>wr_ptr</a:t>
            </a:r>
            <a:r>
              <a:rPr lang="en-US" altLang="zh-TW" sz="1200" dirty="0"/>
              <a:t> == </a:t>
            </a:r>
            <a:r>
              <a:rPr lang="en-US" altLang="zh-TW" sz="1200" dirty="0" err="1"/>
              <a:t>next_rd_ptr</a:t>
            </a:r>
            <a:r>
              <a:rPr lang="en-US" altLang="zh-TW" sz="1200" dirty="0"/>
              <a:t>);</a:t>
            </a:r>
          </a:p>
          <a:p>
            <a:r>
              <a:rPr lang="en-US" altLang="zh-TW" sz="1200" dirty="0"/>
              <a:t>assign  </a:t>
            </a:r>
            <a:r>
              <a:rPr lang="en-US" altLang="zh-TW" sz="1200" dirty="0" err="1"/>
              <a:t>rd_data_nx</a:t>
            </a:r>
            <a:r>
              <a:rPr lang="en-US" altLang="zh-TW" sz="1200" dirty="0"/>
              <a:t>     </a:t>
            </a:r>
            <a:r>
              <a:rPr lang="en-US" altLang="zh-TW" sz="1200" dirty="0" smtClean="0"/>
              <a:t>   = </a:t>
            </a:r>
            <a:r>
              <a:rPr lang="en-US" altLang="zh-TW" sz="1200" dirty="0" err="1"/>
              <a:t>bypass_wr_data</a:t>
            </a:r>
            <a:r>
              <a:rPr lang="en-US" altLang="zh-TW" sz="1200" dirty="0"/>
              <a:t> ? </a:t>
            </a:r>
            <a:r>
              <a:rPr lang="en-US" altLang="zh-TW" sz="1200" dirty="0" err="1"/>
              <a:t>wr_data</a:t>
            </a:r>
            <a:r>
              <a:rPr lang="en-US" altLang="zh-TW" sz="1200" dirty="0"/>
              <a:t> : </a:t>
            </a:r>
            <a:r>
              <a:rPr lang="en-US" altLang="zh-TW" sz="1200" dirty="0" err="1"/>
              <a:t>mem</a:t>
            </a:r>
            <a:r>
              <a:rPr lang="en-US" altLang="zh-TW" sz="1200" dirty="0"/>
              <a:t>[</a:t>
            </a:r>
            <a:r>
              <a:rPr lang="en-US" altLang="zh-TW" sz="1200" dirty="0" err="1"/>
              <a:t>next_rd_ptr</a:t>
            </a:r>
            <a:r>
              <a:rPr lang="en-US" altLang="zh-TW" sz="1200" dirty="0"/>
              <a:t>[POINTER_INDEX_WIDTH-2:0]];</a:t>
            </a:r>
          </a:p>
          <a:p>
            <a:r>
              <a:rPr lang="en-US" altLang="zh-TW" sz="1200" dirty="0"/>
              <a:t>always @(</a:t>
            </a:r>
            <a:r>
              <a:rPr lang="en-US" altLang="zh-TW" sz="1200" dirty="0" err="1"/>
              <a:t>negedge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r_reset_n</a:t>
            </a:r>
            <a:r>
              <a:rPr lang="en-US" altLang="zh-TW" sz="1200" dirty="0"/>
              <a:t> or </a:t>
            </a:r>
            <a:r>
              <a:rPr lang="en-US" altLang="zh-TW" sz="1200" dirty="0" err="1"/>
              <a:t>posedge</a:t>
            </a:r>
            <a:r>
              <a:rPr lang="en-US" altLang="zh-TW" sz="1200" dirty="0"/>
              <a:t> </a:t>
            </a:r>
            <a:r>
              <a:rPr lang="en-US" altLang="zh-TW" sz="1200" dirty="0" err="1"/>
              <a:t>r_clk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begin</a:t>
            </a:r>
          </a:p>
          <a:p>
            <a:r>
              <a:rPr lang="en-US" altLang="zh-TW" sz="1200" dirty="0"/>
              <a:t>     if (!</a:t>
            </a:r>
            <a:r>
              <a:rPr lang="en-US" altLang="zh-TW" sz="1200" dirty="0" err="1"/>
              <a:t>r_reset_n</a:t>
            </a:r>
            <a:r>
              <a:rPr lang="en-US" altLang="zh-TW" sz="1200" dirty="0"/>
              <a:t>)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dirty="0" err="1"/>
              <a:t>rd_data</a:t>
            </a:r>
            <a:r>
              <a:rPr lang="en-US" altLang="zh-TW" sz="1200" dirty="0"/>
              <a:t> &lt;= {(DATA_WIDTH){1'b0}};</a:t>
            </a:r>
          </a:p>
          <a:p>
            <a:r>
              <a:rPr lang="en-US" altLang="zh-TW" sz="1200" dirty="0"/>
              <a:t>     else</a:t>
            </a:r>
          </a:p>
          <a:p>
            <a:r>
              <a:rPr lang="en-US" altLang="zh-TW" sz="1200" dirty="0"/>
              <a:t>        </a:t>
            </a:r>
            <a:r>
              <a:rPr lang="en-US" altLang="zh-TW" sz="1200" dirty="0" err="1"/>
              <a:t>rd_data</a:t>
            </a:r>
            <a:r>
              <a:rPr lang="en-US" altLang="zh-TW" sz="1200" dirty="0"/>
              <a:t> &lt;= </a:t>
            </a:r>
            <a:r>
              <a:rPr lang="en-US" altLang="zh-TW" sz="1200" dirty="0" err="1"/>
              <a:t>rd_data_nx</a:t>
            </a:r>
            <a:r>
              <a:rPr lang="en-US" altLang="zh-TW" sz="1200" dirty="0"/>
              <a:t>;</a:t>
            </a:r>
          </a:p>
          <a:p>
            <a:r>
              <a:rPr lang="en-US" altLang="zh-TW" sz="1200" dirty="0"/>
              <a:t> end</a:t>
            </a:r>
          </a:p>
          <a:p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67458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Synthesis result</a:t>
            </a:r>
            <a:endParaRPr lang="zh-TW" altLang="en-US" dirty="0"/>
          </a:p>
        </p:txBody>
      </p:sp>
      <p:graphicFrame>
        <p:nvGraphicFramePr>
          <p:cNvPr id="5" name="內容版面配置區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4026232"/>
              </p:ext>
            </p:extLst>
          </p:nvPr>
        </p:nvGraphicFramePr>
        <p:xfrm>
          <a:off x="381000" y="1054100"/>
          <a:ext cx="84201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6700"/>
                <a:gridCol w="2251075"/>
                <a:gridCol w="3362325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GW_config8 (500Mhz, TSMC40nm)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Original design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After design enhancement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Performance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Timing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-8ps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 timing violation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Bus half-cycle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sz="1800" b="0" dirty="0" smtClean="0"/>
                        <a:t>transition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Yes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Area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1+0.6k~0.9k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08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-50800" y="1052513"/>
            <a:ext cx="8936038" cy="4824412"/>
          </a:xfrm>
        </p:spPr>
        <p:txBody>
          <a:bodyPr/>
          <a:lstStyle/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44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endParaRPr lang="en-US" altLang="zh-TW" sz="3600" b="1" smtClean="0">
              <a:solidFill>
                <a:schemeClr val="tx2"/>
              </a:solidFill>
              <a:ea typeface="新細明體" charset="-120"/>
            </a:endParaRPr>
          </a:p>
          <a:p>
            <a:pPr marL="268288" indent="-268288" algn="ctr" eaLnBrk="1" hangingPunct="1">
              <a:buFont typeface="Wingdings" pitchFamily="2" charset="2"/>
              <a:buNone/>
            </a:pPr>
            <a:r>
              <a:rPr lang="en-US" altLang="zh-TW" sz="8000" b="1" smtClean="0">
                <a:solidFill>
                  <a:schemeClr val="tx2"/>
                </a:solidFill>
                <a:ea typeface="新細明體" charset="-120"/>
              </a:rPr>
              <a:t>Thank You!</a:t>
            </a:r>
            <a:endParaRPr lang="en-US" altLang="zh-TW" sz="3200" b="1" smtClean="0">
              <a:solidFill>
                <a:schemeClr val="tx2"/>
              </a:solidFill>
              <a:ea typeface="新細明體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0" dirty="0" smtClean="0"/>
              <a:t>Bus </a:t>
            </a:r>
            <a:r>
              <a:rPr lang="en-US" altLang="zh-TW" b="0" dirty="0"/>
              <a:t>half-cycle transition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read data of </a:t>
            </a:r>
            <a:r>
              <a:rPr lang="en-US" altLang="zh-TW" sz="2400" dirty="0" err="1" smtClean="0"/>
              <a:t>biu_sync_fifo</a:t>
            </a:r>
            <a:r>
              <a:rPr lang="en-US" altLang="zh-TW" sz="2400" dirty="0" smtClean="0"/>
              <a:t> may be changed at the bus half-cycle causing the </a:t>
            </a:r>
            <a:r>
              <a:rPr lang="en-US" altLang="zh-TW" sz="2400" dirty="0" err="1" smtClean="0"/>
              <a:t>haddr</a:t>
            </a:r>
            <a:r>
              <a:rPr lang="en-US" altLang="zh-TW" sz="2400" dirty="0" smtClean="0"/>
              <a:t> toggling .</a:t>
            </a:r>
          </a:p>
          <a:p>
            <a:endParaRPr lang="en-US" altLang="zh-TW" sz="2400" dirty="0" smtClean="0"/>
          </a:p>
          <a:p>
            <a:endParaRPr lang="zh-TW" altLang="en-US" sz="24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graphicFrame>
        <p:nvGraphicFramePr>
          <p:cNvPr id="5" name="物件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43261725"/>
              </p:ext>
            </p:extLst>
          </p:nvPr>
        </p:nvGraphicFramePr>
        <p:xfrm>
          <a:off x="361950" y="2124075"/>
          <a:ext cx="8159750" cy="304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2" name="工作表" r:id="rId3" imgW="10411016" imgH="2610040" progId="Excel.Sheet.12">
                  <p:embed/>
                </p:oleObj>
              </mc:Choice>
              <mc:Fallback>
                <p:oleObj name="工作表" r:id="rId3" imgW="10411016" imgH="2610040" progId="Excel.Sheet.12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" y="2124075"/>
                        <a:ext cx="8159750" cy="30464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圓角矩形 6"/>
          <p:cNvSpPr/>
          <p:nvPr/>
        </p:nvSpPr>
        <p:spPr bwMode="auto">
          <a:xfrm>
            <a:off x="30480" y="2589530"/>
            <a:ext cx="1512252" cy="183642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Biu_sync_fifo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圓角矩形 7"/>
          <p:cNvSpPr/>
          <p:nvPr/>
        </p:nvSpPr>
        <p:spPr bwMode="auto">
          <a:xfrm>
            <a:off x="49212" y="4491990"/>
            <a:ext cx="1504632" cy="9017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00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zh-TW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Biu_ahb_wrapper</a:t>
            </a:r>
            <a:endParaRPr kumimoji="0" lang="zh-TW" altLang="en-US" sz="1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直線單箭頭接點 9"/>
          <p:cNvCxnSpPr/>
          <p:nvPr/>
        </p:nvCxnSpPr>
        <p:spPr bwMode="auto">
          <a:xfrm>
            <a:off x="1634172" y="1874520"/>
            <a:ext cx="1528128" cy="227838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2" name="直線接點 11"/>
          <p:cNvCxnSpPr/>
          <p:nvPr/>
        </p:nvCxnSpPr>
        <p:spPr bwMode="auto">
          <a:xfrm flipH="1">
            <a:off x="3263900" y="3352800"/>
            <a:ext cx="19050" cy="2581275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2300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Original </a:t>
            </a:r>
            <a:r>
              <a:rPr lang="en-US" altLang="zh-TW" dirty="0" err="1" smtClean="0"/>
              <a:t>biu_sync_fifo</a:t>
            </a:r>
            <a:endParaRPr lang="zh-TW" altLang="en-US" dirty="0"/>
          </a:p>
        </p:txBody>
      </p:sp>
      <p:grpSp>
        <p:nvGrpSpPr>
          <p:cNvPr id="66" name="Group 2"/>
          <p:cNvGrpSpPr>
            <a:grpSpLocks/>
          </p:cNvGrpSpPr>
          <p:nvPr/>
        </p:nvGrpSpPr>
        <p:grpSpPr bwMode="auto">
          <a:xfrm>
            <a:off x="3994231" y="2991730"/>
            <a:ext cx="298450" cy="466725"/>
            <a:chOff x="8257" y="4490"/>
            <a:chExt cx="469" cy="736"/>
          </a:xfrm>
        </p:grpSpPr>
        <p:sp>
          <p:nvSpPr>
            <p:cNvPr id="67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8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69" name="Group 2"/>
          <p:cNvGrpSpPr>
            <a:grpSpLocks/>
          </p:cNvGrpSpPr>
          <p:nvPr/>
        </p:nvGrpSpPr>
        <p:grpSpPr bwMode="auto">
          <a:xfrm>
            <a:off x="3994549" y="3532750"/>
            <a:ext cx="298450" cy="466725"/>
            <a:chOff x="8257" y="4490"/>
            <a:chExt cx="469" cy="736"/>
          </a:xfrm>
        </p:grpSpPr>
        <p:sp>
          <p:nvSpPr>
            <p:cNvPr id="70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1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2" name="Group 2"/>
          <p:cNvGrpSpPr>
            <a:grpSpLocks/>
          </p:cNvGrpSpPr>
          <p:nvPr/>
        </p:nvGrpSpPr>
        <p:grpSpPr bwMode="auto">
          <a:xfrm>
            <a:off x="3994231" y="4046763"/>
            <a:ext cx="298450" cy="466725"/>
            <a:chOff x="8257" y="4490"/>
            <a:chExt cx="469" cy="736"/>
          </a:xfrm>
        </p:grpSpPr>
        <p:sp>
          <p:nvSpPr>
            <p:cNvPr id="73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4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5" name="Group 2"/>
          <p:cNvGrpSpPr>
            <a:grpSpLocks/>
          </p:cNvGrpSpPr>
          <p:nvPr/>
        </p:nvGrpSpPr>
        <p:grpSpPr bwMode="auto">
          <a:xfrm>
            <a:off x="3992837" y="4610643"/>
            <a:ext cx="298450" cy="466725"/>
            <a:chOff x="8257" y="4490"/>
            <a:chExt cx="469" cy="736"/>
          </a:xfrm>
        </p:grpSpPr>
        <p:sp>
          <p:nvSpPr>
            <p:cNvPr id="76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77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cxnSp>
        <p:nvCxnSpPr>
          <p:cNvPr id="2053" name="AutoShape 5"/>
          <p:cNvCxnSpPr>
            <a:cxnSpLocks noChangeShapeType="1"/>
          </p:cNvCxnSpPr>
          <p:nvPr/>
        </p:nvCxnSpPr>
        <p:spPr bwMode="auto">
          <a:xfrm>
            <a:off x="3604466" y="2984725"/>
            <a:ext cx="0" cy="209264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54" name="AutoShape 6"/>
          <p:cNvCxnSpPr>
            <a:cxnSpLocks noChangeShapeType="1"/>
          </p:cNvCxnSpPr>
          <p:nvPr/>
        </p:nvCxnSpPr>
        <p:spPr bwMode="auto">
          <a:xfrm>
            <a:off x="3604466" y="3269789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AutoShape 6"/>
          <p:cNvCxnSpPr>
            <a:cxnSpLocks noChangeShapeType="1"/>
          </p:cNvCxnSpPr>
          <p:nvPr/>
        </p:nvCxnSpPr>
        <p:spPr bwMode="auto">
          <a:xfrm>
            <a:off x="3604465" y="3817794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AutoShape 6"/>
          <p:cNvCxnSpPr>
            <a:cxnSpLocks noChangeShapeType="1"/>
          </p:cNvCxnSpPr>
          <p:nvPr/>
        </p:nvCxnSpPr>
        <p:spPr bwMode="auto">
          <a:xfrm>
            <a:off x="3604464" y="4331807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AutoShape 6"/>
          <p:cNvCxnSpPr>
            <a:cxnSpLocks noChangeShapeType="1"/>
          </p:cNvCxnSpPr>
          <p:nvPr/>
        </p:nvCxnSpPr>
        <p:spPr bwMode="auto">
          <a:xfrm>
            <a:off x="3606496" y="4895687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AutoShape 6"/>
          <p:cNvCxnSpPr>
            <a:cxnSpLocks noChangeShapeType="1"/>
          </p:cNvCxnSpPr>
          <p:nvPr/>
        </p:nvCxnSpPr>
        <p:spPr bwMode="auto">
          <a:xfrm>
            <a:off x="3192985" y="4038774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AutoShape 6"/>
          <p:cNvCxnSpPr>
            <a:cxnSpLocks noChangeShapeType="1"/>
          </p:cNvCxnSpPr>
          <p:nvPr/>
        </p:nvCxnSpPr>
        <p:spPr bwMode="auto">
          <a:xfrm>
            <a:off x="3606496" y="2550210"/>
            <a:ext cx="0" cy="43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3" name="Text Box 8"/>
          <p:cNvSpPr txBox="1">
            <a:spLocks noChangeArrowheads="1"/>
          </p:cNvSpPr>
          <p:nvPr/>
        </p:nvSpPr>
        <p:spPr bwMode="auto">
          <a:xfrm>
            <a:off x="3373103" y="2449401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wr_ptr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96" name="Text Box 8"/>
          <p:cNvSpPr txBox="1">
            <a:spLocks noChangeArrowheads="1"/>
          </p:cNvSpPr>
          <p:nvPr/>
        </p:nvSpPr>
        <p:spPr bwMode="auto">
          <a:xfrm>
            <a:off x="2587514" y="3999475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wr_data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97" name="AutoShape 6"/>
          <p:cNvCxnSpPr>
            <a:cxnSpLocks noChangeShapeType="1"/>
          </p:cNvCxnSpPr>
          <p:nvPr/>
        </p:nvCxnSpPr>
        <p:spPr bwMode="auto">
          <a:xfrm>
            <a:off x="4292999" y="3262979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AutoShape 6"/>
          <p:cNvCxnSpPr>
            <a:cxnSpLocks noChangeShapeType="1"/>
          </p:cNvCxnSpPr>
          <p:nvPr/>
        </p:nvCxnSpPr>
        <p:spPr bwMode="auto">
          <a:xfrm>
            <a:off x="4292999" y="3817794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9" name="AutoShape 6"/>
          <p:cNvCxnSpPr>
            <a:cxnSpLocks noChangeShapeType="1"/>
          </p:cNvCxnSpPr>
          <p:nvPr/>
        </p:nvCxnSpPr>
        <p:spPr bwMode="auto">
          <a:xfrm>
            <a:off x="4292999" y="4280125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0" name="AutoShape 6"/>
          <p:cNvCxnSpPr>
            <a:cxnSpLocks noChangeShapeType="1"/>
          </p:cNvCxnSpPr>
          <p:nvPr/>
        </p:nvCxnSpPr>
        <p:spPr bwMode="auto">
          <a:xfrm>
            <a:off x="4292999" y="4844005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1" name="AutoShape 5"/>
          <p:cNvCxnSpPr>
            <a:cxnSpLocks noChangeShapeType="1"/>
          </p:cNvCxnSpPr>
          <p:nvPr/>
        </p:nvCxnSpPr>
        <p:spPr bwMode="auto">
          <a:xfrm>
            <a:off x="4677243" y="2984724"/>
            <a:ext cx="0" cy="209264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2" name="AutoShape 6"/>
          <p:cNvCxnSpPr>
            <a:cxnSpLocks noChangeShapeType="1"/>
          </p:cNvCxnSpPr>
          <p:nvPr/>
        </p:nvCxnSpPr>
        <p:spPr bwMode="auto">
          <a:xfrm>
            <a:off x="4681370" y="4085216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3" name="Text Box 8"/>
          <p:cNvSpPr txBox="1">
            <a:spLocks noChangeArrowheads="1"/>
          </p:cNvSpPr>
          <p:nvPr/>
        </p:nvSpPr>
        <p:spPr bwMode="auto">
          <a:xfrm>
            <a:off x="4450009" y="2452783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rd_ptr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104" name="AutoShape 6"/>
          <p:cNvCxnSpPr>
            <a:cxnSpLocks noChangeShapeType="1"/>
          </p:cNvCxnSpPr>
          <p:nvPr/>
        </p:nvCxnSpPr>
        <p:spPr bwMode="auto">
          <a:xfrm>
            <a:off x="4677243" y="2557215"/>
            <a:ext cx="0" cy="43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5" name="Text Box 8"/>
          <p:cNvSpPr txBox="1">
            <a:spLocks noChangeArrowheads="1"/>
          </p:cNvSpPr>
          <p:nvPr/>
        </p:nvSpPr>
        <p:spPr bwMode="auto">
          <a:xfrm>
            <a:off x="5185934" y="4046763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rd_data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95" name="直線接點 94"/>
          <p:cNvCxnSpPr/>
          <p:nvPr/>
        </p:nvCxnSpPr>
        <p:spPr bwMode="auto">
          <a:xfrm>
            <a:off x="4450009" y="2125980"/>
            <a:ext cx="0" cy="35509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Text Box 8"/>
          <p:cNvSpPr txBox="1">
            <a:spLocks noChangeArrowheads="1"/>
          </p:cNvSpPr>
          <p:nvPr/>
        </p:nvSpPr>
        <p:spPr bwMode="auto">
          <a:xfrm>
            <a:off x="2890249" y="1858255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core_clk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09" name="Text Box 8"/>
          <p:cNvSpPr txBox="1">
            <a:spLocks noChangeArrowheads="1"/>
          </p:cNvSpPr>
          <p:nvPr/>
        </p:nvSpPr>
        <p:spPr bwMode="auto">
          <a:xfrm>
            <a:off x="4681370" y="1895330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bus_clk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110" name="Text Box 8"/>
          <p:cNvSpPr txBox="1">
            <a:spLocks noChangeArrowheads="1"/>
          </p:cNvSpPr>
          <p:nvPr/>
        </p:nvSpPr>
        <p:spPr bwMode="auto">
          <a:xfrm>
            <a:off x="3996727" y="2762800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smtClean="0">
                <a:latin typeface="Calibri" pitchFamily="34" charset="0"/>
                <a:ea typeface="新細明體" pitchFamily="18" charset="-120"/>
              </a:rPr>
              <a:t>FIFO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4492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Enhanced </a:t>
            </a:r>
            <a:r>
              <a:rPr lang="en-US" altLang="zh-TW" dirty="0" err="1"/>
              <a:t>biu_sync_fifo</a:t>
            </a:r>
            <a:endParaRPr lang="zh-TW" altLang="en-US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3993406" y="2871993"/>
            <a:ext cx="298450" cy="466725"/>
            <a:chOff x="8257" y="4490"/>
            <a:chExt cx="469" cy="736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6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3993724" y="3413013"/>
            <a:ext cx="298450" cy="466725"/>
            <a:chOff x="8257" y="4490"/>
            <a:chExt cx="469" cy="736"/>
          </a:xfrm>
        </p:grpSpPr>
        <p:sp>
          <p:nvSpPr>
            <p:cNvPr id="8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9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0" name="Group 2"/>
          <p:cNvGrpSpPr>
            <a:grpSpLocks/>
          </p:cNvGrpSpPr>
          <p:nvPr/>
        </p:nvGrpSpPr>
        <p:grpSpPr bwMode="auto">
          <a:xfrm>
            <a:off x="3993406" y="3927026"/>
            <a:ext cx="298450" cy="466725"/>
            <a:chOff x="8257" y="4490"/>
            <a:chExt cx="469" cy="736"/>
          </a:xfrm>
        </p:grpSpPr>
        <p:sp>
          <p:nvSpPr>
            <p:cNvPr id="11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2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grpSp>
        <p:nvGrpSpPr>
          <p:cNvPr id="13" name="Group 2"/>
          <p:cNvGrpSpPr>
            <a:grpSpLocks/>
          </p:cNvGrpSpPr>
          <p:nvPr/>
        </p:nvGrpSpPr>
        <p:grpSpPr bwMode="auto">
          <a:xfrm>
            <a:off x="3992012" y="4490906"/>
            <a:ext cx="298450" cy="466725"/>
            <a:chOff x="8257" y="4490"/>
            <a:chExt cx="469" cy="736"/>
          </a:xfrm>
        </p:grpSpPr>
        <p:sp>
          <p:nvSpPr>
            <p:cNvPr id="14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/>
            </a:p>
          </p:txBody>
        </p:sp>
      </p:grpSp>
      <p:cxnSp>
        <p:nvCxnSpPr>
          <p:cNvPr id="16" name="AutoShape 5"/>
          <p:cNvCxnSpPr>
            <a:cxnSpLocks noChangeShapeType="1"/>
          </p:cNvCxnSpPr>
          <p:nvPr/>
        </p:nvCxnSpPr>
        <p:spPr bwMode="auto">
          <a:xfrm>
            <a:off x="3603641" y="2864988"/>
            <a:ext cx="0" cy="209264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6"/>
          <p:cNvCxnSpPr>
            <a:cxnSpLocks noChangeShapeType="1"/>
          </p:cNvCxnSpPr>
          <p:nvPr/>
        </p:nvCxnSpPr>
        <p:spPr bwMode="auto">
          <a:xfrm>
            <a:off x="3603641" y="3150052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6"/>
          <p:cNvCxnSpPr>
            <a:cxnSpLocks noChangeShapeType="1"/>
          </p:cNvCxnSpPr>
          <p:nvPr/>
        </p:nvCxnSpPr>
        <p:spPr bwMode="auto">
          <a:xfrm>
            <a:off x="3603640" y="3698057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AutoShape 6"/>
          <p:cNvCxnSpPr>
            <a:cxnSpLocks noChangeShapeType="1"/>
          </p:cNvCxnSpPr>
          <p:nvPr/>
        </p:nvCxnSpPr>
        <p:spPr bwMode="auto">
          <a:xfrm>
            <a:off x="3603639" y="4212070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AutoShape 6"/>
          <p:cNvCxnSpPr>
            <a:cxnSpLocks noChangeShapeType="1"/>
          </p:cNvCxnSpPr>
          <p:nvPr/>
        </p:nvCxnSpPr>
        <p:spPr bwMode="auto">
          <a:xfrm>
            <a:off x="3605671" y="4775950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AutoShape 6"/>
          <p:cNvCxnSpPr>
            <a:cxnSpLocks noChangeShapeType="1"/>
          </p:cNvCxnSpPr>
          <p:nvPr/>
        </p:nvCxnSpPr>
        <p:spPr bwMode="auto">
          <a:xfrm>
            <a:off x="3192160" y="3919037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2" name="AutoShape 6"/>
          <p:cNvCxnSpPr>
            <a:cxnSpLocks noChangeShapeType="1"/>
          </p:cNvCxnSpPr>
          <p:nvPr/>
        </p:nvCxnSpPr>
        <p:spPr bwMode="auto">
          <a:xfrm>
            <a:off x="3605671" y="2430473"/>
            <a:ext cx="0" cy="43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3" name="Text Box 8"/>
          <p:cNvSpPr txBox="1">
            <a:spLocks noChangeArrowheads="1"/>
          </p:cNvSpPr>
          <p:nvPr/>
        </p:nvSpPr>
        <p:spPr bwMode="auto">
          <a:xfrm>
            <a:off x="3372278" y="2329664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wr_ptr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24" name="Text Box 8"/>
          <p:cNvSpPr txBox="1">
            <a:spLocks noChangeArrowheads="1"/>
          </p:cNvSpPr>
          <p:nvPr/>
        </p:nvSpPr>
        <p:spPr bwMode="auto">
          <a:xfrm>
            <a:off x="2586689" y="3879738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wr_data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25" name="AutoShape 6"/>
          <p:cNvCxnSpPr>
            <a:cxnSpLocks noChangeShapeType="1"/>
          </p:cNvCxnSpPr>
          <p:nvPr/>
        </p:nvCxnSpPr>
        <p:spPr bwMode="auto">
          <a:xfrm>
            <a:off x="4292174" y="3143242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6" name="AutoShape 6"/>
          <p:cNvCxnSpPr>
            <a:cxnSpLocks noChangeShapeType="1"/>
          </p:cNvCxnSpPr>
          <p:nvPr/>
        </p:nvCxnSpPr>
        <p:spPr bwMode="auto">
          <a:xfrm>
            <a:off x="4292174" y="3698057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" name="AutoShape 6"/>
          <p:cNvCxnSpPr>
            <a:cxnSpLocks noChangeShapeType="1"/>
          </p:cNvCxnSpPr>
          <p:nvPr/>
        </p:nvCxnSpPr>
        <p:spPr bwMode="auto">
          <a:xfrm>
            <a:off x="4292174" y="4160388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6"/>
          <p:cNvCxnSpPr>
            <a:cxnSpLocks noChangeShapeType="1"/>
          </p:cNvCxnSpPr>
          <p:nvPr/>
        </p:nvCxnSpPr>
        <p:spPr bwMode="auto">
          <a:xfrm>
            <a:off x="4292174" y="4724268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5"/>
          <p:cNvCxnSpPr>
            <a:cxnSpLocks noChangeShapeType="1"/>
          </p:cNvCxnSpPr>
          <p:nvPr/>
        </p:nvCxnSpPr>
        <p:spPr bwMode="auto">
          <a:xfrm>
            <a:off x="4676418" y="2864987"/>
            <a:ext cx="0" cy="2092643"/>
          </a:xfrm>
          <a:prstGeom prst="straightConnector1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6"/>
          <p:cNvCxnSpPr>
            <a:cxnSpLocks noChangeShapeType="1"/>
          </p:cNvCxnSpPr>
          <p:nvPr/>
        </p:nvCxnSpPr>
        <p:spPr bwMode="auto">
          <a:xfrm>
            <a:off x="4680545" y="3965479"/>
            <a:ext cx="388371" cy="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1" name="Text Box 8"/>
          <p:cNvSpPr txBox="1">
            <a:spLocks noChangeArrowheads="1"/>
          </p:cNvSpPr>
          <p:nvPr/>
        </p:nvSpPr>
        <p:spPr bwMode="auto">
          <a:xfrm>
            <a:off x="4449184" y="2333046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rd_ptr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32" name="AutoShape 6"/>
          <p:cNvCxnSpPr>
            <a:cxnSpLocks noChangeShapeType="1"/>
          </p:cNvCxnSpPr>
          <p:nvPr/>
        </p:nvCxnSpPr>
        <p:spPr bwMode="auto">
          <a:xfrm>
            <a:off x="4676418" y="2437478"/>
            <a:ext cx="0" cy="43451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5"/>
          <p:cNvCxnSpPr>
            <a:cxnSpLocks noChangeShapeType="1"/>
          </p:cNvCxnSpPr>
          <p:nvPr/>
        </p:nvCxnSpPr>
        <p:spPr bwMode="auto">
          <a:xfrm>
            <a:off x="5079227" y="3383866"/>
            <a:ext cx="0" cy="2092643"/>
          </a:xfrm>
          <a:prstGeom prst="straightConnector1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6"/>
          <p:cNvCxnSpPr>
            <a:cxnSpLocks noChangeShapeType="1"/>
          </p:cNvCxnSpPr>
          <p:nvPr/>
        </p:nvCxnSpPr>
        <p:spPr bwMode="auto">
          <a:xfrm>
            <a:off x="3386345" y="5283739"/>
            <a:ext cx="1692882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直線接點 37"/>
          <p:cNvCxnSpPr/>
          <p:nvPr/>
        </p:nvCxnSpPr>
        <p:spPr bwMode="auto">
          <a:xfrm>
            <a:off x="3372278" y="3927026"/>
            <a:ext cx="0" cy="135671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9" name="AutoShape 6"/>
          <p:cNvCxnSpPr>
            <a:cxnSpLocks noChangeShapeType="1"/>
          </p:cNvCxnSpPr>
          <p:nvPr/>
        </p:nvCxnSpPr>
        <p:spPr bwMode="auto">
          <a:xfrm>
            <a:off x="5079227" y="4606276"/>
            <a:ext cx="388371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40" name="Group 2"/>
          <p:cNvGrpSpPr>
            <a:grpSpLocks/>
          </p:cNvGrpSpPr>
          <p:nvPr/>
        </p:nvGrpSpPr>
        <p:grpSpPr bwMode="auto">
          <a:xfrm>
            <a:off x="5467598" y="4379230"/>
            <a:ext cx="298450" cy="466725"/>
            <a:chOff x="8257" y="4490"/>
            <a:chExt cx="469" cy="736"/>
          </a:xfrm>
        </p:grpSpPr>
        <p:sp>
          <p:nvSpPr>
            <p:cNvPr id="41" name="Text Box 3"/>
            <p:cNvSpPr txBox="1">
              <a:spLocks noChangeArrowheads="1"/>
            </p:cNvSpPr>
            <p:nvPr/>
          </p:nvSpPr>
          <p:spPr bwMode="auto">
            <a:xfrm>
              <a:off x="8257" y="4490"/>
              <a:ext cx="469" cy="736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zh-TW" sz="1800" b="0" i="0" u="none" strike="noStrike" cap="none" normalizeH="0" baseline="0" smtClean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ea typeface="新細明體" pitchFamily="18" charset="-120"/>
              </a:endParaRPr>
            </a:p>
          </p:txBody>
        </p:sp>
        <p:sp>
          <p:nvSpPr>
            <p:cNvPr id="42" name="AutoShape 4"/>
            <p:cNvSpPr>
              <a:spLocks noChangeArrowheads="1"/>
            </p:cNvSpPr>
            <p:nvPr/>
          </p:nvSpPr>
          <p:spPr bwMode="auto">
            <a:xfrm rot="5400000">
              <a:off x="8222" y="4833"/>
              <a:ext cx="142" cy="71"/>
            </a:xfrm>
            <a:prstGeom prst="triangle">
              <a:avLst>
                <a:gd name="adj" fmla="val 50000"/>
              </a:avLst>
            </a:prstGeom>
            <a:solidFill>
              <a:srgbClr val="FF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>
                <a:solidFill>
                  <a:srgbClr val="FF0000"/>
                </a:solidFill>
              </a:endParaRPr>
            </a:p>
          </p:txBody>
        </p:sp>
      </p:grpSp>
      <p:cxnSp>
        <p:nvCxnSpPr>
          <p:cNvPr id="43" name="AutoShape 6"/>
          <p:cNvCxnSpPr>
            <a:cxnSpLocks noChangeShapeType="1"/>
          </p:cNvCxnSpPr>
          <p:nvPr/>
        </p:nvCxnSpPr>
        <p:spPr bwMode="auto">
          <a:xfrm>
            <a:off x="5089538" y="2957255"/>
            <a:ext cx="0" cy="434515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Text Box 8"/>
          <p:cNvSpPr txBox="1">
            <a:spLocks noChangeArrowheads="1"/>
          </p:cNvSpPr>
          <p:nvPr/>
        </p:nvSpPr>
        <p:spPr bwMode="auto">
          <a:xfrm>
            <a:off x="5960233" y="4644342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rd_data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46" name="AutoShape 6"/>
          <p:cNvCxnSpPr>
            <a:cxnSpLocks noChangeShapeType="1"/>
          </p:cNvCxnSpPr>
          <p:nvPr/>
        </p:nvCxnSpPr>
        <p:spPr bwMode="auto">
          <a:xfrm>
            <a:off x="5766048" y="4620861"/>
            <a:ext cx="388371" cy="0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7" name="Text Box 8"/>
          <p:cNvSpPr txBox="1">
            <a:spLocks noChangeArrowheads="1"/>
          </p:cNvSpPr>
          <p:nvPr/>
        </p:nvSpPr>
        <p:spPr bwMode="auto">
          <a:xfrm>
            <a:off x="4791011" y="2764180"/>
            <a:ext cx="116922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z="1200" b="0" dirty="0" err="1">
                <a:solidFill>
                  <a:srgbClr val="FF0000"/>
                </a:solidFill>
              </a:rPr>
              <a:t>bypass_wr_data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48" name="直線接點 47"/>
          <p:cNvCxnSpPr/>
          <p:nvPr/>
        </p:nvCxnSpPr>
        <p:spPr bwMode="auto">
          <a:xfrm>
            <a:off x="4486359" y="2135848"/>
            <a:ext cx="0" cy="35509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 Box 8"/>
          <p:cNvSpPr txBox="1">
            <a:spLocks noChangeArrowheads="1"/>
          </p:cNvSpPr>
          <p:nvPr/>
        </p:nvSpPr>
        <p:spPr bwMode="auto">
          <a:xfrm>
            <a:off x="2926599" y="1868123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core_clk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0" name="Text Box 8"/>
          <p:cNvSpPr txBox="1">
            <a:spLocks noChangeArrowheads="1"/>
          </p:cNvSpPr>
          <p:nvPr/>
        </p:nvSpPr>
        <p:spPr bwMode="auto">
          <a:xfrm>
            <a:off x="4717720" y="1905198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bus_clk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1" name="Text Box 8"/>
          <p:cNvSpPr txBox="1">
            <a:spLocks noChangeArrowheads="1"/>
          </p:cNvSpPr>
          <p:nvPr/>
        </p:nvSpPr>
        <p:spPr bwMode="auto">
          <a:xfrm>
            <a:off x="2889425" y="6090176"/>
            <a:ext cx="3264994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sz="1200" b="0" dirty="0" err="1">
                <a:solidFill>
                  <a:srgbClr val="FF0000"/>
                </a:solidFill>
              </a:rPr>
              <a:t>bypass_wr_data</a:t>
            </a:r>
            <a:r>
              <a:rPr lang="en-US" altLang="zh-TW" sz="1200" b="0" dirty="0">
                <a:solidFill>
                  <a:srgbClr val="FF0000"/>
                </a:solidFill>
              </a:rPr>
              <a:t> </a:t>
            </a:r>
            <a:r>
              <a:rPr kumimoji="1" lang="en-US" altLang="zh-TW" sz="1200" b="0" dirty="0" smtClean="0">
                <a:solidFill>
                  <a:srgbClr val="FF0000"/>
                </a:solidFill>
                <a:latin typeface="Calibri" pitchFamily="34" charset="0"/>
                <a:ea typeface="新細明體" pitchFamily="18" charset="-120"/>
              </a:rPr>
              <a:t>= </a:t>
            </a:r>
            <a:r>
              <a:rPr lang="en-US" altLang="zh-TW" sz="1200" b="0" dirty="0" err="1">
                <a:solidFill>
                  <a:srgbClr val="FF0000"/>
                </a:solidFill>
              </a:rPr>
              <a:t>wr</a:t>
            </a:r>
            <a:r>
              <a:rPr lang="en-US" altLang="zh-TW" sz="1200" b="0" dirty="0">
                <a:solidFill>
                  <a:srgbClr val="FF0000"/>
                </a:solidFill>
              </a:rPr>
              <a:t> &amp; (</a:t>
            </a:r>
            <a:r>
              <a:rPr lang="en-US" altLang="zh-TW" sz="1200" b="0" dirty="0" err="1">
                <a:solidFill>
                  <a:srgbClr val="FF0000"/>
                </a:solidFill>
              </a:rPr>
              <a:t>wr_ptr</a:t>
            </a:r>
            <a:r>
              <a:rPr lang="en-US" altLang="zh-TW" sz="1200" b="0" dirty="0">
                <a:solidFill>
                  <a:srgbClr val="FF0000"/>
                </a:solidFill>
              </a:rPr>
              <a:t> </a:t>
            </a:r>
            <a:r>
              <a:rPr lang="en-US" altLang="zh-TW" sz="1200" b="0" dirty="0">
                <a:solidFill>
                  <a:srgbClr val="FF0000"/>
                </a:solidFill>
              </a:rPr>
              <a:t>== </a:t>
            </a:r>
            <a:r>
              <a:rPr lang="en-US" altLang="zh-TW" sz="1200" b="0" dirty="0" err="1" smtClean="0">
                <a:solidFill>
                  <a:srgbClr val="FF0000"/>
                </a:solidFill>
              </a:rPr>
              <a:t>next_rd_ptr</a:t>
            </a:r>
            <a:r>
              <a:rPr lang="en-US" altLang="zh-TW" sz="1200" b="0" dirty="0" smtClean="0">
                <a:solidFill>
                  <a:srgbClr val="FF0000"/>
                </a:solidFill>
              </a:rPr>
              <a:t>)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rgbClr val="FF0000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sp>
        <p:nvSpPr>
          <p:cNvPr id="52" name="Text Box 8"/>
          <p:cNvSpPr txBox="1">
            <a:spLocks noChangeArrowheads="1"/>
          </p:cNvSpPr>
          <p:nvPr/>
        </p:nvSpPr>
        <p:spPr bwMode="auto">
          <a:xfrm>
            <a:off x="3986463" y="2670930"/>
            <a:ext cx="462721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smtClean="0">
                <a:latin typeface="Calibri" pitchFamily="34" charset="0"/>
                <a:ea typeface="新細明體" pitchFamily="18" charset="-120"/>
              </a:rPr>
              <a:t>FIFO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  <p:cxnSp>
        <p:nvCxnSpPr>
          <p:cNvPr id="53" name="AutoShape 6"/>
          <p:cNvCxnSpPr>
            <a:cxnSpLocks noChangeShapeType="1"/>
          </p:cNvCxnSpPr>
          <p:nvPr/>
        </p:nvCxnSpPr>
        <p:spPr bwMode="auto">
          <a:xfrm>
            <a:off x="5595895" y="4081351"/>
            <a:ext cx="0" cy="306168"/>
          </a:xfrm>
          <a:prstGeom prst="straightConnector1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" name="Text Box 8"/>
          <p:cNvSpPr txBox="1">
            <a:spLocks noChangeArrowheads="1"/>
          </p:cNvSpPr>
          <p:nvPr/>
        </p:nvSpPr>
        <p:spPr bwMode="auto">
          <a:xfrm>
            <a:off x="5382220" y="3951976"/>
            <a:ext cx="605472" cy="2016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1200" b="0" dirty="0" err="1" smtClean="0">
                <a:latin typeface="Calibri" pitchFamily="34" charset="0"/>
                <a:ea typeface="新細明體" pitchFamily="18" charset="-120"/>
              </a:rPr>
              <a:t>bus_clk</a:t>
            </a:r>
            <a:endParaRPr kumimoji="1" lang="zh-TW" altLang="zh-TW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7739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back write </a:t>
            </a:r>
            <a:r>
              <a:rPr lang="en-US" altLang="zh-TW" dirty="0" smtClean="0"/>
              <a:t>data (1:1 ratio)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Bus has zero wait cycle.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5335563"/>
              </p:ext>
            </p:extLst>
          </p:nvPr>
        </p:nvGraphicFramePr>
        <p:xfrm>
          <a:off x="345758" y="1507172"/>
          <a:ext cx="815975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72" name="工作表" r:id="rId3" imgW="10411016" imgH="4410266" progId="Excel.Sheet.12">
                  <p:embed/>
                </p:oleObj>
              </mc:Choice>
              <mc:Fallback>
                <p:oleObj name="工作表" r:id="rId3" imgW="10411016" imgH="4410266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58" y="1507172"/>
                        <a:ext cx="815975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2579370" y="2118360"/>
            <a:ext cx="758190" cy="3429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3002280" y="2461260"/>
            <a:ext cx="571500" cy="323850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2975403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back write data (1:1 ratio)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Bus has wait cycle.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7804221"/>
              </p:ext>
            </p:extLst>
          </p:nvPr>
        </p:nvGraphicFramePr>
        <p:xfrm>
          <a:off x="484188" y="1512888"/>
          <a:ext cx="815975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28" name="工作表" r:id="rId3" imgW="10411016" imgH="4410266" progId="Excel.Sheet.12">
                  <p:embed/>
                </p:oleObj>
              </mc:Choice>
              <mc:Fallback>
                <p:oleObj name="工作表" r:id="rId3" imgW="10411016" imgH="4410266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8" y="1512888"/>
                        <a:ext cx="815975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5463540" y="2177415"/>
            <a:ext cx="678180" cy="44196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9" name="直線單箭頭接點 8"/>
          <p:cNvCxnSpPr/>
          <p:nvPr/>
        </p:nvCxnSpPr>
        <p:spPr bwMode="auto">
          <a:xfrm>
            <a:off x="5802630" y="2619375"/>
            <a:ext cx="483870" cy="308800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624374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 to back write data (2:1 ratio)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 smtClean="0"/>
              <a:t>The first </a:t>
            </a:r>
            <a:r>
              <a:rPr lang="en-US" altLang="zh-TW" sz="2400" dirty="0" err="1" smtClean="0"/>
              <a:t>wr_data</a:t>
            </a:r>
            <a:r>
              <a:rPr lang="en-US" altLang="zh-TW" sz="2400" dirty="0" smtClean="0"/>
              <a:t> is written when the </a:t>
            </a:r>
            <a:r>
              <a:rPr lang="en-US" altLang="zh-TW" sz="2400" dirty="0" err="1" smtClean="0"/>
              <a:t>wr_estrb</a:t>
            </a:r>
            <a:r>
              <a:rPr lang="en-US" altLang="zh-TW" sz="2400" dirty="0" smtClean="0"/>
              <a:t> is 0.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381627"/>
              </p:ext>
            </p:extLst>
          </p:nvPr>
        </p:nvGraphicFramePr>
        <p:xfrm>
          <a:off x="543878" y="1467803"/>
          <a:ext cx="815975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56" name="工作表" r:id="rId3" imgW="10411016" imgH="4410266" progId="Excel.Sheet.12">
                  <p:embed/>
                </p:oleObj>
              </mc:Choice>
              <mc:Fallback>
                <p:oleObj name="工作表" r:id="rId3" imgW="10411016" imgH="4410266" progId="Excel.Sheet.12">
                  <p:embed/>
                  <p:pic>
                    <p:nvPicPr>
                      <p:cNvPr id="0" name="物件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878" y="1467803"/>
                        <a:ext cx="815975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3388995" y="3295650"/>
            <a:ext cx="678180" cy="3429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3728085" y="3638550"/>
            <a:ext cx="539115" cy="206121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27247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back write data (2:1 ratio)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dirty="0" smtClean="0"/>
              <a:t>first </a:t>
            </a:r>
            <a:r>
              <a:rPr lang="en-US" altLang="zh-TW" sz="2400" dirty="0" err="1" smtClean="0"/>
              <a:t>wr_data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written when the </a:t>
            </a:r>
            <a:r>
              <a:rPr lang="en-US" altLang="zh-TW" sz="2400" dirty="0" err="1"/>
              <a:t>wr_estrb</a:t>
            </a:r>
            <a:r>
              <a:rPr lang="en-US" altLang="zh-TW" sz="2400" dirty="0"/>
              <a:t> is </a:t>
            </a:r>
            <a:r>
              <a:rPr lang="en-US" altLang="zh-TW" sz="2400" dirty="0" smtClean="0"/>
              <a:t>1.</a:t>
            </a:r>
            <a:endParaRPr lang="zh-TW" altLang="en-US" sz="2400" dirty="0"/>
          </a:p>
          <a:p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224271"/>
              </p:ext>
            </p:extLst>
          </p:nvPr>
        </p:nvGraphicFramePr>
        <p:xfrm>
          <a:off x="373063" y="1662113"/>
          <a:ext cx="8159750" cy="514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6" name="工作表" r:id="rId3" imgW="10411016" imgH="4410266" progId="Excel.Sheet.12">
                  <p:embed/>
                </p:oleObj>
              </mc:Choice>
              <mc:Fallback>
                <p:oleObj name="工作表" r:id="rId3" imgW="10411016" imgH="4410266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063" y="1662113"/>
                        <a:ext cx="8159750" cy="514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橢圓 4"/>
          <p:cNvSpPr/>
          <p:nvPr/>
        </p:nvSpPr>
        <p:spPr bwMode="auto">
          <a:xfrm>
            <a:off x="2110740" y="2280285"/>
            <a:ext cx="678180" cy="3429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直線單箭頭接點 5"/>
          <p:cNvCxnSpPr/>
          <p:nvPr/>
        </p:nvCxnSpPr>
        <p:spPr bwMode="auto">
          <a:xfrm>
            <a:off x="2449830" y="2623185"/>
            <a:ext cx="560070" cy="3215640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48777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back write data (2:1 ratio)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400" dirty="0"/>
              <a:t>The </a:t>
            </a:r>
            <a:r>
              <a:rPr lang="en-US" altLang="zh-TW" sz="2400" dirty="0" smtClean="0"/>
              <a:t>first </a:t>
            </a:r>
            <a:r>
              <a:rPr lang="en-US" altLang="zh-TW" sz="2400" dirty="0" err="1" smtClean="0"/>
              <a:t>wr_data</a:t>
            </a:r>
            <a:r>
              <a:rPr lang="en-US" altLang="zh-TW" sz="2400" dirty="0" smtClean="0"/>
              <a:t> </a:t>
            </a:r>
            <a:r>
              <a:rPr lang="en-US" altLang="zh-TW" sz="2400" dirty="0"/>
              <a:t>is written when the </a:t>
            </a:r>
            <a:r>
              <a:rPr lang="en-US" altLang="zh-TW" sz="2400" dirty="0" err="1"/>
              <a:t>wr_estrb</a:t>
            </a:r>
            <a:r>
              <a:rPr lang="en-US" altLang="zh-TW" sz="2400" dirty="0"/>
              <a:t> is 1.</a:t>
            </a:r>
            <a:endParaRPr lang="zh-TW" altLang="en-US" sz="2400" dirty="0"/>
          </a:p>
          <a:p>
            <a:r>
              <a:rPr lang="en-US" altLang="zh-TW" sz="2400" dirty="0" smtClean="0"/>
              <a:t>The bus has wait cycle.</a:t>
            </a:r>
            <a:endParaRPr lang="zh-TW" altLang="en-US" sz="2400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76373000"/>
              </p:ext>
            </p:extLst>
          </p:nvPr>
        </p:nvGraphicFramePr>
        <p:xfrm>
          <a:off x="620714" y="1877325"/>
          <a:ext cx="7389812" cy="466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43" name="工作表" r:id="rId3" imgW="10411016" imgH="4410266" progId="Excel.Sheet.12">
                  <p:embed/>
                </p:oleObj>
              </mc:Choice>
              <mc:Fallback>
                <p:oleObj name="工作表" r:id="rId3" imgW="10411016" imgH="4410266" progId="Excel.Sheet.12">
                  <p:embed/>
                  <p:pic>
                    <p:nvPicPr>
                      <p:cNvPr id="0" name="物件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0714" y="1877325"/>
                        <a:ext cx="7389812" cy="4661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橢圓 6"/>
          <p:cNvSpPr/>
          <p:nvPr/>
        </p:nvSpPr>
        <p:spPr bwMode="auto">
          <a:xfrm>
            <a:off x="2169795" y="2451735"/>
            <a:ext cx="678180" cy="3429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8" name="直線單箭頭接點 7"/>
          <p:cNvCxnSpPr/>
          <p:nvPr/>
        </p:nvCxnSpPr>
        <p:spPr bwMode="auto">
          <a:xfrm>
            <a:off x="2508885" y="2794635"/>
            <a:ext cx="560070" cy="2882265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70181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view Integrated Chip2Chip And Aurora IPs at AG101 Platform">
  <a:themeElements>
    <a:clrScheme name="龍騰四海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1_281TGp_consulting_light">
      <a:majorFont>
        <a:latin typeface="Tahoma"/>
        <a:ea typeface="新細明體"/>
        <a:cs typeface=""/>
      </a:majorFont>
      <a:minorFont>
        <a:latin typeface="Tahom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281TGp_consulting_light 1">
        <a:dk1>
          <a:srgbClr val="000000"/>
        </a:dk1>
        <a:lt1>
          <a:srgbClr val="FFFFFF"/>
        </a:lt1>
        <a:dk2>
          <a:srgbClr val="003366"/>
        </a:dk2>
        <a:lt2>
          <a:srgbClr val="C0C0C0"/>
        </a:lt2>
        <a:accent1>
          <a:srgbClr val="44357C"/>
        </a:accent1>
        <a:accent2>
          <a:srgbClr val="93C052"/>
        </a:accent2>
        <a:accent3>
          <a:srgbClr val="FFFFFF"/>
        </a:accent3>
        <a:accent4>
          <a:srgbClr val="000000"/>
        </a:accent4>
        <a:accent5>
          <a:srgbClr val="B0AEBF"/>
        </a:accent5>
        <a:accent6>
          <a:srgbClr val="85AE49"/>
        </a:accent6>
        <a:hlink>
          <a:srgbClr val="9999FF"/>
        </a:hlink>
        <a:folHlink>
          <a:srgbClr val="4EA7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2">
        <a:dk1>
          <a:srgbClr val="333333"/>
        </a:dk1>
        <a:lt1>
          <a:srgbClr val="FFFFFF"/>
        </a:lt1>
        <a:dk2>
          <a:srgbClr val="000000"/>
        </a:dk2>
        <a:lt2>
          <a:srgbClr val="DDDDDD"/>
        </a:lt2>
        <a:accent1>
          <a:srgbClr val="25557B"/>
        </a:accent1>
        <a:accent2>
          <a:srgbClr val="E4C244"/>
        </a:accent2>
        <a:accent3>
          <a:srgbClr val="FFFFFF"/>
        </a:accent3>
        <a:accent4>
          <a:srgbClr val="2A2A2A"/>
        </a:accent4>
        <a:accent5>
          <a:srgbClr val="ACB4BF"/>
        </a:accent5>
        <a:accent6>
          <a:srgbClr val="CFB03D"/>
        </a:accent6>
        <a:hlink>
          <a:srgbClr val="66990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281TGp_consulting_light 3">
        <a:dk1>
          <a:srgbClr val="35567B"/>
        </a:dk1>
        <a:lt1>
          <a:srgbClr val="FFFFFF"/>
        </a:lt1>
        <a:dk2>
          <a:srgbClr val="000000"/>
        </a:dk2>
        <a:lt2>
          <a:srgbClr val="DDDDDD"/>
        </a:lt2>
        <a:accent1>
          <a:srgbClr val="789F21"/>
        </a:accent1>
        <a:accent2>
          <a:srgbClr val="E9803F"/>
        </a:accent2>
        <a:accent3>
          <a:srgbClr val="FFFFFF"/>
        </a:accent3>
        <a:accent4>
          <a:srgbClr val="2C4868"/>
        </a:accent4>
        <a:accent5>
          <a:srgbClr val="BECDAB"/>
        </a:accent5>
        <a:accent6>
          <a:srgbClr val="D37338"/>
        </a:accent6>
        <a:hlink>
          <a:srgbClr val="E0C24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Review Integrated Chip2Chip And Aurora IPs at AG101 Platform</Template>
  <TotalTime>36284</TotalTime>
  <Words>250</Words>
  <Application>Microsoft Office PowerPoint</Application>
  <PresentationFormat>如螢幕大小 (4:3)</PresentationFormat>
  <Paragraphs>84</Paragraphs>
  <Slides>12</Slides>
  <Notes>2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2</vt:i4>
      </vt:variant>
      <vt:variant>
        <vt:lpstr>投影片標題</vt:lpstr>
      </vt:variant>
      <vt:variant>
        <vt:i4>12</vt:i4>
      </vt:variant>
    </vt:vector>
  </HeadingPairs>
  <TitlesOfParts>
    <vt:vector size="15" baseType="lpstr">
      <vt:lpstr>Review Integrated Chip2Chip And Aurora IPs at AG101 Platform</vt:lpstr>
      <vt:lpstr>工作表</vt:lpstr>
      <vt:lpstr>Microsoft Excel 工作表</vt:lpstr>
      <vt:lpstr>biu_sync_fifo enhancement for the bus half-cycle transition</vt:lpstr>
      <vt:lpstr>Bus half-cycle transition</vt:lpstr>
      <vt:lpstr>Original biu_sync_fifo</vt:lpstr>
      <vt:lpstr>Enhanced biu_sync_fifo</vt:lpstr>
      <vt:lpstr>Back to back write data (1:1 ratio)</vt:lpstr>
      <vt:lpstr>Back to back write data (1:1 ratio)</vt:lpstr>
      <vt:lpstr>Back to back write data (2:1 ratio)</vt:lpstr>
      <vt:lpstr>Back to back write data (2:1 ratio)</vt:lpstr>
      <vt:lpstr>Back to back write data (2:1 ratio)</vt:lpstr>
      <vt:lpstr>RTL code changes in biu_sync_fifo</vt:lpstr>
      <vt:lpstr>Synthesis result</vt:lpstr>
      <vt:lpstr>PowerPoint 簡報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PCIE Wrapper for AG101P</dc:title>
  <dc:creator>ryjou@andestech.com</dc:creator>
  <cp:lastModifiedBy>ANDESTECH\ryjou</cp:lastModifiedBy>
  <cp:revision>412</cp:revision>
  <dcterms:created xsi:type="dcterms:W3CDTF">2015-08-11T06:38:23Z</dcterms:created>
  <dcterms:modified xsi:type="dcterms:W3CDTF">2017-06-06T08:21:38Z</dcterms:modified>
</cp:coreProperties>
</file>