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4" r:id="rId3"/>
    <p:sldId id="257" r:id="rId4"/>
    <p:sldId id="258" r:id="rId5"/>
    <p:sldId id="261" r:id="rId6"/>
    <p:sldId id="259" r:id="rId7"/>
    <p:sldId id="263" r:id="rId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18F6F0-5DDD-4B4E-985C-6414C5D83FD5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DFD76D-EF9E-4E41-8800-0921CD41EFC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1893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DFD76D-EF9E-4E41-8800-0921CD41EFC4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7206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2020/3/26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AXI RAW FIFO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Along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06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Introduction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AXI 6 entries RAW FIFO</a:t>
            </a:r>
          </a:p>
          <a:p>
            <a:r>
              <a:rPr lang="en-US" altLang="zh-TW" dirty="0" smtClean="0"/>
              <a:t>The newer write information will </a:t>
            </a:r>
            <a:r>
              <a:rPr lang="en-US" altLang="zh-TW" dirty="0"/>
              <a:t>push to </a:t>
            </a:r>
            <a:r>
              <a:rPr lang="en-US" altLang="zh-TW" dirty="0" smtClean="0"/>
              <a:t>the smallest number entry and shift the others.</a:t>
            </a:r>
          </a:p>
          <a:p>
            <a:r>
              <a:rPr lang="en-US" altLang="zh-TW" dirty="0" smtClean="0"/>
              <a:t>The FIFO will shift(only shift the smaller than </a:t>
            </a:r>
            <a:r>
              <a:rPr lang="en-US" altLang="zh-TW" smtClean="0"/>
              <a:t>match entry) </a:t>
            </a:r>
            <a:r>
              <a:rPr lang="en-US" altLang="zh-TW" dirty="0" smtClean="0"/>
              <a:t>and kill the oldest match entry.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558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assign </a:t>
            </a:r>
            <a:r>
              <a:rPr lang="en-US" altLang="zh-TW" dirty="0" err="1"/>
              <a:t>raw_match</a:t>
            </a:r>
            <a:r>
              <a:rPr lang="en-US" altLang="zh-TW" dirty="0"/>
              <a:t>[0]	</a:t>
            </a:r>
            <a:r>
              <a:rPr lang="en-US" altLang="zh-TW" dirty="0" smtClean="0"/>
              <a:t>= </a:t>
            </a:r>
            <a:r>
              <a:rPr lang="en-US" altLang="zh-TW" dirty="0"/>
              <a:t>(raw_queue0_id == bid) &amp; raw_queue0_valid &amp; </a:t>
            </a:r>
            <a:r>
              <a:rPr lang="en-US" altLang="zh-TW" dirty="0" err="1"/>
              <a:t>bvalid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assign </a:t>
            </a:r>
            <a:r>
              <a:rPr lang="en-US" altLang="zh-TW" dirty="0" err="1"/>
              <a:t>raw_addr_match</a:t>
            </a:r>
            <a:r>
              <a:rPr lang="en-US" altLang="zh-TW" dirty="0"/>
              <a:t>[0</a:t>
            </a:r>
            <a:r>
              <a:rPr lang="en-US" altLang="zh-TW" dirty="0" smtClean="0"/>
              <a:t>] = </a:t>
            </a:r>
            <a:r>
              <a:rPr lang="en-US" altLang="zh-TW" dirty="0"/>
              <a:t>(raw_queue0_addr[11:5] == </a:t>
            </a:r>
            <a:r>
              <a:rPr lang="en-US" altLang="zh-TW" dirty="0" err="1"/>
              <a:t>addr_out</a:t>
            </a:r>
            <a:r>
              <a:rPr lang="en-US" altLang="zh-TW" dirty="0"/>
              <a:t>[11:5]) &amp; raw_queue0_valid &amp; ~</a:t>
            </a:r>
            <a:r>
              <a:rPr lang="en-US" altLang="zh-TW" dirty="0" err="1" smtClean="0"/>
              <a:t>write_out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assign </a:t>
            </a:r>
            <a:r>
              <a:rPr lang="en-US" altLang="zh-TW" dirty="0" err="1"/>
              <a:t>raw_valid</a:t>
            </a:r>
            <a:r>
              <a:rPr lang="en-US" altLang="zh-TW" dirty="0"/>
              <a:t>[0]	</a:t>
            </a:r>
            <a:r>
              <a:rPr lang="en-US" altLang="zh-TW" dirty="0" smtClean="0"/>
              <a:t>	= </a:t>
            </a:r>
            <a:r>
              <a:rPr lang="en-US" altLang="zh-TW" dirty="0"/>
              <a:t>raw_queue0_valid;</a:t>
            </a:r>
          </a:p>
          <a:p>
            <a:r>
              <a:rPr lang="en-US" altLang="zh-TW" dirty="0" smtClean="0"/>
              <a:t>assign </a:t>
            </a:r>
            <a:r>
              <a:rPr lang="en-US" altLang="zh-TW" dirty="0"/>
              <a:t>raw_queue0_id_nx	</a:t>
            </a:r>
            <a:r>
              <a:rPr lang="en-US" altLang="zh-TW" dirty="0" smtClean="0"/>
              <a:t>= </a:t>
            </a:r>
            <a:r>
              <a:rPr lang="en-US" altLang="zh-TW" dirty="0" err="1"/>
              <a:t>awid_nx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assign raw_queue0_valid_nx	= </a:t>
            </a:r>
            <a:r>
              <a:rPr lang="en-US" altLang="zh-TW" dirty="0" err="1"/>
              <a:t>a_wcmd_en</a:t>
            </a:r>
            <a:r>
              <a:rPr lang="en-US" altLang="zh-TW" dirty="0"/>
              <a:t>;</a:t>
            </a:r>
          </a:p>
          <a:p>
            <a:r>
              <a:rPr lang="en-US" altLang="zh-TW" dirty="0" smtClean="0"/>
              <a:t>assign </a:t>
            </a:r>
            <a:r>
              <a:rPr lang="en-US" altLang="zh-TW" dirty="0"/>
              <a:t>raw_queue0_addr_nx	= </a:t>
            </a:r>
            <a:r>
              <a:rPr lang="en-US" altLang="zh-TW" dirty="0" err="1"/>
              <a:t>awaddr_nx</a:t>
            </a:r>
            <a:r>
              <a:rPr lang="en-US" altLang="zh-TW" dirty="0"/>
              <a:t>[11:5];</a:t>
            </a:r>
          </a:p>
          <a:p>
            <a:r>
              <a:rPr lang="en-US" altLang="zh-TW" dirty="0"/>
              <a:t>assign raw_queue0_enable	= </a:t>
            </a:r>
            <a:r>
              <a:rPr lang="en-US" altLang="zh-TW" dirty="0" err="1"/>
              <a:t>bus_clk_en</a:t>
            </a:r>
            <a:r>
              <a:rPr lang="en-US" altLang="zh-TW" dirty="0"/>
              <a:t> &amp; (</a:t>
            </a:r>
            <a:r>
              <a:rPr lang="en-US" altLang="zh-TW" dirty="0">
                <a:solidFill>
                  <a:srgbClr val="FF0000"/>
                </a:solidFill>
              </a:rPr>
              <a:t>(</a:t>
            </a:r>
            <a:r>
              <a:rPr lang="en-US" altLang="zh-TW" dirty="0" err="1">
                <a:solidFill>
                  <a:srgbClr val="FF0000"/>
                </a:solidFill>
              </a:rPr>
              <a:t>a_wcmd_en</a:t>
            </a:r>
            <a:r>
              <a:rPr lang="en-US" altLang="zh-TW" dirty="0">
                <a:solidFill>
                  <a:srgbClr val="FF0000"/>
                </a:solidFill>
              </a:rPr>
              <a:t> &amp; (|(~</a:t>
            </a:r>
            <a:r>
              <a:rPr lang="en-US" altLang="zh-TW" dirty="0" err="1">
                <a:solidFill>
                  <a:srgbClr val="FF0000"/>
                </a:solidFill>
              </a:rPr>
              <a:t>raw_valid</a:t>
            </a:r>
            <a:r>
              <a:rPr lang="en-US" altLang="zh-TW" dirty="0">
                <a:solidFill>
                  <a:srgbClr val="FF0000"/>
                </a:solidFill>
              </a:rPr>
              <a:t> &amp; 6'b111111)))</a:t>
            </a:r>
            <a:r>
              <a:rPr lang="en-US" altLang="zh-TW" dirty="0"/>
              <a:t> | </a:t>
            </a:r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en-US" altLang="zh-TW" dirty="0" err="1">
                <a:solidFill>
                  <a:srgbClr val="00B050"/>
                </a:solidFill>
              </a:rPr>
              <a:t>b_ch_taken</a:t>
            </a:r>
            <a:r>
              <a:rPr lang="en-US" altLang="zh-TW" dirty="0">
                <a:solidFill>
                  <a:srgbClr val="00B050"/>
                </a:solidFill>
              </a:rPr>
              <a:t> &amp; (|(</a:t>
            </a:r>
            <a:r>
              <a:rPr lang="en-US" altLang="zh-TW" dirty="0" err="1">
                <a:solidFill>
                  <a:srgbClr val="00B050"/>
                </a:solidFill>
              </a:rPr>
              <a:t>raw_match</a:t>
            </a:r>
            <a:r>
              <a:rPr lang="en-US" altLang="zh-TW" dirty="0">
                <a:solidFill>
                  <a:srgbClr val="00B050"/>
                </a:solidFill>
              </a:rPr>
              <a:t> &amp; 6'b111111)))</a:t>
            </a:r>
            <a:r>
              <a:rPr lang="en-US" altLang="zh-TW" dirty="0"/>
              <a:t>);</a:t>
            </a:r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en-US" altLang="zh-TW" dirty="0"/>
              <a:t>always @(</a:t>
            </a:r>
            <a:r>
              <a:rPr lang="en-US" altLang="zh-TW" dirty="0" err="1"/>
              <a:t>posedge</a:t>
            </a:r>
            <a:r>
              <a:rPr lang="en-US" altLang="zh-TW" dirty="0"/>
              <a:t> </a:t>
            </a:r>
            <a:r>
              <a:rPr lang="en-US" altLang="zh-TW" dirty="0" err="1"/>
              <a:t>core_clk</a:t>
            </a:r>
            <a:r>
              <a:rPr lang="en-US" altLang="zh-TW" dirty="0"/>
              <a:t> or </a:t>
            </a:r>
            <a:r>
              <a:rPr lang="en-US" altLang="zh-TW" dirty="0" err="1"/>
              <a:t>negedge</a:t>
            </a:r>
            <a:r>
              <a:rPr lang="en-US" altLang="zh-TW" dirty="0"/>
              <a:t> </a:t>
            </a:r>
            <a:r>
              <a:rPr lang="en-US" altLang="zh-TW" dirty="0" err="1"/>
              <a:t>core_reset_n</a:t>
            </a:r>
            <a:r>
              <a:rPr lang="en-US" altLang="zh-TW" dirty="0"/>
              <a:t>) begin</a:t>
            </a:r>
          </a:p>
          <a:p>
            <a:r>
              <a:rPr lang="en-US" altLang="zh-TW" dirty="0"/>
              <a:t>       if (!</a:t>
            </a:r>
            <a:r>
              <a:rPr lang="en-US" altLang="zh-TW" dirty="0" err="1"/>
              <a:t>core_reset_n</a:t>
            </a:r>
            <a:r>
              <a:rPr lang="en-US" altLang="zh-TW" dirty="0"/>
              <a:t>) begin</a:t>
            </a:r>
          </a:p>
          <a:p>
            <a:r>
              <a:rPr lang="en-US" altLang="zh-TW" dirty="0"/>
              <a:t>               raw_queue0_valid      &lt;= 1'b0;</a:t>
            </a:r>
          </a:p>
          <a:p>
            <a:r>
              <a:rPr lang="en-US" altLang="zh-TW" dirty="0"/>
              <a:t>               raw_queue0_id         &lt;= {(BIU_ID_WIDTH){1'b0</a:t>
            </a:r>
            <a:r>
              <a:rPr lang="en-US" altLang="zh-TW" dirty="0" smtClean="0"/>
              <a:t>}};</a:t>
            </a:r>
          </a:p>
          <a:p>
            <a:r>
              <a:rPr lang="en-US" altLang="zh-TW" dirty="0" smtClean="0"/>
              <a:t>               raw_queue0_addr       &lt;= 7'b0;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/>
              <a:t>end</a:t>
            </a:r>
          </a:p>
          <a:p>
            <a:r>
              <a:rPr lang="en-US" altLang="zh-TW" dirty="0"/>
              <a:t>       else if (raw_queue0_enable) begin</a:t>
            </a:r>
          </a:p>
          <a:p>
            <a:r>
              <a:rPr lang="en-US" altLang="zh-TW" dirty="0"/>
              <a:t>               raw_queue0_valid      &lt;= raw_queue0_valid_nx;</a:t>
            </a:r>
          </a:p>
          <a:p>
            <a:r>
              <a:rPr lang="en-US" altLang="zh-TW" dirty="0"/>
              <a:t>               raw_queue0_id         &lt;= raw_queue0_id_nx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               raw_queue0_addr[11:5] &lt;= raw_queue0_addr_nx[11:5];</a:t>
            </a:r>
          </a:p>
          <a:p>
            <a:r>
              <a:rPr lang="en-US" altLang="zh-TW" dirty="0"/>
              <a:t>       end</a:t>
            </a:r>
          </a:p>
          <a:p>
            <a:r>
              <a:rPr lang="en-US" altLang="zh-TW" dirty="0"/>
              <a:t>end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91880" y="2924944"/>
            <a:ext cx="5428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newer store can be save if any queues are not valid.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4355976" y="3212976"/>
            <a:ext cx="4829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00B050"/>
                </a:solidFill>
              </a:rPr>
              <a:t>The oldest store with ID match should be cleared.</a:t>
            </a:r>
            <a:endParaRPr lang="zh-TW" altLang="en-US" dirty="0">
              <a:solidFill>
                <a:srgbClr val="00B050"/>
              </a:solidFill>
            </a:endParaRPr>
          </a:p>
        </p:txBody>
      </p:sp>
      <p:cxnSp>
        <p:nvCxnSpPr>
          <p:cNvPr id="7" name="直線單箭頭接點 6"/>
          <p:cNvCxnSpPr/>
          <p:nvPr/>
        </p:nvCxnSpPr>
        <p:spPr>
          <a:xfrm>
            <a:off x="179512" y="2492896"/>
            <a:ext cx="360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單箭頭接點 7"/>
          <p:cNvCxnSpPr/>
          <p:nvPr/>
        </p:nvCxnSpPr>
        <p:spPr>
          <a:xfrm>
            <a:off x="195055" y="2922834"/>
            <a:ext cx="360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6309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altLang="zh-TW" dirty="0"/>
              <a:t>assign </a:t>
            </a:r>
            <a:r>
              <a:rPr lang="en-US" altLang="zh-TW" dirty="0" err="1"/>
              <a:t>raw_match</a:t>
            </a:r>
            <a:r>
              <a:rPr lang="en-US" altLang="zh-TW" dirty="0"/>
              <a:t>[1]	</a:t>
            </a:r>
            <a:r>
              <a:rPr lang="en-US" altLang="zh-TW" dirty="0" smtClean="0"/>
              <a:t>= </a:t>
            </a:r>
            <a:r>
              <a:rPr lang="en-US" altLang="zh-TW" dirty="0"/>
              <a:t>(raw_queue1_id == bid) &amp; raw_queue1_valid &amp; </a:t>
            </a:r>
            <a:r>
              <a:rPr lang="en-US" altLang="zh-TW" dirty="0" err="1"/>
              <a:t>bvalid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assign </a:t>
            </a:r>
            <a:r>
              <a:rPr lang="en-US" altLang="zh-TW" dirty="0" err="1"/>
              <a:t>raw_addr_match</a:t>
            </a:r>
            <a:r>
              <a:rPr lang="en-US" altLang="zh-TW" dirty="0"/>
              <a:t>[1</a:t>
            </a:r>
            <a:r>
              <a:rPr lang="en-US" altLang="zh-TW" dirty="0" smtClean="0"/>
              <a:t>] = </a:t>
            </a:r>
            <a:r>
              <a:rPr lang="en-US" altLang="zh-TW" dirty="0"/>
              <a:t>(raw_queue1_addr[11:5] == </a:t>
            </a:r>
            <a:r>
              <a:rPr lang="en-US" altLang="zh-TW" dirty="0" err="1"/>
              <a:t>addr_out</a:t>
            </a:r>
            <a:r>
              <a:rPr lang="en-US" altLang="zh-TW" dirty="0"/>
              <a:t>[11:5]) &amp; raw_queue1_valid &amp; ~</a:t>
            </a:r>
            <a:r>
              <a:rPr lang="en-US" altLang="zh-TW" dirty="0" err="1" smtClean="0"/>
              <a:t>write_out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assign </a:t>
            </a:r>
            <a:r>
              <a:rPr lang="en-US" altLang="zh-TW" dirty="0" err="1"/>
              <a:t>raw_valid</a:t>
            </a:r>
            <a:r>
              <a:rPr lang="en-US" altLang="zh-TW" dirty="0"/>
              <a:t>[1]	</a:t>
            </a:r>
            <a:r>
              <a:rPr lang="en-US" altLang="zh-TW" dirty="0" smtClean="0"/>
              <a:t>= </a:t>
            </a:r>
            <a:r>
              <a:rPr lang="en-US" altLang="zh-TW" dirty="0"/>
              <a:t>raw_queue1_valid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assign raw_queue1_id_nx	</a:t>
            </a:r>
            <a:r>
              <a:rPr lang="en-US" altLang="zh-TW" dirty="0" smtClean="0"/>
              <a:t>= </a:t>
            </a:r>
            <a:r>
              <a:rPr lang="en-US" altLang="zh-TW" dirty="0"/>
              <a:t>raw_queue0_id;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assign raw_queue1_valid_nx	= raw_queue0_valid &amp; ~(</a:t>
            </a:r>
            <a:r>
              <a:rPr lang="en-US" altLang="zh-TW" dirty="0" err="1">
                <a:solidFill>
                  <a:srgbClr val="FF0000"/>
                </a:solidFill>
              </a:rPr>
              <a:t>raw_match</a:t>
            </a:r>
            <a:r>
              <a:rPr lang="en-US" altLang="zh-TW" dirty="0">
                <a:solidFill>
                  <a:srgbClr val="FF0000"/>
                </a:solidFill>
              </a:rPr>
              <a:t>[0] &amp; ~(|(</a:t>
            </a:r>
            <a:r>
              <a:rPr lang="en-US" altLang="zh-TW" dirty="0" err="1">
                <a:solidFill>
                  <a:srgbClr val="FF0000"/>
                </a:solidFill>
              </a:rPr>
              <a:t>raw_match</a:t>
            </a:r>
            <a:r>
              <a:rPr lang="en-US" altLang="zh-TW" dirty="0">
                <a:solidFill>
                  <a:srgbClr val="FF0000"/>
                </a:solidFill>
              </a:rPr>
              <a:t> &amp; 6'b111110)));</a:t>
            </a:r>
          </a:p>
          <a:p>
            <a:r>
              <a:rPr lang="en-US" altLang="zh-TW" dirty="0" smtClean="0"/>
              <a:t>assign </a:t>
            </a:r>
            <a:r>
              <a:rPr lang="en-US" altLang="zh-TW" dirty="0"/>
              <a:t>raw_queue1_addr_nx	= raw_queue0_addr;</a:t>
            </a:r>
          </a:p>
          <a:p>
            <a:r>
              <a:rPr lang="en-US" altLang="zh-TW" dirty="0"/>
              <a:t>assign raw_queue1_enable	= </a:t>
            </a:r>
            <a:r>
              <a:rPr lang="en-US" altLang="zh-TW" dirty="0" err="1"/>
              <a:t>bus_clk_en</a:t>
            </a:r>
            <a:r>
              <a:rPr lang="en-US" altLang="zh-TW" dirty="0"/>
              <a:t> &amp; ((</a:t>
            </a:r>
            <a:r>
              <a:rPr lang="en-US" altLang="zh-TW" dirty="0" err="1"/>
              <a:t>a_wcmd_en</a:t>
            </a:r>
            <a:r>
              <a:rPr lang="en-US" altLang="zh-TW" dirty="0"/>
              <a:t> &amp; (|(~</a:t>
            </a:r>
            <a:r>
              <a:rPr lang="en-US" altLang="zh-TW" dirty="0" err="1"/>
              <a:t>raw_valid</a:t>
            </a:r>
            <a:r>
              <a:rPr lang="en-US" altLang="zh-TW" dirty="0"/>
              <a:t> &amp; 6'b111110))) | (</a:t>
            </a:r>
            <a:r>
              <a:rPr lang="en-US" altLang="zh-TW" dirty="0" err="1"/>
              <a:t>b_ch_taken</a:t>
            </a:r>
            <a:r>
              <a:rPr lang="en-US" altLang="zh-TW" dirty="0"/>
              <a:t> &amp; (|(</a:t>
            </a:r>
            <a:r>
              <a:rPr lang="en-US" altLang="zh-TW" dirty="0" err="1"/>
              <a:t>raw_match</a:t>
            </a:r>
            <a:r>
              <a:rPr lang="en-US" altLang="zh-TW" dirty="0"/>
              <a:t> &amp; 6'b111110))));</a:t>
            </a:r>
          </a:p>
          <a:p>
            <a:endParaRPr lang="en-US" altLang="zh-TW" dirty="0"/>
          </a:p>
          <a:p>
            <a:r>
              <a:rPr lang="en-US" altLang="zh-TW" dirty="0"/>
              <a:t>always @(</a:t>
            </a:r>
            <a:r>
              <a:rPr lang="en-US" altLang="zh-TW" dirty="0" err="1"/>
              <a:t>posedge</a:t>
            </a:r>
            <a:r>
              <a:rPr lang="en-US" altLang="zh-TW" dirty="0"/>
              <a:t> </a:t>
            </a:r>
            <a:r>
              <a:rPr lang="en-US" altLang="zh-TW" dirty="0" err="1"/>
              <a:t>core_clk</a:t>
            </a:r>
            <a:r>
              <a:rPr lang="en-US" altLang="zh-TW" dirty="0"/>
              <a:t> or </a:t>
            </a:r>
            <a:r>
              <a:rPr lang="en-US" altLang="zh-TW" dirty="0" err="1"/>
              <a:t>negedge</a:t>
            </a:r>
            <a:r>
              <a:rPr lang="en-US" altLang="zh-TW" dirty="0"/>
              <a:t> </a:t>
            </a:r>
            <a:r>
              <a:rPr lang="en-US" altLang="zh-TW" dirty="0" err="1"/>
              <a:t>core_reset_n</a:t>
            </a:r>
            <a:r>
              <a:rPr lang="en-US" altLang="zh-TW" dirty="0"/>
              <a:t>) begin</a:t>
            </a:r>
          </a:p>
          <a:p>
            <a:r>
              <a:rPr lang="en-US" altLang="zh-TW" dirty="0"/>
              <a:t>       if (!</a:t>
            </a:r>
            <a:r>
              <a:rPr lang="en-US" altLang="zh-TW" dirty="0" err="1"/>
              <a:t>core_reset_n</a:t>
            </a:r>
            <a:r>
              <a:rPr lang="en-US" altLang="zh-TW" dirty="0"/>
              <a:t>) begin</a:t>
            </a:r>
          </a:p>
          <a:p>
            <a:r>
              <a:rPr lang="en-US" altLang="zh-TW" dirty="0"/>
              <a:t>               raw_queue1_valid      &lt;= 1'b0;</a:t>
            </a:r>
          </a:p>
          <a:p>
            <a:r>
              <a:rPr lang="en-US" altLang="zh-TW" dirty="0"/>
              <a:t>               raw_queue1_id         &lt;= {(BIU_ID_WIDTH){1'b0</a:t>
            </a:r>
            <a:r>
              <a:rPr lang="en-US" altLang="zh-TW" dirty="0" smtClean="0"/>
              <a:t>}};</a:t>
            </a:r>
          </a:p>
          <a:p>
            <a:r>
              <a:rPr lang="en-US" altLang="zh-TW" dirty="0" smtClean="0"/>
              <a:t>               raw_queue1_addr       &lt;= 7'b0;</a:t>
            </a:r>
          </a:p>
          <a:p>
            <a:r>
              <a:rPr lang="en-US" altLang="zh-TW" dirty="0" smtClean="0"/>
              <a:t>       </a:t>
            </a:r>
            <a:r>
              <a:rPr lang="en-US" altLang="zh-TW" dirty="0"/>
              <a:t>end</a:t>
            </a:r>
          </a:p>
          <a:p>
            <a:r>
              <a:rPr lang="en-US" altLang="zh-TW" dirty="0"/>
              <a:t>       else if (raw_queue1_enable) begin</a:t>
            </a:r>
          </a:p>
          <a:p>
            <a:r>
              <a:rPr lang="en-US" altLang="zh-TW" dirty="0"/>
              <a:t>               raw_queue1_valid      &lt;= raw_queue1_valid_nx;</a:t>
            </a:r>
          </a:p>
          <a:p>
            <a:r>
              <a:rPr lang="en-US" altLang="zh-TW" dirty="0"/>
              <a:t>               raw_queue1_id         &lt;= raw_queue1_id_nx</a:t>
            </a:r>
            <a:r>
              <a:rPr lang="en-US" altLang="zh-TW" dirty="0" smtClean="0"/>
              <a:t>;</a:t>
            </a:r>
            <a:endParaRPr lang="en-US" altLang="zh-TW" dirty="0"/>
          </a:p>
          <a:p>
            <a:r>
              <a:rPr lang="en-US" altLang="zh-TW" dirty="0"/>
              <a:t>               raw_queue1_addr[11:5] &lt;= raw_queue1_addr_nx[11:5];</a:t>
            </a:r>
          </a:p>
          <a:p>
            <a:r>
              <a:rPr lang="en-US" altLang="zh-TW" dirty="0"/>
              <a:t>       end</a:t>
            </a:r>
          </a:p>
          <a:p>
            <a:r>
              <a:rPr lang="en-US" altLang="zh-TW" dirty="0"/>
              <a:t>end</a:t>
            </a:r>
          </a:p>
          <a:p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5868144" y="3356992"/>
            <a:ext cx="317202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Case1: aw channel only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Case2: b channel only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         </a:t>
            </a:r>
            <a:r>
              <a:rPr lang="en-US" altLang="zh-TW" dirty="0" err="1" smtClean="0">
                <a:solidFill>
                  <a:srgbClr val="FF0000"/>
                </a:solidFill>
              </a:rPr>
              <a:t>raw_match</a:t>
            </a:r>
            <a:r>
              <a:rPr lang="en-US" altLang="zh-TW" dirty="0" smtClean="0">
                <a:solidFill>
                  <a:srgbClr val="FF0000"/>
                </a:solidFill>
              </a:rPr>
              <a:t>[0/1]=1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         raw_queue1_valid_nx=1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         raw_queue0_valid_nx=0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Case3: aw and b taken</a:t>
            </a:r>
          </a:p>
          <a:p>
            <a:r>
              <a:rPr lang="en-US" altLang="zh-TW" dirty="0" smtClean="0">
                <a:solidFill>
                  <a:srgbClr val="FF0000"/>
                </a:solidFill>
              </a:rPr>
              <a:t>             </a:t>
            </a:r>
            <a:r>
              <a:rPr lang="en-US" altLang="zh-TW" dirty="0" err="1" smtClean="0">
                <a:solidFill>
                  <a:srgbClr val="FF0000"/>
                </a:solidFill>
              </a:rPr>
              <a:t>raw_match</a:t>
            </a:r>
            <a:r>
              <a:rPr lang="en-US" altLang="zh-TW" dirty="0" smtClean="0">
                <a:solidFill>
                  <a:srgbClr val="FF0000"/>
                </a:solidFill>
              </a:rPr>
              <a:t>[0/1</a:t>
            </a:r>
            <a:r>
              <a:rPr lang="en-US" altLang="zh-TW" dirty="0">
                <a:solidFill>
                  <a:srgbClr val="FF0000"/>
                </a:solidFill>
              </a:rPr>
              <a:t>]=1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     raw_queue1_valid_nx=1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     </a:t>
            </a:r>
            <a:r>
              <a:rPr lang="en-US" altLang="zh-TW" dirty="0" smtClean="0">
                <a:solidFill>
                  <a:srgbClr val="FF0000"/>
                </a:solidFill>
              </a:rPr>
              <a:t>raw_queue0_valid_nx=1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5" name="直線單箭頭接點 4"/>
          <p:cNvCxnSpPr/>
          <p:nvPr/>
        </p:nvCxnSpPr>
        <p:spPr>
          <a:xfrm>
            <a:off x="179512" y="2492896"/>
            <a:ext cx="360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單箭頭接點 5"/>
          <p:cNvCxnSpPr/>
          <p:nvPr/>
        </p:nvCxnSpPr>
        <p:spPr>
          <a:xfrm>
            <a:off x="195055" y="2922834"/>
            <a:ext cx="360040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563888" y="1196752"/>
            <a:ext cx="5668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The young store should be shift if any older store matches.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7020272" y="1484784"/>
            <a:ext cx="0" cy="10081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379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Newer Store arrived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3375699"/>
              </p:ext>
            </p:extLst>
          </p:nvPr>
        </p:nvGraphicFramePr>
        <p:xfrm>
          <a:off x="395536" y="1988840"/>
          <a:ext cx="82296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[0]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[3]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[4]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[5]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raw_queue0_id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raw_queue1_id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raw_queue2_id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-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raw_queue3_id</a:t>
                      </a:r>
                    </a:p>
                    <a:p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raw_queue4_id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raw_queue5_id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raw_queue0_enable</a:t>
                      </a:r>
                    </a:p>
                    <a:p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raw_queue1_enable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raw_queue2_enable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raw_queue3_enable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raw_queue4_enable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raw_queue5_enable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11560" y="1556792"/>
            <a:ext cx="2127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Newer store, </a:t>
            </a:r>
            <a:r>
              <a:rPr lang="en-US" altLang="zh-TW" dirty="0" err="1" smtClean="0"/>
              <a:t>awid</a:t>
            </a:r>
            <a:r>
              <a:rPr lang="en-US" altLang="zh-TW" dirty="0" smtClean="0"/>
              <a:t>=2</a:t>
            </a:r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54661748"/>
              </p:ext>
            </p:extLst>
          </p:nvPr>
        </p:nvGraphicFramePr>
        <p:xfrm>
          <a:off x="395536" y="4480912"/>
          <a:ext cx="8229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[0]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[3]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[4]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[5]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raw_queue0_id</a:t>
                      </a:r>
                    </a:p>
                    <a:p>
                      <a:r>
                        <a:rPr lang="en-US" altLang="zh-TW" sz="1400" dirty="0" smtClean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raw_queue1_id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raw_queue2_id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raw_queue3_id</a:t>
                      </a:r>
                    </a:p>
                    <a:p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raw_queue4_id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raw_queue5_id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矩形 2"/>
          <p:cNvSpPr/>
          <p:nvPr/>
        </p:nvSpPr>
        <p:spPr>
          <a:xfrm>
            <a:off x="4067944" y="3501008"/>
            <a:ext cx="446712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((</a:t>
            </a:r>
            <a:r>
              <a:rPr lang="en-US" altLang="zh-TW" dirty="0" err="1">
                <a:solidFill>
                  <a:srgbClr val="FF0000"/>
                </a:solidFill>
              </a:rPr>
              <a:t>a_wcmd_en</a:t>
            </a:r>
            <a:r>
              <a:rPr lang="en-US" altLang="zh-TW" dirty="0">
                <a:solidFill>
                  <a:srgbClr val="FF0000"/>
                </a:solidFill>
              </a:rPr>
              <a:t> &amp; (|(~</a:t>
            </a:r>
            <a:r>
              <a:rPr lang="en-US" altLang="zh-TW" dirty="0" err="1">
                <a:solidFill>
                  <a:srgbClr val="FF0000"/>
                </a:solidFill>
              </a:rPr>
              <a:t>raw_valid</a:t>
            </a:r>
            <a:r>
              <a:rPr lang="en-US" altLang="zh-TW" dirty="0">
                <a:solidFill>
                  <a:srgbClr val="FF0000"/>
                </a:solidFill>
              </a:rPr>
              <a:t> &amp; </a:t>
            </a:r>
            <a:r>
              <a:rPr lang="en-US" altLang="zh-TW" dirty="0" smtClean="0">
                <a:solidFill>
                  <a:srgbClr val="FF0000"/>
                </a:solidFill>
              </a:rPr>
              <a:t>6'b110000)))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                                   110011</a:t>
            </a:r>
            <a:endParaRPr lang="zh-TW" altLang="en-US" dirty="0"/>
          </a:p>
        </p:txBody>
      </p:sp>
      <p:cxnSp>
        <p:nvCxnSpPr>
          <p:cNvPr id="8" name="直線單箭頭接點 7"/>
          <p:cNvCxnSpPr/>
          <p:nvPr/>
        </p:nvCxnSpPr>
        <p:spPr>
          <a:xfrm flipV="1">
            <a:off x="6516216" y="3284984"/>
            <a:ext cx="0" cy="32868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166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 response arrived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33758"/>
              </p:ext>
            </p:extLst>
          </p:nvPr>
        </p:nvGraphicFramePr>
        <p:xfrm>
          <a:off x="395536" y="1988840"/>
          <a:ext cx="82296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[0]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[3]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[4]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[5]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raw_queue0_id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raw_queue1_id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raw_queue2_id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-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raw_queue3_id</a:t>
                      </a:r>
                    </a:p>
                    <a:p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raw_queue4_id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raw_queue5_id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raw_match</a:t>
                      </a:r>
                      <a:r>
                        <a:rPr lang="en-US" altLang="zh-TW" sz="1400" dirty="0" smtClean="0"/>
                        <a:t>[0]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raw_match</a:t>
                      </a:r>
                      <a:r>
                        <a:rPr lang="en-US" altLang="zh-TW" sz="1400" dirty="0" smtClean="0"/>
                        <a:t>[1]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raw_match</a:t>
                      </a:r>
                      <a:r>
                        <a:rPr lang="en-US" altLang="zh-TW" sz="1400" dirty="0" smtClean="0"/>
                        <a:t>[2]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raw_match</a:t>
                      </a:r>
                      <a:r>
                        <a:rPr lang="en-US" altLang="zh-TW" sz="1400" dirty="0" smtClean="0"/>
                        <a:t>[3]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raw_match</a:t>
                      </a:r>
                      <a:r>
                        <a:rPr lang="en-US" altLang="zh-TW" sz="1400" dirty="0" smtClean="0"/>
                        <a:t>[4]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raw_match</a:t>
                      </a:r>
                      <a:r>
                        <a:rPr lang="en-US" altLang="zh-TW" sz="1400" dirty="0" smtClean="0"/>
                        <a:t>[5]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raw_queue0_enable</a:t>
                      </a:r>
                    </a:p>
                    <a:p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raw_queue1_enable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raw_queue2_enable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raw_queue3_enable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raw_queue4_enable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raw_queue5_enable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11560" y="1556792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Bid = 0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444310"/>
              </p:ext>
            </p:extLst>
          </p:nvPr>
        </p:nvGraphicFramePr>
        <p:xfrm>
          <a:off x="395536" y="4941168"/>
          <a:ext cx="8229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[0]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[3]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[4]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[5]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raw_queue0_id</a:t>
                      </a:r>
                    </a:p>
                    <a:p>
                      <a:r>
                        <a:rPr lang="en-US" altLang="zh-TW" sz="1400" dirty="0" smtClean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raw_queue1_id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raw_queue2_id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raw_queue3_id</a:t>
                      </a:r>
                    </a:p>
                    <a:p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raw_queue4_id</a:t>
                      </a:r>
                    </a:p>
                    <a:p>
                      <a:r>
                        <a:rPr lang="en-US" altLang="zh-TW" sz="1400" dirty="0" smtClean="0"/>
                        <a:t>-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raw_queue5_id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矩形 7"/>
          <p:cNvSpPr/>
          <p:nvPr/>
        </p:nvSpPr>
        <p:spPr>
          <a:xfrm>
            <a:off x="4283968" y="4077072"/>
            <a:ext cx="437421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(</a:t>
            </a:r>
            <a:r>
              <a:rPr lang="en-US" altLang="zh-TW" dirty="0" err="1">
                <a:solidFill>
                  <a:srgbClr val="00B050"/>
                </a:solidFill>
              </a:rPr>
              <a:t>b_ch_taken</a:t>
            </a:r>
            <a:r>
              <a:rPr lang="en-US" altLang="zh-TW" dirty="0">
                <a:solidFill>
                  <a:srgbClr val="00B050"/>
                </a:solidFill>
              </a:rPr>
              <a:t> &amp; (|(</a:t>
            </a:r>
            <a:r>
              <a:rPr lang="en-US" altLang="zh-TW" dirty="0" err="1">
                <a:solidFill>
                  <a:srgbClr val="00B050"/>
                </a:solidFill>
              </a:rPr>
              <a:t>raw_match</a:t>
            </a:r>
            <a:r>
              <a:rPr lang="en-US" altLang="zh-TW" dirty="0">
                <a:solidFill>
                  <a:srgbClr val="00B050"/>
                </a:solidFill>
              </a:rPr>
              <a:t> &amp; </a:t>
            </a:r>
            <a:r>
              <a:rPr lang="en-US" altLang="zh-TW" dirty="0" smtClean="0">
                <a:solidFill>
                  <a:srgbClr val="00B050"/>
                </a:solidFill>
              </a:rPr>
              <a:t>6'b100000)))</a:t>
            </a:r>
          </a:p>
          <a:p>
            <a:r>
              <a:rPr lang="en-US" altLang="zh-TW" dirty="0">
                <a:solidFill>
                  <a:srgbClr val="00B050"/>
                </a:solidFill>
              </a:rPr>
              <a:t> </a:t>
            </a:r>
            <a:r>
              <a:rPr lang="en-US" altLang="zh-TW" dirty="0" smtClean="0">
                <a:solidFill>
                  <a:srgbClr val="00B050"/>
                </a:solidFill>
              </a:rPr>
              <a:t>                               110001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7884368" y="3812598"/>
            <a:ext cx="0" cy="264474"/>
          </a:xfrm>
          <a:prstGeom prst="straightConnector1">
            <a:avLst/>
          </a:prstGeom>
          <a:ln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29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AW &amp; B arrived</a:t>
            </a:r>
            <a:endParaRPr lang="zh-TW" altLang="en-US" b="1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62296716"/>
              </p:ext>
            </p:extLst>
          </p:nvPr>
        </p:nvGraphicFramePr>
        <p:xfrm>
          <a:off x="395536" y="1988840"/>
          <a:ext cx="8229600" cy="2407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[0]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[3]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[4]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[5]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raw_queue0_id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raw_queue1_id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raw_queue2_id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raw_queue3_id</a:t>
                      </a:r>
                    </a:p>
                    <a:p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raw_queue4_id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raw_queue5_id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raw_match</a:t>
                      </a:r>
                      <a:r>
                        <a:rPr lang="en-US" altLang="zh-TW" sz="1400" dirty="0" smtClean="0"/>
                        <a:t>[0]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raw_match</a:t>
                      </a:r>
                      <a:r>
                        <a:rPr lang="en-US" altLang="zh-TW" sz="1400" dirty="0" smtClean="0"/>
                        <a:t>[1]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raw_match</a:t>
                      </a:r>
                      <a:r>
                        <a:rPr lang="en-US" altLang="zh-TW" sz="1400" dirty="0" smtClean="0"/>
                        <a:t>[2]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raw_match</a:t>
                      </a:r>
                      <a:r>
                        <a:rPr lang="en-US" altLang="zh-TW" sz="1400" dirty="0" smtClean="0"/>
                        <a:t>[3]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raw_match</a:t>
                      </a:r>
                      <a:r>
                        <a:rPr lang="en-US" altLang="zh-TW" sz="1400" dirty="0" smtClean="0"/>
                        <a:t>[4]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raw_match</a:t>
                      </a:r>
                      <a:r>
                        <a:rPr lang="en-US" altLang="zh-TW" sz="1400" dirty="0" smtClean="0"/>
                        <a:t>[5]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raw_queue0_enable</a:t>
                      </a:r>
                    </a:p>
                    <a:p>
                      <a:r>
                        <a:rPr lang="en-US" altLang="zh-TW" sz="1100" dirty="0" smtClean="0"/>
                        <a:t>For aw</a:t>
                      </a:r>
                      <a:r>
                        <a:rPr lang="en-US" altLang="zh-TW" sz="1100" baseline="0" dirty="0" smtClean="0"/>
                        <a:t> 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raw_queue1_enable</a:t>
                      </a:r>
                    </a:p>
                    <a:p>
                      <a:r>
                        <a:rPr lang="en-US" altLang="zh-TW" sz="1100" dirty="0" smtClean="0"/>
                        <a:t>For aw</a:t>
                      </a:r>
                      <a:r>
                        <a:rPr lang="en-US" altLang="zh-TW" sz="1100" baseline="0" dirty="0" smtClean="0"/>
                        <a:t> 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raw_queue2_enable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For aw</a:t>
                      </a:r>
                      <a:r>
                        <a:rPr lang="en-US" altLang="zh-TW" sz="1100" baseline="0" dirty="0" smtClean="0"/>
                        <a:t> 0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raw_queue3_enable</a:t>
                      </a:r>
                    </a:p>
                    <a:p>
                      <a:r>
                        <a:rPr lang="en-US" altLang="zh-TW" sz="1100" dirty="0" smtClean="0"/>
                        <a:t>For aw</a:t>
                      </a:r>
                      <a:r>
                        <a:rPr lang="en-US" altLang="zh-TW" sz="1100" baseline="0" dirty="0" smtClean="0"/>
                        <a:t> 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raw_queue4_enable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For aw</a:t>
                      </a:r>
                      <a:r>
                        <a:rPr lang="en-US" altLang="zh-TW" sz="1100" baseline="0" dirty="0" smtClean="0"/>
                        <a:t> 0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raw_queue5_enable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For aw</a:t>
                      </a:r>
                      <a:r>
                        <a:rPr lang="en-US" altLang="zh-TW" sz="1100" baseline="0" dirty="0" smtClean="0"/>
                        <a:t> 0</a:t>
                      </a:r>
                      <a:endParaRPr lang="zh-TW" altLang="en-US" sz="110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raw_queue0_enable</a:t>
                      </a:r>
                    </a:p>
                    <a:p>
                      <a:r>
                        <a:rPr lang="en-US" altLang="zh-TW" sz="1100" dirty="0" smtClean="0"/>
                        <a:t>For b 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raw_queue1_enable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b</a:t>
                      </a:r>
                      <a:r>
                        <a:rPr lang="en-US" altLang="zh-TW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raw_queue2_enable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b 1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raw_queue3_enable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b 1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raw_queue4_enable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b 1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100" dirty="0" smtClean="0"/>
                        <a:t>raw_queue5_enable</a:t>
                      </a:r>
                    </a:p>
                    <a:p>
                      <a:r>
                        <a:rPr lang="en-US" altLang="zh-TW" sz="11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For b</a:t>
                      </a:r>
                      <a:r>
                        <a:rPr lang="en-US" altLang="zh-TW" sz="11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0</a:t>
                      </a:r>
                      <a:endParaRPr lang="zh-TW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611560" y="1556792"/>
            <a:ext cx="1691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Awid</a:t>
            </a:r>
            <a:r>
              <a:rPr lang="en-US" altLang="zh-TW" dirty="0" smtClean="0"/>
              <a:t>= 3, Bid = 1</a:t>
            </a:r>
            <a:endParaRPr lang="zh-TW" altLang="en-US" dirty="0"/>
          </a:p>
        </p:txBody>
      </p:sp>
      <p:graphicFrame>
        <p:nvGraphicFramePr>
          <p:cNvPr id="7" name="內容版面配置區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65985298"/>
              </p:ext>
            </p:extLst>
          </p:nvPr>
        </p:nvGraphicFramePr>
        <p:xfrm>
          <a:off x="395536" y="4941168"/>
          <a:ext cx="8229600" cy="1036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[0]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[1]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[2]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1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[3]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[4]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raw_valid</a:t>
                      </a:r>
                      <a:r>
                        <a:rPr lang="en-US" altLang="zh-TW" sz="1400" dirty="0" smtClean="0"/>
                        <a:t>[5]</a:t>
                      </a:r>
                    </a:p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raw_queue0_id</a:t>
                      </a:r>
                    </a:p>
                    <a:p>
                      <a:r>
                        <a:rPr lang="en-US" altLang="zh-TW" sz="1400" dirty="0" smtClean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raw_queue1_id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raw_queue2_id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 smtClean="0"/>
                        <a:t>0</a:t>
                      </a:r>
                      <a:endParaRPr lang="zh-TW" altLang="en-US" sz="14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raw_queue3_id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raw_queue4_id</a:t>
                      </a:r>
                    </a:p>
                    <a:p>
                      <a:r>
                        <a:rPr lang="en-US" altLang="zh-TW" sz="1400" dirty="0" smtClean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raw_queue5_id</a:t>
                      </a:r>
                    </a:p>
                    <a:p>
                      <a:r>
                        <a:rPr lang="en-US" altLang="zh-TW" sz="1400" dirty="0" smtClean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6130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450</Words>
  <Application>Microsoft Office PowerPoint</Application>
  <PresentationFormat>如螢幕大小 (4:3)</PresentationFormat>
  <Paragraphs>286</Paragraphs>
  <Slides>7</Slides>
  <Notes>1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8" baseType="lpstr">
      <vt:lpstr>Office 佈景主題</vt:lpstr>
      <vt:lpstr>AXI RAW FIFO</vt:lpstr>
      <vt:lpstr>Introduction</vt:lpstr>
      <vt:lpstr>PowerPoint 簡報</vt:lpstr>
      <vt:lpstr>PowerPoint 簡報</vt:lpstr>
      <vt:lpstr>Newer Store arrived</vt:lpstr>
      <vt:lpstr>B response arrived</vt:lpstr>
      <vt:lpstr>AW &amp; B arrived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AXI RAW FIFO</dc:title>
  <dc:creator>Along Chang-Lin Chiang(江長霖)</dc:creator>
  <cp:lastModifiedBy>Along Chang-Lin Chiang(江長霖)</cp:lastModifiedBy>
  <cp:revision>17</cp:revision>
  <dcterms:created xsi:type="dcterms:W3CDTF">2020-01-16T08:32:58Z</dcterms:created>
  <dcterms:modified xsi:type="dcterms:W3CDTF">2020-03-27T06:02:00Z</dcterms:modified>
</cp:coreProperties>
</file>