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62" r:id="rId9"/>
    <p:sldId id="267" r:id="rId10"/>
    <p:sldId id="269" r:id="rId11"/>
    <p:sldId id="266" r:id="rId12"/>
    <p:sldId id="271" r:id="rId13"/>
    <p:sldId id="270" r:id="rId14"/>
    <p:sldId id="27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6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5C7CF-AE77-4832-8740-2807CF0E0A98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2E69B-580E-463D-94FE-396DE1AD3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9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BIU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84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AXI wrapper(A27)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435203" y="2492896"/>
            <a:ext cx="593802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2699792" y="1624304"/>
            <a:ext cx="411534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7765809" y="1517723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>
            <a:off x="2699792" y="3083828"/>
            <a:ext cx="506177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7780275" y="2969007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AW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>
            <a:off x="8313496" y="3083828"/>
            <a:ext cx="4559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線單箭頭接點 35"/>
          <p:cNvCxnSpPr/>
          <p:nvPr/>
        </p:nvCxnSpPr>
        <p:spPr bwMode="auto">
          <a:xfrm flipV="1">
            <a:off x="2132052" y="2742620"/>
            <a:ext cx="56774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雲朵形 36"/>
          <p:cNvSpPr/>
          <p:nvPr/>
        </p:nvSpPr>
        <p:spPr bwMode="auto">
          <a:xfrm>
            <a:off x="5844113" y="2183441"/>
            <a:ext cx="1032143" cy="69144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50" dirty="0" smtClean="0"/>
              <a:t>compare</a:t>
            </a:r>
            <a:endParaRPr lang="zh-TW" altLang="en-US" sz="1050" dirty="0"/>
          </a:p>
        </p:txBody>
      </p:sp>
      <p:cxnSp>
        <p:nvCxnSpPr>
          <p:cNvPr id="38" name="直線單箭頭接點 37"/>
          <p:cNvCxnSpPr>
            <a:endCxn id="37" idx="2"/>
          </p:cNvCxnSpPr>
          <p:nvPr/>
        </p:nvCxnSpPr>
        <p:spPr bwMode="auto">
          <a:xfrm flipV="1">
            <a:off x="5437526" y="2529165"/>
            <a:ext cx="409789" cy="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線單箭頭接點 41"/>
          <p:cNvCxnSpPr/>
          <p:nvPr/>
        </p:nvCxnSpPr>
        <p:spPr bwMode="auto">
          <a:xfrm>
            <a:off x="8324611" y="1619029"/>
            <a:ext cx="4559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線單箭頭接點 42"/>
          <p:cNvCxnSpPr/>
          <p:nvPr/>
        </p:nvCxnSpPr>
        <p:spPr bwMode="auto">
          <a:xfrm flipV="1">
            <a:off x="2699792" y="1619029"/>
            <a:ext cx="0" cy="146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線單箭頭接點 68"/>
          <p:cNvCxnSpPr/>
          <p:nvPr/>
        </p:nvCxnSpPr>
        <p:spPr bwMode="auto">
          <a:xfrm>
            <a:off x="3491880" y="2204864"/>
            <a:ext cx="2003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線單箭頭接點 70"/>
          <p:cNvCxnSpPr/>
          <p:nvPr/>
        </p:nvCxnSpPr>
        <p:spPr bwMode="auto">
          <a:xfrm>
            <a:off x="3491880" y="2204864"/>
            <a:ext cx="0" cy="8690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雲朵形 84"/>
          <p:cNvSpPr/>
          <p:nvPr/>
        </p:nvSpPr>
        <p:spPr bwMode="auto">
          <a:xfrm>
            <a:off x="6815139" y="1457682"/>
            <a:ext cx="407693" cy="33140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1050" dirty="0"/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 bwMode="auto">
          <a:xfrm flipV="1">
            <a:off x="7018986" y="1788737"/>
            <a:ext cx="0" cy="740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線單箭頭接點 90"/>
          <p:cNvCxnSpPr/>
          <p:nvPr/>
        </p:nvCxnSpPr>
        <p:spPr bwMode="auto">
          <a:xfrm>
            <a:off x="7222832" y="1611430"/>
            <a:ext cx="54297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線單箭頭接點 95"/>
          <p:cNvCxnSpPr/>
          <p:nvPr/>
        </p:nvCxnSpPr>
        <p:spPr bwMode="auto">
          <a:xfrm>
            <a:off x="379962" y="4149080"/>
            <a:ext cx="593802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線單箭頭接點 96"/>
          <p:cNvCxnSpPr/>
          <p:nvPr/>
        </p:nvCxnSpPr>
        <p:spPr bwMode="auto">
          <a:xfrm flipV="1">
            <a:off x="2089793" y="4179603"/>
            <a:ext cx="5671774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 bwMode="auto">
          <a:xfrm>
            <a:off x="7780275" y="4024290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直線單箭頭接點 102"/>
          <p:cNvCxnSpPr/>
          <p:nvPr/>
        </p:nvCxnSpPr>
        <p:spPr bwMode="auto">
          <a:xfrm flipV="1">
            <a:off x="8327962" y="4142899"/>
            <a:ext cx="45599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直線單箭頭接點 114"/>
          <p:cNvCxnSpPr>
            <a:stCxn id="4" idx="2"/>
            <a:endCxn id="4" idx="0"/>
          </p:cNvCxnSpPr>
          <p:nvPr/>
        </p:nvCxnSpPr>
        <p:spPr bwMode="auto">
          <a:xfrm flipV="1">
            <a:off x="1580529" y="2337710"/>
            <a:ext cx="0" cy="8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矩形 3"/>
          <p:cNvSpPr/>
          <p:nvPr/>
        </p:nvSpPr>
        <p:spPr bwMode="auto">
          <a:xfrm>
            <a:off x="1029005" y="2337710"/>
            <a:ext cx="110304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19" name="直線單箭頭接點 118"/>
          <p:cNvCxnSpPr/>
          <p:nvPr/>
        </p:nvCxnSpPr>
        <p:spPr bwMode="auto">
          <a:xfrm flipV="1">
            <a:off x="1521451" y="4021010"/>
            <a:ext cx="0" cy="8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矩形 93"/>
          <p:cNvSpPr/>
          <p:nvPr/>
        </p:nvSpPr>
        <p:spPr bwMode="auto">
          <a:xfrm>
            <a:off x="973764" y="4021012"/>
            <a:ext cx="1095374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29" name="直線單箭頭接點 128"/>
          <p:cNvCxnSpPr>
            <a:stCxn id="37" idx="0"/>
          </p:cNvCxnSpPr>
          <p:nvPr/>
        </p:nvCxnSpPr>
        <p:spPr bwMode="auto">
          <a:xfrm>
            <a:off x="6875396" y="2529165"/>
            <a:ext cx="143590" cy="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線單箭頭接點 133"/>
          <p:cNvCxnSpPr/>
          <p:nvPr/>
        </p:nvCxnSpPr>
        <p:spPr bwMode="auto">
          <a:xfrm flipV="1">
            <a:off x="1512343" y="5427685"/>
            <a:ext cx="0" cy="8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矩形 134"/>
          <p:cNvSpPr/>
          <p:nvPr/>
        </p:nvSpPr>
        <p:spPr bwMode="auto">
          <a:xfrm>
            <a:off x="964656" y="5427687"/>
            <a:ext cx="1095374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36" name="直線單箭頭接點 135"/>
          <p:cNvCxnSpPr/>
          <p:nvPr/>
        </p:nvCxnSpPr>
        <p:spPr bwMode="auto">
          <a:xfrm flipH="1">
            <a:off x="379962" y="5595679"/>
            <a:ext cx="5938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線單箭頭接點 139"/>
          <p:cNvCxnSpPr/>
          <p:nvPr/>
        </p:nvCxnSpPr>
        <p:spPr bwMode="auto">
          <a:xfrm flipH="1">
            <a:off x="2555776" y="5787727"/>
            <a:ext cx="62137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線單箭頭接點 140"/>
          <p:cNvCxnSpPr/>
          <p:nvPr/>
        </p:nvCxnSpPr>
        <p:spPr bwMode="auto">
          <a:xfrm>
            <a:off x="2555776" y="5139655"/>
            <a:ext cx="0" cy="8835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直線單箭頭接點 141"/>
          <p:cNvCxnSpPr/>
          <p:nvPr/>
        </p:nvCxnSpPr>
        <p:spPr bwMode="auto">
          <a:xfrm flipH="1">
            <a:off x="2069138" y="5595679"/>
            <a:ext cx="4866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直線單箭頭接點 145"/>
          <p:cNvCxnSpPr/>
          <p:nvPr/>
        </p:nvCxnSpPr>
        <p:spPr bwMode="auto">
          <a:xfrm flipH="1">
            <a:off x="2555776" y="5283671"/>
            <a:ext cx="62281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7" name="文字方塊 146"/>
          <p:cNvSpPr txBox="1"/>
          <p:nvPr/>
        </p:nvSpPr>
        <p:spPr>
          <a:xfrm>
            <a:off x="7896863" y="5083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896863" y="56478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</a:t>
            </a:r>
            <a:endParaRPr lang="zh-TW" altLang="en-US" b="1" dirty="0"/>
          </a:p>
        </p:txBody>
      </p:sp>
      <p:cxnSp>
        <p:nvCxnSpPr>
          <p:cNvPr id="151" name="直線單箭頭接點 150"/>
          <p:cNvCxnSpPr/>
          <p:nvPr/>
        </p:nvCxnSpPr>
        <p:spPr bwMode="auto">
          <a:xfrm>
            <a:off x="4638310" y="2124352"/>
            <a:ext cx="0" cy="8096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直線單箭頭接點 152"/>
          <p:cNvCxnSpPr/>
          <p:nvPr/>
        </p:nvCxnSpPr>
        <p:spPr bwMode="auto">
          <a:xfrm>
            <a:off x="5029787" y="2124351"/>
            <a:ext cx="0" cy="8096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矩形 149"/>
          <p:cNvSpPr/>
          <p:nvPr/>
        </p:nvSpPr>
        <p:spPr bwMode="auto">
          <a:xfrm>
            <a:off x="4265843" y="2124352"/>
            <a:ext cx="110304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rgbClr val="FF0000"/>
                </a:solidFill>
                <a:latin typeface="Arial" charset="0"/>
              </a:rPr>
              <a:t>RAW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0" name="雲朵形 159"/>
          <p:cNvSpPr/>
          <p:nvPr/>
        </p:nvSpPr>
        <p:spPr bwMode="auto">
          <a:xfrm>
            <a:off x="3692184" y="2073725"/>
            <a:ext cx="407693" cy="33140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1050" dirty="0"/>
          </a:p>
        </p:txBody>
      </p:sp>
      <p:cxnSp>
        <p:nvCxnSpPr>
          <p:cNvPr id="161" name="直線單箭頭接點 160"/>
          <p:cNvCxnSpPr/>
          <p:nvPr/>
        </p:nvCxnSpPr>
        <p:spPr bwMode="auto">
          <a:xfrm flipV="1">
            <a:off x="3896030" y="2406811"/>
            <a:ext cx="0" cy="287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>
            <a:off x="4065539" y="2183441"/>
            <a:ext cx="2003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線接點 58"/>
          <p:cNvCxnSpPr/>
          <p:nvPr/>
        </p:nvCxnSpPr>
        <p:spPr>
          <a:xfrm>
            <a:off x="539552" y="1196752"/>
            <a:ext cx="0" cy="5544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581707" y="1251982"/>
            <a:ext cx="0" cy="5544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2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AXI RAW </a:t>
            </a:r>
            <a:r>
              <a:rPr lang="en-US" altLang="zh-TW" dirty="0" err="1" smtClean="0"/>
              <a:t>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AXI </a:t>
            </a:r>
            <a:r>
              <a:rPr lang="en-US" altLang="zh-TW" dirty="0" smtClean="0"/>
              <a:t>6(25)/8(A27) </a:t>
            </a:r>
            <a:r>
              <a:rPr lang="en-US" altLang="zh-TW" dirty="0" smtClean="0"/>
              <a:t>entries RAW FIFO</a:t>
            </a:r>
          </a:p>
          <a:p>
            <a:r>
              <a:rPr lang="en-US" altLang="zh-TW" dirty="0" smtClean="0"/>
              <a:t>The newer write information will </a:t>
            </a:r>
            <a:r>
              <a:rPr lang="en-US" altLang="zh-TW" dirty="0"/>
              <a:t>push to </a:t>
            </a:r>
            <a:r>
              <a:rPr lang="en-US" altLang="zh-TW" dirty="0" smtClean="0"/>
              <a:t>the smallest number entry and shift the others.</a:t>
            </a:r>
          </a:p>
          <a:p>
            <a:r>
              <a:rPr lang="en-US" altLang="zh-TW" dirty="0" smtClean="0"/>
              <a:t>The FIFO will shift(only shift the smaller than match entry) and kill the oldest match entry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RAW compare will </a:t>
            </a:r>
            <a:r>
              <a:rPr lang="en-US" altLang="zh-TW" dirty="0"/>
              <a:t>be </a:t>
            </a:r>
            <a:r>
              <a:rPr lang="en-US" altLang="zh-TW" dirty="0" smtClean="0"/>
              <a:t>disable if access to cacheable </a:t>
            </a:r>
            <a:r>
              <a:rPr lang="en-US" altLang="zh-TW" dirty="0"/>
              <a:t>region since L2C can guarantee the </a:t>
            </a:r>
            <a:r>
              <a:rPr lang="en-US" altLang="zh-TW" dirty="0" smtClean="0"/>
              <a:t>order in ACU bus.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Next stage: the depth should be configurable. 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6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Attribute Transfer </a:t>
            </a:r>
            <a:r>
              <a:rPr lang="en-US" altLang="zh-TW" dirty="0" smtClean="0"/>
              <a:t>table for AXI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294825"/>
              </p:ext>
            </p:extLst>
          </p:nvPr>
        </p:nvGraphicFramePr>
        <p:xfrm>
          <a:off x="1475656" y="1268760"/>
          <a:ext cx="6020324" cy="478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4100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Type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ARCACHE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AWCACHE</a:t>
                      </a:r>
                      <a:endParaRPr lang="zh-TW" alt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Device, Non-</a:t>
                      </a:r>
                      <a:r>
                        <a:rPr lang="en-US" altLang="zh-TW" sz="1400" dirty="0" err="1" smtClean="0"/>
                        <a:t>bufferable</a:t>
                      </a:r>
                      <a:r>
                        <a:rPr lang="en-US" altLang="zh-TW" sz="1400" dirty="0" smtClean="0"/>
                        <a:t>                                                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Device, </a:t>
                      </a:r>
                      <a:r>
                        <a:rPr lang="en-US" altLang="zh-TW" sz="1400" dirty="0" err="1" smtClean="0"/>
                        <a:t>bufferrable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0001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384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Non-cacheable, Non-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bufferable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Non-cacheable, 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Bufferable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0011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Write-through, No-allocate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Write-through, Read-allocate                    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strike="noStrike" dirty="0" smtClean="0">
                          <a:solidFill>
                            <a:schemeClr val="tx1"/>
                          </a:solidFill>
                        </a:rPr>
                        <a:t>Memory, Write-through, Write-allocate</a:t>
                      </a:r>
                      <a:endParaRPr lang="zh-TW" altLang="en-US" sz="1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1010</a:t>
                      </a:r>
                      <a:endParaRPr lang="zh-TW" altLang="en-US" sz="14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1010</a:t>
                      </a:r>
                      <a:endParaRPr lang="zh-TW" altLang="en-US" sz="1400" strike="noStrik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strike="noStrike" dirty="0" smtClean="0">
                          <a:solidFill>
                            <a:schemeClr val="tx1"/>
                          </a:solidFill>
                        </a:rPr>
                        <a:t>Memory, Write-through, Read and Write-allocate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1110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No-allocate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Read-allocate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Write-allocate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Memory, Write-back, Read and Write-allocate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1111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1619672" y="4005064"/>
            <a:ext cx="56886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619672" y="4365104"/>
            <a:ext cx="56886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AHB </a:t>
            </a:r>
            <a:r>
              <a:rPr lang="en-US" altLang="zh-TW" dirty="0"/>
              <a:t>wrapper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9571" y="4077072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67501" y="4077072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95736" y="5301208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67501" y="5301208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80815" y="2655600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377969" y="4095074"/>
            <a:ext cx="360040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8005083" y="1832749"/>
            <a:ext cx="0" cy="439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431397" y="1700808"/>
            <a:ext cx="0" cy="4464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071357" y="4359486"/>
            <a:ext cx="11382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40632" y="4062162"/>
            <a:ext cx="697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wdata</a:t>
            </a:r>
            <a:endParaRPr lang="zh-TW" altLang="en-US" sz="1600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310694" y="4219188"/>
            <a:ext cx="40672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875913" y="4292146"/>
            <a:ext cx="434781" cy="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0267" y="4409032"/>
            <a:ext cx="60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wfifo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342882" y="5635987"/>
            <a:ext cx="533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</a:t>
            </a:r>
            <a:r>
              <a:rPr lang="en-US" altLang="zh-TW" sz="1600" dirty="0" err="1" smtClean="0"/>
              <a:t>fifo</a:t>
            </a:r>
            <a:endParaRPr lang="zh-TW" altLang="en-US" sz="1600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1044345" y="5519019"/>
            <a:ext cx="115139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91689" y="5224883"/>
            <a:ext cx="905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ack_info</a:t>
            </a:r>
            <a:endParaRPr lang="zh-TW" altLang="en-US" sz="1600" dirty="0"/>
          </a:p>
        </p:txBody>
      </p:sp>
      <p:cxnSp>
        <p:nvCxnSpPr>
          <p:cNvPr id="24" name="直線單箭頭接點 23"/>
          <p:cNvCxnSpPr>
            <a:stCxn id="25" idx="1"/>
          </p:cNvCxnSpPr>
          <p:nvPr/>
        </p:nvCxnSpPr>
        <p:spPr>
          <a:xfrm flipH="1">
            <a:off x="2871557" y="5435932"/>
            <a:ext cx="53586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230241" y="5066600"/>
            <a:ext cx="806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Bus </a:t>
            </a:r>
            <a:r>
              <a:rPr lang="en-US" altLang="zh-TW" sz="1400" dirty="0" err="1" smtClean="0"/>
              <a:t>resp</a:t>
            </a:r>
            <a:r>
              <a:rPr lang="en-US" altLang="zh-TW" sz="1400" dirty="0" smtClean="0"/>
              <a:t>, ready, </a:t>
            </a:r>
            <a:r>
              <a:rPr lang="en-US" altLang="zh-TW" sz="1400" dirty="0" err="1" smtClean="0"/>
              <a:t>rdata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254965" y="2990807"/>
            <a:ext cx="547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cfifo</a:t>
            </a:r>
            <a:endParaRPr lang="zh-TW" altLang="en-US" sz="16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190261" y="2199210"/>
            <a:ext cx="3049448" cy="56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935453" y="2852936"/>
            <a:ext cx="3388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935453" y="2204864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67544" y="2204864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c</a:t>
            </a:r>
            <a:r>
              <a:rPr lang="en-US" altLang="zh-TW" sz="1600" dirty="0" err="1" smtClean="0"/>
              <a:t>trl_signal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/>
          <p:nvPr/>
        </p:nvCxnSpPr>
        <p:spPr>
          <a:xfrm>
            <a:off x="4250292" y="2048546"/>
            <a:ext cx="5160" cy="383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97949" y="2114854"/>
            <a:ext cx="360040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140921" y="2348880"/>
            <a:ext cx="10987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140921" y="2348880"/>
            <a:ext cx="0" cy="383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2784871" y="2732576"/>
            <a:ext cx="3430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552077" y="2204864"/>
            <a:ext cx="3645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2999755" y="3570744"/>
            <a:ext cx="4812605" cy="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812360" y="2199210"/>
            <a:ext cx="0" cy="1377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650797" y="2785516"/>
            <a:ext cx="0" cy="785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641669" y="278551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239709" y="2579106"/>
            <a:ext cx="188229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37713" y="2699736"/>
            <a:ext cx="360040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5417169" y="2790868"/>
            <a:ext cx="7048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607306" y="2979636"/>
            <a:ext cx="216024" cy="204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+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接點 44"/>
          <p:cNvCxnSpPr/>
          <p:nvPr/>
        </p:nvCxnSpPr>
        <p:spPr>
          <a:xfrm>
            <a:off x="4239709" y="2579106"/>
            <a:ext cx="0" cy="502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3823330" y="3081915"/>
            <a:ext cx="416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2999755" y="3081915"/>
            <a:ext cx="0" cy="494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44" idx="1"/>
          </p:cNvCxnSpPr>
          <p:nvPr/>
        </p:nvCxnSpPr>
        <p:spPr>
          <a:xfrm>
            <a:off x="2990225" y="3081915"/>
            <a:ext cx="6170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6127163" y="2240394"/>
            <a:ext cx="1070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963577" y="2780928"/>
            <a:ext cx="53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retry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433218" y="2761183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burst</a:t>
            </a:r>
            <a:endParaRPr lang="zh-TW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7200625" y="2564904"/>
            <a:ext cx="360040" cy="1563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雲朵形 55"/>
          <p:cNvSpPr/>
          <p:nvPr/>
        </p:nvSpPr>
        <p:spPr>
          <a:xfrm>
            <a:off x="6300192" y="2564904"/>
            <a:ext cx="504056" cy="28803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6793869" y="2643070"/>
            <a:ext cx="4424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588224" y="2853575"/>
            <a:ext cx="0" cy="2153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6723184" y="3068960"/>
            <a:ext cx="91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h</a:t>
            </a:r>
            <a:r>
              <a:rPr lang="en-US" altLang="zh-TW" sz="1200" dirty="0" err="1" smtClean="0"/>
              <a:t>addr_valid</a:t>
            </a:r>
            <a:endParaRPr lang="zh-TW" altLang="en-US" sz="12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985706" y="3880634"/>
            <a:ext cx="803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hwdata</a:t>
            </a:r>
            <a:endParaRPr lang="zh-TW" altLang="en-US" sz="16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660232" y="2647945"/>
            <a:ext cx="1217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addr_non_comp</a:t>
            </a:r>
            <a:endParaRPr lang="zh-TW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6453263" y="3088705"/>
            <a:ext cx="269921" cy="352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雲朵形 62"/>
          <p:cNvSpPr/>
          <p:nvPr/>
        </p:nvSpPr>
        <p:spPr>
          <a:xfrm>
            <a:off x="4033776" y="5301208"/>
            <a:ext cx="504056" cy="28803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/>
          <p:nvPr/>
        </p:nvCxnSpPr>
        <p:spPr>
          <a:xfrm>
            <a:off x="6128247" y="2134461"/>
            <a:ext cx="5160" cy="780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276586" y="2337186"/>
            <a:ext cx="188229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289384" y="1832749"/>
            <a:ext cx="163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hretry_valid</a:t>
            </a:r>
            <a:r>
              <a:rPr lang="en-US" altLang="zh-TW" sz="1200" dirty="0" smtClean="0"/>
              <a:t> | </a:t>
            </a:r>
            <a:r>
              <a:rPr lang="en-US" altLang="zh-TW" sz="1200" dirty="0" err="1" smtClean="0"/>
              <a:t>do_burst</a:t>
            </a:r>
            <a:endParaRPr lang="zh-TW" altLang="en-US" sz="1200" dirty="0"/>
          </a:p>
        </p:txBody>
      </p:sp>
      <p:cxnSp>
        <p:nvCxnSpPr>
          <p:cNvPr id="69" name="直線接點 68"/>
          <p:cNvCxnSpPr/>
          <p:nvPr/>
        </p:nvCxnSpPr>
        <p:spPr>
          <a:xfrm>
            <a:off x="7916617" y="1916832"/>
            <a:ext cx="0" cy="401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015082" y="2007853"/>
            <a:ext cx="0" cy="2415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7015082" y="2007853"/>
            <a:ext cx="87607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7916617" y="2114854"/>
            <a:ext cx="3645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3310694" y="3792127"/>
            <a:ext cx="0" cy="616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1935453" y="3883148"/>
            <a:ext cx="0" cy="483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1935453" y="3880634"/>
            <a:ext cx="134978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7738009" y="4198901"/>
            <a:ext cx="543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5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Attribute Transfer </a:t>
            </a:r>
            <a:r>
              <a:rPr lang="en-US" altLang="zh-TW" dirty="0"/>
              <a:t>table for </a:t>
            </a:r>
            <a:r>
              <a:rPr lang="en-US" altLang="zh-TW" dirty="0" smtClean="0"/>
              <a:t>AHB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88698"/>
              </p:ext>
            </p:extLst>
          </p:nvPr>
        </p:nvGraphicFramePr>
        <p:xfrm>
          <a:off x="762000" y="1191260"/>
          <a:ext cx="7316468" cy="193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2125236"/>
                <a:gridCol w="1074085"/>
                <a:gridCol w="968075"/>
                <a:gridCol w="914400"/>
                <a:gridCol w="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Encoding Value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Type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HPROT[3]</a:t>
                      </a:r>
                    </a:p>
                    <a:p>
                      <a:pPr algn="ctr"/>
                      <a:r>
                        <a:rPr lang="en-US" altLang="zh-TW" sz="1300" dirty="0" smtClean="0"/>
                        <a:t>cacheable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HPROT[2]</a:t>
                      </a:r>
                    </a:p>
                    <a:p>
                      <a:pPr algn="ctr"/>
                      <a:r>
                        <a:rPr lang="en-US" altLang="zh-TW" sz="1300" dirty="0" err="1" smtClean="0"/>
                        <a:t>bufferable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HPROT[1]</a:t>
                      </a:r>
                    </a:p>
                    <a:p>
                      <a:pPr algn="ctr"/>
                      <a:r>
                        <a:rPr lang="en-US" altLang="zh-TW" sz="1300" dirty="0" smtClean="0"/>
                        <a:t>privileged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/>
                        <a:t>HPROT[0]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/>
                        <a:t>data/fetch</a:t>
                      </a:r>
                      <a:endParaRPr lang="zh-TW" altLang="en-US" sz="13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0-1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38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2-3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4-7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8-11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9584" y="1726833"/>
            <a:ext cx="5926752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51720" y="2852936"/>
            <a:ext cx="151216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23928" y="2842957"/>
            <a:ext cx="136815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-右雙向箭號 6"/>
          <p:cNvSpPr/>
          <p:nvPr/>
        </p:nvSpPr>
        <p:spPr>
          <a:xfrm>
            <a:off x="539552" y="2852936"/>
            <a:ext cx="1080120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-右雙向箭號 7"/>
          <p:cNvSpPr/>
          <p:nvPr/>
        </p:nvSpPr>
        <p:spPr>
          <a:xfrm>
            <a:off x="539552" y="3585167"/>
            <a:ext cx="1080120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-右雙向箭號 8"/>
          <p:cNvSpPr/>
          <p:nvPr/>
        </p:nvSpPr>
        <p:spPr>
          <a:xfrm>
            <a:off x="539552" y="4365104"/>
            <a:ext cx="1080120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52120" y="2842957"/>
            <a:ext cx="172819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94277" y="17728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BIU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79022" y="2852936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Prefetch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23928" y="2835615"/>
            <a:ext cx="10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biu_path</a:t>
            </a:r>
            <a:endParaRPr lang="en-US" altLang="zh-TW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5652120" y="2835615"/>
            <a:ext cx="18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AXI/AHB wrapper</a:t>
            </a:r>
          </a:p>
        </p:txBody>
      </p:sp>
      <p:sp>
        <p:nvSpPr>
          <p:cNvPr id="15" name="矩形 14"/>
          <p:cNvSpPr/>
          <p:nvPr/>
        </p:nvSpPr>
        <p:spPr>
          <a:xfrm>
            <a:off x="5652120" y="3204947"/>
            <a:ext cx="720080" cy="43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52120" y="3729183"/>
            <a:ext cx="720080" cy="43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652120" y="4220002"/>
            <a:ext cx="720080" cy="43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641072" y="3236848"/>
            <a:ext cx="5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cfifo</a:t>
            </a:r>
            <a:endParaRPr lang="en-US" altLang="zh-TW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5652120" y="3761084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fifo</a:t>
            </a:r>
            <a:endParaRPr lang="en-US" altLang="zh-TW" dirty="0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5641072" y="4251903"/>
            <a:ext cx="57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rfifo</a:t>
            </a:r>
            <a:endParaRPr lang="en-US" altLang="zh-TW" dirty="0" smtClean="0"/>
          </a:p>
        </p:txBody>
      </p:sp>
      <p:sp>
        <p:nvSpPr>
          <p:cNvPr id="21" name="左-右雙向箭號 20"/>
          <p:cNvSpPr/>
          <p:nvPr/>
        </p:nvSpPr>
        <p:spPr>
          <a:xfrm>
            <a:off x="7618702" y="3585167"/>
            <a:ext cx="1080120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左-右雙向箭號 21"/>
          <p:cNvSpPr/>
          <p:nvPr/>
        </p:nvSpPr>
        <p:spPr>
          <a:xfrm>
            <a:off x="3562449" y="3638081"/>
            <a:ext cx="361479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292080" y="3355532"/>
            <a:ext cx="360040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292080" y="3837738"/>
            <a:ext cx="360040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flipH="1">
            <a:off x="5298650" y="4377943"/>
            <a:ext cx="342422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96193" y="248360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ICU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60078" y="327887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LSU/DCU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16370" y="406723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Interface(ICU)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556792"/>
            <a:ext cx="5832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biu_icu_grant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biu_icu_last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biu_icu_rdata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biu_icu_read_ack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biu_icu_read_error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input           </a:t>
            </a:r>
            <a:r>
              <a:rPr lang="en-US" altLang="zh-TW" dirty="0" err="1" smtClean="0"/>
              <a:t>icu_biu_addr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icu_biu_cacheability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icu_biu_hw_pf_inv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icu_biu_length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icu_biu_privileged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icu_biu_rdata_wait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icu_biu_req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icu_biu_size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86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Interface(MMU)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1556792"/>
            <a:ext cx="3547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biu_mmu_grant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biu_mmu_rdata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biu_mmu_read_ack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biu_mmu_read_error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mmu_biu_addr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mmu_biu_cacheability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mmu_biu_length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mmu_biu_privileged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mmu_biu_req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mmu_biu_size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3210" y="4601370"/>
            <a:ext cx="779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 smtClean="0"/>
              <a:t>Single transfer.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 smtClean="0"/>
              <a:t>The interface should be removed after move page information to </a:t>
            </a:r>
            <a:r>
              <a:rPr lang="en-US" altLang="zh-TW" sz="2000" dirty="0" err="1" smtClean="0"/>
              <a:t>dcu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79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Interface(IPIPE)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</a:t>
            </a:r>
            <a:r>
              <a:rPr lang="en-US" altLang="zh-TW" dirty="0" smtClean="0"/>
              <a:t>utput </a:t>
            </a:r>
            <a:r>
              <a:rPr lang="en-US" altLang="zh-TW" dirty="0" err="1" smtClean="0"/>
              <a:t>biu_ipipe_standby_ready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//for WFI use, all R/W transfer are done.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03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Interface(LSU)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11960" y="1041698"/>
            <a:ext cx="5040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biu_lsu_load_grant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biu_lsu_load_last</a:t>
            </a:r>
            <a:r>
              <a:rPr lang="en-US" altLang="zh-TW" sz="1400" dirty="0" smtClean="0"/>
              <a:t>;</a:t>
            </a:r>
            <a:endParaRPr lang="en-US" altLang="zh-TW" sz="1400" dirty="0"/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biu_lsu_load_lock_fail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biu_lsu_load_rdata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biu_lsu_load_read_ack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biu_lsu_load_read_error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biu_lsu_load_resp_id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biu_lsu_load_rsnoop</a:t>
            </a:r>
            <a:r>
              <a:rPr lang="en-US" altLang="zh-TW" sz="1400" dirty="0" smtClean="0"/>
              <a:t>; //MP</a:t>
            </a:r>
            <a:endParaRPr lang="en-US" altLang="zh-TW" sz="1400" dirty="0"/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biu_lsu_load_write_ack</a:t>
            </a:r>
            <a:r>
              <a:rPr lang="en-US" altLang="zh-TW" sz="1400" dirty="0" smtClean="0"/>
              <a:t>;</a:t>
            </a:r>
            <a:r>
              <a:rPr lang="en-US" altLang="zh-TW" sz="1400" dirty="0"/>
              <a:t> // </a:t>
            </a:r>
            <a:r>
              <a:rPr lang="en-US" altLang="zh-TW" sz="1400" dirty="0" smtClean="0"/>
              <a:t>data </a:t>
            </a:r>
            <a:r>
              <a:rPr lang="en-US" altLang="zh-TW" sz="1400" dirty="0"/>
              <a:t>is write to </a:t>
            </a:r>
            <a:r>
              <a:rPr lang="en-US" altLang="zh-TW" sz="1400" dirty="0" smtClean="0"/>
              <a:t>slave</a:t>
            </a:r>
            <a:endParaRPr lang="en-US" altLang="zh-TW" sz="1400" dirty="0"/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biu_lsu_load_write_error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>
                <a:solidFill>
                  <a:srgbClr val="00B050"/>
                </a:solidFill>
              </a:rPr>
              <a:t>biu_lsu_store_ack</a:t>
            </a:r>
            <a:r>
              <a:rPr lang="en-US" altLang="zh-TW" sz="1400" dirty="0" smtClean="0"/>
              <a:t>; // data is write to slave</a:t>
            </a:r>
            <a:endParaRPr lang="en-US" altLang="zh-TW" sz="1400" dirty="0"/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>
                <a:solidFill>
                  <a:srgbClr val="00B050"/>
                </a:solidFill>
              </a:rPr>
              <a:t>biu_lsu_store_data_ack</a:t>
            </a:r>
            <a:r>
              <a:rPr lang="en-US" altLang="zh-TW" sz="1400" dirty="0" smtClean="0"/>
              <a:t>;  // data write to wrapper</a:t>
            </a:r>
            <a:endParaRPr lang="en-US" altLang="zh-TW" sz="1400" dirty="0"/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biu_lsu_store_error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biu_lsu_store_grant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biu_lsu_store_resp_id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 smtClean="0"/>
              <a:t>output        </a:t>
            </a:r>
            <a:r>
              <a:rPr lang="en-US" altLang="zh-TW" sz="1400" dirty="0" err="1" smtClean="0"/>
              <a:t>biu_lsu_no_pending_wdata</a:t>
            </a:r>
            <a:r>
              <a:rPr lang="en-US" altLang="zh-TW" sz="1400" dirty="0" smtClean="0"/>
              <a:t>;//all </a:t>
            </a:r>
            <a:r>
              <a:rPr lang="en-US" altLang="zh-TW" sz="1400" dirty="0" err="1" smtClean="0"/>
              <a:t>wdata</a:t>
            </a:r>
            <a:r>
              <a:rPr lang="en-US" altLang="zh-TW" sz="1400" dirty="0" smtClean="0"/>
              <a:t> transfer done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79512" y="402332"/>
            <a:ext cx="53285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lsu_biu_hw_pf_inv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lsu_biu_load_addr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lsu_biu_load_bwe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lsu_biu_load_cacheability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lsu_biu_load_id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lsu_biu_load_kill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lsu_biu_load_length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lsu_biu_load_lock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lsu_biu_load_lock_clear</a:t>
            </a:r>
            <a:r>
              <a:rPr lang="en-US" altLang="zh-TW" sz="1400" dirty="0" smtClean="0"/>
              <a:t>;  // only for </a:t>
            </a:r>
            <a:r>
              <a:rPr lang="en-US" altLang="zh-TW" sz="1400" dirty="0" err="1" smtClean="0"/>
              <a:t>ahb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lsu_biu_load_privileged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lsu_biu_load_rdata_wait</a:t>
            </a:r>
            <a:r>
              <a:rPr lang="en-US" altLang="zh-TW" sz="1400" dirty="0" smtClean="0"/>
              <a:t>;  // </a:t>
            </a:r>
            <a:r>
              <a:rPr lang="en-US" altLang="zh-TW" sz="1400" dirty="0" err="1" smtClean="0"/>
              <a:t>rfifo</a:t>
            </a:r>
            <a:r>
              <a:rPr lang="en-US" altLang="zh-TW" sz="1400" dirty="0" smtClean="0"/>
              <a:t> can’t pop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lsu_biu_load_req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lsu_biu_load_size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lsu_biu_load_type</a:t>
            </a:r>
            <a:r>
              <a:rPr lang="en-US" altLang="zh-TW" sz="1400" dirty="0" smtClean="0"/>
              <a:t>; //MP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lsu_biu_load_wdata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lsu_biu_load_write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lsu_biu_store_addr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lsu_biu_store_bwe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lsu_biu_store_cacheability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>
                <a:solidFill>
                  <a:srgbClr val="00B050"/>
                </a:solidFill>
              </a:rPr>
              <a:t>lsu_biu_store_data_valid</a:t>
            </a:r>
            <a:r>
              <a:rPr lang="en-US" altLang="zh-TW" sz="1400" dirty="0" smtClean="0"/>
              <a:t>;  //data can write to </a:t>
            </a:r>
            <a:r>
              <a:rPr lang="en-US" altLang="zh-TW" sz="1400" dirty="0" err="1" smtClean="0"/>
              <a:t>wraper</a:t>
            </a:r>
            <a:r>
              <a:rPr lang="en-US" altLang="zh-TW" sz="1400" dirty="0" smtClean="0"/>
              <a:t> 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lsu_biu_store_id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>
                <a:solidFill>
                  <a:srgbClr val="00B050"/>
                </a:solidFill>
              </a:rPr>
              <a:t>lsu_biu_store_last</a:t>
            </a:r>
            <a:r>
              <a:rPr lang="en-US" altLang="zh-TW" sz="1400" dirty="0" smtClean="0"/>
              <a:t>; // bypass last signal only for </a:t>
            </a:r>
            <a:r>
              <a:rPr lang="en-US" altLang="zh-TW" sz="1400" dirty="0" err="1" smtClean="0"/>
              <a:t>axi</a:t>
            </a:r>
            <a:r>
              <a:rPr lang="en-US" altLang="zh-TW" sz="1400" dirty="0" smtClean="0"/>
              <a:t> 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lsu_biu_store_length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lsu_biu_store_lock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lsu_biu_store_precise</a:t>
            </a:r>
            <a:r>
              <a:rPr lang="en-US" altLang="zh-TW" sz="1400" dirty="0" smtClean="0"/>
              <a:t>; //device or </a:t>
            </a:r>
            <a:r>
              <a:rPr lang="en-US" altLang="zh-TW" sz="1400" dirty="0" err="1" smtClean="0"/>
              <a:t>uncache</a:t>
            </a:r>
            <a:r>
              <a:rPr lang="en-US" altLang="zh-TW" sz="1400" dirty="0" smtClean="0"/>
              <a:t> should return </a:t>
            </a:r>
            <a:r>
              <a:rPr lang="en-US" altLang="zh-TW" sz="1400" dirty="0" err="1" smtClean="0"/>
              <a:t>ack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lsu_biu_store_privileged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lsu_biu_store_req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lsu_biu_store_size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lsu_biu_store_type</a:t>
            </a:r>
            <a:r>
              <a:rPr lang="en-US" altLang="zh-TW" sz="1400" dirty="0" smtClean="0"/>
              <a:t>; //MP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lsu_biu_store_wdata</a:t>
            </a:r>
            <a:r>
              <a:rPr lang="en-US" altLang="zh-TW" sz="1400" dirty="0"/>
              <a:t>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95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Interface(wrapper)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1771"/>
            <a:ext cx="40661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path_wrapper_addr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path_wrapper_cmd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path_wrapper_bwe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path_wrapper_req_id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path_wrapper_length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path_wrapper_size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path_wrapper_lock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path_wrapper_cacheability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path_wrapper_precise</a:t>
            </a:r>
            <a:r>
              <a:rPr lang="en-US" altLang="zh-TW" sz="1400" dirty="0" smtClean="0"/>
              <a:t>;.</a:t>
            </a:r>
            <a:endParaRPr lang="en-US" altLang="zh-TW" sz="1400" dirty="0"/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path_wrapper_wdata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path_wrapper_wlast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path_wrapper_privileged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path_wrapper_cfifo_wr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path_wrapper_wfifo_wr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path_wrapper_rdata_wait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path_wrapper_type</a:t>
            </a:r>
            <a:r>
              <a:rPr lang="en-US" altLang="zh-TW" sz="1400" dirty="0" smtClean="0"/>
              <a:t>;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//</a:t>
            </a:r>
            <a:r>
              <a:rPr lang="en-US" altLang="zh-TW" sz="1400" dirty="0"/>
              <a:t>MP </a:t>
            </a:r>
            <a:r>
              <a:rPr lang="en-US" altLang="zh-TW" sz="1400" dirty="0" err="1"/>
              <a:t>acu</a:t>
            </a:r>
            <a:r>
              <a:rPr lang="en-US" altLang="zh-TW" sz="1400" dirty="0"/>
              <a:t> bus</a:t>
            </a:r>
          </a:p>
        </p:txBody>
      </p:sp>
      <p:sp>
        <p:nvSpPr>
          <p:cNvPr id="5" name="矩形 4"/>
          <p:cNvSpPr/>
          <p:nvPr/>
        </p:nvSpPr>
        <p:spPr>
          <a:xfrm>
            <a:off x="3923928" y="1449492"/>
            <a:ext cx="5220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wrapper_path_rfifo_valid_n</a:t>
            </a:r>
            <a:r>
              <a:rPr lang="en-US" altLang="zh-TW" sz="1400" dirty="0"/>
              <a:t>; </a:t>
            </a:r>
            <a:endParaRPr lang="en-US" altLang="zh-TW" sz="1400" dirty="0" smtClean="0"/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 //this signal will be low when any data push to </a:t>
            </a:r>
            <a:r>
              <a:rPr lang="en-US" altLang="zh-TW" sz="1400" dirty="0" err="1" smtClean="0"/>
              <a:t>rfifo</a:t>
            </a:r>
            <a:endParaRPr lang="en-US" altLang="zh-TW" sz="1400" dirty="0"/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wrapper_path_rfifo_rdata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wrapper_path_rfifo_load_error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wrapper_path_rfifo_store_error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wrapper_path_rfifo_id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wrapper_path_rfifo_lock_fail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wrapper_path_rfifo_last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wrapper_path_rfifo_wresp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wrapper_path_rfifo_rsnoop</a:t>
            </a:r>
            <a:r>
              <a:rPr lang="en-US" altLang="zh-TW" sz="1400" dirty="0" smtClean="0"/>
              <a:t>; //MP </a:t>
            </a:r>
            <a:r>
              <a:rPr lang="en-US" altLang="zh-TW" sz="1400" dirty="0" err="1" smtClean="0"/>
              <a:t>acu</a:t>
            </a:r>
            <a:r>
              <a:rPr lang="en-US" altLang="zh-TW" sz="1400" dirty="0" smtClean="0"/>
              <a:t> bus</a:t>
            </a:r>
            <a:endParaRPr lang="en-US" altLang="zh-TW" sz="1400" dirty="0"/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wrapper_path_bus_busy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wrapper_path_cfifo_full</a:t>
            </a:r>
            <a:r>
              <a:rPr lang="en-US" altLang="zh-TW" sz="1400" dirty="0"/>
              <a:t>; 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wrapper_path_cfifo_empty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wrapper_path_wfifo_full</a:t>
            </a:r>
            <a:r>
              <a:rPr lang="en-US" altLang="zh-TW" sz="1400" dirty="0"/>
              <a:t>; 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wrapper_path_wfifo_empty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wrapper_path_no_pending_wdata</a:t>
            </a:r>
            <a:r>
              <a:rPr lang="en-US" altLang="zh-TW" sz="1400" dirty="0"/>
              <a:t>;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67285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BIU ID Mapping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158852"/>
              </p:ext>
            </p:extLst>
          </p:nvPr>
        </p:nvGraphicFramePr>
        <p:xfrm>
          <a:off x="1691680" y="1700808"/>
          <a:ext cx="5521959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2664296"/>
                <a:gridCol w="1017010"/>
                <a:gridCol w="1840653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READ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LSU(include AMO, LR/SC)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0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From </a:t>
                      </a:r>
                      <a:r>
                        <a:rPr lang="en-US" altLang="zh-TW" sz="1600" dirty="0" err="1" smtClean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dcu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MMU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1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ICU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2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LOCK_CLEAR_ID(only for AHB)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4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UNCACHE_LOAD_ID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7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From </a:t>
                      </a:r>
                      <a:r>
                        <a:rPr lang="en-US" altLang="zh-TW" sz="1600" dirty="0" err="1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dcu</a:t>
                      </a: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ICU_PREFETCH_ID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8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LSU_PREFETCH_ID0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新細明體"/>
                        </a:rPr>
                        <a:t>LSU_PREFETCH_ID1</a:t>
                      </a: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LSU_PREFETCH_ID2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b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MSHR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10~1f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From </a:t>
                      </a:r>
                      <a:r>
                        <a:rPr lang="en-US" altLang="zh-TW" sz="1600" dirty="0" err="1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dcu</a:t>
                      </a: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71224"/>
              </p:ext>
            </p:extLst>
          </p:nvPr>
        </p:nvGraphicFramePr>
        <p:xfrm>
          <a:off x="1691680" y="4797152"/>
          <a:ext cx="5521959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2592288"/>
                <a:gridCol w="1089018"/>
                <a:gridCol w="1840653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WRITE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LSU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3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From </a:t>
                      </a:r>
                      <a:r>
                        <a:rPr lang="en-US" altLang="zh-TW" sz="1600" dirty="0" err="1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dcu</a:t>
                      </a: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Vector FP(fast path)</a:t>
                      </a:r>
                      <a:endParaRPr lang="zh-TW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18~1f</a:t>
                      </a:r>
                      <a:endParaRPr lang="zh-TW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From </a:t>
                      </a:r>
                      <a:r>
                        <a:rPr lang="en-US" altLang="zh-TW" sz="1600" dirty="0" err="1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dcu</a:t>
                      </a: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H="1">
            <a:off x="7308304" y="4301832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7308304" y="5381952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6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AXI wrapper(25)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4" idx="1"/>
          </p:cNvCxnSpPr>
          <p:nvPr/>
        </p:nvCxnSpPr>
        <p:spPr bwMode="auto">
          <a:xfrm>
            <a:off x="435203" y="2742521"/>
            <a:ext cx="593802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>
            <a:off x="4674263" y="1340768"/>
            <a:ext cx="0" cy="7253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4677437" y="1624304"/>
            <a:ext cx="21377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7765809" y="1517723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3355876" y="2669121"/>
            <a:ext cx="0" cy="8835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單箭頭接點 20"/>
          <p:cNvCxnSpPr/>
          <p:nvPr/>
        </p:nvCxnSpPr>
        <p:spPr bwMode="auto">
          <a:xfrm>
            <a:off x="3355876" y="3083828"/>
            <a:ext cx="440569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7780275" y="2969007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AW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>
            <a:off x="8313496" y="3083828"/>
            <a:ext cx="4559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742715" y="1556792"/>
            <a:ext cx="3917064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/>
          <p:nvPr/>
        </p:nvCxnSpPr>
        <p:spPr bwMode="auto">
          <a:xfrm>
            <a:off x="742715" y="3340246"/>
            <a:ext cx="2605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/>
          <p:nvPr/>
        </p:nvCxnSpPr>
        <p:spPr bwMode="auto">
          <a:xfrm flipH="1" flipV="1">
            <a:off x="732104" y="1556793"/>
            <a:ext cx="1" cy="17834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線單箭頭接點 35"/>
          <p:cNvCxnSpPr/>
          <p:nvPr/>
        </p:nvCxnSpPr>
        <p:spPr bwMode="auto">
          <a:xfrm flipV="1">
            <a:off x="2132052" y="2742620"/>
            <a:ext cx="56774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雲朵形 36"/>
          <p:cNvSpPr/>
          <p:nvPr/>
        </p:nvSpPr>
        <p:spPr bwMode="auto">
          <a:xfrm>
            <a:off x="5844113" y="2183441"/>
            <a:ext cx="1032143" cy="69144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50" dirty="0" smtClean="0"/>
              <a:t>compare</a:t>
            </a:r>
            <a:endParaRPr lang="zh-TW" altLang="en-US" sz="1050" dirty="0"/>
          </a:p>
        </p:txBody>
      </p:sp>
      <p:cxnSp>
        <p:nvCxnSpPr>
          <p:cNvPr id="38" name="直線單箭頭接點 37"/>
          <p:cNvCxnSpPr>
            <a:endCxn id="37" idx="2"/>
          </p:cNvCxnSpPr>
          <p:nvPr/>
        </p:nvCxnSpPr>
        <p:spPr bwMode="auto">
          <a:xfrm flipV="1">
            <a:off x="5437526" y="2529165"/>
            <a:ext cx="409789" cy="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線單箭頭接點 41"/>
          <p:cNvCxnSpPr/>
          <p:nvPr/>
        </p:nvCxnSpPr>
        <p:spPr bwMode="auto">
          <a:xfrm>
            <a:off x="8324611" y="1619029"/>
            <a:ext cx="4559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線單箭頭接點 42"/>
          <p:cNvCxnSpPr/>
          <p:nvPr/>
        </p:nvCxnSpPr>
        <p:spPr bwMode="auto">
          <a:xfrm flipV="1">
            <a:off x="2699792" y="1922535"/>
            <a:ext cx="0" cy="9651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線單箭頭接點 43"/>
          <p:cNvCxnSpPr/>
          <p:nvPr/>
        </p:nvCxnSpPr>
        <p:spPr bwMode="auto">
          <a:xfrm>
            <a:off x="2699792" y="2887729"/>
            <a:ext cx="648072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線單箭頭接點 45"/>
          <p:cNvCxnSpPr/>
          <p:nvPr/>
        </p:nvCxnSpPr>
        <p:spPr bwMode="auto">
          <a:xfrm>
            <a:off x="2699792" y="1927589"/>
            <a:ext cx="195998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線單箭頭接點 68"/>
          <p:cNvCxnSpPr/>
          <p:nvPr/>
        </p:nvCxnSpPr>
        <p:spPr bwMode="auto">
          <a:xfrm>
            <a:off x="3491880" y="2234586"/>
            <a:ext cx="2003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線單箭頭接點 70"/>
          <p:cNvCxnSpPr/>
          <p:nvPr/>
        </p:nvCxnSpPr>
        <p:spPr bwMode="auto">
          <a:xfrm>
            <a:off x="3491880" y="2234586"/>
            <a:ext cx="0" cy="8690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雲朵形 84"/>
          <p:cNvSpPr/>
          <p:nvPr/>
        </p:nvSpPr>
        <p:spPr bwMode="auto">
          <a:xfrm>
            <a:off x="6815139" y="1457682"/>
            <a:ext cx="407693" cy="33140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1050" dirty="0"/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 bwMode="auto">
          <a:xfrm flipV="1">
            <a:off x="7018986" y="1788737"/>
            <a:ext cx="0" cy="740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線單箭頭接點 90"/>
          <p:cNvCxnSpPr/>
          <p:nvPr/>
        </p:nvCxnSpPr>
        <p:spPr bwMode="auto">
          <a:xfrm>
            <a:off x="7222832" y="1611430"/>
            <a:ext cx="54297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線單箭頭接點 95"/>
          <p:cNvCxnSpPr>
            <a:endCxn id="94" idx="1"/>
          </p:cNvCxnSpPr>
          <p:nvPr/>
        </p:nvCxnSpPr>
        <p:spPr bwMode="auto">
          <a:xfrm>
            <a:off x="379962" y="4425823"/>
            <a:ext cx="593802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線單箭頭接點 96"/>
          <p:cNvCxnSpPr/>
          <p:nvPr/>
        </p:nvCxnSpPr>
        <p:spPr bwMode="auto">
          <a:xfrm flipV="1">
            <a:off x="2069138" y="4425823"/>
            <a:ext cx="4486993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直線單箭頭接點 97"/>
          <p:cNvCxnSpPr/>
          <p:nvPr/>
        </p:nvCxnSpPr>
        <p:spPr bwMode="auto">
          <a:xfrm>
            <a:off x="6556131" y="3717032"/>
            <a:ext cx="0" cy="8835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線單箭頭接點 98"/>
          <p:cNvCxnSpPr/>
          <p:nvPr/>
        </p:nvCxnSpPr>
        <p:spPr bwMode="auto">
          <a:xfrm>
            <a:off x="676863" y="3871888"/>
            <a:ext cx="5879268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線單箭頭接點 99"/>
          <p:cNvCxnSpPr/>
          <p:nvPr/>
        </p:nvCxnSpPr>
        <p:spPr bwMode="auto">
          <a:xfrm flipH="1">
            <a:off x="676863" y="3871888"/>
            <a:ext cx="1" cy="5539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線單箭頭接點 100"/>
          <p:cNvCxnSpPr/>
          <p:nvPr/>
        </p:nvCxnSpPr>
        <p:spPr bwMode="auto">
          <a:xfrm>
            <a:off x="6556131" y="4133519"/>
            <a:ext cx="120967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 bwMode="auto">
          <a:xfrm>
            <a:off x="7780275" y="4024290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直線單箭頭接點 102"/>
          <p:cNvCxnSpPr/>
          <p:nvPr/>
        </p:nvCxnSpPr>
        <p:spPr bwMode="auto">
          <a:xfrm flipV="1">
            <a:off x="8327962" y="4142899"/>
            <a:ext cx="45599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矩形 3"/>
          <p:cNvSpPr/>
          <p:nvPr/>
        </p:nvSpPr>
        <p:spPr bwMode="auto">
          <a:xfrm>
            <a:off x="1029005" y="2337710"/>
            <a:ext cx="110304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19" name="直線單箭頭接點 118"/>
          <p:cNvCxnSpPr/>
          <p:nvPr/>
        </p:nvCxnSpPr>
        <p:spPr bwMode="auto">
          <a:xfrm flipV="1">
            <a:off x="1521451" y="4021010"/>
            <a:ext cx="0" cy="8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矩形 93"/>
          <p:cNvSpPr/>
          <p:nvPr/>
        </p:nvSpPr>
        <p:spPr bwMode="auto">
          <a:xfrm>
            <a:off x="973764" y="4021012"/>
            <a:ext cx="1095374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29" name="直線單箭頭接點 128"/>
          <p:cNvCxnSpPr>
            <a:stCxn id="37" idx="0"/>
          </p:cNvCxnSpPr>
          <p:nvPr/>
        </p:nvCxnSpPr>
        <p:spPr bwMode="auto">
          <a:xfrm>
            <a:off x="6875396" y="2529165"/>
            <a:ext cx="143590" cy="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線單箭頭接點 133"/>
          <p:cNvCxnSpPr/>
          <p:nvPr/>
        </p:nvCxnSpPr>
        <p:spPr bwMode="auto">
          <a:xfrm flipV="1">
            <a:off x="1512343" y="5427685"/>
            <a:ext cx="0" cy="8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矩形 134"/>
          <p:cNvSpPr/>
          <p:nvPr/>
        </p:nvSpPr>
        <p:spPr bwMode="auto">
          <a:xfrm>
            <a:off x="964656" y="5427687"/>
            <a:ext cx="1095374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36" name="直線單箭頭接點 135"/>
          <p:cNvCxnSpPr/>
          <p:nvPr/>
        </p:nvCxnSpPr>
        <p:spPr bwMode="auto">
          <a:xfrm flipH="1">
            <a:off x="379962" y="5595679"/>
            <a:ext cx="5938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線單箭頭接點 139"/>
          <p:cNvCxnSpPr/>
          <p:nvPr/>
        </p:nvCxnSpPr>
        <p:spPr bwMode="auto">
          <a:xfrm flipH="1">
            <a:off x="2555776" y="5787727"/>
            <a:ext cx="62281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線單箭頭接點 140"/>
          <p:cNvCxnSpPr/>
          <p:nvPr/>
        </p:nvCxnSpPr>
        <p:spPr bwMode="auto">
          <a:xfrm>
            <a:off x="2555776" y="5139655"/>
            <a:ext cx="0" cy="8835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直線單箭頭接點 141"/>
          <p:cNvCxnSpPr/>
          <p:nvPr/>
        </p:nvCxnSpPr>
        <p:spPr bwMode="auto">
          <a:xfrm flipH="1">
            <a:off x="2069138" y="5595679"/>
            <a:ext cx="4866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直線單箭頭接點 145"/>
          <p:cNvCxnSpPr/>
          <p:nvPr/>
        </p:nvCxnSpPr>
        <p:spPr bwMode="auto">
          <a:xfrm flipH="1">
            <a:off x="2555776" y="5283671"/>
            <a:ext cx="62281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7" name="文字方塊 146"/>
          <p:cNvSpPr txBox="1"/>
          <p:nvPr/>
        </p:nvSpPr>
        <p:spPr>
          <a:xfrm>
            <a:off x="7896863" y="5083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896863" y="56478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</a:t>
            </a:r>
            <a:endParaRPr lang="zh-TW" altLang="en-US" b="1" dirty="0"/>
          </a:p>
        </p:txBody>
      </p:sp>
      <p:cxnSp>
        <p:nvCxnSpPr>
          <p:cNvPr id="151" name="直線單箭頭接點 150"/>
          <p:cNvCxnSpPr/>
          <p:nvPr/>
        </p:nvCxnSpPr>
        <p:spPr bwMode="auto">
          <a:xfrm>
            <a:off x="4638310" y="2124352"/>
            <a:ext cx="0" cy="8096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直線單箭頭接點 152"/>
          <p:cNvCxnSpPr/>
          <p:nvPr/>
        </p:nvCxnSpPr>
        <p:spPr bwMode="auto">
          <a:xfrm>
            <a:off x="5029787" y="2124351"/>
            <a:ext cx="0" cy="8096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矩形 149"/>
          <p:cNvSpPr/>
          <p:nvPr/>
        </p:nvSpPr>
        <p:spPr bwMode="auto">
          <a:xfrm>
            <a:off x="4265843" y="2124352"/>
            <a:ext cx="110304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rgbClr val="FF0000"/>
                </a:solidFill>
                <a:latin typeface="Arial" charset="0"/>
              </a:rPr>
              <a:t>RAW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0" name="雲朵形 159"/>
          <p:cNvSpPr/>
          <p:nvPr/>
        </p:nvSpPr>
        <p:spPr bwMode="auto">
          <a:xfrm>
            <a:off x="3692184" y="2073725"/>
            <a:ext cx="407693" cy="33140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1050" dirty="0"/>
          </a:p>
        </p:txBody>
      </p:sp>
      <p:cxnSp>
        <p:nvCxnSpPr>
          <p:cNvPr id="161" name="直線單箭頭接點 160"/>
          <p:cNvCxnSpPr/>
          <p:nvPr/>
        </p:nvCxnSpPr>
        <p:spPr bwMode="auto">
          <a:xfrm flipV="1">
            <a:off x="3896030" y="2406811"/>
            <a:ext cx="0" cy="287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>
            <a:off x="4065539" y="2183441"/>
            <a:ext cx="2003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直線接點 163"/>
          <p:cNvCxnSpPr/>
          <p:nvPr/>
        </p:nvCxnSpPr>
        <p:spPr>
          <a:xfrm>
            <a:off x="539552" y="1196752"/>
            <a:ext cx="0" cy="5544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>
            <a:off x="8581707" y="1251982"/>
            <a:ext cx="0" cy="5544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5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621</Words>
  <Application>Microsoft Office PowerPoint</Application>
  <PresentationFormat>如螢幕大小 (4:3)</PresentationFormat>
  <Paragraphs>272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BIU</vt:lpstr>
      <vt:lpstr>Block diagram</vt:lpstr>
      <vt:lpstr>Interface(ICU)</vt:lpstr>
      <vt:lpstr>Interface(MMU)</vt:lpstr>
      <vt:lpstr>Interface(IPIPE)</vt:lpstr>
      <vt:lpstr>Interface(LSU)</vt:lpstr>
      <vt:lpstr>Interface(wrapper)</vt:lpstr>
      <vt:lpstr>BIU ID Mapping</vt:lpstr>
      <vt:lpstr>AXI wrapper(25)</vt:lpstr>
      <vt:lpstr>AXI wrapper(A27)</vt:lpstr>
      <vt:lpstr>AXI RAW fifo</vt:lpstr>
      <vt:lpstr>Attribute Transfer table for AXI </vt:lpstr>
      <vt:lpstr>AHB wrapper</vt:lpstr>
      <vt:lpstr>Attribute Transfer table for AHB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BIU</dc:title>
  <dc:creator>Along Chang-Lin Chiang(江長霖)</dc:creator>
  <cp:lastModifiedBy>Along Chang-Lin Chiang(江長霖)</cp:lastModifiedBy>
  <cp:revision>47</cp:revision>
  <dcterms:created xsi:type="dcterms:W3CDTF">2020-03-26T02:27:29Z</dcterms:created>
  <dcterms:modified xsi:type="dcterms:W3CDTF">2020-03-30T09:45:11Z</dcterms:modified>
</cp:coreProperties>
</file>