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3" r:id="rId6"/>
    <p:sldId id="259" r:id="rId7"/>
    <p:sldId id="264" r:id="rId8"/>
    <p:sldId id="262" r:id="rId9"/>
    <p:sldId id="267" r:id="rId10"/>
    <p:sldId id="269" r:id="rId11"/>
    <p:sldId id="266" r:id="rId12"/>
    <p:sldId id="271" r:id="rId13"/>
    <p:sldId id="270" r:id="rId14"/>
    <p:sldId id="272" r:id="rId15"/>
    <p:sldId id="273" r:id="rId1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86" autoAdjust="0"/>
  </p:normalViewPr>
  <p:slideViewPr>
    <p:cSldViewPr>
      <p:cViewPr>
        <p:scale>
          <a:sx n="100" d="100"/>
          <a:sy n="100" d="100"/>
        </p:scale>
        <p:origin x="-294" y="-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65C7CF-AE77-4832-8740-2807CF0E0A98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2E69B-580E-463D-94FE-396DE1AD36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09991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BIU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9841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AXI wrapper(A27)</a:t>
            </a:r>
            <a:endParaRPr lang="zh-TW" altLang="en-US" dirty="0"/>
          </a:p>
        </p:txBody>
      </p:sp>
      <p:cxnSp>
        <p:nvCxnSpPr>
          <p:cNvPr id="6" name="直線單箭頭接點 5"/>
          <p:cNvCxnSpPr/>
          <p:nvPr/>
        </p:nvCxnSpPr>
        <p:spPr bwMode="auto">
          <a:xfrm>
            <a:off x="435203" y="2492896"/>
            <a:ext cx="593802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8" name="直線單箭頭接點 17"/>
          <p:cNvCxnSpPr/>
          <p:nvPr/>
        </p:nvCxnSpPr>
        <p:spPr bwMode="auto">
          <a:xfrm>
            <a:off x="2699792" y="1624304"/>
            <a:ext cx="411534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矩形 18"/>
          <p:cNvSpPr/>
          <p:nvPr/>
        </p:nvSpPr>
        <p:spPr bwMode="auto">
          <a:xfrm>
            <a:off x="7765809" y="1517723"/>
            <a:ext cx="547687" cy="8096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AR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1" name="直線單箭頭接點 20"/>
          <p:cNvCxnSpPr/>
          <p:nvPr/>
        </p:nvCxnSpPr>
        <p:spPr bwMode="auto">
          <a:xfrm>
            <a:off x="2699792" y="3083828"/>
            <a:ext cx="5061775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矩形 21"/>
          <p:cNvSpPr/>
          <p:nvPr/>
        </p:nvSpPr>
        <p:spPr bwMode="auto">
          <a:xfrm>
            <a:off x="7780275" y="2969007"/>
            <a:ext cx="547687" cy="8096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AW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>
            <a:off x="8313496" y="3083828"/>
            <a:ext cx="45599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直線單箭頭接點 35"/>
          <p:cNvCxnSpPr/>
          <p:nvPr/>
        </p:nvCxnSpPr>
        <p:spPr bwMode="auto">
          <a:xfrm flipV="1">
            <a:off x="2132052" y="2742620"/>
            <a:ext cx="567740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雲朵形 36"/>
          <p:cNvSpPr/>
          <p:nvPr/>
        </p:nvSpPr>
        <p:spPr bwMode="auto">
          <a:xfrm>
            <a:off x="5844113" y="2183441"/>
            <a:ext cx="1032143" cy="691448"/>
          </a:xfrm>
          <a:prstGeom prst="clou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50" dirty="0" smtClean="0"/>
              <a:t>compare</a:t>
            </a:r>
            <a:endParaRPr lang="zh-TW" altLang="en-US" sz="1050" dirty="0"/>
          </a:p>
        </p:txBody>
      </p:sp>
      <p:cxnSp>
        <p:nvCxnSpPr>
          <p:cNvPr id="38" name="直線單箭頭接點 37"/>
          <p:cNvCxnSpPr>
            <a:endCxn id="37" idx="2"/>
          </p:cNvCxnSpPr>
          <p:nvPr/>
        </p:nvCxnSpPr>
        <p:spPr bwMode="auto">
          <a:xfrm flipV="1">
            <a:off x="5437526" y="2529165"/>
            <a:ext cx="409789" cy="9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直線單箭頭接點 41"/>
          <p:cNvCxnSpPr/>
          <p:nvPr/>
        </p:nvCxnSpPr>
        <p:spPr bwMode="auto">
          <a:xfrm>
            <a:off x="8324611" y="1619029"/>
            <a:ext cx="45599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直線單箭頭接點 42"/>
          <p:cNvCxnSpPr/>
          <p:nvPr/>
        </p:nvCxnSpPr>
        <p:spPr bwMode="auto">
          <a:xfrm flipV="1">
            <a:off x="2699792" y="1619029"/>
            <a:ext cx="0" cy="1464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9" name="直線單箭頭接點 68"/>
          <p:cNvCxnSpPr/>
          <p:nvPr/>
        </p:nvCxnSpPr>
        <p:spPr bwMode="auto">
          <a:xfrm>
            <a:off x="3491880" y="2204864"/>
            <a:ext cx="20030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直線單箭頭接點 70"/>
          <p:cNvCxnSpPr/>
          <p:nvPr/>
        </p:nvCxnSpPr>
        <p:spPr bwMode="auto">
          <a:xfrm>
            <a:off x="3491880" y="2204864"/>
            <a:ext cx="0" cy="86907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雲朵形 84"/>
          <p:cNvSpPr/>
          <p:nvPr/>
        </p:nvSpPr>
        <p:spPr bwMode="auto">
          <a:xfrm>
            <a:off x="6815139" y="1457682"/>
            <a:ext cx="407693" cy="331408"/>
          </a:xfrm>
          <a:prstGeom prst="clou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sz="1050" dirty="0"/>
          </a:p>
        </p:txBody>
      </p:sp>
      <p:cxnSp>
        <p:nvCxnSpPr>
          <p:cNvPr id="86" name="直線單箭頭接點 85"/>
          <p:cNvCxnSpPr>
            <a:endCxn id="85" idx="1"/>
          </p:cNvCxnSpPr>
          <p:nvPr/>
        </p:nvCxnSpPr>
        <p:spPr bwMode="auto">
          <a:xfrm flipV="1">
            <a:off x="7018986" y="1788737"/>
            <a:ext cx="0" cy="7405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直線單箭頭接點 90"/>
          <p:cNvCxnSpPr/>
          <p:nvPr/>
        </p:nvCxnSpPr>
        <p:spPr bwMode="auto">
          <a:xfrm>
            <a:off x="7222832" y="1611430"/>
            <a:ext cx="54297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直線單箭頭接點 95"/>
          <p:cNvCxnSpPr/>
          <p:nvPr/>
        </p:nvCxnSpPr>
        <p:spPr bwMode="auto">
          <a:xfrm>
            <a:off x="379962" y="4149080"/>
            <a:ext cx="593802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7" name="直線單箭頭接點 96"/>
          <p:cNvCxnSpPr/>
          <p:nvPr/>
        </p:nvCxnSpPr>
        <p:spPr bwMode="auto">
          <a:xfrm flipV="1">
            <a:off x="2089793" y="4179603"/>
            <a:ext cx="5671774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2" name="矩形 101"/>
          <p:cNvSpPr/>
          <p:nvPr/>
        </p:nvSpPr>
        <p:spPr bwMode="auto">
          <a:xfrm>
            <a:off x="7780275" y="4024290"/>
            <a:ext cx="547687" cy="8096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3" name="直線單箭頭接點 102"/>
          <p:cNvCxnSpPr/>
          <p:nvPr/>
        </p:nvCxnSpPr>
        <p:spPr bwMode="auto">
          <a:xfrm flipV="1">
            <a:off x="8327962" y="4142899"/>
            <a:ext cx="45599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5" name="直線單箭頭接點 114"/>
          <p:cNvCxnSpPr>
            <a:stCxn id="4" idx="2"/>
            <a:endCxn id="4" idx="0"/>
          </p:cNvCxnSpPr>
          <p:nvPr/>
        </p:nvCxnSpPr>
        <p:spPr bwMode="auto">
          <a:xfrm flipV="1">
            <a:off x="1580529" y="2337710"/>
            <a:ext cx="0" cy="80962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矩形 3"/>
          <p:cNvSpPr/>
          <p:nvPr/>
        </p:nvSpPr>
        <p:spPr bwMode="auto">
          <a:xfrm>
            <a:off x="1029005" y="2337710"/>
            <a:ext cx="1103047" cy="8096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CFIFO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119" name="直線單箭頭接點 118"/>
          <p:cNvCxnSpPr/>
          <p:nvPr/>
        </p:nvCxnSpPr>
        <p:spPr bwMode="auto">
          <a:xfrm flipV="1">
            <a:off x="1521451" y="4021010"/>
            <a:ext cx="0" cy="80962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矩形 93"/>
          <p:cNvSpPr/>
          <p:nvPr/>
        </p:nvSpPr>
        <p:spPr bwMode="auto">
          <a:xfrm>
            <a:off x="973764" y="4021012"/>
            <a:ext cx="1095374" cy="8096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WFIFO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129" name="直線單箭頭接點 128"/>
          <p:cNvCxnSpPr>
            <a:stCxn id="37" idx="0"/>
          </p:cNvCxnSpPr>
          <p:nvPr/>
        </p:nvCxnSpPr>
        <p:spPr bwMode="auto">
          <a:xfrm>
            <a:off x="6875396" y="2529165"/>
            <a:ext cx="143590" cy="9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直線單箭頭接點 133"/>
          <p:cNvCxnSpPr/>
          <p:nvPr/>
        </p:nvCxnSpPr>
        <p:spPr bwMode="auto">
          <a:xfrm flipV="1">
            <a:off x="1512343" y="5427685"/>
            <a:ext cx="0" cy="80962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矩形 134"/>
          <p:cNvSpPr/>
          <p:nvPr/>
        </p:nvSpPr>
        <p:spPr bwMode="auto">
          <a:xfrm>
            <a:off x="964656" y="5427687"/>
            <a:ext cx="1095374" cy="8096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1" dirty="0">
                <a:solidFill>
                  <a:srgbClr val="FF0000"/>
                </a:solidFill>
                <a:latin typeface="Arial" charset="0"/>
              </a:rPr>
              <a:t>R</a:t>
            </a: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FIFO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136" name="直線單箭頭接點 135"/>
          <p:cNvCxnSpPr/>
          <p:nvPr/>
        </p:nvCxnSpPr>
        <p:spPr bwMode="auto">
          <a:xfrm flipH="1">
            <a:off x="379962" y="5595679"/>
            <a:ext cx="59380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0" name="直線單箭頭接點 139"/>
          <p:cNvCxnSpPr/>
          <p:nvPr/>
        </p:nvCxnSpPr>
        <p:spPr bwMode="auto">
          <a:xfrm flipH="1">
            <a:off x="2555776" y="5787727"/>
            <a:ext cx="621371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1" name="直線單箭頭接點 140"/>
          <p:cNvCxnSpPr/>
          <p:nvPr/>
        </p:nvCxnSpPr>
        <p:spPr bwMode="auto">
          <a:xfrm>
            <a:off x="2555776" y="5139655"/>
            <a:ext cx="0" cy="88356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直線單箭頭接點 141"/>
          <p:cNvCxnSpPr/>
          <p:nvPr/>
        </p:nvCxnSpPr>
        <p:spPr bwMode="auto">
          <a:xfrm flipH="1">
            <a:off x="2069138" y="5595679"/>
            <a:ext cx="48663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6" name="直線單箭頭接點 145"/>
          <p:cNvCxnSpPr/>
          <p:nvPr/>
        </p:nvCxnSpPr>
        <p:spPr bwMode="auto">
          <a:xfrm flipH="1">
            <a:off x="2555776" y="5283671"/>
            <a:ext cx="622818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7" name="文字方塊 146"/>
          <p:cNvSpPr txBox="1"/>
          <p:nvPr/>
        </p:nvSpPr>
        <p:spPr>
          <a:xfrm>
            <a:off x="7896863" y="50830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B</a:t>
            </a:r>
            <a:endParaRPr lang="zh-TW" altLang="en-US" b="1" dirty="0"/>
          </a:p>
        </p:txBody>
      </p:sp>
      <p:sp>
        <p:nvSpPr>
          <p:cNvPr id="148" name="文字方塊 147"/>
          <p:cNvSpPr txBox="1"/>
          <p:nvPr/>
        </p:nvSpPr>
        <p:spPr>
          <a:xfrm>
            <a:off x="7896863" y="564783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R</a:t>
            </a:r>
            <a:endParaRPr lang="zh-TW" altLang="en-US" b="1" dirty="0"/>
          </a:p>
        </p:txBody>
      </p:sp>
      <p:cxnSp>
        <p:nvCxnSpPr>
          <p:cNvPr id="151" name="直線單箭頭接點 150"/>
          <p:cNvCxnSpPr/>
          <p:nvPr/>
        </p:nvCxnSpPr>
        <p:spPr bwMode="auto">
          <a:xfrm>
            <a:off x="4638310" y="2124352"/>
            <a:ext cx="0" cy="80962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直線單箭頭接點 152"/>
          <p:cNvCxnSpPr/>
          <p:nvPr/>
        </p:nvCxnSpPr>
        <p:spPr bwMode="auto">
          <a:xfrm>
            <a:off x="5029787" y="2124351"/>
            <a:ext cx="0" cy="80962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0" name="矩形 149"/>
          <p:cNvSpPr/>
          <p:nvPr/>
        </p:nvSpPr>
        <p:spPr bwMode="auto">
          <a:xfrm>
            <a:off x="4265843" y="2124352"/>
            <a:ext cx="1103047" cy="8096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1" dirty="0" smtClean="0">
                <a:solidFill>
                  <a:srgbClr val="FF0000"/>
                </a:solidFill>
                <a:latin typeface="Arial" charset="0"/>
              </a:rPr>
              <a:t>RAW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0" name="雲朵形 159"/>
          <p:cNvSpPr/>
          <p:nvPr/>
        </p:nvSpPr>
        <p:spPr bwMode="auto">
          <a:xfrm>
            <a:off x="3692184" y="2073725"/>
            <a:ext cx="407693" cy="331408"/>
          </a:xfrm>
          <a:prstGeom prst="clou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sz="1050" dirty="0"/>
          </a:p>
        </p:txBody>
      </p:sp>
      <p:cxnSp>
        <p:nvCxnSpPr>
          <p:cNvPr id="161" name="直線單箭頭接點 160"/>
          <p:cNvCxnSpPr/>
          <p:nvPr/>
        </p:nvCxnSpPr>
        <p:spPr bwMode="auto">
          <a:xfrm flipV="1">
            <a:off x="3896030" y="2406811"/>
            <a:ext cx="0" cy="287686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3" name="直線單箭頭接點 162"/>
          <p:cNvCxnSpPr/>
          <p:nvPr/>
        </p:nvCxnSpPr>
        <p:spPr bwMode="auto">
          <a:xfrm>
            <a:off x="4065539" y="2183441"/>
            <a:ext cx="20030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直線接點 58"/>
          <p:cNvCxnSpPr/>
          <p:nvPr/>
        </p:nvCxnSpPr>
        <p:spPr>
          <a:xfrm>
            <a:off x="539552" y="1196752"/>
            <a:ext cx="0" cy="55446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接點 59"/>
          <p:cNvCxnSpPr/>
          <p:nvPr/>
        </p:nvCxnSpPr>
        <p:spPr>
          <a:xfrm>
            <a:off x="8581707" y="1251982"/>
            <a:ext cx="0" cy="55446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723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AXI RAW </a:t>
            </a:r>
            <a:r>
              <a:rPr lang="en-US" altLang="zh-TW" dirty="0" err="1" smtClean="0"/>
              <a:t>fifo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AXI 6(25)/8(A27) entries RAW FIFO</a:t>
            </a:r>
          </a:p>
          <a:p>
            <a:r>
              <a:rPr lang="en-US" altLang="zh-TW" dirty="0" smtClean="0"/>
              <a:t>The newer write information will </a:t>
            </a:r>
            <a:r>
              <a:rPr lang="en-US" altLang="zh-TW" dirty="0"/>
              <a:t>push to </a:t>
            </a:r>
            <a:r>
              <a:rPr lang="en-US" altLang="zh-TW" dirty="0" smtClean="0"/>
              <a:t>the smallest number entry and shift the others.</a:t>
            </a:r>
          </a:p>
          <a:p>
            <a:r>
              <a:rPr lang="en-US" altLang="zh-TW" dirty="0" smtClean="0"/>
              <a:t>The FIFO will shift(only shift the smaller than match entry) and kill the oldest match entry.</a:t>
            </a:r>
          </a:p>
          <a:p>
            <a:r>
              <a:rPr lang="en-US" altLang="zh-TW" dirty="0" smtClean="0"/>
              <a:t>The RAW compare will </a:t>
            </a:r>
            <a:r>
              <a:rPr lang="en-US" altLang="zh-TW" dirty="0"/>
              <a:t>be </a:t>
            </a:r>
            <a:r>
              <a:rPr lang="en-US" altLang="zh-TW" dirty="0" smtClean="0"/>
              <a:t>disable if access to cacheable </a:t>
            </a:r>
            <a:r>
              <a:rPr lang="en-US" altLang="zh-TW" dirty="0"/>
              <a:t>region since L2C can guarantee the </a:t>
            </a:r>
            <a:r>
              <a:rPr lang="en-US" altLang="zh-TW" dirty="0" smtClean="0"/>
              <a:t>order in ACU bus. </a:t>
            </a:r>
          </a:p>
          <a:p>
            <a:r>
              <a:rPr lang="en-US" altLang="zh-TW" dirty="0" smtClean="0">
                <a:solidFill>
                  <a:schemeClr val="bg1">
                    <a:lumMod val="50000"/>
                  </a:schemeClr>
                </a:solidFill>
              </a:rPr>
              <a:t>Next stage: the depth should be configurable. 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7062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Attribute Transfer </a:t>
            </a:r>
            <a:r>
              <a:rPr lang="en-US" altLang="zh-TW" dirty="0" smtClean="0"/>
              <a:t>table for AXI 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26294825"/>
              </p:ext>
            </p:extLst>
          </p:nvPr>
        </p:nvGraphicFramePr>
        <p:xfrm>
          <a:off x="1475656" y="1268760"/>
          <a:ext cx="6020324" cy="4788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4100"/>
                <a:gridCol w="1008112"/>
                <a:gridCol w="1008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Type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ARCACHE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AWCACHE</a:t>
                      </a:r>
                      <a:endParaRPr lang="zh-TW" altLang="en-US" sz="1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/>
                        <a:t>Device, Non-</a:t>
                      </a:r>
                      <a:r>
                        <a:rPr lang="en-US" altLang="zh-TW" sz="1400" dirty="0" err="1" smtClean="0"/>
                        <a:t>bufferable</a:t>
                      </a:r>
                      <a:r>
                        <a:rPr lang="en-US" altLang="zh-TW" sz="1400" dirty="0" smtClean="0"/>
                        <a:t>                                                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0000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0000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/>
                        <a:t>Device, </a:t>
                      </a:r>
                      <a:r>
                        <a:rPr lang="en-US" altLang="zh-TW" sz="1400" dirty="0" err="1" smtClean="0"/>
                        <a:t>bufferrable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0001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0001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3384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Memory, Non-cacheable, Non-</a:t>
                      </a:r>
                      <a:r>
                        <a:rPr lang="en-US" altLang="zh-TW" sz="1400" dirty="0" err="1" smtClean="0">
                          <a:solidFill>
                            <a:schemeClr val="tx1"/>
                          </a:solidFill>
                        </a:rPr>
                        <a:t>bufferable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0010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0010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Memory, Non-cacheable, </a:t>
                      </a:r>
                      <a:r>
                        <a:rPr lang="en-US" altLang="zh-TW" sz="1400" dirty="0" err="1" smtClean="0">
                          <a:solidFill>
                            <a:schemeClr val="tx1"/>
                          </a:solidFill>
                        </a:rPr>
                        <a:t>Bufferable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0011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0011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Memory, Write-through, No-allocate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1010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0110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Memory, Write-through, Read-allocate                    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0110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0110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strike="noStrike" dirty="0" smtClean="0">
                          <a:solidFill>
                            <a:schemeClr val="tx1"/>
                          </a:solidFill>
                        </a:rPr>
                        <a:t>Memory, Write-through, Write-allocate</a:t>
                      </a:r>
                      <a:endParaRPr lang="zh-TW" altLang="en-US" sz="14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strike="noStrike" dirty="0" smtClean="0"/>
                        <a:t>1010</a:t>
                      </a:r>
                      <a:endParaRPr lang="zh-TW" altLang="en-US" sz="14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strike="noStrike" dirty="0" smtClean="0"/>
                        <a:t>1010</a:t>
                      </a:r>
                      <a:endParaRPr lang="zh-TW" altLang="en-US" sz="1400" strike="noStrik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strike="noStrike" dirty="0" smtClean="0">
                          <a:solidFill>
                            <a:schemeClr val="tx1"/>
                          </a:solidFill>
                        </a:rPr>
                        <a:t>Memory, Write-through, Read and Write-allocate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strike="noStrike" dirty="0" smtClean="0"/>
                        <a:t>1110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strike="noStrike" dirty="0" smtClean="0"/>
                        <a:t>1110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Memory, Write-back, No-allocate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0111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Memory, Write-back, Read-allocate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0111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Memory, Write-back, Write-allocate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1011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/>
                        <a:t>Memory, Write-back, Read and Write-allocate      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1111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" name="直線接點 5"/>
          <p:cNvCxnSpPr/>
          <p:nvPr/>
        </p:nvCxnSpPr>
        <p:spPr>
          <a:xfrm>
            <a:off x="1619672" y="4005064"/>
            <a:ext cx="568863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接點 6"/>
          <p:cNvCxnSpPr/>
          <p:nvPr/>
        </p:nvCxnSpPr>
        <p:spPr>
          <a:xfrm>
            <a:off x="1619672" y="4365104"/>
            <a:ext cx="5688632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1691680" y="3284984"/>
            <a:ext cx="5688632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>
          <a:xfrm>
            <a:off x="1691680" y="3645024"/>
            <a:ext cx="5688632" cy="0"/>
          </a:xfrm>
          <a:prstGeom prst="line">
            <a:avLst/>
          </a:prstGeom>
          <a:ln w="127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/>
          <p:cNvSpPr txBox="1"/>
          <p:nvPr/>
        </p:nvSpPr>
        <p:spPr>
          <a:xfrm>
            <a:off x="7596336" y="3140968"/>
            <a:ext cx="16610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MP not support</a:t>
            </a:r>
          </a:p>
          <a:p>
            <a:r>
              <a:rPr lang="en-US" altLang="zh-TW" dirty="0" smtClean="0"/>
              <a:t> write-through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477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AHB </a:t>
            </a:r>
            <a:r>
              <a:rPr lang="en-US" altLang="zh-TW" dirty="0"/>
              <a:t>wrapper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209571" y="4077072"/>
            <a:ext cx="504056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367501" y="4077072"/>
            <a:ext cx="504056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195736" y="5301208"/>
            <a:ext cx="504056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367501" y="5301208"/>
            <a:ext cx="504056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280815" y="2655600"/>
            <a:ext cx="504056" cy="648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377969" y="4095074"/>
            <a:ext cx="360040" cy="468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接點 9"/>
          <p:cNvCxnSpPr/>
          <p:nvPr/>
        </p:nvCxnSpPr>
        <p:spPr>
          <a:xfrm>
            <a:off x="8005083" y="1832749"/>
            <a:ext cx="0" cy="4392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1431397" y="1700808"/>
            <a:ext cx="0" cy="44644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1071357" y="4359486"/>
            <a:ext cx="113821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740632" y="4062162"/>
            <a:ext cx="697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 smtClean="0"/>
              <a:t>wdata</a:t>
            </a:r>
            <a:endParaRPr lang="zh-TW" altLang="en-US" sz="1600" dirty="0"/>
          </a:p>
        </p:txBody>
      </p:sp>
      <p:cxnSp>
        <p:nvCxnSpPr>
          <p:cNvPr id="14" name="直線單箭頭接點 13"/>
          <p:cNvCxnSpPr/>
          <p:nvPr/>
        </p:nvCxnSpPr>
        <p:spPr>
          <a:xfrm>
            <a:off x="3310694" y="4219188"/>
            <a:ext cx="4067275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 flipV="1">
            <a:off x="2875913" y="4292146"/>
            <a:ext cx="434781" cy="9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2320267" y="4409032"/>
            <a:ext cx="608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 smtClean="0"/>
              <a:t>wfifo</a:t>
            </a:r>
            <a:endParaRPr lang="zh-TW" altLang="en-US" sz="16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2342882" y="5635987"/>
            <a:ext cx="5330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r</a:t>
            </a:r>
            <a:r>
              <a:rPr lang="en-US" altLang="zh-TW" sz="1600" dirty="0" err="1" smtClean="0"/>
              <a:t>fifo</a:t>
            </a:r>
            <a:endParaRPr lang="zh-TW" altLang="en-US" sz="1600" dirty="0"/>
          </a:p>
        </p:txBody>
      </p:sp>
      <p:cxnSp>
        <p:nvCxnSpPr>
          <p:cNvPr id="22" name="直線單箭頭接點 21"/>
          <p:cNvCxnSpPr/>
          <p:nvPr/>
        </p:nvCxnSpPr>
        <p:spPr>
          <a:xfrm flipH="1">
            <a:off x="1044345" y="5519019"/>
            <a:ext cx="115139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591689" y="5224883"/>
            <a:ext cx="9053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 smtClean="0"/>
              <a:t>ack_info</a:t>
            </a:r>
            <a:endParaRPr lang="zh-TW" altLang="en-US" sz="1600" dirty="0"/>
          </a:p>
        </p:txBody>
      </p:sp>
      <p:cxnSp>
        <p:nvCxnSpPr>
          <p:cNvPr id="24" name="直線單箭頭接點 23"/>
          <p:cNvCxnSpPr>
            <a:stCxn id="25" idx="1"/>
          </p:cNvCxnSpPr>
          <p:nvPr/>
        </p:nvCxnSpPr>
        <p:spPr>
          <a:xfrm flipH="1">
            <a:off x="2871557" y="5435932"/>
            <a:ext cx="535868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8230241" y="5066600"/>
            <a:ext cx="8066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 smtClean="0"/>
              <a:t>Bus </a:t>
            </a:r>
            <a:r>
              <a:rPr lang="en-US" altLang="zh-TW" sz="1400" dirty="0" err="1" smtClean="0"/>
              <a:t>resp</a:t>
            </a:r>
            <a:r>
              <a:rPr lang="en-US" altLang="zh-TW" sz="1400" dirty="0" smtClean="0"/>
              <a:t>, ready, </a:t>
            </a:r>
            <a:r>
              <a:rPr lang="en-US" altLang="zh-TW" sz="1400" dirty="0" err="1" smtClean="0"/>
              <a:t>rdata</a:t>
            </a:r>
            <a:endParaRPr lang="zh-TW" altLang="en-US" sz="1400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2254965" y="2990807"/>
            <a:ext cx="547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 smtClean="0"/>
              <a:t>cfifo</a:t>
            </a:r>
            <a:endParaRPr lang="zh-TW" altLang="en-US" sz="1600" dirty="0"/>
          </a:p>
        </p:txBody>
      </p:sp>
      <p:cxnSp>
        <p:nvCxnSpPr>
          <p:cNvPr id="27" name="直線單箭頭接點 26"/>
          <p:cNvCxnSpPr/>
          <p:nvPr/>
        </p:nvCxnSpPr>
        <p:spPr>
          <a:xfrm flipV="1">
            <a:off x="1190261" y="2199210"/>
            <a:ext cx="3049448" cy="565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1935453" y="2852936"/>
            <a:ext cx="338859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1935453" y="2204864"/>
            <a:ext cx="0" cy="6480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/>
        </p:nvSpPr>
        <p:spPr>
          <a:xfrm>
            <a:off x="467544" y="2204864"/>
            <a:ext cx="10358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/>
              <a:t>c</a:t>
            </a:r>
            <a:r>
              <a:rPr lang="en-US" altLang="zh-TW" sz="1600" dirty="0" err="1" smtClean="0"/>
              <a:t>trl_signal</a:t>
            </a:r>
            <a:endParaRPr lang="en-US" altLang="zh-TW" sz="1600" dirty="0" smtClean="0"/>
          </a:p>
        </p:txBody>
      </p:sp>
      <p:cxnSp>
        <p:nvCxnSpPr>
          <p:cNvPr id="31" name="直線接點 30"/>
          <p:cNvCxnSpPr/>
          <p:nvPr/>
        </p:nvCxnSpPr>
        <p:spPr>
          <a:xfrm>
            <a:off x="4250292" y="2048546"/>
            <a:ext cx="5160" cy="383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197949" y="2114854"/>
            <a:ext cx="360040" cy="468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單箭頭接點 32"/>
          <p:cNvCxnSpPr/>
          <p:nvPr/>
        </p:nvCxnSpPr>
        <p:spPr>
          <a:xfrm>
            <a:off x="3140921" y="2348880"/>
            <a:ext cx="10987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/>
          <p:cNvCxnSpPr/>
          <p:nvPr/>
        </p:nvCxnSpPr>
        <p:spPr>
          <a:xfrm>
            <a:off x="3140921" y="2348880"/>
            <a:ext cx="0" cy="38369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/>
          <p:cNvCxnSpPr/>
          <p:nvPr/>
        </p:nvCxnSpPr>
        <p:spPr>
          <a:xfrm flipH="1">
            <a:off x="2784871" y="2732576"/>
            <a:ext cx="34308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7552077" y="2204864"/>
            <a:ext cx="3645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 flipH="1" flipV="1">
            <a:off x="2999755" y="3570744"/>
            <a:ext cx="4812605" cy="60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/>
          <p:cNvCxnSpPr/>
          <p:nvPr/>
        </p:nvCxnSpPr>
        <p:spPr>
          <a:xfrm>
            <a:off x="7812360" y="2199210"/>
            <a:ext cx="0" cy="13775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/>
          <p:cNvCxnSpPr/>
          <p:nvPr/>
        </p:nvCxnSpPr>
        <p:spPr>
          <a:xfrm>
            <a:off x="4650797" y="2785516"/>
            <a:ext cx="0" cy="7852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4641669" y="2785516"/>
            <a:ext cx="39604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4239709" y="2579106"/>
            <a:ext cx="188229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037713" y="2699736"/>
            <a:ext cx="360040" cy="4680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3" name="直線單箭頭接點 42"/>
          <p:cNvCxnSpPr/>
          <p:nvPr/>
        </p:nvCxnSpPr>
        <p:spPr>
          <a:xfrm>
            <a:off x="5417169" y="2790868"/>
            <a:ext cx="70483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607306" y="2979636"/>
            <a:ext cx="216024" cy="2045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+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5" name="直線接點 44"/>
          <p:cNvCxnSpPr/>
          <p:nvPr/>
        </p:nvCxnSpPr>
        <p:spPr>
          <a:xfrm>
            <a:off x="4239709" y="2579106"/>
            <a:ext cx="0" cy="50280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/>
          <p:cNvCxnSpPr/>
          <p:nvPr/>
        </p:nvCxnSpPr>
        <p:spPr>
          <a:xfrm flipH="1">
            <a:off x="3823330" y="3081915"/>
            <a:ext cx="41637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/>
          <p:cNvCxnSpPr/>
          <p:nvPr/>
        </p:nvCxnSpPr>
        <p:spPr>
          <a:xfrm>
            <a:off x="2999755" y="3081915"/>
            <a:ext cx="0" cy="4948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endCxn id="44" idx="1"/>
          </p:cNvCxnSpPr>
          <p:nvPr/>
        </p:nvCxnSpPr>
        <p:spPr>
          <a:xfrm>
            <a:off x="2990225" y="3081915"/>
            <a:ext cx="617081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6127163" y="2240394"/>
            <a:ext cx="107078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/>
          <p:cNvSpPr txBox="1"/>
          <p:nvPr/>
        </p:nvSpPr>
        <p:spPr>
          <a:xfrm>
            <a:off x="4963577" y="2780928"/>
            <a:ext cx="539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retry</a:t>
            </a:r>
            <a:endParaRPr lang="zh-TW" altLang="en-US" sz="1400" dirty="0"/>
          </a:p>
        </p:txBody>
      </p:sp>
      <p:sp>
        <p:nvSpPr>
          <p:cNvPr id="51" name="文字方塊 50"/>
          <p:cNvSpPr txBox="1"/>
          <p:nvPr/>
        </p:nvSpPr>
        <p:spPr>
          <a:xfrm>
            <a:off x="3433218" y="2761183"/>
            <a:ext cx="562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burst</a:t>
            </a:r>
            <a:endParaRPr lang="zh-TW" altLang="en-US" sz="1400" dirty="0"/>
          </a:p>
        </p:txBody>
      </p:sp>
      <p:sp>
        <p:nvSpPr>
          <p:cNvPr id="55" name="矩形 54"/>
          <p:cNvSpPr/>
          <p:nvPr/>
        </p:nvSpPr>
        <p:spPr>
          <a:xfrm>
            <a:off x="7200625" y="2564904"/>
            <a:ext cx="360040" cy="15633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雲朵形 55"/>
          <p:cNvSpPr/>
          <p:nvPr/>
        </p:nvSpPr>
        <p:spPr>
          <a:xfrm>
            <a:off x="6300192" y="2564904"/>
            <a:ext cx="504056" cy="288032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7" name="直線單箭頭接點 56"/>
          <p:cNvCxnSpPr/>
          <p:nvPr/>
        </p:nvCxnSpPr>
        <p:spPr>
          <a:xfrm>
            <a:off x="6793869" y="2643070"/>
            <a:ext cx="442427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單箭頭接點 57"/>
          <p:cNvCxnSpPr/>
          <p:nvPr/>
        </p:nvCxnSpPr>
        <p:spPr>
          <a:xfrm flipV="1">
            <a:off x="6588224" y="2853575"/>
            <a:ext cx="0" cy="21538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字方塊 58"/>
          <p:cNvSpPr txBox="1"/>
          <p:nvPr/>
        </p:nvSpPr>
        <p:spPr>
          <a:xfrm>
            <a:off x="6723184" y="3068960"/>
            <a:ext cx="9198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/>
              <a:t>h</a:t>
            </a:r>
            <a:r>
              <a:rPr lang="en-US" altLang="zh-TW" sz="1200" dirty="0" err="1" smtClean="0"/>
              <a:t>addr_valid</a:t>
            </a:r>
            <a:endParaRPr lang="zh-TW" altLang="en-US" sz="1200" dirty="0"/>
          </a:p>
        </p:txBody>
      </p:sp>
      <p:sp>
        <p:nvSpPr>
          <p:cNvPr id="60" name="文字方塊 59"/>
          <p:cNvSpPr txBox="1"/>
          <p:nvPr/>
        </p:nvSpPr>
        <p:spPr>
          <a:xfrm>
            <a:off x="7985706" y="3880634"/>
            <a:ext cx="803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err="1" smtClean="0"/>
              <a:t>hwdata</a:t>
            </a:r>
            <a:endParaRPr lang="zh-TW" altLang="en-US" sz="1600" dirty="0"/>
          </a:p>
        </p:txBody>
      </p:sp>
      <p:sp>
        <p:nvSpPr>
          <p:cNvPr id="61" name="文字方塊 60"/>
          <p:cNvSpPr txBox="1"/>
          <p:nvPr/>
        </p:nvSpPr>
        <p:spPr>
          <a:xfrm>
            <a:off x="6660232" y="2647945"/>
            <a:ext cx="12173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/>
              <a:t>addr_non_comp</a:t>
            </a:r>
            <a:endParaRPr lang="zh-TW" altLang="en-US" sz="1200" dirty="0"/>
          </a:p>
        </p:txBody>
      </p:sp>
      <p:sp>
        <p:nvSpPr>
          <p:cNvPr id="62" name="矩形 61"/>
          <p:cNvSpPr/>
          <p:nvPr/>
        </p:nvSpPr>
        <p:spPr>
          <a:xfrm>
            <a:off x="6453263" y="3088705"/>
            <a:ext cx="269921" cy="3528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雲朵形 62"/>
          <p:cNvSpPr/>
          <p:nvPr/>
        </p:nvSpPr>
        <p:spPr>
          <a:xfrm>
            <a:off x="4033776" y="5301208"/>
            <a:ext cx="504056" cy="288032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4" name="直線接點 63"/>
          <p:cNvCxnSpPr/>
          <p:nvPr/>
        </p:nvCxnSpPr>
        <p:spPr>
          <a:xfrm>
            <a:off x="6128247" y="2134461"/>
            <a:ext cx="5160" cy="7806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>
            <a:off x="4276586" y="2337186"/>
            <a:ext cx="1882294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/>
          <p:cNvSpPr txBox="1"/>
          <p:nvPr/>
        </p:nvSpPr>
        <p:spPr>
          <a:xfrm>
            <a:off x="5289384" y="1832749"/>
            <a:ext cx="16346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err="1" smtClean="0"/>
              <a:t>hretry_valid</a:t>
            </a:r>
            <a:r>
              <a:rPr lang="en-US" altLang="zh-TW" sz="1200" dirty="0" smtClean="0"/>
              <a:t> | </a:t>
            </a:r>
            <a:r>
              <a:rPr lang="en-US" altLang="zh-TW" sz="1200" dirty="0" err="1" smtClean="0"/>
              <a:t>do_burst</a:t>
            </a:r>
            <a:endParaRPr lang="zh-TW" altLang="en-US" sz="1200" dirty="0"/>
          </a:p>
        </p:txBody>
      </p:sp>
      <p:cxnSp>
        <p:nvCxnSpPr>
          <p:cNvPr id="69" name="直線接點 68"/>
          <p:cNvCxnSpPr/>
          <p:nvPr/>
        </p:nvCxnSpPr>
        <p:spPr>
          <a:xfrm>
            <a:off x="7916617" y="1916832"/>
            <a:ext cx="0" cy="40128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7015082" y="2007853"/>
            <a:ext cx="0" cy="24153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單箭頭接點 73"/>
          <p:cNvCxnSpPr/>
          <p:nvPr/>
        </p:nvCxnSpPr>
        <p:spPr>
          <a:xfrm>
            <a:off x="7015082" y="2007853"/>
            <a:ext cx="876077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單箭頭接點 78"/>
          <p:cNvCxnSpPr/>
          <p:nvPr/>
        </p:nvCxnSpPr>
        <p:spPr>
          <a:xfrm>
            <a:off x="7916617" y="2114854"/>
            <a:ext cx="364540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接點 79"/>
          <p:cNvCxnSpPr/>
          <p:nvPr/>
        </p:nvCxnSpPr>
        <p:spPr>
          <a:xfrm>
            <a:off x="3310694" y="3792127"/>
            <a:ext cx="0" cy="61690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接點 80"/>
          <p:cNvCxnSpPr/>
          <p:nvPr/>
        </p:nvCxnSpPr>
        <p:spPr>
          <a:xfrm>
            <a:off x="1935453" y="3883148"/>
            <a:ext cx="0" cy="48306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>
            <a:off x="1935453" y="3880634"/>
            <a:ext cx="1349783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單箭頭接點 86"/>
          <p:cNvCxnSpPr/>
          <p:nvPr/>
        </p:nvCxnSpPr>
        <p:spPr>
          <a:xfrm>
            <a:off x="7738009" y="4198901"/>
            <a:ext cx="54314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558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Attribute Transfer </a:t>
            </a:r>
            <a:r>
              <a:rPr lang="en-US" altLang="zh-TW" dirty="0"/>
              <a:t>table for </a:t>
            </a:r>
            <a:r>
              <a:rPr lang="en-US" altLang="zh-TW" dirty="0" smtClean="0"/>
              <a:t>AHB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688698"/>
              </p:ext>
            </p:extLst>
          </p:nvPr>
        </p:nvGraphicFramePr>
        <p:xfrm>
          <a:off x="762000" y="1191260"/>
          <a:ext cx="7316468" cy="193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/>
                <a:gridCol w="2125236"/>
                <a:gridCol w="1074085"/>
                <a:gridCol w="968075"/>
                <a:gridCol w="914400"/>
                <a:gridCol w="9385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Encoding Value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Type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HPROT[3]</a:t>
                      </a:r>
                    </a:p>
                    <a:p>
                      <a:pPr algn="ctr"/>
                      <a:r>
                        <a:rPr lang="en-US" altLang="zh-TW" sz="1300" dirty="0" smtClean="0"/>
                        <a:t>cacheable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HPROT[2]</a:t>
                      </a:r>
                    </a:p>
                    <a:p>
                      <a:pPr algn="ctr"/>
                      <a:r>
                        <a:rPr lang="en-US" altLang="zh-TW" sz="1300" dirty="0" err="1" smtClean="0"/>
                        <a:t>bufferable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HPROT[1]</a:t>
                      </a:r>
                    </a:p>
                    <a:p>
                      <a:pPr algn="ctr"/>
                      <a:r>
                        <a:rPr lang="en-US" altLang="zh-TW" sz="1300" dirty="0" smtClean="0"/>
                        <a:t>privileged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dirty="0" smtClean="0"/>
                        <a:t>HPROT[0]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dirty="0" smtClean="0"/>
                        <a:t>data/fetch</a:t>
                      </a:r>
                      <a:endParaRPr lang="zh-TW" altLang="en-US" sz="13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0-1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/>
                        <a:t>Device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-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-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3384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2-3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Memory, Non-cacheable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-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-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4-7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Memory, Write-through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-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-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8-11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Memory, Write-back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-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31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JG AHB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99792" y="2204864"/>
            <a:ext cx="1080120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691609" y="4221088"/>
            <a:ext cx="1080120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2579215" y="1879372"/>
            <a:ext cx="1304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AHB Master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2555776" y="3923764"/>
            <a:ext cx="1614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dummy Master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4860032" y="2204864"/>
            <a:ext cx="1080120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4860032" y="4293096"/>
            <a:ext cx="1080120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6948264" y="2243566"/>
            <a:ext cx="1080120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6835869" y="1898490"/>
            <a:ext cx="112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AHB Slave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817409" y="1835532"/>
            <a:ext cx="82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arbiter</a:t>
            </a:r>
            <a:endParaRPr lang="zh-TW" altLang="en-US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4867442" y="3923764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M2S</a:t>
            </a:r>
            <a:endParaRPr lang="zh-TW" altLang="en-US" dirty="0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3779912" y="2492896"/>
            <a:ext cx="1080120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肘形接點 23"/>
          <p:cNvCxnSpPr>
            <a:stCxn id="4" idx="3"/>
            <a:endCxn id="10" idx="1"/>
          </p:cNvCxnSpPr>
          <p:nvPr/>
        </p:nvCxnSpPr>
        <p:spPr>
          <a:xfrm>
            <a:off x="3779912" y="2924944"/>
            <a:ext cx="1080120" cy="2088232"/>
          </a:xfrm>
          <a:prstGeom prst="bentConnector3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3779912" y="5445224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接點 29"/>
          <p:cNvCxnSpPr>
            <a:stCxn id="5" idx="3"/>
            <a:endCxn id="9" idx="1"/>
          </p:cNvCxnSpPr>
          <p:nvPr/>
        </p:nvCxnSpPr>
        <p:spPr>
          <a:xfrm flipV="1">
            <a:off x="3771729" y="2924944"/>
            <a:ext cx="1088303" cy="2016224"/>
          </a:xfrm>
          <a:prstGeom prst="bentConnector3">
            <a:avLst>
              <a:gd name="adj1" fmla="val 75607"/>
            </a:avLst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接點 36"/>
          <p:cNvCxnSpPr>
            <a:stCxn id="10" idx="3"/>
            <a:endCxn id="11" idx="2"/>
          </p:cNvCxnSpPr>
          <p:nvPr/>
        </p:nvCxnSpPr>
        <p:spPr>
          <a:xfrm flipV="1">
            <a:off x="5940152" y="3683726"/>
            <a:ext cx="1548172" cy="1329450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/>
          <p:cNvCxnSpPr/>
          <p:nvPr/>
        </p:nvCxnSpPr>
        <p:spPr>
          <a:xfrm>
            <a:off x="6588224" y="2492896"/>
            <a:ext cx="360040" cy="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/>
          <p:cNvCxnSpPr/>
          <p:nvPr/>
        </p:nvCxnSpPr>
        <p:spPr>
          <a:xfrm>
            <a:off x="6588224" y="2492896"/>
            <a:ext cx="0" cy="1440160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/>
          <p:cNvCxnSpPr/>
          <p:nvPr/>
        </p:nvCxnSpPr>
        <p:spPr>
          <a:xfrm flipH="1" flipV="1">
            <a:off x="3995936" y="3923764"/>
            <a:ext cx="2592289" cy="929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/>
          <p:cNvCxnSpPr/>
          <p:nvPr/>
        </p:nvCxnSpPr>
        <p:spPr>
          <a:xfrm>
            <a:off x="3995936" y="3356992"/>
            <a:ext cx="0" cy="115212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H="1">
            <a:off x="3771729" y="4509120"/>
            <a:ext cx="224207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H="1">
            <a:off x="3779912" y="3356992"/>
            <a:ext cx="224207" cy="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971600" y="2204864"/>
            <a:ext cx="1080120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文字方塊 54"/>
          <p:cNvSpPr txBox="1"/>
          <p:nvPr/>
        </p:nvSpPr>
        <p:spPr>
          <a:xfrm>
            <a:off x="611560" y="1833853"/>
            <a:ext cx="166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Master monitor</a:t>
            </a:r>
            <a:endParaRPr lang="zh-TW" altLang="en-US" dirty="0"/>
          </a:p>
        </p:txBody>
      </p:sp>
      <p:cxnSp>
        <p:nvCxnSpPr>
          <p:cNvPr id="56" name="直線單箭頭接點 55"/>
          <p:cNvCxnSpPr/>
          <p:nvPr/>
        </p:nvCxnSpPr>
        <p:spPr>
          <a:xfrm>
            <a:off x="2051720" y="2492896"/>
            <a:ext cx="648072" cy="0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635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Block diagram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669584" y="1726833"/>
            <a:ext cx="5926752" cy="41764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2051720" y="2852936"/>
            <a:ext cx="1512168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3923928" y="2842957"/>
            <a:ext cx="1368152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左-右雙向箭號 6"/>
          <p:cNvSpPr/>
          <p:nvPr/>
        </p:nvSpPr>
        <p:spPr>
          <a:xfrm>
            <a:off x="539552" y="2852936"/>
            <a:ext cx="1080120" cy="288032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左-右雙向箭號 7"/>
          <p:cNvSpPr/>
          <p:nvPr/>
        </p:nvSpPr>
        <p:spPr>
          <a:xfrm>
            <a:off x="539552" y="3585167"/>
            <a:ext cx="1080120" cy="288032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左-右雙向箭號 8"/>
          <p:cNvSpPr/>
          <p:nvPr/>
        </p:nvSpPr>
        <p:spPr>
          <a:xfrm>
            <a:off x="539552" y="4365104"/>
            <a:ext cx="1080120" cy="288032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5652120" y="2842957"/>
            <a:ext cx="1728192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1794277" y="1772816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BIU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2079022" y="2852936"/>
            <a:ext cx="96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Prefetch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3923928" y="2835615"/>
            <a:ext cx="10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biu_path</a:t>
            </a:r>
            <a:endParaRPr lang="en-US" altLang="zh-TW" dirty="0" smtClean="0"/>
          </a:p>
        </p:txBody>
      </p:sp>
      <p:sp>
        <p:nvSpPr>
          <p:cNvPr id="14" name="文字方塊 13"/>
          <p:cNvSpPr txBox="1"/>
          <p:nvPr/>
        </p:nvSpPr>
        <p:spPr>
          <a:xfrm>
            <a:off x="5652120" y="2835615"/>
            <a:ext cx="1823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AXI/AHB wrapper</a:t>
            </a:r>
          </a:p>
        </p:txBody>
      </p:sp>
      <p:sp>
        <p:nvSpPr>
          <p:cNvPr id="15" name="矩形 14"/>
          <p:cNvSpPr/>
          <p:nvPr/>
        </p:nvSpPr>
        <p:spPr>
          <a:xfrm>
            <a:off x="5652120" y="3204947"/>
            <a:ext cx="720080" cy="4331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5652120" y="3729183"/>
            <a:ext cx="720080" cy="4331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5652120" y="4220002"/>
            <a:ext cx="720080" cy="4331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/>
          <p:cNvSpPr txBox="1"/>
          <p:nvPr/>
        </p:nvSpPr>
        <p:spPr>
          <a:xfrm>
            <a:off x="5641072" y="3236848"/>
            <a:ext cx="59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cfifo</a:t>
            </a:r>
            <a:endParaRPr lang="en-US" altLang="zh-TW" dirty="0" smtClean="0"/>
          </a:p>
        </p:txBody>
      </p:sp>
      <p:sp>
        <p:nvSpPr>
          <p:cNvPr id="19" name="文字方塊 18"/>
          <p:cNvSpPr txBox="1"/>
          <p:nvPr/>
        </p:nvSpPr>
        <p:spPr>
          <a:xfrm>
            <a:off x="5652120" y="3761084"/>
            <a:ext cx="661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/>
              <a:t>w</a:t>
            </a:r>
            <a:r>
              <a:rPr lang="en-US" altLang="zh-TW" dirty="0" err="1" smtClean="0"/>
              <a:t>fifo</a:t>
            </a:r>
            <a:endParaRPr lang="en-US" altLang="zh-TW" dirty="0" smtClean="0"/>
          </a:p>
        </p:txBody>
      </p:sp>
      <p:sp>
        <p:nvSpPr>
          <p:cNvPr id="20" name="文字方塊 19"/>
          <p:cNvSpPr txBox="1"/>
          <p:nvPr/>
        </p:nvSpPr>
        <p:spPr>
          <a:xfrm>
            <a:off x="5641072" y="4251903"/>
            <a:ext cx="575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rfifo</a:t>
            </a:r>
            <a:endParaRPr lang="en-US" altLang="zh-TW" dirty="0" smtClean="0"/>
          </a:p>
        </p:txBody>
      </p:sp>
      <p:sp>
        <p:nvSpPr>
          <p:cNvPr id="21" name="左-右雙向箭號 20"/>
          <p:cNvSpPr/>
          <p:nvPr/>
        </p:nvSpPr>
        <p:spPr>
          <a:xfrm>
            <a:off x="7618702" y="3585167"/>
            <a:ext cx="1080120" cy="288032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左-右雙向箭號 21"/>
          <p:cNvSpPr/>
          <p:nvPr/>
        </p:nvSpPr>
        <p:spPr>
          <a:xfrm>
            <a:off x="3562449" y="3638081"/>
            <a:ext cx="361479" cy="288032"/>
          </a:xfrm>
          <a:prstGeom prst="left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5292080" y="3355532"/>
            <a:ext cx="360040" cy="21602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>
            <a:off x="5292080" y="3837738"/>
            <a:ext cx="360040" cy="21602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右箭號 24"/>
          <p:cNvSpPr/>
          <p:nvPr/>
        </p:nvSpPr>
        <p:spPr>
          <a:xfrm flipH="1">
            <a:off x="5298650" y="4377943"/>
            <a:ext cx="342422" cy="216024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/>
          <p:cNvSpPr txBox="1"/>
          <p:nvPr/>
        </p:nvSpPr>
        <p:spPr>
          <a:xfrm>
            <a:off x="796193" y="2483604"/>
            <a:ext cx="513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ICU</a:t>
            </a:r>
            <a:endParaRPr lang="zh-TW" altLang="en-US" dirty="0"/>
          </a:p>
        </p:txBody>
      </p:sp>
      <p:sp>
        <p:nvSpPr>
          <p:cNvPr id="27" name="文字方塊 26"/>
          <p:cNvSpPr txBox="1"/>
          <p:nvPr/>
        </p:nvSpPr>
        <p:spPr>
          <a:xfrm>
            <a:off x="560078" y="3278878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LSU/DCU</a:t>
            </a:r>
            <a:endParaRPr lang="zh-TW" altLang="en-US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716370" y="4067237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MMU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258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Interface(ICU)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43608" y="1556792"/>
            <a:ext cx="583264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output        </a:t>
            </a:r>
            <a:r>
              <a:rPr lang="en-US" altLang="zh-TW" dirty="0" err="1" smtClean="0"/>
              <a:t>biu_icu_grant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output        </a:t>
            </a:r>
            <a:r>
              <a:rPr lang="en-US" altLang="zh-TW" dirty="0" err="1" smtClean="0"/>
              <a:t>biu_icu_last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output        </a:t>
            </a:r>
            <a:r>
              <a:rPr lang="en-US" altLang="zh-TW" dirty="0" err="1" smtClean="0"/>
              <a:t>biu_icu_rdata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output        </a:t>
            </a:r>
            <a:r>
              <a:rPr lang="en-US" altLang="zh-TW" dirty="0" err="1" smtClean="0"/>
              <a:t>biu_icu_read_ack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output        </a:t>
            </a:r>
            <a:r>
              <a:rPr lang="en-US" altLang="zh-TW" dirty="0" err="1" smtClean="0"/>
              <a:t>biu_icu_read_error</a:t>
            </a:r>
            <a:r>
              <a:rPr lang="en-US" altLang="zh-TW" dirty="0" smtClean="0"/>
              <a:t>;</a:t>
            </a:r>
          </a:p>
          <a:p>
            <a:r>
              <a:rPr lang="en-US" altLang="zh-TW" dirty="0" smtClean="0"/>
              <a:t>input           </a:t>
            </a:r>
            <a:r>
              <a:rPr lang="en-US" altLang="zh-TW" dirty="0" err="1" smtClean="0"/>
              <a:t>icu_biu_addr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input          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icu_biu_cacheability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input           </a:t>
            </a:r>
            <a:r>
              <a:rPr lang="en-US" altLang="zh-TW" dirty="0" err="1" smtClean="0"/>
              <a:t>icu_biu_hw_pf_inv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input       </a:t>
            </a:r>
            <a:r>
              <a:rPr lang="en-US" altLang="zh-TW" dirty="0" smtClean="0"/>
              <a:t>    </a:t>
            </a:r>
            <a:r>
              <a:rPr lang="en-US" altLang="zh-TW" dirty="0" err="1" smtClean="0"/>
              <a:t>icu_biu_length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input           </a:t>
            </a:r>
            <a:r>
              <a:rPr lang="en-US" altLang="zh-TW" dirty="0" err="1" smtClean="0"/>
              <a:t>icu_biu_privileged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input           </a:t>
            </a:r>
            <a:r>
              <a:rPr lang="en-US" altLang="zh-TW" dirty="0" err="1" smtClean="0"/>
              <a:t>icu_biu_rdata_wait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input           </a:t>
            </a:r>
            <a:r>
              <a:rPr lang="en-US" altLang="zh-TW" dirty="0" err="1" smtClean="0"/>
              <a:t>icu_biu_req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input           </a:t>
            </a:r>
            <a:r>
              <a:rPr lang="en-US" altLang="zh-TW" dirty="0" err="1" smtClean="0"/>
              <a:t>icu_biu_size</a:t>
            </a:r>
            <a:r>
              <a:rPr lang="en-US" altLang="zh-TW" dirty="0"/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41860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Interface(MMU)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39552" y="1556792"/>
            <a:ext cx="354738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output        </a:t>
            </a:r>
            <a:r>
              <a:rPr lang="en-US" altLang="zh-TW" dirty="0" err="1" smtClean="0"/>
              <a:t>biu_mmu_grant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output        </a:t>
            </a:r>
            <a:r>
              <a:rPr lang="en-US" altLang="zh-TW" dirty="0" err="1" smtClean="0"/>
              <a:t>biu_mmu_rdata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output        </a:t>
            </a:r>
            <a:r>
              <a:rPr lang="en-US" altLang="zh-TW" dirty="0" err="1" smtClean="0"/>
              <a:t>biu_mmu_read_ack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output        </a:t>
            </a:r>
            <a:r>
              <a:rPr lang="en-US" altLang="zh-TW" dirty="0" err="1" smtClean="0"/>
              <a:t>biu_mmu_read_error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input         </a:t>
            </a:r>
            <a:r>
              <a:rPr lang="en-US" altLang="zh-TW" dirty="0" smtClean="0"/>
              <a:t>  </a:t>
            </a:r>
            <a:r>
              <a:rPr lang="en-US" altLang="zh-TW" dirty="0" err="1" smtClean="0"/>
              <a:t>mmu_biu_addr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input           </a:t>
            </a:r>
            <a:r>
              <a:rPr lang="en-US" altLang="zh-TW" dirty="0" err="1" smtClean="0"/>
              <a:t>mmu_biu_cacheability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input       </a:t>
            </a:r>
            <a:r>
              <a:rPr lang="en-US" altLang="zh-TW" dirty="0" smtClean="0"/>
              <a:t>    </a:t>
            </a:r>
            <a:r>
              <a:rPr lang="en-US" altLang="zh-TW" dirty="0" err="1" smtClean="0"/>
              <a:t>mmu_biu_length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input           </a:t>
            </a:r>
            <a:r>
              <a:rPr lang="en-US" altLang="zh-TW" dirty="0" err="1" smtClean="0"/>
              <a:t>mmu_biu_privileged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input           </a:t>
            </a:r>
            <a:r>
              <a:rPr lang="en-US" altLang="zh-TW" dirty="0" err="1" smtClean="0"/>
              <a:t>mmu_biu_req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input           </a:t>
            </a:r>
            <a:r>
              <a:rPr lang="en-US" altLang="zh-TW" dirty="0" err="1" smtClean="0"/>
              <a:t>mmu_biu_size</a:t>
            </a:r>
            <a:r>
              <a:rPr lang="en-US" altLang="zh-TW" dirty="0"/>
              <a:t>;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573210" y="4601370"/>
            <a:ext cx="7793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altLang="zh-TW" sz="2000" dirty="0" smtClean="0"/>
              <a:t>Single transfer.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TW" sz="2000" dirty="0" smtClean="0"/>
              <a:t>The interface should be removed after move page information to </a:t>
            </a:r>
            <a:r>
              <a:rPr lang="en-US" altLang="zh-TW" sz="2000" dirty="0" err="1" smtClean="0"/>
              <a:t>dcu</a:t>
            </a:r>
            <a:r>
              <a:rPr lang="en-US" altLang="zh-TW" sz="2000" dirty="0" smtClean="0"/>
              <a:t>.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97953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Interface(IPIPE)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o</a:t>
            </a:r>
            <a:r>
              <a:rPr lang="en-US" altLang="zh-TW" dirty="0" smtClean="0"/>
              <a:t>utput </a:t>
            </a:r>
            <a:r>
              <a:rPr lang="en-US" altLang="zh-TW" dirty="0" err="1" smtClean="0"/>
              <a:t>biu_ipipe_standby_ready</a:t>
            </a:r>
            <a:r>
              <a:rPr lang="en-US" altLang="zh-TW" dirty="0" smtClean="0"/>
              <a:t>;</a:t>
            </a:r>
          </a:p>
          <a:p>
            <a:pPr marL="0" indent="0">
              <a:buNone/>
            </a:pPr>
            <a:r>
              <a:rPr lang="en-US" altLang="zh-TW" dirty="0"/>
              <a:t>	</a:t>
            </a:r>
            <a:r>
              <a:rPr lang="en-US" altLang="zh-TW" dirty="0" smtClean="0"/>
              <a:t>//for WFI use, all R/W transfer are done.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6303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Interface(LSU)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4211960" y="1041698"/>
            <a:ext cx="504056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output        </a:t>
            </a:r>
            <a:r>
              <a:rPr lang="en-US" altLang="zh-TW" sz="1400" dirty="0" err="1" smtClean="0"/>
              <a:t>biu_lsu_load_grant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output        </a:t>
            </a:r>
            <a:r>
              <a:rPr lang="en-US" altLang="zh-TW" sz="1400" dirty="0" err="1" smtClean="0"/>
              <a:t>biu_lsu_load_last</a:t>
            </a:r>
            <a:r>
              <a:rPr lang="en-US" altLang="zh-TW" sz="1400" dirty="0" smtClean="0"/>
              <a:t>;</a:t>
            </a:r>
            <a:endParaRPr lang="en-US" altLang="zh-TW" sz="1400" dirty="0"/>
          </a:p>
          <a:p>
            <a:r>
              <a:rPr lang="en-US" altLang="zh-TW" sz="1400" dirty="0"/>
              <a:t>output        </a:t>
            </a:r>
            <a:r>
              <a:rPr lang="en-US" altLang="zh-TW" sz="1400" dirty="0" err="1" smtClean="0"/>
              <a:t>biu_lsu_load_lock_fail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output        </a:t>
            </a:r>
            <a:r>
              <a:rPr lang="en-US" altLang="zh-TW" sz="1400" dirty="0" err="1" smtClean="0"/>
              <a:t>biu_lsu_load_rdata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output        </a:t>
            </a:r>
            <a:r>
              <a:rPr lang="en-US" altLang="zh-TW" sz="1400" dirty="0" err="1" smtClean="0"/>
              <a:t>biu_lsu_load_read_ack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output        </a:t>
            </a:r>
            <a:r>
              <a:rPr lang="en-US" altLang="zh-TW" sz="1400" dirty="0" err="1" smtClean="0"/>
              <a:t>biu_lsu_load_read_error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output        </a:t>
            </a:r>
            <a:r>
              <a:rPr lang="en-US" altLang="zh-TW" sz="1400" dirty="0" err="1" smtClean="0"/>
              <a:t>biu_lsu_load_resp_id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output        </a:t>
            </a:r>
            <a:r>
              <a:rPr lang="en-US" altLang="zh-TW" sz="1400" dirty="0" err="1" smtClean="0">
                <a:solidFill>
                  <a:srgbClr val="FF0000"/>
                </a:solidFill>
              </a:rPr>
              <a:t>biu_lsu_load_rsnoop</a:t>
            </a:r>
            <a:r>
              <a:rPr lang="en-US" altLang="zh-TW" sz="1400" dirty="0" smtClean="0"/>
              <a:t>; //</a:t>
            </a:r>
            <a:r>
              <a:rPr lang="en-US" altLang="zh-TW" sz="1400" dirty="0" smtClean="0"/>
              <a:t>MP, ACU bus</a:t>
            </a:r>
            <a:endParaRPr lang="en-US" altLang="zh-TW" sz="1400" dirty="0"/>
          </a:p>
          <a:p>
            <a:r>
              <a:rPr lang="en-US" altLang="zh-TW" sz="1400" dirty="0"/>
              <a:t>output        </a:t>
            </a:r>
            <a:r>
              <a:rPr lang="en-US" altLang="zh-TW" sz="1400" dirty="0" err="1" smtClean="0"/>
              <a:t>biu_lsu_load_write_ack</a:t>
            </a:r>
            <a:r>
              <a:rPr lang="en-US" altLang="zh-TW" sz="1400" dirty="0" smtClean="0"/>
              <a:t>;</a:t>
            </a:r>
            <a:r>
              <a:rPr lang="en-US" altLang="zh-TW" sz="1400" dirty="0"/>
              <a:t> // </a:t>
            </a:r>
            <a:r>
              <a:rPr lang="en-US" altLang="zh-TW" sz="1400" dirty="0" smtClean="0"/>
              <a:t>data </a:t>
            </a:r>
            <a:r>
              <a:rPr lang="en-US" altLang="zh-TW" sz="1400" dirty="0"/>
              <a:t>is write to </a:t>
            </a:r>
            <a:r>
              <a:rPr lang="en-US" altLang="zh-TW" sz="1400" dirty="0" smtClean="0"/>
              <a:t>slave</a:t>
            </a:r>
            <a:endParaRPr lang="en-US" altLang="zh-TW" sz="1400" dirty="0"/>
          </a:p>
          <a:p>
            <a:r>
              <a:rPr lang="en-US" altLang="zh-TW" sz="1400" dirty="0"/>
              <a:t>output        </a:t>
            </a:r>
            <a:r>
              <a:rPr lang="en-US" altLang="zh-TW" sz="1400" dirty="0" err="1" smtClean="0"/>
              <a:t>biu_lsu_load_write_error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output        </a:t>
            </a:r>
            <a:r>
              <a:rPr lang="en-US" altLang="zh-TW" sz="1400" dirty="0" err="1" smtClean="0">
                <a:solidFill>
                  <a:srgbClr val="00B050"/>
                </a:solidFill>
              </a:rPr>
              <a:t>biu_lsu_store_ack</a:t>
            </a:r>
            <a:r>
              <a:rPr lang="en-US" altLang="zh-TW" sz="1400" dirty="0" smtClean="0"/>
              <a:t>; // data is write to slave</a:t>
            </a:r>
            <a:endParaRPr lang="en-US" altLang="zh-TW" sz="1400" dirty="0"/>
          </a:p>
          <a:p>
            <a:r>
              <a:rPr lang="en-US" altLang="zh-TW" sz="1400" dirty="0"/>
              <a:t>output        </a:t>
            </a:r>
            <a:r>
              <a:rPr lang="en-US" altLang="zh-TW" sz="1400" dirty="0" err="1" smtClean="0">
                <a:solidFill>
                  <a:srgbClr val="00B050"/>
                </a:solidFill>
              </a:rPr>
              <a:t>biu_lsu_store_data_ack</a:t>
            </a:r>
            <a:r>
              <a:rPr lang="en-US" altLang="zh-TW" sz="1400" dirty="0" smtClean="0"/>
              <a:t>;  // data write to wrapper</a:t>
            </a:r>
            <a:endParaRPr lang="en-US" altLang="zh-TW" sz="1400" dirty="0"/>
          </a:p>
          <a:p>
            <a:r>
              <a:rPr lang="en-US" altLang="zh-TW" sz="1400" dirty="0"/>
              <a:t>output        </a:t>
            </a:r>
            <a:r>
              <a:rPr lang="en-US" altLang="zh-TW" sz="1400" dirty="0" err="1" smtClean="0"/>
              <a:t>biu_lsu_store_error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output        </a:t>
            </a:r>
            <a:r>
              <a:rPr lang="en-US" altLang="zh-TW" sz="1400" dirty="0" err="1" smtClean="0"/>
              <a:t>biu_lsu_store_grant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output        </a:t>
            </a:r>
            <a:r>
              <a:rPr lang="en-US" altLang="zh-TW" sz="1400" dirty="0" err="1" smtClean="0"/>
              <a:t>biu_lsu_store_resp_id</a:t>
            </a:r>
            <a:r>
              <a:rPr lang="en-US" altLang="zh-TW" sz="1400" dirty="0" smtClean="0"/>
              <a:t>;</a:t>
            </a:r>
          </a:p>
          <a:p>
            <a:r>
              <a:rPr lang="en-US" altLang="zh-TW" sz="1400" dirty="0" smtClean="0"/>
              <a:t>output        </a:t>
            </a:r>
            <a:r>
              <a:rPr lang="en-US" altLang="zh-TW" sz="1400" dirty="0" err="1" smtClean="0"/>
              <a:t>biu_lsu_no_pending_wdata</a:t>
            </a:r>
            <a:r>
              <a:rPr lang="en-US" altLang="zh-TW" sz="1400" dirty="0" smtClean="0"/>
              <a:t>;//all </a:t>
            </a:r>
            <a:r>
              <a:rPr lang="en-US" altLang="zh-TW" sz="1400" dirty="0" err="1" smtClean="0"/>
              <a:t>wdata</a:t>
            </a:r>
            <a:r>
              <a:rPr lang="en-US" altLang="zh-TW" sz="1400" dirty="0" smtClean="0"/>
              <a:t> transfer done</a:t>
            </a:r>
            <a:endParaRPr lang="zh-TW" altLang="en-US" sz="1400" dirty="0"/>
          </a:p>
        </p:txBody>
      </p:sp>
      <p:sp>
        <p:nvSpPr>
          <p:cNvPr id="5" name="矩形 4"/>
          <p:cNvSpPr/>
          <p:nvPr/>
        </p:nvSpPr>
        <p:spPr>
          <a:xfrm>
            <a:off x="179512" y="402332"/>
            <a:ext cx="5328592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input       </a:t>
            </a:r>
            <a:r>
              <a:rPr lang="en-US" altLang="zh-TW" sz="1400" dirty="0" err="1" smtClean="0"/>
              <a:t>lsu_biu_hw_pf_inv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       </a:t>
            </a:r>
            <a:r>
              <a:rPr lang="en-US" altLang="zh-TW" sz="1400" dirty="0" err="1" smtClean="0"/>
              <a:t>lsu_biu_load_addr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       </a:t>
            </a:r>
            <a:r>
              <a:rPr lang="en-US" altLang="zh-TW" sz="1400" dirty="0" err="1" smtClean="0"/>
              <a:t>lsu_biu_load_bwe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       </a:t>
            </a:r>
            <a:r>
              <a:rPr lang="en-US" altLang="zh-TW" sz="1400" dirty="0" err="1" smtClean="0"/>
              <a:t>lsu_biu_load_cacheability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       </a:t>
            </a:r>
            <a:r>
              <a:rPr lang="en-US" altLang="zh-TW" sz="1400" dirty="0" err="1" smtClean="0"/>
              <a:t>lsu_biu_load_id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       </a:t>
            </a:r>
            <a:r>
              <a:rPr lang="en-US" altLang="zh-TW" sz="1400" dirty="0" err="1" smtClean="0"/>
              <a:t>lsu_biu_load_kill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       </a:t>
            </a:r>
            <a:r>
              <a:rPr lang="en-US" altLang="zh-TW" sz="1400" dirty="0" err="1" smtClean="0"/>
              <a:t>lsu_biu_load_length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       </a:t>
            </a:r>
            <a:r>
              <a:rPr lang="en-US" altLang="zh-TW" sz="1400" dirty="0" err="1" smtClean="0"/>
              <a:t>lsu_biu_load_lock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       </a:t>
            </a:r>
            <a:r>
              <a:rPr lang="en-US" altLang="zh-TW" sz="1400" dirty="0" err="1" smtClean="0"/>
              <a:t>lsu_biu_load_lock_clear</a:t>
            </a:r>
            <a:r>
              <a:rPr lang="en-US" altLang="zh-TW" sz="1400" dirty="0" smtClean="0"/>
              <a:t>;  // only for </a:t>
            </a:r>
            <a:r>
              <a:rPr lang="en-US" altLang="zh-TW" sz="1400" dirty="0" err="1" smtClean="0"/>
              <a:t>ahb</a:t>
            </a:r>
            <a:endParaRPr lang="en-US" altLang="zh-TW" sz="1400" dirty="0"/>
          </a:p>
          <a:p>
            <a:r>
              <a:rPr lang="en-US" altLang="zh-TW" sz="1400" dirty="0"/>
              <a:t>input       </a:t>
            </a:r>
            <a:r>
              <a:rPr lang="en-US" altLang="zh-TW" sz="1400" dirty="0" err="1" smtClean="0"/>
              <a:t>lsu_biu_load_privileged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       </a:t>
            </a:r>
            <a:r>
              <a:rPr lang="en-US" altLang="zh-TW" sz="1400" dirty="0" err="1" smtClean="0"/>
              <a:t>lsu_biu_load_rdata_wait</a:t>
            </a:r>
            <a:r>
              <a:rPr lang="en-US" altLang="zh-TW" sz="1400" dirty="0" smtClean="0"/>
              <a:t>;  // </a:t>
            </a:r>
            <a:r>
              <a:rPr lang="en-US" altLang="zh-TW" sz="1400" dirty="0" err="1" smtClean="0"/>
              <a:t>rfifo</a:t>
            </a:r>
            <a:r>
              <a:rPr lang="en-US" altLang="zh-TW" sz="1400" dirty="0" smtClean="0"/>
              <a:t> can’t pop</a:t>
            </a:r>
            <a:endParaRPr lang="en-US" altLang="zh-TW" sz="1400" dirty="0"/>
          </a:p>
          <a:p>
            <a:r>
              <a:rPr lang="en-US" altLang="zh-TW" sz="1400" dirty="0"/>
              <a:t>input       </a:t>
            </a:r>
            <a:r>
              <a:rPr lang="en-US" altLang="zh-TW" sz="1400" dirty="0" err="1" smtClean="0"/>
              <a:t>lsu_biu_load_req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       </a:t>
            </a:r>
            <a:r>
              <a:rPr lang="en-US" altLang="zh-TW" sz="1400" dirty="0" err="1" smtClean="0"/>
              <a:t>lsu_biu_load_size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       </a:t>
            </a:r>
            <a:r>
              <a:rPr lang="en-US" altLang="zh-TW" sz="1400" dirty="0" err="1" smtClean="0">
                <a:solidFill>
                  <a:srgbClr val="FF0000"/>
                </a:solidFill>
              </a:rPr>
              <a:t>lsu_biu_load_type</a:t>
            </a:r>
            <a:r>
              <a:rPr lang="en-US" altLang="zh-TW" sz="1400" dirty="0" smtClean="0"/>
              <a:t>; //</a:t>
            </a:r>
            <a:r>
              <a:rPr lang="en-US" altLang="zh-TW" sz="1400" dirty="0" smtClean="0"/>
              <a:t>MP,</a:t>
            </a:r>
            <a:r>
              <a:rPr lang="zh-TW" altLang="en-US" sz="1400" dirty="0" smtClean="0"/>
              <a:t> </a:t>
            </a:r>
            <a:r>
              <a:rPr lang="en-US" altLang="zh-TW" sz="1400" dirty="0" smtClean="0"/>
              <a:t>ACU bus</a:t>
            </a:r>
            <a:endParaRPr lang="en-US" altLang="zh-TW" sz="1400" dirty="0"/>
          </a:p>
          <a:p>
            <a:r>
              <a:rPr lang="en-US" altLang="zh-TW" sz="1400" dirty="0"/>
              <a:t>input       </a:t>
            </a:r>
            <a:r>
              <a:rPr lang="en-US" altLang="zh-TW" sz="1400" dirty="0" err="1" smtClean="0"/>
              <a:t>lsu_biu_load_wdata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       </a:t>
            </a:r>
            <a:r>
              <a:rPr lang="en-US" altLang="zh-TW" sz="1400" dirty="0" err="1" smtClean="0"/>
              <a:t>lsu_biu_load_write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       </a:t>
            </a:r>
            <a:r>
              <a:rPr lang="en-US" altLang="zh-TW" sz="1400" dirty="0" err="1" smtClean="0"/>
              <a:t>lsu_biu_store_addr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       </a:t>
            </a:r>
            <a:r>
              <a:rPr lang="en-US" altLang="zh-TW" sz="1400" dirty="0" err="1" smtClean="0"/>
              <a:t>lsu_biu_store_bwe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       </a:t>
            </a:r>
            <a:r>
              <a:rPr lang="en-US" altLang="zh-TW" sz="1400" dirty="0" err="1" smtClean="0"/>
              <a:t>lsu_biu_store_cacheability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       </a:t>
            </a:r>
            <a:r>
              <a:rPr lang="en-US" altLang="zh-TW" sz="1400" dirty="0" err="1" smtClean="0">
                <a:solidFill>
                  <a:srgbClr val="00B050"/>
                </a:solidFill>
              </a:rPr>
              <a:t>lsu_biu_store_data_valid</a:t>
            </a:r>
            <a:r>
              <a:rPr lang="en-US" altLang="zh-TW" sz="1400" dirty="0" smtClean="0"/>
              <a:t>;  //data can write to </a:t>
            </a:r>
            <a:r>
              <a:rPr lang="en-US" altLang="zh-TW" sz="1400" dirty="0" smtClean="0"/>
              <a:t>wrapper </a:t>
            </a:r>
            <a:endParaRPr lang="en-US" altLang="zh-TW" sz="1400" dirty="0"/>
          </a:p>
          <a:p>
            <a:r>
              <a:rPr lang="en-US" altLang="zh-TW" sz="1400" dirty="0"/>
              <a:t>input       </a:t>
            </a:r>
            <a:r>
              <a:rPr lang="en-US" altLang="zh-TW" sz="1400" dirty="0" err="1" smtClean="0"/>
              <a:t>lsu_biu_store_id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       </a:t>
            </a:r>
            <a:r>
              <a:rPr lang="en-US" altLang="zh-TW" sz="1400" dirty="0" err="1" smtClean="0">
                <a:solidFill>
                  <a:srgbClr val="00B050"/>
                </a:solidFill>
              </a:rPr>
              <a:t>lsu_biu_store_last</a:t>
            </a:r>
            <a:r>
              <a:rPr lang="en-US" altLang="zh-TW" sz="1400" dirty="0" smtClean="0"/>
              <a:t>; // bypass last signal only for </a:t>
            </a:r>
            <a:r>
              <a:rPr lang="en-US" altLang="zh-TW" sz="1400" dirty="0" err="1" smtClean="0"/>
              <a:t>axi</a:t>
            </a:r>
            <a:r>
              <a:rPr lang="en-US" altLang="zh-TW" sz="1400" dirty="0" smtClean="0"/>
              <a:t> </a:t>
            </a:r>
            <a:endParaRPr lang="en-US" altLang="zh-TW" sz="1400" dirty="0"/>
          </a:p>
          <a:p>
            <a:r>
              <a:rPr lang="en-US" altLang="zh-TW" sz="1400" dirty="0"/>
              <a:t>input       </a:t>
            </a:r>
            <a:r>
              <a:rPr lang="en-US" altLang="zh-TW" sz="1400" dirty="0" err="1" smtClean="0"/>
              <a:t>lsu_biu_store_length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       </a:t>
            </a:r>
            <a:r>
              <a:rPr lang="en-US" altLang="zh-TW" sz="1400" dirty="0" err="1" smtClean="0"/>
              <a:t>lsu_biu_store_lock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       </a:t>
            </a:r>
            <a:r>
              <a:rPr lang="en-US" altLang="zh-TW" sz="1400" dirty="0" err="1" smtClean="0"/>
              <a:t>lsu_biu_store_precise</a:t>
            </a:r>
            <a:r>
              <a:rPr lang="en-US" altLang="zh-TW" sz="1400" dirty="0" smtClean="0"/>
              <a:t>; //device or </a:t>
            </a:r>
            <a:r>
              <a:rPr lang="en-US" altLang="zh-TW" sz="1400" dirty="0" err="1" smtClean="0"/>
              <a:t>uncache</a:t>
            </a:r>
            <a:r>
              <a:rPr lang="en-US" altLang="zh-TW" sz="1400" dirty="0" smtClean="0"/>
              <a:t> should return </a:t>
            </a:r>
            <a:r>
              <a:rPr lang="en-US" altLang="zh-TW" sz="1400" dirty="0" err="1" smtClean="0"/>
              <a:t>ack</a:t>
            </a:r>
            <a:endParaRPr lang="en-US" altLang="zh-TW" sz="1400" dirty="0"/>
          </a:p>
          <a:p>
            <a:r>
              <a:rPr lang="en-US" altLang="zh-TW" sz="1400" dirty="0"/>
              <a:t>input       </a:t>
            </a:r>
            <a:r>
              <a:rPr lang="en-US" altLang="zh-TW" sz="1400" dirty="0" err="1" smtClean="0"/>
              <a:t>lsu_biu_store_privileged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       </a:t>
            </a:r>
            <a:r>
              <a:rPr lang="en-US" altLang="zh-TW" sz="1400" dirty="0" err="1" smtClean="0"/>
              <a:t>lsu_biu_store_req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       </a:t>
            </a:r>
            <a:r>
              <a:rPr lang="en-US" altLang="zh-TW" sz="1400" dirty="0" err="1" smtClean="0"/>
              <a:t>lsu_biu_store_size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       </a:t>
            </a:r>
            <a:r>
              <a:rPr lang="en-US" altLang="zh-TW" sz="1400" dirty="0" err="1" smtClean="0">
                <a:solidFill>
                  <a:srgbClr val="FF0000"/>
                </a:solidFill>
              </a:rPr>
              <a:t>lsu_biu_store_type</a:t>
            </a:r>
            <a:r>
              <a:rPr lang="en-US" altLang="zh-TW" sz="1400" dirty="0" smtClean="0"/>
              <a:t>; //</a:t>
            </a:r>
            <a:r>
              <a:rPr lang="en-US" altLang="zh-TW" sz="1400" dirty="0" smtClean="0"/>
              <a:t>MP, ACU bus</a:t>
            </a:r>
            <a:endParaRPr lang="en-US" altLang="zh-TW" sz="1400" dirty="0"/>
          </a:p>
          <a:p>
            <a:r>
              <a:rPr lang="en-US" altLang="zh-TW" sz="1400" dirty="0"/>
              <a:t>input       </a:t>
            </a:r>
            <a:r>
              <a:rPr lang="en-US" altLang="zh-TW" sz="1400" dirty="0" err="1" smtClean="0"/>
              <a:t>lsu_biu_store_wdata</a:t>
            </a:r>
            <a:r>
              <a:rPr lang="en-US" altLang="zh-TW" sz="1400" dirty="0"/>
              <a:t>;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39591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Interface(wrapper)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1341771"/>
            <a:ext cx="406610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input	</a:t>
            </a:r>
            <a:r>
              <a:rPr lang="en-US" altLang="zh-TW" sz="1400" dirty="0" err="1" smtClean="0"/>
              <a:t>path_wrapper_addr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	</a:t>
            </a:r>
            <a:r>
              <a:rPr lang="en-US" altLang="zh-TW" sz="1400" dirty="0" err="1" smtClean="0"/>
              <a:t>path_wrapper_cmd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	</a:t>
            </a:r>
            <a:r>
              <a:rPr lang="en-US" altLang="zh-TW" sz="1400" dirty="0" err="1" smtClean="0"/>
              <a:t>path_wrapper_bwe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	</a:t>
            </a:r>
            <a:r>
              <a:rPr lang="en-US" altLang="zh-TW" sz="1400" dirty="0" err="1" smtClean="0"/>
              <a:t>path_wrapper_req_id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	</a:t>
            </a:r>
            <a:r>
              <a:rPr lang="en-US" altLang="zh-TW" sz="1400" dirty="0" err="1" smtClean="0"/>
              <a:t>path_wrapper_length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	</a:t>
            </a:r>
            <a:r>
              <a:rPr lang="en-US" altLang="zh-TW" sz="1400" dirty="0" err="1" smtClean="0"/>
              <a:t>path_wrapper_size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	</a:t>
            </a:r>
            <a:r>
              <a:rPr lang="en-US" altLang="zh-TW" sz="1400" dirty="0" err="1" smtClean="0"/>
              <a:t>path_wrapper_lock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	</a:t>
            </a:r>
            <a:r>
              <a:rPr lang="en-US" altLang="zh-TW" sz="1400" dirty="0" err="1" smtClean="0"/>
              <a:t>path_wrapper_cacheability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	</a:t>
            </a:r>
            <a:r>
              <a:rPr lang="en-US" altLang="zh-TW" sz="1400" dirty="0" err="1" smtClean="0"/>
              <a:t>path_wrapper_precise</a:t>
            </a:r>
            <a:r>
              <a:rPr lang="en-US" altLang="zh-TW" sz="1400" dirty="0" smtClean="0"/>
              <a:t>;.</a:t>
            </a:r>
            <a:endParaRPr lang="en-US" altLang="zh-TW" sz="1400" dirty="0"/>
          </a:p>
          <a:p>
            <a:r>
              <a:rPr lang="en-US" altLang="zh-TW" sz="1400" dirty="0"/>
              <a:t>input	</a:t>
            </a:r>
            <a:r>
              <a:rPr lang="en-US" altLang="zh-TW" sz="1400" dirty="0" err="1" smtClean="0"/>
              <a:t>path_wrapper_wdata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	</a:t>
            </a:r>
            <a:r>
              <a:rPr lang="en-US" altLang="zh-TW" sz="1400" dirty="0" err="1" smtClean="0"/>
              <a:t>path_wrapper_wlast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	</a:t>
            </a:r>
            <a:r>
              <a:rPr lang="en-US" altLang="zh-TW" sz="1400" dirty="0" err="1" smtClean="0"/>
              <a:t>path_wrapper_privileged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	</a:t>
            </a:r>
            <a:r>
              <a:rPr lang="en-US" altLang="zh-TW" sz="1400" dirty="0" err="1" smtClean="0"/>
              <a:t>path_wrapper_cfifo_wr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	</a:t>
            </a:r>
            <a:r>
              <a:rPr lang="en-US" altLang="zh-TW" sz="1400" dirty="0" err="1" smtClean="0"/>
              <a:t>path_wrapper_wfifo_wr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	</a:t>
            </a:r>
            <a:r>
              <a:rPr lang="en-US" altLang="zh-TW" sz="1400" dirty="0" err="1" smtClean="0"/>
              <a:t>path_wrapper_rdata_wait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input	</a:t>
            </a:r>
            <a:r>
              <a:rPr lang="en-US" altLang="zh-TW" sz="1400" dirty="0" err="1" smtClean="0">
                <a:solidFill>
                  <a:srgbClr val="FF0000"/>
                </a:solidFill>
              </a:rPr>
              <a:t>path_wrapper_type</a:t>
            </a:r>
            <a:r>
              <a:rPr lang="en-US" altLang="zh-TW" sz="1400" dirty="0" smtClean="0"/>
              <a:t>;</a:t>
            </a:r>
            <a:r>
              <a:rPr lang="en-US" altLang="zh-TW" sz="1400" dirty="0"/>
              <a:t> </a:t>
            </a:r>
            <a:r>
              <a:rPr lang="en-US" altLang="zh-TW" sz="1400" dirty="0" smtClean="0"/>
              <a:t>//</a:t>
            </a:r>
            <a:r>
              <a:rPr lang="en-US" altLang="zh-TW" sz="1400" dirty="0"/>
              <a:t>MP </a:t>
            </a:r>
            <a:r>
              <a:rPr lang="en-US" altLang="zh-TW" sz="1400" dirty="0" err="1"/>
              <a:t>acu</a:t>
            </a:r>
            <a:r>
              <a:rPr lang="en-US" altLang="zh-TW" sz="1400" dirty="0"/>
              <a:t> bus</a:t>
            </a:r>
          </a:p>
        </p:txBody>
      </p:sp>
      <p:sp>
        <p:nvSpPr>
          <p:cNvPr id="5" name="矩形 4"/>
          <p:cNvSpPr/>
          <p:nvPr/>
        </p:nvSpPr>
        <p:spPr>
          <a:xfrm>
            <a:off x="3923928" y="1449492"/>
            <a:ext cx="522007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output	</a:t>
            </a:r>
            <a:r>
              <a:rPr lang="en-US" altLang="zh-TW" sz="1400" dirty="0" err="1" smtClean="0"/>
              <a:t>wrapper_path_rfifo_valid_n</a:t>
            </a:r>
            <a:r>
              <a:rPr lang="en-US" altLang="zh-TW" sz="1400" dirty="0"/>
              <a:t>; </a:t>
            </a:r>
            <a:endParaRPr lang="en-US" altLang="zh-TW" sz="1400" dirty="0" smtClean="0"/>
          </a:p>
          <a:p>
            <a:r>
              <a:rPr lang="en-US" altLang="zh-TW" sz="1400" dirty="0"/>
              <a:t>	</a:t>
            </a:r>
            <a:r>
              <a:rPr lang="en-US" altLang="zh-TW" sz="1400" dirty="0" smtClean="0"/>
              <a:t> //this signal will be low when any data push to </a:t>
            </a:r>
            <a:r>
              <a:rPr lang="en-US" altLang="zh-TW" sz="1400" dirty="0" err="1" smtClean="0"/>
              <a:t>rfifo</a:t>
            </a:r>
            <a:endParaRPr lang="en-US" altLang="zh-TW" sz="1400" dirty="0"/>
          </a:p>
          <a:p>
            <a:r>
              <a:rPr lang="en-US" altLang="zh-TW" sz="1400" dirty="0"/>
              <a:t>output	</a:t>
            </a:r>
            <a:r>
              <a:rPr lang="en-US" altLang="zh-TW" sz="1400" dirty="0" err="1" smtClean="0"/>
              <a:t>wrapper_path_rfifo_rdata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output	</a:t>
            </a:r>
            <a:r>
              <a:rPr lang="en-US" altLang="zh-TW" sz="1400" dirty="0" err="1" smtClean="0"/>
              <a:t>wrapper_path_rfifo_load_error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output	</a:t>
            </a:r>
            <a:r>
              <a:rPr lang="en-US" altLang="zh-TW" sz="1400" dirty="0" err="1" smtClean="0"/>
              <a:t>wrapper_path_rfifo_store_error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output	</a:t>
            </a:r>
            <a:r>
              <a:rPr lang="en-US" altLang="zh-TW" sz="1400" dirty="0" err="1" smtClean="0"/>
              <a:t>wrapper_path_rfifo_id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output	</a:t>
            </a:r>
            <a:r>
              <a:rPr lang="en-US" altLang="zh-TW" sz="1400" dirty="0" err="1" smtClean="0"/>
              <a:t>wrapper_path_rfifo_lock_fail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output	</a:t>
            </a:r>
            <a:r>
              <a:rPr lang="en-US" altLang="zh-TW" sz="1400" dirty="0" err="1" smtClean="0"/>
              <a:t>wrapper_path_rfifo_last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output	</a:t>
            </a:r>
            <a:r>
              <a:rPr lang="en-US" altLang="zh-TW" sz="1400" dirty="0" err="1" smtClean="0"/>
              <a:t>wrapper_path_rfifo_wresp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output	</a:t>
            </a:r>
            <a:r>
              <a:rPr lang="en-US" altLang="zh-TW" sz="1400" dirty="0" err="1" smtClean="0">
                <a:solidFill>
                  <a:srgbClr val="FF0000"/>
                </a:solidFill>
              </a:rPr>
              <a:t>wrapper_path_rfifo_rsnoop</a:t>
            </a:r>
            <a:r>
              <a:rPr lang="en-US" altLang="zh-TW" sz="1400" dirty="0" smtClean="0"/>
              <a:t>; //MP </a:t>
            </a:r>
            <a:r>
              <a:rPr lang="en-US" altLang="zh-TW" sz="1400" dirty="0" err="1" smtClean="0"/>
              <a:t>acu</a:t>
            </a:r>
            <a:r>
              <a:rPr lang="en-US" altLang="zh-TW" sz="1400" dirty="0" smtClean="0"/>
              <a:t> bus</a:t>
            </a:r>
            <a:endParaRPr lang="en-US" altLang="zh-TW" sz="1400" dirty="0"/>
          </a:p>
          <a:p>
            <a:r>
              <a:rPr lang="en-US" altLang="zh-TW" sz="1400" dirty="0"/>
              <a:t>output	</a:t>
            </a:r>
            <a:r>
              <a:rPr lang="en-US" altLang="zh-TW" sz="1400" dirty="0" err="1" smtClean="0"/>
              <a:t>wrapper_path_bus_busy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output	</a:t>
            </a:r>
            <a:r>
              <a:rPr lang="en-US" altLang="zh-TW" sz="1400" dirty="0" err="1" smtClean="0"/>
              <a:t>wrapper_path_cfifo_full</a:t>
            </a:r>
            <a:r>
              <a:rPr lang="en-US" altLang="zh-TW" sz="1400" dirty="0"/>
              <a:t>; </a:t>
            </a:r>
          </a:p>
          <a:p>
            <a:r>
              <a:rPr lang="en-US" altLang="zh-TW" sz="1400" dirty="0"/>
              <a:t>output	</a:t>
            </a:r>
            <a:r>
              <a:rPr lang="en-US" altLang="zh-TW" sz="1400" dirty="0" err="1" smtClean="0"/>
              <a:t>wrapper_path_cfifo_empty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output	</a:t>
            </a:r>
            <a:r>
              <a:rPr lang="en-US" altLang="zh-TW" sz="1400" dirty="0" err="1" smtClean="0"/>
              <a:t>wrapper_path_wfifo_full</a:t>
            </a:r>
            <a:r>
              <a:rPr lang="en-US" altLang="zh-TW" sz="1400" dirty="0"/>
              <a:t>; </a:t>
            </a:r>
          </a:p>
          <a:p>
            <a:r>
              <a:rPr lang="en-US" altLang="zh-TW" sz="1400" dirty="0"/>
              <a:t>output	</a:t>
            </a:r>
            <a:r>
              <a:rPr lang="en-US" altLang="zh-TW" sz="1400" dirty="0" err="1" smtClean="0"/>
              <a:t>wrapper_path_wfifo_empty</a:t>
            </a:r>
            <a:r>
              <a:rPr lang="en-US" altLang="zh-TW" sz="1400" dirty="0"/>
              <a:t>;</a:t>
            </a:r>
          </a:p>
          <a:p>
            <a:r>
              <a:rPr lang="en-US" altLang="zh-TW" sz="1400" dirty="0"/>
              <a:t>output	</a:t>
            </a:r>
            <a:r>
              <a:rPr lang="en-US" altLang="zh-TW" sz="1400" dirty="0" err="1" smtClean="0"/>
              <a:t>wrapper_path_no_pending_wdata</a:t>
            </a:r>
            <a:r>
              <a:rPr lang="en-US" altLang="zh-TW" sz="14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672851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BIU ID Mapping</a:t>
            </a:r>
            <a:endParaRPr lang="zh-TW" altLang="en-US" dirty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2158852"/>
              </p:ext>
            </p:extLst>
          </p:nvPr>
        </p:nvGraphicFramePr>
        <p:xfrm>
          <a:off x="1691680" y="1700808"/>
          <a:ext cx="5521959" cy="2682240"/>
        </p:xfrm>
        <a:graphic>
          <a:graphicData uri="http://schemas.openxmlformats.org/drawingml/2006/table">
            <a:tbl>
              <a:tblPr firstRow="1" firstCol="1" bandRow="1"/>
              <a:tblGrid>
                <a:gridCol w="2664296"/>
                <a:gridCol w="1017010"/>
                <a:gridCol w="1840653"/>
              </a:tblGrid>
              <a:tr h="0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effectLst/>
                          <a:latin typeface="Calibri"/>
                          <a:ea typeface="新細明體"/>
                          <a:cs typeface="新細明體"/>
                        </a:rPr>
                        <a:t>READ</a:t>
                      </a:r>
                      <a:endParaRPr lang="zh-TW" sz="1600" dirty="0"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dirty="0"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dirty="0"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新細明體"/>
                          <a:cs typeface="新細明體"/>
                        </a:rPr>
                        <a:t>LSU(include AMO, LR/SC)</a:t>
                      </a:r>
                      <a:endParaRPr lang="zh-TW" sz="1600" dirty="0"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新細明體"/>
                          <a:cs typeface="新細明體"/>
                        </a:rPr>
                        <a:t>0</a:t>
                      </a:r>
                      <a:endParaRPr lang="zh-TW" sz="1600" dirty="0"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effectLst/>
                          <a:latin typeface="Calibri"/>
                          <a:ea typeface="新細明體"/>
                          <a:cs typeface="新細明體"/>
                        </a:rPr>
                        <a:t>From </a:t>
                      </a:r>
                      <a:r>
                        <a:rPr lang="en-US" altLang="zh-TW" sz="1600" dirty="0" err="1" smtClean="0">
                          <a:effectLst/>
                          <a:latin typeface="Calibri"/>
                          <a:ea typeface="新細明體"/>
                          <a:cs typeface="新細明體"/>
                        </a:rPr>
                        <a:t>dcu</a:t>
                      </a:r>
                      <a:endParaRPr lang="zh-TW" sz="1600" dirty="0"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新細明體"/>
                          <a:cs typeface="新細明體"/>
                        </a:rPr>
                        <a:t>MMU</a:t>
                      </a:r>
                      <a:endParaRPr lang="zh-TW" sz="1600" dirty="0"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新細明體"/>
                          <a:cs typeface="新細明體"/>
                        </a:rPr>
                        <a:t>1</a:t>
                      </a:r>
                      <a:endParaRPr lang="zh-TW" sz="1600" dirty="0"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dirty="0"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新細明體"/>
                          <a:cs typeface="新細明體"/>
                        </a:rPr>
                        <a:t>ICU</a:t>
                      </a:r>
                      <a:endParaRPr lang="zh-TW" sz="1600" dirty="0"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新細明體"/>
                          <a:cs typeface="新細明體"/>
                        </a:rPr>
                        <a:t>2</a:t>
                      </a:r>
                      <a:endParaRPr lang="zh-TW" sz="1600" dirty="0"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dirty="0"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新細明體"/>
                          <a:cs typeface="新細明體"/>
                        </a:rPr>
                        <a:t>LOCK_CLEAR_ID(only for AHB)</a:t>
                      </a:r>
                      <a:endParaRPr lang="zh-TW" sz="1600" dirty="0"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新細明體"/>
                          <a:cs typeface="新細明體"/>
                        </a:rPr>
                        <a:t>4</a:t>
                      </a:r>
                      <a:endParaRPr lang="zh-TW" sz="1600" dirty="0"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dirty="0"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新細明體"/>
                          <a:cs typeface="新細明體"/>
                        </a:rPr>
                        <a:t>UNCACHE_LOAD_ID</a:t>
                      </a:r>
                      <a:endParaRPr lang="zh-TW" sz="1600" dirty="0"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新細明體"/>
                          <a:cs typeface="新細明體"/>
                        </a:rPr>
                        <a:t>7</a:t>
                      </a:r>
                      <a:endParaRPr lang="zh-TW" sz="1600" dirty="0"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effectLst/>
                          <a:latin typeface="+mn-lt"/>
                          <a:ea typeface="+mn-ea"/>
                          <a:cs typeface="新細明體"/>
                        </a:rPr>
                        <a:t>From </a:t>
                      </a:r>
                      <a:r>
                        <a:rPr lang="en-US" altLang="zh-TW" sz="1600" dirty="0" err="1" smtClean="0">
                          <a:effectLst/>
                          <a:latin typeface="+mn-lt"/>
                          <a:ea typeface="+mn-ea"/>
                          <a:cs typeface="新細明體"/>
                        </a:rPr>
                        <a:t>dcu</a:t>
                      </a:r>
                      <a:endParaRPr lang="zh-TW" altLang="zh-TW" sz="1600" dirty="0" smtClean="0">
                        <a:effectLst/>
                        <a:latin typeface="+mn-lt"/>
                        <a:ea typeface="+mn-ea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新細明體"/>
                          <a:cs typeface="新細明體"/>
                        </a:rPr>
                        <a:t>ICU_PREFETCH_ID</a:t>
                      </a:r>
                      <a:endParaRPr lang="zh-TW" sz="1600" dirty="0"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新細明體"/>
                          <a:cs typeface="新細明體"/>
                        </a:rPr>
                        <a:t>8</a:t>
                      </a:r>
                      <a:endParaRPr lang="zh-TW" sz="1600" dirty="0"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600" dirty="0" smtClean="0">
                        <a:effectLst/>
                        <a:latin typeface="+mn-lt"/>
                        <a:ea typeface="+mn-ea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新細明體"/>
                          <a:cs typeface="新細明體"/>
                        </a:rPr>
                        <a:t>LSU_PREFETCH_ID0</a:t>
                      </a:r>
                      <a:endParaRPr lang="zh-TW" sz="1600" dirty="0"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新細明體"/>
                          <a:cs typeface="新細明體"/>
                        </a:rPr>
                        <a:t>9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600" dirty="0" smtClean="0">
                        <a:effectLst/>
                        <a:latin typeface="+mn-lt"/>
                        <a:ea typeface="+mn-ea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新細明體"/>
                        </a:rPr>
                        <a:t>LSU_PREFETCH_ID1</a:t>
                      </a:r>
                      <a:endParaRPr lang="zh-TW" altLang="zh-TW" sz="1600" dirty="0" smtClean="0">
                        <a:effectLst/>
                        <a:latin typeface="+mn-lt"/>
                        <a:ea typeface="+mn-ea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新細明體"/>
                          <a:cs typeface="新細明體"/>
                        </a:rPr>
                        <a:t>a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600" dirty="0" smtClean="0">
                        <a:effectLst/>
                        <a:latin typeface="+mn-lt"/>
                        <a:ea typeface="+mn-ea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新細明體"/>
                          <a:cs typeface="新細明體"/>
                        </a:rPr>
                        <a:t>LSU_PREFETCH_ID2</a:t>
                      </a:r>
                      <a:endParaRPr lang="zh-TW" sz="1600" dirty="0"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新細明體"/>
                          <a:cs typeface="新細明體"/>
                        </a:rPr>
                        <a:t>b</a:t>
                      </a:r>
                      <a:endParaRPr lang="zh-TW" sz="1600" dirty="0"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zh-TW" sz="1600" dirty="0" smtClean="0">
                        <a:effectLst/>
                        <a:latin typeface="+mn-lt"/>
                        <a:ea typeface="+mn-ea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新細明體"/>
                          <a:cs typeface="新細明體"/>
                        </a:rPr>
                        <a:t>MSHR</a:t>
                      </a:r>
                      <a:endParaRPr lang="zh-TW" sz="1600" dirty="0"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新細明體"/>
                          <a:cs typeface="新細明體"/>
                        </a:rPr>
                        <a:t>10~1f</a:t>
                      </a:r>
                      <a:endParaRPr lang="zh-TW" sz="1600" dirty="0"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effectLst/>
                          <a:latin typeface="+mn-lt"/>
                          <a:ea typeface="+mn-ea"/>
                          <a:cs typeface="新細明體"/>
                        </a:rPr>
                        <a:t>From </a:t>
                      </a:r>
                      <a:r>
                        <a:rPr lang="en-US" altLang="zh-TW" sz="1600" dirty="0" err="1" smtClean="0">
                          <a:effectLst/>
                          <a:latin typeface="+mn-lt"/>
                          <a:ea typeface="+mn-ea"/>
                          <a:cs typeface="新細明體"/>
                        </a:rPr>
                        <a:t>dcu</a:t>
                      </a:r>
                      <a:endParaRPr lang="zh-TW" altLang="zh-TW" sz="1600" dirty="0" smtClean="0">
                        <a:effectLst/>
                        <a:latin typeface="+mn-lt"/>
                        <a:ea typeface="+mn-ea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071224"/>
              </p:ext>
            </p:extLst>
          </p:nvPr>
        </p:nvGraphicFramePr>
        <p:xfrm>
          <a:off x="1691680" y="4797152"/>
          <a:ext cx="5521959" cy="731520"/>
        </p:xfrm>
        <a:graphic>
          <a:graphicData uri="http://schemas.openxmlformats.org/drawingml/2006/table">
            <a:tbl>
              <a:tblPr firstRow="1" firstCol="1" bandRow="1"/>
              <a:tblGrid>
                <a:gridCol w="2592288"/>
                <a:gridCol w="1089018"/>
                <a:gridCol w="1840653"/>
              </a:tblGrid>
              <a:tr h="0">
                <a:tc gridSpan="3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600" dirty="0" smtClean="0">
                          <a:effectLst/>
                          <a:latin typeface="Calibri"/>
                          <a:ea typeface="新細明體"/>
                          <a:cs typeface="新細明體"/>
                        </a:rPr>
                        <a:t>WRITE</a:t>
                      </a:r>
                      <a:endParaRPr lang="zh-TW" sz="1600" dirty="0"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600" dirty="0"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dirty="0"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新細明體"/>
                          <a:cs typeface="新細明體"/>
                        </a:rPr>
                        <a:t>LSU</a:t>
                      </a:r>
                      <a:endParaRPr lang="zh-TW" sz="1600" dirty="0"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/>
                          <a:ea typeface="新細明體"/>
                          <a:cs typeface="新細明體"/>
                        </a:rPr>
                        <a:t>3</a:t>
                      </a:r>
                      <a:endParaRPr lang="zh-TW" sz="1600" dirty="0"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effectLst/>
                          <a:latin typeface="+mn-lt"/>
                          <a:ea typeface="+mn-ea"/>
                          <a:cs typeface="新細明體"/>
                        </a:rPr>
                        <a:t>From </a:t>
                      </a:r>
                      <a:r>
                        <a:rPr lang="en-US" altLang="zh-TW" sz="1600" dirty="0" err="1" smtClean="0">
                          <a:effectLst/>
                          <a:latin typeface="+mn-lt"/>
                          <a:ea typeface="+mn-ea"/>
                          <a:cs typeface="新細明體"/>
                        </a:rPr>
                        <a:t>dcu</a:t>
                      </a:r>
                      <a:endParaRPr lang="zh-TW" altLang="zh-TW" sz="1600" dirty="0" smtClean="0">
                        <a:effectLst/>
                        <a:latin typeface="+mn-lt"/>
                        <a:ea typeface="+mn-ea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新細明體"/>
                          <a:cs typeface="新細明體"/>
                        </a:rPr>
                        <a:t>Vector FP(fast path)</a:t>
                      </a:r>
                      <a:endParaRPr lang="zh-TW" sz="16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 smtClean="0">
                          <a:solidFill>
                            <a:srgbClr val="FF0000"/>
                          </a:solidFill>
                          <a:effectLst/>
                          <a:latin typeface="Calibri"/>
                          <a:ea typeface="新細明體"/>
                          <a:cs typeface="新細明體"/>
                        </a:rPr>
                        <a:t>18~1f</a:t>
                      </a:r>
                      <a:endParaRPr lang="zh-TW" sz="1600" dirty="0">
                        <a:solidFill>
                          <a:srgbClr val="FF0000"/>
                        </a:solidFill>
                        <a:effectLst/>
                        <a:latin typeface="Calibri"/>
                        <a:ea typeface="新細明體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>
                          <a:effectLst/>
                          <a:latin typeface="+mn-lt"/>
                          <a:ea typeface="+mn-ea"/>
                          <a:cs typeface="新細明體"/>
                        </a:rPr>
                        <a:t>From </a:t>
                      </a:r>
                      <a:r>
                        <a:rPr lang="en-US" altLang="zh-TW" sz="1600" dirty="0" err="1" smtClean="0">
                          <a:effectLst/>
                          <a:latin typeface="+mn-lt"/>
                          <a:ea typeface="+mn-ea"/>
                          <a:cs typeface="新細明體"/>
                        </a:rPr>
                        <a:t>dcu</a:t>
                      </a:r>
                      <a:endParaRPr lang="zh-TW" altLang="zh-TW" sz="1600" dirty="0" smtClean="0">
                        <a:effectLst/>
                        <a:latin typeface="+mn-lt"/>
                        <a:ea typeface="+mn-ea"/>
                        <a:cs typeface="新細明體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1" name="直線單箭頭接點 10"/>
          <p:cNvCxnSpPr/>
          <p:nvPr/>
        </p:nvCxnSpPr>
        <p:spPr>
          <a:xfrm flipH="1">
            <a:off x="7308304" y="4301832"/>
            <a:ext cx="57606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/>
          <p:nvPr/>
        </p:nvCxnSpPr>
        <p:spPr>
          <a:xfrm flipH="1">
            <a:off x="7308304" y="5381952"/>
            <a:ext cx="576064" cy="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463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AXI wrapper(25)</a:t>
            </a:r>
            <a:endParaRPr lang="zh-TW" altLang="en-US" dirty="0"/>
          </a:p>
        </p:txBody>
      </p:sp>
      <p:cxnSp>
        <p:nvCxnSpPr>
          <p:cNvPr id="6" name="直線單箭頭接點 5"/>
          <p:cNvCxnSpPr>
            <a:endCxn id="4" idx="1"/>
          </p:cNvCxnSpPr>
          <p:nvPr/>
        </p:nvCxnSpPr>
        <p:spPr bwMode="auto">
          <a:xfrm>
            <a:off x="435203" y="2742521"/>
            <a:ext cx="593802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直線單箭頭接點 16"/>
          <p:cNvCxnSpPr/>
          <p:nvPr/>
        </p:nvCxnSpPr>
        <p:spPr bwMode="auto">
          <a:xfrm>
            <a:off x="4674263" y="1340768"/>
            <a:ext cx="0" cy="72532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直線單箭頭接點 17"/>
          <p:cNvCxnSpPr/>
          <p:nvPr/>
        </p:nvCxnSpPr>
        <p:spPr bwMode="auto">
          <a:xfrm>
            <a:off x="4677437" y="1624304"/>
            <a:ext cx="213770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9" name="矩形 18"/>
          <p:cNvSpPr/>
          <p:nvPr/>
        </p:nvSpPr>
        <p:spPr bwMode="auto">
          <a:xfrm>
            <a:off x="7765809" y="1517723"/>
            <a:ext cx="547687" cy="8096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AR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0" name="直線單箭頭接點 19"/>
          <p:cNvCxnSpPr/>
          <p:nvPr/>
        </p:nvCxnSpPr>
        <p:spPr bwMode="auto">
          <a:xfrm>
            <a:off x="3355876" y="2669121"/>
            <a:ext cx="0" cy="88356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直線單箭頭接點 20"/>
          <p:cNvCxnSpPr/>
          <p:nvPr/>
        </p:nvCxnSpPr>
        <p:spPr bwMode="auto">
          <a:xfrm>
            <a:off x="3355876" y="3083828"/>
            <a:ext cx="4405691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2" name="矩形 21"/>
          <p:cNvSpPr/>
          <p:nvPr/>
        </p:nvSpPr>
        <p:spPr bwMode="auto">
          <a:xfrm>
            <a:off x="7780275" y="2969007"/>
            <a:ext cx="547687" cy="8096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AW</a:t>
            </a:r>
            <a:endParaRPr kumimoji="0" lang="zh-TW" alt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3" name="直線單箭頭接點 22"/>
          <p:cNvCxnSpPr/>
          <p:nvPr/>
        </p:nvCxnSpPr>
        <p:spPr bwMode="auto">
          <a:xfrm>
            <a:off x="8313496" y="3083828"/>
            <a:ext cx="45599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4" name="直線單箭頭接點 23"/>
          <p:cNvCxnSpPr/>
          <p:nvPr/>
        </p:nvCxnSpPr>
        <p:spPr bwMode="auto">
          <a:xfrm flipV="1">
            <a:off x="742715" y="1556792"/>
            <a:ext cx="3917064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6" name="直線單箭頭接點 25"/>
          <p:cNvCxnSpPr/>
          <p:nvPr/>
        </p:nvCxnSpPr>
        <p:spPr bwMode="auto">
          <a:xfrm>
            <a:off x="742715" y="3340246"/>
            <a:ext cx="2605149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5" name="直線單箭頭接點 34"/>
          <p:cNvCxnSpPr/>
          <p:nvPr/>
        </p:nvCxnSpPr>
        <p:spPr bwMode="auto">
          <a:xfrm flipH="1" flipV="1">
            <a:off x="732104" y="1556793"/>
            <a:ext cx="1" cy="178345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直線單箭頭接點 35"/>
          <p:cNvCxnSpPr/>
          <p:nvPr/>
        </p:nvCxnSpPr>
        <p:spPr bwMode="auto">
          <a:xfrm flipV="1">
            <a:off x="2132052" y="2742620"/>
            <a:ext cx="567740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7" name="雲朵形 36"/>
          <p:cNvSpPr/>
          <p:nvPr/>
        </p:nvSpPr>
        <p:spPr bwMode="auto">
          <a:xfrm>
            <a:off x="5844113" y="2183441"/>
            <a:ext cx="1032143" cy="691448"/>
          </a:xfrm>
          <a:prstGeom prst="clou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TW" sz="1050" dirty="0" smtClean="0"/>
              <a:t>compare</a:t>
            </a:r>
            <a:endParaRPr lang="zh-TW" altLang="en-US" sz="1050" dirty="0"/>
          </a:p>
        </p:txBody>
      </p:sp>
      <p:cxnSp>
        <p:nvCxnSpPr>
          <p:cNvPr id="38" name="直線單箭頭接點 37"/>
          <p:cNvCxnSpPr>
            <a:endCxn id="37" idx="2"/>
          </p:cNvCxnSpPr>
          <p:nvPr/>
        </p:nvCxnSpPr>
        <p:spPr bwMode="auto">
          <a:xfrm flipV="1">
            <a:off x="5437526" y="2529165"/>
            <a:ext cx="409789" cy="9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2" name="直線單箭頭接點 41"/>
          <p:cNvCxnSpPr/>
          <p:nvPr/>
        </p:nvCxnSpPr>
        <p:spPr bwMode="auto">
          <a:xfrm>
            <a:off x="8324611" y="1619029"/>
            <a:ext cx="45599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3" name="直線單箭頭接點 42"/>
          <p:cNvCxnSpPr/>
          <p:nvPr/>
        </p:nvCxnSpPr>
        <p:spPr bwMode="auto">
          <a:xfrm flipV="1">
            <a:off x="2699792" y="1922535"/>
            <a:ext cx="0" cy="96519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4" name="直線單箭頭接點 43"/>
          <p:cNvCxnSpPr/>
          <p:nvPr/>
        </p:nvCxnSpPr>
        <p:spPr bwMode="auto">
          <a:xfrm>
            <a:off x="2699792" y="2887729"/>
            <a:ext cx="648072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6" name="直線單箭頭接點 45"/>
          <p:cNvCxnSpPr/>
          <p:nvPr/>
        </p:nvCxnSpPr>
        <p:spPr bwMode="auto">
          <a:xfrm>
            <a:off x="2699792" y="1927589"/>
            <a:ext cx="1959987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9" name="直線單箭頭接點 68"/>
          <p:cNvCxnSpPr/>
          <p:nvPr/>
        </p:nvCxnSpPr>
        <p:spPr bwMode="auto">
          <a:xfrm>
            <a:off x="3491880" y="2234586"/>
            <a:ext cx="20030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直線單箭頭接點 70"/>
          <p:cNvCxnSpPr/>
          <p:nvPr/>
        </p:nvCxnSpPr>
        <p:spPr bwMode="auto">
          <a:xfrm>
            <a:off x="3491880" y="2234586"/>
            <a:ext cx="0" cy="86907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5" name="雲朵形 84"/>
          <p:cNvSpPr/>
          <p:nvPr/>
        </p:nvSpPr>
        <p:spPr bwMode="auto">
          <a:xfrm>
            <a:off x="6815139" y="1457682"/>
            <a:ext cx="407693" cy="331408"/>
          </a:xfrm>
          <a:prstGeom prst="clou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sz="1050" dirty="0"/>
          </a:p>
        </p:txBody>
      </p:sp>
      <p:cxnSp>
        <p:nvCxnSpPr>
          <p:cNvPr id="86" name="直線單箭頭接點 85"/>
          <p:cNvCxnSpPr>
            <a:endCxn id="85" idx="1"/>
          </p:cNvCxnSpPr>
          <p:nvPr/>
        </p:nvCxnSpPr>
        <p:spPr bwMode="auto">
          <a:xfrm flipV="1">
            <a:off x="7018986" y="1788737"/>
            <a:ext cx="0" cy="7405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1" name="直線單箭頭接點 90"/>
          <p:cNvCxnSpPr/>
          <p:nvPr/>
        </p:nvCxnSpPr>
        <p:spPr bwMode="auto">
          <a:xfrm>
            <a:off x="7222832" y="1611430"/>
            <a:ext cx="542977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6" name="直線單箭頭接點 95"/>
          <p:cNvCxnSpPr>
            <a:endCxn id="94" idx="1"/>
          </p:cNvCxnSpPr>
          <p:nvPr/>
        </p:nvCxnSpPr>
        <p:spPr bwMode="auto">
          <a:xfrm>
            <a:off x="379962" y="4425823"/>
            <a:ext cx="593802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7" name="直線單箭頭接點 96"/>
          <p:cNvCxnSpPr/>
          <p:nvPr/>
        </p:nvCxnSpPr>
        <p:spPr bwMode="auto">
          <a:xfrm flipV="1">
            <a:off x="2069138" y="4425823"/>
            <a:ext cx="4486993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直線單箭頭接點 97"/>
          <p:cNvCxnSpPr/>
          <p:nvPr/>
        </p:nvCxnSpPr>
        <p:spPr bwMode="auto">
          <a:xfrm>
            <a:off x="6556131" y="3717032"/>
            <a:ext cx="0" cy="88356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直線單箭頭接點 98"/>
          <p:cNvCxnSpPr/>
          <p:nvPr/>
        </p:nvCxnSpPr>
        <p:spPr bwMode="auto">
          <a:xfrm>
            <a:off x="676863" y="3871888"/>
            <a:ext cx="5879268" cy="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0" name="直線單箭頭接點 99"/>
          <p:cNvCxnSpPr/>
          <p:nvPr/>
        </p:nvCxnSpPr>
        <p:spPr bwMode="auto">
          <a:xfrm flipH="1">
            <a:off x="676863" y="3871888"/>
            <a:ext cx="1" cy="55393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直線單箭頭接點 100"/>
          <p:cNvCxnSpPr/>
          <p:nvPr/>
        </p:nvCxnSpPr>
        <p:spPr bwMode="auto">
          <a:xfrm>
            <a:off x="6556131" y="4133519"/>
            <a:ext cx="120967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2" name="矩形 101"/>
          <p:cNvSpPr/>
          <p:nvPr/>
        </p:nvSpPr>
        <p:spPr bwMode="auto">
          <a:xfrm>
            <a:off x="7780275" y="4024290"/>
            <a:ext cx="547687" cy="8096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3" name="直線單箭頭接點 102"/>
          <p:cNvCxnSpPr/>
          <p:nvPr/>
        </p:nvCxnSpPr>
        <p:spPr bwMode="auto">
          <a:xfrm flipV="1">
            <a:off x="8327962" y="4142899"/>
            <a:ext cx="455998" cy="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" name="矩形 3"/>
          <p:cNvSpPr/>
          <p:nvPr/>
        </p:nvSpPr>
        <p:spPr bwMode="auto">
          <a:xfrm>
            <a:off x="1029005" y="2337710"/>
            <a:ext cx="1103047" cy="8096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CFIFO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119" name="直線單箭頭接點 118"/>
          <p:cNvCxnSpPr/>
          <p:nvPr/>
        </p:nvCxnSpPr>
        <p:spPr bwMode="auto">
          <a:xfrm flipV="1">
            <a:off x="1521451" y="4021010"/>
            <a:ext cx="0" cy="80962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4" name="矩形 93"/>
          <p:cNvSpPr/>
          <p:nvPr/>
        </p:nvSpPr>
        <p:spPr bwMode="auto">
          <a:xfrm>
            <a:off x="973764" y="4021012"/>
            <a:ext cx="1095374" cy="8096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WFIFO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129" name="直線單箭頭接點 128"/>
          <p:cNvCxnSpPr>
            <a:stCxn id="37" idx="0"/>
          </p:cNvCxnSpPr>
          <p:nvPr/>
        </p:nvCxnSpPr>
        <p:spPr bwMode="auto">
          <a:xfrm>
            <a:off x="6875396" y="2529165"/>
            <a:ext cx="143590" cy="9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直線單箭頭接點 133"/>
          <p:cNvCxnSpPr/>
          <p:nvPr/>
        </p:nvCxnSpPr>
        <p:spPr bwMode="auto">
          <a:xfrm flipV="1">
            <a:off x="1512343" y="5427685"/>
            <a:ext cx="0" cy="80962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矩形 134"/>
          <p:cNvSpPr/>
          <p:nvPr/>
        </p:nvSpPr>
        <p:spPr bwMode="auto">
          <a:xfrm>
            <a:off x="964656" y="5427687"/>
            <a:ext cx="1095374" cy="8096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1" dirty="0">
                <a:solidFill>
                  <a:srgbClr val="FF0000"/>
                </a:solidFill>
                <a:latin typeface="Arial" charset="0"/>
              </a:rPr>
              <a:t>R</a:t>
            </a: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rPr>
              <a:t>FIFO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cxnSp>
        <p:nvCxnSpPr>
          <p:cNvPr id="136" name="直線單箭頭接點 135"/>
          <p:cNvCxnSpPr/>
          <p:nvPr/>
        </p:nvCxnSpPr>
        <p:spPr bwMode="auto">
          <a:xfrm flipH="1">
            <a:off x="379962" y="5595679"/>
            <a:ext cx="593802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0" name="直線單箭頭接點 139"/>
          <p:cNvCxnSpPr/>
          <p:nvPr/>
        </p:nvCxnSpPr>
        <p:spPr bwMode="auto">
          <a:xfrm flipH="1">
            <a:off x="2555776" y="5787727"/>
            <a:ext cx="622818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1" name="直線單箭頭接點 140"/>
          <p:cNvCxnSpPr/>
          <p:nvPr/>
        </p:nvCxnSpPr>
        <p:spPr bwMode="auto">
          <a:xfrm>
            <a:off x="2555776" y="5139655"/>
            <a:ext cx="0" cy="88356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2" name="直線單箭頭接點 141"/>
          <p:cNvCxnSpPr/>
          <p:nvPr/>
        </p:nvCxnSpPr>
        <p:spPr bwMode="auto">
          <a:xfrm flipH="1">
            <a:off x="2069138" y="5595679"/>
            <a:ext cx="486638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6" name="直線單箭頭接點 145"/>
          <p:cNvCxnSpPr/>
          <p:nvPr/>
        </p:nvCxnSpPr>
        <p:spPr bwMode="auto">
          <a:xfrm flipH="1">
            <a:off x="2555776" y="5283671"/>
            <a:ext cx="622818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47" name="文字方塊 146"/>
          <p:cNvSpPr txBox="1"/>
          <p:nvPr/>
        </p:nvSpPr>
        <p:spPr>
          <a:xfrm>
            <a:off x="7896863" y="508309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B</a:t>
            </a:r>
            <a:endParaRPr lang="zh-TW" altLang="en-US" b="1" dirty="0"/>
          </a:p>
        </p:txBody>
      </p:sp>
      <p:sp>
        <p:nvSpPr>
          <p:cNvPr id="148" name="文字方塊 147"/>
          <p:cNvSpPr txBox="1"/>
          <p:nvPr/>
        </p:nvSpPr>
        <p:spPr>
          <a:xfrm>
            <a:off x="7896863" y="564783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R</a:t>
            </a:r>
            <a:endParaRPr lang="zh-TW" altLang="en-US" b="1" dirty="0"/>
          </a:p>
        </p:txBody>
      </p:sp>
      <p:cxnSp>
        <p:nvCxnSpPr>
          <p:cNvPr id="151" name="直線單箭頭接點 150"/>
          <p:cNvCxnSpPr/>
          <p:nvPr/>
        </p:nvCxnSpPr>
        <p:spPr bwMode="auto">
          <a:xfrm>
            <a:off x="4638310" y="2124352"/>
            <a:ext cx="0" cy="80962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3" name="直線單箭頭接點 152"/>
          <p:cNvCxnSpPr/>
          <p:nvPr/>
        </p:nvCxnSpPr>
        <p:spPr bwMode="auto">
          <a:xfrm>
            <a:off x="5029787" y="2124351"/>
            <a:ext cx="0" cy="80962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0" name="矩形 149"/>
          <p:cNvSpPr/>
          <p:nvPr/>
        </p:nvSpPr>
        <p:spPr bwMode="auto">
          <a:xfrm>
            <a:off x="4265843" y="2124352"/>
            <a:ext cx="1103047" cy="80962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b="1" dirty="0" smtClean="0">
                <a:solidFill>
                  <a:srgbClr val="FF0000"/>
                </a:solidFill>
                <a:latin typeface="Arial" charset="0"/>
              </a:rPr>
              <a:t>RAW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60" name="雲朵形 159"/>
          <p:cNvSpPr/>
          <p:nvPr/>
        </p:nvSpPr>
        <p:spPr bwMode="auto">
          <a:xfrm>
            <a:off x="3692184" y="2073725"/>
            <a:ext cx="407693" cy="331408"/>
          </a:xfrm>
          <a:prstGeom prst="cloud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TW" altLang="en-US" sz="1050" dirty="0"/>
          </a:p>
        </p:txBody>
      </p:sp>
      <p:cxnSp>
        <p:nvCxnSpPr>
          <p:cNvPr id="161" name="直線單箭頭接點 160"/>
          <p:cNvCxnSpPr/>
          <p:nvPr/>
        </p:nvCxnSpPr>
        <p:spPr bwMode="auto">
          <a:xfrm flipV="1">
            <a:off x="3896030" y="2406811"/>
            <a:ext cx="0" cy="287686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3" name="直線單箭頭接點 162"/>
          <p:cNvCxnSpPr/>
          <p:nvPr/>
        </p:nvCxnSpPr>
        <p:spPr bwMode="auto">
          <a:xfrm>
            <a:off x="4065539" y="2183441"/>
            <a:ext cx="20030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4" name="直線接點 163"/>
          <p:cNvCxnSpPr/>
          <p:nvPr/>
        </p:nvCxnSpPr>
        <p:spPr>
          <a:xfrm>
            <a:off x="539552" y="1196752"/>
            <a:ext cx="0" cy="55446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接點 167"/>
          <p:cNvCxnSpPr/>
          <p:nvPr/>
        </p:nvCxnSpPr>
        <p:spPr>
          <a:xfrm>
            <a:off x="8581707" y="1251982"/>
            <a:ext cx="0" cy="55446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457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6259</TotalTime>
  <Words>647</Words>
  <Application>Microsoft Office PowerPoint</Application>
  <PresentationFormat>如螢幕大小 (4:3)</PresentationFormat>
  <Paragraphs>281</Paragraphs>
  <Slides>15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16" baseType="lpstr">
      <vt:lpstr>Office 佈景主題</vt:lpstr>
      <vt:lpstr>BIU</vt:lpstr>
      <vt:lpstr>Block diagram</vt:lpstr>
      <vt:lpstr>Interface(ICU)</vt:lpstr>
      <vt:lpstr>Interface(MMU)</vt:lpstr>
      <vt:lpstr>Interface(IPIPE)</vt:lpstr>
      <vt:lpstr>Interface(LSU)</vt:lpstr>
      <vt:lpstr>Interface(wrapper)</vt:lpstr>
      <vt:lpstr>BIU ID Mapping</vt:lpstr>
      <vt:lpstr>AXI wrapper(25)</vt:lpstr>
      <vt:lpstr>AXI wrapper(A27)</vt:lpstr>
      <vt:lpstr>AXI RAW fifo</vt:lpstr>
      <vt:lpstr>Attribute Transfer table for AXI </vt:lpstr>
      <vt:lpstr>AHB wrapper</vt:lpstr>
      <vt:lpstr>Attribute Transfer table for AHB</vt:lpstr>
      <vt:lpstr>JG AHB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BIU</dc:title>
  <dc:creator>Along Chang-Lin Chiang(江長霖)</dc:creator>
  <cp:lastModifiedBy>Along Chang-Lin Chiang(江長霖)</cp:lastModifiedBy>
  <cp:revision>55</cp:revision>
  <dcterms:created xsi:type="dcterms:W3CDTF">2020-03-26T02:27:29Z</dcterms:created>
  <dcterms:modified xsi:type="dcterms:W3CDTF">2020-03-31T07:05:28Z</dcterms:modified>
</cp:coreProperties>
</file>