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6"/>
  </p:notesMasterIdLst>
  <p:handoutMasterIdLst>
    <p:handoutMasterId r:id="rId27"/>
  </p:handoutMasterIdLst>
  <p:sldIdLst>
    <p:sldId id="525" r:id="rId2"/>
    <p:sldId id="985" r:id="rId3"/>
    <p:sldId id="989" r:id="rId4"/>
    <p:sldId id="994" r:id="rId5"/>
    <p:sldId id="986" r:id="rId6"/>
    <p:sldId id="987" r:id="rId7"/>
    <p:sldId id="990" r:id="rId8"/>
    <p:sldId id="991" r:id="rId9"/>
    <p:sldId id="995" r:id="rId10"/>
    <p:sldId id="988" r:id="rId11"/>
    <p:sldId id="1007" r:id="rId12"/>
    <p:sldId id="992" r:id="rId13"/>
    <p:sldId id="1001" r:id="rId14"/>
    <p:sldId id="996" r:id="rId15"/>
    <p:sldId id="998" r:id="rId16"/>
    <p:sldId id="997" r:id="rId17"/>
    <p:sldId id="1003" r:id="rId18"/>
    <p:sldId id="1002" r:id="rId19"/>
    <p:sldId id="1005" r:id="rId20"/>
    <p:sldId id="1006" r:id="rId21"/>
    <p:sldId id="999" r:id="rId22"/>
    <p:sldId id="1000" r:id="rId23"/>
    <p:sldId id="564" r:id="rId24"/>
    <p:sldId id="983" r:id="rId25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  <a:srgbClr val="FFF78F"/>
    <a:srgbClr val="78A4C7"/>
    <a:srgbClr val="AEC8DD"/>
    <a:srgbClr val="1C71A6"/>
    <a:srgbClr val="32AECB"/>
    <a:srgbClr val="00FFFF"/>
    <a:srgbClr val="D9F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9" autoAdjust="0"/>
    <p:restoredTop sz="93580" autoAdjust="0"/>
  </p:normalViewPr>
  <p:slideViewPr>
    <p:cSldViewPr snapToGrid="0">
      <p:cViewPr>
        <p:scale>
          <a:sx n="125" d="100"/>
          <a:sy n="125" d="100"/>
        </p:scale>
        <p:origin x="-1386" y="2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2020/3/31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E8DD757-109B-43B9-B605-064D5CE39788}" type="slidenum">
              <a:rPr lang="zh-TW" altLang="en-US" smtClean="0"/>
              <a:pPr>
                <a:defRPr/>
              </a:pPr>
              <a:t>23</a:t>
            </a:fld>
            <a:endParaRPr lang="en-US" altLang="zh-TW" smtClean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9163" y="744538"/>
            <a:ext cx="4960937" cy="3722687"/>
          </a:xfrm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6463" y="4716463"/>
            <a:ext cx="4984750" cy="4467225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24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smtClean="0">
                <a:ea typeface="新細明體" charset="-120"/>
              </a:rPr>
              <a:t>Driving Innovations™</a:t>
            </a:r>
            <a:endParaRPr lang="zh-TW" altLang="en-US" sz="2800" baseline="3000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pPr>
              <a:defRPr/>
            </a:pPr>
            <a:r>
              <a:rPr lang="en-US" altLang="zh-TW" sz="3200" smtClean="0"/>
              <a:t>PMA/PMP</a:t>
            </a:r>
            <a:endParaRPr lang="en-US" altLang="zh-TW" sz="3200" dirty="0" smtClean="0">
              <a:solidFill>
                <a:srgbClr val="333333"/>
              </a:solidFill>
              <a:ea typeface="新細明體" charset="-12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038350" cy="36933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Along-Chiang</a:t>
            </a:r>
            <a:endParaRPr lang="en-US" altLang="zh-TW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NAPOT range encoding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52137"/>
              </p:ext>
            </p:extLst>
          </p:nvPr>
        </p:nvGraphicFramePr>
        <p:xfrm>
          <a:off x="1945070" y="964969"/>
          <a:ext cx="5300244" cy="4564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00065"/>
                <a:gridCol w="2700179"/>
              </a:tblGrid>
              <a:tr h="518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/>
                        <a:t>Pmaaddr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Match Size (aligned byte range)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aaaa</a:t>
                      </a: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…aaaaaaaaaa0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…aaaaaaaaa10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…aaaaaaaa100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…a0111111111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4K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aaaa</a:t>
                      </a:r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…01111111111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8K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aa01…1111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400" baseline="30000" dirty="0" smtClean="0">
                          <a:solidFill>
                            <a:schemeClr val="tx1"/>
                          </a:solidFill>
                        </a:rPr>
                        <a:t>XLEN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a011…1111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TW" sz="1400" baseline="30000" dirty="0" smtClean="0">
                          <a:solidFill>
                            <a:schemeClr val="tx1"/>
                          </a:solidFill>
                        </a:rPr>
                        <a:t>XLEN+1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0111…1111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sz="1400" baseline="30000" dirty="0" smtClean="0">
                          <a:solidFill>
                            <a:srgbClr val="FF0000"/>
                          </a:solidFill>
                        </a:rPr>
                        <a:t>XLEN+2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1111…1111</a:t>
                      </a:r>
                      <a:endParaRPr lang="zh-TW" altLang="en-US" sz="14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r>
                        <a:rPr lang="en-US" altLang="zh-TW" sz="1400" baseline="30000" dirty="0" smtClean="0">
                          <a:solidFill>
                            <a:srgbClr val="FF0000"/>
                          </a:solidFill>
                        </a:rPr>
                        <a:t>XLEN+2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6" name="直線接點 5"/>
          <p:cNvCxnSpPr/>
          <p:nvPr/>
        </p:nvCxnSpPr>
        <p:spPr bwMode="auto">
          <a:xfrm>
            <a:off x="2338705" y="1691640"/>
            <a:ext cx="42837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直線接點 7"/>
          <p:cNvCxnSpPr/>
          <p:nvPr/>
        </p:nvCxnSpPr>
        <p:spPr bwMode="auto">
          <a:xfrm>
            <a:off x="2353945" y="2065020"/>
            <a:ext cx="42837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直線接點 8"/>
          <p:cNvCxnSpPr/>
          <p:nvPr/>
        </p:nvCxnSpPr>
        <p:spPr bwMode="auto">
          <a:xfrm>
            <a:off x="2346325" y="2415540"/>
            <a:ext cx="42837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直線接點 9"/>
          <p:cNvCxnSpPr/>
          <p:nvPr/>
        </p:nvCxnSpPr>
        <p:spPr bwMode="auto">
          <a:xfrm>
            <a:off x="2338705" y="2750820"/>
            <a:ext cx="4283710" cy="1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1318924" y="5506876"/>
            <a:ext cx="6552536" cy="116955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 smtClean="0"/>
              <a:t>The bit[8:0]</a:t>
            </a:r>
            <a:r>
              <a:rPr lang="en-US" altLang="zh-TW" sz="1400" b="0" dirty="0"/>
              <a:t> </a:t>
            </a:r>
            <a:r>
              <a:rPr lang="en-US" altLang="zh-TW" sz="1400" b="0" dirty="0" smtClean="0"/>
              <a:t>will return all ones when the </a:t>
            </a:r>
            <a:r>
              <a:rPr lang="en-US" altLang="zh-TW" sz="1400" b="0" dirty="0" err="1" smtClean="0"/>
              <a:t>pmaaddr</a:t>
            </a:r>
            <a:r>
              <a:rPr lang="en-US" altLang="zh-TW" sz="1400" b="0" dirty="0" smtClean="0"/>
              <a:t> is set to less than 4k size. And the return all zeros when the ETYP is set to OFF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/>
              <a:t>Software may determine the </a:t>
            </a:r>
            <a:r>
              <a:rPr lang="en-US" altLang="zh-TW" sz="1400" b="0" dirty="0" smtClean="0"/>
              <a:t>PMA </a:t>
            </a:r>
            <a:r>
              <a:rPr lang="en-US" altLang="zh-TW" sz="1400" b="0" dirty="0"/>
              <a:t>granularity by writing zero to </a:t>
            </a:r>
            <a:r>
              <a:rPr lang="en-US" altLang="zh-TW" sz="1400" b="0" dirty="0" err="1" smtClean="0"/>
              <a:t>pma</a:t>
            </a:r>
            <a:r>
              <a:rPr lang="en-US" altLang="zh-TW" sz="14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400" b="0" dirty="0" err="1" smtClean="0"/>
              <a:t>cfg</a:t>
            </a:r>
            <a:r>
              <a:rPr lang="en-US" altLang="zh-TW" sz="1400" b="0" dirty="0"/>
              <a:t>, then writing all </a:t>
            </a:r>
            <a:r>
              <a:rPr lang="en-US" altLang="zh-TW" sz="1400" b="0" dirty="0" smtClean="0"/>
              <a:t>ones to </a:t>
            </a:r>
            <a:r>
              <a:rPr lang="en-US" altLang="zh-TW" sz="1400" b="0" dirty="0" err="1" smtClean="0"/>
              <a:t>pmaaddr</a:t>
            </a:r>
            <a:r>
              <a:rPr lang="en-US" altLang="zh-TW" sz="1400" b="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1400" b="0" dirty="0" smtClean="0"/>
              <a:t>, </a:t>
            </a:r>
            <a:r>
              <a:rPr lang="en-US" altLang="zh-TW" sz="1400" b="0" dirty="0"/>
              <a:t>then reading back </a:t>
            </a:r>
            <a:r>
              <a:rPr lang="en-US" altLang="zh-TW" sz="1400" b="0" dirty="0" err="1" smtClean="0"/>
              <a:t>pmpaddr</a:t>
            </a:r>
            <a:r>
              <a:rPr lang="en-US" altLang="zh-TW" sz="1400" b="0" i="1" dirty="0" err="1" smtClean="0"/>
              <a:t>i</a:t>
            </a:r>
            <a:r>
              <a:rPr lang="en-US" altLang="zh-TW" sz="1400" b="0" i="1" dirty="0" smtClean="0"/>
              <a:t>. </a:t>
            </a:r>
            <a:r>
              <a:rPr lang="en-US" altLang="zh-TW" sz="1400" b="0" dirty="0"/>
              <a:t>See the return value can know the </a:t>
            </a:r>
            <a:r>
              <a:rPr lang="en-US" altLang="zh-TW" sz="1400" b="0" dirty="0" smtClean="0"/>
              <a:t>PMA </a:t>
            </a:r>
            <a:r>
              <a:rPr lang="en-US" altLang="zh-TW" sz="1400" b="0" dirty="0"/>
              <a:t>granularity.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20131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PMA decoder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The </a:t>
            </a:r>
            <a:r>
              <a:rPr lang="en-US" altLang="zh-TW" dirty="0"/>
              <a:t>PMA information will be ignored when address base match </a:t>
            </a:r>
            <a:r>
              <a:rPr lang="en-US" altLang="zh-TW" dirty="0" smtClean="0"/>
              <a:t>I/DLM, any </a:t>
            </a:r>
            <a:r>
              <a:rPr lang="en-US" altLang="zh-TW" dirty="0" err="1"/>
              <a:t>pma</a:t>
            </a:r>
            <a:r>
              <a:rPr lang="en-US" altLang="zh-TW" dirty="0"/>
              <a:t> exception should not be asserted.</a:t>
            </a:r>
            <a:endParaRPr lang="zh-TW" altLang="en-US" dirty="0"/>
          </a:p>
          <a:p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456777"/>
              </p:ext>
            </p:extLst>
          </p:nvPr>
        </p:nvGraphicFramePr>
        <p:xfrm>
          <a:off x="1135380" y="2667000"/>
          <a:ext cx="6400801" cy="1249680"/>
        </p:xfrm>
        <a:graphic>
          <a:graphicData uri="http://schemas.openxmlformats.org/drawingml/2006/table">
            <a:tbl>
              <a:tblPr/>
              <a:tblGrid>
                <a:gridCol w="2270760"/>
                <a:gridCol w="1981200"/>
                <a:gridCol w="2148841"/>
              </a:tblGrid>
              <a:tr h="416560"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No </a:t>
                      </a:r>
                      <a:r>
                        <a:rPr lang="en-US" b="0" dirty="0" smtClean="0">
                          <a:effectLst/>
                        </a:rPr>
                        <a:t>PMA entry</a:t>
                      </a:r>
                      <a:r>
                        <a:rPr lang="en-US" b="0" baseline="0" dirty="0" smtClean="0">
                          <a:effectLst/>
                        </a:rPr>
                        <a:t> </a:t>
                      </a:r>
                      <a:r>
                        <a:rPr lang="en-US" b="0" dirty="0" smtClean="0">
                          <a:effectLst/>
                        </a:rPr>
                        <a:t>match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If a PMA </a:t>
                      </a:r>
                      <a:r>
                        <a:rPr lang="en-US" b="0" dirty="0">
                          <a:effectLst/>
                        </a:rPr>
                        <a:t>entry </a:t>
                      </a:r>
                      <a:r>
                        <a:rPr lang="en-US" b="0" dirty="0" smtClean="0">
                          <a:effectLst/>
                        </a:rPr>
                        <a:t>match any-byte.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41656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No </a:t>
                      </a:r>
                      <a:r>
                        <a:rPr lang="en-US" b="0" dirty="0" smtClean="0">
                          <a:effectLst/>
                        </a:rPr>
                        <a:t>all-byte match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All-byte </a:t>
                      </a:r>
                      <a:r>
                        <a:rPr lang="en-US" b="0" dirty="0" smtClean="0">
                          <a:effectLst/>
                        </a:rPr>
                        <a:t>match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1656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Background PMA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Background PMA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MTYP &amp; NAMO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88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PMA exception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PMA empty hole </a:t>
            </a:r>
            <a:r>
              <a:rPr lang="en-US" altLang="zh-TW" dirty="0" smtClean="0"/>
              <a:t>access(gen in MMU)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If </a:t>
            </a:r>
            <a:r>
              <a:rPr lang="en-US" altLang="zh-TW" dirty="0"/>
              <a:t>the memory region is </a:t>
            </a:r>
            <a:r>
              <a:rPr lang="en-US" altLang="zh-TW" dirty="0" smtClean="0"/>
              <a:t>an empty </a:t>
            </a:r>
            <a:r>
              <a:rPr lang="en-US" altLang="zh-TW" dirty="0"/>
              <a:t>hold should assert a PMA exception</a:t>
            </a:r>
          </a:p>
          <a:p>
            <a:r>
              <a:rPr lang="en-US" altLang="zh-TW" dirty="0"/>
              <a:t>PMA attribute </a:t>
            </a:r>
            <a:r>
              <a:rPr lang="en-US" altLang="zh-TW" dirty="0" smtClean="0"/>
              <a:t>inconsistency (gen in LSU)</a:t>
            </a:r>
            <a:endParaRPr lang="en-US" altLang="zh-TW" dirty="0"/>
          </a:p>
          <a:p>
            <a:pPr lvl="1"/>
            <a:r>
              <a:rPr lang="en-US" altLang="zh-TW" dirty="0"/>
              <a:t>An access with multiple PMA regions with different attributes should assert a PMA </a:t>
            </a:r>
            <a:r>
              <a:rPr lang="en-US" altLang="zh-TW" dirty="0" smtClean="0"/>
              <a:t>exception</a:t>
            </a:r>
          </a:p>
          <a:p>
            <a:r>
              <a:rPr lang="en-US" altLang="zh-TW" dirty="0"/>
              <a:t>PMA NAMO </a:t>
            </a:r>
            <a:r>
              <a:rPr lang="en-US" altLang="zh-TW" dirty="0" smtClean="0"/>
              <a:t>exception (gen in </a:t>
            </a:r>
            <a:r>
              <a:rPr lang="en-US" altLang="zh-TW" dirty="0"/>
              <a:t>LSU</a:t>
            </a:r>
            <a:r>
              <a:rPr lang="en-US" altLang="zh-TW" dirty="0" smtClean="0"/>
              <a:t>)</a:t>
            </a:r>
            <a:endParaRPr lang="en-US" altLang="zh-TW" dirty="0" smtClean="0"/>
          </a:p>
          <a:p>
            <a:pPr lvl="1"/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10026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PMA Inconsistency</a:t>
            </a:r>
            <a:endParaRPr lang="zh-TW" altLang="en-US" dirty="0"/>
          </a:p>
        </p:txBody>
      </p:sp>
      <p:cxnSp>
        <p:nvCxnSpPr>
          <p:cNvPr id="5" name="直線接點 4"/>
          <p:cNvCxnSpPr/>
          <p:nvPr/>
        </p:nvCxnSpPr>
        <p:spPr>
          <a:xfrm flipH="1">
            <a:off x="4467292" y="2132856"/>
            <a:ext cx="15168" cy="346022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2826276" y="1628800"/>
            <a:ext cx="579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MM</a:t>
            </a:r>
            <a:endParaRPr lang="zh-TW" altLang="en-US" dirty="0"/>
          </a:p>
        </p:txBody>
      </p:sp>
      <p:sp>
        <p:nvSpPr>
          <p:cNvPr id="8" name="文字方塊 7"/>
          <p:cNvSpPr txBox="1"/>
          <p:nvPr/>
        </p:nvSpPr>
        <p:spPr>
          <a:xfrm>
            <a:off x="5274548" y="1632669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WB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2424116" y="2853499"/>
            <a:ext cx="402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1485900" y="2492896"/>
            <a:ext cx="1599571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2214208" y="2996952"/>
            <a:ext cx="209908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214208" y="2492896"/>
            <a:ext cx="0" cy="5040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1309911" y="3543480"/>
            <a:ext cx="2018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mm_hold_mtype</a:t>
            </a:r>
            <a:endParaRPr lang="zh-TW" altLang="en-US" dirty="0"/>
          </a:p>
        </p:txBody>
      </p:sp>
      <p:cxnSp>
        <p:nvCxnSpPr>
          <p:cNvPr id="14" name="直線接點 13"/>
          <p:cNvCxnSpPr/>
          <p:nvPr/>
        </p:nvCxnSpPr>
        <p:spPr>
          <a:xfrm>
            <a:off x="3085471" y="2420888"/>
            <a:ext cx="0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2827327" y="2996952"/>
            <a:ext cx="2581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3104523" y="2788663"/>
            <a:ext cx="54410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4879768" y="2942187"/>
            <a:ext cx="1535473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雲朵形 18"/>
          <p:cNvSpPr/>
          <p:nvPr/>
        </p:nvSpPr>
        <p:spPr>
          <a:xfrm>
            <a:off x="2922338" y="4509120"/>
            <a:ext cx="1008112" cy="72008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單箭頭接點 19"/>
          <p:cNvCxnSpPr/>
          <p:nvPr/>
        </p:nvCxnSpPr>
        <p:spPr>
          <a:xfrm>
            <a:off x="3376574" y="2793500"/>
            <a:ext cx="0" cy="17156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 flipH="1">
            <a:off x="3930450" y="4727254"/>
            <a:ext cx="118324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/>
          <p:cNvCxnSpPr/>
          <p:nvPr/>
        </p:nvCxnSpPr>
        <p:spPr>
          <a:xfrm>
            <a:off x="3653544" y="2428508"/>
            <a:ext cx="0" cy="4326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/>
        </p:nvCxnSpPr>
        <p:spPr>
          <a:xfrm>
            <a:off x="3524472" y="2321213"/>
            <a:ext cx="352688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/>
          <p:cNvCxnSpPr/>
          <p:nvPr/>
        </p:nvCxnSpPr>
        <p:spPr>
          <a:xfrm>
            <a:off x="6838222" y="2942187"/>
            <a:ext cx="21313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接點 28"/>
          <p:cNvCxnSpPr/>
          <p:nvPr/>
        </p:nvCxnSpPr>
        <p:spPr>
          <a:xfrm>
            <a:off x="7051358" y="2321213"/>
            <a:ext cx="0" cy="6209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/>
          <p:cNvCxnSpPr/>
          <p:nvPr/>
        </p:nvCxnSpPr>
        <p:spPr>
          <a:xfrm>
            <a:off x="3524472" y="2514008"/>
            <a:ext cx="129072" cy="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3930450" y="2942187"/>
            <a:ext cx="53684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接點 35"/>
          <p:cNvCxnSpPr/>
          <p:nvPr/>
        </p:nvCxnSpPr>
        <p:spPr>
          <a:xfrm flipH="1">
            <a:off x="5117097" y="2931694"/>
            <a:ext cx="12470" cy="180032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等腰三角形 37"/>
          <p:cNvSpPr/>
          <p:nvPr/>
        </p:nvSpPr>
        <p:spPr bwMode="auto">
          <a:xfrm rot="5400000">
            <a:off x="2389185" y="3326850"/>
            <a:ext cx="260883" cy="2054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619519" y="2114608"/>
            <a:ext cx="20056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 err="1"/>
              <a:t>m</a:t>
            </a:r>
            <a:r>
              <a:rPr lang="en-US" altLang="zh-TW" dirty="0" err="1" smtClean="0"/>
              <a:t>mu_lsu_mtype</a:t>
            </a:r>
            <a:endParaRPr lang="zh-TW" altLang="en-US" dirty="0"/>
          </a:p>
        </p:txBody>
      </p:sp>
      <p:sp>
        <p:nvSpPr>
          <p:cNvPr id="48" name="矩形 47"/>
          <p:cNvSpPr/>
          <p:nvPr/>
        </p:nvSpPr>
        <p:spPr>
          <a:xfrm>
            <a:off x="4477608" y="2833363"/>
            <a:ext cx="402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/>
          <p:cNvSpPr/>
          <p:nvPr/>
        </p:nvSpPr>
        <p:spPr bwMode="auto">
          <a:xfrm rot="5400000">
            <a:off x="4442677" y="3306714"/>
            <a:ext cx="260883" cy="2054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3" name="直線接點 52"/>
          <p:cNvCxnSpPr/>
          <p:nvPr/>
        </p:nvCxnSpPr>
        <p:spPr>
          <a:xfrm>
            <a:off x="6427295" y="2119281"/>
            <a:ext cx="0" cy="3664299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6422443" y="2819788"/>
            <a:ext cx="402160" cy="7200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等腰三角形 54"/>
          <p:cNvSpPr/>
          <p:nvPr/>
        </p:nvSpPr>
        <p:spPr bwMode="auto">
          <a:xfrm rot="5400000">
            <a:off x="6387512" y="3293139"/>
            <a:ext cx="260883" cy="205425"/>
          </a:xfrm>
          <a:prstGeom prst="triangl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8" name="文字方塊 57"/>
          <p:cNvSpPr txBox="1"/>
          <p:nvPr/>
        </p:nvSpPr>
        <p:spPr>
          <a:xfrm>
            <a:off x="6969142" y="1635313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WBD</a:t>
            </a:r>
            <a:endParaRPr lang="zh-TW" altLang="en-US" dirty="0"/>
          </a:p>
        </p:txBody>
      </p:sp>
      <p:cxnSp>
        <p:nvCxnSpPr>
          <p:cNvPr id="63" name="直線接點 62"/>
          <p:cNvCxnSpPr/>
          <p:nvPr/>
        </p:nvCxnSpPr>
        <p:spPr>
          <a:xfrm>
            <a:off x="3524472" y="2334045"/>
            <a:ext cx="0" cy="1794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/>
          <p:cNvCxnSpPr/>
          <p:nvPr/>
        </p:nvCxnSpPr>
        <p:spPr>
          <a:xfrm>
            <a:off x="3930450" y="2644813"/>
            <a:ext cx="0" cy="297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接點 71"/>
          <p:cNvCxnSpPr/>
          <p:nvPr/>
        </p:nvCxnSpPr>
        <p:spPr>
          <a:xfrm>
            <a:off x="3648626" y="2656157"/>
            <a:ext cx="2818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/>
          <p:cNvCxnSpPr/>
          <p:nvPr/>
        </p:nvCxnSpPr>
        <p:spPr>
          <a:xfrm>
            <a:off x="3434928" y="5229200"/>
            <a:ext cx="0" cy="3638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字方塊 85"/>
          <p:cNvSpPr txBox="1"/>
          <p:nvPr/>
        </p:nvSpPr>
        <p:spPr>
          <a:xfrm>
            <a:off x="2519626" y="5475654"/>
            <a:ext cx="18647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smtClean="0"/>
              <a:t>Inconsistency compare 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70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PMP Conf. Reg. Format</a:t>
            </a:r>
            <a:endParaRPr lang="zh-TW" altLang="en-US" dirty="0"/>
          </a:p>
        </p:txBody>
      </p:sp>
      <p:sp>
        <p:nvSpPr>
          <p:cNvPr id="4" name="內容版面配置區 2"/>
          <p:cNvSpPr txBox="1">
            <a:spLocks/>
          </p:cNvSpPr>
          <p:nvPr/>
        </p:nvSpPr>
        <p:spPr bwMode="black">
          <a:xfrm>
            <a:off x="556260" y="901700"/>
            <a:ext cx="8420100" cy="533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v"/>
              <a:defRPr kumimoji="1" sz="2800">
                <a:solidFill>
                  <a:schemeClr val="tx1"/>
                </a:solidFill>
                <a:latin typeface="Tahoma" pitchFamily="34" charset="0"/>
                <a:ea typeface="新細明體" pitchFamily="18" charset="-120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n"/>
              <a:defRPr kumimoji="1" sz="24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l"/>
              <a:defRPr kumimoji="1" sz="20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Tahoma" pitchFamily="34" charset="0"/>
                <a:ea typeface="新細明體" pitchFamily="18" charset="-12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080808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endParaRPr lang="en-US" altLang="zh-TW" dirty="0" smtClean="0"/>
          </a:p>
          <a:p>
            <a:pPr marL="0" indent="0">
              <a:buFont typeface="Wingdings" pitchFamily="2" charset="2"/>
              <a:buNone/>
            </a:pPr>
            <a:endParaRPr lang="en-US" altLang="zh-TW" dirty="0" smtClean="0"/>
          </a:p>
          <a:p>
            <a:r>
              <a:rPr lang="en-US" altLang="zh-TW" sz="2400" b="0" dirty="0" smtClean="0"/>
              <a:t>R : Read</a:t>
            </a:r>
          </a:p>
          <a:p>
            <a:r>
              <a:rPr lang="en-US" altLang="zh-TW" sz="2400" b="0" dirty="0" smtClean="0"/>
              <a:t>W: Write</a:t>
            </a:r>
          </a:p>
          <a:p>
            <a:r>
              <a:rPr lang="en-US" altLang="zh-TW" sz="2400" b="0" dirty="0" smtClean="0"/>
              <a:t>X : Execute</a:t>
            </a:r>
          </a:p>
          <a:p>
            <a:r>
              <a:rPr lang="en-US" altLang="zh-TW" sz="2400" b="0" dirty="0" smtClean="0"/>
              <a:t>A : Address match</a:t>
            </a:r>
          </a:p>
          <a:p>
            <a:r>
              <a:rPr lang="en-US" altLang="zh-TW" sz="2400" b="0" dirty="0" smtClean="0"/>
              <a:t>L : Lock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" y="1198245"/>
            <a:ext cx="8067675" cy="714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2740" y="1912620"/>
            <a:ext cx="59055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920240" y="4264284"/>
            <a:ext cx="6858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000" b="0" dirty="0"/>
              <a:t>TOR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sz="1600" b="0" dirty="0" smtClean="0"/>
              <a:t>PMP </a:t>
            </a:r>
            <a:r>
              <a:rPr lang="en-US" altLang="zh-TW" sz="1600" b="0" dirty="0"/>
              <a:t>entry </a:t>
            </a:r>
            <a:r>
              <a:rPr lang="en-US" altLang="zh-TW" sz="1600" b="0" i="1" dirty="0"/>
              <a:t>i's</a:t>
            </a:r>
            <a:r>
              <a:rPr lang="en-US" altLang="zh-TW" sz="1600" b="0" dirty="0"/>
              <a:t> A field is set to TOR, the entry matches any address a such that </a:t>
            </a:r>
            <a:r>
              <a:rPr lang="en-US" altLang="zh-TW" sz="1600" b="0" dirty="0" err="1"/>
              <a:t>pmpaddr</a:t>
            </a:r>
            <a:r>
              <a:rPr lang="en-US" altLang="zh-TW" sz="1600" b="0" dirty="0"/>
              <a:t> </a:t>
            </a:r>
            <a:r>
              <a:rPr lang="en-US" altLang="zh-TW" sz="1200" b="0" i="1" dirty="0"/>
              <a:t>i-1</a:t>
            </a:r>
            <a:r>
              <a:rPr lang="en-US" altLang="zh-TW" sz="1600" b="0" dirty="0"/>
              <a:t>  &lt;= </a:t>
            </a:r>
            <a:r>
              <a:rPr lang="en-US" altLang="zh-TW" sz="1600" b="0" i="1" dirty="0"/>
              <a:t>a</a:t>
            </a:r>
            <a:r>
              <a:rPr lang="en-US" altLang="zh-TW" sz="1600" b="0" dirty="0"/>
              <a:t> </a:t>
            </a:r>
            <a:r>
              <a:rPr lang="en-US" altLang="zh-TW" sz="1600" dirty="0">
                <a:solidFill>
                  <a:srgbClr val="FF0000"/>
                </a:solidFill>
              </a:rPr>
              <a:t>&lt;</a:t>
            </a:r>
            <a:r>
              <a:rPr lang="en-US" altLang="zh-TW" sz="1600" b="0" dirty="0"/>
              <a:t> </a:t>
            </a:r>
            <a:r>
              <a:rPr lang="en-US" altLang="zh-TW" sz="1600" b="0" dirty="0" err="1"/>
              <a:t>pmpaddr</a:t>
            </a:r>
            <a:r>
              <a:rPr lang="en-US" altLang="zh-TW" sz="1600" b="0" dirty="0"/>
              <a:t> </a:t>
            </a:r>
            <a:r>
              <a:rPr lang="en-US" altLang="zh-TW" sz="1200" b="0" i="1" dirty="0" err="1"/>
              <a:t>i</a:t>
            </a:r>
            <a:r>
              <a:rPr lang="en-US" altLang="zh-TW" sz="1600" b="0" dirty="0"/>
              <a:t>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sz="1600" b="0" dirty="0"/>
              <a:t>PMP entry </a:t>
            </a:r>
            <a:r>
              <a:rPr lang="en-US" altLang="zh-TW" sz="1600" b="0" i="1" dirty="0"/>
              <a:t>0's</a:t>
            </a:r>
            <a:r>
              <a:rPr lang="en-US" altLang="zh-TW" sz="1600" b="0" dirty="0"/>
              <a:t> A field is set to TOR, zero is used for the lower bound, and so it matches any address </a:t>
            </a:r>
            <a:r>
              <a:rPr lang="en-US" altLang="zh-TW" sz="1600" b="0" i="1" dirty="0"/>
              <a:t>a</a:t>
            </a:r>
            <a:r>
              <a:rPr lang="en-US" altLang="zh-TW" sz="1600" b="0" dirty="0"/>
              <a:t> &lt; </a:t>
            </a:r>
            <a:r>
              <a:rPr lang="en-US" altLang="zh-TW" sz="1600" b="0" dirty="0" err="1"/>
              <a:t>pmpaddr</a:t>
            </a:r>
            <a:r>
              <a:rPr lang="en-US" altLang="zh-TW" sz="1600" b="0" dirty="0"/>
              <a:t> </a:t>
            </a:r>
            <a:r>
              <a:rPr lang="en-US" altLang="zh-TW" sz="1200" b="0" i="1" dirty="0"/>
              <a:t>0</a:t>
            </a:r>
            <a:r>
              <a:rPr lang="en-US" altLang="zh-TW" sz="1600" b="0" dirty="0"/>
              <a:t>.</a:t>
            </a:r>
            <a:endParaRPr lang="zh-TW" altLang="en-US" sz="1600" b="0" dirty="0"/>
          </a:p>
        </p:txBody>
      </p:sp>
      <p:sp>
        <p:nvSpPr>
          <p:cNvPr id="8" name="文字方塊 7">
            <a:hlinkClick r:id="rId4" action="ppaction://hlinksldjump"/>
          </p:cNvPr>
          <p:cNvSpPr txBox="1"/>
          <p:nvPr/>
        </p:nvSpPr>
        <p:spPr>
          <a:xfrm>
            <a:off x="8386008" y="6338054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3653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LOCK</a:t>
            </a:r>
            <a:endParaRPr lang="zh-TW" altLang="en-US" dirty="0"/>
          </a:p>
        </p:txBody>
      </p:sp>
      <p:sp>
        <p:nvSpPr>
          <p:cNvPr id="4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r>
              <a:rPr lang="en-US" altLang="zh-TW" sz="2400" dirty="0" smtClean="0"/>
              <a:t>Locked </a:t>
            </a:r>
            <a:r>
              <a:rPr lang="en-US" altLang="zh-TW" sz="2400" dirty="0"/>
              <a:t>PMP entries may only be unlocked with a </a:t>
            </a:r>
            <a:r>
              <a:rPr lang="en-US" altLang="zh-TW" sz="2400" dirty="0" smtClean="0"/>
              <a:t>system reset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r>
              <a:rPr lang="en-US" altLang="zh-TW" sz="2400" dirty="0" smtClean="0"/>
              <a:t>If </a:t>
            </a:r>
            <a:r>
              <a:rPr lang="en-US" altLang="zh-TW" sz="2400" dirty="0"/>
              <a:t>PMP entry </a:t>
            </a:r>
            <a:r>
              <a:rPr lang="en-US" altLang="zh-TW" sz="2400" i="1" dirty="0" err="1"/>
              <a:t>i</a:t>
            </a:r>
            <a:r>
              <a:rPr lang="en-US" altLang="zh-TW" sz="2400" dirty="0"/>
              <a:t> is locked, writes to </a:t>
            </a:r>
            <a:r>
              <a:rPr lang="en-US" altLang="zh-TW" sz="2400" dirty="0" err="1"/>
              <a:t>pmp</a:t>
            </a:r>
            <a:r>
              <a:rPr lang="en-US" altLang="zh-TW" sz="2400" i="1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 err="1"/>
              <a:t>cfg</a:t>
            </a:r>
            <a:r>
              <a:rPr lang="en-US" altLang="zh-TW" sz="2400" dirty="0"/>
              <a:t> and </a:t>
            </a:r>
            <a:r>
              <a:rPr lang="en-US" altLang="zh-TW" sz="2400" dirty="0" err="1"/>
              <a:t>pmpaddr</a:t>
            </a:r>
            <a:r>
              <a:rPr lang="en-US" altLang="zh-TW" sz="2400" i="1" dirty="0" err="1">
                <a:solidFill>
                  <a:srgbClr val="FF0000"/>
                </a:solidFill>
              </a:rPr>
              <a:t>i</a:t>
            </a:r>
            <a:r>
              <a:rPr lang="en-US" altLang="zh-TW" sz="2400" dirty="0"/>
              <a:t> are ignored. </a:t>
            </a:r>
            <a:endParaRPr lang="en-US" altLang="zh-TW" sz="2400" dirty="0" smtClean="0"/>
          </a:p>
          <a:p>
            <a:r>
              <a:rPr lang="en-US" altLang="zh-TW" sz="2400" dirty="0"/>
              <a:t>I</a:t>
            </a:r>
            <a:r>
              <a:rPr lang="en-US" altLang="zh-TW" sz="2400" dirty="0" smtClean="0"/>
              <a:t>f </a:t>
            </a:r>
            <a:r>
              <a:rPr lang="en-US" altLang="zh-TW" sz="2400" dirty="0" err="1" smtClean="0"/>
              <a:t>pmp</a:t>
            </a:r>
            <a:r>
              <a:rPr lang="en-US" altLang="zh-TW" sz="2400" i="1" dirty="0" err="1" smtClean="0">
                <a:solidFill>
                  <a:srgbClr val="FF0000"/>
                </a:solidFill>
              </a:rPr>
              <a:t>i</a:t>
            </a:r>
            <a:r>
              <a:rPr lang="en-US" altLang="zh-TW" sz="2400" dirty="0" err="1" smtClean="0"/>
              <a:t>cfg.A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set to </a:t>
            </a:r>
            <a:r>
              <a:rPr lang="en-US" altLang="zh-TW" sz="2400" dirty="0">
                <a:solidFill>
                  <a:srgbClr val="FF0000"/>
                </a:solidFill>
              </a:rPr>
              <a:t>TOR</a:t>
            </a:r>
            <a:r>
              <a:rPr lang="en-US" altLang="zh-TW" sz="2400" dirty="0"/>
              <a:t>, writes to </a:t>
            </a:r>
            <a:r>
              <a:rPr lang="en-US" altLang="zh-TW" sz="2400" dirty="0" smtClean="0"/>
              <a:t>pmpaddr</a:t>
            </a:r>
            <a:r>
              <a:rPr lang="en-US" altLang="zh-TW" sz="1800" i="1" dirty="0" smtClean="0">
                <a:solidFill>
                  <a:srgbClr val="FF0000"/>
                </a:solidFill>
              </a:rPr>
              <a:t>i-1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are ignored.</a:t>
            </a:r>
          </a:p>
          <a:p>
            <a:r>
              <a:rPr lang="en-US" altLang="zh-TW" sz="2400" dirty="0" smtClean="0"/>
              <a:t>When </a:t>
            </a:r>
            <a:r>
              <a:rPr lang="en-US" altLang="zh-TW" sz="2400" dirty="0"/>
              <a:t>the L bit is </a:t>
            </a:r>
            <a:r>
              <a:rPr lang="en-US" altLang="zh-TW" sz="2400" dirty="0" smtClean="0">
                <a:solidFill>
                  <a:srgbClr val="FF0000"/>
                </a:solidFill>
              </a:rPr>
              <a:t>set</a:t>
            </a:r>
            <a:r>
              <a:rPr lang="en-US" altLang="zh-TW" sz="2400" dirty="0" smtClean="0"/>
              <a:t>, </a:t>
            </a:r>
            <a:r>
              <a:rPr lang="en-US" altLang="zh-TW" sz="2400" dirty="0"/>
              <a:t>the </a:t>
            </a:r>
            <a:r>
              <a:rPr lang="en-US" altLang="zh-TW" sz="2400" dirty="0" smtClean="0"/>
              <a:t>R/W/X these </a:t>
            </a:r>
            <a:r>
              <a:rPr lang="en-US" altLang="zh-TW" sz="2400" dirty="0"/>
              <a:t>permissions are enforced for all </a:t>
            </a:r>
            <a:r>
              <a:rPr lang="en-US" altLang="zh-TW" sz="2400" dirty="0" smtClean="0"/>
              <a:t>privilege modes</a:t>
            </a:r>
            <a:r>
              <a:rPr lang="en-US" altLang="zh-TW" sz="2400" dirty="0"/>
              <a:t>. </a:t>
            </a:r>
            <a:endParaRPr lang="en-US" altLang="zh-TW" sz="2400" dirty="0" smtClean="0"/>
          </a:p>
          <a:p>
            <a:r>
              <a:rPr lang="en-US" altLang="zh-TW" sz="2400" dirty="0" smtClean="0"/>
              <a:t>When </a:t>
            </a:r>
            <a:r>
              <a:rPr lang="en-US" altLang="zh-TW" sz="2400" dirty="0"/>
              <a:t>the L bit is </a:t>
            </a:r>
            <a:r>
              <a:rPr lang="en-US" altLang="zh-TW" sz="2400" dirty="0">
                <a:solidFill>
                  <a:srgbClr val="FF0000"/>
                </a:solidFill>
              </a:rPr>
              <a:t>clear</a:t>
            </a:r>
            <a:r>
              <a:rPr lang="en-US" altLang="zh-TW" sz="2400" dirty="0"/>
              <a:t>, any M-mode access matching the PMP entry will </a:t>
            </a:r>
            <a:r>
              <a:rPr lang="en-US" altLang="zh-TW" sz="2400" dirty="0" smtClean="0"/>
              <a:t>succeed.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3715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Priority and Matching Logic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228600" y="1169283"/>
            <a:ext cx="83872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0" dirty="0" smtClean="0"/>
              <a:t>- PMP </a:t>
            </a:r>
            <a:r>
              <a:rPr lang="en-US" altLang="zh-TW" sz="2000" b="0" dirty="0"/>
              <a:t>entries are statically prioritized</a:t>
            </a:r>
            <a:endParaRPr lang="en-US" altLang="zh-TW" sz="2000" b="0" dirty="0" smtClean="0"/>
          </a:p>
          <a:p>
            <a:r>
              <a:rPr lang="en-US" altLang="zh-TW" sz="2000" b="0" dirty="0" smtClean="0"/>
              <a:t>- Failed </a:t>
            </a:r>
            <a:r>
              <a:rPr lang="en-US" altLang="zh-TW" sz="2000" b="0" dirty="0"/>
              <a:t>accesses generate a load, store, or instruction access </a:t>
            </a:r>
            <a:r>
              <a:rPr lang="en-US" altLang="zh-TW" sz="2000" b="0" dirty="0" smtClean="0"/>
              <a:t>exception.</a:t>
            </a:r>
            <a:endParaRPr lang="zh-TW" altLang="en-US" sz="2000" b="0" dirty="0"/>
          </a:p>
        </p:txBody>
      </p:sp>
      <p:graphicFrame>
        <p:nvGraphicFramePr>
          <p:cNvPr id="5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109289"/>
              </p:ext>
            </p:extLst>
          </p:nvPr>
        </p:nvGraphicFramePr>
        <p:xfrm>
          <a:off x="426720" y="2095500"/>
          <a:ext cx="7772401" cy="2133600"/>
        </p:xfrm>
        <a:graphic>
          <a:graphicData uri="http://schemas.openxmlformats.org/drawingml/2006/table">
            <a:tbl>
              <a:tblPr/>
              <a:tblGrid>
                <a:gridCol w="1371600"/>
                <a:gridCol w="1567286"/>
                <a:gridCol w="2337503"/>
                <a:gridCol w="1253788"/>
                <a:gridCol w="1242224"/>
              </a:tblGrid>
              <a:tr h="355600"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Mode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No </a:t>
                      </a:r>
                      <a:r>
                        <a:rPr lang="en-US" b="0" dirty="0" smtClean="0">
                          <a:effectLst/>
                        </a:rPr>
                        <a:t>PMP entry </a:t>
                      </a:r>
                      <a:r>
                        <a:rPr lang="en-US" b="0" dirty="0">
                          <a:effectLst/>
                        </a:rPr>
                        <a:t>m</a:t>
                      </a:r>
                      <a:r>
                        <a:rPr lang="en-US" b="0" dirty="0" smtClean="0">
                          <a:effectLst/>
                        </a:rPr>
                        <a:t>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If a PMP </a:t>
                      </a:r>
                      <a:r>
                        <a:rPr lang="en-US" b="0" dirty="0">
                          <a:effectLst/>
                        </a:rPr>
                        <a:t>entry </a:t>
                      </a:r>
                      <a:r>
                        <a:rPr lang="en-US" b="0" dirty="0" smtClean="0">
                          <a:effectLst/>
                        </a:rPr>
                        <a:t>match any-byte.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No </a:t>
                      </a:r>
                      <a:r>
                        <a:rPr lang="en-US" b="0" dirty="0" smtClean="0">
                          <a:effectLst/>
                        </a:rPr>
                        <a:t>all-byte match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All-byte </a:t>
                      </a:r>
                      <a:r>
                        <a:rPr lang="en-US" b="0" dirty="0" smtClean="0">
                          <a:effectLst/>
                        </a:rPr>
                        <a:t>match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5560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L=0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L=1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71120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 smtClean="0">
                          <a:effectLst/>
                        </a:rPr>
                        <a:t>M</a:t>
                      </a:r>
                      <a:endParaRPr lang="en-US" b="0" dirty="0">
                        <a:effectLst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Success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Fail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Success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check R/W/X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S/U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Fail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Fail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ase"/>
                      <a:r>
                        <a:rPr lang="en-US" b="0" dirty="0">
                          <a:effectLst/>
                        </a:rPr>
                        <a:t>check R/W/X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657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PMP </a:t>
            </a:r>
            <a:r>
              <a:rPr lang="en-US" altLang="zh-TW" dirty="0" smtClean="0"/>
              <a:t>Granularity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The PMP </a:t>
            </a:r>
            <a:r>
              <a:rPr lang="en-US" altLang="zh-TW" dirty="0" smtClean="0"/>
              <a:t>granularity is configurable.</a:t>
            </a:r>
          </a:p>
          <a:p>
            <a:pPr lvl="1"/>
            <a:r>
              <a:rPr lang="en-US" altLang="zh-TW" dirty="0" smtClean="0"/>
              <a:t>There are 8, 16, 32, …, 4K byte can set.</a:t>
            </a:r>
          </a:p>
          <a:p>
            <a:pPr lvl="1"/>
            <a:r>
              <a:rPr lang="en-US" altLang="zh-TW" dirty="0" smtClean="0"/>
              <a:t>The PMP checked logic bit should </a:t>
            </a:r>
            <a:r>
              <a:rPr lang="en-US" altLang="zh-TW" dirty="0"/>
              <a:t>be variable with granularity. 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733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PMP 1/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Vector access and setting limitation</a:t>
            </a:r>
          </a:p>
          <a:p>
            <a:pPr lvl="1"/>
            <a:r>
              <a:rPr lang="en-US" altLang="zh-TW" dirty="0"/>
              <a:t>Overlap PMP region with higher priority </a:t>
            </a:r>
            <a:r>
              <a:rPr lang="en-US" altLang="zh-TW" dirty="0" smtClean="0"/>
              <a:t>should not less than 512bytes.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vector access should be falls completely within a PMP entry.</a:t>
            </a:r>
          </a:p>
          <a:p>
            <a:pPr lvl="1"/>
            <a:r>
              <a:rPr lang="en-US" altLang="zh-TW" dirty="0" smtClean="0"/>
              <a:t>The </a:t>
            </a:r>
            <a:r>
              <a:rPr lang="en-US" altLang="zh-TW" dirty="0"/>
              <a:t>PMP entry should be greater than or equal than 512 bytes.</a:t>
            </a:r>
          </a:p>
          <a:p>
            <a:pPr lvl="1"/>
            <a:r>
              <a:rPr lang="en-US" altLang="zh-TW" dirty="0"/>
              <a:t>T</a:t>
            </a:r>
            <a:r>
              <a:rPr lang="en-US" altLang="zh-TW" dirty="0" smtClean="0"/>
              <a:t>he </a:t>
            </a:r>
            <a:r>
              <a:rPr lang="en-US" altLang="zh-TW" dirty="0"/>
              <a:t>TOR lower and upper bound should be aligned the 512 boundary</a:t>
            </a:r>
            <a:r>
              <a:rPr lang="en-US" altLang="zh-TW" dirty="0" smtClean="0"/>
              <a:t>.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8767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Vector PMP </a:t>
            </a:r>
            <a:r>
              <a:rPr lang="en-US" altLang="zh-TW" dirty="0" smtClean="0"/>
              <a:t>2/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2301240" y="1383030"/>
            <a:ext cx="1196340" cy="166116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2331720" y="262509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uop0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2331720" y="220599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uop1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矩形 6"/>
          <p:cNvSpPr/>
          <p:nvPr/>
        </p:nvSpPr>
        <p:spPr bwMode="auto">
          <a:xfrm>
            <a:off x="2331720" y="138303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uop15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2331720" y="180213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…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右大括弧 9"/>
          <p:cNvSpPr/>
          <p:nvPr/>
        </p:nvSpPr>
        <p:spPr bwMode="auto">
          <a:xfrm>
            <a:off x="3566160" y="1383030"/>
            <a:ext cx="274320" cy="1661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3901440" y="2065258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region&gt;=512B</a:t>
            </a:r>
            <a:endParaRPr lang="zh-TW" altLang="en-US" dirty="0"/>
          </a:p>
        </p:txBody>
      </p:sp>
      <p:sp>
        <p:nvSpPr>
          <p:cNvPr id="12" name="矩形 11"/>
          <p:cNvSpPr/>
          <p:nvPr/>
        </p:nvSpPr>
        <p:spPr bwMode="auto">
          <a:xfrm>
            <a:off x="2308860" y="4911090"/>
            <a:ext cx="1196340" cy="166116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339340" y="491109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uop0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矩形 13"/>
          <p:cNvSpPr/>
          <p:nvPr/>
        </p:nvSpPr>
        <p:spPr bwMode="auto">
          <a:xfrm>
            <a:off x="2339340" y="4442460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uop1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右大括弧 16"/>
          <p:cNvSpPr/>
          <p:nvPr/>
        </p:nvSpPr>
        <p:spPr bwMode="auto">
          <a:xfrm>
            <a:off x="3558540" y="4911090"/>
            <a:ext cx="274320" cy="1661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3901438" y="132969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Any </a:t>
            </a:r>
            <a:r>
              <a:rPr lang="en-US" altLang="zh-TW" dirty="0" err="1" smtClean="0"/>
              <a:t>uop</a:t>
            </a:r>
            <a:r>
              <a:rPr lang="en-US" altLang="zh-TW" dirty="0" smtClean="0"/>
              <a:t> &lt;=512B</a:t>
            </a:r>
          </a:p>
        </p:txBody>
      </p:sp>
      <p:sp>
        <p:nvSpPr>
          <p:cNvPr id="19" name="矩形 18"/>
          <p:cNvSpPr/>
          <p:nvPr/>
        </p:nvSpPr>
        <p:spPr bwMode="auto">
          <a:xfrm>
            <a:off x="2308860" y="3205996"/>
            <a:ext cx="1196340" cy="166116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右大括弧 19"/>
          <p:cNvSpPr/>
          <p:nvPr/>
        </p:nvSpPr>
        <p:spPr bwMode="auto">
          <a:xfrm>
            <a:off x="3543300" y="3200400"/>
            <a:ext cx="274320" cy="1661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文字方塊 20"/>
          <p:cNvSpPr txBox="1"/>
          <p:nvPr/>
        </p:nvSpPr>
        <p:spPr>
          <a:xfrm>
            <a:off x="3794760" y="384048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region&gt;=512B</a:t>
            </a:r>
            <a:endParaRPr lang="zh-TW" altLang="en-US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3794760" y="5557004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region&gt;=512B</a:t>
            </a:r>
            <a:endParaRPr lang="zh-TW" altLang="en-US" dirty="0"/>
          </a:p>
        </p:txBody>
      </p:sp>
      <p:sp>
        <p:nvSpPr>
          <p:cNvPr id="23" name="文字方塊 22"/>
          <p:cNvSpPr txBox="1"/>
          <p:nvPr/>
        </p:nvSpPr>
        <p:spPr>
          <a:xfrm>
            <a:off x="277907" y="1198364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Success</a:t>
            </a:r>
          </a:p>
        </p:txBody>
      </p:sp>
    </p:spTree>
    <p:extLst>
      <p:ext uri="{BB962C8B-B14F-4D97-AF65-F5344CB8AC3E}">
        <p14:creationId xmlns:p14="http://schemas.microsoft.com/office/powerpoint/2010/main" val="1303088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MMU Block </a:t>
            </a:r>
            <a:r>
              <a:rPr lang="en-US" altLang="zh-TW" dirty="0"/>
              <a:t>Diagram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grpSp>
        <p:nvGrpSpPr>
          <p:cNvPr id="30" name="畫布 149"/>
          <p:cNvGrpSpPr/>
          <p:nvPr/>
        </p:nvGrpSpPr>
        <p:grpSpPr>
          <a:xfrm>
            <a:off x="1691680" y="2168753"/>
            <a:ext cx="5629275" cy="3132455"/>
            <a:chOff x="0" y="0"/>
            <a:chExt cx="5629275" cy="3132455"/>
          </a:xfrm>
        </p:grpSpPr>
        <p:sp>
          <p:nvSpPr>
            <p:cNvPr id="31" name="矩形 30"/>
            <p:cNvSpPr/>
            <p:nvPr/>
          </p:nvSpPr>
          <p:spPr>
            <a:xfrm>
              <a:off x="0" y="0"/>
              <a:ext cx="5629275" cy="3132455"/>
            </a:xfrm>
            <a:prstGeom prst="rect">
              <a:avLst/>
            </a:prstGeom>
            <a:noFill/>
            <a:ln w="19050" cap="flat" cmpd="sng" algn="ctr">
              <a:solidFill>
                <a:srgbClr val="0000FF"/>
              </a:solidFill>
              <a:prstDash val="solid"/>
              <a:miter lim="800000"/>
              <a:headEnd type="none" w="med" len="med"/>
              <a:tailEnd type="none" w="med" len="med"/>
            </a:ln>
          </p:spPr>
        </p:sp>
        <p:sp>
          <p:nvSpPr>
            <p:cNvPr id="32" name="矩形 31"/>
            <p:cNvSpPr/>
            <p:nvPr/>
          </p:nvSpPr>
          <p:spPr>
            <a:xfrm>
              <a:off x="1081196" y="636103"/>
              <a:ext cx="4455599" cy="1876509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Georgia"/>
                  <a:cs typeface="Calibri"/>
                </a:rPr>
                <a:t> 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33" name="肘形接點 32"/>
            <p:cNvCxnSpPr/>
            <p:nvPr/>
          </p:nvCxnSpPr>
          <p:spPr>
            <a:xfrm>
              <a:off x="2920114" y="926190"/>
              <a:ext cx="1542704" cy="415234"/>
            </a:xfrm>
            <a:prstGeom prst="bentConnector3">
              <a:avLst>
                <a:gd name="adj1" fmla="val 99968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34" name="肘形接點 33"/>
            <p:cNvCxnSpPr/>
            <p:nvPr/>
          </p:nvCxnSpPr>
          <p:spPr>
            <a:xfrm>
              <a:off x="2920200" y="1006472"/>
              <a:ext cx="1344725" cy="335104"/>
            </a:xfrm>
            <a:prstGeom prst="bentConnector3">
              <a:avLst>
                <a:gd name="adj1" fmla="val 99713"/>
              </a:avLst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sp>
          <p:nvSpPr>
            <p:cNvPr id="35" name="矩形 34"/>
            <p:cNvSpPr/>
            <p:nvPr/>
          </p:nvSpPr>
          <p:spPr>
            <a:xfrm>
              <a:off x="2237400" y="758006"/>
              <a:ext cx="682831" cy="38186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ITLB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6" name="矩形 35"/>
            <p:cNvSpPr/>
            <p:nvPr/>
          </p:nvSpPr>
          <p:spPr>
            <a:xfrm>
              <a:off x="3145837" y="758006"/>
              <a:ext cx="682831" cy="38186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DTLB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3086494" y="159014"/>
              <a:ext cx="660280" cy="296966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LSU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296973" y="159006"/>
              <a:ext cx="504462" cy="24994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I</a:t>
              </a: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F</a:t>
              </a:r>
              <a:r>
                <a:rPr kumimoji="0" lang="en-US" sz="1200" b="0" i="0" u="none" strike="noStrike" kern="10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U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368490" y="825897"/>
              <a:ext cx="640718" cy="305429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sfence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1306778" y="1341729"/>
              <a:ext cx="2521869" cy="30875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Shared TLB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1" name="矩形 40"/>
            <p:cNvSpPr/>
            <p:nvPr/>
          </p:nvSpPr>
          <p:spPr>
            <a:xfrm>
              <a:off x="2292664" y="2670866"/>
              <a:ext cx="627621" cy="285754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BIU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2" name="矩形 41"/>
            <p:cNvSpPr/>
            <p:nvPr/>
          </p:nvSpPr>
          <p:spPr>
            <a:xfrm>
              <a:off x="1306702" y="1863906"/>
              <a:ext cx="2521833" cy="522536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Page table walker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4013439" y="1347726"/>
              <a:ext cx="682831" cy="308758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PMP</a:t>
              </a:r>
              <a:endParaRPr kumimoji="0" lang="zh-TW" altLang="en-US" sz="1200" b="0" i="0" u="none" strike="noStrike" kern="1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193796" y="1885281"/>
              <a:ext cx="815408" cy="486171"/>
            </a:xfrm>
            <a:prstGeom prst="rect">
              <a:avLst/>
            </a:prstGeom>
            <a:noFill/>
            <a:ln w="9525" cap="flat" cmpd="sng" algn="ctr">
              <a:noFill/>
              <a:prstDash val="solid"/>
            </a:ln>
            <a:effectLst/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LSU PTE PA query 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sp>
          <p:nvSpPr>
            <p:cNvPr id="45" name="矩形 44"/>
            <p:cNvSpPr/>
            <p:nvPr/>
          </p:nvSpPr>
          <p:spPr>
            <a:xfrm>
              <a:off x="1306778" y="758006"/>
              <a:ext cx="682831" cy="381852"/>
            </a:xfrm>
            <a:prstGeom prst="rect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9525" cap="flat" cmpd="sng" algn="ctr">
              <a:solidFill>
                <a:sysClr val="windowText" lastClr="000000">
                  <a:shade val="95000"/>
                  <a:satMod val="10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/>
                  <a:ea typeface="新細明體"/>
                  <a:cs typeface="Calibri"/>
                </a:rPr>
                <a:t>SFENCE</a:t>
              </a:r>
              <a:endParaRPr kumimoji="0" lang="zh-TW" altLang="en-US" sz="1200" b="0" i="0" u="none" strike="noStrike" kern="1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eorgia"/>
                <a:ea typeface="Georgia"/>
                <a:cs typeface="Calibri"/>
              </a:endParaRPr>
            </a:p>
          </p:txBody>
        </p:sp>
        <p:cxnSp>
          <p:nvCxnSpPr>
            <p:cNvPr id="46" name="肘形接點 45"/>
            <p:cNvCxnSpPr>
              <a:stCxn id="43" idx="2"/>
              <a:endCxn id="42" idx="3"/>
            </p:cNvCxnSpPr>
            <p:nvPr/>
          </p:nvCxnSpPr>
          <p:spPr>
            <a:xfrm rot="5400000">
              <a:off x="3857350" y="1627669"/>
              <a:ext cx="468690" cy="526320"/>
            </a:xfrm>
            <a:prstGeom prst="bentConnector2">
              <a:avLst/>
            </a:prstGeom>
            <a:noFill/>
            <a:ln w="381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7" name="直線單箭頭接點 46"/>
            <p:cNvCxnSpPr/>
            <p:nvPr/>
          </p:nvCxnSpPr>
          <p:spPr>
            <a:xfrm>
              <a:off x="951016" y="2163450"/>
              <a:ext cx="304481" cy="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8" name="直線單箭頭接點 47"/>
            <p:cNvCxnSpPr/>
            <p:nvPr/>
          </p:nvCxnSpPr>
          <p:spPr>
            <a:xfrm flipV="1">
              <a:off x="951088" y="989252"/>
              <a:ext cx="304506" cy="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49" name="直線單箭頭接點 48"/>
            <p:cNvCxnSpPr/>
            <p:nvPr/>
          </p:nvCxnSpPr>
          <p:spPr>
            <a:xfrm flipV="1">
              <a:off x="2562108" y="504967"/>
              <a:ext cx="0" cy="25802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0" name="直線單箭頭接點 49"/>
            <p:cNvCxnSpPr/>
            <p:nvPr/>
          </p:nvCxnSpPr>
          <p:spPr>
            <a:xfrm flipV="1">
              <a:off x="3449213" y="504967"/>
              <a:ext cx="0" cy="258020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1" name="直線單箭頭接點 50"/>
            <p:cNvCxnSpPr/>
            <p:nvPr/>
          </p:nvCxnSpPr>
          <p:spPr>
            <a:xfrm flipV="1">
              <a:off x="3462569" y="1131326"/>
              <a:ext cx="0" cy="20783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2" name="直線單箭頭接點 51"/>
            <p:cNvCxnSpPr/>
            <p:nvPr/>
          </p:nvCxnSpPr>
          <p:spPr>
            <a:xfrm flipV="1">
              <a:off x="2562114" y="1139896"/>
              <a:ext cx="0" cy="20783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3" name="直線單箭頭接點 52"/>
            <p:cNvCxnSpPr/>
            <p:nvPr/>
          </p:nvCxnSpPr>
          <p:spPr>
            <a:xfrm flipV="1">
              <a:off x="1667262" y="1131507"/>
              <a:ext cx="0" cy="20783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4" name="直線單箭頭接點 53"/>
            <p:cNvCxnSpPr/>
            <p:nvPr/>
          </p:nvCxnSpPr>
          <p:spPr>
            <a:xfrm flipV="1">
              <a:off x="2562109" y="1650487"/>
              <a:ext cx="0" cy="207831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  <p:cxnSp>
          <p:nvCxnSpPr>
            <p:cNvPr id="55" name="直線單箭頭接點 54"/>
            <p:cNvCxnSpPr/>
            <p:nvPr/>
          </p:nvCxnSpPr>
          <p:spPr>
            <a:xfrm flipV="1">
              <a:off x="2629352" y="2386030"/>
              <a:ext cx="0" cy="284532"/>
            </a:xfrm>
            <a:prstGeom prst="straightConnector1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headEnd type="triangle" w="med" len="med"/>
              <a:tailEnd type="triangle" w="med" len="med"/>
            </a:ln>
            <a:effectLst/>
          </p:spPr>
        </p:cxnSp>
      </p:grpSp>
      <p:sp>
        <p:nvSpPr>
          <p:cNvPr id="56" name="矩形 55"/>
          <p:cNvSpPr/>
          <p:nvPr/>
        </p:nvSpPr>
        <p:spPr>
          <a:xfrm>
            <a:off x="6465996" y="3516479"/>
            <a:ext cx="682831" cy="308758"/>
          </a:xfrm>
          <a:prstGeom prst="rect">
            <a:avLst/>
          </a:prstGeom>
          <a:gradFill rotWithShape="1">
            <a:gsLst>
              <a:gs pos="0">
                <a:sysClr val="windowText" lastClr="000000">
                  <a:tint val="50000"/>
                  <a:satMod val="300000"/>
                </a:sysClr>
              </a:gs>
              <a:gs pos="35000">
                <a:sysClr val="windowText" lastClr="000000">
                  <a:tint val="37000"/>
                  <a:satMod val="300000"/>
                </a:sysClr>
              </a:gs>
              <a:gs pos="100000">
                <a:sysClr val="windowText" lastClr="000000">
                  <a:tint val="15000"/>
                  <a:satMod val="350000"/>
                </a:sysClr>
              </a:gs>
            </a:gsLst>
            <a:lin ang="16200000" scaled="1"/>
          </a:gradFill>
          <a:ln w="9525" cap="flat" cmpd="sng" algn="ctr">
            <a:solidFill>
              <a:sysClr val="windowText" lastClr="000000">
                <a:shade val="95000"/>
                <a:satMod val="10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0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新細明體"/>
                <a:cs typeface="Calibri"/>
              </a:rPr>
              <a:t>PMA</a:t>
            </a:r>
            <a:endParaRPr kumimoji="0" lang="zh-TW" altLang="en-US" sz="1200" b="0" i="0" u="none" strike="noStrike" kern="1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Georgia"/>
              <a:ea typeface="Georgia"/>
              <a:cs typeface="Calibri"/>
            </a:endParaRPr>
          </a:p>
        </p:txBody>
      </p:sp>
      <p:cxnSp>
        <p:nvCxnSpPr>
          <p:cNvPr id="57" name="直線接點 56"/>
          <p:cNvCxnSpPr/>
          <p:nvPr/>
        </p:nvCxnSpPr>
        <p:spPr>
          <a:xfrm>
            <a:off x="6173166" y="3094943"/>
            <a:ext cx="713937" cy="0"/>
          </a:xfrm>
          <a:prstGeom prst="line">
            <a:avLst/>
          </a:prstGeom>
          <a:noFill/>
          <a:ln w="3492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cxnSp>
        <p:nvCxnSpPr>
          <p:cNvPr id="58" name="直線接點 57"/>
          <p:cNvCxnSpPr/>
          <p:nvPr/>
        </p:nvCxnSpPr>
        <p:spPr>
          <a:xfrm>
            <a:off x="5971845" y="3175225"/>
            <a:ext cx="695806" cy="0"/>
          </a:xfrm>
          <a:prstGeom prst="line">
            <a:avLst/>
          </a:prstGeom>
          <a:noFill/>
          <a:ln w="34925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cxnSp>
        <p:nvCxnSpPr>
          <p:cNvPr id="59" name="直線單箭頭接點 58"/>
          <p:cNvCxnSpPr/>
          <p:nvPr/>
        </p:nvCxnSpPr>
        <p:spPr>
          <a:xfrm>
            <a:off x="6656171" y="3166836"/>
            <a:ext cx="0" cy="341255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0" name="直線單箭頭接點 59"/>
          <p:cNvCxnSpPr/>
          <p:nvPr/>
        </p:nvCxnSpPr>
        <p:spPr>
          <a:xfrm>
            <a:off x="6868435" y="3094943"/>
            <a:ext cx="0" cy="413148"/>
          </a:xfrm>
          <a:prstGeom prst="straightConnector1">
            <a:avLst/>
          </a:prstGeom>
          <a:noFill/>
          <a:ln w="34925" cap="flat" cmpd="sng" algn="ctr">
            <a:solidFill>
              <a:srgbClr val="C0504D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61" name="肘形接點 60"/>
          <p:cNvCxnSpPr/>
          <p:nvPr/>
        </p:nvCxnSpPr>
        <p:spPr>
          <a:xfrm rot="10800000" flipV="1">
            <a:off x="5520348" y="3819240"/>
            <a:ext cx="1272946" cy="617872"/>
          </a:xfrm>
          <a:prstGeom prst="bentConnector3">
            <a:avLst>
              <a:gd name="adj1" fmla="val 115"/>
            </a:avLst>
          </a:prstGeom>
          <a:noFill/>
          <a:ln w="38100" cap="flat" cmpd="sng" algn="ctr">
            <a:solidFill>
              <a:srgbClr val="C0504D">
                <a:lumMod val="75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Vector PMP 3/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 bwMode="auto">
          <a:xfrm>
            <a:off x="408560" y="1606034"/>
            <a:ext cx="1196340" cy="166116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439040" y="2619494"/>
            <a:ext cx="1120140" cy="419100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uop0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右大括弧 8"/>
          <p:cNvSpPr/>
          <p:nvPr/>
        </p:nvSpPr>
        <p:spPr bwMode="auto">
          <a:xfrm>
            <a:off x="1673480" y="1606034"/>
            <a:ext cx="274320" cy="1661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2008760" y="2288262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region&lt;512B</a:t>
            </a:r>
            <a:endParaRPr lang="zh-TW" altLang="en-US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16007" y="116990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fail</a:t>
            </a:r>
          </a:p>
        </p:txBody>
      </p:sp>
      <p:sp>
        <p:nvSpPr>
          <p:cNvPr id="13" name="矩形 12"/>
          <p:cNvSpPr/>
          <p:nvPr/>
        </p:nvSpPr>
        <p:spPr bwMode="auto">
          <a:xfrm>
            <a:off x="3048000" y="4069080"/>
            <a:ext cx="1196340" cy="166116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右大括弧 14"/>
          <p:cNvSpPr/>
          <p:nvPr/>
        </p:nvSpPr>
        <p:spPr bwMode="auto">
          <a:xfrm>
            <a:off x="4312920" y="4069080"/>
            <a:ext cx="274320" cy="16611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4648200" y="4751308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i="1" dirty="0" smtClean="0"/>
              <a:t>(x+1)</a:t>
            </a:r>
            <a:r>
              <a:rPr lang="en-US" altLang="zh-TW" dirty="0" smtClean="0"/>
              <a:t> region=512B</a:t>
            </a:r>
            <a:endParaRPr lang="zh-TW" altLang="en-US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16007" y="3649980"/>
            <a:ext cx="389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Can’t be set in vector </a:t>
            </a:r>
            <a:r>
              <a:rPr lang="en-US" altLang="zh-TW" dirty="0" err="1" smtClean="0"/>
              <a:t>pmp</a:t>
            </a:r>
            <a:r>
              <a:rPr lang="en-US" altLang="zh-TW" dirty="0" smtClean="0"/>
              <a:t> entries</a:t>
            </a:r>
          </a:p>
        </p:txBody>
      </p:sp>
      <p:sp>
        <p:nvSpPr>
          <p:cNvPr id="18" name="矩形 17"/>
          <p:cNvSpPr/>
          <p:nvPr/>
        </p:nvSpPr>
        <p:spPr bwMode="auto">
          <a:xfrm>
            <a:off x="3101340" y="4408408"/>
            <a:ext cx="1143000" cy="481846"/>
          </a:xfrm>
          <a:prstGeom prst="rect">
            <a:avLst/>
          </a:prstGeom>
          <a:noFill/>
          <a:ln w="508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右大括弧 18"/>
          <p:cNvSpPr/>
          <p:nvPr/>
        </p:nvSpPr>
        <p:spPr bwMode="auto">
          <a:xfrm rot="10800000">
            <a:off x="2718326" y="4408408"/>
            <a:ext cx="274320" cy="40386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文字方塊 19"/>
          <p:cNvSpPr txBox="1"/>
          <p:nvPr/>
        </p:nvSpPr>
        <p:spPr>
          <a:xfrm>
            <a:off x="408372" y="4423648"/>
            <a:ext cx="24224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i="1" dirty="0" smtClean="0"/>
              <a:t>(x)</a:t>
            </a:r>
            <a:r>
              <a:rPr lang="en-US" altLang="zh-TW" dirty="0" smtClean="0"/>
              <a:t> region&lt;512B</a:t>
            </a:r>
            <a:endParaRPr lang="zh-TW" altLang="en-US" dirty="0"/>
          </a:p>
        </p:txBody>
      </p:sp>
      <p:cxnSp>
        <p:nvCxnSpPr>
          <p:cNvPr id="22" name="直線接點 21"/>
          <p:cNvCxnSpPr/>
          <p:nvPr/>
        </p:nvCxnSpPr>
        <p:spPr bwMode="auto">
          <a:xfrm>
            <a:off x="228600" y="3489960"/>
            <a:ext cx="84963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矩形 22"/>
          <p:cNvSpPr/>
          <p:nvPr/>
        </p:nvSpPr>
        <p:spPr bwMode="auto">
          <a:xfrm>
            <a:off x="4976750" y="1604248"/>
            <a:ext cx="1196340" cy="682228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4" name="矩形 23"/>
          <p:cNvSpPr/>
          <p:nvPr/>
        </p:nvSpPr>
        <p:spPr bwMode="auto">
          <a:xfrm>
            <a:off x="5014850" y="2333982"/>
            <a:ext cx="1120140" cy="727472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uop0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5" name="右大括弧 24"/>
          <p:cNvSpPr/>
          <p:nvPr/>
        </p:nvSpPr>
        <p:spPr bwMode="auto">
          <a:xfrm>
            <a:off x="6249290" y="2333982"/>
            <a:ext cx="274320" cy="1049298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6" name="文字方塊 25"/>
          <p:cNvSpPr txBox="1"/>
          <p:nvPr/>
        </p:nvSpPr>
        <p:spPr>
          <a:xfrm>
            <a:off x="6584570" y="2614136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region&gt;=512B</a:t>
            </a:r>
            <a:endParaRPr lang="zh-TW" altLang="en-US" dirty="0"/>
          </a:p>
        </p:txBody>
      </p:sp>
      <p:sp>
        <p:nvSpPr>
          <p:cNvPr id="27" name="矩形 26"/>
          <p:cNvSpPr/>
          <p:nvPr/>
        </p:nvSpPr>
        <p:spPr bwMode="auto">
          <a:xfrm>
            <a:off x="4976750" y="2316480"/>
            <a:ext cx="1196340" cy="1066800"/>
          </a:xfrm>
          <a:prstGeom prst="rect">
            <a:avLst/>
          </a:prstGeom>
          <a:noFill/>
          <a:ln w="508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8" name="矩形 27"/>
          <p:cNvSpPr/>
          <p:nvPr/>
        </p:nvSpPr>
        <p:spPr bwMode="auto">
          <a:xfrm>
            <a:off x="5014850" y="1901428"/>
            <a:ext cx="1120140" cy="377428"/>
          </a:xfrm>
          <a:prstGeom prst="rect">
            <a:avLst/>
          </a:prstGeom>
          <a:solidFill>
            <a:schemeClr val="bg2">
              <a:lumMod val="9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uop1</a:t>
            </a:r>
            <a:endParaRPr kumimoji="0" lang="zh-TW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6584570" y="1760696"/>
            <a:ext cx="214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Pmp</a:t>
            </a:r>
            <a:r>
              <a:rPr lang="en-US" altLang="zh-TW" dirty="0" smtClean="0"/>
              <a:t> region&lt;512B</a:t>
            </a:r>
            <a:endParaRPr lang="zh-TW" altLang="en-US" dirty="0"/>
          </a:p>
        </p:txBody>
      </p:sp>
      <p:sp>
        <p:nvSpPr>
          <p:cNvPr id="30" name="右大括弧 29"/>
          <p:cNvSpPr/>
          <p:nvPr/>
        </p:nvSpPr>
        <p:spPr bwMode="auto">
          <a:xfrm>
            <a:off x="6234940" y="1606034"/>
            <a:ext cx="288670" cy="736044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32" name="直線接點 31"/>
          <p:cNvCxnSpPr/>
          <p:nvPr/>
        </p:nvCxnSpPr>
        <p:spPr bwMode="auto">
          <a:xfrm>
            <a:off x="4149090" y="1272540"/>
            <a:ext cx="0" cy="221742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文字方塊 32"/>
          <p:cNvSpPr txBox="1"/>
          <p:nvPr/>
        </p:nvSpPr>
        <p:spPr>
          <a:xfrm>
            <a:off x="4244340" y="251305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pass</a:t>
            </a:r>
          </a:p>
        </p:txBody>
      </p:sp>
      <p:sp>
        <p:nvSpPr>
          <p:cNvPr id="34" name="文字方塊 33"/>
          <p:cNvSpPr txBox="1"/>
          <p:nvPr/>
        </p:nvSpPr>
        <p:spPr>
          <a:xfrm>
            <a:off x="4389154" y="1789390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fail</a:t>
            </a:r>
          </a:p>
        </p:txBody>
      </p:sp>
    </p:spTree>
    <p:extLst>
      <p:ext uri="{BB962C8B-B14F-4D97-AF65-F5344CB8AC3E}">
        <p14:creationId xmlns:p14="http://schemas.microsoft.com/office/powerpoint/2010/main" val="37428370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LSU access</a:t>
            </a: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0" y="1165860"/>
            <a:ext cx="8241600" cy="3746182"/>
          </a:xfrm>
        </p:spPr>
      </p:pic>
      <p:sp>
        <p:nvSpPr>
          <p:cNvPr id="5" name="矩形 4"/>
          <p:cNvSpPr/>
          <p:nvPr/>
        </p:nvSpPr>
        <p:spPr bwMode="auto">
          <a:xfrm>
            <a:off x="2567940" y="1120140"/>
            <a:ext cx="3200400" cy="3642360"/>
          </a:xfrm>
          <a:prstGeom prst="rect">
            <a:avLst/>
          </a:prstGeom>
          <a:noFill/>
          <a:ln w="158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701041" y="4762500"/>
            <a:ext cx="8275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b="0" dirty="0" smtClean="0"/>
              <a:t>MMU support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0" dirty="0"/>
              <a:t>T</a:t>
            </a:r>
            <a:r>
              <a:rPr lang="en-US" altLang="zh-TW" b="0" dirty="0" smtClean="0"/>
              <a:t>he </a:t>
            </a:r>
            <a:r>
              <a:rPr lang="en-US" altLang="zh-TW" b="0" dirty="0"/>
              <a:t>request needs </a:t>
            </a:r>
            <a:r>
              <a:rPr lang="en-US" altLang="zh-TW" b="0" dirty="0" smtClean="0"/>
              <a:t>replay if no </a:t>
            </a:r>
            <a:r>
              <a:rPr lang="en-US" altLang="zh-TW" b="0" dirty="0" err="1" smtClean="0"/>
              <a:t>dtlb</a:t>
            </a:r>
            <a:r>
              <a:rPr lang="en-US" altLang="zh-TW" b="0" dirty="0" smtClean="0"/>
              <a:t> hit.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0" dirty="0"/>
              <a:t>T</a:t>
            </a:r>
            <a:r>
              <a:rPr lang="en-US" altLang="zh-TW" b="0" dirty="0" smtClean="0"/>
              <a:t>he PMP and PMA information will return at next cycle </a:t>
            </a:r>
            <a:r>
              <a:rPr lang="en-US" altLang="zh-TW" b="0" dirty="0"/>
              <a:t>w</a:t>
            </a:r>
            <a:r>
              <a:rPr lang="en-US" altLang="zh-TW" b="0" dirty="0" smtClean="0"/>
              <a:t>hen DTLB hit.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b="0" dirty="0" smtClean="0"/>
              <a:t>No MMU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altLang="zh-TW" b="0" dirty="0" smtClean="0"/>
              <a:t>The response will be asserted when getting request, and return information at next cycle.</a:t>
            </a:r>
          </a:p>
          <a:p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6781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IFU access</a:t>
            </a:r>
            <a:endParaRPr lang="zh-TW" altLang="en-US" dirty="0"/>
          </a:p>
        </p:txBody>
      </p:sp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171" y="1744980"/>
            <a:ext cx="7520939" cy="3626167"/>
          </a:xfrm>
        </p:spPr>
      </p:pic>
      <p:sp>
        <p:nvSpPr>
          <p:cNvPr id="7" name="文字方塊 6"/>
          <p:cNvSpPr txBox="1"/>
          <p:nvPr/>
        </p:nvSpPr>
        <p:spPr>
          <a:xfrm>
            <a:off x="1539195" y="5148858"/>
            <a:ext cx="671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dirty="0" smtClean="0"/>
              <a:t>The </a:t>
            </a:r>
            <a:r>
              <a:rPr lang="en-US" altLang="zh-TW" b="0" dirty="0" err="1" smtClean="0"/>
              <a:t>ack</a:t>
            </a:r>
            <a:r>
              <a:rPr lang="en-US" altLang="zh-TW" b="0" dirty="0" smtClean="0"/>
              <a:t> asserted will wait for the PMP/PMA ready.</a:t>
            </a:r>
          </a:p>
        </p:txBody>
      </p:sp>
      <p:cxnSp>
        <p:nvCxnSpPr>
          <p:cNvPr id="9" name="直線單箭頭接點 8"/>
          <p:cNvCxnSpPr/>
          <p:nvPr/>
        </p:nvCxnSpPr>
        <p:spPr bwMode="auto">
          <a:xfrm flipH="1">
            <a:off x="5935979" y="1691640"/>
            <a:ext cx="1" cy="3314700"/>
          </a:xfrm>
          <a:prstGeom prst="straightConnector1">
            <a:avLst/>
          </a:prstGeom>
          <a:solidFill>
            <a:schemeClr val="accent1"/>
          </a:solidFill>
          <a:ln w="158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/>
          </a:ln>
          <a:effectLst/>
        </p:spPr>
      </p:cxnSp>
      <p:sp>
        <p:nvSpPr>
          <p:cNvPr id="11" name="文字方塊 10"/>
          <p:cNvSpPr txBox="1"/>
          <p:nvPr/>
        </p:nvSpPr>
        <p:spPr>
          <a:xfrm>
            <a:off x="5426866" y="1329928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0" dirty="0" smtClean="0">
                <a:solidFill>
                  <a:srgbClr val="FF0000"/>
                </a:solidFill>
              </a:rPr>
              <a:t>Hit ITLB</a:t>
            </a:r>
            <a:endParaRPr lang="zh-TW" alt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48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142875"/>
            <a:ext cx="8466138" cy="60801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TW" sz="4400" smtClean="0">
                <a:ea typeface="新細明體" charset="-120"/>
              </a:rPr>
              <a:t>Thank You!</a:t>
            </a:r>
            <a:endParaRPr lang="zh-TW" altLang="en-US" sz="4400" smtClean="0">
              <a:ea typeface="新細明體" charset="-120"/>
            </a:endParaRPr>
          </a:p>
        </p:txBody>
      </p:sp>
      <p:sp>
        <p:nvSpPr>
          <p:cNvPr id="58370" name="Rectangle 3"/>
          <p:cNvSpPr txBox="1">
            <a:spLocks noChangeArrowheads="1"/>
          </p:cNvSpPr>
          <p:nvPr/>
        </p:nvSpPr>
        <p:spPr bwMode="black">
          <a:xfrm>
            <a:off x="-80963" y="5840413"/>
            <a:ext cx="9194801" cy="72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8288" indent="-268288" algn="ctr">
              <a:spcBef>
                <a:spcPct val="20000"/>
              </a:spcBef>
              <a:buClr>
                <a:schemeClr val="tx2"/>
              </a:buClr>
              <a:buFont typeface="Wingdings" pitchFamily="2" charset="2"/>
              <a:buNone/>
            </a:pPr>
            <a:r>
              <a:rPr kumimoji="1" lang="en-US" altLang="zh-TW" sz="3200">
                <a:solidFill>
                  <a:schemeClr val="tx2"/>
                </a:solidFill>
                <a:latin typeface="Tahoma" pitchFamily="34" charset="0"/>
              </a:rPr>
              <a:t>www.andestech.com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5825" y="1147763"/>
            <a:ext cx="7372350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 Hierarchical </a:t>
            </a:r>
            <a:r>
              <a:rPr lang="en-US" altLang="zh-TW" dirty="0" smtClean="0"/>
              <a:t>PMA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Programmable PMA </a:t>
            </a:r>
            <a:r>
              <a:rPr lang="en-US" altLang="zh-TW" dirty="0" smtClean="0"/>
              <a:t>Structure</a:t>
            </a:r>
          </a:p>
          <a:p>
            <a:pPr lvl="1"/>
            <a:r>
              <a:rPr lang="en-US" altLang="zh-TW" sz="2000" dirty="0" smtClean="0"/>
              <a:t>There </a:t>
            </a:r>
            <a:r>
              <a:rPr lang="en-US" altLang="zh-TW" sz="2000" dirty="0"/>
              <a:t>has a maximum of 16 entries. </a:t>
            </a:r>
            <a:endParaRPr lang="en-US" altLang="zh-TW" sz="2000" dirty="0" smtClean="0"/>
          </a:p>
          <a:p>
            <a:pPr lvl="1"/>
            <a:r>
              <a:rPr lang="en-US" altLang="zh-TW" sz="2000" dirty="0" smtClean="0"/>
              <a:t>These </a:t>
            </a:r>
            <a:r>
              <a:rPr lang="en-US" altLang="zh-TW" sz="2000" dirty="0"/>
              <a:t>regions can </a:t>
            </a:r>
            <a:r>
              <a:rPr lang="en-US" altLang="zh-TW" sz="2000" dirty="0" smtClean="0"/>
              <a:t>overlap, </a:t>
            </a:r>
            <a:r>
              <a:rPr lang="en-US" altLang="zh-TW" sz="2000" dirty="0"/>
              <a:t>if overlap, the lowest-numbered PMA entry matching </a:t>
            </a:r>
            <a:r>
              <a:rPr lang="en-US" altLang="zh-TW" sz="2000" dirty="0" smtClean="0"/>
              <a:t>the memory </a:t>
            </a:r>
            <a:r>
              <a:rPr lang="en-US" altLang="zh-TW" sz="2000" dirty="0"/>
              <a:t>access address will have the highest priority.</a:t>
            </a:r>
            <a:endParaRPr lang="en-US" altLang="zh-TW" sz="2000" dirty="0" smtClean="0"/>
          </a:p>
          <a:p>
            <a:r>
              <a:rPr lang="en-US" altLang="zh-TW" dirty="0"/>
              <a:t>Statically </a:t>
            </a:r>
            <a:r>
              <a:rPr lang="en-US" altLang="zh-TW" dirty="0" smtClean="0"/>
              <a:t>Configured </a:t>
            </a:r>
            <a:r>
              <a:rPr lang="en-US" altLang="zh-TW" dirty="0"/>
              <a:t>Background PMA </a:t>
            </a:r>
            <a:r>
              <a:rPr lang="en-US" altLang="zh-TW" dirty="0" smtClean="0"/>
              <a:t>Structure</a:t>
            </a:r>
          </a:p>
          <a:p>
            <a:pPr lvl="1"/>
            <a:r>
              <a:rPr lang="en-US" altLang="zh-TW" sz="2000" dirty="0" smtClean="0"/>
              <a:t>There has </a:t>
            </a:r>
            <a:r>
              <a:rPr lang="en-US" altLang="zh-TW" sz="2000" dirty="0"/>
              <a:t>a maximum of 8 entries for </a:t>
            </a:r>
            <a:r>
              <a:rPr lang="en-US" altLang="zh-TW" sz="2000" dirty="0" smtClean="0"/>
              <a:t>device and write-through</a:t>
            </a:r>
            <a:r>
              <a:rPr lang="en-US" altLang="zh-TW" sz="2000" dirty="0"/>
              <a:t>(with read-allocation)</a:t>
            </a:r>
            <a:r>
              <a:rPr lang="en-US" altLang="zh-TW" sz="2000" dirty="0" smtClean="0"/>
              <a:t> regions. </a:t>
            </a:r>
          </a:p>
          <a:p>
            <a:pPr lvl="1"/>
            <a:r>
              <a:rPr lang="en-US" altLang="zh-TW" sz="2000" dirty="0" smtClean="0"/>
              <a:t>The </a:t>
            </a:r>
            <a:r>
              <a:rPr lang="en-US" altLang="zh-TW" sz="2000" dirty="0"/>
              <a:t>8 </a:t>
            </a:r>
            <a:r>
              <a:rPr lang="en-US" altLang="zh-TW" sz="2000" dirty="0" smtClean="0"/>
              <a:t>device(</a:t>
            </a:r>
            <a:r>
              <a:rPr lang="en-US" altLang="zh-TW" sz="2000" dirty="0"/>
              <a:t>write-through</a:t>
            </a:r>
            <a:r>
              <a:rPr lang="en-US" altLang="zh-TW" sz="2000" dirty="0" smtClean="0"/>
              <a:t>) </a:t>
            </a:r>
            <a:r>
              <a:rPr lang="en-US" altLang="zh-TW" sz="2000" dirty="0"/>
              <a:t>regions cannot overlap </a:t>
            </a:r>
            <a:r>
              <a:rPr lang="en-US" altLang="zh-TW" sz="2000" dirty="0" smtClean="0"/>
              <a:t>by themselves. </a:t>
            </a:r>
          </a:p>
          <a:p>
            <a:pPr lvl="1"/>
            <a:r>
              <a:rPr lang="en-US" altLang="zh-TW" sz="2000" dirty="0" smtClean="0"/>
              <a:t>If any </a:t>
            </a:r>
            <a:r>
              <a:rPr lang="en-US" altLang="zh-TW" sz="2000" dirty="0"/>
              <a:t>write-through region overlaps with a device region, the device region will win the </a:t>
            </a:r>
            <a:r>
              <a:rPr lang="en-US" altLang="zh-TW" sz="2000" dirty="0" smtClean="0"/>
              <a:t>arbitration for </a:t>
            </a:r>
            <a:r>
              <a:rPr lang="en-US" altLang="zh-TW" sz="2000" dirty="0"/>
              <a:t>a memory access</a:t>
            </a:r>
            <a:r>
              <a:rPr lang="en-US" altLang="zh-TW" sz="2000" dirty="0" smtClean="0"/>
              <a:t>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smtClean="0"/>
              <a:t>others non-define base is </a:t>
            </a:r>
            <a:r>
              <a:rPr lang="en-US" altLang="zh-TW" sz="2000" dirty="0"/>
              <a:t>a </a:t>
            </a:r>
            <a:r>
              <a:rPr lang="en-US" altLang="zh-TW" sz="2000" dirty="0" smtClean="0"/>
              <a:t>memory </a:t>
            </a:r>
            <a:r>
              <a:rPr lang="en-US" altLang="zh-TW" sz="2000" dirty="0"/>
              <a:t>region that is </a:t>
            </a:r>
            <a:r>
              <a:rPr lang="en-US" altLang="zh-TW" sz="2000" dirty="0" smtClean="0"/>
              <a:t>write-back(with read/write-allocate).</a:t>
            </a:r>
          </a:p>
          <a:p>
            <a:pPr lvl="1"/>
            <a:r>
              <a:rPr lang="en-US" altLang="zh-TW" sz="2000" dirty="0" smtClean="0">
                <a:solidFill>
                  <a:schemeClr val="bg1">
                    <a:lumMod val="50000"/>
                  </a:schemeClr>
                </a:solidFill>
              </a:rPr>
              <a:t>Next stage: extend to 16 entries</a:t>
            </a:r>
            <a:endParaRPr lang="en-US" altLang="zh-TW" sz="2000" dirty="0">
              <a:solidFill>
                <a:schemeClr val="bg1">
                  <a:lumMod val="50000"/>
                </a:schemeClr>
              </a:solidFill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79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PMA Configuration Registers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RV32</a:t>
            </a:r>
          </a:p>
          <a:p>
            <a:endParaRPr lang="en-US" altLang="zh-TW" dirty="0"/>
          </a:p>
          <a:p>
            <a:endParaRPr lang="en-US" altLang="zh-TW" dirty="0" smtClean="0"/>
          </a:p>
          <a:p>
            <a:pPr marL="0" indent="0">
              <a:buNone/>
            </a:pPr>
            <a:endParaRPr lang="en-US" altLang="zh-TW" dirty="0" smtClean="0"/>
          </a:p>
          <a:p>
            <a:pPr marL="0" indent="0">
              <a:buNone/>
            </a:pPr>
            <a:endParaRPr lang="en-US" altLang="zh-TW" sz="1100" dirty="0" smtClean="0"/>
          </a:p>
          <a:p>
            <a:r>
              <a:rPr lang="en-US" altLang="zh-TW" dirty="0" smtClean="0"/>
              <a:t>RV64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10893296"/>
              </p:ext>
            </p:extLst>
          </p:nvPr>
        </p:nvGraphicFramePr>
        <p:xfrm>
          <a:off x="365760" y="1358900"/>
          <a:ext cx="84201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/>
                <a:gridCol w="1684020"/>
                <a:gridCol w="1684020"/>
                <a:gridCol w="1684020"/>
                <a:gridCol w="16840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31             24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23             16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15               8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7                 0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pmacfg0: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pma3cfg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pma2cfg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pma0cfg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pmacfg1: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pma7cfg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pma6cfg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Pma5cfg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pma4cfg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pmacfg2: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pma11cfg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pma10cfg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pma9cfg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pma8cfg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pmacfg3: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pma15cfg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pma14cfg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pma13cfg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pma12cfg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5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95487850"/>
              </p:ext>
            </p:extLst>
          </p:nvPr>
        </p:nvGraphicFramePr>
        <p:xfrm>
          <a:off x="411480" y="3637280"/>
          <a:ext cx="84201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84020"/>
                <a:gridCol w="1684020"/>
                <a:gridCol w="1684020"/>
                <a:gridCol w="1684020"/>
                <a:gridCol w="1684020"/>
              </a:tblGrid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31             24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23             16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15               8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7                 0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pmacfg0: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pma3cfg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pma2cfg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pma0cfg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63             56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55             48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47             40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39             32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pma7cfg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pma6cfg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Pma5cfg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pma4cfg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31             24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23             16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15               8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TW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7                 0</a:t>
                      </a:r>
                      <a:endParaRPr lang="zh-TW" altLang="en-US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/>
                        <a:t>pmacfg2:</a:t>
                      </a: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pma11cfg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pma10cfg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pma9cfg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pma8cfg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63             56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55             48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47             40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dirty="0" smtClean="0"/>
                        <a:t>39             32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 smtClean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pma15cfg</a:t>
                      </a:r>
                      <a:endParaRPr lang="zh-TW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pma14cfg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pma13cfg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pma12cfg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文字方塊 5">
            <a:hlinkClick r:id="rId2" action="ppaction://hlinksldjump"/>
          </p:cNvPr>
          <p:cNvSpPr txBox="1"/>
          <p:nvPr/>
        </p:nvSpPr>
        <p:spPr>
          <a:xfrm>
            <a:off x="106680" y="6444734"/>
            <a:ext cx="68480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PMP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247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Programmable </a:t>
            </a:r>
            <a:r>
              <a:rPr lang="en-US" altLang="zh-TW" dirty="0" smtClean="0"/>
              <a:t>PMA </a:t>
            </a:r>
            <a:r>
              <a:rPr lang="en-US" altLang="zh-TW" dirty="0"/>
              <a:t>CONFIG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644" y="1019262"/>
            <a:ext cx="6168681" cy="137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3372501"/>
              </p:ext>
            </p:extLst>
          </p:nvPr>
        </p:nvGraphicFramePr>
        <p:xfrm>
          <a:off x="1121121" y="2394065"/>
          <a:ext cx="7056784" cy="3390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68152"/>
                <a:gridCol w="720080"/>
                <a:gridCol w="1584176"/>
                <a:gridCol w="338437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Field Name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Bits </a:t>
                      </a:r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altLang="zh-TW" sz="2000" dirty="0" smtClean="0"/>
                        <a:t>Description 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219075">
                <a:tc rowSpan="4">
                  <a:txBody>
                    <a:bodyPr/>
                    <a:lstStyle/>
                    <a:p>
                      <a:r>
                        <a:rPr lang="en-US" altLang="zh-TW" sz="2000" dirty="0" smtClean="0"/>
                        <a:t>ETYP</a:t>
                      </a:r>
                      <a:endParaRPr lang="zh-TW" altLang="en-US" sz="20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altLang="zh-TW" sz="1350" dirty="0" smtClean="0"/>
                        <a:t>[1:0]</a:t>
                      </a:r>
                      <a:endParaRPr lang="zh-TW" altLang="en-US" sz="135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350" dirty="0" smtClean="0"/>
                        <a:t>00</a:t>
                      </a:r>
                      <a:endParaRPr lang="zh-TW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dirty="0" smtClean="0"/>
                        <a:t>OFF: PMA entry is disabled</a:t>
                      </a:r>
                      <a:endParaRPr lang="zh-TW" altLang="en-US" sz="1350" dirty="0"/>
                    </a:p>
                  </a:txBody>
                  <a:tcPr/>
                </a:tc>
              </a:tr>
              <a:tr h="24268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strike="sngStrike" dirty="0" smtClean="0"/>
                        <a:t>01</a:t>
                      </a:r>
                      <a:endParaRPr lang="zh-TW" altLang="en-US" sz="13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strike="sngStrike" dirty="0" smtClean="0"/>
                        <a:t>TOR: Top of range.</a:t>
                      </a:r>
                      <a:endParaRPr lang="zh-TW" altLang="en-US" sz="1350" strike="sngStrike" dirty="0"/>
                    </a:p>
                  </a:txBody>
                  <a:tcPr/>
                </a:tc>
              </a:tr>
              <a:tr h="233536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strike="sngStrike" dirty="0" smtClean="0"/>
                        <a:t>10</a:t>
                      </a:r>
                      <a:endParaRPr lang="zh-TW" altLang="en-US" sz="135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strike="sngStrike" dirty="0" smtClean="0"/>
                        <a:t>NA4: Naturally aligned 4-byte region</a:t>
                      </a:r>
                      <a:endParaRPr lang="zh-TW" altLang="en-US" sz="1350" strike="sngStrike" dirty="0"/>
                    </a:p>
                  </a:txBody>
                  <a:tcPr/>
                </a:tc>
              </a:tr>
              <a:tr h="137914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dirty="0" smtClean="0"/>
                        <a:t>11</a:t>
                      </a:r>
                      <a:endParaRPr lang="zh-TW" altLang="en-US" sz="13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altLang="zh-TW" sz="1350" dirty="0" smtClean="0"/>
                        <a:t>NAPOT: Naturally aligned power-of-2 region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MTYP 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dirty="0" smtClean="0"/>
                        <a:t>[5:2]</a:t>
                      </a:r>
                      <a:endParaRPr lang="zh-TW" altLang="en-US" sz="13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350" dirty="0" smtClean="0"/>
                        <a:t>Memory type attribute</a:t>
                      </a:r>
                      <a:endParaRPr lang="zh-TW" altLang="en-US" sz="13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NAMO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dirty="0" smtClean="0"/>
                        <a:t>[6]</a:t>
                      </a:r>
                      <a:endParaRPr lang="zh-TW" altLang="en-US" sz="13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350" dirty="0" smtClean="0"/>
                        <a:t>Atomic Memory Operation instructions (including LR/SC) are not supported in this region.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000" dirty="0" smtClean="0"/>
                        <a:t>WIRI 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50" dirty="0" smtClean="0"/>
                        <a:t>[7] </a:t>
                      </a:r>
                      <a:endParaRPr lang="zh-TW" altLang="en-US" sz="135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r>
                        <a:rPr lang="en-US" altLang="zh-TW" sz="1350" dirty="0" smtClean="0"/>
                        <a:t>Reserved WIRI field.</a:t>
                      </a:r>
                      <a:endParaRPr lang="zh-TW" altLang="en-US" sz="135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115616" y="5949280"/>
            <a:ext cx="42117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0" dirty="0" smtClean="0"/>
              <a:t># The TOR and NA4 are not supported.</a:t>
            </a:r>
          </a:p>
          <a:p>
            <a:r>
              <a:rPr lang="en-US" altLang="zh-TW" b="0" dirty="0" smtClean="0"/>
              <a:t># If set to TOR or NA4 will return OFF.</a:t>
            </a:r>
          </a:p>
        </p:txBody>
      </p:sp>
      <p:sp>
        <p:nvSpPr>
          <p:cNvPr id="4" name="矩形 3"/>
          <p:cNvSpPr/>
          <p:nvPr/>
        </p:nvSpPr>
        <p:spPr>
          <a:xfrm>
            <a:off x="4031644" y="4683916"/>
            <a:ext cx="5029200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 smtClean="0">
                <a:solidFill>
                  <a:srgbClr val="FF0000"/>
                </a:solidFill>
              </a:rPr>
              <a:t>When bit[6] </a:t>
            </a:r>
            <a:r>
              <a:rPr lang="en-US" altLang="zh-TW" sz="1400" b="0" dirty="0">
                <a:solidFill>
                  <a:srgbClr val="FF0000"/>
                </a:solidFill>
              </a:rPr>
              <a:t>is set and an AMO instruction is encountered in this region, an access 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fault/PMA </a:t>
            </a:r>
            <a:r>
              <a:rPr lang="en-US" altLang="zh-TW" sz="1400" b="0" dirty="0">
                <a:solidFill>
                  <a:srgbClr val="FF0000"/>
                </a:solidFill>
              </a:rPr>
              <a:t>NAMO exception will be generated.</a:t>
            </a:r>
            <a:endParaRPr lang="zh-TW" alt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887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Memory attribute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1885198"/>
              </p:ext>
            </p:extLst>
          </p:nvPr>
        </p:nvGraphicFramePr>
        <p:xfrm>
          <a:off x="1913746" y="972589"/>
          <a:ext cx="5300244" cy="56772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004100"/>
              </a:tblGrid>
              <a:tr h="51813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Encoding Value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Type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Non-</a:t>
                      </a:r>
                      <a:r>
                        <a:rPr lang="en-US" altLang="zh-TW" sz="1400" dirty="0" err="1" smtClean="0"/>
                        <a:t>bufferable</a:t>
                      </a:r>
                      <a:r>
                        <a:rPr lang="en-US" altLang="zh-TW" sz="1400" dirty="0" smtClean="0"/>
                        <a:t>                                                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</a:t>
                      </a:r>
                      <a:r>
                        <a:rPr lang="en-US" altLang="zh-TW" sz="1400" dirty="0" err="1" smtClean="0"/>
                        <a:t>bufferrable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23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Non-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No-allocate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Read-allocate                    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Write-allocate</a:t>
                      </a:r>
                      <a:endParaRPr lang="zh-TW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Read and Write-allocate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No-allocate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Read-allocate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Write-allocate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Memory, Write-back, Read and Write-allocate        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12-14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Reserved(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return all</a:t>
                      </a:r>
                      <a:r>
                        <a:rPr lang="en-US" altLang="zh-TW" sz="1400" baseline="0" dirty="0" smtClean="0">
                          <a:solidFill>
                            <a:srgbClr val="FF0000"/>
                          </a:solidFill>
                        </a:rPr>
                        <a:t> ones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 anchor="ctr"/>
                </a:tc>
              </a:tr>
              <a:tr h="370822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Empty hole, nothing exists.</a:t>
                      </a:r>
                    </a:p>
                  </a:txBody>
                  <a:tcPr anchor="ctr"/>
                </a:tc>
              </a:tr>
            </a:tbl>
          </a:graphicData>
        </a:graphic>
      </p:graphicFrame>
      <p:cxnSp>
        <p:nvCxnSpPr>
          <p:cNvPr id="13" name="直線接點 12"/>
          <p:cNvCxnSpPr/>
          <p:nvPr/>
        </p:nvCxnSpPr>
        <p:spPr bwMode="auto">
          <a:xfrm>
            <a:off x="2057400" y="3870960"/>
            <a:ext cx="502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直線接點 15"/>
          <p:cNvCxnSpPr/>
          <p:nvPr/>
        </p:nvCxnSpPr>
        <p:spPr bwMode="auto">
          <a:xfrm>
            <a:off x="2057400" y="4267973"/>
            <a:ext cx="502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文字方塊 4"/>
          <p:cNvSpPr txBox="1"/>
          <p:nvPr/>
        </p:nvSpPr>
        <p:spPr>
          <a:xfrm>
            <a:off x="4176330" y="3582813"/>
            <a:ext cx="4615613" cy="288147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36000" rIns="36000" bIns="36000" rtlCol="0">
            <a:spAutoFit/>
          </a:bodyPr>
          <a:lstStyle/>
          <a:p>
            <a:r>
              <a:rPr lang="en-US" altLang="zh-TW" sz="1400" b="0" dirty="0">
                <a:solidFill>
                  <a:srgbClr val="FF0000"/>
                </a:solidFill>
              </a:rPr>
              <a:t>T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he read data will be change to </a:t>
            </a:r>
            <a:r>
              <a:rPr lang="en-US" altLang="zh-TW" sz="1400" b="0" dirty="0">
                <a:solidFill>
                  <a:srgbClr val="FF0000"/>
                </a:solidFill>
              </a:rPr>
              <a:t>4(5) 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if </a:t>
            </a:r>
            <a:r>
              <a:rPr lang="en-US" altLang="zh-TW" sz="1400" b="0" dirty="0" err="1">
                <a:solidFill>
                  <a:srgbClr val="FF0000"/>
                </a:solidFill>
              </a:rPr>
              <a:t>mtype</a:t>
            </a:r>
            <a:r>
              <a:rPr lang="en-US" altLang="zh-TW" sz="1400" b="0" dirty="0">
                <a:solidFill>
                  <a:srgbClr val="FF0000"/>
                </a:solidFill>
              </a:rPr>
              <a:t> 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set to  </a:t>
            </a:r>
            <a:r>
              <a:rPr lang="en-US" altLang="zh-TW" sz="1400" b="0" dirty="0">
                <a:solidFill>
                  <a:srgbClr val="FF0000"/>
                </a:solidFill>
              </a:rPr>
              <a:t>6(7) 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7" name="矩形 6"/>
          <p:cNvSpPr/>
          <p:nvPr/>
        </p:nvSpPr>
        <p:spPr>
          <a:xfrm>
            <a:off x="3757876" y="5457781"/>
            <a:ext cx="5256584" cy="7386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>
                <a:solidFill>
                  <a:srgbClr val="FF0000"/>
                </a:solidFill>
              </a:rPr>
              <a:t>Instruction fetch will generate an Instruction </a:t>
            </a:r>
            <a:r>
              <a:rPr lang="en-US" altLang="zh-TW" sz="1400" b="0" dirty="0" smtClean="0">
                <a:solidFill>
                  <a:srgbClr val="FF0000"/>
                </a:solidFill>
              </a:rPr>
              <a:t>access fault</a:t>
            </a:r>
            <a:r>
              <a:rPr lang="en-US" altLang="zh-TW" sz="1400" b="0" dirty="0">
                <a:solidFill>
                  <a:srgbClr val="FF0000"/>
                </a:solidFill>
              </a:rPr>
              <a:t>. </a:t>
            </a:r>
            <a:endParaRPr lang="en-US" altLang="zh-TW" sz="1400" b="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 smtClean="0">
                <a:solidFill>
                  <a:srgbClr val="FF0000"/>
                </a:solidFill>
              </a:rPr>
              <a:t>Load </a:t>
            </a:r>
            <a:r>
              <a:rPr lang="en-US" altLang="zh-TW" sz="1400" b="0" dirty="0">
                <a:solidFill>
                  <a:srgbClr val="FF0000"/>
                </a:solidFill>
              </a:rPr>
              <a:t>instruction access will generate a Load access fault. </a:t>
            </a:r>
            <a:endParaRPr lang="en-US" altLang="zh-TW" sz="1400" b="0" dirty="0" smtClean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 smtClean="0">
                <a:solidFill>
                  <a:srgbClr val="FF0000"/>
                </a:solidFill>
              </a:rPr>
              <a:t>Store instruction access </a:t>
            </a:r>
            <a:r>
              <a:rPr lang="en-US" altLang="zh-TW" sz="1400" b="0" dirty="0">
                <a:solidFill>
                  <a:srgbClr val="FF0000"/>
                </a:solidFill>
              </a:rPr>
              <a:t>will generate a Store access fault.</a:t>
            </a:r>
            <a:endParaRPr lang="zh-TW" altLang="en-US" sz="1400" b="0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 flipV="1">
            <a:off x="4176330" y="6143105"/>
            <a:ext cx="174568" cy="2291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9" name="直線接點 18"/>
          <p:cNvCxnSpPr/>
          <p:nvPr/>
        </p:nvCxnSpPr>
        <p:spPr bwMode="auto">
          <a:xfrm>
            <a:off x="2065020" y="3116580"/>
            <a:ext cx="502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直線接點 19"/>
          <p:cNvCxnSpPr/>
          <p:nvPr/>
        </p:nvCxnSpPr>
        <p:spPr bwMode="auto">
          <a:xfrm>
            <a:off x="2065020" y="3513593"/>
            <a:ext cx="50292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文字方塊 20"/>
          <p:cNvSpPr txBox="1"/>
          <p:nvPr/>
        </p:nvSpPr>
        <p:spPr>
          <a:xfrm>
            <a:off x="5279034" y="2252722"/>
            <a:ext cx="3102966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 smtClean="0">
                <a:solidFill>
                  <a:srgbClr val="FF0000"/>
                </a:solidFill>
              </a:rPr>
              <a:t>The WT is not support in MP core.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altLang="zh-TW" sz="1400" b="0" dirty="0" smtClean="0">
                <a:solidFill>
                  <a:srgbClr val="FF0000"/>
                </a:solidFill>
              </a:rPr>
              <a:t>And ETYP will change to OFF when MTYP set to WT. </a:t>
            </a:r>
            <a:endParaRPr lang="zh-TW" altLang="en-US" sz="14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369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7" grpId="0" animBg="1"/>
      <p:bldP spid="7" grpId="1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Transfer table for AXI 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7470628"/>
              </p:ext>
            </p:extLst>
          </p:nvPr>
        </p:nvGraphicFramePr>
        <p:xfrm>
          <a:off x="960120" y="1016000"/>
          <a:ext cx="7316468" cy="567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4004100"/>
                <a:gridCol w="1008112"/>
                <a:gridCol w="1008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Encoding Value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Type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ARCACHE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AWCACHE</a:t>
                      </a:r>
                      <a:endParaRPr lang="zh-TW" altLang="en-US" sz="14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Non-</a:t>
                      </a:r>
                      <a:r>
                        <a:rPr lang="en-US" altLang="zh-TW" sz="1400" dirty="0" err="1" smtClean="0"/>
                        <a:t>bufferable</a:t>
                      </a:r>
                      <a:r>
                        <a:rPr lang="en-US" altLang="zh-TW" sz="1400" dirty="0" smtClean="0"/>
                        <a:t>                                                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Device, </a:t>
                      </a:r>
                      <a:r>
                        <a:rPr lang="en-US" altLang="zh-TW" sz="1400" dirty="0" err="1" smtClean="0"/>
                        <a:t>bufferrable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0001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Non-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Non-cacheable, </a:t>
                      </a:r>
                      <a:r>
                        <a:rPr lang="en-US" altLang="zh-TW" sz="1400" dirty="0" err="1" smtClean="0">
                          <a:solidFill>
                            <a:schemeClr val="tx1"/>
                          </a:solidFill>
                        </a:rPr>
                        <a:t>Bufferable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0011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No-allocate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Write-through, Read-allocate                    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0110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Write-allocate</a:t>
                      </a:r>
                      <a:endParaRPr lang="zh-TW" altLang="en-US" sz="1400" strike="noStrike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1010</a:t>
                      </a:r>
                      <a:endParaRPr lang="zh-TW" altLang="en-US" sz="1400" strike="noStrike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strike="noStrike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TW" altLang="en-US" sz="1400" strike="noStrike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strike="noStrike" dirty="0" smtClean="0">
                          <a:solidFill>
                            <a:schemeClr val="tx1"/>
                          </a:solidFill>
                        </a:rPr>
                        <a:t>Memory, Write-through, Read and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strike="noStrike" dirty="0" smtClean="0"/>
                        <a:t>1110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No-allocate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Read-allocate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Write-back, Write-allocate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1011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Memory, Write-back, Read and Write-allocate  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1111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12-14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Reserved(</a:t>
                      </a:r>
                      <a:r>
                        <a:rPr lang="en-US" altLang="zh-TW" sz="1400" dirty="0" smtClean="0">
                          <a:solidFill>
                            <a:srgbClr val="FF0000"/>
                          </a:solidFill>
                        </a:rPr>
                        <a:t>all</a:t>
                      </a:r>
                      <a:r>
                        <a:rPr lang="en-US" altLang="zh-TW" sz="1400" baseline="0" dirty="0" smtClean="0">
                          <a:solidFill>
                            <a:srgbClr val="FF0000"/>
                          </a:solidFill>
                        </a:rPr>
                        <a:t> ones</a:t>
                      </a:r>
                      <a:r>
                        <a:rPr lang="en-US" altLang="zh-TW" sz="1400" dirty="0" smtClean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15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empty hole, not exist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410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Transfer table for </a:t>
            </a:r>
            <a:r>
              <a:rPr lang="en-US" altLang="zh-TW" dirty="0" smtClean="0"/>
              <a:t>AHB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10824651"/>
              </p:ext>
            </p:extLst>
          </p:nvPr>
        </p:nvGraphicFramePr>
        <p:xfrm>
          <a:off x="762000" y="1191260"/>
          <a:ext cx="7316468" cy="193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/>
                <a:gridCol w="2125236"/>
                <a:gridCol w="1074085"/>
                <a:gridCol w="968075"/>
                <a:gridCol w="914400"/>
                <a:gridCol w="938528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Encoding Value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Type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HPROT[3]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cacheable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HPROT[2]</a:t>
                      </a:r>
                    </a:p>
                    <a:p>
                      <a:pPr algn="ctr"/>
                      <a:r>
                        <a:rPr lang="en-US" altLang="zh-TW" sz="1300" dirty="0" err="1" smtClean="0"/>
                        <a:t>bufferable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300" dirty="0" smtClean="0"/>
                        <a:t>HPROT[1]</a:t>
                      </a:r>
                    </a:p>
                    <a:p>
                      <a:pPr algn="ctr"/>
                      <a:r>
                        <a:rPr lang="en-US" altLang="zh-TW" sz="1300" dirty="0" smtClean="0"/>
                        <a:t>privileged</a:t>
                      </a:r>
                      <a:endParaRPr lang="zh-TW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HPROT[0]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300" dirty="0" smtClean="0"/>
                        <a:t>data/fetch</a:t>
                      </a:r>
                      <a:endParaRPr lang="zh-TW" altLang="en-US" sz="1300" dirty="0" smtClean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0-1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/>
                        <a:t>Device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384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2-3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Non-cacheable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4-7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Write-through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TW" sz="14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8-11</a:t>
                      </a:r>
                      <a:endParaRPr lang="zh-TW" altLang="en-US" sz="14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TW" sz="1400" dirty="0" smtClean="0">
                          <a:solidFill>
                            <a:schemeClr val="tx1"/>
                          </a:solidFill>
                        </a:rPr>
                        <a:t>Memory, Write-back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 smtClean="0"/>
                        <a:t>-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854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PMA A Word Address Registers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PMAADDR0~PMAADDR15</a:t>
            </a:r>
          </a:p>
          <a:p>
            <a:pPr lvl="1"/>
            <a:r>
              <a:rPr lang="en-US" altLang="zh-TW" dirty="0" smtClean="0"/>
              <a:t>This </a:t>
            </a:r>
            <a:r>
              <a:rPr lang="en-US" altLang="zh-TW" dirty="0"/>
              <a:t>register represents a 4-byte aligned word address for PMA matching. </a:t>
            </a:r>
            <a:endParaRPr lang="en-US" altLang="zh-TW" dirty="0" smtClean="0"/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In </a:t>
            </a:r>
            <a:r>
              <a:rPr lang="en-US" altLang="zh-TW" dirty="0">
                <a:solidFill>
                  <a:srgbClr val="FF0000"/>
                </a:solidFill>
              </a:rPr>
              <a:t>vicuna the PMA is set to 4K </a:t>
            </a:r>
            <a:r>
              <a:rPr lang="en-US" altLang="zh-TW" dirty="0" smtClean="0">
                <a:solidFill>
                  <a:srgbClr val="FF0000"/>
                </a:solidFill>
              </a:rPr>
              <a:t>granularity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For </a:t>
            </a:r>
            <a:r>
              <a:rPr lang="en-US" altLang="zh-TW" dirty="0"/>
              <a:t>NAPOT </a:t>
            </a:r>
            <a:r>
              <a:rPr lang="en-US" altLang="zh-TW" dirty="0" smtClean="0"/>
              <a:t>matching mode</a:t>
            </a:r>
            <a:r>
              <a:rPr lang="en-US" altLang="zh-TW" dirty="0"/>
              <a:t>, the low-order bits of this register encode the size of the address range.</a:t>
            </a:r>
            <a:endParaRPr lang="zh-TW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763823"/>
              </p:ext>
            </p:extLst>
          </p:nvPr>
        </p:nvGraphicFramePr>
        <p:xfrm>
          <a:off x="1051560" y="4124960"/>
          <a:ext cx="73456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4568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XLEN-1                                                                                        0</a:t>
                      </a:r>
                      <a:endParaRPr lang="zh-TW" alt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 smtClean="0"/>
                        <a:t>address[XLEN+1:2]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086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ndes Present Slides Format 20150221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Andes Present Slides Format 20150221</Template>
  <TotalTime>10039</TotalTime>
  <Words>1347</Words>
  <Application>Microsoft Office PowerPoint</Application>
  <PresentationFormat>如螢幕大小 (4:3)</PresentationFormat>
  <Paragraphs>397</Paragraphs>
  <Slides>24</Slides>
  <Notes>3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25" baseType="lpstr">
      <vt:lpstr>Andes Present Slides Format 20150221</vt:lpstr>
      <vt:lpstr>PMA/PMP</vt:lpstr>
      <vt:lpstr>MMU Block Diagram</vt:lpstr>
      <vt:lpstr> Hierarchical PMA</vt:lpstr>
      <vt:lpstr>PMA Configuration Registers</vt:lpstr>
      <vt:lpstr>Programmable PMA CONFIG</vt:lpstr>
      <vt:lpstr>Memory attribute</vt:lpstr>
      <vt:lpstr>Transfer table for AXI </vt:lpstr>
      <vt:lpstr>Transfer table for AHB</vt:lpstr>
      <vt:lpstr>PMA A Word Address Registers</vt:lpstr>
      <vt:lpstr>NAPOT range encoding</vt:lpstr>
      <vt:lpstr>PMA decoder</vt:lpstr>
      <vt:lpstr>PMA exception</vt:lpstr>
      <vt:lpstr>PMA Inconsistency</vt:lpstr>
      <vt:lpstr>PMP Conf. Reg. Format</vt:lpstr>
      <vt:lpstr>LOCK</vt:lpstr>
      <vt:lpstr>Priority and Matching Logic</vt:lpstr>
      <vt:lpstr>PMP Granularity</vt:lpstr>
      <vt:lpstr>Vector PMP 1/</vt:lpstr>
      <vt:lpstr>Vector PMP 2/</vt:lpstr>
      <vt:lpstr>Vector PMP 3/</vt:lpstr>
      <vt:lpstr>LSU access</vt:lpstr>
      <vt:lpstr>IFU access</vt:lpstr>
      <vt:lpstr>Thank You!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Andes … Introduction (Title)</dc:title>
  <dc:creator>Along Chang-Lin Chiang(江長霖)</dc:creator>
  <cp:lastModifiedBy>Along Chang-Lin Chiang(江長霖)</cp:lastModifiedBy>
  <cp:revision>68</cp:revision>
  <dcterms:created xsi:type="dcterms:W3CDTF">2019-10-01T10:24:55Z</dcterms:created>
  <dcterms:modified xsi:type="dcterms:W3CDTF">2020-03-31T01:54:13Z</dcterms:modified>
</cp:coreProperties>
</file>